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1.xml" ContentType="application/vnd.openxmlformats-officedocument.presentationml.comment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comments/comment2.xml" ContentType="application/vnd.openxmlformats-officedocument.presentationml.comment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29"/>
  </p:notesMasterIdLst>
  <p:handoutMasterIdLst>
    <p:handoutMasterId r:id="rId30"/>
  </p:handoutMasterIdLst>
  <p:sldIdLst>
    <p:sldId id="749" r:id="rId3"/>
    <p:sldId id="750" r:id="rId4"/>
    <p:sldId id="751" r:id="rId5"/>
    <p:sldId id="760" r:id="rId6"/>
    <p:sldId id="765" r:id="rId7"/>
    <p:sldId id="756" r:id="rId8"/>
    <p:sldId id="755" r:id="rId9"/>
    <p:sldId id="764" r:id="rId10"/>
    <p:sldId id="776" r:id="rId11"/>
    <p:sldId id="777" r:id="rId12"/>
    <p:sldId id="778" r:id="rId13"/>
    <p:sldId id="762" r:id="rId14"/>
    <p:sldId id="759" r:id="rId15"/>
    <p:sldId id="772" r:id="rId16"/>
    <p:sldId id="773" r:id="rId17"/>
    <p:sldId id="775" r:id="rId18"/>
    <p:sldId id="774" r:id="rId19"/>
    <p:sldId id="757" r:id="rId20"/>
    <p:sldId id="769" r:id="rId21"/>
    <p:sldId id="770" r:id="rId22"/>
    <p:sldId id="768" r:id="rId23"/>
    <p:sldId id="771" r:id="rId24"/>
    <p:sldId id="754" r:id="rId25"/>
    <p:sldId id="758" r:id="rId26"/>
    <p:sldId id="766" r:id="rId27"/>
    <p:sldId id="767" r:id="rId28"/>
  </p:sldIdLst>
  <p:sldSz cx="12192000" cy="6858000"/>
  <p:notesSz cx="6980238" cy="118872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0"/>
            <p14:sldId id="765"/>
            <p14:sldId id="756"/>
            <p14:sldId id="755"/>
            <p14:sldId id="764"/>
            <p14:sldId id="776"/>
            <p14:sldId id="777"/>
            <p14:sldId id="778"/>
            <p14:sldId id="762"/>
            <p14:sldId id="759"/>
            <p14:sldId id="772"/>
            <p14:sldId id="773"/>
            <p14:sldId id="775"/>
            <p14:sldId id="774"/>
            <p14:sldId id="757"/>
            <p14:sldId id="769"/>
            <p14:sldId id="770"/>
            <p14:sldId id="768"/>
            <p14:sldId id="771"/>
            <p14:sldId id="754"/>
            <p14:sldId id="758"/>
            <p14:sldId id="766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  <p:cmAuthor id="2" name="Dattatrey, Surendra" initials="DS" lastIdx="1" clrIdx="1">
    <p:extLst>
      <p:ext uri="{19B8F6BF-5375-455C-9EA6-DF929625EA0E}">
        <p15:presenceInfo xmlns:p15="http://schemas.microsoft.com/office/powerpoint/2012/main" userId="S-1-5-21-1390067357-220523388-725345543-1849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93" d="100"/>
          <a:sy n="93" d="100"/>
        </p:scale>
        <p:origin x="509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60969254820218E-2"/>
          <c:y val="0.1007532956685499"/>
          <c:w val="0.88170922355393422"/>
          <c:h val="0.84086629001883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08097928436911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100-4E41-8943-76590E1A2CFB}"/>
                </c:ext>
              </c:extLst>
            </c:dLbl>
            <c:dLbl>
              <c:idx val="2"/>
              <c:layout>
                <c:manualLayout>
                  <c:x val="0"/>
                  <c:y val="-0.131826741996233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25047080979284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100-4E41-8943-76590E1A2CFB}"/>
                </c:ext>
              </c:extLst>
            </c:dLbl>
            <c:dLbl>
              <c:idx val="5"/>
              <c:layout>
                <c:manualLayout>
                  <c:x val="0"/>
                  <c:y val="-6.967984934086629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7100-4E41-8943-76590E1A2CFB}"/>
                </c:ext>
              </c:extLst>
            </c:dLbl>
            <c:dLbl>
              <c:idx val="6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7100-4E41-8943-76590E1A2CFB}"/>
                </c:ext>
              </c:extLst>
            </c:dLbl>
            <c:dLbl>
              <c:idx val="7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7100-4E41-8943-76590E1A2CFB}"/>
                </c:ext>
              </c:extLst>
            </c:dLbl>
            <c:dLbl>
              <c:idx val="8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90960451977401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785</c:v>
                </c:pt>
                <c:pt idx="1">
                  <c:v>489</c:v>
                </c:pt>
                <c:pt idx="2">
                  <c:v>140</c:v>
                </c:pt>
                <c:pt idx="3">
                  <c:v>31</c:v>
                </c:pt>
                <c:pt idx="4">
                  <c:v>28</c:v>
                </c:pt>
                <c:pt idx="5">
                  <c:v>22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731126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7100-4E41-8943-76590E1A2CFB}"/>
                </c:ext>
              </c:extLst>
            </c:dLbl>
            <c:dLbl>
              <c:idx val="1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7100-4E41-8943-76590E1A2CFB}"/>
                </c:ext>
              </c:extLst>
            </c:dLbl>
            <c:dLbl>
              <c:idx val="2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7100-4E41-8943-76590E1A2CFB}"/>
                </c:ext>
              </c:extLst>
            </c:dLbl>
            <c:dLbl>
              <c:idx val="5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7100-4E41-8943-76590E1A2CFB}"/>
                </c:ext>
              </c:extLst>
            </c:dLbl>
            <c:dLbl>
              <c:idx val="6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7100-4E41-8943-76590E1A2CFB}"/>
                </c:ext>
              </c:extLst>
            </c:dLbl>
            <c:dLbl>
              <c:idx val="7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7100-4E41-8943-76590E1A2CFB}"/>
                </c:ext>
              </c:extLst>
            </c:dLbl>
            <c:dLbl>
              <c:idx val="8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Sheet1!$A$2:$J$2</c:f>
              <c:numCache>
                <c:formatCode>General</c:formatCode>
                <c:ptCount val="10"/>
                <c:pt idx="0">
                  <c:v>3.1</c:v>
                </c:pt>
                <c:pt idx="1">
                  <c:v>3.5</c:v>
                </c:pt>
                <c:pt idx="2">
                  <c:v>3.1</c:v>
                </c:pt>
                <c:pt idx="3">
                  <c:v>3.7</c:v>
                </c:pt>
                <c:pt idx="4">
                  <c:v>2.8</c:v>
                </c:pt>
                <c:pt idx="5">
                  <c:v>4.0999999999999996</c:v>
                </c:pt>
                <c:pt idx="6">
                  <c:v>3.3</c:v>
                </c:pt>
                <c:pt idx="7">
                  <c:v>3.5</c:v>
                </c:pt>
                <c:pt idx="8">
                  <c:v>3.6</c:v>
                </c:pt>
                <c:pt idx="9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311264"/>
        <c:axId val="2"/>
      </c:lineChart>
      <c:catAx>
        <c:axId val="317311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351713859912E-2"/>
          <c:y val="9.1755319148936171E-2"/>
          <c:w val="0.91542473919523104"/>
          <c:h val="0.825797872340425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02393617021276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10372340425531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43617021276595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622340425531914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928191489361702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228723404255319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272606382978723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2D34-43E6-8E12-D0A9046917BB}"/>
                </c:ext>
              </c:extLst>
            </c:dLbl>
            <c:dLbl>
              <c:idx val="7"/>
              <c:layout>
                <c:manualLayout>
                  <c:x val="0"/>
                  <c:y val="-0.437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4587765957446808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D34-43E6-8E12-D0A9046917BB}"/>
                </c:ext>
              </c:extLst>
            </c:dLbl>
            <c:dLbl>
              <c:idx val="9"/>
              <c:layout>
                <c:manualLayout>
                  <c:x val="0"/>
                  <c:y val="-0.432180851063829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444148936170212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70212765957446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25</c:v>
                </c:pt>
                <c:pt idx="1">
                  <c:v>35</c:v>
                </c:pt>
                <c:pt idx="2">
                  <c:v>75</c:v>
                </c:pt>
                <c:pt idx="3">
                  <c:v>97</c:v>
                </c:pt>
                <c:pt idx="4">
                  <c:v>134</c:v>
                </c:pt>
                <c:pt idx="5">
                  <c:v>177</c:v>
                </c:pt>
                <c:pt idx="6">
                  <c:v>230</c:v>
                </c:pt>
                <c:pt idx="7">
                  <c:v>396</c:v>
                </c:pt>
                <c:pt idx="8">
                  <c:v>456</c:v>
                </c:pt>
                <c:pt idx="9">
                  <c:v>424</c:v>
                </c:pt>
                <c:pt idx="10">
                  <c:v>438</c:v>
                </c:pt>
                <c:pt idx="1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582534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Sheet1!$A$2:$L$2</c:f>
              <c:numCache>
                <c:formatCode>General</c:formatCode>
                <c:ptCount val="12"/>
                <c:pt idx="0">
                  <c:v>3</c:v>
                </c:pt>
                <c:pt idx="1">
                  <c:v>2.9</c:v>
                </c:pt>
                <c:pt idx="2">
                  <c:v>3.2</c:v>
                </c:pt>
                <c:pt idx="3">
                  <c:v>2.9</c:v>
                </c:pt>
                <c:pt idx="4">
                  <c:v>3.2</c:v>
                </c:pt>
                <c:pt idx="5">
                  <c:v>3.3</c:v>
                </c:pt>
                <c:pt idx="6">
                  <c:v>3.3</c:v>
                </c:pt>
                <c:pt idx="7">
                  <c:v>3.3</c:v>
                </c:pt>
                <c:pt idx="8">
                  <c:v>3.4</c:v>
                </c:pt>
                <c:pt idx="9">
                  <c:v>3.4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825344"/>
        <c:axId val="2"/>
      </c:lineChart>
      <c:catAx>
        <c:axId val="3158253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09376609994853E-2"/>
          <c:y val="5.9011164274322167E-2"/>
          <c:w val="0.88304997424008247"/>
          <c:h val="0.8915470494417863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14194577352472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AB9-4F5B-A84F-D9FC65478073}"/>
                </c:ext>
              </c:extLst>
            </c:dLbl>
            <c:dLbl>
              <c:idx val="1"/>
              <c:layout>
                <c:manualLayout>
                  <c:x val="0"/>
                  <c:y val="-0.475279106858054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AB9-4F5B-A84F-D9FC65478073}"/>
                </c:ext>
              </c:extLst>
            </c:dLbl>
            <c:dLbl>
              <c:idx val="2"/>
              <c:layout>
                <c:manualLayout>
                  <c:x val="0"/>
                  <c:y val="-0.39234449760765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AB9-4F5B-A84F-D9FC65478073}"/>
                </c:ext>
              </c:extLst>
            </c:dLbl>
            <c:dLbl>
              <c:idx val="4"/>
              <c:layout>
                <c:manualLayout>
                  <c:x val="0"/>
                  <c:y val="-0.14194577352472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AB9-4F5B-A84F-D9FC65478073}"/>
                </c:ext>
              </c:extLst>
            </c:dLbl>
            <c:dLbl>
              <c:idx val="5"/>
              <c:layout>
                <c:manualLayout>
                  <c:x val="0"/>
                  <c:y val="-0.1977671451355661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238</c:v>
                </c:pt>
                <c:pt idx="1">
                  <c:v>382</c:v>
                </c:pt>
                <c:pt idx="2">
                  <c:v>308</c:v>
                </c:pt>
                <c:pt idx="3">
                  <c:v>240</c:v>
                </c:pt>
                <c:pt idx="4">
                  <c:v>83</c:v>
                </c:pt>
                <c:pt idx="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20014336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AB9-4F5B-A84F-D9FC65478073}"/>
                </c:ext>
              </c:extLst>
            </c:dLbl>
            <c:dLbl>
              <c:idx val="1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AB9-4F5B-A84F-D9FC65478073}"/>
                </c:ext>
              </c:extLst>
            </c:dLbl>
            <c:dLbl>
              <c:idx val="2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AB9-4F5B-A84F-D9FC65478073}"/>
                </c:ext>
              </c:extLst>
            </c:dLbl>
            <c:dLbl>
              <c:idx val="3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AB9-4F5B-A84F-D9FC65478073}"/>
                </c:ext>
              </c:extLst>
            </c:dLbl>
            <c:dLbl>
              <c:idx val="4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3AB9-4F5B-A84F-D9FC65478073}"/>
                </c:ext>
              </c:extLst>
            </c:dLbl>
            <c:dLbl>
              <c:idx val="5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3.7</c:v>
                </c:pt>
                <c:pt idx="1">
                  <c:v>3.3</c:v>
                </c:pt>
                <c:pt idx="2">
                  <c:v>3.2</c:v>
                </c:pt>
                <c:pt idx="3">
                  <c:v>3.2</c:v>
                </c:pt>
                <c:pt idx="4">
                  <c:v>3.4</c:v>
                </c:pt>
                <c:pt idx="5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014336"/>
        <c:axId val="2"/>
      </c:lineChart>
      <c:catAx>
        <c:axId val="3200143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5T18:43:58.787" idx="2">
    <p:pos x="10" y="10"/>
    <p:text>Ithink we have to separate some of these visuals? They're hard to read in this format. Also, can we put them into ThinkCell instead?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7T10:19:01.208" idx="1">
    <p:pos x="10" y="10"/>
    <p:text>In Cons : Employees are talking about Analytical people has no values. Management treated them badly etc.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5/30/2019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1272478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9168775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91.xml"/><Relationship Id="rId7" Type="http://schemas.openxmlformats.org/officeDocument/2006/relationships/image" Target="../media/image26.png"/><Relationship Id="rId2" Type="http://schemas.openxmlformats.org/officeDocument/2006/relationships/tags" Target="../tags/tag9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93.xml"/><Relationship Id="rId7" Type="http://schemas.openxmlformats.org/officeDocument/2006/relationships/image" Target="../media/image28.png"/><Relationship Id="rId2" Type="http://schemas.openxmlformats.org/officeDocument/2006/relationships/tags" Target="../tags/tag9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95.xml"/><Relationship Id="rId7" Type="http://schemas.openxmlformats.org/officeDocument/2006/relationships/image" Target="../media/image30.png"/><Relationship Id="rId2" Type="http://schemas.openxmlformats.org/officeDocument/2006/relationships/tags" Target="../tags/tag9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97.xml"/><Relationship Id="rId7" Type="http://schemas.openxmlformats.org/officeDocument/2006/relationships/image" Target="../media/image32.png"/><Relationship Id="rId2" Type="http://schemas.openxmlformats.org/officeDocument/2006/relationships/tags" Target="../tags/tag9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32.xml"/><Relationship Id="rId9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99.xml"/><Relationship Id="rId7" Type="http://schemas.openxmlformats.org/officeDocument/2006/relationships/image" Target="../media/image34.png"/><Relationship Id="rId2" Type="http://schemas.openxmlformats.org/officeDocument/2006/relationships/tags" Target="../tags/tag9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01.xml"/><Relationship Id="rId7" Type="http://schemas.openxmlformats.org/officeDocument/2006/relationships/image" Target="../media/image39.png"/><Relationship Id="rId2" Type="http://schemas.openxmlformats.org/officeDocument/2006/relationships/tags" Target="../tags/tag10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e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03.xml"/><Relationship Id="rId7" Type="http://schemas.openxmlformats.org/officeDocument/2006/relationships/image" Target="../media/image44.png"/><Relationship Id="rId2" Type="http://schemas.openxmlformats.org/officeDocument/2006/relationships/tags" Target="../tags/tag10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e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05.xml"/><Relationship Id="rId7" Type="http://schemas.openxmlformats.org/officeDocument/2006/relationships/image" Target="../media/image49.png"/><Relationship Id="rId2" Type="http://schemas.openxmlformats.org/officeDocument/2006/relationships/tags" Target="../tags/tag10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e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107.xml"/><Relationship Id="rId7" Type="http://schemas.openxmlformats.org/officeDocument/2006/relationships/image" Target="../media/image54.png"/><Relationship Id="rId2" Type="http://schemas.openxmlformats.org/officeDocument/2006/relationships/tags" Target="../tags/tag10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emf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109.xml"/><Relationship Id="rId7" Type="http://schemas.openxmlformats.org/officeDocument/2006/relationships/image" Target="../media/image59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11.xml"/><Relationship Id="rId7" Type="http://schemas.openxmlformats.org/officeDocument/2006/relationships/image" Target="../media/image61.png"/><Relationship Id="rId2" Type="http://schemas.openxmlformats.org/officeDocument/2006/relationships/tags" Target="../tags/tag11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113.xml"/><Relationship Id="rId7" Type="http://schemas.openxmlformats.org/officeDocument/2006/relationships/image" Target="../media/image63.png"/><Relationship Id="rId2" Type="http://schemas.openxmlformats.org/officeDocument/2006/relationships/tags" Target="../tags/tag1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5.bin"/><Relationship Id="rId4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115.xml"/><Relationship Id="rId7" Type="http://schemas.openxmlformats.org/officeDocument/2006/relationships/image" Target="../media/image65.png"/><Relationship Id="rId2" Type="http://schemas.openxmlformats.org/officeDocument/2006/relationships/tags" Target="../tags/tag11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6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55" Type="http://schemas.openxmlformats.org/officeDocument/2006/relationships/chart" Target="../charts/chart2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3" Type="http://schemas.openxmlformats.org/officeDocument/2006/relationships/image" Target="../media/image9.emf"/><Relationship Id="rId5" Type="http://schemas.openxmlformats.org/officeDocument/2006/relationships/tags" Target="../tags/tag26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56" Type="http://schemas.openxmlformats.org/officeDocument/2006/relationships/chart" Target="../charts/chart3.xml"/><Relationship Id="rId8" Type="http://schemas.openxmlformats.org/officeDocument/2006/relationships/tags" Target="../tags/tag29.xml"/><Relationship Id="rId51" Type="http://schemas.openxmlformats.org/officeDocument/2006/relationships/slideLayout" Target="../slideLayouts/slideLayout32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chart" Target="../charts/chart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57" Type="http://schemas.openxmlformats.org/officeDocument/2006/relationships/comments" Target="../comments/comment1.xml"/><Relationship Id="rId10" Type="http://schemas.openxmlformats.org/officeDocument/2006/relationships/tags" Target="../tags/tag31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3.xml"/><Relationship Id="rId7" Type="http://schemas.openxmlformats.org/officeDocument/2006/relationships/image" Target="../media/image14.png"/><Relationship Id="rId2" Type="http://schemas.openxmlformats.org/officeDocument/2006/relationships/tags" Target="../tags/tag7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5.xml"/><Relationship Id="rId7" Type="http://schemas.openxmlformats.org/officeDocument/2006/relationships/image" Target="../media/image16.png"/><Relationship Id="rId2" Type="http://schemas.openxmlformats.org/officeDocument/2006/relationships/tags" Target="../tags/tag7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77.xml"/><Relationship Id="rId7" Type="http://schemas.openxmlformats.org/officeDocument/2006/relationships/image" Target="../media/image19.png"/><Relationship Id="rId2" Type="http://schemas.openxmlformats.org/officeDocument/2006/relationships/tags" Target="../tags/tag7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81.xml"/><Relationship Id="rId7" Type="http://schemas.openxmlformats.org/officeDocument/2006/relationships/image" Target="../media/image22.png"/><Relationship Id="rId2" Type="http://schemas.openxmlformats.org/officeDocument/2006/relationships/tags" Target="../tags/tag8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371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S&amp;P Global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6353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Employees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1234027" y="990852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</a:t>
            </a:r>
            <a:r>
              <a:rPr lang="en-US" b="1" dirty="0" smtClean="0">
                <a:latin typeface="Arial (Body)"/>
              </a:rPr>
              <a:t>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Culture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People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  <a:endParaRPr lang="en-US" dirty="0" smtClean="0"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3619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</a:t>
            </a:r>
            <a:r>
              <a:rPr lang="en-US" b="1" dirty="0" smtClean="0"/>
              <a:t>Employees </a:t>
            </a:r>
            <a:r>
              <a:rPr lang="en-US" b="1" dirty="0" smtClean="0"/>
              <a:t>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Good Work life balance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Good Work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Smart People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Flexible timings</a:t>
            </a:r>
            <a:endParaRPr lang="en-US" dirty="0" smtClean="0"/>
          </a:p>
        </p:txBody>
      </p:sp>
      <p:sp>
        <p:nvSpPr>
          <p:cNvPr id="10" name="TextBox 32"/>
          <p:cNvSpPr txBox="1"/>
          <p:nvPr/>
        </p:nvSpPr>
        <p:spPr>
          <a:xfrm>
            <a:off x="1229905" y="3919403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DJI </a:t>
            </a:r>
            <a:r>
              <a:rPr lang="en-US" b="1" dirty="0" smtClean="0">
                <a:latin typeface="Arial (Body)"/>
              </a:rPr>
              <a:t>Employees </a:t>
            </a:r>
            <a:r>
              <a:rPr lang="en-US" b="1" dirty="0" smtClean="0">
                <a:latin typeface="Arial (Body)"/>
              </a:rPr>
              <a:t>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</a:t>
            </a:r>
            <a:r>
              <a:rPr lang="en-US" dirty="0" smtClean="0">
                <a:latin typeface="Arial (Body)"/>
              </a:rPr>
              <a:t>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Interns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Professional People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Globally renown company</a:t>
            </a:r>
            <a:endParaRPr lang="en-US" dirty="0" smtClean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624615" y="3919403"/>
            <a:ext cx="3796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</a:t>
            </a:r>
            <a:r>
              <a:rPr lang="en-US" b="1" dirty="0" smtClean="0"/>
              <a:t>Employees </a:t>
            </a:r>
            <a:r>
              <a:rPr lang="en-US" b="1" dirty="0" smtClean="0"/>
              <a:t>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</a:t>
            </a:r>
            <a:r>
              <a:rPr lang="en-US" dirty="0">
                <a:latin typeface="Arial (Body)"/>
              </a:rPr>
              <a:t>Life Balance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Good </a:t>
            </a:r>
            <a:r>
              <a:rPr lang="en-US" dirty="0" smtClean="0">
                <a:latin typeface="Arial (Body)"/>
              </a:rPr>
              <a:t>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Learning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From Home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Working hours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53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94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Employees didn’t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889687" y="990852"/>
            <a:ext cx="381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didn’t liked </a:t>
            </a:r>
            <a:r>
              <a:rPr lang="en-US" b="1" dirty="0" smtClean="0">
                <a:latin typeface="Arial (Body)"/>
              </a:rPr>
              <a:t>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Growth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Lack of Training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Monotonous Work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Bad Managers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Promotions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Salary</a:t>
            </a:r>
            <a:endParaRPr lang="en-US" dirty="0" smtClean="0"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424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</a:t>
            </a:r>
            <a:r>
              <a:rPr lang="en-US" b="1" dirty="0">
                <a:latin typeface="Arial (Body)"/>
              </a:rPr>
              <a:t>Employees didn’t liked </a:t>
            </a:r>
            <a:r>
              <a:rPr lang="en-US" b="1" dirty="0" smtClean="0">
                <a:latin typeface="Arial (Body)"/>
              </a:rPr>
              <a:t>–</a:t>
            </a:r>
          </a:p>
          <a:p>
            <a:r>
              <a:rPr lang="en-US" b="1" dirty="0" smtClean="0">
                <a:latin typeface="Arial (Body)"/>
              </a:rPr>
              <a:t>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Long Hours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Political Manager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Career Progression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  <a:endParaRPr lang="en-US" dirty="0" smtClean="0"/>
          </a:p>
        </p:txBody>
      </p:sp>
      <p:sp>
        <p:nvSpPr>
          <p:cNvPr id="10" name="TextBox 32"/>
          <p:cNvSpPr txBox="1"/>
          <p:nvPr/>
        </p:nvSpPr>
        <p:spPr>
          <a:xfrm>
            <a:off x="889687" y="3828785"/>
            <a:ext cx="395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DJI</a:t>
            </a:r>
            <a:r>
              <a:rPr lang="en-US" b="1" dirty="0">
                <a:latin typeface="Arial (Body)"/>
              </a:rPr>
              <a:t> Employees didn’t liked – </a:t>
            </a:r>
            <a:endParaRPr lang="en-US" b="1" dirty="0" smtClean="0">
              <a:latin typeface="Arial (Body)"/>
            </a:endParaRP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Politics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Protected Management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Inequality in pay</a:t>
            </a:r>
            <a:endParaRPr lang="en-US" dirty="0" smtClean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Squeaky wheel </a:t>
            </a:r>
            <a:endParaRPr lang="en-US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628737" y="3828785"/>
            <a:ext cx="448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</a:t>
            </a:r>
            <a:r>
              <a:rPr lang="en-US" b="1" dirty="0">
                <a:latin typeface="Arial (Body)"/>
              </a:rPr>
              <a:t>Employees didn’t liked –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Process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Less training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Bonus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Analytical job without Analytical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0840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3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42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 Opportunities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Exit surveys ( VIBE data ) and check “What Employees are talking”. Based on outcome of this analysis, we can measure similarities between both feedbacks.</a:t>
            </a:r>
          </a:p>
          <a:p>
            <a:endParaRPr lang="en-US" dirty="0" smtClean="0"/>
          </a:p>
          <a:p>
            <a:r>
              <a:rPr lang="en-US" dirty="0" smtClean="0"/>
              <a:t>Analysis of interview / recruitment experience.</a:t>
            </a:r>
          </a:p>
          <a:p>
            <a:endParaRPr lang="en-US" dirty="0" smtClean="0"/>
          </a:p>
          <a:p>
            <a:r>
              <a:rPr lang="en-US" dirty="0" smtClean="0"/>
              <a:t>EVP analysis and include different Social media channels like – S&amp;P Global Facebook Page, Twitter Feeds etc. </a:t>
            </a:r>
          </a:p>
          <a:p>
            <a:endParaRPr lang="en-US" dirty="0" smtClean="0"/>
          </a:p>
          <a:p>
            <a:r>
              <a:rPr lang="en-US" dirty="0" smtClean="0"/>
              <a:t>Similar analysis can be performed on the few topics like – onboarding, Movement, orientation, First 30 days experience etc.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48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6913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 Culture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</a:rPr>
              <a:t>Good </a:t>
            </a:r>
            <a:r>
              <a:rPr lang="en-US" sz="1600" b="1" dirty="0" smtClean="0">
                <a:solidFill>
                  <a:srgbClr val="00B050"/>
                </a:solidFill>
              </a:rPr>
              <a:t>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Opportunities, Growth,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Lack of Training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Work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Bad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Manager,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565" y="2817997"/>
            <a:ext cx="3267075" cy="344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411" y="2690118"/>
            <a:ext cx="3534229" cy="36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795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Work, Smart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Flexible time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Long Hours, Political Managers,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Career Progression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5057"/>
          <a:stretch/>
        </p:blipFill>
        <p:spPr>
          <a:xfrm>
            <a:off x="1484154" y="3007360"/>
            <a:ext cx="3484085" cy="338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090" y="2639732"/>
            <a:ext cx="3628509" cy="37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300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Good Interns, Professional Peoples, Good Internship and </a:t>
            </a:r>
            <a:r>
              <a:rPr lang="en-US" sz="1600" b="1" dirty="0" smtClean="0">
                <a:solidFill>
                  <a:srgbClr val="00B050"/>
                </a:solidFill>
              </a:rPr>
              <a:t>Globally renown company </a:t>
            </a:r>
            <a:r>
              <a:rPr lang="en-US" sz="1600" dirty="0" smtClean="0"/>
              <a:t>provided </a:t>
            </a:r>
            <a:r>
              <a:rPr lang="en-US" sz="1600" dirty="0" smtClean="0"/>
              <a:t>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Politics, Protected Management, Opportunities, Promotions, Squeaky wheel </a:t>
            </a:r>
            <a:r>
              <a:rPr lang="en-US" sz="1600" dirty="0" smtClean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Inequality in pay</a:t>
            </a:r>
            <a:r>
              <a:rPr lang="en-US" sz="1600" dirty="0" smtClean="0"/>
              <a:t> </a:t>
            </a:r>
            <a:r>
              <a:rPr lang="en-US" sz="1600" dirty="0" smtClean="0"/>
              <a:t>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229" y="3110100"/>
            <a:ext cx="3297851" cy="3371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670" y="2834308"/>
            <a:ext cx="3468970" cy="3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359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Learning, Interesting Work, Work from Home, Working Hours and Office Location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Promotions, Processes,  Less Trainings,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Bonus, Salary </a:t>
            </a:r>
            <a:r>
              <a:rPr lang="en-US" sz="1600" dirty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Analytical </a:t>
            </a:r>
            <a:r>
              <a:rPr lang="en-US" sz="1600" b="1" dirty="0" smtClean="0">
                <a:solidFill>
                  <a:srgbClr val="D6002A"/>
                </a:solidFill>
              </a:rPr>
              <a:t>Job without Analytical work</a:t>
            </a:r>
            <a:r>
              <a:rPr lang="en-US" sz="1600" dirty="0" smtClean="0"/>
              <a:t> </a:t>
            </a:r>
            <a:r>
              <a:rPr lang="en-US" sz="1600" dirty="0" smtClean="0"/>
              <a:t>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73" y="3110100"/>
            <a:ext cx="3210447" cy="3278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563" y="2639732"/>
            <a:ext cx="3824481" cy="39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845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5 Subsections (Overall)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18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20" y="1151032"/>
            <a:ext cx="3773713" cy="245293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741" y="1132388"/>
            <a:ext cx="3875516" cy="252800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6444" y="4099468"/>
            <a:ext cx="3869340" cy="26586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0892" y="4219822"/>
            <a:ext cx="3614284" cy="25383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21" y="1151033"/>
            <a:ext cx="3591857" cy="25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863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19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88" y="1122587"/>
            <a:ext cx="3150637" cy="2509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604" y="1122587"/>
            <a:ext cx="3028950" cy="2480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320" y="1172405"/>
            <a:ext cx="2919747" cy="2488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7" y="4099467"/>
            <a:ext cx="3097952" cy="2558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16" y="4118517"/>
            <a:ext cx="3188645" cy="25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Good Words about the Organization	</a:t>
            </a:r>
          </a:p>
          <a:p>
            <a:r>
              <a:rPr lang="en-US" dirty="0" smtClean="0"/>
              <a:t>3 Themes for Pros and Cons</a:t>
            </a:r>
          </a:p>
          <a:p>
            <a:r>
              <a:rPr lang="en-US" dirty="0"/>
              <a:t>What US and India Employees </a:t>
            </a:r>
            <a:r>
              <a:rPr lang="en-US" dirty="0" smtClean="0"/>
              <a:t>liked</a:t>
            </a:r>
          </a:p>
          <a:p>
            <a:r>
              <a:rPr lang="en-US" dirty="0"/>
              <a:t>Future Work Opportunities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9210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8248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20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77" y="1119978"/>
            <a:ext cx="3349023" cy="253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195131"/>
            <a:ext cx="3060268" cy="2483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525" y="1119977"/>
            <a:ext cx="3124200" cy="254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8" y="4099467"/>
            <a:ext cx="3151708" cy="2693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24" y="4252059"/>
            <a:ext cx="3209925" cy="25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437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7443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DJI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21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99" y="1122587"/>
            <a:ext cx="3106801" cy="2548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254337"/>
            <a:ext cx="2921048" cy="2416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309" y="1084730"/>
            <a:ext cx="3136341" cy="2555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032" y="4099467"/>
            <a:ext cx="3288868" cy="259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8425" y="4099468"/>
            <a:ext cx="3228975" cy="25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354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2280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22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" y="1247775"/>
            <a:ext cx="3042920" cy="234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285" y="1122587"/>
            <a:ext cx="3148012" cy="2396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605" y="4099467"/>
            <a:ext cx="2972062" cy="2453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8081" y="4099467"/>
            <a:ext cx="3277870" cy="2456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519" y="1122587"/>
            <a:ext cx="3044863" cy="2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16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9029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2" y="4328283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41581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Politics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Leadership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Opportunities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Promotions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00" y="1251031"/>
            <a:ext cx="3301840" cy="294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239" y="1251031"/>
            <a:ext cx="3361561" cy="3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166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69515" y="84631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 (Body)"/>
              </a:rPr>
              <a:t>Word Cloud for </a:t>
            </a:r>
            <a:r>
              <a:rPr lang="en-US" sz="1200" b="1" dirty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622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402596" y="4483588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56386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sz="1400" dirty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sz="1400" dirty="0"/>
              <a:t>Promotion</a:t>
            </a:r>
          </a:p>
          <a:p>
            <a:pPr marL="342900" indent="-342900">
              <a:buAutoNum type="arabicPeriod"/>
            </a:pPr>
            <a:r>
              <a:rPr lang="en-US" sz="1400" dirty="0"/>
              <a:t>Monotonous work</a:t>
            </a:r>
          </a:p>
          <a:p>
            <a:pPr marL="342900" indent="-342900">
              <a:buAutoNum type="arabicPeriod"/>
            </a:pPr>
            <a:r>
              <a:rPr lang="en-US" sz="1400" dirty="0"/>
              <a:t>Training</a:t>
            </a:r>
          </a:p>
          <a:p>
            <a:pPr marL="342900" indent="-342900">
              <a:buAutoNum type="arabicPeriod"/>
            </a:pPr>
            <a:r>
              <a:rPr lang="en-US" sz="1400" dirty="0"/>
              <a:t>Night Shift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15" y="1139271"/>
            <a:ext cx="3004095" cy="322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095" y="1129201"/>
            <a:ext cx="3911185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Current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351279" y="4686350"/>
            <a:ext cx="46109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Career Growth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 Enough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9" y="1159598"/>
            <a:ext cx="3360182" cy="3450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82" y="1159597"/>
            <a:ext cx="3374300" cy="35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Former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83654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49554" y="4686350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Opportunity,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Learning / Training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95" y="1432595"/>
            <a:ext cx="2918745" cy="308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554" y="1280160"/>
            <a:ext cx="3579966" cy="3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Identify hidden issues that might impacting employee experience.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Overall Employees were good with 3.3 Average overall satisfaction (out of 5).</a:t>
            </a:r>
          </a:p>
          <a:p>
            <a:r>
              <a:rPr lang="en-US" sz="1800" dirty="0" smtClean="0"/>
              <a:t>Hot </a:t>
            </a:r>
            <a:r>
              <a:rPr lang="en-US" sz="1800" dirty="0"/>
              <a:t>topics are Work Life Balance, Management, Work environment, People, Benefits, Brands, Leadership, Salary, Opportunities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55% of the reviews are from US, India and UK employees</a:t>
            </a:r>
            <a:r>
              <a:rPr lang="en-US" sz="1800" dirty="0"/>
              <a:t> </a:t>
            </a:r>
            <a:r>
              <a:rPr lang="en-US" sz="1800" dirty="0" smtClean="0"/>
              <a:t>and saw good representation from countries like – Philippines, Singapore, Pakistan etc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186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0" name="think-cell Slide" r:id="rId52" imgW="216" imgH="216" progId="TCLayout.ActiveDocument.1">
                  <p:embed/>
                </p:oleObj>
              </mc:Choice>
              <mc:Fallback>
                <p:oleObj name="think-cell Slide" r:id="rId52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2" y="212471"/>
            <a:ext cx="1881484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32"/>
          <p:cNvSpPr txBox="1">
            <a:spLocks noGrp="1"/>
          </p:cNvSpPr>
          <p:nvPr>
            <p:ph idx="1"/>
          </p:nvPr>
        </p:nvSpPr>
        <p:spPr>
          <a:xfrm>
            <a:off x="708977" y="756150"/>
            <a:ext cx="7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2594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215987" y="1111421"/>
            <a:ext cx="159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Reviews by former &amp;</a:t>
            </a:r>
          </a:p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3226482" y="752041"/>
            <a:ext cx="79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~ 20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970941" y="1092493"/>
            <a:ext cx="1233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Average monthly reviews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215987" y="1963903"/>
            <a:ext cx="33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Overall, Employees were more vocal from 2012 onwards, Review Count increasing, Median Avg. Overall Satisfaction ratio increased from 3.0 to 3.3</a:t>
            </a:r>
            <a:endParaRPr lang="en-US" sz="1200" b="1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4641275" y="725281"/>
            <a:ext cx="7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30%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4300284" y="1082825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Is the % of the employee from US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205325" y="747339"/>
            <a:ext cx="7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58%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793808" y="1091550"/>
            <a:ext cx="1597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7715581" y="725281"/>
            <a:ext cx="8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42%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7391664" y="1082825"/>
            <a:ext cx="1458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former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483632" y="3718678"/>
            <a:ext cx="409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D6002A"/>
                </a:solidFill>
                <a:latin typeface="Arial (Body)"/>
              </a:rPr>
              <a:t>54%</a:t>
            </a:r>
            <a:r>
              <a:rPr lang="en-US" sz="1200" b="1" dirty="0" smtClean="0">
                <a:latin typeface="Arial (Body)"/>
              </a:rPr>
              <a:t> Reviews from US, India and UK; Avg. Overall Satisfaction rate was good</a:t>
            </a:r>
            <a:endParaRPr lang="en-US" sz="1200" b="1" dirty="0">
              <a:latin typeface="Arial (Body)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910943" y="3701642"/>
            <a:ext cx="61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 Employees are recommending Organization to others (with a good satisfaction level, more than 60%) , except the employees who spend 1 to 3 Yrs. in organization</a:t>
            </a:r>
            <a:endParaRPr lang="en-US" sz="1200" b="1" dirty="0">
              <a:latin typeface="Arial (Body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2842" y="784236"/>
            <a:ext cx="627114" cy="2985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129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6850" y="1169308"/>
            <a:ext cx="77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# Months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93067" y="677024"/>
            <a:ext cx="785617" cy="502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47%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06458" y="1157959"/>
            <a:ext cx="1558834" cy="3490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Avg. Recommender </a:t>
            </a:r>
          </a:p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Score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19558" y="1157959"/>
            <a:ext cx="1615996" cy="3254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Approved Current CEO (on an Average)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51089" y="723312"/>
            <a:ext cx="1152935" cy="338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73%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graphicFrame>
        <p:nvGraphicFramePr>
          <p:cNvPr id="186" name="Chart 18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2639562"/>
              </p:ext>
            </p:extLst>
          </p:nvPr>
        </p:nvGraphicFramePr>
        <p:xfrm>
          <a:off x="-7938" y="4343400"/>
          <a:ext cx="6092825" cy="168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5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636963" y="5973763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4FBACDC-E3A9-4645-9B0A-D034D1739FAF}" type="datetime'A''''r''''g''''''''''''e''''n''''''''''''''''''''ti''''n''a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Argentina</a:t>
            </a:fld>
            <a:endParaRPr lang="en-US" sz="1000" dirty="0"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084263" y="5973763"/>
            <a:ext cx="28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1B38677-83F8-4B12-B256-BF0AC87AFCD0}" type="datetime'''''''In''''d''''''i''''''''''''''''''''''''''''''''''a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India</a:t>
            </a:fld>
            <a:endParaRPr lang="en-US" sz="1000" dirty="0"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546350" y="5973763"/>
            <a:ext cx="587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E0FAFDF-790A-4C54-B032-04EF90322119}" type="datetime'S''''''''i''''''n''g''''a''''pore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Singapore</a:t>
            </a:fld>
            <a:endParaRPr lang="en-US" sz="1000" dirty="0"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96900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6E7A5D8-43F3-47BA-A9D4-CF490572D928}" type="datetime'''''''''''''''''''''''''U''''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000" dirty="0"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671638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D8B4944-22A1-47CB-A1D9-9FA446890082}" type="datetime'''''U''''''''K''''''''''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UK</a:t>
            </a:fld>
            <a:endParaRPr lang="en-US" sz="1000" dirty="0"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990725" y="5973763"/>
            <a:ext cx="623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7921905-8EE4-4207-A556-8946AFB5994C}" type="datetime'''P''''''h''''''''''''i''l''''''ip''p''''in''''''''''e''''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Philippines</a:t>
            </a:fld>
            <a:endParaRPr lang="en-US" sz="1000" dirty="0"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128963" y="5973763"/>
            <a:ext cx="496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D007C1-31C3-43B4-82E4-01111B20182A}" type="datetime'''''''''Pa''k''''i''''''''s''''''''''''''''''tan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Pakistan</a:t>
            </a:fld>
            <a:endParaRPr lang="en-US" sz="1000" dirty="0"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248150" y="597376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9E895CB-6DCF-462C-A08C-59D9FAAB5B98}" type="datetime'''''''''''''''''''F''''''''''''''r''''ance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France</a:t>
            </a:fld>
            <a:endParaRPr lang="en-US" sz="1000" dirty="0"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84713" y="5973763"/>
            <a:ext cx="608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8C13A19-910B-4AFE-BFD8-19D48729DA47}" type="datetime'''Hong''''''''''''''''K''''''''''o''''''''n''''''''''''g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HongKong</a:t>
            </a:fld>
            <a:endParaRPr lang="en-US" sz="1000" dirty="0"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30825" y="5973763"/>
            <a:ext cx="3921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5ADE9CE-33F8-4D64-8A6C-506D07E3642C}" type="datetime'''''''''''''''O''''''''''''''''''t''h''''e''''''''r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68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104900" y="490220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BBECD5B-6494-4BE2-9549-AA17213784DA}" type="datetime'''''''''''''''''4''''''''''''''''''8''''''9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489</a:t>
            </a:fld>
            <a:endParaRPr lang="en-US" sz="1000" dirty="0">
              <a:sym typeface="+mn-lt"/>
            </a:endParaRPr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 bwMode="auto">
          <a:xfrm>
            <a:off x="1878013" y="63246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17"/>
            </p:custDataLst>
          </p:nvPr>
        </p:nvCxnSpPr>
        <p:spPr bwMode="gray">
          <a:xfrm>
            <a:off x="1895475" y="62039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108200" y="63198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5CA785BC-3BD7-4F1F-AE43-268D59B3B6B2}" type="datetime'N''''umbe''''''''''''''r ''o''f r''e''''vi''''ew''s''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108200" y="61325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9B3696C2-0238-4C39-9C4D-8E2D4AF05019}" type="datetime'''''A''ve''r''ag''''e ove''''rall satisfac''tion ''r''ati''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9" name="Chart 198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090084742"/>
              </p:ext>
            </p:extLst>
          </p:nvPr>
        </p:nvGraphicFramePr>
        <p:xfrm>
          <a:off x="3578225" y="1854200"/>
          <a:ext cx="8521700" cy="119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13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73760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3E21299-C55B-4E55-A6FB-D411E5838A6D}" type="datetime'''''''''2''''''0''''''''''''''''''''15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1000" dirty="0"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883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DF5C65A-82AC-47CE-A146-ED0B7EBA6424}" type="datetime'''''''''''''''''2''''''''01''''''''''''''''''''4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10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48798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3C38C67-3ECB-4159-9152-D2B315A0CC29}" type="datetime'''''''''2''''''''0''1''''''''''''''0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en-US" sz="1000" dirty="0">
              <a:sym typeface="+mn-lt"/>
            </a:endParaRPr>
          </a:p>
        </p:txBody>
      </p:sp>
      <p:sp>
        <p:nvSpPr>
          <p:cNvPr id="123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1878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1A078FD-5FEE-4323-9BD5-950445911C3C}" type="datetime'''''''''''''''''''''''''20''''0''''''''''''''''''8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2008</a:t>
            </a:fld>
            <a:endParaRPr lang="en-US" sz="10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8815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22075B4-FF53-46B3-BD8A-F881338EC025}" type="datetime'''''20''''''''''1''''''''''''2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10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1372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606472F-DC5A-4E22-AF11-CBAFF8BA0D21}" type="datetime'''''2''''''''''''''''''''''''''''''''''0''''''1''''1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1000" dirty="0">
              <a:sym typeface="+mn-lt"/>
            </a:endParaRPr>
          </a:p>
        </p:txBody>
      </p:sp>
      <p:sp>
        <p:nvSpPr>
          <p:cNvPr id="12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8371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4DA7852-9C68-4D14-90F3-2DDC2D9C4A55}" type="datetime'2''''''''0''''''0''''9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en-US" sz="1000" dirty="0">
              <a:sym typeface="+mn-lt"/>
            </a:endParaRPr>
          </a:p>
        </p:txBody>
      </p:sp>
      <p:sp>
        <p:nvSpPr>
          <p:cNvPr id="12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4374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986528F-33E7-4588-9905-1F2A433EC759}" type="datetime'''''''20''''''''''''''''''1''''''''3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1000" dirty="0"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3884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2347298-0B4D-4C37-866F-DA1ED6DFD77A}" type="datetime'''''''''''20''''''1''''''''''6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1000" dirty="0"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03776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30EBFCC-6B6F-47B2-BE79-4647150068EC}" type="datetime'''''''''''''''''''2''''017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000" dirty="0"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06886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895CC79-0E4E-456D-BC4B-D517DD9F1A20}" type="datetime'''''''''20''''''''''''''''''''''''''1''''''''''''''''''''8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000" dirty="0"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13379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A21F4C-97FE-4ADF-94EC-D727FDB6BFD6}" type="datetime'''''''''''''''''''''''''''''2''''''''''''''''''019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000" dirty="0">
              <a:sym typeface="+mn-lt"/>
            </a:endParaRPr>
          </a:p>
        </p:txBody>
      </p:sp>
      <p:sp useBgFill="1">
        <p:nvSpPr>
          <p:cNvPr id="110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0079038" y="209073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6D7DF1D-26D7-46EF-ACBB-2BD9EE0C0C87}" type="datetime'''''3''.''''''''''''''''''''4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3.4</a:t>
            </a:fld>
            <a:endParaRPr lang="en-US" sz="1000" dirty="0">
              <a:sym typeface="+mn-lt"/>
            </a:endParaRPr>
          </a:p>
        </p:txBody>
      </p:sp>
      <p:sp useBgFill="1">
        <p:nvSpPr>
          <p:cNvPr id="109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778875" y="210978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D5DC2D0-D929-42D8-A408-A0F94ED5921B}" type="datetime'''''''''''''3''.''''''3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3.3</a:t>
            </a:fld>
            <a:endParaRPr lang="en-US" sz="1000" dirty="0">
              <a:sym typeface="+mn-lt"/>
            </a:endParaRPr>
          </a:p>
        </p:txBody>
      </p:sp>
      <p:cxnSp>
        <p:nvCxnSpPr>
          <p:cNvPr id="132" name="Straight Connector 131"/>
          <p:cNvCxnSpPr/>
          <p:nvPr>
            <p:custDataLst>
              <p:tags r:id="rId35"/>
            </p:custDataLst>
          </p:nvPr>
        </p:nvCxnSpPr>
        <p:spPr bwMode="gray">
          <a:xfrm>
            <a:off x="6435725" y="3267075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>
            <p:custDataLst>
              <p:tags r:id="rId36"/>
            </p:custDataLst>
          </p:nvPr>
        </p:nvSpPr>
        <p:spPr bwMode="auto">
          <a:xfrm>
            <a:off x="8343900" y="32004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8574088" y="31956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E16B438B-6FA1-45E3-ACCF-6A4B7F43908E}" type="datetime'Nu''m''''b''''''''er'''' ''of'''''''' ''''''r''''''evi''e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34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6648450" y="3195638"/>
            <a:ext cx="1593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CF946DB-AC1D-4A37-9E06-D3B520E606D9}" type="datetime'''''''Av''era''''''''ge Ov''''''''erall Satisfaction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8" name="Chart 197"/>
          <p:cNvGraphicFramePr/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991011944"/>
              </p:ext>
            </p:extLst>
          </p:nvPr>
        </p:nvGraphicFramePr>
        <p:xfrm>
          <a:off x="5937250" y="4395788"/>
          <a:ext cx="6162675" cy="199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218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331325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4483FAE-1081-4898-A94B-DA5427BA3D3C}" type="datetime'5-''''''''''8'''''''''' ''Y''''''''''''''''''''''''''''''r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5-8 Yrs</a:t>
            </a:fld>
            <a:endParaRPr lang="en-US" sz="1000" dirty="0"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8424863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3505F95-BA84-40C3-ADD1-33A12031F41F}" type="datetime'''''''''''''3''''''''''''''-''''5 Yr''''''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3-5 Yrs</a:t>
            </a:fld>
            <a:endParaRPr lang="en-US" sz="1000" dirty="0"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451725" y="6330950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51F6845-7B3C-4903-B0DE-BE8E58195653}" type="datetime'1'''''''' ''''t''''''''o'''' ''''''''''''''3'''' Yr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1000" dirty="0"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6643688" y="6330950"/>
            <a:ext cx="354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9E27271-AFDD-4559-9BA4-AA84BB5EAAF3}" type="datetime'&lt;'''''''''' ''1'' Y''''''''r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 1 Yr</a:t>
            </a:fld>
            <a:endParaRPr lang="en-US" sz="1000" dirty="0"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204450" y="6330950"/>
            <a:ext cx="490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1CC1FC-A701-4966-B219-9F9AE2BED893}" type="datetime'''''''8''''''''''''-1''0'''''''''' Y''''''''''''''''rs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8-10 Yrs</a:t>
            </a:fld>
            <a:endParaRPr lang="en-US" sz="1000" dirty="0">
              <a:sym typeface="+mn-lt"/>
            </a:endParaRPr>
          </a:p>
        </p:txBody>
      </p:sp>
      <p:sp>
        <p:nvSpPr>
          <p:cNvPr id="244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11112500" y="6330950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60384E9-767C-499F-9F6A-7AC233411D81}" type="datetime'''''''''''''&gt; 1''''''''0'''''''''''''''' Yrs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94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183688" y="506095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EDCEF58-3C53-43EE-8FD5-47C26F757776}" type="datetime'''''''2''''''4''0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240</a:t>
            </a:fld>
            <a:endParaRPr lang="en-US" sz="1000" dirty="0">
              <a:sym typeface="+mn-lt"/>
            </a:endParaRPr>
          </a:p>
        </p:txBody>
      </p:sp>
      <p:cxnSp>
        <p:nvCxnSpPr>
          <p:cNvPr id="224" name="Straight Connector 223"/>
          <p:cNvCxnSpPr/>
          <p:nvPr>
            <p:custDataLst>
              <p:tags r:id="rId47"/>
            </p:custDataLst>
          </p:nvPr>
        </p:nvCxnSpPr>
        <p:spPr bwMode="gray">
          <a:xfrm>
            <a:off x="7783513" y="65341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>
            <p:custDataLst>
              <p:tags r:id="rId48"/>
            </p:custDataLst>
          </p:nvPr>
        </p:nvSpPr>
        <p:spPr bwMode="auto">
          <a:xfrm>
            <a:off x="7766050" y="66548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6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996238" y="64627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68A43285-AA1F-45BE-9963-FE4285DEF56E}" type="datetime'Ave''r''a''''ge o''ver''all satis''''''facti''on ra''''''ti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sp>
        <p:nvSpPr>
          <p:cNvPr id="227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7996238" y="66500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05206365-8F2E-48C1-9C62-DDB07C0A939E}" type="datetime'N''u''''''''''m''b''''''''''''er ''of revi''''e''''''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84151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/>
          <p:cNvSpPr/>
          <p:nvPr/>
        </p:nvSpPr>
        <p:spPr>
          <a:xfrm rot="16200000">
            <a:off x="9510952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3198" y="1526919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43975" y="1496331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3.3</a:t>
            </a:r>
          </a:p>
        </p:txBody>
      </p:sp>
    </p:spTree>
    <p:extLst>
      <p:ext uri="{BB962C8B-B14F-4D97-AF65-F5344CB8AC3E}">
        <p14:creationId xmlns:p14="http://schemas.microsoft.com/office/powerpoint/2010/main" val="64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Leadership, 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1116482"/>
            <a:ext cx="55299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</a:t>
            </a:r>
            <a:r>
              <a:rPr lang="en-US" dirty="0" smtClean="0"/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Processes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Work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Growth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06" y="3063093"/>
            <a:ext cx="3298093" cy="333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817" y="2884731"/>
            <a:ext cx="3877132" cy="36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72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8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Pros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130630" y="866181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themes, based on word occurrence in collection of positive comments and closeness from other words (Statistically), Which employees liked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265376" y="1749534"/>
            <a:ext cx="371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/>
              <a:t>Respect to Personal </a:t>
            </a:r>
            <a:r>
              <a:rPr lang="en-US" sz="1600" dirty="0" smtClean="0"/>
              <a:t>Life</a:t>
            </a:r>
          </a:p>
          <a:p>
            <a:r>
              <a:rPr lang="en-US" sz="1600" dirty="0" smtClean="0"/>
              <a:t>(Work Life balance, Work and Benefits)</a:t>
            </a:r>
            <a:endParaRPr lang="en-US" sz="1600" dirty="0"/>
          </a:p>
        </p:txBody>
      </p:sp>
      <p:sp>
        <p:nvSpPr>
          <p:cNvPr id="16" name="TextBox 32"/>
          <p:cNvSpPr txBox="1"/>
          <p:nvPr/>
        </p:nvSpPr>
        <p:spPr>
          <a:xfrm>
            <a:off x="4152618" y="1749534"/>
            <a:ext cx="348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b="1" dirty="0"/>
              <a:t> </a:t>
            </a:r>
            <a:r>
              <a:rPr lang="en-US" sz="1600" dirty="0"/>
              <a:t>Financial </a:t>
            </a:r>
            <a:r>
              <a:rPr lang="en-US" sz="1600" dirty="0" smtClean="0"/>
              <a:t>Oriented   </a:t>
            </a:r>
            <a:r>
              <a:rPr lang="en-US" sz="1600" dirty="0"/>
              <a:t>(Benefits</a:t>
            </a:r>
            <a:r>
              <a:rPr lang="en-US" sz="1600" dirty="0" smtClean="0"/>
              <a:t>, Pay, Salary, Flexibility, Standard Pension 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8192050" y="1749534"/>
            <a:ext cx="385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/>
              <a:t>Equity Brand </a:t>
            </a:r>
            <a:endParaRPr lang="en-US" sz="1600" dirty="0" smtClean="0"/>
          </a:p>
          <a:p>
            <a:r>
              <a:rPr lang="en-US" sz="1600" dirty="0" smtClean="0"/>
              <a:t>( Company</a:t>
            </a:r>
            <a:r>
              <a:rPr lang="en-US" sz="1600" dirty="0"/>
              <a:t>, Brand, </a:t>
            </a:r>
            <a:r>
              <a:rPr lang="en-US" sz="1600" dirty="0" smtClean="0"/>
              <a:t>Opportunity, Management, Global Company etc.)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9607" b="12482"/>
          <a:stretch/>
        </p:blipFill>
        <p:spPr>
          <a:xfrm>
            <a:off x="214233" y="3056708"/>
            <a:ext cx="3766224" cy="3126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6891" y="2771207"/>
            <a:ext cx="3993560" cy="3710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0451" y="2600322"/>
            <a:ext cx="4075828" cy="37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926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6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Cons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32"/>
          <p:cNvSpPr txBox="1"/>
          <p:nvPr/>
        </p:nvSpPr>
        <p:spPr>
          <a:xfrm>
            <a:off x="153193" y="1722286"/>
            <a:ext cx="38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 smtClean="0"/>
              <a:t>Upper Management 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Management</a:t>
            </a:r>
            <a:r>
              <a:rPr lang="en-US" sz="1600" dirty="0"/>
              <a:t>, </a:t>
            </a:r>
            <a:r>
              <a:rPr lang="en-US" sz="1600" dirty="0" smtClean="0"/>
              <a:t>Company, Employees</a:t>
            </a:r>
            <a:r>
              <a:rPr lang="en-US" sz="1600" smtClean="0"/>
              <a:t>, time </a:t>
            </a:r>
            <a:r>
              <a:rPr lang="en-US" sz="1600" dirty="0" smtClean="0"/>
              <a:t>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4015625" y="1726636"/>
            <a:ext cx="387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dirty="0" smtClean="0"/>
              <a:t> Immediate Team and Process</a:t>
            </a:r>
            <a:endParaRPr lang="en-US" sz="1600" b="1" dirty="0" smtClean="0"/>
          </a:p>
          <a:p>
            <a:r>
              <a:rPr lang="en-US" sz="1600" dirty="0" smtClean="0"/>
              <a:t>(People, Managers, Process etc.)</a:t>
            </a:r>
            <a:endParaRPr lang="en-US" sz="1600" dirty="0"/>
          </a:p>
        </p:txBody>
      </p:sp>
      <p:sp>
        <p:nvSpPr>
          <p:cNvPr id="19" name="TextBox 32"/>
          <p:cNvSpPr txBox="1"/>
          <p:nvPr/>
        </p:nvSpPr>
        <p:spPr>
          <a:xfrm>
            <a:off x="8129165" y="1739695"/>
            <a:ext cx="40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 smtClean="0"/>
              <a:t>Growth</a:t>
            </a:r>
          </a:p>
          <a:p>
            <a:r>
              <a:rPr lang="en-US" sz="1600" dirty="0"/>
              <a:t>(Work, </a:t>
            </a:r>
            <a:r>
              <a:rPr lang="en-US" sz="1600" dirty="0" smtClean="0"/>
              <a:t>Growth, Opportunities, Promotions, Compensation, Politics etc.)</a:t>
            </a:r>
            <a:endParaRPr lang="en-US" sz="1600" dirty="0"/>
          </a:p>
        </p:txBody>
      </p:sp>
      <p:sp>
        <p:nvSpPr>
          <p:cNvPr id="20" name="TextBox 32"/>
          <p:cNvSpPr txBox="1"/>
          <p:nvPr/>
        </p:nvSpPr>
        <p:spPr>
          <a:xfrm>
            <a:off x="200298" y="867379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 based on word occurrence in collection of negative comments and closeness from other words (Statistically), Which employees didn’t liked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7933"/>
          <a:stretch/>
        </p:blipFill>
        <p:spPr>
          <a:xfrm>
            <a:off x="8038628" y="2595151"/>
            <a:ext cx="3913550" cy="3677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93" y="2510520"/>
            <a:ext cx="3619500" cy="3762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188" y="2510520"/>
            <a:ext cx="3330318" cy="3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59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US and India Employees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345080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US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Hours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9" y="1368330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US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/>
              <a:t>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Politics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  <a:endParaRPr lang="en-US" dirty="0"/>
          </a:p>
        </p:txBody>
      </p:sp>
      <p:sp>
        <p:nvSpPr>
          <p:cNvPr id="11" name="TextBox 32"/>
          <p:cNvSpPr txBox="1"/>
          <p:nvPr/>
        </p:nvSpPr>
        <p:spPr>
          <a:xfrm>
            <a:off x="472265" y="3855319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India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  <a:endParaRPr lang="en-US" dirty="0">
              <a:latin typeface="Arial (Body)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6628738" y="3855319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India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dirty="0" smtClean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Monotonous work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Training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Night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4326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6405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satisfaction for all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671605" y="845588"/>
            <a:ext cx="316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Overall Satisfaction in MI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4656795" y="845588"/>
            <a:ext cx="307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</a:t>
            </a:r>
            <a:r>
              <a:rPr lang="en-US" sz="1200" b="1" dirty="0" err="1" smtClean="0">
                <a:solidFill>
                  <a:srgbClr val="FF0000"/>
                </a:solidFill>
                <a:latin typeface="Arial (Body)"/>
              </a:rPr>
              <a:t>Platts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848199" y="845588"/>
            <a:ext cx="271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DJI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4738339" y="3572303"/>
            <a:ext cx="343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in Ratings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05" y="1227444"/>
            <a:ext cx="3167087" cy="2137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849" y="1184236"/>
            <a:ext cx="3291402" cy="2223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6408" y="1227444"/>
            <a:ext cx="2974047" cy="2180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709" y="4011374"/>
            <a:ext cx="3524213" cy="241168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171936" y="6331755"/>
            <a:ext cx="3533366" cy="52624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D600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0" dirty="0" smtClean="0">
                <a:solidFill>
                  <a:schemeClr val="tx1"/>
                </a:solidFill>
              </a:rPr>
              <a:t>* For Employees over all satisfaction MI and Ratings divisions saw an increase, </a:t>
            </a:r>
            <a:r>
              <a:rPr lang="en-US" sz="1000" b="0" dirty="0" err="1" smtClean="0">
                <a:solidFill>
                  <a:schemeClr val="tx1"/>
                </a:solidFill>
              </a:rPr>
              <a:t>Platts</a:t>
            </a:r>
            <a:r>
              <a:rPr lang="en-US" sz="1000" b="0" dirty="0" smtClean="0">
                <a:solidFill>
                  <a:schemeClr val="tx1"/>
                </a:solidFill>
              </a:rPr>
              <a:t> shows a constant and DJI shows negative trend.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AgtJpSuWiKBncxzpf1q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73sutzTzqITXVsatk0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fOf2yTI6WFAOWKMJK1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MWIu2LRFW.fxVqPPuO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LW4xpQTR.db5YZYXEx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ggXJzsQHiJFG5WeadJ9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Fxm7LwSI.77QPk5.Bi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runc_CRrq7BnhWj4wRe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Lk9ZHNS5hSGyzvQBHDQ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3UG0yoqhLkVLSnYAAC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eDteA8xJOEFHNBkHMdM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SuntJvx5AL.1_Cy1ph8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Ux9M7bRtGuWRtxuvsCU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utDXFxQie.z9SAiUXp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p5rhF4QkGoGohNN96D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msRrvnTLiV1aI9ACO1l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JI3IGtSmqJfgDp.Pd3l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D4EjKSJeOWywaUJVLQ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ZvuT5PTmyxB2PcQBP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3.LCvKRxaNKjdCeBYR3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Zkga.LRqmcaFXfNIvi6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FlmlaxTZeLgQ0p4iSad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CwcIPBQw2KVQfjbNBk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r.aEqRl6.NDJTB5iY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jAM8xqSEu.WphlNhZx9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DijrN7S9G0mcw1.QUJ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1cCrKfS7WpL7Mwueg2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ShHqqTTVSZbvwA1IclC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qqoCMSRnyCjxFnI5Dsa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aiJEVPRzSOcGCklJbiX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_Xcn4FsGFLknh3BrS_q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7eSzXSQE.p3Dm.Sy_R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9cWxl6TACXEiwiBaX_a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_pcD1EQ1mYoImJWOKhK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DwEbQRQSu0CnFiok4b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JL3PEz11kmJ8Yabhx7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NayBY.wVdHEuFMXZoq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Mui_K10vkj5l8MEG462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CVhHoGRTDczf51afLQA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76RWhhy00FV4DeWqjRW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68rBQPZeJlow7CUvNb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ItRckaTOfNHF6NJtr3L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tuafUvrLxuEL7KsVt1r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9ohP.itD_U87UBDa2TD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xOUtW7Bhx_F3KXhMrB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2cXQD.pMrgfis1ZPs7G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16joAwmH5Oh7PgjWLC4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0DQLDYj.ejFGOBHbEXY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34146</TotalTime>
  <Words>1728</Words>
  <Application>Microsoft Office PowerPoint</Application>
  <PresentationFormat>Widescreen</PresentationFormat>
  <Paragraphs>373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S&amp;P Global </vt:lpstr>
      <vt:lpstr>Agenda</vt:lpstr>
      <vt:lpstr>Executive Summary</vt:lpstr>
      <vt:lpstr>Overview</vt:lpstr>
      <vt:lpstr>Good Words about the Company</vt:lpstr>
      <vt:lpstr>Top 3 Themes – For Pros </vt:lpstr>
      <vt:lpstr>Top 3 Themes – For Cons </vt:lpstr>
      <vt:lpstr>What US and India Employees liked</vt:lpstr>
      <vt:lpstr>Overall satisfaction for all Division</vt:lpstr>
      <vt:lpstr>What Employees liked (based on each division)</vt:lpstr>
      <vt:lpstr>What Employees didn’t liked (based on each division)</vt:lpstr>
      <vt:lpstr>Future Work Opportunities </vt:lpstr>
      <vt:lpstr>      Appendix </vt:lpstr>
      <vt:lpstr>Good Words about the MI</vt:lpstr>
      <vt:lpstr>Good Words about the Platts</vt:lpstr>
      <vt:lpstr>Good Words about the DJI</vt:lpstr>
      <vt:lpstr>Good Words about the Ratings</vt:lpstr>
      <vt:lpstr>Overview – For 5 Subsections (Overall)</vt:lpstr>
      <vt:lpstr>Overview – For S&amp;P MI</vt:lpstr>
      <vt:lpstr>Overview – For S&amp;P Platts</vt:lpstr>
      <vt:lpstr>Overview – For S&amp;P DJI</vt:lpstr>
      <vt:lpstr>Overview – For S&amp;P Ratings</vt:lpstr>
      <vt:lpstr>Word Cloud For US</vt:lpstr>
      <vt:lpstr>Word Cloud For India</vt:lpstr>
      <vt:lpstr>Word Cloud For Current Employees </vt:lpstr>
      <vt:lpstr>Word Cloud For Former Employees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998</cp:revision>
  <cp:lastPrinted>2018-10-09T20:26:37Z</cp:lastPrinted>
  <dcterms:created xsi:type="dcterms:W3CDTF">2018-06-06T19:57:16Z</dcterms:created>
  <dcterms:modified xsi:type="dcterms:W3CDTF">2019-05-31T05:15:01Z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