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omments/comment1.xml" ContentType="application/vnd.openxmlformats-officedocument.presentationml.comment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8"/>
  </p:notesMasterIdLst>
  <p:handoutMasterIdLst>
    <p:handoutMasterId r:id="rId19"/>
  </p:handoutMasterIdLst>
  <p:sldIdLst>
    <p:sldId id="749" r:id="rId3"/>
    <p:sldId id="750" r:id="rId4"/>
    <p:sldId id="751" r:id="rId5"/>
    <p:sldId id="760" r:id="rId6"/>
    <p:sldId id="765" r:id="rId7"/>
    <p:sldId id="756" r:id="rId8"/>
    <p:sldId id="755" r:id="rId9"/>
    <p:sldId id="764" r:id="rId10"/>
    <p:sldId id="762" r:id="rId11"/>
    <p:sldId id="759" r:id="rId12"/>
    <p:sldId id="757" r:id="rId13"/>
    <p:sldId id="754" r:id="rId14"/>
    <p:sldId id="758" r:id="rId15"/>
    <p:sldId id="766" r:id="rId16"/>
    <p:sldId id="767" r:id="rId17"/>
  </p:sldIdLst>
  <p:sldSz cx="12192000" cy="6858000"/>
  <p:notesSz cx="6980238" cy="118872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60"/>
            <p14:sldId id="765"/>
            <p14:sldId id="756"/>
            <p14:sldId id="755"/>
            <p14:sldId id="764"/>
            <p14:sldId id="762"/>
            <p14:sldId id="759"/>
            <p14:sldId id="757"/>
            <p14:sldId id="754"/>
            <p14:sldId id="758"/>
            <p14:sldId id="766"/>
            <p14:sldId id="76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endino, Crista" initials="MC" lastIdx="2" clrIdx="0">
    <p:extLst>
      <p:ext uri="{19B8F6BF-5375-455C-9EA6-DF929625EA0E}">
        <p15:presenceInfo xmlns:p15="http://schemas.microsoft.com/office/powerpoint/2012/main" userId="S-1-5-21-1390067357-220523388-725345543-18382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7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701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964591324874587E-2"/>
          <c:y val="7.4262461851475073E-2"/>
          <c:w val="0.86603717910888167"/>
          <c:h val="0.8626653102746693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679552390640895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9313-4803-8C28-FDC2F886DB1B}"/>
                </c:ext>
              </c:extLst>
            </c:dLbl>
            <c:dLbl>
              <c:idx val="1"/>
              <c:layout>
                <c:manualLayout>
                  <c:x val="0"/>
                  <c:y val="-0.1424211597151576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9313-4803-8C28-FDC2F886DB1B}"/>
                </c:ext>
              </c:extLst>
            </c:dLbl>
            <c:dLbl>
              <c:idx val="2"/>
              <c:layout>
                <c:manualLayout>
                  <c:x val="0"/>
                  <c:y val="-0.1037639877924720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9313-4803-8C28-FDC2F886DB1B}"/>
                </c:ext>
              </c:extLst>
            </c:dLbl>
            <c:dLbl>
              <c:idx val="3"/>
              <c:layout>
                <c:manualLayout>
                  <c:x val="0"/>
                  <c:y val="-7.01932858596134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9313-4803-8C28-FDC2F886DB1B}"/>
                </c:ext>
              </c:extLst>
            </c:dLbl>
            <c:dLbl>
              <c:idx val="4"/>
              <c:layout>
                <c:manualLayout>
                  <c:x val="0"/>
                  <c:y val="-7.01932858596134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9313-4803-8C28-FDC2F886DB1B}"/>
                </c:ext>
              </c:extLst>
            </c:dLbl>
            <c:dLbl>
              <c:idx val="5"/>
              <c:layout>
                <c:manualLayout>
                  <c:x val="0"/>
                  <c:y val="-6.815869786368260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9313-4803-8C28-FDC2F886DB1B}"/>
                </c:ext>
              </c:extLst>
            </c:dLbl>
            <c:dLbl>
              <c:idx val="6"/>
              <c:layout>
                <c:manualLayout>
                  <c:x val="0"/>
                  <c:y val="-8.138351983723296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9313-4803-8C28-FDC2F886DB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235</c:v>
                </c:pt>
                <c:pt idx="1">
                  <c:v>46</c:v>
                </c:pt>
                <c:pt idx="2">
                  <c:v>24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313-4803-8C28-FDC2F886D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0415152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-8.0366225839267544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9313-4803-8C28-FDC2F886DB1B}"/>
                </c:ext>
              </c:extLst>
            </c:dLbl>
            <c:dLbl>
              <c:idx val="2"/>
              <c:layout>
                <c:manualLayout>
                  <c:x val="0"/>
                  <c:y val="-8.0366225839267544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9313-4803-8C28-FDC2F886DB1B}"/>
                </c:ext>
              </c:extLst>
            </c:dLbl>
            <c:dLbl>
              <c:idx val="3"/>
              <c:layout>
                <c:manualLayout>
                  <c:x val="0"/>
                  <c:y val="-8.0366225839267544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9313-4803-8C28-FDC2F886DB1B}"/>
                </c:ext>
              </c:extLst>
            </c:dLbl>
            <c:dLbl>
              <c:idx val="4"/>
              <c:layout>
                <c:manualLayout>
                  <c:x val="0"/>
                  <c:y val="-8.0366225839267544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9313-4803-8C28-FDC2F886DB1B}"/>
                </c:ext>
              </c:extLst>
            </c:dLbl>
            <c:dLbl>
              <c:idx val="5"/>
              <c:layout>
                <c:manualLayout>
                  <c:x val="0"/>
                  <c:y val="-8.0366225839267544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9313-4803-8C28-FDC2F886DB1B}"/>
                </c:ext>
              </c:extLst>
            </c:dLbl>
            <c:dLbl>
              <c:idx val="6"/>
              <c:layout>
                <c:manualLayout>
                  <c:x val="0"/>
                  <c:y val="-8.0366225839267544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9313-4803-8C28-FDC2F886DB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Sheet1!$A$2:$G$2</c:f>
              <c:numCache>
                <c:formatCode>General</c:formatCode>
                <c:ptCount val="7"/>
                <c:pt idx="0">
                  <c:v>3.2</c:v>
                </c:pt>
                <c:pt idx="1">
                  <c:v>3.7</c:v>
                </c:pt>
                <c:pt idx="2">
                  <c:v>3.5</c:v>
                </c:pt>
                <c:pt idx="3">
                  <c:v>2.2999999999999998</c:v>
                </c:pt>
                <c:pt idx="4">
                  <c:v>2.2999999999999998</c:v>
                </c:pt>
                <c:pt idx="5">
                  <c:v>4</c:v>
                </c:pt>
                <c:pt idx="6">
                  <c:v>3.4545454545454546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313-4803-8C28-FDC2F886D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415152"/>
        <c:axId val="2"/>
      </c:lineChart>
      <c:catAx>
        <c:axId val="3104151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0415152"/>
        <c:crosses val="min"/>
        <c:crossBetween val="between"/>
        <c:majorUnit val="5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0415152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484351713859912E-2"/>
          <c:y val="8.3221476510067116E-2"/>
          <c:w val="0.91542473919523104"/>
          <c:h val="0.833557046979865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22147651006711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254B-474E-8955-5BE3DB0A2816}"/>
                </c:ext>
              </c:extLst>
            </c:dLbl>
            <c:dLbl>
              <c:idx val="1"/>
              <c:layout>
                <c:manualLayout>
                  <c:x val="0"/>
                  <c:y val="-0.1275167785234899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254B-474E-8955-5BE3DB0A2816}"/>
                </c:ext>
              </c:extLst>
            </c:dLbl>
            <c:dLbl>
              <c:idx val="2"/>
              <c:layout>
                <c:manualLayout>
                  <c:x val="0"/>
                  <c:y val="-0.1355704697986577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254B-474E-8955-5BE3DB0A2816}"/>
                </c:ext>
              </c:extLst>
            </c:dLbl>
            <c:dLbl>
              <c:idx val="3"/>
              <c:layout>
                <c:manualLayout>
                  <c:x val="0"/>
                  <c:y val="-0.1744966442953020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254B-474E-8955-5BE3DB0A2816}"/>
                </c:ext>
              </c:extLst>
            </c:dLbl>
            <c:dLbl>
              <c:idx val="4"/>
              <c:layout>
                <c:manualLayout>
                  <c:x val="0"/>
                  <c:y val="-0.1744966442953020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254B-474E-8955-5BE3DB0A2816}"/>
                </c:ext>
              </c:extLst>
            </c:dLbl>
            <c:dLbl>
              <c:idx val="5"/>
              <c:layout>
                <c:manualLayout>
                  <c:x val="0"/>
                  <c:y val="-0.226845637583892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254B-474E-8955-5BE3DB0A2816}"/>
                </c:ext>
              </c:extLst>
            </c:dLbl>
            <c:dLbl>
              <c:idx val="6"/>
              <c:layout>
                <c:manualLayout>
                  <c:x val="0"/>
                  <c:y val="-0.2107382550335570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254B-474E-8955-5BE3DB0A2816}"/>
                </c:ext>
              </c:extLst>
            </c:dLbl>
            <c:dLbl>
              <c:idx val="7"/>
              <c:layout>
                <c:manualLayout>
                  <c:x val="0"/>
                  <c:y val="-0.2604026845637583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254B-474E-8955-5BE3DB0A2816}"/>
                </c:ext>
              </c:extLst>
            </c:dLbl>
            <c:dLbl>
              <c:idx val="8"/>
              <c:layout>
                <c:manualLayout>
                  <c:x val="0"/>
                  <c:y val="-0.293959731543624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254B-474E-8955-5BE3DB0A2816}"/>
                </c:ext>
              </c:extLst>
            </c:dLbl>
            <c:dLbl>
              <c:idx val="9"/>
              <c:layout>
                <c:manualLayout>
                  <c:x val="0"/>
                  <c:y val="-0.3020134228187919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254B-474E-8955-5BE3DB0A2816}"/>
                </c:ext>
              </c:extLst>
            </c:dLbl>
            <c:dLbl>
              <c:idx val="10"/>
              <c:layout>
                <c:manualLayout>
                  <c:x val="0"/>
                  <c:y val="-0.5100671140939597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254B-474E-8955-5BE3DB0A2816}"/>
                </c:ext>
              </c:extLst>
            </c:dLbl>
            <c:dLbl>
              <c:idx val="11"/>
              <c:layout>
                <c:manualLayout>
                  <c:x val="0"/>
                  <c:y val="-0.1744966442953020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254B-474E-8955-5BE3DB0A281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14</c:v>
                </c:pt>
                <c:pt idx="1">
                  <c:v>16</c:v>
                </c:pt>
                <c:pt idx="2">
                  <c:v>19</c:v>
                </c:pt>
                <c:pt idx="3">
                  <c:v>33</c:v>
                </c:pt>
                <c:pt idx="4">
                  <c:v>33</c:v>
                </c:pt>
                <c:pt idx="5">
                  <c:v>52</c:v>
                </c:pt>
                <c:pt idx="6">
                  <c:v>46</c:v>
                </c:pt>
                <c:pt idx="7">
                  <c:v>64</c:v>
                </c:pt>
                <c:pt idx="8">
                  <c:v>76</c:v>
                </c:pt>
                <c:pt idx="9">
                  <c:v>79</c:v>
                </c:pt>
                <c:pt idx="10">
                  <c:v>106</c:v>
                </c:pt>
                <c:pt idx="1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54B-474E-8955-5BE3DB0A2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91962216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254B-474E-8955-5BE3DB0A2816}"/>
                </c:ext>
              </c:extLst>
            </c:dLbl>
            <c:dLbl>
              <c:idx val="1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254B-474E-8955-5BE3DB0A2816}"/>
                </c:ext>
              </c:extLst>
            </c:dLbl>
            <c:dLbl>
              <c:idx val="2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254B-474E-8955-5BE3DB0A2816}"/>
                </c:ext>
              </c:extLst>
            </c:dLbl>
            <c:dLbl>
              <c:idx val="3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254B-474E-8955-5BE3DB0A2816}"/>
                </c:ext>
              </c:extLst>
            </c:dLbl>
            <c:dLbl>
              <c:idx val="4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254B-474E-8955-5BE3DB0A2816}"/>
                </c:ext>
              </c:extLst>
            </c:dLbl>
            <c:dLbl>
              <c:idx val="5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254B-474E-8955-5BE3DB0A2816}"/>
                </c:ext>
              </c:extLst>
            </c:dLbl>
            <c:dLbl>
              <c:idx val="6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254B-474E-8955-5BE3DB0A2816}"/>
                </c:ext>
              </c:extLst>
            </c:dLbl>
            <c:dLbl>
              <c:idx val="7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4-254B-474E-8955-5BE3DB0A2816}"/>
                </c:ext>
              </c:extLst>
            </c:dLbl>
            <c:dLbl>
              <c:idx val="8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5-254B-474E-8955-5BE3DB0A2816}"/>
                </c:ext>
              </c:extLst>
            </c:dLbl>
            <c:dLbl>
              <c:idx val="9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6-254B-474E-8955-5BE3DB0A2816}"/>
                </c:ext>
              </c:extLst>
            </c:dLbl>
            <c:dLbl>
              <c:idx val="10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7-254B-474E-8955-5BE3DB0A2816}"/>
                </c:ext>
              </c:extLst>
            </c:dLbl>
            <c:dLbl>
              <c:idx val="11"/>
              <c:layout>
                <c:manualLayout>
                  <c:x val="0"/>
                  <c:y val="-0.1060402684563758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8-254B-474E-8955-5BE3DB0A281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Sheet1!$A$2:$L$2</c:f>
              <c:numCache>
                <c:formatCode>General</c:formatCode>
                <c:ptCount val="12"/>
                <c:pt idx="0">
                  <c:v>3.1</c:v>
                </c:pt>
                <c:pt idx="1">
                  <c:v>2.8</c:v>
                </c:pt>
                <c:pt idx="2">
                  <c:v>3.1</c:v>
                </c:pt>
                <c:pt idx="3">
                  <c:v>2.7</c:v>
                </c:pt>
                <c:pt idx="4">
                  <c:v>2.8</c:v>
                </c:pt>
                <c:pt idx="5">
                  <c:v>3.1</c:v>
                </c:pt>
                <c:pt idx="6">
                  <c:v>3.5</c:v>
                </c:pt>
                <c:pt idx="7">
                  <c:v>3.3</c:v>
                </c:pt>
                <c:pt idx="8">
                  <c:v>3.4</c:v>
                </c:pt>
                <c:pt idx="9">
                  <c:v>3.5</c:v>
                </c:pt>
                <c:pt idx="10">
                  <c:v>3.5</c:v>
                </c:pt>
                <c:pt idx="11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54B-474E-8955-5BE3DB0A2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1962216"/>
        <c:axId val="2"/>
      </c:lineChart>
      <c:catAx>
        <c:axId val="10919622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091962216"/>
        <c:crosses val="min"/>
        <c:crossBetween val="between"/>
        <c:majorUnit val="5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091962216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809376609994853E-2"/>
          <c:y val="4.9919484702093397E-2"/>
          <c:w val="0.88304997424008247"/>
          <c:h val="0.9001610305958132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61352657004830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2E19-4228-BCF4-8376E2292CC6}"/>
                </c:ext>
              </c:extLst>
            </c:dLbl>
            <c:dLbl>
              <c:idx val="3"/>
              <c:layout>
                <c:manualLayout>
                  <c:x val="0"/>
                  <c:y val="-0.4162640901771336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2E19-4228-BCF4-8376E2292CC6}"/>
                </c:ext>
              </c:extLst>
            </c:dLbl>
            <c:dLbl>
              <c:idx val="4"/>
              <c:layout>
                <c:manualLayout>
                  <c:x val="0"/>
                  <c:y val="-0.4339774557165861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2E19-4228-BCF4-8376E2292CC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75</c:v>
                </c:pt>
                <c:pt idx="1">
                  <c:v>59</c:v>
                </c:pt>
                <c:pt idx="2">
                  <c:v>64</c:v>
                </c:pt>
                <c:pt idx="3">
                  <c:v>69</c:v>
                </c:pt>
                <c:pt idx="4">
                  <c:v>69</c:v>
                </c:pt>
                <c:pt idx="5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19-4228-BCF4-8376E2292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33278208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6.3607085346215786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2E19-4228-BCF4-8376E2292CC6}"/>
                </c:ext>
              </c:extLst>
            </c:dLbl>
            <c:dLbl>
              <c:idx val="1"/>
              <c:layout>
                <c:manualLayout>
                  <c:x val="0"/>
                  <c:y val="-6.3607085346215786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2E19-4228-BCF4-8376E2292CC6}"/>
                </c:ext>
              </c:extLst>
            </c:dLbl>
            <c:dLbl>
              <c:idx val="2"/>
              <c:layout>
                <c:manualLayout>
                  <c:x val="0"/>
                  <c:y val="-6.3607085346215786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2E19-4228-BCF4-8376E2292CC6}"/>
                </c:ext>
              </c:extLst>
            </c:dLbl>
            <c:dLbl>
              <c:idx val="3"/>
              <c:layout>
                <c:manualLayout>
                  <c:x val="0"/>
                  <c:y val="-6.3607085346215786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2E19-4228-BCF4-8376E2292CC6}"/>
                </c:ext>
              </c:extLst>
            </c:dLbl>
            <c:dLbl>
              <c:idx val="4"/>
              <c:layout>
                <c:manualLayout>
                  <c:x val="0"/>
                  <c:y val="-6.3607085346215786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2E19-4228-BCF4-8376E2292CC6}"/>
                </c:ext>
              </c:extLst>
            </c:dLbl>
            <c:dLbl>
              <c:idx val="5"/>
              <c:layout>
                <c:manualLayout>
                  <c:x val="0"/>
                  <c:y val="-6.3607085346215786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2E19-4228-BCF4-8376E2292CC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3.7</c:v>
                </c:pt>
                <c:pt idx="1">
                  <c:v>3.1</c:v>
                </c:pt>
                <c:pt idx="2">
                  <c:v>3.4</c:v>
                </c:pt>
                <c:pt idx="3">
                  <c:v>3.3</c:v>
                </c:pt>
                <c:pt idx="4">
                  <c:v>3.4</c:v>
                </c:pt>
                <c:pt idx="5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E19-4228-BCF4-8376E2292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278208"/>
        <c:axId val="2"/>
      </c:lineChart>
      <c:catAx>
        <c:axId val="2332782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33278208"/>
        <c:crosses val="min"/>
        <c:crossBetween val="between"/>
        <c:majorUnit val="5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33278208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5T18:43:58.787" idx="2">
    <p:pos x="10" y="10"/>
    <p:text>Ithink we have to separate some of these visuals? They're hard to read in this format. Also, can we put them into ThinkCell instead?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4/22/2019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31272478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9168775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82.xml"/><Relationship Id="rId7" Type="http://schemas.openxmlformats.org/officeDocument/2006/relationships/image" Target="../media/image22.png"/><Relationship Id="rId2" Type="http://schemas.openxmlformats.org/officeDocument/2006/relationships/tags" Target="../tags/tag8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e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84.xml"/><Relationship Id="rId7" Type="http://schemas.openxmlformats.org/officeDocument/2006/relationships/image" Target="../media/image27.png"/><Relationship Id="rId2" Type="http://schemas.openxmlformats.org/officeDocument/2006/relationships/tags" Target="../tags/tag8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86.xml"/><Relationship Id="rId7" Type="http://schemas.openxmlformats.org/officeDocument/2006/relationships/image" Target="../media/image29.png"/><Relationship Id="rId2" Type="http://schemas.openxmlformats.org/officeDocument/2006/relationships/tags" Target="../tags/tag8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88.xml"/><Relationship Id="rId7" Type="http://schemas.openxmlformats.org/officeDocument/2006/relationships/image" Target="../media/image31.png"/><Relationship Id="rId2" Type="http://schemas.openxmlformats.org/officeDocument/2006/relationships/tags" Target="../tags/tag8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90.xml"/><Relationship Id="rId7" Type="http://schemas.openxmlformats.org/officeDocument/2006/relationships/image" Target="../media/image33.png"/><Relationship Id="rId2" Type="http://schemas.openxmlformats.org/officeDocument/2006/relationships/tags" Target="../tags/tag8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tags" Target="../tags/tag60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50" Type="http://schemas.openxmlformats.org/officeDocument/2006/relationships/image" Target="../media/image9.emf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9" Type="http://schemas.openxmlformats.org/officeDocument/2006/relationships/tags" Target="../tags/tag50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53" Type="http://schemas.openxmlformats.org/officeDocument/2006/relationships/chart" Target="../charts/chart3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chart" Target="../charts/char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43" Type="http://schemas.openxmlformats.org/officeDocument/2006/relationships/tags" Target="../tags/tag64.xml"/><Relationship Id="rId48" Type="http://schemas.openxmlformats.org/officeDocument/2006/relationships/slideLayout" Target="../slideLayouts/slideLayout32.xml"/><Relationship Id="rId8" Type="http://schemas.openxmlformats.org/officeDocument/2006/relationships/tags" Target="../tags/tag29.xml"/><Relationship Id="rId51" Type="http://schemas.openxmlformats.org/officeDocument/2006/relationships/chart" Target="../charts/chart1.xml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54" Type="http://schemas.openxmlformats.org/officeDocument/2006/relationships/comments" Target="../comments/comment1.xml"/><Relationship Id="rId1" Type="http://schemas.openxmlformats.org/officeDocument/2006/relationships/vmlDrawing" Target="../drawings/vmlDrawing12.vml"/><Relationship Id="rId6" Type="http://schemas.openxmlformats.org/officeDocument/2006/relationships/tags" Target="../tags/tag27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70.xml"/><Relationship Id="rId7" Type="http://schemas.openxmlformats.org/officeDocument/2006/relationships/image" Target="../media/image14.png"/><Relationship Id="rId2" Type="http://schemas.openxmlformats.org/officeDocument/2006/relationships/tags" Target="../tags/tag6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72.xml"/><Relationship Id="rId7" Type="http://schemas.openxmlformats.org/officeDocument/2006/relationships/image" Target="../media/image16.png"/><Relationship Id="rId2" Type="http://schemas.openxmlformats.org/officeDocument/2006/relationships/tags" Target="../tags/tag7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74.xml"/><Relationship Id="rId7" Type="http://schemas.openxmlformats.org/officeDocument/2006/relationships/image" Target="../media/image19.png"/><Relationship Id="rId2" Type="http://schemas.openxmlformats.org/officeDocument/2006/relationships/tags" Target="../tags/tag7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5371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S&amp;P Global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748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Appendix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7963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5 Subsections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11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7" y="1122588"/>
            <a:ext cx="3652723" cy="2322410"/>
          </a:xfrm>
          <a:prstGeom prst="rect">
            <a:avLst/>
          </a:prstGeom>
        </p:spPr>
      </p:pic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601" y="1333818"/>
            <a:ext cx="3860800" cy="2130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8320" y="1148914"/>
            <a:ext cx="3762879" cy="2315618"/>
          </a:xfrm>
          <a:prstGeom prst="rect">
            <a:avLst/>
          </a:prstGeom>
        </p:spPr>
      </p:pic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0798" y="4252859"/>
            <a:ext cx="3684987" cy="2503541"/>
          </a:xfrm>
          <a:prstGeom prst="rect">
            <a:avLst/>
          </a:prstGeom>
        </p:spPr>
      </p:pic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7316" y="4371165"/>
            <a:ext cx="3800475" cy="2385235"/>
          </a:xfrm>
          <a:prstGeom prst="rect">
            <a:avLst/>
          </a:prstGeom>
        </p:spPr>
      </p:pic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17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516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104515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10146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31" y="1291671"/>
            <a:ext cx="5389203" cy="30568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433" y="1371601"/>
            <a:ext cx="5395650" cy="2976934"/>
          </a:xfrm>
          <a:prstGeom prst="rect">
            <a:avLst/>
          </a:prstGeom>
        </p:spPr>
      </p:pic>
      <p:sp>
        <p:nvSpPr>
          <p:cNvPr id="11" name="TextBox 32"/>
          <p:cNvSpPr txBox="1"/>
          <p:nvPr/>
        </p:nvSpPr>
        <p:spPr>
          <a:xfrm>
            <a:off x="176172" y="4379083"/>
            <a:ext cx="516218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</a:rPr>
              <a:t>Work Life </a:t>
            </a:r>
            <a:r>
              <a:rPr lang="en-US" sz="1600" dirty="0" smtClean="0">
                <a:latin typeface="Arial (Body)"/>
              </a:rPr>
              <a:t>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(Body)"/>
              </a:rPr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(Body)"/>
              </a:rPr>
              <a:t>Good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(Body)"/>
              </a:rPr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(Body)"/>
              </a:rPr>
              <a:t>Good </a:t>
            </a:r>
            <a:r>
              <a:rPr lang="en-US" sz="1600" dirty="0">
                <a:latin typeface="Arial (Body)"/>
              </a:rPr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415815"/>
            <a:ext cx="41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enough Opportunities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Lots </a:t>
            </a:r>
            <a:r>
              <a:rPr lang="en-US" sz="1600" dirty="0"/>
              <a:t>of </a:t>
            </a:r>
            <a:r>
              <a:rPr lang="en-US" sz="16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Promotions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1660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69515" y="101903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 (Body)"/>
              </a:rPr>
              <a:t>Word Cloud for </a:t>
            </a:r>
            <a:r>
              <a:rPr lang="en-US" sz="1200" b="1" dirty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10146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25" y="1473201"/>
            <a:ext cx="3445212" cy="3111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9767" y="1351544"/>
            <a:ext cx="3030359" cy="3236506"/>
          </a:xfrm>
          <a:prstGeom prst="rect">
            <a:avLst/>
          </a:prstGeom>
        </p:spPr>
      </p:pic>
      <p:sp>
        <p:nvSpPr>
          <p:cNvPr id="10" name="TextBox 32"/>
          <p:cNvSpPr txBox="1"/>
          <p:nvPr/>
        </p:nvSpPr>
        <p:spPr>
          <a:xfrm>
            <a:off x="402596" y="4544548"/>
            <a:ext cx="516218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</a:rPr>
              <a:t>Work Life </a:t>
            </a:r>
            <a:r>
              <a:rPr lang="en-US" sz="1600" dirty="0" smtClean="0">
                <a:latin typeface="Arial (Body)"/>
              </a:rPr>
              <a:t>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(Body)"/>
              </a:rPr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(Body)"/>
              </a:rPr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(Body)"/>
              </a:rPr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(Body)"/>
              </a:rPr>
              <a:t>Work </a:t>
            </a:r>
            <a:r>
              <a:rPr lang="en-US" sz="1600" dirty="0">
                <a:latin typeface="Arial (Body)"/>
              </a:rPr>
              <a:t>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563865"/>
            <a:ext cx="41524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Opportunities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</a:t>
            </a:r>
            <a:r>
              <a:rPr lang="en-US" sz="1600" dirty="0"/>
              <a:t>Learning </a:t>
            </a:r>
            <a:r>
              <a:rPr lang="en-US" sz="1600" dirty="0" smtClean="0"/>
              <a:t>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Very </a:t>
            </a:r>
            <a:r>
              <a:rPr lang="en-US" sz="1600" dirty="0"/>
              <a:t>Less / No </a:t>
            </a:r>
            <a:r>
              <a:rPr lang="en-US" sz="1600" dirty="0" smtClean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Lack </a:t>
            </a:r>
            <a:r>
              <a:rPr lang="en-US" sz="1600" dirty="0"/>
              <a:t>of Challenging work </a:t>
            </a:r>
          </a:p>
        </p:txBody>
      </p:sp>
    </p:spTree>
    <p:extLst>
      <p:ext uri="{BB962C8B-B14F-4D97-AF65-F5344CB8AC3E}">
        <p14:creationId xmlns:p14="http://schemas.microsoft.com/office/powerpoint/2010/main" val="22916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Current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074375" y="4686350"/>
            <a:ext cx="48878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85941" y="4883175"/>
            <a:ext cx="41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Decision Making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35" y="1248092"/>
            <a:ext cx="4381545" cy="34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482" y="1159597"/>
            <a:ext cx="3355502" cy="34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Former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83654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074375" y="4686350"/>
            <a:ext cx="48878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85941" y="4883175"/>
            <a:ext cx="41524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Bureaucratic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Advancement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665" y="1197884"/>
            <a:ext cx="3105535" cy="3252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9877" y="1159597"/>
            <a:ext cx="3440603" cy="35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Overview </a:t>
            </a:r>
          </a:p>
          <a:p>
            <a:r>
              <a:rPr lang="en-US" dirty="0" smtClean="0"/>
              <a:t>Good Words about the Organization	</a:t>
            </a:r>
          </a:p>
          <a:p>
            <a:r>
              <a:rPr lang="en-US" dirty="0" smtClean="0"/>
              <a:t>3 Themes for Pros and Cons</a:t>
            </a:r>
          </a:p>
          <a:p>
            <a:r>
              <a:rPr lang="en-US" dirty="0"/>
              <a:t>What US and India Employees </a:t>
            </a:r>
            <a:r>
              <a:rPr lang="en-US" dirty="0" smtClean="0"/>
              <a:t>liked</a:t>
            </a:r>
          </a:p>
          <a:p>
            <a:r>
              <a:rPr lang="en-US" dirty="0"/>
              <a:t>Future Work Opportunities</a:t>
            </a:r>
          </a:p>
          <a:p>
            <a:r>
              <a:rPr lang="en-US" dirty="0" smtClean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Identify hidden issues that might impacting employee experience.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Overall Employees were satisfied with 3.2 Average overall satisfaction (out of 5).</a:t>
            </a:r>
          </a:p>
          <a:p>
            <a:r>
              <a:rPr lang="en-US" sz="1800" dirty="0" smtClean="0"/>
              <a:t>Hot </a:t>
            </a:r>
            <a:r>
              <a:rPr lang="en-US" sz="1800" dirty="0"/>
              <a:t>topics are Work Life Balance, Management, Work environment, People, Benefits, Brands, Leadership, Salary, Opportunities etc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50% of the reviews are from US and India employees.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605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3" name="think-cell Slide" r:id="rId49" imgW="216" imgH="216" progId="TCLayout.ActiveDocument.1">
                  <p:embed/>
                </p:oleObj>
              </mc:Choice>
              <mc:Fallback>
                <p:oleObj name="think-cell Slide" r:id="rId49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2" y="212471"/>
            <a:ext cx="1881484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32"/>
          <p:cNvSpPr txBox="1">
            <a:spLocks noGrp="1"/>
          </p:cNvSpPr>
          <p:nvPr>
            <p:ph idx="1"/>
          </p:nvPr>
        </p:nvSpPr>
        <p:spPr>
          <a:xfrm>
            <a:off x="708978" y="756150"/>
            <a:ext cx="6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571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215987" y="1111421"/>
            <a:ext cx="1595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Reviews by former &amp;</a:t>
            </a:r>
          </a:p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3296353" y="752041"/>
            <a:ext cx="58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~ 5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2970941" y="1092493"/>
            <a:ext cx="1233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Average monthly reviews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215987" y="1963903"/>
            <a:ext cx="336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Overall, Employees were more vocal from 2012 onwards, Review Count increasing, Median Avg. Overall Satisfaction ratio increased from 2.8 to 3.3</a:t>
            </a:r>
            <a:endParaRPr lang="en-US" sz="1200" b="1" dirty="0"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4641275" y="725281"/>
            <a:ext cx="74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41%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4300284" y="1082825"/>
            <a:ext cx="14229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Is the % of the employee from US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205325" y="747339"/>
            <a:ext cx="77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53%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793808" y="1091550"/>
            <a:ext cx="1597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9" name="TextBox 32"/>
          <p:cNvSpPr txBox="1"/>
          <p:nvPr/>
        </p:nvSpPr>
        <p:spPr>
          <a:xfrm>
            <a:off x="7715581" y="725281"/>
            <a:ext cx="8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47%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7391664" y="1082825"/>
            <a:ext cx="14587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former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483632" y="3718678"/>
            <a:ext cx="409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D6002A"/>
                </a:solidFill>
                <a:latin typeface="Arial (Body)"/>
              </a:rPr>
              <a:t>50%</a:t>
            </a:r>
            <a:r>
              <a:rPr lang="en-US" sz="1200" b="1" dirty="0" smtClean="0">
                <a:latin typeface="Arial (Body)"/>
              </a:rPr>
              <a:t> Reviews from US and India; Avg. Overall Satisfaction rate was good except few Countries</a:t>
            </a:r>
            <a:endParaRPr lang="en-US" sz="1200" b="1" dirty="0">
              <a:latin typeface="Arial (Body)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5910943" y="3701642"/>
            <a:ext cx="618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Overall Employees are recommending Organization to others (with a good satisfaction level, more than 60%) , except the employees who spend 1 to 3 Yrs. in organization</a:t>
            </a:r>
            <a:endParaRPr lang="en-US" sz="1200" b="1" dirty="0">
              <a:latin typeface="Arial (Body)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2842" y="784236"/>
            <a:ext cx="627114" cy="2985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129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6850" y="1169308"/>
            <a:ext cx="779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# Months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93067" y="677024"/>
            <a:ext cx="785617" cy="5026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(Body)"/>
              </a:rPr>
              <a:t>47%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06458" y="1157959"/>
            <a:ext cx="1558834" cy="3490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Avg. Recommender </a:t>
            </a:r>
          </a:p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Score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219558" y="1157959"/>
            <a:ext cx="1615996" cy="3254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Approved Current CEO (on an Average)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451089" y="723312"/>
            <a:ext cx="1152935" cy="3389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(Body)"/>
              </a:rPr>
              <a:t>81%</a:t>
            </a:r>
          </a:p>
        </p:txBody>
      </p:sp>
      <p:graphicFrame>
        <p:nvGraphicFramePr>
          <p:cNvPr id="73" name="Chart 7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98057138"/>
              </p:ext>
            </p:extLst>
          </p:nvPr>
        </p:nvGraphicFramePr>
        <p:xfrm>
          <a:off x="179388" y="4346575"/>
          <a:ext cx="5380037" cy="1560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sp>
        <p:nvSpPr>
          <p:cNvPr id="51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022725" y="5851525"/>
            <a:ext cx="496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1D007C1-31C3-43B4-82E4-01111B20182A}" type="datetime'''''''''Pa''k''''i''''''''s''''''''''''''''''tan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Pakistan</a:t>
            </a:fld>
            <a:endParaRPr lang="en-US" sz="1000" dirty="0">
              <a:sym typeface="+mn-lt"/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627313" y="5851525"/>
            <a:ext cx="623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7921905-8EE4-4207-A556-8946AFB5994C}" type="datetime'''P''''''h''''''''''''i''l''''''ip''p''''in''''''''''e''''s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Philippines</a:t>
            </a:fld>
            <a:endParaRPr lang="en-US" sz="1000" dirty="0">
              <a:sym typeface="+mn-lt"/>
            </a:endParaRPr>
          </a:p>
        </p:txBody>
      </p:sp>
      <p:sp useBgFill="1">
        <p:nvSpPr>
          <p:cNvPr id="5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836613" y="4757738"/>
            <a:ext cx="20955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7DD88CDD-9888-4C5F-89A2-9C1AACFFBAAD}" type="datetime'''3''.''''''2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3.2</a:t>
            </a:fld>
            <a:endParaRPr lang="en-US" sz="1000" dirty="0"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47725" y="5851525"/>
            <a:ext cx="1889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16E7A5D8-43F3-47BA-A9D4-CF490572D928}" type="datetime'''''''''''''''''''''''''U''''S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US</a:t>
            </a:fld>
            <a:endParaRPr lang="en-US" sz="1000" dirty="0">
              <a:sym typeface="+mn-lt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465263" y="5851525"/>
            <a:ext cx="285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1B38677-83F8-4B12-B256-BF0AC87AFCD0}" type="datetime'''''''In''''d''''''i''''''''''''''''''''''''''''''''''a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India</a:t>
            </a:fld>
            <a:endParaRPr lang="en-US" sz="1000" dirty="0">
              <a:sym typeface="+mn-lt"/>
            </a:endParaRPr>
          </a:p>
        </p:txBody>
      </p:sp>
      <p:sp>
        <p:nvSpPr>
          <p:cNvPr id="53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772025" y="5851525"/>
            <a:ext cx="3286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301829E-49F8-45AF-BF22-22E7875D1819}" type="datetime'''''''''''''''''''''''''''Oth''''e''''''r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</a:t>
            </a:fld>
            <a:endParaRPr lang="en-US" sz="1000" dirty="0">
              <a:sym typeface="+mn-lt"/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309938" y="5851525"/>
            <a:ext cx="5873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E0FAFDF-790A-4C54-B032-04EF90322119}" type="datetime'S''''''''i''''''n''g''''a''''pore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Singapore</a:t>
            </a:fld>
            <a:endParaRPr lang="en-US" sz="1000" dirty="0">
              <a:sym typeface="+mn-lt"/>
            </a:endParaRPr>
          </a:p>
        </p:txBody>
      </p:sp>
      <p:sp>
        <p:nvSpPr>
          <p:cNvPr id="45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179638" y="5851525"/>
            <a:ext cx="1889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D8B4944-22A1-47CB-A1D9-9FA446890082}" type="datetime'''''U''''''''K''''''''''''''''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UK</a:t>
            </a:fld>
            <a:endParaRPr lang="en-US" sz="1000" dirty="0">
              <a:sym typeface="+mn-lt"/>
            </a:endParaRPr>
          </a:p>
        </p:txBody>
      </p:sp>
      <p:cxnSp>
        <p:nvCxnSpPr>
          <p:cNvPr id="12" name="Straight Connector 11"/>
          <p:cNvCxnSpPr/>
          <p:nvPr>
            <p:custDataLst>
              <p:tags r:id="rId13"/>
            </p:custDataLst>
          </p:nvPr>
        </p:nvCxnSpPr>
        <p:spPr bwMode="gray">
          <a:xfrm>
            <a:off x="1895475" y="6203950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>
            <p:custDataLst>
              <p:tags r:id="rId14"/>
            </p:custDataLst>
          </p:nvPr>
        </p:nvSpPr>
        <p:spPr bwMode="auto">
          <a:xfrm>
            <a:off x="1878013" y="63246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108200" y="6132513"/>
            <a:ext cx="1895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9B3696C2-0238-4C39-9C4D-8E2D4AF05019}" type="datetime'''''A''ve''r''ag''''e ove''''rall satisfac''tion ''r''ati''ng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 rating</a:t>
            </a:fld>
            <a:endParaRPr lang="en-US" sz="1000" dirty="0"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108200" y="63198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5CA785BC-3BD7-4F1F-AE43-268D59B3B6B2}" type="datetime'N''''umbe''''''''''''''r ''o''f r''e''''vi''''ew''s''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graphicFrame>
        <p:nvGraphicFramePr>
          <p:cNvPr id="153" name="Chart 152"/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558583260"/>
              </p:ext>
            </p:extLst>
          </p:nvPr>
        </p:nvGraphicFramePr>
        <p:xfrm>
          <a:off x="3578225" y="1865313"/>
          <a:ext cx="8521700" cy="1182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12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43743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2986528F-33E7-4588-9905-1F2A433EC759}" type="datetime'''''''20''''''''''''''''''1''''''''3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en-US" sz="1000" dirty="0">
              <a:sym typeface="+mn-lt"/>
            </a:endParaRPr>
          </a:p>
        </p:txBody>
      </p:sp>
      <p:sp>
        <p:nvSpPr>
          <p:cNvPr id="123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18782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1A078FD-5FEE-4323-9BD5-950445911C3C}" type="datetime'''''''''''''''''''''''''20''''0''''''''''''''''''8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2008</a:t>
            </a:fld>
            <a:endParaRPr lang="en-US" sz="1000" dirty="0">
              <a:sym typeface="+mn-lt"/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13727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606472F-DC5A-4E22-AF11-CBAFF8BA0D21}" type="datetime'''''2''''''''''''''''''''''''''''''''''0''''''1''''1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en-US" sz="1000" dirty="0"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003776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30EBFCC-6B6F-47B2-BE79-4647150068EC}" type="datetime'''''''''''''''''''2''''017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1000" dirty="0"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938847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2347298-0B4D-4C37-866F-DA1ED6DFD77A}" type="datetime'''''''''''20''''''1''''''''''6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en-US" sz="1000" dirty="0">
              <a:sym typeface="+mn-lt"/>
            </a:endParaRPr>
          </a:p>
        </p:txBody>
      </p:sp>
      <p:sp>
        <p:nvSpPr>
          <p:cNvPr id="12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83711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4DA7852-9C68-4D14-90F3-2DDC2D9C4A55}" type="datetime'2''''''''0''''''0''''9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2009</a:t>
            </a:fld>
            <a:endParaRPr lang="en-US" sz="1000" dirty="0">
              <a:sym typeface="+mn-lt"/>
            </a:endParaRPr>
          </a:p>
        </p:txBody>
      </p:sp>
      <p:sp>
        <p:nvSpPr>
          <p:cNvPr id="12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48798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3C38C67-3ECB-4159-9152-D2B315A0CC29}" type="datetime'''''''''2''''''''0''1''''''''''''''0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2010</a:t>
            </a:fld>
            <a:endParaRPr lang="en-US" sz="1000" dirty="0">
              <a:sym typeface="+mn-lt"/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788150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22075B4-FF53-46B3-BD8A-F881338EC025}" type="datetime'''''20''''''''''1''''''''''''2''''''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1000" dirty="0">
              <a:sym typeface="+mn-lt"/>
            </a:endParaRPr>
          </a:p>
        </p:txBody>
      </p:sp>
      <p:sp>
        <p:nvSpPr>
          <p:cNvPr id="125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08831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DF5C65A-82AC-47CE-A146-ED0B7EBA6424}" type="datetime'''''''''''''''''2''''''''01''''''''''''''''''''4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en-US" sz="1000" dirty="0">
              <a:sym typeface="+mn-lt"/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8737600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3E21299-C55B-4E55-A6FB-D411E5838A6D}" type="datetime'''''''''2''''''0''''''''''''''''''''15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en-US" sz="1000" dirty="0"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068863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895CC79-0E4E-456D-BC4B-D517DD9F1A20}" type="datetime'''''''''20''''''''''''''''''''''''''1''''''''''''''''''''8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000" dirty="0"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33792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EA21F4C-97FE-4ADF-94EC-D727FDB6BFD6}" type="datetime'''''''''''''''''''''''''''''2''''''''''''''''''019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000" dirty="0">
              <a:sym typeface="+mn-lt"/>
            </a:endParaRPr>
          </a:p>
        </p:txBody>
      </p:sp>
      <p:cxnSp>
        <p:nvCxnSpPr>
          <p:cNvPr id="132" name="Straight Connector 131"/>
          <p:cNvCxnSpPr/>
          <p:nvPr>
            <p:custDataLst>
              <p:tags r:id="rId30"/>
            </p:custDataLst>
          </p:nvPr>
        </p:nvCxnSpPr>
        <p:spPr bwMode="gray">
          <a:xfrm>
            <a:off x="6435725" y="3267075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>
            <p:custDataLst>
              <p:tags r:id="rId31"/>
            </p:custDataLst>
          </p:nvPr>
        </p:nvSpPr>
        <p:spPr bwMode="auto">
          <a:xfrm>
            <a:off x="8343900" y="32004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4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648450" y="3195638"/>
            <a:ext cx="1593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BCF946DB-AC1D-4A37-9E06-D3B520E606D9}" type="datetime'''''''Av''era''''''''ge Ov''''''''erall Satisfaction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</a:t>
            </a:fld>
            <a:endParaRPr lang="en-US" sz="1000" dirty="0">
              <a:sym typeface="+mn-lt"/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574088" y="31956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E16B438B-6FA1-45E3-ACCF-6A4B7F43908E}" type="datetime'Nu''m''''b''''''''er'''' ''of'''''''' ''''''r''''''evi''ews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25307" y="4274490"/>
            <a:ext cx="2594769" cy="26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Title this graph</a:t>
            </a:r>
          </a:p>
        </p:txBody>
      </p:sp>
      <p:graphicFrame>
        <p:nvGraphicFramePr>
          <p:cNvPr id="74" name="Chart 73"/>
          <p:cNvGraphicFramePr/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2781406953"/>
              </p:ext>
            </p:extLst>
          </p:nvPr>
        </p:nvGraphicFramePr>
        <p:xfrm>
          <a:off x="5937250" y="4414838"/>
          <a:ext cx="6162675" cy="1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 useBgFill="1">
        <p:nvSpPr>
          <p:cNvPr id="276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8347075" y="4989513"/>
            <a:ext cx="17462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621C9B31-EF93-41AC-B249-07AAB5F285E5}" type="datetime'''''6''''''''''''''''''''''''''''''4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64</a:t>
            </a:fld>
            <a:endParaRPr lang="en-US" sz="1000" dirty="0">
              <a:sym typeface="+mn-lt"/>
            </a:endParaRPr>
          </a:p>
        </p:txBody>
      </p:sp>
      <p:sp useBgFill="1">
        <p:nvSpPr>
          <p:cNvPr id="248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7440613" y="5078413"/>
            <a:ext cx="17462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B172C4C-5E66-4D96-BEF4-67D7648D1212}" type="datetime'''''''''5''''''''''9''''''''''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59</a:t>
            </a:fld>
            <a:endParaRPr lang="en-US" sz="1000" dirty="0">
              <a:sym typeface="+mn-lt"/>
            </a:endParaRPr>
          </a:p>
        </p:txBody>
      </p:sp>
      <p:sp>
        <p:nvSpPr>
          <p:cNvPr id="219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6643688" y="6330950"/>
            <a:ext cx="354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19E27271-AFDD-4559-9BA4-AA84BB5EAAF3}" type="datetime'&lt;'''''''''' ''1'' Y''''''''r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 1 Yr</a:t>
            </a:fld>
            <a:endParaRPr lang="en-US" sz="1000" dirty="0">
              <a:sym typeface="+mn-lt"/>
            </a:endParaRPr>
          </a:p>
        </p:txBody>
      </p:sp>
      <p:sp>
        <p:nvSpPr>
          <p:cNvPr id="221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8424863" y="6330950"/>
            <a:ext cx="420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3505F95-BA84-40C3-ADD1-33A12031F41F}" type="datetime'''''''''''''3''''''''''''''-''''5 Yr''''''s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3-5 Yrs</a:t>
            </a:fld>
            <a:endParaRPr lang="en-US" sz="1000" dirty="0">
              <a:sym typeface="+mn-lt"/>
            </a:endParaRPr>
          </a:p>
        </p:txBody>
      </p:sp>
      <p:sp>
        <p:nvSpPr>
          <p:cNvPr id="218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331325" y="6330950"/>
            <a:ext cx="420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4483FAE-1081-4898-A94B-DA5427BA3D3C}" type="datetime'5-''''''''''8'''''''''' ''Y''''''''''''''''''''''''''''''rs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5-8 Yrs</a:t>
            </a:fld>
            <a:endParaRPr lang="en-US" sz="1000" dirty="0">
              <a:sym typeface="+mn-lt"/>
            </a:endParaRPr>
          </a:p>
        </p:txBody>
      </p:sp>
      <p:sp>
        <p:nvSpPr>
          <p:cNvPr id="216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7451725" y="6330950"/>
            <a:ext cx="552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51F6845-7B3C-4903-B0DE-BE8E58195653}" type="datetime'1'''''''' ''''t''''''''o'''' ''''''''''''''3'''' Yrs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1000" dirty="0">
              <a:sym typeface="+mn-lt"/>
            </a:endParaRPr>
          </a:p>
        </p:txBody>
      </p:sp>
      <p:sp>
        <p:nvSpPr>
          <p:cNvPr id="217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204450" y="6330950"/>
            <a:ext cx="4905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11CC1FC-A701-4966-B219-9F9AE2BED893}" type="datetime'''''''8''''''''''''-1''0'''''''''' Y''''''''''''''''rs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8-10 Yrs</a:t>
            </a:fld>
            <a:endParaRPr lang="en-US" sz="1000" dirty="0">
              <a:sym typeface="+mn-lt"/>
            </a:endParaRPr>
          </a:p>
        </p:txBody>
      </p:sp>
      <p:sp>
        <p:nvSpPr>
          <p:cNvPr id="244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1112500" y="6330950"/>
            <a:ext cx="487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60384E9-767C-499F-9F6A-7AC233411D81}" type="datetime'''''''''''''&gt; 1''''''''0'''''''''''''''' Yrs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1000" dirty="0">
              <a:sym typeface="+mn-lt"/>
            </a:endParaRPr>
          </a:p>
        </p:txBody>
      </p:sp>
      <p:sp useBgFill="1">
        <p:nvSpPr>
          <p:cNvPr id="277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11068050" y="5026025"/>
            <a:ext cx="17462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BE6A7DD-8B32-4114-9BA0-EFFB627CDFBA}" type="datetime'''''''''''''''''''''''''''''''''''''''6''2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</a:t>
            </a:fld>
            <a:endParaRPr lang="en-US" sz="1000" dirty="0">
              <a:sym typeface="+mn-lt"/>
            </a:endParaRPr>
          </a:p>
        </p:txBody>
      </p:sp>
      <p:sp>
        <p:nvSpPr>
          <p:cNvPr id="225" name="Rectangle 224"/>
          <p:cNvSpPr/>
          <p:nvPr>
            <p:custDataLst>
              <p:tags r:id="rId44"/>
            </p:custDataLst>
          </p:nvPr>
        </p:nvSpPr>
        <p:spPr bwMode="auto">
          <a:xfrm>
            <a:off x="7766050" y="66548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/>
          <p:nvPr>
            <p:custDataLst>
              <p:tags r:id="rId45"/>
            </p:custDataLst>
          </p:nvPr>
        </p:nvCxnSpPr>
        <p:spPr bwMode="gray">
          <a:xfrm>
            <a:off x="7783513" y="6534150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7996238" y="6462713"/>
            <a:ext cx="1895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68A43285-AA1F-45BE-9963-FE4285DEF56E}" type="datetime'Ave''r''a''''ge o''ver''all satis''''''facti''on ra''''''ting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 rating</a:t>
            </a:fld>
            <a:endParaRPr lang="en-US" sz="1000" dirty="0">
              <a:sym typeface="+mn-lt"/>
            </a:endParaRPr>
          </a:p>
        </p:txBody>
      </p:sp>
      <p:sp>
        <p:nvSpPr>
          <p:cNvPr id="227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7996238" y="66500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05206365-8F2E-48C1-9C62-DDB07C0A939E}" type="datetime'N''u''''''''''m''b''''''''''''er ''of revi''''e''''''ws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3" name="Right Brace 2"/>
          <p:cNvSpPr/>
          <p:nvPr/>
        </p:nvSpPr>
        <p:spPr>
          <a:xfrm rot="16200000">
            <a:off x="6184151" y="304050"/>
            <a:ext cx="176126" cy="30225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/>
          <p:cNvSpPr/>
          <p:nvPr/>
        </p:nvSpPr>
        <p:spPr>
          <a:xfrm rot="16200000">
            <a:off x="9510952" y="304050"/>
            <a:ext cx="176126" cy="30225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3198" y="1526919"/>
            <a:ext cx="1064952" cy="20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Median = 2.8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943975" y="1496331"/>
            <a:ext cx="1064952" cy="20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Median = 3.5</a:t>
            </a:r>
          </a:p>
        </p:txBody>
      </p:sp>
    </p:spTree>
    <p:extLst>
      <p:ext uri="{BB962C8B-B14F-4D97-AF65-F5344CB8AC3E}">
        <p14:creationId xmlns:p14="http://schemas.microsoft.com/office/powerpoint/2010/main" val="642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52934" y="3129073"/>
            <a:ext cx="3760242" cy="3159511"/>
          </a:xfrm>
          <a:prstGeom prst="rect">
            <a:avLst/>
          </a:prstGeom>
        </p:spPr>
      </p:pic>
      <p:sp>
        <p:nvSpPr>
          <p:cNvPr id="13" name="TextBox 32"/>
          <p:cNvSpPr txBox="1"/>
          <p:nvPr/>
        </p:nvSpPr>
        <p:spPr>
          <a:xfrm>
            <a:off x="472266" y="1116482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Work 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Friendly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Environment</a:t>
            </a:r>
            <a:r>
              <a:rPr lang="en-US" sz="1600" dirty="0" smtClean="0">
                <a:solidFill>
                  <a:srgbClr val="00B05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Culture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517" y="3217198"/>
            <a:ext cx="3605969" cy="3071386"/>
          </a:xfrm>
          <a:prstGeom prst="rect">
            <a:avLst/>
          </a:prstGeom>
        </p:spPr>
      </p:pic>
      <p:sp>
        <p:nvSpPr>
          <p:cNvPr id="18" name="TextBox 32"/>
          <p:cNvSpPr txBox="1"/>
          <p:nvPr/>
        </p:nvSpPr>
        <p:spPr>
          <a:xfrm>
            <a:off x="6628739" y="1117959"/>
            <a:ext cx="54761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 smtClean="0">
                <a:solidFill>
                  <a:srgbClr val="D6002A"/>
                </a:solidFill>
              </a:rPr>
              <a:t>Working Environment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HR Processes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Decision Making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Growth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Layoffs</a:t>
            </a:r>
            <a:r>
              <a:rPr lang="en-US" sz="1600" dirty="0" smtClean="0"/>
              <a:t> and this can be improved. </a:t>
            </a:r>
          </a:p>
        </p:txBody>
      </p:sp>
    </p:spTree>
    <p:extLst>
      <p:ext uri="{BB962C8B-B14F-4D97-AF65-F5344CB8AC3E}">
        <p14:creationId xmlns:p14="http://schemas.microsoft.com/office/powerpoint/2010/main" val="19213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772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Pros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864" y="2681300"/>
            <a:ext cx="3419475" cy="3781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3624" y="2474465"/>
            <a:ext cx="3733800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1310" y="2617339"/>
            <a:ext cx="3543300" cy="3495675"/>
          </a:xfrm>
          <a:prstGeom prst="rect">
            <a:avLst/>
          </a:prstGeom>
        </p:spPr>
      </p:pic>
      <p:sp>
        <p:nvSpPr>
          <p:cNvPr id="12" name="TextBox 32"/>
          <p:cNvSpPr txBox="1"/>
          <p:nvPr/>
        </p:nvSpPr>
        <p:spPr>
          <a:xfrm>
            <a:off x="130630" y="866181"/>
            <a:ext cx="1199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identified three themes, based on word occurrence in collection of positive comments and closeness from other words (Statistically), Which employees liked</a:t>
            </a:r>
          </a:p>
        </p:txBody>
      </p:sp>
      <p:sp>
        <p:nvSpPr>
          <p:cNvPr id="14" name="TextBox 32"/>
          <p:cNvSpPr txBox="1"/>
          <p:nvPr/>
        </p:nvSpPr>
        <p:spPr>
          <a:xfrm>
            <a:off x="325885" y="1749534"/>
            <a:ext cx="371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1: </a:t>
            </a:r>
            <a:r>
              <a:rPr lang="en-US" sz="1600" dirty="0"/>
              <a:t>Respect to Personal Life and </a:t>
            </a:r>
            <a:r>
              <a:rPr lang="en-US" sz="1600" dirty="0" smtClean="0"/>
              <a:t>Work</a:t>
            </a:r>
            <a:endParaRPr lang="en-US" sz="1600" dirty="0"/>
          </a:p>
          <a:p>
            <a:r>
              <a:rPr lang="en-US" sz="1600" dirty="0" smtClean="0"/>
              <a:t>(Work Life balance, Flexible, Interesting and Good work)</a:t>
            </a:r>
            <a:endParaRPr lang="en-US" sz="1600" dirty="0"/>
          </a:p>
        </p:txBody>
      </p:sp>
      <p:sp>
        <p:nvSpPr>
          <p:cNvPr id="16" name="TextBox 32"/>
          <p:cNvSpPr txBox="1"/>
          <p:nvPr/>
        </p:nvSpPr>
        <p:spPr>
          <a:xfrm>
            <a:off x="4152618" y="1749534"/>
            <a:ext cx="348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2:</a:t>
            </a:r>
            <a:r>
              <a:rPr lang="en-US" sz="1600" b="1" dirty="0"/>
              <a:t> </a:t>
            </a:r>
            <a:r>
              <a:rPr lang="en-US" sz="1600" dirty="0"/>
              <a:t>Financial Oriented (Benefits, Salary, </a:t>
            </a:r>
            <a:r>
              <a:rPr lang="en-US" sz="1600" dirty="0" smtClean="0"/>
              <a:t>Pay, </a:t>
            </a:r>
            <a:r>
              <a:rPr lang="en-US" sz="1600" dirty="0"/>
              <a:t>Growth)</a:t>
            </a:r>
          </a:p>
        </p:txBody>
      </p:sp>
      <p:sp>
        <p:nvSpPr>
          <p:cNvPr id="17" name="TextBox 32"/>
          <p:cNvSpPr txBox="1"/>
          <p:nvPr/>
        </p:nvSpPr>
        <p:spPr>
          <a:xfrm>
            <a:off x="8192050" y="1749534"/>
            <a:ext cx="3851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3: </a:t>
            </a:r>
            <a:r>
              <a:rPr lang="en-US" sz="1600" dirty="0"/>
              <a:t>Equity Brand </a:t>
            </a:r>
            <a:endParaRPr lang="en-US" sz="1600" dirty="0" smtClean="0"/>
          </a:p>
          <a:p>
            <a:r>
              <a:rPr lang="en-US" sz="1600" dirty="0" smtClean="0"/>
              <a:t>( </a:t>
            </a:r>
            <a:r>
              <a:rPr lang="en-US" sz="1600" dirty="0"/>
              <a:t>People, Company, Brand, Opportunity)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06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1926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Cons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b="11731"/>
          <a:stretch/>
        </p:blipFill>
        <p:spPr>
          <a:xfrm>
            <a:off x="160535" y="2294709"/>
            <a:ext cx="4134247" cy="39319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t="12673"/>
          <a:stretch/>
        </p:blipFill>
        <p:spPr>
          <a:xfrm>
            <a:off x="8081515" y="2412273"/>
            <a:ext cx="4058051" cy="4095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/>
          <a:srcRect t="4802"/>
          <a:stretch/>
        </p:blipFill>
        <p:spPr>
          <a:xfrm>
            <a:off x="3988171" y="2360023"/>
            <a:ext cx="4633019" cy="3849186"/>
          </a:xfrm>
          <a:prstGeom prst="rect">
            <a:avLst/>
          </a:prstGeom>
        </p:spPr>
      </p:pic>
      <p:sp>
        <p:nvSpPr>
          <p:cNvPr id="14" name="TextBox 32"/>
          <p:cNvSpPr txBox="1"/>
          <p:nvPr/>
        </p:nvSpPr>
        <p:spPr>
          <a:xfrm>
            <a:off x="353660" y="1722286"/>
            <a:ext cx="3482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1: </a:t>
            </a:r>
            <a:r>
              <a:rPr lang="en-US" sz="1600" dirty="0" smtClean="0"/>
              <a:t>Job Security</a:t>
            </a:r>
          </a:p>
          <a:p>
            <a:r>
              <a:rPr lang="en-US" sz="1600" dirty="0"/>
              <a:t>(</a:t>
            </a:r>
            <a:r>
              <a:rPr lang="en-US" sz="1600" dirty="0" smtClean="0"/>
              <a:t>Management</a:t>
            </a:r>
            <a:r>
              <a:rPr lang="en-US" sz="1600" dirty="0"/>
              <a:t>, Company, Layoffs, Growth, </a:t>
            </a:r>
            <a:r>
              <a:rPr lang="en-US" sz="1600" dirty="0" smtClean="0"/>
              <a:t>Opportunities)</a:t>
            </a:r>
            <a:endParaRPr lang="en-US" sz="1600" dirty="0"/>
          </a:p>
        </p:txBody>
      </p:sp>
      <p:sp>
        <p:nvSpPr>
          <p:cNvPr id="17" name="TextBox 32"/>
          <p:cNvSpPr txBox="1"/>
          <p:nvPr/>
        </p:nvSpPr>
        <p:spPr>
          <a:xfrm>
            <a:off x="4015625" y="1726636"/>
            <a:ext cx="348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2: </a:t>
            </a:r>
            <a:r>
              <a:rPr lang="en-US" sz="1600" dirty="0" smtClean="0"/>
              <a:t>Growth Opportunities</a:t>
            </a:r>
            <a:endParaRPr lang="en-US" sz="1600" b="1" dirty="0" smtClean="0"/>
          </a:p>
          <a:p>
            <a:r>
              <a:rPr lang="en-US" sz="1600" dirty="0"/>
              <a:t>(HR, Culture, </a:t>
            </a:r>
            <a:r>
              <a:rPr lang="en-US" sz="1600" dirty="0" smtClean="0"/>
              <a:t>Promotions)</a:t>
            </a:r>
            <a:endParaRPr lang="en-US" sz="1600" dirty="0"/>
          </a:p>
        </p:txBody>
      </p:sp>
      <p:sp>
        <p:nvSpPr>
          <p:cNvPr id="19" name="TextBox 32"/>
          <p:cNvSpPr txBox="1"/>
          <p:nvPr/>
        </p:nvSpPr>
        <p:spPr>
          <a:xfrm>
            <a:off x="8443944" y="1739695"/>
            <a:ext cx="3482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3: </a:t>
            </a:r>
            <a:r>
              <a:rPr lang="en-US" sz="1600" dirty="0" smtClean="0"/>
              <a:t>Work and Pay Issues</a:t>
            </a:r>
          </a:p>
          <a:p>
            <a:r>
              <a:rPr lang="en-US" sz="1600" dirty="0"/>
              <a:t>(Work, Managers, Politics, Pay, Process)</a:t>
            </a:r>
          </a:p>
        </p:txBody>
      </p:sp>
      <p:sp>
        <p:nvSpPr>
          <p:cNvPr id="20" name="TextBox 32"/>
          <p:cNvSpPr txBox="1"/>
          <p:nvPr/>
        </p:nvSpPr>
        <p:spPr>
          <a:xfrm>
            <a:off x="200298" y="867379"/>
            <a:ext cx="1199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identified three themes based on word occurrence in collection of negative comments and closeness from other words (Statistically), Which employees didn’t liked</a:t>
            </a:r>
          </a:p>
        </p:txBody>
      </p:sp>
    </p:spTree>
    <p:extLst>
      <p:ext uri="{BB962C8B-B14F-4D97-AF65-F5344CB8AC3E}">
        <p14:creationId xmlns:p14="http://schemas.microsoft.com/office/powerpoint/2010/main" val="3247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2599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US and India Employees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1345080"/>
            <a:ext cx="5162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US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Infrastructure</a:t>
            </a:r>
            <a:endParaRPr lang="en-US" dirty="0">
              <a:latin typeface="Arial (Body)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6628739" y="1368330"/>
            <a:ext cx="5476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US Employees didn’t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Not enough Opportunities </a:t>
            </a:r>
          </a:p>
          <a:p>
            <a:pPr marL="342900" indent="-342900">
              <a:buAutoNum type="arabicPeriod"/>
            </a:pPr>
            <a:r>
              <a:rPr lang="en-US" dirty="0" smtClean="0"/>
              <a:t>Lots of Politics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/>
              <a:t>Leadership</a:t>
            </a:r>
          </a:p>
        </p:txBody>
      </p:sp>
      <p:sp>
        <p:nvSpPr>
          <p:cNvPr id="11" name="TextBox 32"/>
          <p:cNvSpPr txBox="1"/>
          <p:nvPr/>
        </p:nvSpPr>
        <p:spPr>
          <a:xfrm>
            <a:off x="472265" y="4055621"/>
            <a:ext cx="5162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India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Growth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Policy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Culture</a:t>
            </a:r>
            <a:endParaRPr lang="en-US" dirty="0">
              <a:latin typeface="Arial (Body)"/>
            </a:endParaRPr>
          </a:p>
        </p:txBody>
      </p:sp>
      <p:sp>
        <p:nvSpPr>
          <p:cNvPr id="12" name="TextBox 32"/>
          <p:cNvSpPr txBox="1"/>
          <p:nvPr/>
        </p:nvSpPr>
        <p:spPr>
          <a:xfrm>
            <a:off x="6628738" y="4078871"/>
            <a:ext cx="5476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India Employees didn’t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Not Enough Opportunities 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Promotions</a:t>
            </a:r>
          </a:p>
          <a:p>
            <a:pPr marL="342900" indent="-342900">
              <a:buAutoNum type="arabicPeriod"/>
            </a:pPr>
            <a:r>
              <a:rPr lang="en-US" dirty="0"/>
              <a:t>No Learning Opportunity</a:t>
            </a:r>
          </a:p>
          <a:p>
            <a:pPr marL="342900" indent="-342900">
              <a:buAutoNum type="arabicPeriod"/>
            </a:pPr>
            <a:r>
              <a:rPr lang="en-US" dirty="0"/>
              <a:t>Very Less / No Training</a:t>
            </a:r>
          </a:p>
          <a:p>
            <a:pPr marL="342900" indent="-342900">
              <a:buAutoNum type="arabicPeriod"/>
            </a:pPr>
            <a:r>
              <a:rPr lang="en-US" dirty="0"/>
              <a:t>Lack of Challenging work </a:t>
            </a:r>
          </a:p>
        </p:txBody>
      </p:sp>
    </p:spTree>
    <p:extLst>
      <p:ext uri="{BB962C8B-B14F-4D97-AF65-F5344CB8AC3E}">
        <p14:creationId xmlns:p14="http://schemas.microsoft.com/office/powerpoint/2010/main" val="37856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0840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5425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 Opportunities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Exit surveys ( VIBE data ) and check “What Employees are talking”. Based on outcome of this analysis, we can measure similarities between both feedbacks.</a:t>
            </a:r>
          </a:p>
          <a:p>
            <a:endParaRPr lang="en-US" dirty="0" smtClean="0"/>
          </a:p>
          <a:p>
            <a:r>
              <a:rPr lang="en-US" dirty="0" smtClean="0"/>
              <a:t>Analysis of interview / recruitment experience.</a:t>
            </a:r>
          </a:p>
          <a:p>
            <a:endParaRPr lang="en-US" dirty="0" smtClean="0"/>
          </a:p>
          <a:p>
            <a:r>
              <a:rPr lang="en-US" dirty="0" smtClean="0"/>
              <a:t>EVP analysis and include different Social media channels like – S&amp;P Global Facebook Page, Twitter Feeds etc. </a:t>
            </a:r>
          </a:p>
          <a:p>
            <a:endParaRPr lang="en-US" dirty="0" smtClean="0"/>
          </a:p>
          <a:p>
            <a:r>
              <a:rPr lang="en-US" dirty="0" smtClean="0"/>
              <a:t>Similar analysis can be performed on the few topics like – onboarding, Movement, orientation, First 30 days experience etc.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BP3pCfa64Oe4deC3zL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runc_CRrq7BnhWj4wRe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Fxm7LwSI.77QPk5.BiW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sTI7viBLlg7kRNsSIUz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LW4xpQTR.db5YZYXEx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qfOf2yTI6WFAOWKMJK1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73sutzTzqITXVsatk0s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MWIu2LRFW.fxVqPPuOJ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ggXJzsQHiJFG5WeadJ9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utDXFxQie.z9SAiUXpM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Ux9M7bRtGuWRtxuvsCU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msRrvnTLiV1aI9ACO1l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p5rhF4QkGoGohNN96DV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cXJZiVSpuOnGLi5_2Xe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jAM8xqSEu.WphlNhZx9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Zkga.LRqmcaFXfNIvi6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CwcIPBQw2KVQfjbNBkO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1cCrKfS7WpL7Mwueg2T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DijrN7S9G0mcw1.QUJZ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Or.aEqRl6.NDJTB5iYb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3.LCvKRxaNKjdCeBYR3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0FlmlaxTZeLgQ0p4iSad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ZvuT5PTmyxB2PcQBPK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9D4EjKSJeOWywaUJVLQ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ShHqqTTVSZbvwA1IclC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qqoCMSRnyCjxFnI5Dsa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7eSzXSQE.p3Dm.Sy_R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9cWxl6TACXEiwiBaX_a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DwEbQRQSu0CnFiok4bH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_pcD1EQ1mYoImJWOKhK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WgptDNU8v3SgEBWpQsT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pJgDhA8NM7WP21OjsoD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q9z3s.B701jvVB.QR5Z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76RWhhy00FV4DeWqjRW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Mui_K10vkj5l8MEG46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NayBY.wVdHEuFMXZoqS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CVhHoGRTDczf51afLQA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68rBQPZeJlow7CUvNbK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ItRckaTOfNHF6NJtr3L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5_nGOgo4bMLoX9maI1l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xOUtW7Bhx_F3KXhMrBR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9ohP.itD_U87UBDa2TD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2cXQD.pMrgfis1ZPs7G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16joAwmH5Oh7PgjWLC4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0DQLDYj.ejFGOBHbEXY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28922</TotalTime>
  <Words>921</Words>
  <Application>Microsoft Office PowerPoint</Application>
  <PresentationFormat>Widescreen</PresentationFormat>
  <Paragraphs>271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S&amp;P Global </vt:lpstr>
      <vt:lpstr>Agenda</vt:lpstr>
      <vt:lpstr>Executive Summary</vt:lpstr>
      <vt:lpstr>Overview</vt:lpstr>
      <vt:lpstr>Good Words about the Company</vt:lpstr>
      <vt:lpstr>Top 3 Themes – For Pros </vt:lpstr>
      <vt:lpstr>Top 3 Themes – For Cons </vt:lpstr>
      <vt:lpstr>What US and India Employees liked</vt:lpstr>
      <vt:lpstr>Future Work Opportunities </vt:lpstr>
      <vt:lpstr>      Appendix </vt:lpstr>
      <vt:lpstr>Overview – For 5 Subsections</vt:lpstr>
      <vt:lpstr>Word Cloud For US</vt:lpstr>
      <vt:lpstr>Word Cloud For India</vt:lpstr>
      <vt:lpstr>Word Cloud For Current Employees </vt:lpstr>
      <vt:lpstr>Word Cloud For Former Employees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868</cp:revision>
  <cp:lastPrinted>2018-10-09T20:26:37Z</cp:lastPrinted>
  <dcterms:created xsi:type="dcterms:W3CDTF">2018-06-06T19:57:16Z</dcterms:created>
  <dcterms:modified xsi:type="dcterms:W3CDTF">2019-04-22T05:00:40Z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