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omments/comment1.xml" ContentType="application/vnd.openxmlformats-officedocument.presentationml.comment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charts/chart10.xml" ContentType="application/vnd.openxmlformats-officedocument.drawingml.chart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charts/chart11.xml" ContentType="application/vnd.openxmlformats-officedocument.drawingml.chart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charts/chart12.xml" ContentType="application/vnd.openxmlformats-officedocument.drawingml.chart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charts/chart13.xml" ContentType="application/vnd.openxmlformats-officedocument.drawingml.chart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comments/comment2.xml" ContentType="application/vnd.openxmlformats-officedocument.presentationml.comment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52" r:id="rId1"/>
    <p:sldMasterId id="2147484286" r:id="rId2"/>
  </p:sldMasterIdLst>
  <p:notesMasterIdLst>
    <p:notesMasterId r:id="rId36"/>
  </p:notesMasterIdLst>
  <p:handoutMasterIdLst>
    <p:handoutMasterId r:id="rId37"/>
  </p:handoutMasterIdLst>
  <p:sldIdLst>
    <p:sldId id="749" r:id="rId3"/>
    <p:sldId id="750" r:id="rId4"/>
    <p:sldId id="751" r:id="rId5"/>
    <p:sldId id="760" r:id="rId6"/>
    <p:sldId id="779" r:id="rId7"/>
    <p:sldId id="781" r:id="rId8"/>
    <p:sldId id="765" r:id="rId9"/>
    <p:sldId id="756" r:id="rId10"/>
    <p:sldId id="755" r:id="rId11"/>
    <p:sldId id="782" r:id="rId12"/>
    <p:sldId id="783" r:id="rId13"/>
    <p:sldId id="784" r:id="rId14"/>
    <p:sldId id="785" r:id="rId15"/>
    <p:sldId id="786" r:id="rId16"/>
    <p:sldId id="764" r:id="rId17"/>
    <p:sldId id="776" r:id="rId18"/>
    <p:sldId id="777" r:id="rId19"/>
    <p:sldId id="778" r:id="rId20"/>
    <p:sldId id="762" r:id="rId21"/>
    <p:sldId id="759" r:id="rId22"/>
    <p:sldId id="772" r:id="rId23"/>
    <p:sldId id="773" r:id="rId24"/>
    <p:sldId id="775" r:id="rId25"/>
    <p:sldId id="774" r:id="rId26"/>
    <p:sldId id="757" r:id="rId27"/>
    <p:sldId id="769" r:id="rId28"/>
    <p:sldId id="770" r:id="rId29"/>
    <p:sldId id="768" r:id="rId30"/>
    <p:sldId id="771" r:id="rId31"/>
    <p:sldId id="754" r:id="rId32"/>
    <p:sldId id="758" r:id="rId33"/>
    <p:sldId id="766" r:id="rId34"/>
    <p:sldId id="767" r:id="rId35"/>
  </p:sldIdLst>
  <p:sldSz cx="12192000" cy="6858000"/>
  <p:notesSz cx="6980238" cy="118872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A75CE-F28D-4B23-B548-C390AB65053D}">
          <p14:sldIdLst>
            <p14:sldId id="749"/>
            <p14:sldId id="750"/>
            <p14:sldId id="751"/>
            <p14:sldId id="760"/>
            <p14:sldId id="779"/>
            <p14:sldId id="781"/>
            <p14:sldId id="765"/>
            <p14:sldId id="756"/>
            <p14:sldId id="755"/>
            <p14:sldId id="782"/>
            <p14:sldId id="783"/>
            <p14:sldId id="784"/>
            <p14:sldId id="785"/>
            <p14:sldId id="786"/>
            <p14:sldId id="764"/>
            <p14:sldId id="776"/>
            <p14:sldId id="777"/>
            <p14:sldId id="778"/>
            <p14:sldId id="762"/>
            <p14:sldId id="759"/>
            <p14:sldId id="772"/>
            <p14:sldId id="773"/>
            <p14:sldId id="775"/>
            <p14:sldId id="774"/>
            <p14:sldId id="757"/>
            <p14:sldId id="769"/>
            <p14:sldId id="770"/>
            <p14:sldId id="768"/>
            <p14:sldId id="771"/>
            <p14:sldId id="754"/>
            <p14:sldId id="758"/>
            <p14:sldId id="766"/>
            <p14:sldId id="767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endino, Crista" initials="MC" lastIdx="2" clrIdx="0">
    <p:extLst>
      <p:ext uri="{19B8F6BF-5375-455C-9EA6-DF929625EA0E}">
        <p15:presenceInfo xmlns:p15="http://schemas.microsoft.com/office/powerpoint/2012/main" userId="S-1-5-21-1390067357-220523388-725345543-1838218" providerId="AD"/>
      </p:ext>
    </p:extLst>
  </p:cmAuthor>
  <p:cmAuthor id="2" name="Dattatrey, Surendra" initials="DS" lastIdx="1" clrIdx="1">
    <p:extLst>
      <p:ext uri="{19B8F6BF-5375-455C-9EA6-DF929625EA0E}">
        <p15:presenceInfo xmlns:p15="http://schemas.microsoft.com/office/powerpoint/2012/main" userId="S-1-5-21-1390067357-220523388-725345543-18494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010"/>
    <a:srgbClr val="CBCBCB"/>
    <a:srgbClr val="D50024"/>
    <a:srgbClr val="D6002A"/>
    <a:srgbClr val="FECFCE"/>
    <a:srgbClr val="D6D2C4"/>
    <a:srgbClr val="D70029"/>
    <a:srgbClr val="D50129"/>
    <a:srgbClr val="D7002A"/>
    <a:srgbClr val="7DF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7" autoAdjust="0"/>
    <p:restoredTop sz="95343" autoAdjust="0"/>
  </p:normalViewPr>
  <p:slideViewPr>
    <p:cSldViewPr snapToGrid="0" showGuides="1">
      <p:cViewPr varScale="1">
        <p:scale>
          <a:sx n="88" d="100"/>
          <a:sy n="88" d="100"/>
        </p:scale>
        <p:origin x="701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575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060969254820218E-2"/>
          <c:y val="0.1007532956685499"/>
          <c:w val="0.88170922355393422"/>
          <c:h val="0.840866290018832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4708097928436911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7100-4E41-8943-76590E1A2CFB}"/>
                </c:ext>
              </c:extLst>
            </c:dLbl>
            <c:dLbl>
              <c:idx val="2"/>
              <c:layout>
                <c:manualLayout>
                  <c:x val="0"/>
                  <c:y val="-0.1318267419962335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7100-4E41-8943-76590E1A2CFB}"/>
                </c:ext>
              </c:extLst>
            </c:dLbl>
            <c:dLbl>
              <c:idx val="3"/>
              <c:layout>
                <c:manualLayout>
                  <c:x val="0"/>
                  <c:y val="-7.4387947269303201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7100-4E41-8943-76590E1A2CFB}"/>
                </c:ext>
              </c:extLst>
            </c:dLbl>
            <c:dLbl>
              <c:idx val="4"/>
              <c:layout>
                <c:manualLayout>
                  <c:x val="0"/>
                  <c:y val="-7.25047080979284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7100-4E41-8943-76590E1A2CFB}"/>
                </c:ext>
              </c:extLst>
            </c:dLbl>
            <c:dLbl>
              <c:idx val="5"/>
              <c:layout>
                <c:manualLayout>
                  <c:x val="0"/>
                  <c:y val="-6.967984934086629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7100-4E41-8943-76590E1A2CFB}"/>
                </c:ext>
              </c:extLst>
            </c:dLbl>
            <c:dLbl>
              <c:idx val="6"/>
              <c:layout>
                <c:manualLayout>
                  <c:x val="0"/>
                  <c:y val="-6.40301318267419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5-7100-4E41-8943-76590E1A2CFB}"/>
                </c:ext>
              </c:extLst>
            </c:dLbl>
            <c:dLbl>
              <c:idx val="7"/>
              <c:layout>
                <c:manualLayout>
                  <c:x val="0"/>
                  <c:y val="-6.40301318267419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6-7100-4E41-8943-76590E1A2CFB}"/>
                </c:ext>
              </c:extLst>
            </c:dLbl>
            <c:dLbl>
              <c:idx val="8"/>
              <c:layout>
                <c:manualLayout>
                  <c:x val="0"/>
                  <c:y val="-6.40301318267419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7-7100-4E41-8943-76590E1A2CFB}"/>
                </c:ext>
              </c:extLst>
            </c:dLbl>
            <c:dLbl>
              <c:idx val="9"/>
              <c:layout>
                <c:manualLayout>
                  <c:x val="0"/>
                  <c:y val="-7.909604519774012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8-7100-4E41-8943-76590E1A2CF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Sheet1!$A$1:$J$1</c:f>
              <c:numCache>
                <c:formatCode>General</c:formatCode>
                <c:ptCount val="10"/>
                <c:pt idx="0">
                  <c:v>785</c:v>
                </c:pt>
                <c:pt idx="1">
                  <c:v>489</c:v>
                </c:pt>
                <c:pt idx="2">
                  <c:v>140</c:v>
                </c:pt>
                <c:pt idx="3">
                  <c:v>31</c:v>
                </c:pt>
                <c:pt idx="4">
                  <c:v>28</c:v>
                </c:pt>
                <c:pt idx="5">
                  <c:v>22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100-4E41-8943-76590E1A2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17311264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A-7100-4E41-8943-76590E1A2CFB}"/>
                </c:ext>
              </c:extLst>
            </c:dLbl>
            <c:dLbl>
              <c:idx val="1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B-7100-4E41-8943-76590E1A2CFB}"/>
                </c:ext>
              </c:extLst>
            </c:dLbl>
            <c:dLbl>
              <c:idx val="2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C-7100-4E41-8943-76590E1A2CFB}"/>
                </c:ext>
              </c:extLst>
            </c:dLbl>
            <c:dLbl>
              <c:idx val="3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D-7100-4E41-8943-76590E1A2CFB}"/>
                </c:ext>
              </c:extLst>
            </c:dLbl>
            <c:dLbl>
              <c:idx val="4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E-7100-4E41-8943-76590E1A2CFB}"/>
                </c:ext>
              </c:extLst>
            </c:dLbl>
            <c:dLbl>
              <c:idx val="5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F-7100-4E41-8943-76590E1A2CFB}"/>
                </c:ext>
              </c:extLst>
            </c:dLbl>
            <c:dLbl>
              <c:idx val="6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0-7100-4E41-8943-76590E1A2CFB}"/>
                </c:ext>
              </c:extLst>
            </c:dLbl>
            <c:dLbl>
              <c:idx val="7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1-7100-4E41-8943-76590E1A2CFB}"/>
                </c:ext>
              </c:extLst>
            </c:dLbl>
            <c:dLbl>
              <c:idx val="8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2-7100-4E41-8943-76590E1A2CFB}"/>
                </c:ext>
              </c:extLst>
            </c:dLbl>
            <c:dLbl>
              <c:idx val="9"/>
              <c:layout>
                <c:manualLayout>
                  <c:x val="0"/>
                  <c:y val="-7.438794726930320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3-7100-4E41-8943-76590E1A2CF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Sheet1!$A$2:$J$2</c:f>
              <c:numCache>
                <c:formatCode>General</c:formatCode>
                <c:ptCount val="10"/>
                <c:pt idx="0">
                  <c:v>3.1</c:v>
                </c:pt>
                <c:pt idx="1">
                  <c:v>3.5</c:v>
                </c:pt>
                <c:pt idx="2">
                  <c:v>3.1</c:v>
                </c:pt>
                <c:pt idx="3">
                  <c:v>3.7</c:v>
                </c:pt>
                <c:pt idx="4">
                  <c:v>2.8</c:v>
                </c:pt>
                <c:pt idx="5">
                  <c:v>4.0999999999999996</c:v>
                </c:pt>
                <c:pt idx="6">
                  <c:v>3.3</c:v>
                </c:pt>
                <c:pt idx="7">
                  <c:v>3.5</c:v>
                </c:pt>
                <c:pt idx="8">
                  <c:v>3.6</c:v>
                </c:pt>
                <c:pt idx="9">
                  <c:v>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7100-4E41-8943-76590E1A2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311264"/>
        <c:axId val="2"/>
      </c:lineChart>
      <c:catAx>
        <c:axId val="31731126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317311264"/>
        <c:crosses val="min"/>
        <c:crossBetween val="between"/>
        <c:majorUnit val="100"/>
      </c:valAx>
      <c:valAx>
        <c:axId val="2"/>
        <c:scaling>
          <c:orientation val="minMax"/>
          <c:max val="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317311264"/>
        <c:crosses val="max"/>
        <c:crossBetween val="between"/>
        <c:majorUnit val="1"/>
      </c:valAx>
    </c:plotArea>
    <c:plotVisOnly val="0"/>
    <c:dispBlanksAs val="gap"/>
    <c:showDLblsOverMax val="1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850746268656716E-2"/>
          <c:y val="9.9526066350710901E-2"/>
          <c:w val="0.94029850746268662"/>
          <c:h val="0.8511848341232227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2473933649289099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2B0F-49DB-8ED8-17055C920FF3}"/>
                </c:ext>
              </c:extLst>
            </c:dLbl>
            <c:dLbl>
              <c:idx val="1"/>
              <c:layout>
                <c:manualLayout>
                  <c:x val="0"/>
                  <c:y val="-0.475829383886255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2B0F-49DB-8ED8-17055C920FF3}"/>
                </c:ext>
              </c:extLst>
            </c:dLbl>
            <c:dLbl>
              <c:idx val="2"/>
              <c:layout>
                <c:manualLayout>
                  <c:x val="0"/>
                  <c:y val="-0.4549763033175355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2B0F-49DB-8ED8-17055C920FF3}"/>
                </c:ext>
              </c:extLst>
            </c:dLbl>
            <c:dLbl>
              <c:idx val="3"/>
              <c:layout>
                <c:manualLayout>
                  <c:x val="0"/>
                  <c:y val="-0.2587677725118483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2B0F-49DB-8ED8-17055C920FF3}"/>
                </c:ext>
              </c:extLst>
            </c:dLbl>
            <c:dLbl>
              <c:idx val="4"/>
              <c:layout>
                <c:manualLayout>
                  <c:x val="0"/>
                  <c:y val="-0.1876777251184834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2B0F-49DB-8ED8-17055C920FF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183</c:v>
                </c:pt>
                <c:pt idx="1">
                  <c:v>395</c:v>
                </c:pt>
                <c:pt idx="2">
                  <c:v>375</c:v>
                </c:pt>
                <c:pt idx="3">
                  <c:v>194</c:v>
                </c:pt>
                <c:pt idx="4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B0F-49DB-8ED8-17055C920F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17537632"/>
        <c:axId val="1"/>
      </c:barChart>
      <c:catAx>
        <c:axId val="41753763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9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1753763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850746268656716E-2"/>
          <c:y val="9.9526066350710901E-2"/>
          <c:w val="0.94029850746268662"/>
          <c:h val="0.8511848341232227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1725118483412322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2EE4-4E8F-A3D3-10CB7D43C9A0}"/>
                </c:ext>
              </c:extLst>
            </c:dLbl>
            <c:dLbl>
              <c:idx val="1"/>
              <c:layout>
                <c:manualLayout>
                  <c:x val="0"/>
                  <c:y val="-0.3440758293838862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2EE4-4E8F-A3D3-10CB7D43C9A0}"/>
                </c:ext>
              </c:extLst>
            </c:dLbl>
            <c:dLbl>
              <c:idx val="2"/>
              <c:layout>
                <c:manualLayout>
                  <c:x val="0"/>
                  <c:y val="-0.475829383886255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2EE4-4E8F-A3D3-10CB7D43C9A0}"/>
                </c:ext>
              </c:extLst>
            </c:dLbl>
            <c:dLbl>
              <c:idx val="3"/>
              <c:layout>
                <c:manualLayout>
                  <c:x val="0"/>
                  <c:y val="-0.3203791469194312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2EE4-4E8F-A3D3-10CB7D43C9A0}"/>
                </c:ext>
              </c:extLst>
            </c:dLbl>
            <c:dLbl>
              <c:idx val="4"/>
              <c:layout>
                <c:manualLayout>
                  <c:x val="0"/>
                  <c:y val="-0.3289099526066350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2EE4-4E8F-A3D3-10CB7D43C9A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111</c:v>
                </c:pt>
                <c:pt idx="1">
                  <c:v>267</c:v>
                </c:pt>
                <c:pt idx="2">
                  <c:v>387</c:v>
                </c:pt>
                <c:pt idx="3">
                  <c:v>245</c:v>
                </c:pt>
                <c:pt idx="4">
                  <c:v>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EE4-4E8F-A3D3-10CB7D43C9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22466544"/>
        <c:axId val="1"/>
      </c:barChart>
      <c:catAx>
        <c:axId val="22246654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87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2246654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850746268656716E-2"/>
          <c:y val="9.9526066350710901E-2"/>
          <c:w val="0.94029850746268662"/>
          <c:h val="0.8511848341232227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213270142180094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1E06-4459-8989-D985E1AA63FE}"/>
                </c:ext>
              </c:extLst>
            </c:dLbl>
            <c:dLbl>
              <c:idx val="1"/>
              <c:layout>
                <c:manualLayout>
                  <c:x val="0"/>
                  <c:y val="-0.475829383886255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1E06-4459-8989-D985E1AA63FE}"/>
                </c:ext>
              </c:extLst>
            </c:dLbl>
            <c:dLbl>
              <c:idx val="2"/>
              <c:layout>
                <c:manualLayout>
                  <c:x val="0"/>
                  <c:y val="-0.4293838862559241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1E06-4459-8989-D985E1AA63FE}"/>
                </c:ext>
              </c:extLst>
            </c:dLbl>
            <c:dLbl>
              <c:idx val="3"/>
              <c:layout>
                <c:manualLayout>
                  <c:x val="0"/>
                  <c:y val="-0.1829383886255924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1E06-4459-8989-D985E1AA63FE}"/>
                </c:ext>
              </c:extLst>
            </c:dLbl>
            <c:dLbl>
              <c:idx val="4"/>
              <c:layout>
                <c:manualLayout>
                  <c:x val="0"/>
                  <c:y val="-0.1848341232227488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1E06-4459-8989-D985E1AA63F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168</c:v>
                </c:pt>
                <c:pt idx="1">
                  <c:v>439</c:v>
                </c:pt>
                <c:pt idx="2">
                  <c:v>391</c:v>
                </c:pt>
                <c:pt idx="3">
                  <c:v>137</c:v>
                </c:pt>
                <c:pt idx="4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E06-4459-8989-D985E1AA6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57528336"/>
        <c:axId val="1"/>
      </c:barChart>
      <c:catAx>
        <c:axId val="5752833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39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5752833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850746268656716E-2"/>
          <c:y val="9.9526066350710901E-2"/>
          <c:w val="0.94029850746268662"/>
          <c:h val="0.8511848341232227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3317535545023696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AA20-441B-A9F4-154D2CCC1CDE}"/>
                </c:ext>
              </c:extLst>
            </c:dLbl>
            <c:dLbl>
              <c:idx val="1"/>
              <c:layout>
                <c:manualLayout>
                  <c:x val="0"/>
                  <c:y val="-0.475829383886255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AA20-441B-A9F4-154D2CCC1CDE}"/>
                </c:ext>
              </c:extLst>
            </c:dLbl>
            <c:dLbl>
              <c:idx val="2"/>
              <c:layout>
                <c:manualLayout>
                  <c:x val="0"/>
                  <c:y val="-0.4199052132701421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AA20-441B-A9F4-154D2CCC1CDE}"/>
                </c:ext>
              </c:extLst>
            </c:dLbl>
            <c:dLbl>
              <c:idx val="3"/>
              <c:layout>
                <c:manualLayout>
                  <c:x val="0"/>
                  <c:y val="-0.2587677725118483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AA20-441B-A9F4-154D2CCC1CDE}"/>
                </c:ext>
              </c:extLst>
            </c:dLbl>
            <c:dLbl>
              <c:idx val="4"/>
              <c:layout>
                <c:manualLayout>
                  <c:x val="0"/>
                  <c:y val="-0.2473933649289099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AA20-441B-A9F4-154D2CCC1CD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196</c:v>
                </c:pt>
                <c:pt idx="1">
                  <c:v>297</c:v>
                </c:pt>
                <c:pt idx="2">
                  <c:v>258</c:v>
                </c:pt>
                <c:pt idx="3">
                  <c:v>146</c:v>
                </c:pt>
                <c:pt idx="4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A20-441B-A9F4-154D2CCC1C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31578256"/>
        <c:axId val="1"/>
      </c:barChart>
      <c:catAx>
        <c:axId val="43157825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97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3157825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484351713859912E-2"/>
          <c:y val="9.1755319148936171E-2"/>
          <c:w val="0.91542473919523104"/>
          <c:h val="0.8257978723404255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102393617021276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2D34-43E6-8E12-D0A9046917BB}"/>
                </c:ext>
              </c:extLst>
            </c:dLbl>
            <c:dLbl>
              <c:idx val="1"/>
              <c:layout>
                <c:manualLayout>
                  <c:x val="0"/>
                  <c:y val="-0.1103723404255319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2D34-43E6-8E12-D0A9046917BB}"/>
                </c:ext>
              </c:extLst>
            </c:dLbl>
            <c:dLbl>
              <c:idx val="2"/>
              <c:layout>
                <c:manualLayout>
                  <c:x val="0"/>
                  <c:y val="-0.1436170212765957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2D34-43E6-8E12-D0A9046917BB}"/>
                </c:ext>
              </c:extLst>
            </c:dLbl>
            <c:dLbl>
              <c:idx val="3"/>
              <c:layout>
                <c:manualLayout>
                  <c:x val="0"/>
                  <c:y val="-0.1622340425531914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2D34-43E6-8E12-D0A9046917BB}"/>
                </c:ext>
              </c:extLst>
            </c:dLbl>
            <c:dLbl>
              <c:idx val="4"/>
              <c:layout>
                <c:manualLayout>
                  <c:x val="0"/>
                  <c:y val="-0.1928191489361702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2D34-43E6-8E12-D0A9046917BB}"/>
                </c:ext>
              </c:extLst>
            </c:dLbl>
            <c:dLbl>
              <c:idx val="5"/>
              <c:layout>
                <c:manualLayout>
                  <c:x val="0"/>
                  <c:y val="-0.2287234042553191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5-2D34-43E6-8E12-D0A9046917BB}"/>
                </c:ext>
              </c:extLst>
            </c:dLbl>
            <c:dLbl>
              <c:idx val="6"/>
              <c:layout>
                <c:manualLayout>
                  <c:x val="0"/>
                  <c:y val="-0.2726063829787234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6-2D34-43E6-8E12-D0A9046917BB}"/>
                </c:ext>
              </c:extLst>
            </c:dLbl>
            <c:dLbl>
              <c:idx val="7"/>
              <c:layout>
                <c:manualLayout>
                  <c:x val="0"/>
                  <c:y val="-0.437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7-2D34-43E6-8E12-D0A9046917BB}"/>
                </c:ext>
              </c:extLst>
            </c:dLbl>
            <c:dLbl>
              <c:idx val="8"/>
              <c:layout>
                <c:manualLayout>
                  <c:x val="0"/>
                  <c:y val="-0.4587765957446808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8-2D34-43E6-8E12-D0A9046917BB}"/>
                </c:ext>
              </c:extLst>
            </c:dLbl>
            <c:dLbl>
              <c:idx val="9"/>
              <c:layout>
                <c:manualLayout>
                  <c:x val="0"/>
                  <c:y val="-0.4321808510638298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9-2D34-43E6-8E12-D0A9046917BB}"/>
                </c:ext>
              </c:extLst>
            </c:dLbl>
            <c:dLbl>
              <c:idx val="10"/>
              <c:layout>
                <c:manualLayout>
                  <c:x val="0"/>
                  <c:y val="-0.4441489361702127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A-2D34-43E6-8E12-D0A9046917BB}"/>
                </c:ext>
              </c:extLst>
            </c:dLbl>
            <c:dLbl>
              <c:idx val="11"/>
              <c:layout>
                <c:manualLayout>
                  <c:x val="0"/>
                  <c:y val="-0.170212765957446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B-2D34-43E6-8E12-D0A9046917B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Sheet1!$A$1:$L$1</c:f>
              <c:numCache>
                <c:formatCode>General</c:formatCode>
                <c:ptCount val="12"/>
                <c:pt idx="0">
                  <c:v>25</c:v>
                </c:pt>
                <c:pt idx="1">
                  <c:v>35</c:v>
                </c:pt>
                <c:pt idx="2">
                  <c:v>75</c:v>
                </c:pt>
                <c:pt idx="3">
                  <c:v>97</c:v>
                </c:pt>
                <c:pt idx="4">
                  <c:v>134</c:v>
                </c:pt>
                <c:pt idx="5">
                  <c:v>177</c:v>
                </c:pt>
                <c:pt idx="6">
                  <c:v>230</c:v>
                </c:pt>
                <c:pt idx="7">
                  <c:v>396</c:v>
                </c:pt>
                <c:pt idx="8">
                  <c:v>456</c:v>
                </c:pt>
                <c:pt idx="9">
                  <c:v>424</c:v>
                </c:pt>
                <c:pt idx="10">
                  <c:v>438</c:v>
                </c:pt>
                <c:pt idx="11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D34-43E6-8E12-D0A904691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15825344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D-2D34-43E6-8E12-D0A9046917BB}"/>
                </c:ext>
              </c:extLst>
            </c:dLbl>
            <c:dLbl>
              <c:idx val="1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E-2D34-43E6-8E12-D0A9046917BB}"/>
                </c:ext>
              </c:extLst>
            </c:dLbl>
            <c:dLbl>
              <c:idx val="2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F-2D34-43E6-8E12-D0A9046917BB}"/>
                </c:ext>
              </c:extLst>
            </c:dLbl>
            <c:dLbl>
              <c:idx val="3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0-2D34-43E6-8E12-D0A9046917BB}"/>
                </c:ext>
              </c:extLst>
            </c:dLbl>
            <c:dLbl>
              <c:idx val="4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1-2D34-43E6-8E12-D0A9046917BB}"/>
                </c:ext>
              </c:extLst>
            </c:dLbl>
            <c:dLbl>
              <c:idx val="5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2-2D34-43E6-8E12-D0A9046917BB}"/>
                </c:ext>
              </c:extLst>
            </c:dLbl>
            <c:dLbl>
              <c:idx val="6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3-2D34-43E6-8E12-D0A9046917BB}"/>
                </c:ext>
              </c:extLst>
            </c:dLbl>
            <c:dLbl>
              <c:idx val="8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4-2D34-43E6-8E12-D0A9046917BB}"/>
                </c:ext>
              </c:extLst>
            </c:dLbl>
            <c:dLbl>
              <c:idx val="10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5-2D34-43E6-8E12-D0A9046917BB}"/>
                </c:ext>
              </c:extLst>
            </c:dLbl>
            <c:dLbl>
              <c:idx val="11"/>
              <c:layout>
                <c:manualLayout>
                  <c:x val="0"/>
                  <c:y val="-0.10505319148936171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6-2D34-43E6-8E12-D0A9046917B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Sheet1!$A$2:$L$2</c:f>
              <c:numCache>
                <c:formatCode>General</c:formatCode>
                <c:ptCount val="12"/>
                <c:pt idx="0">
                  <c:v>3</c:v>
                </c:pt>
                <c:pt idx="1">
                  <c:v>2.9</c:v>
                </c:pt>
                <c:pt idx="2">
                  <c:v>3.2</c:v>
                </c:pt>
                <c:pt idx="3">
                  <c:v>2.9</c:v>
                </c:pt>
                <c:pt idx="4">
                  <c:v>3.2</c:v>
                </c:pt>
                <c:pt idx="5">
                  <c:v>3.3</c:v>
                </c:pt>
                <c:pt idx="6">
                  <c:v>3.3</c:v>
                </c:pt>
                <c:pt idx="7">
                  <c:v>3.3</c:v>
                </c:pt>
                <c:pt idx="8">
                  <c:v>3.4</c:v>
                </c:pt>
                <c:pt idx="9">
                  <c:v>3.4</c:v>
                </c:pt>
                <c:pt idx="10">
                  <c:v>3.5</c:v>
                </c:pt>
                <c:pt idx="11">
                  <c:v>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2D34-43E6-8E12-D0A904691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825344"/>
        <c:axId val="2"/>
      </c:lineChart>
      <c:catAx>
        <c:axId val="31582534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315825344"/>
        <c:crosses val="min"/>
        <c:crossBetween val="between"/>
        <c:majorUnit val="100"/>
      </c:valAx>
      <c:valAx>
        <c:axId val="2"/>
        <c:scaling>
          <c:orientation val="minMax"/>
          <c:max val="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315825344"/>
        <c:crosses val="max"/>
        <c:crossBetween val="between"/>
        <c:majorUnit val="1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809376609994853E-2"/>
          <c:y val="5.9011164274322167E-2"/>
          <c:w val="0.88304997424008247"/>
          <c:h val="0.8915470494417863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3141945773524720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3AB9-4F5B-A84F-D9FC65478073}"/>
                </c:ext>
              </c:extLst>
            </c:dLbl>
            <c:dLbl>
              <c:idx val="1"/>
              <c:layout>
                <c:manualLayout>
                  <c:x val="0"/>
                  <c:y val="-0.4752791068580542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3AB9-4F5B-A84F-D9FC65478073}"/>
                </c:ext>
              </c:extLst>
            </c:dLbl>
            <c:dLbl>
              <c:idx val="2"/>
              <c:layout>
                <c:manualLayout>
                  <c:x val="0"/>
                  <c:y val="-0.392344497607655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3AB9-4F5B-A84F-D9FC65478073}"/>
                </c:ext>
              </c:extLst>
            </c:dLbl>
            <c:dLbl>
              <c:idx val="4"/>
              <c:layout>
                <c:manualLayout>
                  <c:x val="0"/>
                  <c:y val="-0.141945773524720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3AB9-4F5B-A84F-D9FC65478073}"/>
                </c:ext>
              </c:extLst>
            </c:dLbl>
            <c:dLbl>
              <c:idx val="5"/>
              <c:layout>
                <c:manualLayout>
                  <c:x val="0"/>
                  <c:y val="-0.1977671451355661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3AB9-4F5B-A84F-D9FC6547807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Sheet1!$A$1:$F$1</c:f>
              <c:numCache>
                <c:formatCode>General</c:formatCode>
                <c:ptCount val="6"/>
                <c:pt idx="0">
                  <c:v>238</c:v>
                </c:pt>
                <c:pt idx="1">
                  <c:v>382</c:v>
                </c:pt>
                <c:pt idx="2">
                  <c:v>308</c:v>
                </c:pt>
                <c:pt idx="3">
                  <c:v>240</c:v>
                </c:pt>
                <c:pt idx="4">
                  <c:v>83</c:v>
                </c:pt>
                <c:pt idx="5">
                  <c:v>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AB9-4F5B-A84F-D9FC654780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20014336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6.299840510366826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6-3AB9-4F5B-A84F-D9FC65478073}"/>
                </c:ext>
              </c:extLst>
            </c:dLbl>
            <c:dLbl>
              <c:idx val="1"/>
              <c:layout>
                <c:manualLayout>
                  <c:x val="0"/>
                  <c:y val="-6.299840510366826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7-3AB9-4F5B-A84F-D9FC65478073}"/>
                </c:ext>
              </c:extLst>
            </c:dLbl>
            <c:dLbl>
              <c:idx val="2"/>
              <c:layout>
                <c:manualLayout>
                  <c:x val="0"/>
                  <c:y val="-6.299840510366826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8-3AB9-4F5B-A84F-D9FC65478073}"/>
                </c:ext>
              </c:extLst>
            </c:dLbl>
            <c:dLbl>
              <c:idx val="3"/>
              <c:layout>
                <c:manualLayout>
                  <c:x val="0"/>
                  <c:y val="-6.299840510366826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9-3AB9-4F5B-A84F-D9FC65478073}"/>
                </c:ext>
              </c:extLst>
            </c:dLbl>
            <c:dLbl>
              <c:idx val="4"/>
              <c:layout>
                <c:manualLayout>
                  <c:x val="0"/>
                  <c:y val="-6.299840510366826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A-3AB9-4F5B-A84F-D9FC65478073}"/>
                </c:ext>
              </c:extLst>
            </c:dLbl>
            <c:dLbl>
              <c:idx val="5"/>
              <c:layout>
                <c:manualLayout>
                  <c:x val="0"/>
                  <c:y val="-6.2998405103668262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B-3AB9-4F5B-A84F-D9FC6547807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Sheet1!$A$2:$F$2</c:f>
              <c:numCache>
                <c:formatCode>General</c:formatCode>
                <c:ptCount val="6"/>
                <c:pt idx="0">
                  <c:v>3.7</c:v>
                </c:pt>
                <c:pt idx="1">
                  <c:v>3.3</c:v>
                </c:pt>
                <c:pt idx="2">
                  <c:v>3.2</c:v>
                </c:pt>
                <c:pt idx="3">
                  <c:v>3.2</c:v>
                </c:pt>
                <c:pt idx="4">
                  <c:v>3.4</c:v>
                </c:pt>
                <c:pt idx="5">
                  <c:v>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3AB9-4F5B-A84F-D9FC654780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0014336"/>
        <c:axId val="2"/>
      </c:lineChart>
      <c:catAx>
        <c:axId val="32001433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320014336"/>
        <c:crosses val="min"/>
        <c:crossBetween val="between"/>
        <c:majorUnit val="50"/>
      </c:valAx>
      <c:valAx>
        <c:axId val="2"/>
        <c:scaling>
          <c:orientation val="minMax"/>
          <c:max val="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320014336"/>
        <c:crosses val="max"/>
        <c:crossBetween val="between"/>
        <c:majorUnit val="1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6302746148693901E-2"/>
          <c:y val="0.13339382940108893"/>
          <c:w val="0.92739450770261211"/>
          <c:h val="0.8103448275862068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5136116152450090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8154-4D49-8B2B-713C63542031}"/>
                </c:ext>
              </c:extLst>
            </c:dLbl>
            <c:dLbl>
              <c:idx val="1"/>
              <c:layout>
                <c:manualLayout>
                  <c:x val="0"/>
                  <c:y val="-0.1343012704174228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8154-4D49-8B2B-713C63542031}"/>
                </c:ext>
              </c:extLst>
            </c:dLbl>
            <c:dLbl>
              <c:idx val="2"/>
              <c:layout>
                <c:manualLayout>
                  <c:x val="0"/>
                  <c:y val="-0.2368421052631578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8154-4D49-8B2B-713C63542031}"/>
                </c:ext>
              </c:extLst>
            </c:dLbl>
            <c:dLbl>
              <c:idx val="3"/>
              <c:layout>
                <c:manualLayout>
                  <c:x val="0"/>
                  <c:y val="-0.1215970961887477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8154-4D49-8B2B-713C63542031}"/>
                </c:ext>
              </c:extLst>
            </c:dLbl>
            <c:dLbl>
              <c:idx val="4"/>
              <c:layout>
                <c:manualLayout>
                  <c:x val="0"/>
                  <c:y val="-0.1088929219600725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8154-4D49-8B2B-713C63542031}"/>
                </c:ext>
              </c:extLst>
            </c:dLbl>
            <c:dLbl>
              <c:idx val="5"/>
              <c:layout>
                <c:manualLayout>
                  <c:x val="0"/>
                  <c:y val="-0.1043557168784029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5-8154-4D49-8B2B-713C63542031}"/>
                </c:ext>
              </c:extLst>
            </c:dLbl>
            <c:dLbl>
              <c:idx val="6"/>
              <c:layout>
                <c:manualLayout>
                  <c:x val="0"/>
                  <c:y val="-0.1043557168784029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6-8154-4D49-8B2B-713C63542031}"/>
                </c:ext>
              </c:extLst>
            </c:dLbl>
            <c:dLbl>
              <c:idx val="7"/>
              <c:layout>
                <c:manualLayout>
                  <c:x val="0"/>
                  <c:y val="-0.1016333938294010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7-8154-4D49-8B2B-713C63542031}"/>
                </c:ext>
              </c:extLst>
            </c:dLbl>
            <c:dLbl>
              <c:idx val="8"/>
              <c:layout>
                <c:manualLayout>
                  <c:x val="0"/>
                  <c:y val="-9.8911070780399277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8-8154-4D49-8B2B-713C63542031}"/>
                </c:ext>
              </c:extLst>
            </c:dLbl>
            <c:dLbl>
              <c:idx val="9"/>
              <c:layout>
                <c:manualLayout>
                  <c:x val="0"/>
                  <c:y val="-8.802177858439201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9-8154-4D49-8B2B-713C63542031}"/>
                </c:ext>
              </c:extLst>
            </c:dLbl>
            <c:dLbl>
              <c:idx val="10"/>
              <c:layout>
                <c:manualLayout>
                  <c:x val="0"/>
                  <c:y val="-8.5299455535390201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A-8154-4D49-8B2B-713C63542031}"/>
                </c:ext>
              </c:extLst>
            </c:dLbl>
            <c:dLbl>
              <c:idx val="11"/>
              <c:layout>
                <c:manualLayout>
                  <c:x val="0"/>
                  <c:y val="-8.5299455535390201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B-8154-4D49-8B2B-713C63542031}"/>
                </c:ext>
              </c:extLst>
            </c:dLbl>
            <c:dLbl>
              <c:idx val="12"/>
              <c:layout>
                <c:manualLayout>
                  <c:x val="0"/>
                  <c:y val="-8.348457350272232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C-8154-4D49-8B2B-713C63542031}"/>
                </c:ext>
              </c:extLst>
            </c:dLbl>
            <c:dLbl>
              <c:idx val="13"/>
              <c:layout>
                <c:manualLayout>
                  <c:x val="0"/>
                  <c:y val="-8.076225045372051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D-8154-4D49-8B2B-713C63542031}"/>
                </c:ext>
              </c:extLst>
            </c:dLbl>
            <c:dLbl>
              <c:idx val="14"/>
              <c:layout>
                <c:manualLayout>
                  <c:x val="0"/>
                  <c:y val="-7.531760435571688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E-8154-4D49-8B2B-713C63542031}"/>
                </c:ext>
              </c:extLst>
            </c:dLbl>
            <c:dLbl>
              <c:idx val="15"/>
              <c:layout>
                <c:manualLayout>
                  <c:x val="0"/>
                  <c:y val="-7.531760435571688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F-8154-4D49-8B2B-713C63542031}"/>
                </c:ext>
              </c:extLst>
            </c:dLbl>
            <c:dLbl>
              <c:idx val="16"/>
              <c:layout>
                <c:manualLayout>
                  <c:x val="0"/>
                  <c:y val="-7.531760435571688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0-8154-4D49-8B2B-713C63542031}"/>
                </c:ext>
              </c:extLst>
            </c:dLbl>
            <c:dLbl>
              <c:idx val="17"/>
              <c:layout>
                <c:manualLayout>
                  <c:x val="0"/>
                  <c:y val="-7.531760435571688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1-8154-4D49-8B2B-713C63542031}"/>
                </c:ext>
              </c:extLst>
            </c:dLbl>
            <c:dLbl>
              <c:idx val="18"/>
              <c:layout>
                <c:manualLayout>
                  <c:x val="0"/>
                  <c:y val="-7.3502722323048997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2-8154-4D49-8B2B-713C63542031}"/>
                </c:ext>
              </c:extLst>
            </c:dLbl>
            <c:dLbl>
              <c:idx val="19"/>
              <c:layout>
                <c:manualLayout>
                  <c:x val="0"/>
                  <c:y val="-7.0780399274047182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3-8154-4D49-8B2B-713C6354203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Sheet1!$A$1:$T$1</c:f>
              <c:numCache>
                <c:formatCode>General</c:formatCode>
                <c:ptCount val="20"/>
                <c:pt idx="0">
                  <c:v>323</c:v>
                </c:pt>
                <c:pt idx="1">
                  <c:v>67</c:v>
                </c:pt>
                <c:pt idx="2">
                  <c:v>58</c:v>
                </c:pt>
                <c:pt idx="3">
                  <c:v>57</c:v>
                </c:pt>
                <c:pt idx="4">
                  <c:v>46</c:v>
                </c:pt>
                <c:pt idx="5">
                  <c:v>42</c:v>
                </c:pt>
                <c:pt idx="6">
                  <c:v>41</c:v>
                </c:pt>
                <c:pt idx="7">
                  <c:v>39</c:v>
                </c:pt>
                <c:pt idx="8">
                  <c:v>37</c:v>
                </c:pt>
                <c:pt idx="9">
                  <c:v>28</c:v>
                </c:pt>
                <c:pt idx="10">
                  <c:v>25</c:v>
                </c:pt>
                <c:pt idx="11">
                  <c:v>25</c:v>
                </c:pt>
                <c:pt idx="12">
                  <c:v>24</c:v>
                </c:pt>
                <c:pt idx="13">
                  <c:v>21</c:v>
                </c:pt>
                <c:pt idx="14">
                  <c:v>17</c:v>
                </c:pt>
                <c:pt idx="15">
                  <c:v>16</c:v>
                </c:pt>
                <c:pt idx="16">
                  <c:v>17</c:v>
                </c:pt>
                <c:pt idx="17">
                  <c:v>16</c:v>
                </c:pt>
                <c:pt idx="18">
                  <c:v>15</c:v>
                </c:pt>
                <c:pt idx="1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154-4D49-8B2B-713C63542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45338224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5-8154-4D49-8B2B-713C63542031}"/>
                </c:ext>
              </c:extLst>
            </c:dLbl>
            <c:dLbl>
              <c:idx val="1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6-8154-4D49-8B2B-713C63542031}"/>
                </c:ext>
              </c:extLst>
            </c:dLbl>
            <c:dLbl>
              <c:idx val="3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7-8154-4D49-8B2B-713C63542031}"/>
                </c:ext>
              </c:extLst>
            </c:dLbl>
            <c:dLbl>
              <c:idx val="5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8-8154-4D49-8B2B-713C63542031}"/>
                </c:ext>
              </c:extLst>
            </c:dLbl>
            <c:dLbl>
              <c:idx val="6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9-8154-4D49-8B2B-713C63542031}"/>
                </c:ext>
              </c:extLst>
            </c:dLbl>
            <c:dLbl>
              <c:idx val="8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A-8154-4D49-8B2B-713C63542031}"/>
                </c:ext>
              </c:extLst>
            </c:dLbl>
            <c:dLbl>
              <c:idx val="10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B-8154-4D49-8B2B-713C63542031}"/>
                </c:ext>
              </c:extLst>
            </c:dLbl>
            <c:dLbl>
              <c:idx val="11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C-8154-4D49-8B2B-713C63542031}"/>
                </c:ext>
              </c:extLst>
            </c:dLbl>
            <c:dLbl>
              <c:idx val="12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D-8154-4D49-8B2B-713C63542031}"/>
                </c:ext>
              </c:extLst>
            </c:dLbl>
            <c:dLbl>
              <c:idx val="13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E-8154-4D49-8B2B-713C63542031}"/>
                </c:ext>
              </c:extLst>
            </c:dLbl>
            <c:dLbl>
              <c:idx val="14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F-8154-4D49-8B2B-713C63542031}"/>
                </c:ext>
              </c:extLst>
            </c:dLbl>
            <c:dLbl>
              <c:idx val="15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20-8154-4D49-8B2B-713C63542031}"/>
                </c:ext>
              </c:extLst>
            </c:dLbl>
            <c:dLbl>
              <c:idx val="16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21-8154-4D49-8B2B-713C63542031}"/>
                </c:ext>
              </c:extLst>
            </c:dLbl>
            <c:dLbl>
              <c:idx val="17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22-8154-4D49-8B2B-713C63542031}"/>
                </c:ext>
              </c:extLst>
            </c:dLbl>
            <c:dLbl>
              <c:idx val="18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23-8154-4D49-8B2B-713C63542031}"/>
                </c:ext>
              </c:extLst>
            </c:dLbl>
            <c:dLbl>
              <c:idx val="19"/>
              <c:layout>
                <c:manualLayout>
                  <c:x val="0"/>
                  <c:y val="-7.1687840290381125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24-8154-4D49-8B2B-713C6354203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Sheet1!$A$2:$T$2</c:f>
              <c:numCache>
                <c:formatCode>General</c:formatCode>
                <c:ptCount val="20"/>
                <c:pt idx="0">
                  <c:v>91</c:v>
                </c:pt>
                <c:pt idx="1">
                  <c:v>75</c:v>
                </c:pt>
                <c:pt idx="2">
                  <c:v>19</c:v>
                </c:pt>
                <c:pt idx="3">
                  <c:v>38</c:v>
                </c:pt>
                <c:pt idx="4">
                  <c:v>54</c:v>
                </c:pt>
                <c:pt idx="5">
                  <c:v>78</c:v>
                </c:pt>
                <c:pt idx="6">
                  <c:v>83</c:v>
                </c:pt>
                <c:pt idx="7">
                  <c:v>34</c:v>
                </c:pt>
                <c:pt idx="8">
                  <c:v>79</c:v>
                </c:pt>
                <c:pt idx="9">
                  <c:v>29</c:v>
                </c:pt>
                <c:pt idx="10">
                  <c:v>50</c:v>
                </c:pt>
                <c:pt idx="11">
                  <c:v>61</c:v>
                </c:pt>
                <c:pt idx="12">
                  <c:v>76</c:v>
                </c:pt>
                <c:pt idx="13">
                  <c:v>60</c:v>
                </c:pt>
                <c:pt idx="14">
                  <c:v>71</c:v>
                </c:pt>
                <c:pt idx="15">
                  <c:v>52</c:v>
                </c:pt>
                <c:pt idx="16">
                  <c:v>65</c:v>
                </c:pt>
                <c:pt idx="17">
                  <c:v>50</c:v>
                </c:pt>
                <c:pt idx="18">
                  <c:v>53</c:v>
                </c:pt>
                <c:pt idx="19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8154-4D49-8B2B-713C63542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5338224"/>
        <c:axId val="2"/>
      </c:lineChart>
      <c:catAx>
        <c:axId val="24533822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5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245338224"/>
        <c:crosses val="min"/>
        <c:crossBetween val="between"/>
        <c:majorUnit val="50"/>
      </c:valAx>
      <c:valAx>
        <c:axId val="2"/>
        <c:scaling>
          <c:orientation val="minMax"/>
          <c:max val="10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245338224"/>
        <c:crosses val="max"/>
        <c:crossBetween val="between"/>
        <c:majorUnit val="10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877862595419848E-2"/>
          <c:y val="9.9526066350710901E-2"/>
          <c:w val="0.96824427480916031"/>
          <c:h val="0.8511848341232227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475829383886255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3EC7-43B7-B5F3-6E041D1FD291}"/>
                </c:ext>
              </c:extLst>
            </c:dLbl>
            <c:dLbl>
              <c:idx val="1"/>
              <c:layout>
                <c:manualLayout>
                  <c:x val="0"/>
                  <c:y val="-0.1289099526066350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3EC7-43B7-B5F3-6E041D1FD291}"/>
                </c:ext>
              </c:extLst>
            </c:dLbl>
            <c:dLbl>
              <c:idx val="2"/>
              <c:layout>
                <c:manualLayout>
                  <c:x val="0"/>
                  <c:y val="-0.1241706161137440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3EC7-43B7-B5F3-6E041D1FD291}"/>
                </c:ext>
              </c:extLst>
            </c:dLbl>
            <c:dLbl>
              <c:idx val="3"/>
              <c:layout>
                <c:manualLayout>
                  <c:x val="0"/>
                  <c:y val="-0.1232227488151658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3EC7-43B7-B5F3-6E041D1FD291}"/>
                </c:ext>
              </c:extLst>
            </c:dLbl>
            <c:dLbl>
              <c:idx val="4"/>
              <c:layout>
                <c:manualLayout>
                  <c:x val="0"/>
                  <c:y val="-0.1184834123222748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3EC7-43B7-B5F3-6E041D1FD291}"/>
                </c:ext>
              </c:extLst>
            </c:dLbl>
            <c:dLbl>
              <c:idx val="5"/>
              <c:layout>
                <c:manualLayout>
                  <c:x val="0"/>
                  <c:y val="-0.102369668246445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5-3EC7-43B7-B5F3-6E041D1FD291}"/>
                </c:ext>
              </c:extLst>
            </c:dLbl>
            <c:dLbl>
              <c:idx val="6"/>
              <c:layout>
                <c:manualLayout>
                  <c:x val="0"/>
                  <c:y val="-0.102369668246445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6-3EC7-43B7-B5F3-6E041D1FD291}"/>
                </c:ext>
              </c:extLst>
            </c:dLbl>
            <c:dLbl>
              <c:idx val="7"/>
              <c:layout>
                <c:manualLayout>
                  <c:x val="0"/>
                  <c:y val="-0.101421800947867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7-3EC7-43B7-B5F3-6E041D1FD291}"/>
                </c:ext>
              </c:extLst>
            </c:dLbl>
            <c:dLbl>
              <c:idx val="8"/>
              <c:layout>
                <c:manualLayout>
                  <c:x val="0"/>
                  <c:y val="-0.101421800947867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8-3EC7-43B7-B5F3-6E041D1FD291}"/>
                </c:ext>
              </c:extLst>
            </c:dLbl>
            <c:dLbl>
              <c:idx val="9"/>
              <c:layout>
                <c:manualLayout>
                  <c:x val="0"/>
                  <c:y val="-9.857819905213270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9-3EC7-43B7-B5F3-6E041D1FD291}"/>
                </c:ext>
              </c:extLst>
            </c:dLbl>
            <c:dLbl>
              <c:idx val="10"/>
              <c:layout>
                <c:manualLayout>
                  <c:x val="0"/>
                  <c:y val="-9.5734597156398107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A-3EC7-43B7-B5F3-6E041D1FD291}"/>
                </c:ext>
              </c:extLst>
            </c:dLbl>
            <c:dLbl>
              <c:idx val="11"/>
              <c:layout>
                <c:manualLayout>
                  <c:x val="0"/>
                  <c:y val="-9.5734597156398107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B-3EC7-43B7-B5F3-6E041D1FD291}"/>
                </c:ext>
              </c:extLst>
            </c:dLbl>
            <c:dLbl>
              <c:idx val="12"/>
              <c:layout>
                <c:manualLayout>
                  <c:x val="0"/>
                  <c:y val="-9.5734597156398107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C-3EC7-43B7-B5F3-6E041D1FD291}"/>
                </c:ext>
              </c:extLst>
            </c:dLbl>
            <c:dLbl>
              <c:idx val="13"/>
              <c:layout>
                <c:manualLayout>
                  <c:x val="0"/>
                  <c:y val="-9.3838862559241704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D-3EC7-43B7-B5F3-6E041D1FD291}"/>
                </c:ext>
              </c:extLst>
            </c:dLbl>
            <c:dLbl>
              <c:idx val="14"/>
              <c:layout>
                <c:manualLayout>
                  <c:x val="0"/>
                  <c:y val="-9.099526066350710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E-3EC7-43B7-B5F3-6E041D1FD291}"/>
                </c:ext>
              </c:extLst>
            </c:dLbl>
            <c:dLbl>
              <c:idx val="15"/>
              <c:layout>
                <c:manualLayout>
                  <c:x val="0"/>
                  <c:y val="-8.1516587677725114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F-3EC7-43B7-B5F3-6E041D1FD291}"/>
                </c:ext>
              </c:extLst>
            </c:dLbl>
            <c:dLbl>
              <c:idx val="16"/>
              <c:layout>
                <c:manualLayout>
                  <c:x val="0"/>
                  <c:y val="-8.0568720379146919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0-3EC7-43B7-B5F3-6E041D1FD291}"/>
                </c:ext>
              </c:extLst>
            </c:dLbl>
            <c:dLbl>
              <c:idx val="17"/>
              <c:layout>
                <c:manualLayout>
                  <c:x val="0"/>
                  <c:y val="-7.86729857819905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1-3EC7-43B7-B5F3-6E041D1FD291}"/>
                </c:ext>
              </c:extLst>
            </c:dLbl>
            <c:dLbl>
              <c:idx val="18"/>
              <c:layout>
                <c:manualLayout>
                  <c:x val="0"/>
                  <c:y val="-7.86729857819905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2-3EC7-43B7-B5F3-6E041D1FD291}"/>
                </c:ext>
              </c:extLst>
            </c:dLbl>
            <c:dLbl>
              <c:idx val="19"/>
              <c:layout>
                <c:manualLayout>
                  <c:x val="0"/>
                  <c:y val="-7.772511848341232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3-3EC7-43B7-B5F3-6E041D1FD29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Sheet1!$A$1:$T$1</c:f>
              <c:numCache>
                <c:formatCode>General</c:formatCode>
                <c:ptCount val="20"/>
                <c:pt idx="0">
                  <c:v>294</c:v>
                </c:pt>
                <c:pt idx="1">
                  <c:v>54</c:v>
                </c:pt>
                <c:pt idx="2">
                  <c:v>51</c:v>
                </c:pt>
                <c:pt idx="3">
                  <c:v>50</c:v>
                </c:pt>
                <c:pt idx="4">
                  <c:v>47</c:v>
                </c:pt>
                <c:pt idx="5">
                  <c:v>36</c:v>
                </c:pt>
                <c:pt idx="6">
                  <c:v>36</c:v>
                </c:pt>
                <c:pt idx="7">
                  <c:v>35</c:v>
                </c:pt>
                <c:pt idx="8">
                  <c:v>35</c:v>
                </c:pt>
                <c:pt idx="9">
                  <c:v>33</c:v>
                </c:pt>
                <c:pt idx="10">
                  <c:v>31</c:v>
                </c:pt>
                <c:pt idx="11">
                  <c:v>31</c:v>
                </c:pt>
                <c:pt idx="12">
                  <c:v>31</c:v>
                </c:pt>
                <c:pt idx="13">
                  <c:v>30</c:v>
                </c:pt>
                <c:pt idx="14">
                  <c:v>28</c:v>
                </c:pt>
                <c:pt idx="15">
                  <c:v>22</c:v>
                </c:pt>
                <c:pt idx="16">
                  <c:v>21</c:v>
                </c:pt>
                <c:pt idx="17">
                  <c:v>20</c:v>
                </c:pt>
                <c:pt idx="18">
                  <c:v>20</c:v>
                </c:pt>
                <c:pt idx="1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EC7-43B7-B5F3-6E041D1FD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63300960"/>
        <c:axId val="1"/>
      </c:barChart>
      <c:catAx>
        <c:axId val="3633009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94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6330096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877862595419848E-2"/>
          <c:y val="9.9526066350710901E-2"/>
          <c:w val="0.96824427480916031"/>
          <c:h val="0.8511848341232227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475829383886255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4368-4B46-B3AA-00D6ACDE780F}"/>
                </c:ext>
              </c:extLst>
            </c:dLbl>
            <c:dLbl>
              <c:idx val="1"/>
              <c:layout>
                <c:manualLayout>
                  <c:x val="0"/>
                  <c:y val="-0.3687203791469194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4368-4B46-B3AA-00D6ACDE780F}"/>
                </c:ext>
              </c:extLst>
            </c:dLbl>
            <c:dLbl>
              <c:idx val="2"/>
              <c:layout>
                <c:manualLayout>
                  <c:x val="0"/>
                  <c:y val="-0.3687203791469194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4368-4B46-B3AA-00D6ACDE780F}"/>
                </c:ext>
              </c:extLst>
            </c:dLbl>
            <c:dLbl>
              <c:idx val="3"/>
              <c:layout>
                <c:manualLayout>
                  <c:x val="0"/>
                  <c:y val="-0.3080568720379147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4368-4B46-B3AA-00D6ACDE780F}"/>
                </c:ext>
              </c:extLst>
            </c:dLbl>
            <c:dLbl>
              <c:idx val="4"/>
              <c:layout>
                <c:manualLayout>
                  <c:x val="0"/>
                  <c:y val="-0.289099526066350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4368-4B46-B3AA-00D6ACDE780F}"/>
                </c:ext>
              </c:extLst>
            </c:dLbl>
            <c:dLbl>
              <c:idx val="5"/>
              <c:layout>
                <c:manualLayout>
                  <c:x val="0"/>
                  <c:y val="-0.2805687203791469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5-4368-4B46-B3AA-00D6ACDE780F}"/>
                </c:ext>
              </c:extLst>
            </c:dLbl>
            <c:dLbl>
              <c:idx val="6"/>
              <c:layout>
                <c:manualLayout>
                  <c:x val="0"/>
                  <c:y val="-0.2635071090047393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6-4368-4B46-B3AA-00D6ACDE780F}"/>
                </c:ext>
              </c:extLst>
            </c:dLbl>
            <c:dLbl>
              <c:idx val="7"/>
              <c:layout>
                <c:manualLayout>
                  <c:x val="0"/>
                  <c:y val="-0.2540284360189573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7-4368-4B46-B3AA-00D6ACDE780F}"/>
                </c:ext>
              </c:extLst>
            </c:dLbl>
            <c:dLbl>
              <c:idx val="8"/>
              <c:layout>
                <c:manualLayout>
                  <c:x val="0"/>
                  <c:y val="-0.2454976303317535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8-4368-4B46-B3AA-00D6ACDE780F}"/>
                </c:ext>
              </c:extLst>
            </c:dLbl>
            <c:dLbl>
              <c:idx val="9"/>
              <c:layout>
                <c:manualLayout>
                  <c:x val="0"/>
                  <c:y val="-0.2274881516587677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9-4368-4B46-B3AA-00D6ACDE780F}"/>
                </c:ext>
              </c:extLst>
            </c:dLbl>
            <c:dLbl>
              <c:idx val="10"/>
              <c:layout>
                <c:manualLayout>
                  <c:x val="0"/>
                  <c:y val="-0.2274881516587677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A-4368-4B46-B3AA-00D6ACDE780F}"/>
                </c:ext>
              </c:extLst>
            </c:dLbl>
            <c:dLbl>
              <c:idx val="11"/>
              <c:layout>
                <c:manualLayout>
                  <c:x val="0"/>
                  <c:y val="-0.210426540284360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B-4368-4B46-B3AA-00D6ACDE780F}"/>
                </c:ext>
              </c:extLst>
            </c:dLbl>
            <c:dLbl>
              <c:idx val="12"/>
              <c:layout>
                <c:manualLayout>
                  <c:x val="0"/>
                  <c:y val="-0.2009478672985781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C-4368-4B46-B3AA-00D6ACDE780F}"/>
                </c:ext>
              </c:extLst>
            </c:dLbl>
            <c:dLbl>
              <c:idx val="13"/>
              <c:layout>
                <c:manualLayout>
                  <c:x val="0"/>
                  <c:y val="-0.2009478672985781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D-4368-4B46-B3AA-00D6ACDE780F}"/>
                </c:ext>
              </c:extLst>
            </c:dLbl>
            <c:dLbl>
              <c:idx val="14"/>
              <c:layout>
                <c:manualLayout>
                  <c:x val="0"/>
                  <c:y val="-0.2009478672985781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E-4368-4B46-B3AA-00D6ACDE780F}"/>
                </c:ext>
              </c:extLst>
            </c:dLbl>
            <c:dLbl>
              <c:idx val="15"/>
              <c:layout>
                <c:manualLayout>
                  <c:x val="0"/>
                  <c:y val="-0.1914691943127962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F-4368-4B46-B3AA-00D6ACDE780F}"/>
                </c:ext>
              </c:extLst>
            </c:dLbl>
            <c:dLbl>
              <c:idx val="16"/>
              <c:layout>
                <c:manualLayout>
                  <c:x val="0"/>
                  <c:y val="-0.1914691943127962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0-4368-4B46-B3AA-00D6ACDE780F}"/>
                </c:ext>
              </c:extLst>
            </c:dLbl>
            <c:dLbl>
              <c:idx val="17"/>
              <c:layout>
                <c:manualLayout>
                  <c:x val="0"/>
                  <c:y val="-0.1744075829383886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1-4368-4B46-B3AA-00D6ACDE780F}"/>
                </c:ext>
              </c:extLst>
            </c:dLbl>
            <c:dLbl>
              <c:idx val="18"/>
              <c:layout>
                <c:manualLayout>
                  <c:x val="0"/>
                  <c:y val="-0.1744075829383886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2-4368-4B46-B3AA-00D6ACDE780F}"/>
                </c:ext>
              </c:extLst>
            </c:dLbl>
            <c:dLbl>
              <c:idx val="19"/>
              <c:layout>
                <c:manualLayout>
                  <c:x val="0"/>
                  <c:y val="-0.1744075829383886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13-4368-4B46-B3AA-00D6ACDE780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Sheet1!$A$1:$T$1</c:f>
              <c:numCache>
                <c:formatCode>General</c:formatCode>
                <c:ptCount val="20"/>
                <c:pt idx="0">
                  <c:v>48</c:v>
                </c:pt>
                <c:pt idx="1">
                  <c:v>36</c:v>
                </c:pt>
                <c:pt idx="2">
                  <c:v>36</c:v>
                </c:pt>
                <c:pt idx="3">
                  <c:v>29</c:v>
                </c:pt>
                <c:pt idx="4">
                  <c:v>27</c:v>
                </c:pt>
                <c:pt idx="5">
                  <c:v>26</c:v>
                </c:pt>
                <c:pt idx="6">
                  <c:v>24</c:v>
                </c:pt>
                <c:pt idx="7">
                  <c:v>23</c:v>
                </c:pt>
                <c:pt idx="8">
                  <c:v>22</c:v>
                </c:pt>
                <c:pt idx="9">
                  <c:v>20</c:v>
                </c:pt>
                <c:pt idx="10">
                  <c:v>20</c:v>
                </c:pt>
                <c:pt idx="11">
                  <c:v>18</c:v>
                </c:pt>
                <c:pt idx="12">
                  <c:v>17</c:v>
                </c:pt>
                <c:pt idx="13">
                  <c:v>17</c:v>
                </c:pt>
                <c:pt idx="14">
                  <c:v>17</c:v>
                </c:pt>
                <c:pt idx="15">
                  <c:v>16</c:v>
                </c:pt>
                <c:pt idx="16">
                  <c:v>16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368-4B46-B3AA-00D6ACDE7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64916624"/>
        <c:axId val="1"/>
      </c:barChart>
      <c:catAx>
        <c:axId val="36491662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8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6491662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39767282683094E-2"/>
          <c:y val="4.3660789252728802E-2"/>
          <c:w val="0.90280629705681037"/>
          <c:h val="0.91183879093198994"/>
        </c:manualLayout>
      </c:layout>
      <c:lineChart>
        <c:grouping val="standard"/>
        <c:varyColors val="0"/>
        <c:ser>
          <c:idx val="0"/>
          <c:order val="0"/>
          <c:spPr>
            <a:ln w="19050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val>
            <c:numRef>
              <c:f>Sheet1!$A$1:$F$1</c:f>
              <c:numCache>
                <c:formatCode>General</c:formatCode>
                <c:ptCount val="6"/>
                <c:pt idx="0">
                  <c:v>0.13</c:v>
                </c:pt>
                <c:pt idx="1">
                  <c:v>0.23999999999999977</c:v>
                </c:pt>
                <c:pt idx="2">
                  <c:v>0.31</c:v>
                </c:pt>
                <c:pt idx="3">
                  <c:v>0.12000000000000011</c:v>
                </c:pt>
                <c:pt idx="4">
                  <c:v>0.9700000000000002</c:v>
                </c:pt>
                <c:pt idx="5">
                  <c:v>0.17999999999999972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E8-4E93-83CB-53F329CF49B4}"/>
            </c:ext>
          </c:extLst>
        </c:ser>
        <c:ser>
          <c:idx val="1"/>
          <c:order val="1"/>
          <c:spPr>
            <a:ln w="19050" algn="ctr">
              <a:solidFill>
                <a:schemeClr val="accent2"/>
              </a:solidFill>
              <a:prstDash val="solid"/>
            </a:ln>
          </c:spPr>
          <c:marker>
            <c:symbol val="none"/>
          </c:marker>
          <c:val>
            <c:numRef>
              <c:f>Sheet1!$A$2:$F$2</c:f>
              <c:numCache>
                <c:formatCode>General</c:formatCode>
                <c:ptCount val="6"/>
                <c:pt idx="0">
                  <c:v>4.9999999999999822E-2</c:v>
                </c:pt>
                <c:pt idx="1">
                  <c:v>0.18999999999999995</c:v>
                </c:pt>
                <c:pt idx="2">
                  <c:v>2.0000000000000018E-2</c:v>
                </c:pt>
                <c:pt idx="3">
                  <c:v>0.14000000000000012</c:v>
                </c:pt>
                <c:pt idx="4">
                  <c:v>-0.10000000000000009</c:v>
                </c:pt>
                <c:pt idx="5">
                  <c:v>-0.24000000000000021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E8-4E93-83CB-53F329CF49B4}"/>
            </c:ext>
          </c:extLst>
        </c:ser>
        <c:ser>
          <c:idx val="2"/>
          <c:order val="2"/>
          <c:spPr>
            <a:ln w="19050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val>
            <c:numRef>
              <c:f>Sheet1!$A$3:$F$3</c:f>
              <c:numCache>
                <c:formatCode>General</c:formatCode>
                <c:ptCount val="6"/>
                <c:pt idx="0">
                  <c:v>0.13000000000000034</c:v>
                </c:pt>
                <c:pt idx="1">
                  <c:v>0.41999999999999993</c:v>
                </c:pt>
                <c:pt idx="2">
                  <c:v>0.37999999999999989</c:v>
                </c:pt>
                <c:pt idx="3">
                  <c:v>0.42000000000000037</c:v>
                </c:pt>
                <c:pt idx="4">
                  <c:v>0.25999999999999979</c:v>
                </c:pt>
                <c:pt idx="5">
                  <c:v>0.45999999999999996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E8-4E93-83CB-53F329CF49B4}"/>
            </c:ext>
          </c:extLst>
        </c:ser>
        <c:ser>
          <c:idx val="3"/>
          <c:order val="3"/>
          <c:spPr>
            <a:ln w="19050" algn="ctr">
              <a:solidFill>
                <a:schemeClr val="accent4"/>
              </a:solidFill>
              <a:prstDash val="solid"/>
            </a:ln>
          </c:spPr>
          <c:marker>
            <c:symbol val="none"/>
          </c:marker>
          <c:val>
            <c:numRef>
              <c:f>Sheet1!$A$4:$F$4</c:f>
              <c:numCache>
                <c:formatCode>General</c:formatCode>
                <c:ptCount val="6"/>
                <c:pt idx="0">
                  <c:v>0.13999999999999968</c:v>
                </c:pt>
                <c:pt idx="1">
                  <c:v>0.30000000000000027</c:v>
                </c:pt>
                <c:pt idx="2">
                  <c:v>0.31000000000000005</c:v>
                </c:pt>
                <c:pt idx="3">
                  <c:v>0.13000000000000034</c:v>
                </c:pt>
                <c:pt idx="4">
                  <c:v>8.9999999999999858E-2</c:v>
                </c:pt>
                <c:pt idx="5">
                  <c:v>0.10999999999999988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E8-4E93-83CB-53F329CF49B4}"/>
            </c:ext>
          </c:extLst>
        </c:ser>
        <c:ser>
          <c:idx val="4"/>
          <c:order val="4"/>
          <c:spPr>
            <a:ln w="19050" algn="ctr">
              <a:solidFill>
                <a:schemeClr val="accent5"/>
              </a:solidFill>
              <a:prstDash val="solid"/>
            </a:ln>
          </c:spPr>
          <c:marker>
            <c:symbol val="none"/>
          </c:marker>
          <c:val>
            <c:numRef>
              <c:f>Sheet1!$A$5:$F$5</c:f>
              <c:numCache>
                <c:formatCode>General</c:formatCode>
                <c:ptCount val="6"/>
                <c:pt idx="0">
                  <c:v>0.27</c:v>
                </c:pt>
                <c:pt idx="1">
                  <c:v>0.43999999999999995</c:v>
                </c:pt>
                <c:pt idx="2">
                  <c:v>0.37999999999999989</c:v>
                </c:pt>
                <c:pt idx="3">
                  <c:v>0.44000000000000039</c:v>
                </c:pt>
                <c:pt idx="4">
                  <c:v>0.48</c:v>
                </c:pt>
                <c:pt idx="5">
                  <c:v>0.54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E8-4E93-83CB-53F329CF49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5058624"/>
        <c:axId val="1"/>
      </c:lineChart>
      <c:catAx>
        <c:axId val="32505862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At val="0"/>
        <c:auto val="0"/>
        <c:lblAlgn val="ctr"/>
        <c:lblOffset val="100"/>
        <c:noMultiLvlLbl val="0"/>
      </c:catAx>
      <c:valAx>
        <c:axId val="1"/>
        <c:scaling>
          <c:orientation val="minMax"/>
          <c:max val="1"/>
          <c:min val="-0.4"/>
        </c:scaling>
        <c:delete val="0"/>
        <c:axPos val="l"/>
        <c:majorGridlines>
          <c:spPr>
            <a:ln>
              <a:noFill/>
            </a:ln>
          </c:spPr>
        </c:majorGridlines>
        <c:numFmt formatCode="#,##0.0;&quot;-&quot;#,##0.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325058624"/>
        <c:crosses val="min"/>
        <c:crossBetween val="midCat"/>
        <c:majorUnit val="0.2"/>
      </c:val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9102947458351132E-2"/>
          <c:y val="4.3660789252728802E-2"/>
          <c:w val="0.87868432293891496"/>
          <c:h val="0.91183879093198994"/>
        </c:manualLayout>
      </c:layout>
      <c:lineChart>
        <c:grouping val="standard"/>
        <c:varyColors val="0"/>
        <c:ser>
          <c:idx val="0"/>
          <c:order val="0"/>
          <c:spPr>
            <a:ln w="19050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val>
            <c:numRef>
              <c:f>Sheet1!$A$1:$F$1</c:f>
              <c:numCache>
                <c:formatCode>General</c:formatCode>
                <c:ptCount val="6"/>
                <c:pt idx="0">
                  <c:v>0.52</c:v>
                </c:pt>
                <c:pt idx="1">
                  <c:v>0.68000000000000016</c:v>
                </c:pt>
                <c:pt idx="2">
                  <c:v>0.5299999999999998</c:v>
                </c:pt>
                <c:pt idx="3">
                  <c:v>0.14000000000000012</c:v>
                </c:pt>
                <c:pt idx="4">
                  <c:v>0.87999999999999989</c:v>
                </c:pt>
                <c:pt idx="5">
                  <c:v>0.26000000000000023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D1-41A3-9FDF-CD1BCDF2FDDC}"/>
            </c:ext>
          </c:extLst>
        </c:ser>
        <c:ser>
          <c:idx val="1"/>
          <c:order val="1"/>
          <c:spPr>
            <a:ln w="19050" algn="ctr">
              <a:solidFill>
                <a:schemeClr val="accent2"/>
              </a:solidFill>
              <a:prstDash val="solid"/>
            </a:ln>
          </c:spPr>
          <c:marker>
            <c:symbol val="none"/>
          </c:marker>
          <c:val>
            <c:numRef>
              <c:f>Sheet1!$A$2:$F$2</c:f>
              <c:numCache>
                <c:formatCode>General</c:formatCode>
                <c:ptCount val="6"/>
                <c:pt idx="0">
                  <c:v>0.18999999999999995</c:v>
                </c:pt>
                <c:pt idx="1">
                  <c:v>0.29000000000000004</c:v>
                </c:pt>
                <c:pt idx="2">
                  <c:v>0.10999999999999988</c:v>
                </c:pt>
                <c:pt idx="3">
                  <c:v>4.0000000000000036E-2</c:v>
                </c:pt>
                <c:pt idx="4">
                  <c:v>6.999999999999984E-2</c:v>
                </c:pt>
                <c:pt idx="5">
                  <c:v>-2.0000000000000018E-2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D1-41A3-9FDF-CD1BCDF2FDDC}"/>
            </c:ext>
          </c:extLst>
        </c:ser>
        <c:ser>
          <c:idx val="2"/>
          <c:order val="2"/>
          <c:spPr>
            <a:ln w="19050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val>
            <c:numRef>
              <c:f>Sheet1!$A$3:$F$3</c:f>
              <c:numCache>
                <c:formatCode>General</c:formatCode>
                <c:ptCount val="6"/>
                <c:pt idx="0">
                  <c:v>0.68000000000000016</c:v>
                </c:pt>
                <c:pt idx="1">
                  <c:v>0.90000000000000036</c:v>
                </c:pt>
                <c:pt idx="2">
                  <c:v>0.60000000000000009</c:v>
                </c:pt>
                <c:pt idx="3">
                  <c:v>0.43999999999999995</c:v>
                </c:pt>
                <c:pt idx="4">
                  <c:v>0.31000000000000005</c:v>
                </c:pt>
                <c:pt idx="5">
                  <c:v>0.51000000000000023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D1-41A3-9FDF-CD1BCDF2FDDC}"/>
            </c:ext>
          </c:extLst>
        </c:ser>
        <c:ser>
          <c:idx val="3"/>
          <c:order val="3"/>
          <c:spPr>
            <a:ln w="19050" algn="ctr">
              <a:solidFill>
                <a:schemeClr val="accent4"/>
              </a:solidFill>
              <a:prstDash val="solid"/>
            </a:ln>
          </c:spPr>
          <c:marker>
            <c:symbol val="none"/>
          </c:marker>
          <c:val>
            <c:numRef>
              <c:f>Sheet1!$A$4:$F$4</c:f>
              <c:numCache>
                <c:formatCode>General</c:formatCode>
                <c:ptCount val="6"/>
                <c:pt idx="0">
                  <c:v>0.26000000000000023</c:v>
                </c:pt>
                <c:pt idx="1">
                  <c:v>0.51000000000000023</c:v>
                </c:pt>
                <c:pt idx="2">
                  <c:v>0.60000000000000009</c:v>
                </c:pt>
                <c:pt idx="3">
                  <c:v>0.35999999999999988</c:v>
                </c:pt>
                <c:pt idx="4">
                  <c:v>0.31999999999999984</c:v>
                </c:pt>
                <c:pt idx="5">
                  <c:v>0.31999999999999984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2D1-41A3-9FDF-CD1BCDF2FDDC}"/>
            </c:ext>
          </c:extLst>
        </c:ser>
        <c:ser>
          <c:idx val="4"/>
          <c:order val="4"/>
          <c:spPr>
            <a:ln w="19050" algn="ctr">
              <a:solidFill>
                <a:schemeClr val="accent5"/>
              </a:solidFill>
              <a:prstDash val="solid"/>
            </a:ln>
          </c:spPr>
          <c:marker>
            <c:symbol val="none"/>
          </c:marker>
          <c:val>
            <c:numRef>
              <c:f>Sheet1!$A$5:$F$5</c:f>
              <c:numCache>
                <c:formatCode>General</c:formatCode>
                <c:ptCount val="6"/>
                <c:pt idx="0">
                  <c:v>0.79</c:v>
                </c:pt>
                <c:pt idx="1">
                  <c:v>0.82000000000000028</c:v>
                </c:pt>
                <c:pt idx="2">
                  <c:v>0.6599999999999997</c:v>
                </c:pt>
                <c:pt idx="3">
                  <c:v>0.33999999999999986</c:v>
                </c:pt>
                <c:pt idx="4">
                  <c:v>0.69</c:v>
                </c:pt>
                <c:pt idx="5">
                  <c:v>0.60000000000000009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2D1-41A3-9FDF-CD1BCDF2F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959984"/>
        <c:axId val="1"/>
      </c:lineChart>
      <c:catAx>
        <c:axId val="22195998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At val="0"/>
        <c:auto val="0"/>
        <c:lblAlgn val="ctr"/>
        <c:lblOffset val="100"/>
        <c:noMultiLvlLbl val="0"/>
      </c:catAx>
      <c:valAx>
        <c:axId val="1"/>
        <c:scaling>
          <c:orientation val="minMax"/>
          <c:max val="0.9"/>
          <c:min val="-0.1"/>
        </c:scaling>
        <c:delete val="0"/>
        <c:axPos val="l"/>
        <c:majorGridlines>
          <c:spPr>
            <a:ln>
              <a:noFill/>
            </a:ln>
          </c:spPr>
        </c:majorGridlines>
        <c:numFmt formatCode="#,##0.0;&quot;-&quot;#,##0.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221959984"/>
        <c:crosses val="min"/>
        <c:crossBetween val="midCat"/>
        <c:majorUnit val="0.1"/>
      </c:valAx>
    </c:plotArea>
    <c:plotVisOnly val="0"/>
    <c:dispBlanksAs val="gap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9102947458351132E-2"/>
          <c:y val="4.6553267681289166E-2"/>
          <c:w val="0.87868432293891496"/>
          <c:h val="0.90599820948970455"/>
        </c:manualLayout>
      </c:layout>
      <c:lineChart>
        <c:grouping val="standard"/>
        <c:varyColors val="0"/>
        <c:ser>
          <c:idx val="0"/>
          <c:order val="0"/>
          <c:spPr>
            <a:ln w="19050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val>
            <c:numRef>
              <c:f>Sheet1!$A$1:$F$1</c:f>
              <c:numCache>
                <c:formatCode>General</c:formatCode>
                <c:ptCount val="6"/>
                <c:pt idx="0">
                  <c:v>-0.34999999999999964</c:v>
                </c:pt>
                <c:pt idx="1">
                  <c:v>-0.17999999999999972</c:v>
                </c:pt>
                <c:pt idx="2">
                  <c:v>5.0000000000000266E-2</c:v>
                </c:pt>
                <c:pt idx="3">
                  <c:v>-6.0000000000000053E-2</c:v>
                </c:pt>
                <c:pt idx="4">
                  <c:v>0.91999999999999993</c:v>
                </c:pt>
                <c:pt idx="5">
                  <c:v>-0.85999999999999988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1A-46CF-ACDB-2A7E4C5389BD}"/>
            </c:ext>
          </c:extLst>
        </c:ser>
        <c:ser>
          <c:idx val="1"/>
          <c:order val="1"/>
          <c:spPr>
            <a:ln w="19050" algn="ctr">
              <a:solidFill>
                <a:schemeClr val="accent2"/>
              </a:solidFill>
              <a:prstDash val="solid"/>
            </a:ln>
          </c:spPr>
          <c:marker>
            <c:symbol val="none"/>
          </c:marker>
          <c:val>
            <c:numRef>
              <c:f>Sheet1!$A$2:$F$2</c:f>
              <c:numCache>
                <c:formatCode>General</c:formatCode>
                <c:ptCount val="6"/>
                <c:pt idx="0">
                  <c:v>-0.27</c:v>
                </c:pt>
                <c:pt idx="1">
                  <c:v>4.9999999999999822E-2</c:v>
                </c:pt>
                <c:pt idx="2">
                  <c:v>-8.0000000000000071E-2</c:v>
                </c:pt>
                <c:pt idx="3">
                  <c:v>0</c:v>
                </c:pt>
                <c:pt idx="4">
                  <c:v>-1.33</c:v>
                </c:pt>
                <c:pt idx="5">
                  <c:v>-2.72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1A-46CF-ACDB-2A7E4C5389BD}"/>
            </c:ext>
          </c:extLst>
        </c:ser>
        <c:ser>
          <c:idx val="2"/>
          <c:order val="2"/>
          <c:spPr>
            <a:ln w="19050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val>
            <c:numRef>
              <c:f>Sheet1!$A$3:$F$3</c:f>
              <c:numCache>
                <c:formatCode>General</c:formatCode>
                <c:ptCount val="6"/>
                <c:pt idx="0">
                  <c:v>-0.64000000000000012</c:v>
                </c:pt>
                <c:pt idx="1">
                  <c:v>-6.999999999999984E-2</c:v>
                </c:pt>
                <c:pt idx="2">
                  <c:v>0.12000000000000011</c:v>
                </c:pt>
                <c:pt idx="3">
                  <c:v>2.0000000000000018E-2</c:v>
                </c:pt>
                <c:pt idx="4">
                  <c:v>-0.18000000000000016</c:v>
                </c:pt>
                <c:pt idx="5">
                  <c:v>0.14000000000000012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1A-46CF-ACDB-2A7E4C5389BD}"/>
            </c:ext>
          </c:extLst>
        </c:ser>
        <c:ser>
          <c:idx val="3"/>
          <c:order val="3"/>
          <c:spPr>
            <a:ln w="19050" algn="ctr">
              <a:solidFill>
                <a:schemeClr val="accent4"/>
              </a:solidFill>
              <a:prstDash val="solid"/>
            </a:ln>
          </c:spPr>
          <c:marker>
            <c:symbol val="none"/>
          </c:marker>
          <c:val>
            <c:numRef>
              <c:f>Sheet1!$A$4:$F$4</c:f>
              <c:numCache>
                <c:formatCode>General</c:formatCode>
                <c:ptCount val="6"/>
                <c:pt idx="0">
                  <c:v>-0.11000000000000032</c:v>
                </c:pt>
                <c:pt idx="1">
                  <c:v>6.999999999999984E-2</c:v>
                </c:pt>
                <c:pt idx="2">
                  <c:v>1.0000000000000231E-2</c:v>
                </c:pt>
                <c:pt idx="3">
                  <c:v>-2.9999999999999805E-2</c:v>
                </c:pt>
                <c:pt idx="4">
                  <c:v>-0.7200000000000002</c:v>
                </c:pt>
                <c:pt idx="5">
                  <c:v>-0.85999999999999988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91A-46CF-ACDB-2A7E4C5389BD}"/>
            </c:ext>
          </c:extLst>
        </c:ser>
        <c:ser>
          <c:idx val="4"/>
          <c:order val="4"/>
          <c:spPr>
            <a:ln w="19050" algn="ctr">
              <a:solidFill>
                <a:schemeClr val="accent5"/>
              </a:solidFill>
              <a:prstDash val="solid"/>
            </a:ln>
          </c:spPr>
          <c:marker>
            <c:symbol val="none"/>
          </c:marker>
          <c:val>
            <c:numRef>
              <c:f>Sheet1!$A$5:$F$5</c:f>
              <c:numCache>
                <c:formatCode>General</c:formatCode>
                <c:ptCount val="6"/>
                <c:pt idx="0">
                  <c:v>-0.49000000000000021</c:v>
                </c:pt>
                <c:pt idx="1">
                  <c:v>0</c:v>
                </c:pt>
                <c:pt idx="2">
                  <c:v>4.0000000000000036E-2</c:v>
                </c:pt>
                <c:pt idx="3">
                  <c:v>0.39999999999999991</c:v>
                </c:pt>
                <c:pt idx="4">
                  <c:v>-0.64999999999999991</c:v>
                </c:pt>
                <c:pt idx="5">
                  <c:v>-0.29000000000000004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91A-46CF-ACDB-2A7E4C5389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5058208"/>
        <c:axId val="1"/>
      </c:lineChart>
      <c:catAx>
        <c:axId val="32505820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At val="0"/>
        <c:auto val="0"/>
        <c:lblAlgn val="ctr"/>
        <c:lblOffset val="100"/>
        <c:noMultiLvlLbl val="0"/>
      </c:catAx>
      <c:valAx>
        <c:axId val="1"/>
        <c:scaling>
          <c:orientation val="minMax"/>
          <c:max val="1"/>
          <c:min val="-3"/>
        </c:scaling>
        <c:delete val="0"/>
        <c:axPos val="l"/>
        <c:majorGridlines>
          <c:spPr>
            <a:ln>
              <a:noFill/>
            </a:ln>
          </c:spPr>
        </c:majorGridlines>
        <c:numFmt formatCode="#,##0.0;&quot;-&quot;#,##0.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325058208"/>
        <c:crosses val="min"/>
        <c:crossBetween val="midCat"/>
        <c:majorUnit val="0.5"/>
      </c:valAx>
    </c:plotArea>
    <c:plotVisOnly val="0"/>
    <c:dispBlanksAs val="gap"/>
    <c:showDLblsOverMax val="1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5T18:43:58.787" idx="2">
    <p:pos x="10" y="10"/>
    <p:text>Ithink we have to separate some of these visuals? They're hard to read in this format. Also, can we put them into ThinkCell instead?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7T10:19:01.208" idx="1">
    <p:pos x="10" y="10"/>
    <p:text>In Cons : Employees are talking about Analytical people has no values. Management treated them badly etc.</p:text>
    <p:extLst>
      <p:ext uri="{C676402C-5697-4E1C-873F-D02D1690AC5C}">
        <p15:threadingInfo xmlns:p15="http://schemas.microsoft.com/office/powerpoint/2012/main" timeZoneBias="-33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257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r">
              <a:defRPr sz="1200"/>
            </a:lvl1pPr>
          </a:lstStyle>
          <a:p>
            <a:fld id="{29BA910F-06FD-1D47-98E4-2062167C1A5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53257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r">
              <a:defRPr sz="1200"/>
            </a:lvl1pPr>
          </a:lstStyle>
          <a:p>
            <a:fld id="{794AC39F-CEB4-7845-82A2-92D741A20995}" type="datetimeFigureOut">
              <a:rPr lang="en-US" smtClean="0"/>
              <a:t>9/18/2019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38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r">
              <a:defRPr sz="1200"/>
            </a:lvl1pPr>
          </a:lstStyle>
          <a:p>
            <a:fld id="{F7C8D4B3-41E5-4D01-9ECE-A2C1BAD92CC0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4613" y="1485900"/>
            <a:ext cx="7129463" cy="4011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40" tIns="46420" rIns="92840" bIns="464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5720716"/>
            <a:ext cx="5584190" cy="4680585"/>
          </a:xfrm>
          <a:prstGeom prst="rect">
            <a:avLst/>
          </a:prstGeom>
        </p:spPr>
        <p:txBody>
          <a:bodyPr vert="horz" lIns="92840" tIns="46420" rIns="92840" bIns="464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r">
              <a:defRPr sz="1200"/>
            </a:lvl1pPr>
          </a:lstStyle>
          <a:p>
            <a:fld id="{A77D25D3-C290-4784-8BE1-8186D345F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86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sp>
        <p:nvSpPr>
          <p:cNvPr id="38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87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1"/>
            <a:ext cx="11358880" cy="419099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49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1480" y="255858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1480" y="330224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404590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11480" y="478956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11480" y="55332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2" y="1371600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71600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280025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499480"/>
            <a:ext cx="9490635" cy="672719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86888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868883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1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4163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0"/>
            <a:ext cx="11379200" cy="39624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902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4"/>
            <a:ext cx="5238132" cy="29028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81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21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16" name="Rectangle 15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-18443" r="-15122" b="1"/>
          <a:stretch/>
        </p:blipFill>
        <p:spPr>
          <a:xfrm>
            <a:off x="10901257" y="415041"/>
            <a:ext cx="875701" cy="900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0"/>
            <a:ext cx="11362465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28048"/>
            <a:ext cx="11358880" cy="43927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7109908" cy="43815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8150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1480" y="1790700"/>
            <a:ext cx="11379200" cy="396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958686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965824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1480" y="1371600"/>
            <a:ext cx="11379205" cy="4381500"/>
          </a:xfrm>
          <a:ln cap="flat">
            <a:miter lim="800000"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3916334" cy="56160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63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1068577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0275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D6393-3187-4B9D-AE77-E81D531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A44A-D36D-4A79-9AF3-78B303DA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C941-574B-46E4-9269-AAF571D2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1CF6-CE1B-4CE1-AB60-6B9DCB5AA23B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66DE-58E2-49F9-8569-E8BFBDA0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7A0B-4A6C-4385-BE9F-ACDE8B2D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92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84622"/>
            <a:ext cx="31751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178"/>
            <a:ext cx="31751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>
          <a:xfrm>
            <a:off x="8561918" y="1098983"/>
            <a:ext cx="3175101" cy="223277"/>
          </a:xfrm>
        </p:spPr>
        <p:txBody>
          <a:bodyPr/>
          <a:lstStyle>
            <a:lvl1pPr algn="l"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2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284622"/>
            <a:ext cx="31709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602219"/>
            <a:ext cx="31709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>
          <a:xfrm>
            <a:off x="8561033" y="1100213"/>
            <a:ext cx="3182235" cy="22327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312739"/>
            <a:ext cx="11315700" cy="4645025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36835" y="556302"/>
            <a:ext cx="6484619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36833" y="1606241"/>
            <a:ext cx="6484619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613908"/>
            <a:ext cx="2944200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934680"/>
            <a:ext cx="2944200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44" y="1291090"/>
            <a:ext cx="2954723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158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6884265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8" y="1291179"/>
            <a:ext cx="6884265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98846"/>
            <a:ext cx="3170897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363"/>
            <a:ext cx="3170897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35" y="1100213"/>
            <a:ext cx="3182232" cy="22327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5676468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1291179"/>
            <a:ext cx="5676468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2797" y="298846"/>
            <a:ext cx="3170019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2797" y="1601708"/>
            <a:ext cx="3170019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918" y="1100213"/>
            <a:ext cx="3181349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38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529221"/>
            <a:ext cx="11338057" cy="4279005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580279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1"/>
            <a:ext cx="11338560" cy="299011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4921042"/>
            <a:ext cx="11338560" cy="1096047"/>
          </a:xfrm>
        </p:spPr>
        <p:txBody>
          <a:bodyPr anchor="b"/>
          <a:lstStyle>
            <a:lvl1pPr>
              <a:defRPr sz="950" b="0" i="0">
                <a:latin typeface="Arial Narrow" charset="0"/>
                <a:ea typeface="Arial Narrow" charset="0"/>
                <a:cs typeface="Arial Narrow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950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950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950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697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5614416" cy="561441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23134" y="1464424"/>
            <a:ext cx="6070927" cy="4339737"/>
          </a:xfrm>
        </p:spPr>
        <p:txBody>
          <a:bodyPr/>
          <a:lstStyle>
            <a:lvl1pPr>
              <a:defRPr sz="3750" b="0" i="0">
                <a:latin typeface="Arial Regular" charset="0"/>
                <a:cs typeface="Arial Regular" charset="0"/>
              </a:defRPr>
            </a:lvl1pPr>
          </a:lstStyle>
          <a:p>
            <a:pPr lvl="0"/>
            <a:r>
              <a:rPr lang="en-US" dirty="0"/>
              <a:t>This is a quote or a call-out message.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100175" y="1464423"/>
            <a:ext cx="4643093" cy="4339484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171450" indent="-171450">
              <a:buFont typeface="Arial"/>
              <a:buChar char="•"/>
              <a:defRPr sz="1000"/>
            </a:lvl2pPr>
          </a:lstStyle>
          <a:p>
            <a:pPr lvl="0"/>
            <a:r>
              <a:rPr lang="en-US" dirty="0"/>
              <a:t>Play with your available ratios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96282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5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23699"/>
            <a:ext cx="9753600" cy="1201846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4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46682"/>
          </a:xfrm>
        </p:spPr>
        <p:txBody>
          <a:bodyPr lIns="0" tIns="0" rIns="0" bIns="0"/>
          <a:lstStyle>
            <a:lvl1pPr>
              <a:lnSpc>
                <a:spcPct val="95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11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98520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8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639506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714136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855797"/>
          </a:xfr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4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27567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404968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09200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403972"/>
            <a:ext cx="11333627" cy="583922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8683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063782"/>
            <a:ext cx="11338057" cy="4727418"/>
          </a:xfrm>
        </p:spPr>
        <p:txBody>
          <a:bodyPr/>
          <a:lstStyle>
            <a:lvl1pPr>
              <a:defRPr sz="950" b="0" i="0">
                <a:latin typeface="Arial Narrow"/>
                <a:cs typeface="Arial Narrow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/>
                <a:cs typeface="Arial Narrow"/>
              </a:defRPr>
            </a:lvl2pPr>
            <a:lvl3pPr>
              <a:defRPr sz="950">
                <a:latin typeface="Arial Narrow"/>
                <a:cs typeface="Arial Narrow"/>
              </a:defRPr>
            </a:lvl3pPr>
            <a:lvl4pPr>
              <a:defRPr sz="950">
                <a:latin typeface="Arial Narrow"/>
                <a:cs typeface="Arial Narrow"/>
              </a:defRPr>
            </a:lvl4pPr>
            <a:lvl5pPr>
              <a:defRPr sz="95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2775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10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11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427567" y="4076095"/>
            <a:ext cx="4643093" cy="1727812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0" indent="0">
              <a:buFont typeface="Arial"/>
              <a:buNone/>
              <a:defRPr sz="2000"/>
            </a:lvl2pPr>
          </a:lstStyle>
          <a:p>
            <a:pPr lvl="0"/>
            <a:r>
              <a:rPr lang="en-US" dirty="0"/>
              <a:t>Author’s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5732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0"/>
            <a:ext cx="11338560" cy="4102570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5606722"/>
            <a:ext cx="11338560" cy="38529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lang="en-US" sz="950" b="0" i="0" dirty="0" smtClean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4pPr>
            <a:lvl5pPr>
              <a:defRPr lang="en-US" sz="950" b="0" i="0" dirty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01703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565571"/>
          </a:xfrm>
        </p:spPr>
        <p:txBody>
          <a:bodyPr/>
          <a:lstStyle>
            <a:lvl1pPr>
              <a:defRPr sz="1400" b="0" i="0">
                <a:solidFill>
                  <a:srgbClr val="7F7F7F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3" y="1914528"/>
            <a:ext cx="11338984" cy="382267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839310"/>
            <a:ext cx="11333627" cy="148584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244485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93335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61383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9"/>
            <a:ext cx="11358880" cy="86527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371600"/>
            <a:ext cx="11367253" cy="4381500"/>
          </a:xfrm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5A1-3F9E-4C52-875D-C9E4FC2B568F}" type="datetime1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87026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Content – No subtitle</a:t>
            </a: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bullets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17" t="5566" r="8072" b="8645"/>
          <a:stretch/>
        </p:blipFill>
        <p:spPr>
          <a:xfrm>
            <a:off x="12345151" y="1307765"/>
            <a:ext cx="277343" cy="241890"/>
          </a:xfrm>
          <a:prstGeom prst="rect">
            <a:avLst/>
          </a:prstGeom>
          <a:ln>
            <a:noFill/>
          </a:ln>
        </p:spPr>
      </p:pic>
      <p:pic>
        <p:nvPicPr>
          <p:cNvPr id="11" name="increase list level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6" t="825" r="7728" b="5818"/>
          <a:stretch/>
        </p:blipFill>
        <p:spPr>
          <a:xfrm>
            <a:off x="12342987" y="2222893"/>
            <a:ext cx="391319" cy="24189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12284311" y="32128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221956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6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27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7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788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7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225"/>
              </a:spcBef>
              <a:spcAft>
                <a:spcPts val="0"/>
              </a:spcAft>
              <a:buNone/>
              <a:defRPr sz="825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6" y="-4043"/>
            <a:ext cx="1386247" cy="243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Cover</a:t>
            </a:r>
            <a:r>
              <a:rPr lang="en-US" sz="750" b="1" baseline="0" dirty="0">
                <a:solidFill>
                  <a:schemeClr val="tx1"/>
                </a:solidFill>
              </a:rPr>
              <a:t> + Image</a:t>
            </a:r>
          </a:p>
          <a:p>
            <a:pPr algn="l"/>
            <a:r>
              <a:rPr lang="en-US" sz="75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874280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79" y="5771962"/>
            <a:ext cx="1697779" cy="372552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675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4311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965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12706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96698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526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3916333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11176" y="415041"/>
            <a:ext cx="3916333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01752" tIns="301752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Program</a:t>
            </a:r>
          </a:p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608" y="1494183"/>
            <a:ext cx="490331" cy="49033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5614415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176" y="415041"/>
            <a:ext cx="5614415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20040" tIns="320040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4400"/>
              </a:lnSpc>
            </a:pPr>
            <a:r>
              <a:rPr lang="en-US" sz="3500" dirty="0">
                <a:solidFill>
                  <a:schemeClr val="bg1"/>
                </a:solidFill>
              </a:rPr>
              <a:t>Program</a:t>
            </a:r>
            <a:br>
              <a:rPr lang="en-US" sz="3500" dirty="0">
                <a:solidFill>
                  <a:schemeClr val="bg1"/>
                </a:solidFill>
              </a:rPr>
            </a:br>
            <a:r>
              <a:rPr lang="en-US" sz="3500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image" Target="../media/image10.emf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image" Target="../media/image9.emf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vmlDrawing" Target="../drawings/vmlDrawing5.v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oleObject" Target="../embeddings/oleObject7.bin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tags" Target="../tags/tag1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tags" Target="../tags/tag11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14212861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" name="think-cell Slide" r:id="rId38" imgW="378" imgH="377" progId="TCLayout.ActiveDocument.1">
                  <p:embed/>
                </p:oleObj>
              </mc:Choice>
              <mc:Fallback>
                <p:oleObj name="think-cell Slide" r:id="rId38" imgW="378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0"/>
            <a:ext cx="11367253" cy="438150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323" y="6508030"/>
            <a:ext cx="902677" cy="34996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lang="uk-UA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custDataLst>
      <p:tags r:id="rId35"/>
    </p:custDataLst>
    <p:extLst>
      <p:ext uri="{BB962C8B-B14F-4D97-AF65-F5344CB8AC3E}">
        <p14:creationId xmlns:p14="http://schemas.microsoft.com/office/powerpoint/2010/main" val="25205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  <p:sldLayoutId id="2147484270" r:id="rId18"/>
    <p:sldLayoutId id="2147484271" r:id="rId19"/>
    <p:sldLayoutId id="2147484272" r:id="rId20"/>
    <p:sldLayoutId id="2147484273" r:id="rId21"/>
    <p:sldLayoutId id="2147484274" r:id="rId22"/>
    <p:sldLayoutId id="2147484275" r:id="rId23"/>
    <p:sldLayoutId id="2147484276" r:id="rId24"/>
    <p:sldLayoutId id="2147484277" r:id="rId25"/>
    <p:sldLayoutId id="2147484278" r:id="rId26"/>
    <p:sldLayoutId id="2147484279" r:id="rId27"/>
    <p:sldLayoutId id="2147484280" r:id="rId28"/>
    <p:sldLayoutId id="2147484281" r:id="rId29"/>
    <p:sldLayoutId id="2147484282" r:id="rId30"/>
    <p:sldLayoutId id="2147484283" r:id="rId31"/>
    <p:sldLayoutId id="2147484315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D6002A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333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7308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22542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2317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7" userDrawn="1">
          <p15:clr>
            <a:srgbClr val="A4A3A4"/>
          </p15:clr>
        </p15:guide>
        <p15:guide id="7" orient="horz" pos="3888" userDrawn="1">
          <p15:clr>
            <a:srgbClr val="F26B43"/>
          </p15:clr>
        </p15:guide>
        <p15:guide id="8" orient="horz" pos="4193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8" userDrawn="1">
          <p15:clr>
            <a:srgbClr val="F26B43"/>
          </p15:clr>
        </p15:guide>
        <p15:guide id="12" orient="horz" pos="362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2702229773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4" name="think-cell Slide" r:id="rId32" imgW="216" imgH="216" progId="TCLayout.ActiveDocument.1">
                  <p:embed/>
                </p:oleObj>
              </mc:Choice>
              <mc:Fallback>
                <p:oleObj name="think-cell Slide" r:id="rId32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136" y="217144"/>
            <a:ext cx="10825843" cy="79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 (sentence case), 28 point Arial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137" y="1818458"/>
            <a:ext cx="11338057" cy="32974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1, normal body text is set at 20pt Arial Bold</a:t>
            </a:r>
          </a:p>
          <a:p>
            <a:pPr marL="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40114" y="6441392"/>
            <a:ext cx="3901575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 b="0" i="0">
                <a:solidFill>
                  <a:schemeClr val="bg1">
                    <a:lumMod val="50000"/>
                  </a:schemeClr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6777" y="6435042"/>
            <a:ext cx="274417" cy="25468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0" i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-1546712" y="5995120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546711" y="5855952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2287026" y="5993538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87026" y="5854370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"/>
          </p:nvPr>
        </p:nvSpPr>
        <p:spPr>
          <a:xfrm>
            <a:off x="8561919" y="1100213"/>
            <a:ext cx="3181349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lang="en-US" sz="1000" b="0" i="0" smtClean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904" y="6355419"/>
            <a:ext cx="1287129" cy="2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  <p:sldLayoutId id="2147484298" r:id="rId12"/>
    <p:sldLayoutId id="2147484299" r:id="rId13"/>
    <p:sldLayoutId id="2147484300" r:id="rId14"/>
    <p:sldLayoutId id="2147484301" r:id="rId15"/>
    <p:sldLayoutId id="2147484302" r:id="rId16"/>
    <p:sldLayoutId id="2147484303" r:id="rId17"/>
    <p:sldLayoutId id="2147484304" r:id="rId18"/>
    <p:sldLayoutId id="2147484305" r:id="rId19"/>
    <p:sldLayoutId id="2147484306" r:id="rId20"/>
    <p:sldLayoutId id="2147484307" r:id="rId21"/>
    <p:sldLayoutId id="2147484308" r:id="rId22"/>
    <p:sldLayoutId id="2147484309" r:id="rId23"/>
    <p:sldLayoutId id="2147484310" r:id="rId24"/>
    <p:sldLayoutId id="2147484311" r:id="rId25"/>
    <p:sldLayoutId id="2147484312" r:id="rId26"/>
    <p:sldLayoutId id="2147484313" r:id="rId27"/>
  </p:sldLayoutIdLst>
  <p:hf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spcBef>
          <a:spcPts val="500"/>
        </a:spcBef>
        <a:buFont typeface="Arial"/>
        <a:buNone/>
        <a:defRPr sz="20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82880" marR="0" indent="-182880" algn="l" defTabSz="4572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20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3192" indent="-182880" algn="l" defTabSz="457200" rtl="0" eaLnBrk="1" latinLnBrk="0" hangingPunct="1">
        <a:spcBef>
          <a:spcPts val="6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03504" indent="-182880" algn="l" defTabSz="457200" rtl="0" eaLnBrk="1" latinLnBrk="0" hangingPunct="1">
        <a:spcBef>
          <a:spcPts val="500"/>
        </a:spcBef>
        <a:buSzPct val="100000"/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22960" indent="-182880" algn="l" defTabSz="457200" rtl="0" eaLnBrk="1" latinLnBrk="0" hangingPunct="1">
        <a:spcBef>
          <a:spcPts val="5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chart" Target="../charts/chart10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image" Target="../media/image9.emf"/><Relationship Id="rId2" Type="http://schemas.openxmlformats.org/officeDocument/2006/relationships/tags" Target="../tags/tag189.xml"/><Relationship Id="rId1" Type="http://schemas.openxmlformats.org/officeDocument/2006/relationships/vmlDrawing" Target="../drawings/vmlDrawing18.vml"/><Relationship Id="rId6" Type="http://schemas.openxmlformats.org/officeDocument/2006/relationships/tags" Target="../tags/tag193.xml"/><Relationship Id="rId11" Type="http://schemas.openxmlformats.org/officeDocument/2006/relationships/oleObject" Target="../embeddings/oleObject20.bin"/><Relationship Id="rId5" Type="http://schemas.openxmlformats.org/officeDocument/2006/relationships/tags" Target="../tags/tag192.xml"/><Relationship Id="rId10" Type="http://schemas.openxmlformats.org/officeDocument/2006/relationships/slideLayout" Target="../slideLayouts/slideLayout32.xml"/><Relationship Id="rId4" Type="http://schemas.openxmlformats.org/officeDocument/2006/relationships/tags" Target="../tags/tag191.xml"/><Relationship Id="rId9" Type="http://schemas.openxmlformats.org/officeDocument/2006/relationships/tags" Target="../tags/tag19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chart" Target="../charts/chart11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image" Target="../media/image9.emf"/><Relationship Id="rId2" Type="http://schemas.openxmlformats.org/officeDocument/2006/relationships/tags" Target="../tags/tag197.xml"/><Relationship Id="rId1" Type="http://schemas.openxmlformats.org/officeDocument/2006/relationships/vmlDrawing" Target="../drawings/vmlDrawing19.vml"/><Relationship Id="rId6" Type="http://schemas.openxmlformats.org/officeDocument/2006/relationships/tags" Target="../tags/tag201.xml"/><Relationship Id="rId11" Type="http://schemas.openxmlformats.org/officeDocument/2006/relationships/oleObject" Target="../embeddings/oleObject21.bin"/><Relationship Id="rId5" Type="http://schemas.openxmlformats.org/officeDocument/2006/relationships/tags" Target="../tags/tag200.xml"/><Relationship Id="rId10" Type="http://schemas.openxmlformats.org/officeDocument/2006/relationships/slideLayout" Target="../slideLayouts/slideLayout32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13" Type="http://schemas.openxmlformats.org/officeDocument/2006/relationships/chart" Target="../charts/chart12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12" Type="http://schemas.openxmlformats.org/officeDocument/2006/relationships/image" Target="../media/image9.emf"/><Relationship Id="rId2" Type="http://schemas.openxmlformats.org/officeDocument/2006/relationships/tags" Target="../tags/tag205.xml"/><Relationship Id="rId1" Type="http://schemas.openxmlformats.org/officeDocument/2006/relationships/vmlDrawing" Target="../drawings/vmlDrawing20.vml"/><Relationship Id="rId6" Type="http://schemas.openxmlformats.org/officeDocument/2006/relationships/tags" Target="../tags/tag209.xml"/><Relationship Id="rId11" Type="http://schemas.openxmlformats.org/officeDocument/2006/relationships/oleObject" Target="../embeddings/oleObject22.bin"/><Relationship Id="rId5" Type="http://schemas.openxmlformats.org/officeDocument/2006/relationships/tags" Target="../tags/tag208.xml"/><Relationship Id="rId10" Type="http://schemas.openxmlformats.org/officeDocument/2006/relationships/slideLayout" Target="../slideLayouts/slideLayout32.xml"/><Relationship Id="rId4" Type="http://schemas.openxmlformats.org/officeDocument/2006/relationships/tags" Target="../tags/tag207.xml"/><Relationship Id="rId9" Type="http://schemas.openxmlformats.org/officeDocument/2006/relationships/tags" Target="../tags/tag2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chart" Target="../charts/chart13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image" Target="../media/image9.emf"/><Relationship Id="rId2" Type="http://schemas.openxmlformats.org/officeDocument/2006/relationships/tags" Target="../tags/tag213.xml"/><Relationship Id="rId1" Type="http://schemas.openxmlformats.org/officeDocument/2006/relationships/vmlDrawing" Target="../drawings/vmlDrawing21.vml"/><Relationship Id="rId6" Type="http://schemas.openxmlformats.org/officeDocument/2006/relationships/tags" Target="../tags/tag217.xml"/><Relationship Id="rId11" Type="http://schemas.openxmlformats.org/officeDocument/2006/relationships/oleObject" Target="../embeddings/oleObject23.bin"/><Relationship Id="rId5" Type="http://schemas.openxmlformats.org/officeDocument/2006/relationships/tags" Target="../tags/tag216.xml"/><Relationship Id="rId10" Type="http://schemas.openxmlformats.org/officeDocument/2006/relationships/slideLayout" Target="../slideLayouts/slideLayout32.xml"/><Relationship Id="rId4" Type="http://schemas.openxmlformats.org/officeDocument/2006/relationships/tags" Target="../tags/tag215.xml"/><Relationship Id="rId9" Type="http://schemas.openxmlformats.org/officeDocument/2006/relationships/tags" Target="../tags/tag2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4.bin"/><Relationship Id="rId4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5.bin"/><Relationship Id="rId4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26.xml"/><Relationship Id="rId7" Type="http://schemas.openxmlformats.org/officeDocument/2006/relationships/image" Target="../media/image22.png"/><Relationship Id="rId2" Type="http://schemas.openxmlformats.org/officeDocument/2006/relationships/tags" Target="../tags/tag22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5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7.bin"/><Relationship Id="rId4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8.bin"/><Relationship Id="rId4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9.bin"/><Relationship Id="rId4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0.bin"/><Relationship Id="rId4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236.xml"/><Relationship Id="rId7" Type="http://schemas.openxmlformats.org/officeDocument/2006/relationships/image" Target="../media/image26.png"/><Relationship Id="rId2" Type="http://schemas.openxmlformats.org/officeDocument/2006/relationships/tags" Target="../tags/tag23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1.bin"/><Relationship Id="rId4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238.xml"/><Relationship Id="rId7" Type="http://schemas.openxmlformats.org/officeDocument/2006/relationships/image" Target="../media/image28.png"/><Relationship Id="rId2" Type="http://schemas.openxmlformats.org/officeDocument/2006/relationships/tags" Target="../tags/tag23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2.bin"/><Relationship Id="rId4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40.xml"/><Relationship Id="rId7" Type="http://schemas.openxmlformats.org/officeDocument/2006/relationships/image" Target="../media/image30.png"/><Relationship Id="rId2" Type="http://schemas.openxmlformats.org/officeDocument/2006/relationships/tags" Target="../tags/tag239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3.bin"/><Relationship Id="rId4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42.xml"/><Relationship Id="rId7" Type="http://schemas.openxmlformats.org/officeDocument/2006/relationships/image" Target="../media/image32.png"/><Relationship Id="rId2" Type="http://schemas.openxmlformats.org/officeDocument/2006/relationships/tags" Target="../tags/tag24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4.bin"/><Relationship Id="rId4" Type="http://schemas.openxmlformats.org/officeDocument/2006/relationships/slideLayout" Target="../slideLayouts/slideLayout32.xml"/><Relationship Id="rId9" Type="http://schemas.openxmlformats.org/officeDocument/2006/relationships/comments" Target="../comments/commen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244.xml"/><Relationship Id="rId7" Type="http://schemas.openxmlformats.org/officeDocument/2006/relationships/image" Target="../media/image34.png"/><Relationship Id="rId2" Type="http://schemas.openxmlformats.org/officeDocument/2006/relationships/tags" Target="../tags/tag24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.emf"/><Relationship Id="rId11" Type="http://schemas.openxmlformats.org/officeDocument/2006/relationships/image" Target="../media/image38.png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246.xml"/><Relationship Id="rId7" Type="http://schemas.openxmlformats.org/officeDocument/2006/relationships/image" Target="../media/image39.png"/><Relationship Id="rId2" Type="http://schemas.openxmlformats.org/officeDocument/2006/relationships/tags" Target="../tags/tag245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.emf"/><Relationship Id="rId11" Type="http://schemas.openxmlformats.org/officeDocument/2006/relationships/image" Target="../media/image43.png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2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248.xml"/><Relationship Id="rId7" Type="http://schemas.openxmlformats.org/officeDocument/2006/relationships/image" Target="../media/image44.png"/><Relationship Id="rId2" Type="http://schemas.openxmlformats.org/officeDocument/2006/relationships/tags" Target="../tags/tag24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.emf"/><Relationship Id="rId11" Type="http://schemas.openxmlformats.org/officeDocument/2006/relationships/image" Target="../media/image48.png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7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250.xml"/><Relationship Id="rId7" Type="http://schemas.openxmlformats.org/officeDocument/2006/relationships/image" Target="../media/image49.png"/><Relationship Id="rId2" Type="http://schemas.openxmlformats.org/officeDocument/2006/relationships/tags" Target="../tags/tag249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.emf"/><Relationship Id="rId11" Type="http://schemas.openxmlformats.org/officeDocument/2006/relationships/image" Target="../media/image53.png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2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252.xml"/><Relationship Id="rId7" Type="http://schemas.openxmlformats.org/officeDocument/2006/relationships/image" Target="../media/image54.png"/><Relationship Id="rId2" Type="http://schemas.openxmlformats.org/officeDocument/2006/relationships/tags" Target="../tags/tag251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9.emf"/><Relationship Id="rId11" Type="http://schemas.openxmlformats.org/officeDocument/2006/relationships/image" Target="../media/image58.png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7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254.xml"/><Relationship Id="rId7" Type="http://schemas.openxmlformats.org/officeDocument/2006/relationships/image" Target="../media/image59.png"/><Relationship Id="rId2" Type="http://schemas.openxmlformats.org/officeDocument/2006/relationships/tags" Target="../tags/tag253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0.bin"/><Relationship Id="rId4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256.xml"/><Relationship Id="rId7" Type="http://schemas.openxmlformats.org/officeDocument/2006/relationships/image" Target="../media/image61.png"/><Relationship Id="rId2" Type="http://schemas.openxmlformats.org/officeDocument/2006/relationships/tags" Target="../tags/tag255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1.bin"/><Relationship Id="rId4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258.xml"/><Relationship Id="rId7" Type="http://schemas.openxmlformats.org/officeDocument/2006/relationships/image" Target="../media/image63.png"/><Relationship Id="rId2" Type="http://schemas.openxmlformats.org/officeDocument/2006/relationships/tags" Target="../tags/tag25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2.bin"/><Relationship Id="rId4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260.xml"/><Relationship Id="rId7" Type="http://schemas.openxmlformats.org/officeDocument/2006/relationships/image" Target="../media/image65.png"/><Relationship Id="rId2" Type="http://schemas.openxmlformats.org/officeDocument/2006/relationships/tags" Target="../tags/tag259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3.bin"/><Relationship Id="rId4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26" Type="http://schemas.openxmlformats.org/officeDocument/2006/relationships/tags" Target="../tags/tag47.xml"/><Relationship Id="rId39" Type="http://schemas.openxmlformats.org/officeDocument/2006/relationships/tags" Target="../tags/tag60.xml"/><Relationship Id="rId21" Type="http://schemas.openxmlformats.org/officeDocument/2006/relationships/tags" Target="../tags/tag42.xml"/><Relationship Id="rId34" Type="http://schemas.openxmlformats.org/officeDocument/2006/relationships/tags" Target="../tags/tag55.xml"/><Relationship Id="rId42" Type="http://schemas.openxmlformats.org/officeDocument/2006/relationships/tags" Target="../tags/tag63.xml"/><Relationship Id="rId47" Type="http://schemas.openxmlformats.org/officeDocument/2006/relationships/tags" Target="../tags/tag68.xml"/><Relationship Id="rId50" Type="http://schemas.openxmlformats.org/officeDocument/2006/relationships/tags" Target="../tags/tag71.xml"/><Relationship Id="rId55" Type="http://schemas.openxmlformats.org/officeDocument/2006/relationships/chart" Target="../charts/chart2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9" Type="http://schemas.openxmlformats.org/officeDocument/2006/relationships/tags" Target="../tags/tag50.xml"/><Relationship Id="rId11" Type="http://schemas.openxmlformats.org/officeDocument/2006/relationships/tags" Target="../tags/tag32.xml"/><Relationship Id="rId24" Type="http://schemas.openxmlformats.org/officeDocument/2006/relationships/tags" Target="../tags/tag45.xml"/><Relationship Id="rId32" Type="http://schemas.openxmlformats.org/officeDocument/2006/relationships/tags" Target="../tags/tag53.xml"/><Relationship Id="rId37" Type="http://schemas.openxmlformats.org/officeDocument/2006/relationships/tags" Target="../tags/tag58.xml"/><Relationship Id="rId40" Type="http://schemas.openxmlformats.org/officeDocument/2006/relationships/tags" Target="../tags/tag61.xml"/><Relationship Id="rId45" Type="http://schemas.openxmlformats.org/officeDocument/2006/relationships/tags" Target="../tags/tag66.xml"/><Relationship Id="rId53" Type="http://schemas.openxmlformats.org/officeDocument/2006/relationships/image" Target="../media/image9.emf"/><Relationship Id="rId5" Type="http://schemas.openxmlformats.org/officeDocument/2006/relationships/tags" Target="../tags/tag26.xml"/><Relationship Id="rId19" Type="http://schemas.openxmlformats.org/officeDocument/2006/relationships/tags" Target="../tags/tag40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tags" Target="../tags/tag43.xml"/><Relationship Id="rId27" Type="http://schemas.openxmlformats.org/officeDocument/2006/relationships/tags" Target="../tags/tag48.xml"/><Relationship Id="rId30" Type="http://schemas.openxmlformats.org/officeDocument/2006/relationships/tags" Target="../tags/tag51.xml"/><Relationship Id="rId35" Type="http://schemas.openxmlformats.org/officeDocument/2006/relationships/tags" Target="../tags/tag56.xml"/><Relationship Id="rId43" Type="http://schemas.openxmlformats.org/officeDocument/2006/relationships/tags" Target="../tags/tag64.xml"/><Relationship Id="rId48" Type="http://schemas.openxmlformats.org/officeDocument/2006/relationships/tags" Target="../tags/tag69.xml"/><Relationship Id="rId56" Type="http://schemas.openxmlformats.org/officeDocument/2006/relationships/chart" Target="../charts/chart3.xml"/><Relationship Id="rId8" Type="http://schemas.openxmlformats.org/officeDocument/2006/relationships/tags" Target="../tags/tag29.xml"/><Relationship Id="rId51" Type="http://schemas.openxmlformats.org/officeDocument/2006/relationships/slideLayout" Target="../slideLayouts/slideLayout32.xml"/><Relationship Id="rId3" Type="http://schemas.openxmlformats.org/officeDocument/2006/relationships/tags" Target="../tags/tag24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5" Type="http://schemas.openxmlformats.org/officeDocument/2006/relationships/tags" Target="../tags/tag46.xml"/><Relationship Id="rId33" Type="http://schemas.openxmlformats.org/officeDocument/2006/relationships/tags" Target="../tags/tag54.xml"/><Relationship Id="rId38" Type="http://schemas.openxmlformats.org/officeDocument/2006/relationships/tags" Target="../tags/tag59.xml"/><Relationship Id="rId46" Type="http://schemas.openxmlformats.org/officeDocument/2006/relationships/tags" Target="../tags/tag67.xml"/><Relationship Id="rId20" Type="http://schemas.openxmlformats.org/officeDocument/2006/relationships/tags" Target="../tags/tag41.xml"/><Relationship Id="rId41" Type="http://schemas.openxmlformats.org/officeDocument/2006/relationships/tags" Target="../tags/tag62.xml"/><Relationship Id="rId54" Type="http://schemas.openxmlformats.org/officeDocument/2006/relationships/chart" Target="../charts/chart1.xml"/><Relationship Id="rId1" Type="http://schemas.openxmlformats.org/officeDocument/2006/relationships/vmlDrawing" Target="../drawings/vmlDrawing12.vml"/><Relationship Id="rId6" Type="http://schemas.openxmlformats.org/officeDocument/2006/relationships/tags" Target="../tags/tag27.xml"/><Relationship Id="rId15" Type="http://schemas.openxmlformats.org/officeDocument/2006/relationships/tags" Target="../tags/tag36.xml"/><Relationship Id="rId23" Type="http://schemas.openxmlformats.org/officeDocument/2006/relationships/tags" Target="../tags/tag44.xml"/><Relationship Id="rId28" Type="http://schemas.openxmlformats.org/officeDocument/2006/relationships/tags" Target="../tags/tag49.xml"/><Relationship Id="rId36" Type="http://schemas.openxmlformats.org/officeDocument/2006/relationships/tags" Target="../tags/tag57.xml"/><Relationship Id="rId49" Type="http://schemas.openxmlformats.org/officeDocument/2006/relationships/tags" Target="../tags/tag70.xml"/><Relationship Id="rId57" Type="http://schemas.openxmlformats.org/officeDocument/2006/relationships/comments" Target="../comments/comment1.xml"/><Relationship Id="rId10" Type="http://schemas.openxmlformats.org/officeDocument/2006/relationships/tags" Target="../tags/tag31.xml"/><Relationship Id="rId31" Type="http://schemas.openxmlformats.org/officeDocument/2006/relationships/tags" Target="../tags/tag52.xml"/><Relationship Id="rId44" Type="http://schemas.openxmlformats.org/officeDocument/2006/relationships/tags" Target="../tags/tag65.xml"/><Relationship Id="rId52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96.xml"/><Relationship Id="rId21" Type="http://schemas.openxmlformats.org/officeDocument/2006/relationships/tags" Target="../tags/tag91.xml"/><Relationship Id="rId42" Type="http://schemas.openxmlformats.org/officeDocument/2006/relationships/tags" Target="../tags/tag112.xml"/><Relationship Id="rId47" Type="http://schemas.openxmlformats.org/officeDocument/2006/relationships/tags" Target="../tags/tag117.xml"/><Relationship Id="rId63" Type="http://schemas.openxmlformats.org/officeDocument/2006/relationships/tags" Target="../tags/tag133.xml"/><Relationship Id="rId68" Type="http://schemas.openxmlformats.org/officeDocument/2006/relationships/tags" Target="../tags/tag138.xml"/><Relationship Id="rId2" Type="http://schemas.openxmlformats.org/officeDocument/2006/relationships/tags" Target="../tags/tag72.xml"/><Relationship Id="rId16" Type="http://schemas.openxmlformats.org/officeDocument/2006/relationships/tags" Target="../tags/tag86.xml"/><Relationship Id="rId29" Type="http://schemas.openxmlformats.org/officeDocument/2006/relationships/tags" Target="../tags/tag99.xml"/><Relationship Id="rId11" Type="http://schemas.openxmlformats.org/officeDocument/2006/relationships/tags" Target="../tags/tag81.xml"/><Relationship Id="rId24" Type="http://schemas.openxmlformats.org/officeDocument/2006/relationships/tags" Target="../tags/tag94.xml"/><Relationship Id="rId32" Type="http://schemas.openxmlformats.org/officeDocument/2006/relationships/tags" Target="../tags/tag102.xml"/><Relationship Id="rId37" Type="http://schemas.openxmlformats.org/officeDocument/2006/relationships/tags" Target="../tags/tag107.xml"/><Relationship Id="rId40" Type="http://schemas.openxmlformats.org/officeDocument/2006/relationships/tags" Target="../tags/tag110.xml"/><Relationship Id="rId45" Type="http://schemas.openxmlformats.org/officeDocument/2006/relationships/tags" Target="../tags/tag115.xml"/><Relationship Id="rId53" Type="http://schemas.openxmlformats.org/officeDocument/2006/relationships/tags" Target="../tags/tag123.xml"/><Relationship Id="rId58" Type="http://schemas.openxmlformats.org/officeDocument/2006/relationships/tags" Target="../tags/tag128.xml"/><Relationship Id="rId66" Type="http://schemas.openxmlformats.org/officeDocument/2006/relationships/tags" Target="../tags/tag136.xml"/><Relationship Id="rId74" Type="http://schemas.openxmlformats.org/officeDocument/2006/relationships/chart" Target="../charts/chart4.xml"/><Relationship Id="rId5" Type="http://schemas.openxmlformats.org/officeDocument/2006/relationships/tags" Target="../tags/tag75.xml"/><Relationship Id="rId61" Type="http://schemas.openxmlformats.org/officeDocument/2006/relationships/tags" Target="../tags/tag131.xml"/><Relationship Id="rId19" Type="http://schemas.openxmlformats.org/officeDocument/2006/relationships/tags" Target="../tags/tag89.xml"/><Relationship Id="rId14" Type="http://schemas.openxmlformats.org/officeDocument/2006/relationships/tags" Target="../tags/tag84.xml"/><Relationship Id="rId22" Type="http://schemas.openxmlformats.org/officeDocument/2006/relationships/tags" Target="../tags/tag92.xml"/><Relationship Id="rId27" Type="http://schemas.openxmlformats.org/officeDocument/2006/relationships/tags" Target="../tags/tag97.xml"/><Relationship Id="rId30" Type="http://schemas.openxmlformats.org/officeDocument/2006/relationships/tags" Target="../tags/tag100.xml"/><Relationship Id="rId35" Type="http://schemas.openxmlformats.org/officeDocument/2006/relationships/tags" Target="../tags/tag105.xml"/><Relationship Id="rId43" Type="http://schemas.openxmlformats.org/officeDocument/2006/relationships/tags" Target="../tags/tag113.xml"/><Relationship Id="rId48" Type="http://schemas.openxmlformats.org/officeDocument/2006/relationships/tags" Target="../tags/tag118.xml"/><Relationship Id="rId56" Type="http://schemas.openxmlformats.org/officeDocument/2006/relationships/tags" Target="../tags/tag126.xml"/><Relationship Id="rId64" Type="http://schemas.openxmlformats.org/officeDocument/2006/relationships/tags" Target="../tags/tag134.xml"/><Relationship Id="rId69" Type="http://schemas.openxmlformats.org/officeDocument/2006/relationships/tags" Target="../tags/tag139.xml"/><Relationship Id="rId8" Type="http://schemas.openxmlformats.org/officeDocument/2006/relationships/tags" Target="../tags/tag78.xml"/><Relationship Id="rId51" Type="http://schemas.openxmlformats.org/officeDocument/2006/relationships/tags" Target="../tags/tag121.xml"/><Relationship Id="rId72" Type="http://schemas.openxmlformats.org/officeDocument/2006/relationships/oleObject" Target="../embeddings/oleObject15.bin"/><Relationship Id="rId3" Type="http://schemas.openxmlformats.org/officeDocument/2006/relationships/tags" Target="../tags/tag73.xml"/><Relationship Id="rId12" Type="http://schemas.openxmlformats.org/officeDocument/2006/relationships/tags" Target="../tags/tag82.xml"/><Relationship Id="rId17" Type="http://schemas.openxmlformats.org/officeDocument/2006/relationships/tags" Target="../tags/tag87.xml"/><Relationship Id="rId25" Type="http://schemas.openxmlformats.org/officeDocument/2006/relationships/tags" Target="../tags/tag95.xml"/><Relationship Id="rId33" Type="http://schemas.openxmlformats.org/officeDocument/2006/relationships/tags" Target="../tags/tag103.xml"/><Relationship Id="rId38" Type="http://schemas.openxmlformats.org/officeDocument/2006/relationships/tags" Target="../tags/tag108.xml"/><Relationship Id="rId46" Type="http://schemas.openxmlformats.org/officeDocument/2006/relationships/tags" Target="../tags/tag116.xml"/><Relationship Id="rId59" Type="http://schemas.openxmlformats.org/officeDocument/2006/relationships/tags" Target="../tags/tag129.xml"/><Relationship Id="rId67" Type="http://schemas.openxmlformats.org/officeDocument/2006/relationships/tags" Target="../tags/tag137.xml"/><Relationship Id="rId20" Type="http://schemas.openxmlformats.org/officeDocument/2006/relationships/tags" Target="../tags/tag90.xml"/><Relationship Id="rId41" Type="http://schemas.openxmlformats.org/officeDocument/2006/relationships/tags" Target="../tags/tag111.xml"/><Relationship Id="rId54" Type="http://schemas.openxmlformats.org/officeDocument/2006/relationships/tags" Target="../tags/tag124.xml"/><Relationship Id="rId62" Type="http://schemas.openxmlformats.org/officeDocument/2006/relationships/tags" Target="../tags/tag132.xml"/><Relationship Id="rId70" Type="http://schemas.openxmlformats.org/officeDocument/2006/relationships/tags" Target="../tags/tag140.xml"/><Relationship Id="rId75" Type="http://schemas.openxmlformats.org/officeDocument/2006/relationships/chart" Target="../charts/chart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76.xml"/><Relationship Id="rId15" Type="http://schemas.openxmlformats.org/officeDocument/2006/relationships/tags" Target="../tags/tag85.xml"/><Relationship Id="rId23" Type="http://schemas.openxmlformats.org/officeDocument/2006/relationships/tags" Target="../tags/tag93.xml"/><Relationship Id="rId28" Type="http://schemas.openxmlformats.org/officeDocument/2006/relationships/tags" Target="../tags/tag98.xml"/><Relationship Id="rId36" Type="http://schemas.openxmlformats.org/officeDocument/2006/relationships/tags" Target="../tags/tag106.xml"/><Relationship Id="rId49" Type="http://schemas.openxmlformats.org/officeDocument/2006/relationships/tags" Target="../tags/tag119.xml"/><Relationship Id="rId57" Type="http://schemas.openxmlformats.org/officeDocument/2006/relationships/tags" Target="../tags/tag127.xml"/><Relationship Id="rId10" Type="http://schemas.openxmlformats.org/officeDocument/2006/relationships/tags" Target="../tags/tag80.xml"/><Relationship Id="rId31" Type="http://schemas.openxmlformats.org/officeDocument/2006/relationships/tags" Target="../tags/tag101.xml"/><Relationship Id="rId44" Type="http://schemas.openxmlformats.org/officeDocument/2006/relationships/tags" Target="../tags/tag114.xml"/><Relationship Id="rId52" Type="http://schemas.openxmlformats.org/officeDocument/2006/relationships/tags" Target="../tags/tag122.xml"/><Relationship Id="rId60" Type="http://schemas.openxmlformats.org/officeDocument/2006/relationships/tags" Target="../tags/tag130.xml"/><Relationship Id="rId65" Type="http://schemas.openxmlformats.org/officeDocument/2006/relationships/tags" Target="../tags/tag135.xml"/><Relationship Id="rId73" Type="http://schemas.openxmlformats.org/officeDocument/2006/relationships/image" Target="../media/image9.emf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3" Type="http://schemas.openxmlformats.org/officeDocument/2006/relationships/tags" Target="../tags/tag83.xml"/><Relationship Id="rId18" Type="http://schemas.openxmlformats.org/officeDocument/2006/relationships/tags" Target="../tags/tag88.xml"/><Relationship Id="rId39" Type="http://schemas.openxmlformats.org/officeDocument/2006/relationships/tags" Target="../tags/tag109.xml"/><Relationship Id="rId34" Type="http://schemas.openxmlformats.org/officeDocument/2006/relationships/tags" Target="../tags/tag104.xml"/><Relationship Id="rId50" Type="http://schemas.openxmlformats.org/officeDocument/2006/relationships/tags" Target="../tags/tag120.xml"/><Relationship Id="rId55" Type="http://schemas.openxmlformats.org/officeDocument/2006/relationships/tags" Target="../tags/tag125.xml"/><Relationship Id="rId76" Type="http://schemas.openxmlformats.org/officeDocument/2006/relationships/chart" Target="../charts/chart6.xml"/><Relationship Id="rId7" Type="http://schemas.openxmlformats.org/officeDocument/2006/relationships/tags" Target="../tags/tag77.xml"/><Relationship Id="rId7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tags" Target="../tags/tag165.xml"/><Relationship Id="rId39" Type="http://schemas.openxmlformats.org/officeDocument/2006/relationships/tags" Target="../tags/tag178.xml"/><Relationship Id="rId21" Type="http://schemas.openxmlformats.org/officeDocument/2006/relationships/tags" Target="../tags/tag160.xml"/><Relationship Id="rId34" Type="http://schemas.openxmlformats.org/officeDocument/2006/relationships/tags" Target="../tags/tag173.xml"/><Relationship Id="rId42" Type="http://schemas.openxmlformats.org/officeDocument/2006/relationships/tags" Target="../tags/tag181.xml"/><Relationship Id="rId47" Type="http://schemas.openxmlformats.org/officeDocument/2006/relationships/chart" Target="../charts/chart7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6" Type="http://schemas.openxmlformats.org/officeDocument/2006/relationships/tags" Target="../tags/tag155.xml"/><Relationship Id="rId29" Type="http://schemas.openxmlformats.org/officeDocument/2006/relationships/tags" Target="../tags/tag168.xml"/><Relationship Id="rId11" Type="http://schemas.openxmlformats.org/officeDocument/2006/relationships/tags" Target="../tags/tag150.xml"/><Relationship Id="rId24" Type="http://schemas.openxmlformats.org/officeDocument/2006/relationships/tags" Target="../tags/tag163.xml"/><Relationship Id="rId32" Type="http://schemas.openxmlformats.org/officeDocument/2006/relationships/tags" Target="../tags/tag171.xml"/><Relationship Id="rId37" Type="http://schemas.openxmlformats.org/officeDocument/2006/relationships/tags" Target="../tags/tag176.xml"/><Relationship Id="rId40" Type="http://schemas.openxmlformats.org/officeDocument/2006/relationships/tags" Target="../tags/tag179.xml"/><Relationship Id="rId45" Type="http://schemas.openxmlformats.org/officeDocument/2006/relationships/oleObject" Target="../embeddings/oleObject16.bin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tags" Target="../tags/tag167.xml"/><Relationship Id="rId36" Type="http://schemas.openxmlformats.org/officeDocument/2006/relationships/tags" Target="../tags/tag175.xml"/><Relationship Id="rId49" Type="http://schemas.openxmlformats.org/officeDocument/2006/relationships/chart" Target="../charts/chart9.xml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31" Type="http://schemas.openxmlformats.org/officeDocument/2006/relationships/tags" Target="../tags/tag170.xml"/><Relationship Id="rId44" Type="http://schemas.openxmlformats.org/officeDocument/2006/relationships/slideLayout" Target="../slideLayouts/slideLayout32.xml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tags" Target="../tags/tag166.xml"/><Relationship Id="rId30" Type="http://schemas.openxmlformats.org/officeDocument/2006/relationships/tags" Target="../tags/tag169.xml"/><Relationship Id="rId35" Type="http://schemas.openxmlformats.org/officeDocument/2006/relationships/tags" Target="../tags/tag174.xml"/><Relationship Id="rId43" Type="http://schemas.openxmlformats.org/officeDocument/2006/relationships/tags" Target="../tags/tag182.xml"/><Relationship Id="rId48" Type="http://schemas.openxmlformats.org/officeDocument/2006/relationships/chart" Target="../charts/chart8.xml"/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tags" Target="../tags/tag164.xml"/><Relationship Id="rId33" Type="http://schemas.openxmlformats.org/officeDocument/2006/relationships/tags" Target="../tags/tag172.xml"/><Relationship Id="rId38" Type="http://schemas.openxmlformats.org/officeDocument/2006/relationships/tags" Target="../tags/tag177.xml"/><Relationship Id="rId46" Type="http://schemas.openxmlformats.org/officeDocument/2006/relationships/image" Target="../media/image9.emf"/><Relationship Id="rId20" Type="http://schemas.openxmlformats.org/officeDocument/2006/relationships/tags" Target="../tags/tag159.xml"/><Relationship Id="rId41" Type="http://schemas.openxmlformats.org/officeDocument/2006/relationships/tags" Target="../tags/tag180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4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84.xml"/><Relationship Id="rId7" Type="http://schemas.openxmlformats.org/officeDocument/2006/relationships/image" Target="../media/image14.png"/><Relationship Id="rId2" Type="http://schemas.openxmlformats.org/officeDocument/2006/relationships/tags" Target="../tags/tag18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86.xml"/><Relationship Id="rId7" Type="http://schemas.openxmlformats.org/officeDocument/2006/relationships/image" Target="../media/image16.png"/><Relationship Id="rId2" Type="http://schemas.openxmlformats.org/officeDocument/2006/relationships/tags" Target="../tags/tag18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88.xml"/><Relationship Id="rId7" Type="http://schemas.openxmlformats.org/officeDocument/2006/relationships/image" Target="../media/image19.png"/><Relationship Id="rId2" Type="http://schemas.openxmlformats.org/officeDocument/2006/relationships/tags" Target="../tags/tag18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9.bin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53710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69217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Analysis </a:t>
            </a:r>
            <a:r>
              <a:rPr lang="en-US" sz="3600" dirty="0">
                <a:solidFill>
                  <a:schemeClr val="tx1"/>
                </a:solidFill>
              </a:rPr>
              <a:t>of Glassdoor </a:t>
            </a:r>
            <a:r>
              <a:rPr lang="en-US" sz="3600" dirty="0" smtClean="0">
                <a:solidFill>
                  <a:schemeClr val="tx1"/>
                </a:solidFill>
              </a:rPr>
              <a:t>Reviews for S&amp;P Global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2189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4" name="think-cell Slide" r:id="rId11" imgW="216" imgH="216" progId="TCLayout.ActiveDocument.1">
                  <p:embed/>
                </p:oleObj>
              </mc:Choice>
              <mc:Fallback>
                <p:oleObj name="think-cell Slide" r:id="rId11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800" dirty="0" err="1" smtClean="0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21" y="210750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Top Keywords with Star Ratings (overall)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5" name="Chart 64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91045505"/>
              </p:ext>
            </p:extLst>
          </p:nvPr>
        </p:nvGraphicFramePr>
        <p:xfrm>
          <a:off x="468313" y="1049338"/>
          <a:ext cx="2765425" cy="1674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0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795463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8898885-1314-411C-BFCC-461D9C58A109}" type="datetime'3 ''''''''S''''t''''''''''''''a''''''''''''r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 Star</a:t>
            </a:fld>
            <a:endParaRPr lang="en-US" sz="800" dirty="0"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755650" y="2674938"/>
            <a:ext cx="1095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D98A679-08C8-43E3-81F7-0E0F9A64B84D}" type="datetime'''''''''''''''5'''''''' ''''S''''''''''''''t''''''a''''r''t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 Start</a:t>
            </a:fld>
            <a:endParaRPr lang="en-US" sz="800" dirty="0">
              <a:sym typeface="+mn-lt"/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2835275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8B664E15-C602-4590-9EF3-E36578F677B7}" type="datetime'1'' ''''''''''''''''S''''''''''''''''''''''t''a''r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 Star</a:t>
            </a:fld>
            <a:endParaRPr lang="en-US" sz="800" dirty="0">
              <a:sym typeface="+mn-lt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276350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BE7245D2-C8EB-4727-9C5A-174D43D0C614}" type="datetime'''4'''''''''''''''''''' ''''''''''''''''''''S''''t''ar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 Star</a:t>
            </a:fld>
            <a:endParaRPr lang="en-US" sz="800" dirty="0">
              <a:sym typeface="+mn-lt"/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316163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00AC0CCE-8892-4944-B970-FD63F8C90E90}" type="datetime'''''''''''''2'''' ''''''S''tar''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 Star</a:t>
            </a:fld>
            <a:endParaRPr lang="en-US" sz="800" dirty="0">
              <a:sym typeface="+mn-lt"/>
            </a:endParaRPr>
          </a:p>
        </p:txBody>
      </p:sp>
      <p:sp>
        <p:nvSpPr>
          <p:cNvPr id="52" name="TextBox 32"/>
          <p:cNvSpPr txBox="1"/>
          <p:nvPr/>
        </p:nvSpPr>
        <p:spPr>
          <a:xfrm>
            <a:off x="4063293" y="889000"/>
            <a:ext cx="3247936" cy="224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5 Star ratings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(In Pros)</a:t>
            </a:r>
            <a:endParaRPr lang="en-US" sz="1200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Work Culture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Work Environment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Good Pay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Great Place to work</a:t>
            </a:r>
          </a:p>
          <a:p>
            <a:pPr marL="342900" indent="-342900">
              <a:buAutoNum type="arabicPeriod"/>
            </a:pPr>
            <a:endParaRPr lang="en-US" sz="1200" dirty="0" smtClean="0">
              <a:latin typeface="Arial (Body)"/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(In </a:t>
            </a:r>
            <a:r>
              <a:rPr lang="en-US" sz="1200" b="1" dirty="0" smtClean="0">
                <a:solidFill>
                  <a:srgbClr val="FF0000"/>
                </a:solidFill>
              </a:rPr>
              <a:t>Cons)</a:t>
            </a:r>
            <a:endParaRPr lang="en-US" sz="1200" b="1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Work</a:t>
            </a:r>
            <a:endParaRPr lang="en-US" sz="1600" dirty="0" smtClean="0">
              <a:latin typeface="Arial (Body)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Arial (Body)"/>
              </a:rPr>
              <a:t>Management</a:t>
            </a:r>
          </a:p>
        </p:txBody>
      </p:sp>
      <p:sp>
        <p:nvSpPr>
          <p:cNvPr id="53" name="TextBox 32"/>
          <p:cNvSpPr txBox="1"/>
          <p:nvPr/>
        </p:nvSpPr>
        <p:spPr>
          <a:xfrm>
            <a:off x="7903399" y="885825"/>
            <a:ext cx="3247936" cy="292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4 Star ratings– 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(In Pros)</a:t>
            </a:r>
            <a:endParaRPr lang="en-US" sz="1200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n-US" sz="1200" dirty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Good Company to Work</a:t>
            </a:r>
            <a:endParaRPr lang="en-US" sz="12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Good Salary</a:t>
            </a:r>
            <a:endParaRPr lang="en-US" sz="12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200" dirty="0">
                <a:latin typeface="Arial (Body)"/>
              </a:rPr>
              <a:t>Good </a:t>
            </a:r>
            <a:r>
              <a:rPr lang="en-US" sz="1200" dirty="0" smtClean="0">
                <a:latin typeface="Arial (Body)"/>
              </a:rPr>
              <a:t>Benefits</a:t>
            </a:r>
            <a:endParaRPr lang="en-US" sz="12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Work environment</a:t>
            </a:r>
          </a:p>
          <a:p>
            <a:endParaRPr lang="en-US" sz="1200" dirty="0" smtClean="0">
              <a:latin typeface="Arial (Body)"/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(In Cons</a:t>
            </a:r>
            <a:r>
              <a:rPr lang="en-US" sz="1200" b="1" dirty="0" smtClean="0">
                <a:solidFill>
                  <a:srgbClr val="FF0000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Work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Employees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Management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Opportunities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Growth</a:t>
            </a:r>
            <a:endParaRPr lang="en-US" sz="1200" dirty="0">
              <a:latin typeface="Arial (Body)"/>
            </a:endParaRPr>
          </a:p>
          <a:p>
            <a:endParaRPr lang="en-US" sz="1200" dirty="0">
              <a:latin typeface="Arial (Body)"/>
            </a:endParaRPr>
          </a:p>
        </p:txBody>
      </p:sp>
      <p:sp>
        <p:nvSpPr>
          <p:cNvPr id="54" name="TextBox 32"/>
          <p:cNvSpPr txBox="1"/>
          <p:nvPr/>
        </p:nvSpPr>
        <p:spPr>
          <a:xfrm>
            <a:off x="1329458" y="3891779"/>
            <a:ext cx="32479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3 Star ratings– 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(In Pros)</a:t>
            </a:r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Good Pay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Good work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Work from home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Good benefits</a:t>
            </a:r>
          </a:p>
          <a:p>
            <a:endParaRPr lang="en-US" sz="1200" dirty="0" smtClean="0">
              <a:latin typeface="Arial (Body)"/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(In Cons</a:t>
            </a:r>
            <a:r>
              <a:rPr lang="en-US" sz="1200" b="1" dirty="0" smtClean="0">
                <a:solidFill>
                  <a:srgbClr val="FF0000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Upper Management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Work life balance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Growth opportunity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Monotonous work</a:t>
            </a:r>
          </a:p>
          <a:p>
            <a:pPr marL="228600" indent="-228600">
              <a:buAutoNum type="arabicPeriod"/>
            </a:pPr>
            <a:endParaRPr lang="en-US" sz="1200" dirty="0">
              <a:latin typeface="Arial (Body)"/>
            </a:endParaRPr>
          </a:p>
          <a:p>
            <a:endParaRPr lang="en-US" sz="1200" dirty="0" smtClean="0">
              <a:latin typeface="Arial (Body)"/>
            </a:endParaRPr>
          </a:p>
        </p:txBody>
      </p:sp>
      <p:sp>
        <p:nvSpPr>
          <p:cNvPr id="56" name="TextBox 32"/>
          <p:cNvSpPr txBox="1"/>
          <p:nvPr/>
        </p:nvSpPr>
        <p:spPr>
          <a:xfrm>
            <a:off x="4946799" y="3891782"/>
            <a:ext cx="324793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2 Star ratings– 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(In Pros)</a:t>
            </a:r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Good Benefits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Good Pay</a:t>
            </a:r>
          </a:p>
          <a:p>
            <a:endParaRPr lang="en-US" sz="1200" dirty="0" smtClean="0">
              <a:latin typeface="Arial (Body)"/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(In Cons</a:t>
            </a:r>
            <a:r>
              <a:rPr lang="en-US" sz="1200" b="1" dirty="0" smtClean="0">
                <a:solidFill>
                  <a:srgbClr val="FF0000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Management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Work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Growth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Employees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Work Life Balance</a:t>
            </a:r>
          </a:p>
          <a:p>
            <a:pPr marL="228600" indent="-228600">
              <a:buAutoNum type="arabicPeriod"/>
            </a:pPr>
            <a:endParaRPr lang="en-US" sz="1200" dirty="0">
              <a:latin typeface="Arial (Body)"/>
            </a:endParaRPr>
          </a:p>
          <a:p>
            <a:endParaRPr lang="en-US" sz="1200" dirty="0">
              <a:latin typeface="Arial (Body)"/>
            </a:endParaRPr>
          </a:p>
        </p:txBody>
      </p:sp>
      <p:sp>
        <p:nvSpPr>
          <p:cNvPr id="57" name="TextBox 32"/>
          <p:cNvSpPr txBox="1"/>
          <p:nvPr/>
        </p:nvSpPr>
        <p:spPr>
          <a:xfrm>
            <a:off x="8542355" y="3891782"/>
            <a:ext cx="32479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1 Star ratings– 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(In Pros)</a:t>
            </a:r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Good Benefits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Arial (Body)"/>
              </a:rPr>
              <a:t>Good Pay</a:t>
            </a:r>
          </a:p>
          <a:p>
            <a:endParaRPr lang="en-US" sz="1200" dirty="0" smtClean="0">
              <a:latin typeface="Arial (Body)"/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(In Cons)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Management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Growth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Work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People manager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latin typeface="Arial (Body)"/>
              </a:rPr>
              <a:t>Work life balance</a:t>
            </a:r>
          </a:p>
        </p:txBody>
      </p:sp>
    </p:spTree>
    <p:extLst>
      <p:ext uri="{BB962C8B-B14F-4D97-AF65-F5344CB8AC3E}">
        <p14:creationId xmlns:p14="http://schemas.microsoft.com/office/powerpoint/2010/main" val="4038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600233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3" name="think-cell Slide" r:id="rId11" imgW="216" imgH="216" progId="TCLayout.ActiveDocument.1">
                  <p:embed/>
                </p:oleObj>
              </mc:Choice>
              <mc:Fallback>
                <p:oleObj name="think-cell Slide" r:id="rId11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800" dirty="0" err="1" smtClean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21" y="210750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Top Keywords with Star Ratings (Career Opportunity)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30" name="Chart 29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64524778"/>
              </p:ext>
            </p:extLst>
          </p:nvPr>
        </p:nvGraphicFramePr>
        <p:xfrm>
          <a:off x="468313" y="1049338"/>
          <a:ext cx="2765425" cy="1674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4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316163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00AC0CCE-8892-4944-B970-FD63F8C90E90}" type="datetime'''''''''''''2'''' ''''''S''tar''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 Star</a:t>
            </a:fld>
            <a:endParaRPr lang="en-US" sz="800" dirty="0">
              <a:sym typeface="+mn-lt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276350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BE7245D2-C8EB-4727-9C5A-174D43D0C614}" type="datetime'''4'''''''''''''''''''' ''''''''''''''''''''S''''t''ar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 Star</a:t>
            </a:fld>
            <a:endParaRPr lang="en-US" sz="800" dirty="0"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755650" y="2674938"/>
            <a:ext cx="1095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D98A679-08C8-43E3-81F7-0E0F9A64B84D}" type="datetime'''''''''''''''5'''''''' ''''S''''''''''''''t''''''a''''r''t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 Start</a:t>
            </a:fld>
            <a:endParaRPr lang="en-US" sz="800" dirty="0">
              <a:sym typeface="+mn-lt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795463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8898885-1314-411C-BFCC-461D9C58A109}" type="datetime'3 ''''''''S''''t''''''''''''''a''''''''''''r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 Star</a:t>
            </a:fld>
            <a:endParaRPr lang="en-US" sz="800" dirty="0">
              <a:sym typeface="+mn-lt"/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835275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8B664E15-C602-4590-9EF3-E36578F677B7}" type="datetime'1'' ''''''''''''''''S''''''''''''''''''''''t''a''r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 Star</a:t>
            </a:fld>
            <a:endParaRPr lang="en-US" sz="800" dirty="0">
              <a:sym typeface="+mn-lt"/>
            </a:endParaRPr>
          </a:p>
        </p:txBody>
      </p:sp>
      <p:sp>
        <p:nvSpPr>
          <p:cNvPr id="52" name="TextBox 32"/>
          <p:cNvSpPr txBox="1"/>
          <p:nvPr/>
        </p:nvSpPr>
        <p:spPr>
          <a:xfrm>
            <a:off x="4063293" y="889000"/>
            <a:ext cx="3247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5 Star ratings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(In Pros)</a:t>
            </a:r>
          </a:p>
          <a:p>
            <a:endParaRPr lang="en-US" sz="1400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Environment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culture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Management</a:t>
            </a:r>
          </a:p>
          <a:p>
            <a:endParaRPr lang="en-US" sz="1200" dirty="0" smtClean="0">
              <a:latin typeface="Arial (Body)"/>
            </a:endParaRPr>
          </a:p>
        </p:txBody>
      </p:sp>
      <p:sp>
        <p:nvSpPr>
          <p:cNvPr id="53" name="TextBox 32"/>
          <p:cNvSpPr txBox="1"/>
          <p:nvPr/>
        </p:nvSpPr>
        <p:spPr>
          <a:xfrm>
            <a:off x="7903399" y="885825"/>
            <a:ext cx="32479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4 Star ratings–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(In Pros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1400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Work </a:t>
            </a:r>
            <a:r>
              <a:rPr lang="en-US" sz="1400" dirty="0" smtClean="0">
                <a:latin typeface="Arial (Body)"/>
              </a:rPr>
              <a:t>Life balance</a:t>
            </a:r>
            <a:endParaRPr lang="en-US" sz="14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Culture</a:t>
            </a:r>
            <a:endParaRPr lang="en-US" sz="14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Environment</a:t>
            </a:r>
            <a:endParaRPr lang="en-US" sz="14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Pay</a:t>
            </a:r>
            <a:endParaRPr lang="en-US" sz="14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environment</a:t>
            </a:r>
          </a:p>
          <a:p>
            <a:endParaRPr lang="en-US" sz="1200" dirty="0" smtClean="0">
              <a:latin typeface="Arial (Body)"/>
            </a:endParaRPr>
          </a:p>
          <a:p>
            <a:endParaRPr lang="en-US" sz="1200" dirty="0">
              <a:latin typeface="Arial (Body)"/>
            </a:endParaRPr>
          </a:p>
        </p:txBody>
      </p:sp>
      <p:sp>
        <p:nvSpPr>
          <p:cNvPr id="54" name="TextBox 32"/>
          <p:cNvSpPr txBox="1"/>
          <p:nvPr/>
        </p:nvSpPr>
        <p:spPr>
          <a:xfrm>
            <a:off x="1329458" y="3891779"/>
            <a:ext cx="32479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3 Star ratings–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(In Pros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Environment 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Company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culture</a:t>
            </a:r>
          </a:p>
          <a:p>
            <a:endParaRPr lang="en-US" sz="1200" dirty="0" smtClean="0">
              <a:latin typeface="Arial (Body)"/>
            </a:endParaRPr>
          </a:p>
        </p:txBody>
      </p:sp>
      <p:sp>
        <p:nvSpPr>
          <p:cNvPr id="56" name="TextBox 32"/>
          <p:cNvSpPr txBox="1"/>
          <p:nvPr/>
        </p:nvSpPr>
        <p:spPr>
          <a:xfrm>
            <a:off x="4946799" y="3891782"/>
            <a:ext cx="32479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2 Star ratings–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(In Pros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Benefits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Pay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Company</a:t>
            </a:r>
          </a:p>
          <a:p>
            <a:endParaRPr lang="en-US" sz="1200" dirty="0" smtClean="0">
              <a:latin typeface="Arial (Body)"/>
            </a:endParaRPr>
          </a:p>
          <a:p>
            <a:endParaRPr lang="en-US" sz="1200" dirty="0">
              <a:latin typeface="Arial (Body)"/>
            </a:endParaRPr>
          </a:p>
          <a:p>
            <a:endParaRPr lang="en-US" sz="1200" dirty="0">
              <a:latin typeface="Arial (Body)"/>
            </a:endParaRPr>
          </a:p>
        </p:txBody>
      </p:sp>
      <p:sp>
        <p:nvSpPr>
          <p:cNvPr id="57" name="TextBox 32"/>
          <p:cNvSpPr txBox="1"/>
          <p:nvPr/>
        </p:nvSpPr>
        <p:spPr>
          <a:xfrm>
            <a:off x="8542355" y="3891782"/>
            <a:ext cx="324793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1 Star ratings– 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(In Pros</a:t>
            </a:r>
            <a:r>
              <a:rPr lang="en-US" sz="12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Benefits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Pay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from home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environment</a:t>
            </a:r>
          </a:p>
          <a:p>
            <a:endParaRPr lang="en-US" sz="1200" dirty="0" smtClean="0">
              <a:latin typeface="Arial (Body)"/>
            </a:endParaRPr>
          </a:p>
          <a:p>
            <a:endParaRPr lang="en-US" sz="1200" dirty="0" smtClean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7891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00735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6" name="think-cell Slide" r:id="rId11" imgW="216" imgH="216" progId="TCLayout.ActiveDocument.1">
                  <p:embed/>
                </p:oleObj>
              </mc:Choice>
              <mc:Fallback>
                <p:oleObj name="think-cell Slide" r:id="rId11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800" dirty="0" err="1" smtClean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21" y="210750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Top Keywords with Star Ratings (Compensation &amp; Benefits)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30" name="Chart 29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6017874"/>
              </p:ext>
            </p:extLst>
          </p:nvPr>
        </p:nvGraphicFramePr>
        <p:xfrm>
          <a:off x="468313" y="1049338"/>
          <a:ext cx="2765425" cy="1674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5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835275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8B664E15-C602-4590-9EF3-E36578F677B7}" type="datetime'1'' ''''''''''''''''S''''''''''''''''''''''t''a''r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 Star</a:t>
            </a:fld>
            <a:endParaRPr lang="en-US" sz="800" dirty="0">
              <a:sym typeface="+mn-lt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795463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8898885-1314-411C-BFCC-461D9C58A109}" type="datetime'3 ''''''''S''''t''''''''''''''a''''''''''''r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 Star</a:t>
            </a:fld>
            <a:endParaRPr lang="en-US" sz="800" dirty="0">
              <a:sym typeface="+mn-lt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276350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BE7245D2-C8EB-4727-9C5A-174D43D0C614}" type="datetime'''4'''''''''''''''''''' ''''''''''''''''''''S''''t''ar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 Star</a:t>
            </a:fld>
            <a:endParaRPr lang="en-US" sz="800" dirty="0"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755650" y="2674938"/>
            <a:ext cx="1095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D98A679-08C8-43E3-81F7-0E0F9A64B84D}" type="datetime'''''''''''''''5'''''''' ''''S''''''''''''''t''''''a''''r''t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 Start</a:t>
            </a:fld>
            <a:endParaRPr lang="en-US" sz="800" dirty="0">
              <a:sym typeface="+mn-lt"/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316163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00AC0CCE-8892-4944-B970-FD63F8C90E90}" type="datetime'''''''''''''2'''' ''''''S''tar''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 Star</a:t>
            </a:fld>
            <a:endParaRPr lang="en-US" sz="800" dirty="0">
              <a:sym typeface="+mn-lt"/>
            </a:endParaRPr>
          </a:p>
        </p:txBody>
      </p:sp>
      <p:sp>
        <p:nvSpPr>
          <p:cNvPr id="52" name="TextBox 32"/>
          <p:cNvSpPr txBox="1"/>
          <p:nvPr/>
        </p:nvSpPr>
        <p:spPr>
          <a:xfrm>
            <a:off x="4063293" y="889000"/>
            <a:ext cx="3247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5 Star ratings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(In Pros)</a:t>
            </a:r>
          </a:p>
          <a:p>
            <a:endParaRPr lang="en-US" sz="1400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Environment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Great benefits 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Pay</a:t>
            </a:r>
          </a:p>
          <a:p>
            <a:endParaRPr lang="en-US" sz="1200" dirty="0" smtClean="0">
              <a:latin typeface="Arial (Body)"/>
            </a:endParaRPr>
          </a:p>
        </p:txBody>
      </p:sp>
      <p:sp>
        <p:nvSpPr>
          <p:cNvPr id="53" name="TextBox 32"/>
          <p:cNvSpPr txBox="1"/>
          <p:nvPr/>
        </p:nvSpPr>
        <p:spPr>
          <a:xfrm>
            <a:off x="7903399" y="885825"/>
            <a:ext cx="32479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4 Star ratings–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(In Pros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1400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Work </a:t>
            </a:r>
            <a:r>
              <a:rPr lang="en-US" sz="1400" dirty="0" smtClean="0">
                <a:latin typeface="Arial (Body)"/>
              </a:rPr>
              <a:t>Life balance</a:t>
            </a:r>
            <a:endParaRPr lang="en-US" sz="14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pay</a:t>
            </a:r>
            <a:endParaRPr lang="en-US" sz="14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Benefits</a:t>
            </a:r>
            <a:endParaRPr lang="en-US" sz="14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</a:t>
            </a:r>
            <a:endParaRPr lang="en-US" sz="14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environment</a:t>
            </a:r>
          </a:p>
          <a:p>
            <a:endParaRPr lang="en-US" sz="1200" dirty="0" smtClean="0">
              <a:latin typeface="Arial (Body)"/>
            </a:endParaRPr>
          </a:p>
          <a:p>
            <a:endParaRPr lang="en-US" sz="1200" dirty="0">
              <a:latin typeface="Arial (Body)"/>
            </a:endParaRPr>
          </a:p>
        </p:txBody>
      </p:sp>
      <p:sp>
        <p:nvSpPr>
          <p:cNvPr id="54" name="TextBox 32"/>
          <p:cNvSpPr txBox="1"/>
          <p:nvPr/>
        </p:nvSpPr>
        <p:spPr>
          <a:xfrm>
            <a:off x="1329458" y="3891779"/>
            <a:ext cx="32479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3 Star ratings–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(In Pros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Environment 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Company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Benefits</a:t>
            </a:r>
          </a:p>
          <a:p>
            <a:endParaRPr lang="en-US" sz="1200" dirty="0" smtClean="0">
              <a:latin typeface="Arial (Body)"/>
            </a:endParaRPr>
          </a:p>
        </p:txBody>
      </p:sp>
      <p:sp>
        <p:nvSpPr>
          <p:cNvPr id="56" name="TextBox 32"/>
          <p:cNvSpPr txBox="1"/>
          <p:nvPr/>
        </p:nvSpPr>
        <p:spPr>
          <a:xfrm>
            <a:off x="4946799" y="3891782"/>
            <a:ext cx="32479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2 Star ratings–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(In Pros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Benefits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Company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environment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</a:t>
            </a:r>
          </a:p>
          <a:p>
            <a:endParaRPr lang="en-US" sz="1200" dirty="0" smtClean="0">
              <a:latin typeface="Arial (Body)"/>
            </a:endParaRPr>
          </a:p>
          <a:p>
            <a:endParaRPr lang="en-US" sz="1200" dirty="0">
              <a:latin typeface="Arial (Body)"/>
            </a:endParaRPr>
          </a:p>
          <a:p>
            <a:endParaRPr lang="en-US" sz="1200" dirty="0">
              <a:latin typeface="Arial (Body)"/>
            </a:endParaRPr>
          </a:p>
        </p:txBody>
      </p:sp>
      <p:sp>
        <p:nvSpPr>
          <p:cNvPr id="57" name="TextBox 32"/>
          <p:cNvSpPr txBox="1"/>
          <p:nvPr/>
        </p:nvSpPr>
        <p:spPr>
          <a:xfrm>
            <a:off x="8542355" y="3891782"/>
            <a:ext cx="324793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1 Star ratings–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(In Pros)</a:t>
            </a:r>
          </a:p>
          <a:p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Benefits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environment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culture</a:t>
            </a:r>
          </a:p>
          <a:p>
            <a:endParaRPr lang="en-US" sz="1200" dirty="0" smtClean="0">
              <a:latin typeface="Arial (Body)"/>
            </a:endParaRPr>
          </a:p>
          <a:p>
            <a:endParaRPr lang="en-US" sz="1200" dirty="0" smtClean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2052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8495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1" name="think-cell Slide" r:id="rId11" imgW="216" imgH="216" progId="TCLayout.ActiveDocument.1">
                  <p:embed/>
                </p:oleObj>
              </mc:Choice>
              <mc:Fallback>
                <p:oleObj name="think-cell Slide" r:id="rId11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800" dirty="0" err="1" smtClean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21" y="210750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Top Keywords with Star Ratings (Culture and Value)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22" name="Chart 21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01562972"/>
              </p:ext>
            </p:extLst>
          </p:nvPr>
        </p:nvGraphicFramePr>
        <p:xfrm>
          <a:off x="468313" y="1049338"/>
          <a:ext cx="2765425" cy="1674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5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835275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8B664E15-C602-4590-9EF3-E36578F677B7}" type="datetime'1'' ''''''''''''''''S''''''''''''''''''''''t''a''r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 Star</a:t>
            </a:fld>
            <a:endParaRPr lang="en-US" sz="800" dirty="0"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755650" y="2674938"/>
            <a:ext cx="1095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D98A679-08C8-43E3-81F7-0E0F9A64B84D}" type="datetime'''''''''''''''5'''''''' ''''S''''''''''''''t''''''a''''r''t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 Start</a:t>
            </a:fld>
            <a:endParaRPr lang="en-US" sz="800" dirty="0">
              <a:sym typeface="+mn-lt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276350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BE7245D2-C8EB-4727-9C5A-174D43D0C614}" type="datetime'''4'''''''''''''''''''' ''''''''''''''''''''S''''t''ar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 Star</a:t>
            </a:fld>
            <a:endParaRPr lang="en-US" sz="800" dirty="0">
              <a:sym typeface="+mn-lt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795463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8898885-1314-411C-BFCC-461D9C58A109}" type="datetime'3 ''''''''S''''t''''''''''''''a''''''''''''r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 Star</a:t>
            </a:fld>
            <a:endParaRPr lang="en-US" sz="800" dirty="0">
              <a:sym typeface="+mn-lt"/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316163" y="2674938"/>
            <a:ext cx="1095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00AC0CCE-8892-4944-B970-FD63F8C90E90}" type="datetime'''''''''''''2'''' ''''''S''tar''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 Star</a:t>
            </a:fld>
            <a:endParaRPr lang="en-US" sz="800" dirty="0">
              <a:sym typeface="+mn-lt"/>
            </a:endParaRPr>
          </a:p>
        </p:txBody>
      </p:sp>
      <p:sp>
        <p:nvSpPr>
          <p:cNvPr id="52" name="TextBox 32"/>
          <p:cNvSpPr txBox="1"/>
          <p:nvPr/>
        </p:nvSpPr>
        <p:spPr>
          <a:xfrm>
            <a:off x="4063293" y="889000"/>
            <a:ext cx="3247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5 Star ratings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(In Pros)</a:t>
            </a:r>
          </a:p>
          <a:p>
            <a:endParaRPr lang="en-US" sz="1400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</a:t>
            </a:r>
            <a:r>
              <a:rPr lang="en-US" sz="1400" dirty="0">
                <a:latin typeface="Arial (Body)"/>
              </a:rPr>
              <a:t>l</a:t>
            </a:r>
            <a:r>
              <a:rPr lang="en-US" sz="1400" dirty="0" smtClean="0">
                <a:latin typeface="Arial (Body)"/>
              </a:rPr>
              <a:t>ife </a:t>
            </a:r>
            <a:r>
              <a:rPr lang="en-US" sz="1400" dirty="0">
                <a:latin typeface="Arial (Body)"/>
              </a:rPr>
              <a:t>b</a:t>
            </a:r>
            <a:r>
              <a:rPr lang="en-US" sz="1400" dirty="0" smtClean="0">
                <a:latin typeface="Arial (Body)"/>
              </a:rPr>
              <a:t>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 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environment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culture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place to work</a:t>
            </a:r>
          </a:p>
          <a:p>
            <a:endParaRPr lang="en-US" sz="1200" dirty="0" smtClean="0">
              <a:latin typeface="Arial (Body)"/>
            </a:endParaRPr>
          </a:p>
        </p:txBody>
      </p:sp>
      <p:sp>
        <p:nvSpPr>
          <p:cNvPr id="53" name="TextBox 32"/>
          <p:cNvSpPr txBox="1"/>
          <p:nvPr/>
        </p:nvSpPr>
        <p:spPr>
          <a:xfrm>
            <a:off x="7903399" y="885825"/>
            <a:ext cx="32479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4 Star ratings–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(In Pros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1400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Work </a:t>
            </a:r>
            <a:r>
              <a:rPr lang="en-US" sz="1400" dirty="0" smtClean="0">
                <a:latin typeface="Arial (Body)"/>
              </a:rPr>
              <a:t>Life balance</a:t>
            </a:r>
            <a:endParaRPr lang="en-US" sz="14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 culture</a:t>
            </a:r>
            <a:endParaRPr lang="en-US" sz="14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pay</a:t>
            </a:r>
            <a:endParaRPr lang="en-US" sz="1400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environment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benefits</a:t>
            </a:r>
          </a:p>
          <a:p>
            <a:endParaRPr lang="en-US" sz="1200" dirty="0" smtClean="0">
              <a:latin typeface="Arial (Body)"/>
            </a:endParaRPr>
          </a:p>
          <a:p>
            <a:endParaRPr lang="en-US" sz="1200" dirty="0">
              <a:latin typeface="Arial (Body)"/>
            </a:endParaRPr>
          </a:p>
        </p:txBody>
      </p:sp>
      <p:sp>
        <p:nvSpPr>
          <p:cNvPr id="54" name="TextBox 32"/>
          <p:cNvSpPr txBox="1"/>
          <p:nvPr/>
        </p:nvSpPr>
        <p:spPr>
          <a:xfrm>
            <a:off x="1329458" y="3891779"/>
            <a:ext cx="32479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3 Star ratings–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(In Pros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Benefits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Pay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 environment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Great people</a:t>
            </a:r>
          </a:p>
          <a:p>
            <a:endParaRPr lang="en-US" sz="1200" dirty="0" smtClean="0">
              <a:latin typeface="Arial (Body)"/>
            </a:endParaRPr>
          </a:p>
        </p:txBody>
      </p:sp>
      <p:sp>
        <p:nvSpPr>
          <p:cNvPr id="56" name="TextBox 32"/>
          <p:cNvSpPr txBox="1"/>
          <p:nvPr/>
        </p:nvSpPr>
        <p:spPr>
          <a:xfrm>
            <a:off x="4946799" y="3891782"/>
            <a:ext cx="32479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2 Star ratings–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(In Pros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pay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Benefits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Flexible working hours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Great work</a:t>
            </a:r>
          </a:p>
          <a:p>
            <a:endParaRPr lang="en-US" sz="1200" dirty="0" smtClean="0">
              <a:latin typeface="Arial (Body)"/>
            </a:endParaRPr>
          </a:p>
          <a:p>
            <a:endParaRPr lang="en-US" sz="1200" dirty="0">
              <a:latin typeface="Arial (Body)"/>
            </a:endParaRPr>
          </a:p>
          <a:p>
            <a:endParaRPr lang="en-US" sz="1200" dirty="0">
              <a:latin typeface="Arial (Body)"/>
            </a:endParaRPr>
          </a:p>
        </p:txBody>
      </p:sp>
      <p:sp>
        <p:nvSpPr>
          <p:cNvPr id="57" name="TextBox 32"/>
          <p:cNvSpPr txBox="1"/>
          <p:nvPr/>
        </p:nvSpPr>
        <p:spPr>
          <a:xfrm>
            <a:off x="8542355" y="3891782"/>
            <a:ext cx="324793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1 Star ratings–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(In Pros)</a:t>
            </a:r>
          </a:p>
          <a:p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Benefits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place to work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from home</a:t>
            </a:r>
          </a:p>
          <a:p>
            <a:endParaRPr lang="en-US" sz="1200" dirty="0" smtClean="0">
              <a:latin typeface="Arial (Body)"/>
            </a:endParaRPr>
          </a:p>
          <a:p>
            <a:endParaRPr lang="en-US" sz="1200" dirty="0" smtClean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668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45912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21" y="210750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Analysis on advise to Management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14</a:t>
            </a:fld>
            <a:endParaRPr lang="en-US" dirty="0"/>
          </a:p>
        </p:txBody>
      </p:sp>
      <p:sp>
        <p:nvSpPr>
          <p:cNvPr id="54" name="TextBox 32"/>
          <p:cNvSpPr txBox="1"/>
          <p:nvPr/>
        </p:nvSpPr>
        <p:spPr>
          <a:xfrm>
            <a:off x="693732" y="1232218"/>
            <a:ext cx="3247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</a:t>
            </a:r>
            <a:r>
              <a:rPr lang="en-US" sz="1600" b="1" dirty="0" smtClean="0">
                <a:latin typeface="Arial (Body)"/>
              </a:rPr>
              <a:t>Advise to Management – </a:t>
            </a:r>
            <a:endParaRPr lang="en-US" sz="1600" b="1" dirty="0" smtClean="0">
              <a:latin typeface="Arial (Body)"/>
            </a:endParaRPr>
          </a:p>
          <a:p>
            <a:r>
              <a:rPr lang="en-US" sz="1400" b="1" dirty="0">
                <a:solidFill>
                  <a:srgbClr val="00B050"/>
                </a:solidFill>
              </a:rPr>
              <a:t>(In Pros</a:t>
            </a:r>
            <a:r>
              <a:rPr lang="en-US" sz="1400" b="1" dirty="0" smtClean="0">
                <a:solidFill>
                  <a:srgbClr val="00B050"/>
                </a:solidFill>
              </a:rPr>
              <a:t>)</a:t>
            </a:r>
          </a:p>
          <a:p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Benefits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Pay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 environment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Great people</a:t>
            </a:r>
          </a:p>
          <a:p>
            <a:endParaRPr lang="en-US" sz="1200" dirty="0" smtClean="0">
              <a:latin typeface="Arial (Body)"/>
            </a:endParaRPr>
          </a:p>
        </p:txBody>
      </p:sp>
      <p:sp>
        <p:nvSpPr>
          <p:cNvPr id="17" name="TextBox 32"/>
          <p:cNvSpPr txBox="1"/>
          <p:nvPr/>
        </p:nvSpPr>
        <p:spPr>
          <a:xfrm>
            <a:off x="6056961" y="1232217"/>
            <a:ext cx="3247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Arial (Body)"/>
              </a:rPr>
              <a:t>Top keywords in </a:t>
            </a:r>
            <a:r>
              <a:rPr lang="en-US" sz="1600" b="1" dirty="0" smtClean="0">
                <a:latin typeface="Arial (Body)"/>
              </a:rPr>
              <a:t>Advise to Management – </a:t>
            </a:r>
            <a:endParaRPr lang="en-US" sz="1600" b="1" dirty="0" smtClean="0">
              <a:latin typeface="Arial (Body)"/>
            </a:endParaRPr>
          </a:p>
          <a:p>
            <a:r>
              <a:rPr lang="en-US" sz="1400" b="1" dirty="0">
                <a:solidFill>
                  <a:srgbClr val="00B050"/>
                </a:solidFill>
              </a:rPr>
              <a:t>(In </a:t>
            </a:r>
            <a:r>
              <a:rPr lang="en-US" sz="1400" b="1" dirty="0" smtClean="0">
                <a:solidFill>
                  <a:srgbClr val="00B050"/>
                </a:solidFill>
              </a:rPr>
              <a:t>Cons)</a:t>
            </a:r>
            <a:endParaRPr lang="en-US" sz="1400" b="1" dirty="0" smtClean="0">
              <a:solidFill>
                <a:srgbClr val="00B050"/>
              </a:solidFill>
            </a:endParaRPr>
          </a:p>
          <a:p>
            <a:endParaRPr lang="en-US" sz="1200" b="1" dirty="0"/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Benefits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Pay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Good Work environment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Arial (Body)"/>
              </a:rPr>
              <a:t>Great people</a:t>
            </a:r>
          </a:p>
          <a:p>
            <a:endParaRPr lang="en-US" sz="1200" dirty="0" smtClean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356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25997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21" y="210750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US and India Employees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472266" y="1345080"/>
            <a:ext cx="5162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 (Body)"/>
              </a:rPr>
              <a:t>What US Employees liked – 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Pay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Culture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Great Benefits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Interesting Work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Work Hours</a:t>
            </a:r>
          </a:p>
        </p:txBody>
      </p:sp>
      <p:sp>
        <p:nvSpPr>
          <p:cNvPr id="18" name="TextBox 32"/>
          <p:cNvSpPr txBox="1"/>
          <p:nvPr/>
        </p:nvSpPr>
        <p:spPr>
          <a:xfrm>
            <a:off x="6628739" y="1368330"/>
            <a:ext cx="5476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What US Employees didn’t liked </a:t>
            </a:r>
            <a:r>
              <a:rPr lang="en-US" b="1" dirty="0"/>
              <a:t>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/>
              <a:t>Growth</a:t>
            </a:r>
          </a:p>
          <a:p>
            <a:pPr marL="342900" indent="-342900">
              <a:buAutoNum type="arabicPeriod"/>
            </a:pPr>
            <a:r>
              <a:rPr lang="en-US" dirty="0" smtClean="0"/>
              <a:t>Work</a:t>
            </a:r>
          </a:p>
          <a:p>
            <a:pPr marL="342900" indent="-342900">
              <a:buAutoNum type="arabicPeriod"/>
            </a:pPr>
            <a:r>
              <a:rPr lang="en-US" dirty="0" smtClean="0"/>
              <a:t>Politics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dirty="0" smtClean="0"/>
              <a:t>Leadership</a:t>
            </a:r>
          </a:p>
          <a:p>
            <a:pPr marL="342900" indent="-342900">
              <a:buAutoNum type="arabicPeriod"/>
            </a:pPr>
            <a:r>
              <a:rPr lang="en-US" dirty="0" smtClean="0"/>
              <a:t>Opportunities</a:t>
            </a:r>
          </a:p>
          <a:p>
            <a:pPr marL="342900" indent="-342900">
              <a:buAutoNum type="arabicPeriod"/>
            </a:pPr>
            <a:r>
              <a:rPr lang="en-US" dirty="0" smtClean="0"/>
              <a:t>Promotions</a:t>
            </a:r>
            <a:endParaRPr lang="en-US" dirty="0"/>
          </a:p>
        </p:txBody>
      </p:sp>
      <p:sp>
        <p:nvSpPr>
          <p:cNvPr id="11" name="TextBox 32"/>
          <p:cNvSpPr txBox="1"/>
          <p:nvPr/>
        </p:nvSpPr>
        <p:spPr>
          <a:xfrm>
            <a:off x="472265" y="3855319"/>
            <a:ext cx="5162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 (Body)"/>
              </a:rPr>
              <a:t>What India Employees liked – 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Working Environment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Culture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Less Work Pressure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Transport Facility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Pay</a:t>
            </a:r>
            <a:endParaRPr lang="en-US" dirty="0">
              <a:latin typeface="Arial (Body)"/>
            </a:endParaRPr>
          </a:p>
        </p:txBody>
      </p:sp>
      <p:sp>
        <p:nvSpPr>
          <p:cNvPr id="12" name="TextBox 32"/>
          <p:cNvSpPr txBox="1"/>
          <p:nvPr/>
        </p:nvSpPr>
        <p:spPr>
          <a:xfrm>
            <a:off x="6628738" y="3855319"/>
            <a:ext cx="5476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What India Employees didn’t liked </a:t>
            </a:r>
            <a:r>
              <a:rPr lang="en-US" b="1" dirty="0"/>
              <a:t>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/>
              <a:t>Not Enough Opportunities </a:t>
            </a:r>
          </a:p>
          <a:p>
            <a:pPr marL="342900" indent="-342900">
              <a:buAutoNum type="arabicPeriod"/>
            </a:pPr>
            <a:r>
              <a:rPr lang="en-US" dirty="0" smtClean="0"/>
              <a:t>Slow Career / Growth opportunity</a:t>
            </a:r>
          </a:p>
          <a:p>
            <a:pPr marL="342900" indent="-342900">
              <a:buAutoNum type="arabicPeriod"/>
            </a:pPr>
            <a:r>
              <a:rPr lang="en-US" dirty="0" smtClean="0"/>
              <a:t>Promotion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Monotonous work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Training</a:t>
            </a:r>
          </a:p>
          <a:p>
            <a:pPr marL="342900" indent="-342900">
              <a:buAutoNum type="arabicPeriod"/>
            </a:pPr>
            <a:r>
              <a:rPr lang="en-US" dirty="0" smtClean="0"/>
              <a:t>Night 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43263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8"/>
            <a:ext cx="11358880" cy="464058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satisfaction for all Division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16</a:t>
            </a:fld>
            <a:endParaRPr lang="en-US" dirty="0"/>
          </a:p>
        </p:txBody>
      </p:sp>
      <p:sp>
        <p:nvSpPr>
          <p:cNvPr id="24" name="TextBox 32"/>
          <p:cNvSpPr txBox="1"/>
          <p:nvPr/>
        </p:nvSpPr>
        <p:spPr>
          <a:xfrm>
            <a:off x="671605" y="845588"/>
            <a:ext cx="316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Overall Satisfaction in MI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1" name="TextBox 32"/>
          <p:cNvSpPr txBox="1"/>
          <p:nvPr/>
        </p:nvSpPr>
        <p:spPr>
          <a:xfrm>
            <a:off x="4656795" y="845588"/>
            <a:ext cx="3078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Overall Satisfaction in </a:t>
            </a:r>
            <a:r>
              <a:rPr lang="en-US" sz="1200" b="1" dirty="0" err="1" smtClean="0">
                <a:solidFill>
                  <a:srgbClr val="FF0000"/>
                </a:solidFill>
                <a:latin typeface="Arial (Body)"/>
              </a:rPr>
              <a:t>Platts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8848199" y="845588"/>
            <a:ext cx="2715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Overall Satisfaction in DJI</a:t>
            </a:r>
          </a:p>
        </p:txBody>
      </p:sp>
      <p:sp>
        <p:nvSpPr>
          <p:cNvPr id="36" name="TextBox 32"/>
          <p:cNvSpPr txBox="1"/>
          <p:nvPr/>
        </p:nvSpPr>
        <p:spPr>
          <a:xfrm>
            <a:off x="4738339" y="3572303"/>
            <a:ext cx="3433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Overall Satisfaction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in Ratings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05" y="1227444"/>
            <a:ext cx="3167087" cy="21371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6849" y="1184236"/>
            <a:ext cx="3291402" cy="22235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6408" y="1227444"/>
            <a:ext cx="2974047" cy="2180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2709" y="4011374"/>
            <a:ext cx="3524213" cy="2411681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8171936" y="6331755"/>
            <a:ext cx="3533366" cy="52624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D6002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b="0" dirty="0" smtClean="0">
                <a:solidFill>
                  <a:schemeClr val="tx1"/>
                </a:solidFill>
              </a:rPr>
              <a:t>* For Employees over all satisfaction MI and Ratings divisions saw an increase, </a:t>
            </a:r>
            <a:r>
              <a:rPr lang="en-US" sz="1000" b="0" dirty="0" err="1" smtClean="0">
                <a:solidFill>
                  <a:schemeClr val="tx1"/>
                </a:solidFill>
              </a:rPr>
              <a:t>Platts</a:t>
            </a:r>
            <a:r>
              <a:rPr lang="en-US" sz="1000" b="0" dirty="0" smtClean="0">
                <a:solidFill>
                  <a:schemeClr val="tx1"/>
                </a:solidFill>
              </a:rPr>
              <a:t> shows a constant and DJI shows negative trend.</a:t>
            </a:r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46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63532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4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21" y="210750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Employees liked (based on each division)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17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1234027" y="990852"/>
            <a:ext cx="3474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 (Body)"/>
              </a:rPr>
              <a:t>What MI Employees liked – 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Work Culture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Great Benefits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Work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People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Opportunities</a:t>
            </a:r>
          </a:p>
        </p:txBody>
      </p:sp>
      <p:sp>
        <p:nvSpPr>
          <p:cNvPr id="18" name="TextBox 32"/>
          <p:cNvSpPr txBox="1"/>
          <p:nvPr/>
        </p:nvSpPr>
        <p:spPr>
          <a:xfrm>
            <a:off x="6628738" y="990852"/>
            <a:ext cx="3619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 (Body)"/>
              </a:rPr>
              <a:t>What </a:t>
            </a:r>
            <a:r>
              <a:rPr lang="en-US" b="1" dirty="0" err="1" smtClean="0"/>
              <a:t>Platts</a:t>
            </a:r>
            <a:r>
              <a:rPr lang="en-US" b="1" dirty="0" smtClean="0"/>
              <a:t> Employees liked </a:t>
            </a:r>
            <a:r>
              <a:rPr lang="en-US" b="1" dirty="0"/>
              <a:t>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US" dirty="0" smtClean="0">
                <a:latin typeface="Arial (Body)"/>
              </a:rPr>
              <a:t>Good Benefits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Good Work life balance</a:t>
            </a:r>
          </a:p>
          <a:p>
            <a:pPr marL="342900" indent="-342900">
              <a:buAutoNum type="arabicPeriod"/>
            </a:pPr>
            <a:r>
              <a:rPr lang="en-US" dirty="0" smtClean="0"/>
              <a:t>Good Work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dirty="0" smtClean="0"/>
              <a:t>Smart People</a:t>
            </a:r>
          </a:p>
          <a:p>
            <a:pPr marL="342900" indent="-342900">
              <a:buAutoNum type="arabicPeriod"/>
            </a:pPr>
            <a:r>
              <a:rPr lang="en-US" dirty="0" smtClean="0"/>
              <a:t>Flexible timings</a:t>
            </a:r>
          </a:p>
        </p:txBody>
      </p:sp>
      <p:sp>
        <p:nvSpPr>
          <p:cNvPr id="10" name="TextBox 32"/>
          <p:cNvSpPr txBox="1"/>
          <p:nvPr/>
        </p:nvSpPr>
        <p:spPr>
          <a:xfrm>
            <a:off x="1229905" y="3919403"/>
            <a:ext cx="3474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 (Body)"/>
              </a:rPr>
              <a:t>What DJI </a:t>
            </a:r>
            <a:r>
              <a:rPr lang="en-US" b="1" dirty="0" smtClean="0">
                <a:latin typeface="Arial (Body)"/>
              </a:rPr>
              <a:t>Employees liked – 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Benefits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Work Life Balance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Company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Interns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Professional People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Globally renown company</a:t>
            </a:r>
          </a:p>
        </p:txBody>
      </p:sp>
      <p:sp>
        <p:nvSpPr>
          <p:cNvPr id="14" name="TextBox 32"/>
          <p:cNvSpPr txBox="1"/>
          <p:nvPr/>
        </p:nvSpPr>
        <p:spPr>
          <a:xfrm>
            <a:off x="6624615" y="3919403"/>
            <a:ext cx="3796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 (Body)"/>
              </a:rPr>
              <a:t>What </a:t>
            </a:r>
            <a:r>
              <a:rPr lang="en-US" b="1" dirty="0" smtClean="0"/>
              <a:t>Ratings Employees liked </a:t>
            </a:r>
            <a:r>
              <a:rPr lang="en-US" b="1" dirty="0"/>
              <a:t>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Benefits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Good Work </a:t>
            </a:r>
            <a:r>
              <a:rPr lang="en-US" dirty="0">
                <a:latin typeface="Arial (Body)"/>
              </a:rPr>
              <a:t>Life Balance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 (Body)"/>
              </a:rPr>
              <a:t>Good </a:t>
            </a:r>
            <a:r>
              <a:rPr lang="en-US" dirty="0" smtClean="0">
                <a:latin typeface="Arial (Body)"/>
              </a:rPr>
              <a:t>Company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Learning</a:t>
            </a:r>
            <a:endParaRPr lang="en-US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Interesting Work</a:t>
            </a:r>
            <a:endParaRPr lang="en-US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Work From Home</a:t>
            </a:r>
            <a:endParaRPr lang="en-US" dirty="0">
              <a:latin typeface="Arial (Body)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Working hours</a:t>
            </a:r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353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0947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21" y="210750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Employees didn’t liked (based on each division)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18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889687" y="990852"/>
            <a:ext cx="3818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 (Body)"/>
              </a:rPr>
              <a:t>What MI Employees didn’t liked – 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Growth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Lack of Training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Monotonous Work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Bad Managers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Promotions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Salary</a:t>
            </a:r>
          </a:p>
        </p:txBody>
      </p:sp>
      <p:sp>
        <p:nvSpPr>
          <p:cNvPr id="18" name="TextBox 32"/>
          <p:cNvSpPr txBox="1"/>
          <p:nvPr/>
        </p:nvSpPr>
        <p:spPr>
          <a:xfrm>
            <a:off x="6628738" y="990852"/>
            <a:ext cx="4245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 (Body)"/>
              </a:rPr>
              <a:t>What </a:t>
            </a:r>
            <a:r>
              <a:rPr lang="en-US" b="1" dirty="0" err="1" smtClean="0"/>
              <a:t>Platts</a:t>
            </a:r>
            <a:r>
              <a:rPr lang="en-US" b="1" dirty="0" smtClean="0"/>
              <a:t> </a:t>
            </a:r>
            <a:r>
              <a:rPr lang="en-US" b="1" dirty="0">
                <a:latin typeface="Arial (Body)"/>
              </a:rPr>
              <a:t>Employees didn’t liked </a:t>
            </a:r>
            <a:r>
              <a:rPr lang="en-US" b="1" dirty="0" smtClean="0">
                <a:latin typeface="Arial (Body)"/>
              </a:rPr>
              <a:t>–</a:t>
            </a:r>
          </a:p>
          <a:p>
            <a:r>
              <a:rPr lang="en-US" b="1" dirty="0" smtClean="0">
                <a:latin typeface="Arial (Body)"/>
              </a:rPr>
              <a:t> 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/>
              <a:t>Long Hours</a:t>
            </a:r>
          </a:p>
          <a:p>
            <a:pPr marL="342900" indent="-342900">
              <a:buAutoNum type="arabicPeriod"/>
            </a:pPr>
            <a:r>
              <a:rPr lang="en-US" dirty="0" smtClean="0"/>
              <a:t>Political Manager</a:t>
            </a:r>
          </a:p>
          <a:p>
            <a:pPr marL="342900" indent="-342900">
              <a:buAutoNum type="arabicPeriod"/>
            </a:pPr>
            <a:r>
              <a:rPr lang="en-US" dirty="0" smtClean="0"/>
              <a:t>Career Progression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dirty="0" smtClean="0"/>
              <a:t>Leadership</a:t>
            </a:r>
          </a:p>
          <a:p>
            <a:pPr marL="342900" indent="-342900">
              <a:buAutoNum type="arabicPeriod"/>
            </a:pPr>
            <a:r>
              <a:rPr lang="en-US" dirty="0" smtClean="0"/>
              <a:t>Salary</a:t>
            </a:r>
          </a:p>
        </p:txBody>
      </p:sp>
      <p:sp>
        <p:nvSpPr>
          <p:cNvPr id="10" name="TextBox 32"/>
          <p:cNvSpPr txBox="1"/>
          <p:nvPr/>
        </p:nvSpPr>
        <p:spPr>
          <a:xfrm>
            <a:off x="889687" y="3828785"/>
            <a:ext cx="39541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 (Body)"/>
              </a:rPr>
              <a:t>What DJI</a:t>
            </a:r>
            <a:r>
              <a:rPr lang="en-US" b="1" dirty="0">
                <a:latin typeface="Arial (Body)"/>
              </a:rPr>
              <a:t> Employees didn’t liked – </a:t>
            </a:r>
            <a:endParaRPr lang="en-US" b="1" dirty="0" smtClean="0">
              <a:latin typeface="Arial (Body)"/>
            </a:endParaRPr>
          </a:p>
          <a:p>
            <a:endParaRPr lang="en-US" b="1" dirty="0" smtClean="0"/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Politics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Protected Management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Opportunities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(Body)"/>
              </a:rPr>
              <a:t>Inequality in pay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 (Body)"/>
              </a:rPr>
              <a:t>Squeaky wheel </a:t>
            </a:r>
          </a:p>
        </p:txBody>
      </p:sp>
      <p:sp>
        <p:nvSpPr>
          <p:cNvPr id="14" name="TextBox 32"/>
          <p:cNvSpPr txBox="1"/>
          <p:nvPr/>
        </p:nvSpPr>
        <p:spPr>
          <a:xfrm>
            <a:off x="6628737" y="3828785"/>
            <a:ext cx="44841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 (Body)"/>
              </a:rPr>
              <a:t>What </a:t>
            </a:r>
            <a:r>
              <a:rPr lang="en-US" b="1" dirty="0" smtClean="0"/>
              <a:t>Ratings </a:t>
            </a:r>
            <a:r>
              <a:rPr lang="en-US" b="1" dirty="0">
                <a:latin typeface="Arial (Body)"/>
              </a:rPr>
              <a:t>Employees didn’t liked – 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dirty="0" smtClean="0"/>
              <a:t>Promotions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Process</a:t>
            </a:r>
          </a:p>
          <a:p>
            <a:pPr marL="342900" indent="-342900">
              <a:buAutoNum type="arabicPeriod"/>
            </a:pPr>
            <a:r>
              <a:rPr lang="en-US" dirty="0" smtClean="0"/>
              <a:t>Less training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dirty="0" smtClean="0"/>
              <a:t>Bonus</a:t>
            </a:r>
          </a:p>
          <a:p>
            <a:pPr marL="342900" indent="-342900">
              <a:buAutoNum type="arabicPeriod"/>
            </a:pPr>
            <a:r>
              <a:rPr lang="en-US" dirty="0" smtClean="0"/>
              <a:t>Salary</a:t>
            </a:r>
          </a:p>
          <a:p>
            <a:pPr marL="342900" indent="-342900">
              <a:buAutoNum type="arabicPeriod"/>
            </a:pPr>
            <a:r>
              <a:rPr lang="en-US" dirty="0" smtClean="0"/>
              <a:t>Analytical job without Analytical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08403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9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54254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Future Work Opportunities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 Exit surveys ( VIBE data ) and check “What Employees are talking”. Based on outcome of this analysis, we can measure similarities between both feedbacks.</a:t>
            </a:r>
          </a:p>
          <a:p>
            <a:endParaRPr lang="en-US" dirty="0" smtClean="0"/>
          </a:p>
          <a:p>
            <a:r>
              <a:rPr lang="en-US" dirty="0" smtClean="0"/>
              <a:t>Analysis of interview / recruitment experience.</a:t>
            </a:r>
          </a:p>
          <a:p>
            <a:endParaRPr lang="en-US" dirty="0" smtClean="0"/>
          </a:p>
          <a:p>
            <a:r>
              <a:rPr lang="en-US" dirty="0" smtClean="0"/>
              <a:t>EVP analysis and include different Social media channels like – S&amp;P Global Facebook Page, Twitter Feeds etc. </a:t>
            </a:r>
          </a:p>
          <a:p>
            <a:endParaRPr lang="en-US" dirty="0" smtClean="0"/>
          </a:p>
          <a:p>
            <a:r>
              <a:rPr lang="en-US" dirty="0" smtClean="0"/>
              <a:t>Similar analysis can be performed on the few topics like – onboarding, Movement, orientation, First 30 days experience etc.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3004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</a:p>
          <a:p>
            <a:r>
              <a:rPr lang="en-US" dirty="0" smtClean="0"/>
              <a:t>Overview </a:t>
            </a:r>
          </a:p>
          <a:p>
            <a:r>
              <a:rPr lang="en-US" dirty="0" smtClean="0"/>
              <a:t>Good Words about the Organization	</a:t>
            </a:r>
          </a:p>
          <a:p>
            <a:r>
              <a:rPr lang="en-US" dirty="0" smtClean="0"/>
              <a:t>3 Themes for Pros and Cons</a:t>
            </a:r>
          </a:p>
          <a:p>
            <a:r>
              <a:rPr lang="en-US" dirty="0"/>
              <a:t>What US and India Employees </a:t>
            </a:r>
            <a:r>
              <a:rPr lang="en-US" dirty="0" smtClean="0"/>
              <a:t>liked</a:t>
            </a:r>
          </a:p>
          <a:p>
            <a:r>
              <a:rPr lang="en-US" dirty="0"/>
              <a:t>Future Work Opportunities</a:t>
            </a:r>
          </a:p>
          <a:p>
            <a:r>
              <a:rPr lang="en-US" dirty="0" smtClean="0"/>
              <a:t>Appendix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7488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69217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Appendix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569139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Words about the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21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472266" y="924886"/>
            <a:ext cx="5162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Pros: </a:t>
            </a:r>
            <a:r>
              <a:rPr lang="en-US" b="1" dirty="0" smtClean="0"/>
              <a:t>Things which Employees liked – </a:t>
            </a:r>
          </a:p>
          <a:p>
            <a:endParaRPr lang="en-US" b="1" dirty="0"/>
          </a:p>
          <a:p>
            <a:r>
              <a:rPr lang="en-US" dirty="0" smtClean="0"/>
              <a:t>According to Employees feedback, we found out that people love our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Benefits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Work </a:t>
            </a:r>
            <a:r>
              <a:rPr lang="en-US" sz="1600" b="1" dirty="0">
                <a:solidFill>
                  <a:srgbClr val="00B050"/>
                </a:solidFill>
              </a:rPr>
              <a:t>Life Balance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Good Work Culture</a:t>
            </a:r>
            <a:r>
              <a:rPr lang="en-US" sz="1600" dirty="0" smtClean="0">
                <a:solidFill>
                  <a:srgbClr val="00B050"/>
                </a:solidFill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</a:rPr>
              <a:t>Good People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00B050"/>
                </a:solidFill>
              </a:rPr>
              <a:t>Opportunities</a:t>
            </a:r>
            <a:r>
              <a:rPr lang="en-US" sz="1600" dirty="0" smtClean="0"/>
              <a:t> provided by S&amp;P and they are spreading good words on this front.</a:t>
            </a:r>
            <a:endParaRPr lang="en-US" dirty="0" smtClean="0"/>
          </a:p>
        </p:txBody>
      </p:sp>
      <p:sp>
        <p:nvSpPr>
          <p:cNvPr id="18" name="TextBox 32"/>
          <p:cNvSpPr txBox="1"/>
          <p:nvPr/>
        </p:nvSpPr>
        <p:spPr>
          <a:xfrm>
            <a:off x="6574971" y="916183"/>
            <a:ext cx="552994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D6002A"/>
                </a:solidFill>
                <a:latin typeface="Arial (Body)"/>
              </a:rPr>
              <a:t>Cons:</a:t>
            </a:r>
            <a:r>
              <a:rPr lang="en-US" b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b="1" dirty="0" smtClean="0"/>
              <a:t>Word List which Employees don’t like –</a:t>
            </a:r>
          </a:p>
          <a:p>
            <a:endParaRPr lang="en-US" dirty="0"/>
          </a:p>
          <a:p>
            <a:r>
              <a:rPr lang="en-US" dirty="0" smtClean="0"/>
              <a:t>Feedback provided by the Employees they found out to difficulty to cope up with </a:t>
            </a:r>
            <a:r>
              <a:rPr lang="en-US" sz="1600" b="1" dirty="0" smtClean="0">
                <a:solidFill>
                  <a:srgbClr val="D6002A"/>
                </a:solidFill>
              </a:rPr>
              <a:t>Opportunities, Growth,</a:t>
            </a:r>
            <a:r>
              <a:rPr lang="en-US" dirty="0" smtClean="0"/>
              <a:t> </a:t>
            </a:r>
            <a:r>
              <a:rPr lang="en-US" sz="1600" b="1" dirty="0">
                <a:solidFill>
                  <a:srgbClr val="D6002A"/>
                </a:solidFill>
              </a:rPr>
              <a:t>Lack of Training</a:t>
            </a:r>
            <a:r>
              <a:rPr lang="en-US" sz="1600" dirty="0" smtClean="0">
                <a:solidFill>
                  <a:srgbClr val="D6002A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Monotonous Work</a:t>
            </a:r>
            <a:r>
              <a:rPr lang="en-US" sz="1600" dirty="0" smtClean="0">
                <a:solidFill>
                  <a:srgbClr val="D6002A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b="1" dirty="0">
                <a:solidFill>
                  <a:srgbClr val="D6002A"/>
                </a:solidFill>
              </a:rPr>
              <a:t>Bad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Manager, 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Promotions</a:t>
            </a:r>
            <a:r>
              <a:rPr lang="en-US" sz="1600" dirty="0" smtClean="0">
                <a:solidFill>
                  <a:srgbClr val="D6002A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D6002A"/>
                </a:solidFill>
              </a:rPr>
              <a:t>Salary</a:t>
            </a:r>
            <a:r>
              <a:rPr lang="en-US" sz="1600" dirty="0" smtClean="0"/>
              <a:t> and this can be improved.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565" y="2817997"/>
            <a:ext cx="3267075" cy="3442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0411" y="2690118"/>
            <a:ext cx="3534229" cy="369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37958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Words about the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Platts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22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472266" y="924886"/>
            <a:ext cx="5162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Pros: </a:t>
            </a:r>
            <a:r>
              <a:rPr lang="en-US" b="1" dirty="0" smtClean="0"/>
              <a:t>Things which Employees liked – </a:t>
            </a:r>
          </a:p>
          <a:p>
            <a:endParaRPr lang="en-US" b="1" dirty="0"/>
          </a:p>
          <a:p>
            <a:r>
              <a:rPr lang="en-US" dirty="0" smtClean="0"/>
              <a:t>According to Employees feedback, we found out that people love our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Benefits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Work </a:t>
            </a:r>
            <a:r>
              <a:rPr lang="en-US" sz="1600" b="1" dirty="0">
                <a:solidFill>
                  <a:srgbClr val="00B050"/>
                </a:solidFill>
              </a:rPr>
              <a:t>Life Balance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Good Work, Smart People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00B050"/>
                </a:solidFill>
              </a:rPr>
              <a:t>Flexible time</a:t>
            </a:r>
            <a:r>
              <a:rPr lang="en-US" sz="1600" dirty="0" smtClean="0"/>
              <a:t> provided by S&amp;P and they are spreading good words on this front.</a:t>
            </a:r>
            <a:endParaRPr lang="en-US" dirty="0" smtClean="0"/>
          </a:p>
        </p:txBody>
      </p:sp>
      <p:sp>
        <p:nvSpPr>
          <p:cNvPr id="18" name="TextBox 32"/>
          <p:cNvSpPr txBox="1"/>
          <p:nvPr/>
        </p:nvSpPr>
        <p:spPr>
          <a:xfrm>
            <a:off x="6574971" y="916183"/>
            <a:ext cx="552994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D6002A"/>
                </a:solidFill>
                <a:latin typeface="Arial (Body)"/>
              </a:rPr>
              <a:t>Cons:</a:t>
            </a:r>
            <a:r>
              <a:rPr lang="en-US" b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b="1" dirty="0" smtClean="0"/>
              <a:t>Word List which Employees don’t like –</a:t>
            </a:r>
          </a:p>
          <a:p>
            <a:endParaRPr lang="en-US" dirty="0"/>
          </a:p>
          <a:p>
            <a:r>
              <a:rPr lang="en-US" dirty="0" smtClean="0"/>
              <a:t>Feedback provided by the Employees they found out to difficulty to cope up with </a:t>
            </a:r>
            <a:r>
              <a:rPr lang="en-US" sz="1600" b="1" dirty="0" smtClean="0">
                <a:solidFill>
                  <a:srgbClr val="D6002A"/>
                </a:solidFill>
              </a:rPr>
              <a:t>Long Hours, Political Managers,</a:t>
            </a:r>
            <a:r>
              <a:rPr lang="en-US" dirty="0" smtClean="0"/>
              <a:t> </a:t>
            </a:r>
            <a:r>
              <a:rPr lang="en-US" sz="1600" b="1" dirty="0">
                <a:solidFill>
                  <a:srgbClr val="D6002A"/>
                </a:solidFill>
              </a:rPr>
              <a:t>Career Progression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D6002A"/>
                </a:solidFill>
              </a:rPr>
              <a:t>Salary</a:t>
            </a:r>
            <a:r>
              <a:rPr lang="en-US" sz="1600" dirty="0" smtClean="0"/>
              <a:t> and this can be improved.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t="5057"/>
          <a:stretch/>
        </p:blipFill>
        <p:spPr>
          <a:xfrm>
            <a:off x="1484154" y="3007360"/>
            <a:ext cx="3484085" cy="3384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2090" y="2639732"/>
            <a:ext cx="3628509" cy="375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3001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Words about the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DJI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23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472266" y="924886"/>
            <a:ext cx="516218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Pros: </a:t>
            </a:r>
            <a:r>
              <a:rPr lang="en-US" b="1" dirty="0" smtClean="0"/>
              <a:t>Things which Employees liked – </a:t>
            </a:r>
          </a:p>
          <a:p>
            <a:endParaRPr lang="en-US" b="1" dirty="0"/>
          </a:p>
          <a:p>
            <a:r>
              <a:rPr lang="en-US" dirty="0" smtClean="0"/>
              <a:t>According to Employees feedback, we found out that people love our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Benefits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Work </a:t>
            </a:r>
            <a:r>
              <a:rPr lang="en-US" sz="1600" b="1" dirty="0">
                <a:solidFill>
                  <a:srgbClr val="00B050"/>
                </a:solidFill>
              </a:rPr>
              <a:t>Life Balance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Good company, Good Interns, Professional Peoples, Good Internship and Globally renown company </a:t>
            </a:r>
            <a:r>
              <a:rPr lang="en-US" sz="1600" dirty="0" smtClean="0"/>
              <a:t>provided by S&amp;P and they are spreading good words on this front.</a:t>
            </a:r>
            <a:endParaRPr lang="en-US" dirty="0" smtClean="0"/>
          </a:p>
        </p:txBody>
      </p:sp>
      <p:sp>
        <p:nvSpPr>
          <p:cNvPr id="18" name="TextBox 32"/>
          <p:cNvSpPr txBox="1"/>
          <p:nvPr/>
        </p:nvSpPr>
        <p:spPr>
          <a:xfrm>
            <a:off x="6238241" y="916183"/>
            <a:ext cx="58666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D6002A"/>
                </a:solidFill>
                <a:latin typeface="Arial (Body)"/>
              </a:rPr>
              <a:t>Cons:</a:t>
            </a:r>
            <a:r>
              <a:rPr lang="en-US" b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b="1" dirty="0" smtClean="0"/>
              <a:t>Word List which Employees don’t like –</a:t>
            </a:r>
          </a:p>
          <a:p>
            <a:endParaRPr lang="en-US" dirty="0"/>
          </a:p>
          <a:p>
            <a:r>
              <a:rPr lang="en-US" dirty="0" smtClean="0"/>
              <a:t>Feedback provided by the Employees they found out to difficulty to cope up with</a:t>
            </a:r>
            <a:r>
              <a:rPr lang="en-US" sz="1600" b="1" dirty="0">
                <a:solidFill>
                  <a:srgbClr val="D6002A"/>
                </a:solidFill>
              </a:rPr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Politics, Protected Management, Opportunities, Promotions, Squeaky wheel </a:t>
            </a:r>
            <a:r>
              <a:rPr lang="en-US" sz="1600" dirty="0" smtClean="0"/>
              <a:t>and</a:t>
            </a:r>
            <a:r>
              <a:rPr lang="en-US" sz="1600" b="1" dirty="0" smtClean="0">
                <a:solidFill>
                  <a:srgbClr val="D6002A"/>
                </a:solidFill>
              </a:rPr>
              <a:t> Inequality in pay</a:t>
            </a:r>
            <a:r>
              <a:rPr lang="en-US" sz="1600" dirty="0" smtClean="0"/>
              <a:t> and this can be improved.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0229" y="3110100"/>
            <a:ext cx="3297851" cy="3371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5670" y="2834308"/>
            <a:ext cx="3468970" cy="371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13592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Words about the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Ratings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24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472266" y="924886"/>
            <a:ext cx="516218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Pros: </a:t>
            </a:r>
            <a:r>
              <a:rPr lang="en-US" b="1" dirty="0" smtClean="0"/>
              <a:t>Things which Employees liked – </a:t>
            </a:r>
          </a:p>
          <a:p>
            <a:endParaRPr lang="en-US" b="1" dirty="0"/>
          </a:p>
          <a:p>
            <a:r>
              <a:rPr lang="en-US" dirty="0" smtClean="0"/>
              <a:t>According to Employees feedback, we found out that people love our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Benefits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Work </a:t>
            </a:r>
            <a:r>
              <a:rPr lang="en-US" sz="1600" b="1" dirty="0">
                <a:solidFill>
                  <a:srgbClr val="00B050"/>
                </a:solidFill>
              </a:rPr>
              <a:t>Life Balance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Good company, Learning, Interesting Work, Work from Home, Working Hours and Office Location</a:t>
            </a:r>
            <a:r>
              <a:rPr lang="en-US" sz="1600" dirty="0" smtClean="0"/>
              <a:t> provided by S&amp;P and they are spreading good words on this front.</a:t>
            </a:r>
            <a:endParaRPr lang="en-US" dirty="0" smtClean="0"/>
          </a:p>
        </p:txBody>
      </p:sp>
      <p:sp>
        <p:nvSpPr>
          <p:cNvPr id="18" name="TextBox 32"/>
          <p:cNvSpPr txBox="1"/>
          <p:nvPr/>
        </p:nvSpPr>
        <p:spPr>
          <a:xfrm>
            <a:off x="6238241" y="916183"/>
            <a:ext cx="586668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D6002A"/>
                </a:solidFill>
                <a:latin typeface="Arial (Body)"/>
              </a:rPr>
              <a:t>Cons:</a:t>
            </a:r>
            <a:r>
              <a:rPr lang="en-US" b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b="1" dirty="0" smtClean="0"/>
              <a:t>Word List which Employees don’t like –</a:t>
            </a:r>
          </a:p>
          <a:p>
            <a:endParaRPr lang="en-US" dirty="0"/>
          </a:p>
          <a:p>
            <a:r>
              <a:rPr lang="en-US" dirty="0" smtClean="0"/>
              <a:t>Feedback provided by the Employees they found out to difficulty to cope up with</a:t>
            </a:r>
            <a:r>
              <a:rPr lang="en-US" sz="1600" b="1" dirty="0">
                <a:solidFill>
                  <a:srgbClr val="D6002A"/>
                </a:solidFill>
              </a:rPr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Promotions, Processes,  Less Trainings,</a:t>
            </a:r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Bonus, Salary </a:t>
            </a:r>
            <a:r>
              <a:rPr lang="en-US" sz="1600" dirty="0"/>
              <a:t>and</a:t>
            </a:r>
            <a:r>
              <a:rPr lang="en-US" sz="1600" b="1" dirty="0" smtClean="0">
                <a:solidFill>
                  <a:srgbClr val="D6002A"/>
                </a:solidFill>
              </a:rPr>
              <a:t> Analytical Job without Analytical work</a:t>
            </a:r>
            <a:r>
              <a:rPr lang="en-US" sz="1600" dirty="0" smtClean="0"/>
              <a:t> and this can be improved.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3473" y="3110100"/>
            <a:ext cx="3210447" cy="3278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2563" y="2639732"/>
            <a:ext cx="3824481" cy="391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58451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6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 – For 5 Subsections (Overall)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25</a:t>
            </a:fld>
            <a:endParaRPr lang="en-US" dirty="0"/>
          </a:p>
        </p:txBody>
      </p:sp>
      <p:sp>
        <p:nvSpPr>
          <p:cNvPr id="24" name="TextBox 32"/>
          <p:cNvSpPr txBox="1"/>
          <p:nvPr/>
        </p:nvSpPr>
        <p:spPr>
          <a:xfrm>
            <a:off x="4551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Career Opportunity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1" name="TextBox 32"/>
          <p:cNvSpPr txBox="1"/>
          <p:nvPr/>
        </p:nvSpPr>
        <p:spPr>
          <a:xfrm>
            <a:off x="399775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Senior Leadership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808207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Work Life balance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6" name="TextBox 32"/>
          <p:cNvSpPr txBox="1"/>
          <p:nvPr/>
        </p:nvSpPr>
        <p:spPr>
          <a:xfrm>
            <a:off x="2077517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Comp &amp; Benefits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8" name="TextBox 32"/>
          <p:cNvSpPr txBox="1"/>
          <p:nvPr/>
        </p:nvSpPr>
        <p:spPr>
          <a:xfrm>
            <a:off x="6647316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Culture &amp; Value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320" y="1151032"/>
            <a:ext cx="3773713" cy="2452937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5741" y="1132388"/>
            <a:ext cx="3875516" cy="252800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6444" y="4099468"/>
            <a:ext cx="3869340" cy="2658688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0892" y="4219822"/>
            <a:ext cx="3614284" cy="253833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6821" y="1151033"/>
            <a:ext cx="3591857" cy="256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08632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 – For S&amp;P MI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26</a:t>
            </a:fld>
            <a:endParaRPr lang="en-US" dirty="0"/>
          </a:p>
        </p:txBody>
      </p:sp>
      <p:sp>
        <p:nvSpPr>
          <p:cNvPr id="24" name="TextBox 32"/>
          <p:cNvSpPr txBox="1"/>
          <p:nvPr/>
        </p:nvSpPr>
        <p:spPr>
          <a:xfrm>
            <a:off x="4551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Career Opportunity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1" name="TextBox 32"/>
          <p:cNvSpPr txBox="1"/>
          <p:nvPr/>
        </p:nvSpPr>
        <p:spPr>
          <a:xfrm>
            <a:off x="399775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Senior Leadership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808207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Work Life balance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6" name="TextBox 32"/>
          <p:cNvSpPr txBox="1"/>
          <p:nvPr/>
        </p:nvSpPr>
        <p:spPr>
          <a:xfrm>
            <a:off x="2077517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Comp &amp; Benefits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8" name="TextBox 32"/>
          <p:cNvSpPr txBox="1"/>
          <p:nvPr/>
        </p:nvSpPr>
        <p:spPr>
          <a:xfrm>
            <a:off x="6647316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Culture &amp; Value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688" y="1122587"/>
            <a:ext cx="3150637" cy="2509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6604" y="1122587"/>
            <a:ext cx="3028950" cy="2480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8320" y="1172405"/>
            <a:ext cx="2919747" cy="24882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7517" y="4099467"/>
            <a:ext cx="3097952" cy="25585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7316" y="4118517"/>
            <a:ext cx="3188645" cy="255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92107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82489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 – For S&amp;P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Platts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27</a:t>
            </a:fld>
            <a:endParaRPr lang="en-US" dirty="0"/>
          </a:p>
        </p:txBody>
      </p:sp>
      <p:sp>
        <p:nvSpPr>
          <p:cNvPr id="24" name="TextBox 32"/>
          <p:cNvSpPr txBox="1"/>
          <p:nvPr/>
        </p:nvSpPr>
        <p:spPr>
          <a:xfrm>
            <a:off x="4551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Career Opportunity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1" name="TextBox 32"/>
          <p:cNvSpPr txBox="1"/>
          <p:nvPr/>
        </p:nvSpPr>
        <p:spPr>
          <a:xfrm>
            <a:off x="399775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Senior Leadership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808207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Work Life balance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6" name="TextBox 32"/>
          <p:cNvSpPr txBox="1"/>
          <p:nvPr/>
        </p:nvSpPr>
        <p:spPr>
          <a:xfrm>
            <a:off x="2077517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Comp &amp; Benefits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8" name="TextBox 32"/>
          <p:cNvSpPr txBox="1"/>
          <p:nvPr/>
        </p:nvSpPr>
        <p:spPr>
          <a:xfrm>
            <a:off x="6647316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Culture &amp; Value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477" y="1119978"/>
            <a:ext cx="3349023" cy="253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7757" y="1195131"/>
            <a:ext cx="3060268" cy="24836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0525" y="1119977"/>
            <a:ext cx="3124200" cy="25498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7518" y="4099467"/>
            <a:ext cx="3151708" cy="26935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2224" y="4252059"/>
            <a:ext cx="3209925" cy="25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14371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2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8"/>
            <a:ext cx="11358880" cy="474438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 – For S&amp;P DJI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28</a:t>
            </a:fld>
            <a:endParaRPr lang="en-US" dirty="0"/>
          </a:p>
        </p:txBody>
      </p:sp>
      <p:sp>
        <p:nvSpPr>
          <p:cNvPr id="24" name="TextBox 32"/>
          <p:cNvSpPr txBox="1"/>
          <p:nvPr/>
        </p:nvSpPr>
        <p:spPr>
          <a:xfrm>
            <a:off x="4551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Career Opportunity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1" name="TextBox 32"/>
          <p:cNvSpPr txBox="1"/>
          <p:nvPr/>
        </p:nvSpPr>
        <p:spPr>
          <a:xfrm>
            <a:off x="399775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Senior Leadership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808207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Work Life balance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6" name="TextBox 32"/>
          <p:cNvSpPr txBox="1"/>
          <p:nvPr/>
        </p:nvSpPr>
        <p:spPr>
          <a:xfrm>
            <a:off x="2077517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Comp &amp; Benefits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8" name="TextBox 32"/>
          <p:cNvSpPr txBox="1"/>
          <p:nvPr/>
        </p:nvSpPr>
        <p:spPr>
          <a:xfrm>
            <a:off x="6647316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Culture &amp; Value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899" y="1122587"/>
            <a:ext cx="3106801" cy="25481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7757" y="1254337"/>
            <a:ext cx="2921048" cy="24164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9309" y="1084730"/>
            <a:ext cx="3136341" cy="25555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7032" y="4099467"/>
            <a:ext cx="3288868" cy="2596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48425" y="4099468"/>
            <a:ext cx="3228975" cy="259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3354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52280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 – For S&amp;P Ratings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29</a:t>
            </a:fld>
            <a:endParaRPr lang="en-US" dirty="0"/>
          </a:p>
        </p:txBody>
      </p:sp>
      <p:sp>
        <p:nvSpPr>
          <p:cNvPr id="24" name="TextBox 32"/>
          <p:cNvSpPr txBox="1"/>
          <p:nvPr/>
        </p:nvSpPr>
        <p:spPr>
          <a:xfrm>
            <a:off x="4551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Career Opportunity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1" name="TextBox 32"/>
          <p:cNvSpPr txBox="1"/>
          <p:nvPr/>
        </p:nvSpPr>
        <p:spPr>
          <a:xfrm>
            <a:off x="399775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Senior Leadership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8082077" y="84558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Work Life balance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6" name="TextBox 32"/>
          <p:cNvSpPr txBox="1"/>
          <p:nvPr/>
        </p:nvSpPr>
        <p:spPr>
          <a:xfrm>
            <a:off x="2077517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Comp &amp; Benefits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38" name="TextBox 32"/>
          <p:cNvSpPr txBox="1"/>
          <p:nvPr/>
        </p:nvSpPr>
        <p:spPr>
          <a:xfrm>
            <a:off x="6647316" y="3822468"/>
            <a:ext cx="415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  <a:latin typeface="Arial (Body)"/>
              </a:rPr>
              <a:t>Avg. </a:t>
            </a:r>
            <a:r>
              <a:rPr lang="en-US" sz="1200" b="1" dirty="0" smtClean="0">
                <a:solidFill>
                  <a:srgbClr val="FF0000"/>
                </a:solidFill>
                <a:latin typeface="Arial (Body)"/>
              </a:rPr>
              <a:t>Culture &amp; Value over the Years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80" y="1247775"/>
            <a:ext cx="3042920" cy="23461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0285" y="1122587"/>
            <a:ext cx="3148012" cy="23960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9605" y="4099467"/>
            <a:ext cx="2972062" cy="2453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8081" y="4099467"/>
            <a:ext cx="3277870" cy="2456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3519" y="1122587"/>
            <a:ext cx="3044863" cy="251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9352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3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930876"/>
            <a:ext cx="11367253" cy="48222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Objectives </a:t>
            </a:r>
          </a:p>
          <a:p>
            <a:r>
              <a:rPr lang="en-US" sz="1800" dirty="0" smtClean="0"/>
              <a:t>Identify hidden issues that might impacting employee experience.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Key </a:t>
            </a:r>
            <a:r>
              <a:rPr lang="en-US" sz="2400" b="1" dirty="0" smtClean="0"/>
              <a:t>Observations</a:t>
            </a:r>
          </a:p>
          <a:p>
            <a:r>
              <a:rPr lang="en-US" sz="1800" dirty="0" smtClean="0"/>
              <a:t>Overall Employees were good with 3.3 Average overall satisfaction (out of 5).</a:t>
            </a:r>
          </a:p>
          <a:p>
            <a:r>
              <a:rPr lang="en-US" sz="1800" dirty="0" smtClean="0"/>
              <a:t>Hot </a:t>
            </a:r>
            <a:r>
              <a:rPr lang="en-US" sz="1800" dirty="0"/>
              <a:t>topics are Work Life Balance, Management, Work environment, People, Benefits, Brands, Leadership, Salary, Opportunities etc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55% of the reviews are from US, India and UK employees</a:t>
            </a:r>
            <a:r>
              <a:rPr lang="en-US" sz="1800" dirty="0"/>
              <a:t> </a:t>
            </a:r>
            <a:r>
              <a:rPr lang="en-US" sz="1800" dirty="0" smtClean="0"/>
              <a:t>and saw good representation from countries like – Philippines, Singapore, Pakistan etc</a:t>
            </a:r>
            <a:r>
              <a:rPr lang="en-US" sz="1800" dirty="0"/>
              <a:t>.</a:t>
            </a:r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8516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0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 Cloud For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30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9029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99186" y="1014672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2" y="4328283"/>
            <a:ext cx="516218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Good Pay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Good Culture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Great Benefits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Interesting Work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Work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TextBox 32"/>
          <p:cNvSpPr txBox="1"/>
          <p:nvPr/>
        </p:nvSpPr>
        <p:spPr>
          <a:xfrm>
            <a:off x="6220181" y="4415815"/>
            <a:ext cx="4152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Growth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Work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Politics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Leadership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Opportunities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Promotions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600" y="1251031"/>
            <a:ext cx="3301840" cy="2940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1239" y="1251031"/>
            <a:ext cx="3361561" cy="31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16606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7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 Cloud For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31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69515" y="84631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Arial (Body)"/>
              </a:rPr>
              <a:t>Word Cloud for </a:t>
            </a:r>
            <a:r>
              <a:rPr lang="en-US" sz="1200" b="1" dirty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FF000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99186" y="862272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0" name="TextBox 32"/>
          <p:cNvSpPr txBox="1"/>
          <p:nvPr/>
        </p:nvSpPr>
        <p:spPr>
          <a:xfrm>
            <a:off x="402596" y="4483588"/>
            <a:ext cx="516218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Work Life Balance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Good Working Environment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Good Culture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Less Work Pressure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Transport Facility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Arial (Body)"/>
              </a:rPr>
              <a:t>Good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TextBox 32"/>
          <p:cNvSpPr txBox="1"/>
          <p:nvPr/>
        </p:nvSpPr>
        <p:spPr>
          <a:xfrm>
            <a:off x="6220181" y="4563865"/>
            <a:ext cx="4152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sz="1400" dirty="0"/>
              <a:t>Not Enough Opportunities </a:t>
            </a:r>
          </a:p>
          <a:p>
            <a:pPr marL="342900" indent="-342900">
              <a:buAutoNum type="arabicPeriod"/>
            </a:pPr>
            <a:r>
              <a:rPr lang="en-US" sz="1400" dirty="0"/>
              <a:t>Slow Career / Growth opportunity</a:t>
            </a:r>
          </a:p>
          <a:p>
            <a:pPr marL="342900" indent="-342900">
              <a:buAutoNum type="arabicPeriod"/>
            </a:pPr>
            <a:r>
              <a:rPr lang="en-US" sz="1400" dirty="0"/>
              <a:t>Promotion</a:t>
            </a:r>
          </a:p>
          <a:p>
            <a:pPr marL="342900" indent="-342900">
              <a:buAutoNum type="arabicPeriod"/>
            </a:pPr>
            <a:r>
              <a:rPr lang="en-US" sz="1400" dirty="0"/>
              <a:t>Monotonous work</a:t>
            </a:r>
          </a:p>
          <a:p>
            <a:pPr marL="342900" indent="-342900">
              <a:buAutoNum type="arabicPeriod"/>
            </a:pPr>
            <a:r>
              <a:rPr lang="en-US" sz="1400" dirty="0"/>
              <a:t>Training</a:t>
            </a:r>
          </a:p>
          <a:p>
            <a:pPr marL="342900" indent="-342900">
              <a:buAutoNum type="arabicPeriod"/>
            </a:pPr>
            <a:r>
              <a:rPr lang="en-US" sz="1400" dirty="0"/>
              <a:t>Night Shift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515" y="1139271"/>
            <a:ext cx="3004095" cy="32242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0095" y="1129201"/>
            <a:ext cx="3911185" cy="33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3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 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Current Employees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32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88259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99186" y="852112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351279" y="4686350"/>
            <a:ext cx="461098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Good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Good Work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Good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Flexible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Work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TextBox 32"/>
          <p:cNvSpPr txBox="1"/>
          <p:nvPr/>
        </p:nvSpPr>
        <p:spPr>
          <a:xfrm>
            <a:off x="6585941" y="4883175"/>
            <a:ext cx="415248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Career Growth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Not Enough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Politics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139" y="1159598"/>
            <a:ext cx="3360182" cy="34505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2982" y="1159597"/>
            <a:ext cx="3374300" cy="354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6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 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Former Employees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33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836545" y="88259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99186" y="852112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074375" y="4686350"/>
            <a:ext cx="488789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Work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Good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Great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" name="TextBox 32"/>
          <p:cNvSpPr txBox="1"/>
          <p:nvPr/>
        </p:nvSpPr>
        <p:spPr>
          <a:xfrm>
            <a:off x="6549554" y="4686350"/>
            <a:ext cx="415248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Growth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Politics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Opportunity, Promotion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Learning / Training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895" y="1432595"/>
            <a:ext cx="2918745" cy="3088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9554" y="1280160"/>
            <a:ext cx="3579966" cy="316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2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5186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49" name="think-cell Slide" r:id="rId52" imgW="216" imgH="216" progId="TCLayout.ActiveDocument.1">
                  <p:embed/>
                </p:oleObj>
              </mc:Choice>
              <mc:Fallback>
                <p:oleObj name="think-cell Slide" r:id="rId52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 err="1" smtClean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42" y="212471"/>
            <a:ext cx="1881484" cy="46591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32"/>
          <p:cNvSpPr txBox="1">
            <a:spLocks noGrp="1"/>
          </p:cNvSpPr>
          <p:nvPr>
            <p:ph idx="1"/>
          </p:nvPr>
        </p:nvSpPr>
        <p:spPr>
          <a:xfrm>
            <a:off x="708977" y="756150"/>
            <a:ext cx="79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2594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215987" y="1111421"/>
            <a:ext cx="15958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Reviews by former &amp;</a:t>
            </a:r>
          </a:p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 current employees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9" name="TextBox 32"/>
          <p:cNvSpPr txBox="1"/>
          <p:nvPr/>
        </p:nvSpPr>
        <p:spPr>
          <a:xfrm>
            <a:off x="3226482" y="752041"/>
            <a:ext cx="796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~ 20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10" name="TextBox 32"/>
          <p:cNvSpPr txBox="1"/>
          <p:nvPr/>
        </p:nvSpPr>
        <p:spPr>
          <a:xfrm>
            <a:off x="2970941" y="1092493"/>
            <a:ext cx="12330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Average monthly reviews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13" name="TextBox 32"/>
          <p:cNvSpPr txBox="1"/>
          <p:nvPr/>
        </p:nvSpPr>
        <p:spPr>
          <a:xfrm>
            <a:off x="215987" y="1963903"/>
            <a:ext cx="3367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Overall, Employees were more vocal from 2012 onwards, Review Count increasing, Median Avg. Overall Satisfaction ratio increased from 3.0 to 3.3</a:t>
            </a:r>
            <a:endParaRPr lang="en-US" sz="1200" b="1" dirty="0"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4641275" y="725281"/>
            <a:ext cx="74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30%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15" name="TextBox 32"/>
          <p:cNvSpPr txBox="1"/>
          <p:nvPr/>
        </p:nvSpPr>
        <p:spPr>
          <a:xfrm>
            <a:off x="4300284" y="1082825"/>
            <a:ext cx="14229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Is the % of the employee from US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17" name="TextBox 32"/>
          <p:cNvSpPr txBox="1"/>
          <p:nvPr/>
        </p:nvSpPr>
        <p:spPr>
          <a:xfrm>
            <a:off x="6205325" y="747339"/>
            <a:ext cx="774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58%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5793808" y="1091550"/>
            <a:ext cx="15978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Of the reviews from current employees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19" name="TextBox 32"/>
          <p:cNvSpPr txBox="1"/>
          <p:nvPr/>
        </p:nvSpPr>
        <p:spPr>
          <a:xfrm>
            <a:off x="7715581" y="725281"/>
            <a:ext cx="81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42%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20" name="TextBox 32"/>
          <p:cNvSpPr txBox="1"/>
          <p:nvPr/>
        </p:nvSpPr>
        <p:spPr>
          <a:xfrm>
            <a:off x="7391664" y="1082825"/>
            <a:ext cx="14587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Of the reviews from former employees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24" name="TextBox 32"/>
          <p:cNvSpPr txBox="1"/>
          <p:nvPr/>
        </p:nvSpPr>
        <p:spPr>
          <a:xfrm>
            <a:off x="483632" y="3718678"/>
            <a:ext cx="409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D6002A"/>
                </a:solidFill>
                <a:latin typeface="Arial (Body)"/>
              </a:rPr>
              <a:t>54%</a:t>
            </a:r>
            <a:r>
              <a:rPr lang="en-US" sz="1200" b="1" dirty="0" smtClean="0">
                <a:latin typeface="Arial (Body)"/>
              </a:rPr>
              <a:t> Reviews from US, India and UK; Avg. Overall Satisfaction rate was good</a:t>
            </a:r>
            <a:endParaRPr lang="en-US" sz="1200" b="1" dirty="0">
              <a:latin typeface="Arial (Body)"/>
            </a:endParaRPr>
          </a:p>
        </p:txBody>
      </p:sp>
      <p:sp>
        <p:nvSpPr>
          <p:cNvPr id="29" name="TextBox 32"/>
          <p:cNvSpPr txBox="1"/>
          <p:nvPr/>
        </p:nvSpPr>
        <p:spPr>
          <a:xfrm>
            <a:off x="5910943" y="3701642"/>
            <a:ext cx="618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Overall Employees are recommending Organization to others (with a good satisfaction level, more than 60%) , except the employees who spend 1 to 3 Yrs. in organization</a:t>
            </a:r>
            <a:endParaRPr lang="en-US" sz="1200" b="1" dirty="0">
              <a:latin typeface="Arial (Body)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62842" y="784236"/>
            <a:ext cx="627114" cy="29858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129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86850" y="1169308"/>
            <a:ext cx="779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58595B"/>
                </a:solidFill>
                <a:latin typeface="Arial (Body)"/>
              </a:rPr>
              <a:t># Months</a:t>
            </a:r>
            <a:endParaRPr lang="en-US" sz="1050" b="1" dirty="0">
              <a:solidFill>
                <a:srgbClr val="58595B"/>
              </a:solidFill>
              <a:latin typeface="Arial (Body)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93067" y="677024"/>
            <a:ext cx="785617" cy="5026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Arial (Body)"/>
              </a:rPr>
              <a:t>47%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806458" y="1157959"/>
            <a:ext cx="1558834" cy="34908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sz="1050" b="1" dirty="0">
                <a:solidFill>
                  <a:srgbClr val="58595B"/>
                </a:solidFill>
                <a:latin typeface="Arial (Body)"/>
              </a:rPr>
              <a:t>Avg. Recommender </a:t>
            </a:r>
          </a:p>
          <a:p>
            <a:pPr algn="ctr"/>
            <a:r>
              <a:rPr lang="en-US" sz="1050" b="1" dirty="0">
                <a:solidFill>
                  <a:srgbClr val="58595B"/>
                </a:solidFill>
                <a:latin typeface="Arial (Body)"/>
              </a:rPr>
              <a:t>Score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219558" y="1157959"/>
            <a:ext cx="1615996" cy="32547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sz="1050" b="1" dirty="0">
                <a:solidFill>
                  <a:srgbClr val="58595B"/>
                </a:solidFill>
                <a:latin typeface="Arial (Body)"/>
              </a:rPr>
              <a:t>Approved Current CEO (on an Average)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451089" y="723312"/>
            <a:ext cx="1152935" cy="33892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 (Body)"/>
              </a:rPr>
              <a:t>73%</a:t>
            </a:r>
            <a:endParaRPr lang="en-US" sz="2000" b="1" dirty="0">
              <a:solidFill>
                <a:srgbClr val="C00000"/>
              </a:solidFill>
              <a:latin typeface="Arial (Body)"/>
            </a:endParaRPr>
          </a:p>
        </p:txBody>
      </p:sp>
      <p:graphicFrame>
        <p:nvGraphicFramePr>
          <p:cNvPr id="186" name="Chart 185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02639562"/>
              </p:ext>
            </p:extLst>
          </p:nvPr>
        </p:nvGraphicFramePr>
        <p:xfrm>
          <a:off x="-7938" y="4343400"/>
          <a:ext cx="6092825" cy="168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4"/>
          </a:graphicData>
        </a:graphic>
      </p:graphicFrame>
      <p:sp>
        <p:nvSpPr>
          <p:cNvPr id="53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3636963" y="5973763"/>
            <a:ext cx="5524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84FBACDC-E3A9-4645-9B0A-D034D1739FAF}" type="datetime'A''''r''''g''''''''''''e''''n''''''''''''''''''''ti''''n''a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Argentina</a:t>
            </a:fld>
            <a:endParaRPr lang="en-US" sz="1000" dirty="0">
              <a:sym typeface="+mn-lt"/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084263" y="5973763"/>
            <a:ext cx="2857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81B38677-83F8-4B12-B256-BF0AC87AFCD0}" type="datetime'''''''In''''d''''''i''''''''''''''''''''''''''''''''''a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India</a:t>
            </a:fld>
            <a:endParaRPr lang="en-US" sz="1000" dirty="0">
              <a:sym typeface="+mn-lt"/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2546350" y="5973763"/>
            <a:ext cx="5873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0E0FAFDF-790A-4C54-B032-04EF90322119}" type="datetime'S''''''''i''''''n''g''''a''''pore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Singapore</a:t>
            </a:fld>
            <a:endParaRPr lang="en-US" sz="1000" dirty="0"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596900" y="5973763"/>
            <a:ext cx="1889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16E7A5D8-43F3-47BA-A9D4-CF490572D928}" type="datetime'''''''''''''''''''''''''U''''S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US</a:t>
            </a:fld>
            <a:endParaRPr lang="en-US" sz="1000" dirty="0">
              <a:sym typeface="+mn-lt"/>
            </a:endParaRPr>
          </a:p>
        </p:txBody>
      </p:sp>
      <p:sp>
        <p:nvSpPr>
          <p:cNvPr id="45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671638" y="5973763"/>
            <a:ext cx="1889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CD8B4944-22A1-47CB-A1D9-9FA446890082}" type="datetime'''''U''''''''K''''''''''''''''''''''''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UK</a:t>
            </a:fld>
            <a:endParaRPr lang="en-US" sz="1000" dirty="0">
              <a:sym typeface="+mn-lt"/>
            </a:endParaRPr>
          </a:p>
        </p:txBody>
      </p:sp>
      <p:sp>
        <p:nvSpPr>
          <p:cNvPr id="47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1990725" y="5973763"/>
            <a:ext cx="6238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A7921905-8EE4-4207-A556-8946AFB5994C}" type="datetime'''P''''''h''''''''''''i''l''''''ip''p''''in''''''''''e''''s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Philippines</a:t>
            </a:fld>
            <a:endParaRPr lang="en-US" sz="1000" dirty="0">
              <a:sym typeface="+mn-lt"/>
            </a:endParaRPr>
          </a:p>
        </p:txBody>
      </p:sp>
      <p:sp>
        <p:nvSpPr>
          <p:cNvPr id="51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3128963" y="5973763"/>
            <a:ext cx="4968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D1D007C1-31C3-43B4-82E4-01111B20182A}" type="datetime'''''''''Pa''k''''i''''''''s''''''''''''''''''tan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Pakistan</a:t>
            </a:fld>
            <a:endParaRPr lang="en-US" sz="1000" dirty="0">
              <a:sym typeface="+mn-lt"/>
            </a:endParaRPr>
          </a:p>
        </p:txBody>
      </p:sp>
      <p:sp>
        <p:nvSpPr>
          <p:cNvPr id="144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248150" y="5973763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99E895CB-6DCF-462C-A08C-59D9FAAB5B98}" type="datetime'''''''''''''''''''F''''''''''''''r''''ance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France</a:t>
            </a:fld>
            <a:endParaRPr lang="en-US" sz="1000" dirty="0">
              <a:sym typeface="+mn-lt"/>
            </a:endParaRPr>
          </a:p>
        </p:txBody>
      </p:sp>
      <p:sp>
        <p:nvSpPr>
          <p:cNvPr id="146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684713" y="5973763"/>
            <a:ext cx="608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78C13A19-910B-4AFE-BFD8-19D48729DA47}" type="datetime'''Hong''''''''''''''''K''''''''''o''''''''n''''''''''''g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HongKong</a:t>
            </a:fld>
            <a:endParaRPr lang="en-US" sz="1000" dirty="0">
              <a:sym typeface="+mn-lt"/>
            </a:endParaRPr>
          </a:p>
        </p:txBody>
      </p:sp>
      <p:sp>
        <p:nvSpPr>
          <p:cNvPr id="148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330825" y="5973763"/>
            <a:ext cx="3921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65ADE9CE-33F8-4D64-8A6C-506D07E3642C}" type="datetime'''''''''''''''O''''''''''''''''''t''h''''e''''''''rs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Others</a:t>
            </a:fld>
            <a:endParaRPr lang="en-US" sz="1000" dirty="0">
              <a:sym typeface="+mn-lt"/>
            </a:endParaRPr>
          </a:p>
        </p:txBody>
      </p:sp>
      <p:sp useBgFill="1">
        <p:nvSpPr>
          <p:cNvPr id="168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1104900" y="4902200"/>
            <a:ext cx="244475" cy="1365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7BBECD5B-6494-4BE2-9549-AA17213784DA}" type="datetime'''''''''''''''''4''''''''''''''''''8''''''9'''''''">
              <a:rPr lang="en-US" altLang="en-US" sz="1000" smtClean="0">
                <a:sym typeface="+mn-lt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489</a:t>
            </a:fld>
            <a:endParaRPr lang="en-US" sz="1000" dirty="0">
              <a:sym typeface="+mn-lt"/>
            </a:endParaRPr>
          </a:p>
        </p:txBody>
      </p:sp>
      <p:sp>
        <p:nvSpPr>
          <p:cNvPr id="23" name="Rectangle 22"/>
          <p:cNvSpPr/>
          <p:nvPr>
            <p:custDataLst>
              <p:tags r:id="rId16"/>
            </p:custDataLst>
          </p:nvPr>
        </p:nvSpPr>
        <p:spPr bwMode="auto">
          <a:xfrm>
            <a:off x="1878013" y="6324600"/>
            <a:ext cx="179388" cy="133350"/>
          </a:xfrm>
          <a:prstGeom prst="rect">
            <a:avLst/>
          </a:prstGeom>
          <a:solidFill>
            <a:srgbClr val="96969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>
            <p:custDataLst>
              <p:tags r:id="rId17"/>
            </p:custDataLst>
          </p:nvPr>
        </p:nvCxnSpPr>
        <p:spPr bwMode="gray">
          <a:xfrm>
            <a:off x="1895475" y="6203950"/>
            <a:ext cx="142875" cy="0"/>
          </a:xfrm>
          <a:prstGeom prst="line">
            <a:avLst/>
          </a:prstGeom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2108200" y="6319838"/>
            <a:ext cx="1055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5CA785BC-3BD7-4F1F-AE43-268D59B3B6B2}" type="datetime'N''''umbe''''''''''''''r ''o''f r''e''''vi''''ew''s'''">
              <a:rPr lang="en-US" altLang="en-US" sz="10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Number of reviews</a:t>
            </a:fld>
            <a:endParaRPr lang="en-US" sz="1000" dirty="0">
              <a:sym typeface="+mn-lt"/>
            </a:endParaRPr>
          </a:p>
        </p:txBody>
      </p:sp>
      <p:sp>
        <p:nvSpPr>
          <p:cNvPr id="102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2108200" y="6132513"/>
            <a:ext cx="18954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9B3696C2-0238-4C39-9C4D-8E2D4AF05019}" type="datetime'''''A''ve''r''ag''''e ove''''rall satisfac''tion ''r''ati''ng'">
              <a:rPr lang="en-US" altLang="en-US" sz="10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Average overall satisfaction rating</a:t>
            </a:fld>
            <a:endParaRPr lang="en-US" sz="1000" dirty="0">
              <a:sym typeface="+mn-lt"/>
            </a:endParaRPr>
          </a:p>
        </p:txBody>
      </p:sp>
      <p:graphicFrame>
        <p:nvGraphicFramePr>
          <p:cNvPr id="199" name="Chart 198"/>
          <p:cNvGraphicFramePr/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090084742"/>
              </p:ext>
            </p:extLst>
          </p:nvPr>
        </p:nvGraphicFramePr>
        <p:xfrm>
          <a:off x="3578225" y="1854200"/>
          <a:ext cx="8521700" cy="119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5"/>
          </a:graphicData>
        </a:graphic>
      </p:graphicFrame>
      <p:sp>
        <p:nvSpPr>
          <p:cNvPr id="137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8737600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83E21299-C55B-4E55-A6FB-D411E5838A6D}" type="datetime'''''''''2''''''0''''''''''''''''''''15''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2015</a:t>
            </a:fld>
            <a:endParaRPr lang="en-US" sz="1000" dirty="0">
              <a:sym typeface="+mn-lt"/>
            </a:endParaRPr>
          </a:p>
        </p:txBody>
      </p:sp>
      <p:sp>
        <p:nvSpPr>
          <p:cNvPr id="125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8088313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8DF5C65A-82AC-47CE-A146-ED0B7EBA6424}" type="datetime'''''''''''''''''2''''''''01''''''''''''''''''''4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2014</a:t>
            </a:fld>
            <a:endParaRPr lang="en-US" sz="1000" dirty="0">
              <a:sym typeface="+mn-lt"/>
            </a:endParaRPr>
          </a:p>
        </p:txBody>
      </p:sp>
      <p:sp>
        <p:nvSpPr>
          <p:cNvPr id="126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487988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33C38C67-3ECB-4159-9152-D2B315A0CC29}" type="datetime'''''''''2''''''''0''1''''''''''''''0''''''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2010</a:t>
            </a:fld>
            <a:endParaRPr lang="en-US" sz="1000" dirty="0">
              <a:sym typeface="+mn-lt"/>
            </a:endParaRPr>
          </a:p>
        </p:txBody>
      </p:sp>
      <p:sp>
        <p:nvSpPr>
          <p:cNvPr id="123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4187825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A1A078FD-5FEE-4323-9BD5-950445911C3C}" type="datetime'''''''''''''''''''''''''20''''0''''''''''''''''''8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2008</a:t>
            </a:fld>
            <a:endParaRPr lang="en-US" sz="1000" dirty="0">
              <a:sym typeface="+mn-lt"/>
            </a:endParaRPr>
          </a:p>
        </p:txBody>
      </p:sp>
      <p:sp>
        <p:nvSpPr>
          <p:cNvPr id="12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6788150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D22075B4-FF53-46B3-BD8A-F881338EC025}" type="datetime'''''20''''''''''1''''''''''''2''''''''''''''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2012</a:t>
            </a:fld>
            <a:endParaRPr lang="en-US" sz="1000" dirty="0">
              <a:sym typeface="+mn-lt"/>
            </a:endParaRPr>
          </a:p>
        </p:txBody>
      </p:sp>
      <p:sp>
        <p:nvSpPr>
          <p:cNvPr id="128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6137275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C606472F-DC5A-4E22-AF11-CBAFF8BA0D21}" type="datetime'''''2''''''''''''''''''''''''''''''''''0''''''1''''1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2011</a:t>
            </a:fld>
            <a:endParaRPr lang="en-US" sz="1000" dirty="0">
              <a:sym typeface="+mn-lt"/>
            </a:endParaRPr>
          </a:p>
        </p:txBody>
      </p:sp>
      <p:sp>
        <p:nvSpPr>
          <p:cNvPr id="12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4837113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D4DA7852-9C68-4D14-90F3-2DDC2D9C4A55}" type="datetime'2''''''''0''''''0''''9''''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2009</a:t>
            </a:fld>
            <a:endParaRPr lang="en-US" sz="1000" dirty="0">
              <a:sym typeface="+mn-lt"/>
            </a:endParaRPr>
          </a:p>
        </p:txBody>
      </p:sp>
      <p:sp>
        <p:nvSpPr>
          <p:cNvPr id="129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7437438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2986528F-33E7-4588-9905-1F2A433EC759}" type="datetime'''''''20''''''''''''''''''1''''''''3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2013</a:t>
            </a:fld>
            <a:endParaRPr lang="en-US" sz="1000" dirty="0">
              <a:sym typeface="+mn-lt"/>
            </a:endParaRPr>
          </a:p>
        </p:txBody>
      </p:sp>
      <p:sp>
        <p:nvSpPr>
          <p:cNvPr id="138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9388475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82347298-0B4D-4C37-866F-DA1ED6DFD77A}" type="datetime'''''''''''20''''''1''''''''''6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2016</a:t>
            </a:fld>
            <a:endParaRPr lang="en-US" sz="1000" dirty="0">
              <a:sym typeface="+mn-lt"/>
            </a:endParaRPr>
          </a:p>
        </p:txBody>
      </p:sp>
      <p:sp>
        <p:nvSpPr>
          <p:cNvPr id="139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10037763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030EBFCC-6B6F-47B2-BE79-4647150068EC}" type="datetime'''''''''''''''''''2''''017''''''''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2017</a:t>
            </a:fld>
            <a:endParaRPr lang="en-US" sz="1000" dirty="0">
              <a:sym typeface="+mn-lt"/>
            </a:endParaRPr>
          </a:p>
        </p:txBody>
      </p:sp>
      <p:sp>
        <p:nvSpPr>
          <p:cNvPr id="140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10688638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3895CC79-0E4E-456D-BC4B-D517DD9F1A20}" type="datetime'''''''''20''''''''''''''''''''''''''1''''''''''''''''''''8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2018</a:t>
            </a:fld>
            <a:endParaRPr lang="en-US" sz="1000" dirty="0">
              <a:sym typeface="+mn-lt"/>
            </a:endParaRPr>
          </a:p>
        </p:txBody>
      </p:sp>
      <p:sp>
        <p:nvSpPr>
          <p:cNvPr id="141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11337925" y="2992438"/>
            <a:ext cx="292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4EA21F4C-97FE-4ADF-94EC-D727FDB6BFD6}" type="datetime'''''''''''''''''''''''''''''2''''''''''''''''''019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2019</a:t>
            </a:fld>
            <a:endParaRPr lang="en-US" sz="1000" dirty="0">
              <a:sym typeface="+mn-lt"/>
            </a:endParaRPr>
          </a:p>
        </p:txBody>
      </p:sp>
      <p:sp useBgFill="1">
        <p:nvSpPr>
          <p:cNvPr id="110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10079038" y="2090738"/>
            <a:ext cx="209550" cy="1365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26D7DF1D-26D7-46EF-ACBB-2BD9EE0C0C87}" type="datetime'''''3''.''''''''''''''''''''4'''''''''''''">
              <a:rPr lang="en-US" altLang="en-US" sz="1000" smtClean="0">
                <a:sym typeface="+mn-lt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3.4</a:t>
            </a:fld>
            <a:endParaRPr lang="en-US" sz="1000" dirty="0">
              <a:sym typeface="+mn-lt"/>
            </a:endParaRPr>
          </a:p>
        </p:txBody>
      </p:sp>
      <p:sp useBgFill="1">
        <p:nvSpPr>
          <p:cNvPr id="109" name="Text Placeholder 2"/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8778875" y="2109788"/>
            <a:ext cx="209550" cy="1365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6D5DC2D0-D929-42D8-A408-A0F94ED5921B}" type="datetime'''''''''''''3''.''''''3'''''''''''''''">
              <a:rPr lang="en-US" altLang="en-US" sz="1000" smtClean="0">
                <a:sym typeface="+mn-lt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3.3</a:t>
            </a:fld>
            <a:endParaRPr lang="en-US" sz="1000" dirty="0">
              <a:sym typeface="+mn-lt"/>
            </a:endParaRPr>
          </a:p>
        </p:txBody>
      </p:sp>
      <p:cxnSp>
        <p:nvCxnSpPr>
          <p:cNvPr id="132" name="Straight Connector 131"/>
          <p:cNvCxnSpPr/>
          <p:nvPr>
            <p:custDataLst>
              <p:tags r:id="rId35"/>
            </p:custDataLst>
          </p:nvPr>
        </p:nvCxnSpPr>
        <p:spPr bwMode="gray">
          <a:xfrm>
            <a:off x="6435725" y="3267075"/>
            <a:ext cx="142875" cy="0"/>
          </a:xfrm>
          <a:prstGeom prst="line">
            <a:avLst/>
          </a:prstGeom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>
            <p:custDataLst>
              <p:tags r:id="rId36"/>
            </p:custDataLst>
          </p:nvPr>
        </p:nvSpPr>
        <p:spPr bwMode="auto">
          <a:xfrm>
            <a:off x="8343900" y="3200400"/>
            <a:ext cx="179388" cy="133350"/>
          </a:xfrm>
          <a:prstGeom prst="rect">
            <a:avLst/>
          </a:prstGeom>
          <a:solidFill>
            <a:srgbClr val="96969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35" name="Text Placeholder 2"/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8574088" y="3195638"/>
            <a:ext cx="1055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E16B438B-6FA1-45E3-ACCF-6A4B7F43908E}" type="datetime'Nu''m''''b''''''''er'''' ''of'''''''' ''''''r''''''evi''ews'">
              <a:rPr lang="en-US" altLang="en-US" sz="10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Number of reviews</a:t>
            </a:fld>
            <a:endParaRPr lang="en-US" sz="1000" dirty="0">
              <a:sym typeface="+mn-lt"/>
            </a:endParaRPr>
          </a:p>
        </p:txBody>
      </p:sp>
      <p:sp>
        <p:nvSpPr>
          <p:cNvPr id="134" name="Text Placeholder 2"/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6648450" y="3195638"/>
            <a:ext cx="15938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BCF946DB-AC1D-4A37-9E06-D3B520E606D9}" type="datetime'''''''Av''era''''''''ge Ov''''''''erall Satisfaction'">
              <a:rPr lang="en-US" altLang="en-US" sz="10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Average Overall Satisfaction</a:t>
            </a:fld>
            <a:endParaRPr lang="en-US" sz="1000" dirty="0">
              <a:sym typeface="+mn-lt"/>
            </a:endParaRPr>
          </a:p>
        </p:txBody>
      </p:sp>
      <p:graphicFrame>
        <p:nvGraphicFramePr>
          <p:cNvPr id="198" name="Chart 197"/>
          <p:cNvGraphicFramePr/>
          <p:nvPr>
            <p:custDataLst>
              <p:tags r:id="rId39"/>
            </p:custDataLst>
            <p:extLst>
              <p:ext uri="{D42A27DB-BD31-4B8C-83A1-F6EECF244321}">
                <p14:modId xmlns:p14="http://schemas.microsoft.com/office/powerpoint/2010/main" val="1991011944"/>
              </p:ext>
            </p:extLst>
          </p:nvPr>
        </p:nvGraphicFramePr>
        <p:xfrm>
          <a:off x="5937250" y="4395788"/>
          <a:ext cx="6162675" cy="199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6"/>
          </a:graphicData>
        </a:graphic>
      </p:graphicFrame>
      <p:sp>
        <p:nvSpPr>
          <p:cNvPr id="218" name="Text Placeholder 2"/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9331325" y="6330950"/>
            <a:ext cx="420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A4483FAE-1081-4898-A94B-DA5427BA3D3C}" type="datetime'5-''''''''''8'''''''''' ''Y''''''''''''''''''''''''''''''rs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5-8 Yrs</a:t>
            </a:fld>
            <a:endParaRPr lang="en-US" sz="1000" dirty="0">
              <a:sym typeface="+mn-lt"/>
            </a:endParaRPr>
          </a:p>
        </p:txBody>
      </p:sp>
      <p:sp>
        <p:nvSpPr>
          <p:cNvPr id="221" name="Text Placeholder 2"/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8424863" y="6330950"/>
            <a:ext cx="420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F3505F95-BA84-40C3-ADD1-33A12031F41F}" type="datetime'''''''''''''3''''''''''''''-''''5 Yr''''''s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3-5 Yrs</a:t>
            </a:fld>
            <a:endParaRPr lang="en-US" sz="1000" dirty="0">
              <a:sym typeface="+mn-lt"/>
            </a:endParaRPr>
          </a:p>
        </p:txBody>
      </p:sp>
      <p:sp>
        <p:nvSpPr>
          <p:cNvPr id="216" name="Text Placeholder 2"/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7451725" y="6330950"/>
            <a:ext cx="5524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451F6845-7B3C-4903-B0DE-BE8E58195653}" type="datetime'1'''''''' ''''t''''''''o'''' ''''''''''''''3'''' Yrs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 to 3 Yrs</a:t>
            </a:fld>
            <a:endParaRPr lang="en-US" sz="1000" dirty="0">
              <a:sym typeface="+mn-lt"/>
            </a:endParaRPr>
          </a:p>
        </p:txBody>
      </p:sp>
      <p:sp>
        <p:nvSpPr>
          <p:cNvPr id="219" name="Text Placeholder 2"/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6643688" y="6330950"/>
            <a:ext cx="3540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19E27271-AFDD-4559-9BA4-AA84BB5EAAF3}" type="datetime'&lt;'''''''''' ''1'' Y''''''''r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&lt; 1 Yr</a:t>
            </a:fld>
            <a:endParaRPr lang="en-US" sz="1000" dirty="0">
              <a:sym typeface="+mn-lt"/>
            </a:endParaRPr>
          </a:p>
        </p:txBody>
      </p:sp>
      <p:sp>
        <p:nvSpPr>
          <p:cNvPr id="217" name="Text Placeholder 2"/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10204450" y="6330950"/>
            <a:ext cx="4905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D11CC1FC-A701-4966-B219-9F9AE2BED893}" type="datetime'''''''8''''''''''''-1''0'''''''''' Y''''''''''''''''rs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8-10 Yrs</a:t>
            </a:fld>
            <a:endParaRPr lang="en-US" sz="1000" dirty="0">
              <a:sym typeface="+mn-lt"/>
            </a:endParaRPr>
          </a:p>
        </p:txBody>
      </p:sp>
      <p:sp>
        <p:nvSpPr>
          <p:cNvPr id="244" name="Text Placeholder 2"/>
          <p:cNvSpPr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11112500" y="6330950"/>
            <a:ext cx="4873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360384E9-767C-499F-9F6A-7AC233411D81}" type="datetime'''''''''''''&gt; 1''''''''0'''''''''''''''' Yrs'''''''''''''">
              <a:rPr lang="en-US" altLang="en-US" sz="10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&gt; 10 Yrs</a:t>
            </a:fld>
            <a:endParaRPr lang="en-US" sz="1000" dirty="0">
              <a:sym typeface="+mn-lt"/>
            </a:endParaRPr>
          </a:p>
        </p:txBody>
      </p:sp>
      <p:sp useBgFill="1">
        <p:nvSpPr>
          <p:cNvPr id="194" name="Text Placeholder 2"/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9183688" y="5060950"/>
            <a:ext cx="244475" cy="1365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AEDCEF58-3C53-43EE-8FD5-47C26F757776}" type="datetime'''''''2''''''4''0'''''''''''''''''''''''''">
              <a:rPr lang="en-US" altLang="en-US" sz="1000" smtClean="0">
                <a:sym typeface="+mn-lt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240</a:t>
            </a:fld>
            <a:endParaRPr lang="en-US" sz="1000" dirty="0">
              <a:sym typeface="+mn-lt"/>
            </a:endParaRPr>
          </a:p>
        </p:txBody>
      </p:sp>
      <p:cxnSp>
        <p:nvCxnSpPr>
          <p:cNvPr id="224" name="Straight Connector 223"/>
          <p:cNvCxnSpPr/>
          <p:nvPr>
            <p:custDataLst>
              <p:tags r:id="rId47"/>
            </p:custDataLst>
          </p:nvPr>
        </p:nvCxnSpPr>
        <p:spPr bwMode="gray">
          <a:xfrm>
            <a:off x="7783513" y="6534150"/>
            <a:ext cx="142875" cy="0"/>
          </a:xfrm>
          <a:prstGeom prst="line">
            <a:avLst/>
          </a:prstGeom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>
            <p:custDataLst>
              <p:tags r:id="rId48"/>
            </p:custDataLst>
          </p:nvPr>
        </p:nvSpPr>
        <p:spPr bwMode="auto">
          <a:xfrm>
            <a:off x="7766050" y="6654800"/>
            <a:ext cx="179388" cy="133350"/>
          </a:xfrm>
          <a:prstGeom prst="rect">
            <a:avLst/>
          </a:prstGeom>
          <a:solidFill>
            <a:srgbClr val="96969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26" name="Text Placeholder 2"/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7996238" y="6462713"/>
            <a:ext cx="18954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68A43285-AA1F-45BE-9963-FE4285DEF56E}" type="datetime'Ave''r''a''''ge o''ver''all satis''''''facti''on ra''''''ting'">
              <a:rPr lang="en-US" altLang="en-US" sz="10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Average overall satisfaction rating</a:t>
            </a:fld>
            <a:endParaRPr lang="en-US" sz="1000" dirty="0">
              <a:sym typeface="+mn-lt"/>
            </a:endParaRPr>
          </a:p>
        </p:txBody>
      </p:sp>
      <p:sp>
        <p:nvSpPr>
          <p:cNvPr id="227" name="Text Placeholder 2"/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7996238" y="6650038"/>
            <a:ext cx="1055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05206365-8F2E-48C1-9C62-DDB07C0A939E}" type="datetime'N''u''''''''''m''b''''''''''''er ''of revi''''e''''''ws'">
              <a:rPr lang="en-US" altLang="en-US" sz="10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Number of reviews</a:t>
            </a:fld>
            <a:endParaRPr lang="en-US" sz="1000" dirty="0">
              <a:sym typeface="+mn-lt"/>
            </a:endParaRPr>
          </a:p>
        </p:txBody>
      </p:sp>
      <p:sp>
        <p:nvSpPr>
          <p:cNvPr id="3" name="Right Brace 2"/>
          <p:cNvSpPr/>
          <p:nvPr/>
        </p:nvSpPr>
        <p:spPr>
          <a:xfrm rot="16200000">
            <a:off x="6184151" y="304050"/>
            <a:ext cx="176126" cy="3022599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Brace 74"/>
          <p:cNvSpPr/>
          <p:nvPr/>
        </p:nvSpPr>
        <p:spPr>
          <a:xfrm rot="16200000">
            <a:off x="9510952" y="304050"/>
            <a:ext cx="176126" cy="3022599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23198" y="1526919"/>
            <a:ext cx="1064952" cy="20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Median = 3.0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943975" y="1496331"/>
            <a:ext cx="1064952" cy="200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Median = 3.3</a:t>
            </a:r>
          </a:p>
        </p:txBody>
      </p:sp>
    </p:spTree>
    <p:extLst>
      <p:ext uri="{BB962C8B-B14F-4D97-AF65-F5344CB8AC3E}">
        <p14:creationId xmlns:p14="http://schemas.microsoft.com/office/powerpoint/2010/main" val="6423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96355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0" name="think-cell Slide" r:id="rId72" imgW="216" imgH="216" progId="TCLayout.ActiveDocument.1">
                  <p:embed/>
                </p:oleObj>
              </mc:Choice>
              <mc:Fallback>
                <p:oleObj name="think-cell Slide" r:id="rId72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800" dirty="0" err="1" smtClean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39" y="88904"/>
            <a:ext cx="11852788" cy="46591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Top Pros &amp; Cons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Words about the Company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10" name="Chart 509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24437100"/>
              </p:ext>
            </p:extLst>
          </p:nvPr>
        </p:nvGraphicFramePr>
        <p:xfrm>
          <a:off x="112713" y="865188"/>
          <a:ext cx="11850687" cy="174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4"/>
          </a:graphicData>
        </a:graphic>
      </p:graphicFrame>
      <p:sp>
        <p:nvSpPr>
          <p:cNvPr id="298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3509963" y="2549525"/>
            <a:ext cx="10953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307D6459-F3A9-481A-A1E0-2E7049F121A5}" type="datetime'w''o''r''k_cul''''t''''''''''''u''''''''''''''r''e''''''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work_culture</a:t>
            </a:fld>
            <a:endParaRPr lang="en-US" sz="800" dirty="0">
              <a:sym typeface="+mn-lt"/>
            </a:endParaRPr>
          </a:p>
        </p:txBody>
      </p:sp>
      <p:sp>
        <p:nvSpPr>
          <p:cNvPr id="296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860550" y="2549525"/>
            <a:ext cx="109538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D8F6D17C-BFE8-4AF3-93E5-A828C6E30700}" type="datetime'''''''''''s''e''nio''r''_''mana''ge''m''''e''''''''n''''t''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senior_management</a:t>
            </a:fld>
            <a:endParaRPr lang="en-US" sz="800" dirty="0">
              <a:sym typeface="+mn-lt"/>
            </a:endParaRPr>
          </a:p>
        </p:txBody>
      </p:sp>
      <p:sp>
        <p:nvSpPr>
          <p:cNvPr id="293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311275" y="2549525"/>
            <a:ext cx="10953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2407422B-2A3A-4286-AFDF-38FFFDEA4D1C}" type="datetime'''''wo''rk_e''nv''ir''on''''m''''''''''e''''''n''''t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work_environment</a:t>
            </a:fld>
            <a:endParaRPr lang="en-US" sz="800" dirty="0">
              <a:sym typeface="+mn-lt"/>
            </a:endParaRPr>
          </a:p>
        </p:txBody>
      </p:sp>
      <p:sp>
        <p:nvSpPr>
          <p:cNvPr id="295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762000" y="2549525"/>
            <a:ext cx="109538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1EA7C807-FB00-4347-970A-25C8F0821B13}" type="datetime'''''''''''''''W''''''or''k''_''''''''''''''''li''''''''f''e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Work_life</a:t>
            </a:fld>
            <a:endParaRPr lang="en-US" sz="800" dirty="0">
              <a:sym typeface="+mn-lt"/>
            </a:endParaRPr>
          </a:p>
        </p:txBody>
      </p:sp>
      <p:sp>
        <p:nvSpPr>
          <p:cNvPr id="300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157788" y="2549525"/>
            <a:ext cx="10953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136F062C-2D2E-4A35-8034-D587D6953F74}" type="datetime'wo''r''''k''''''''''''''''''_''''''''h''''''''''''o''me''''''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work_home</a:t>
            </a:fld>
            <a:endParaRPr lang="en-US" sz="800" dirty="0">
              <a:sym typeface="+mn-lt"/>
            </a:endParaRPr>
          </a:p>
        </p:txBody>
      </p:sp>
      <p:sp>
        <p:nvSpPr>
          <p:cNvPr id="297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2411413" y="2549525"/>
            <a:ext cx="1095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315A3A5C-1005-4E76-B462-F24E54897D0B}" type="datetime'''''''''c''''o''''''''''m''p''an''''''''''''''y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company</a:t>
            </a:fld>
            <a:endParaRPr lang="en-US" sz="800" dirty="0">
              <a:sym typeface="+mn-lt"/>
            </a:endParaRPr>
          </a:p>
        </p:txBody>
      </p:sp>
      <p:sp useBgFill="1">
        <p:nvSpPr>
          <p:cNvPr id="322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1776413" y="2057400"/>
            <a:ext cx="279400" cy="1365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F508D402-4CDE-4331-9EE6-D985D86E6C6F}" type="datetime'1''''9.''''''''''''''''''''''0'''''''''''''''''''''''''''''">
              <a:rPr lang="en-US" altLang="en-US" sz="1000" smtClean="0">
                <a:sym typeface="+mn-lt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19.0</a:t>
            </a:fld>
            <a:endParaRPr lang="en-US" sz="1000" dirty="0">
              <a:sym typeface="+mn-lt"/>
            </a:endParaRPr>
          </a:p>
        </p:txBody>
      </p:sp>
      <p:sp useBgFill="1">
        <p:nvSpPr>
          <p:cNvPr id="324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524375" y="1844675"/>
            <a:ext cx="279400" cy="1365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E07D2336-F15B-43B0-BEDC-9175BADE7026}" type="datetime'''3''''''''4''''''''''''''''''''.0'''''''''''''''''''''''''''">
              <a:rPr lang="en-US" altLang="en-US" sz="1000" smtClean="0">
                <a:sym typeface="+mn-lt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34.0</a:t>
            </a:fld>
            <a:endParaRPr lang="en-US" sz="1000" dirty="0">
              <a:sym typeface="+mn-lt"/>
            </a:endParaRPr>
          </a:p>
        </p:txBody>
      </p:sp>
      <p:sp useBgFill="1">
        <p:nvSpPr>
          <p:cNvPr id="357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876550" y="1562100"/>
            <a:ext cx="279400" cy="1365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E16B7DFC-00F3-43D3-80F0-E380CB3F03C7}" type="datetime'''''''''5''''''''''''''''''''''''4''''''''''''''.''''0'''''''">
              <a:rPr lang="en-US" altLang="en-US" sz="1000" smtClean="0">
                <a:sym typeface="+mn-lt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54.0</a:t>
            </a:fld>
            <a:endParaRPr lang="en-US" sz="1000" dirty="0">
              <a:sym typeface="+mn-lt"/>
            </a:endParaRPr>
          </a:p>
        </p:txBody>
      </p:sp>
      <p:sp>
        <p:nvSpPr>
          <p:cNvPr id="294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2960688" y="2549525"/>
            <a:ext cx="1095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231FDFA6-C716-4828-B941-D6CACD85B9A6}" type="datetime'''''''''''''''''''''''w''o''''''''r''''''k''''''''''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</a:t>
            </a:fld>
            <a:endParaRPr lang="en-US" sz="800" dirty="0">
              <a:sym typeface="+mn-lt"/>
            </a:endParaRPr>
          </a:p>
        </p:txBody>
      </p:sp>
      <p:sp>
        <p:nvSpPr>
          <p:cNvPr id="292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4059238" y="2549525"/>
            <a:ext cx="1095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A095BAF3-ADEF-4F58-A74E-672CEECF14B0}" type="datetime'pl''a''''''c''''''''''e''''_''''''''''''''wo''''rk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place_work</a:t>
            </a:fld>
            <a:endParaRPr lang="en-US" sz="800" dirty="0">
              <a:sym typeface="+mn-lt"/>
            </a:endParaRPr>
          </a:p>
        </p:txBody>
      </p:sp>
      <p:sp>
        <p:nvSpPr>
          <p:cNvPr id="299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4608513" y="2549525"/>
            <a:ext cx="10953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618B9C18-CA50-4B08-A162-865A9365F7C9}" type="datetime'''''''''''emp''''''''''''l''''o''''y''''e''''''e''''''''s''''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employees</a:t>
            </a:fld>
            <a:endParaRPr lang="en-US" sz="800" dirty="0">
              <a:sym typeface="+mn-lt"/>
            </a:endParaRPr>
          </a:p>
        </p:txBody>
      </p:sp>
      <p:sp useBgFill="1">
        <p:nvSpPr>
          <p:cNvPr id="34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5622925" y="1916113"/>
            <a:ext cx="279400" cy="136525"/>
          </a:xfrm>
          <a:prstGeom prst="rect">
            <a:avLst/>
          </a:prstGeom>
          <a:ln>
            <a:noFill/>
          </a:ln>
        </p:spPr>
        <p:txBody>
          <a:bodyPr vert="horz" wrap="none" lIns="17463" tIns="0" rIns="17463" bIns="0" numCol="1" spcCol="0" rtlCol="0" anchor="b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550AC61C-D987-4821-808B-C8F825EEDA77}" type="datetime'''''''''2''''''''''''9''.''''''''''''''0'''''''''">
              <a:rPr lang="en-US" altLang="en-US" sz="1000" smtClean="0">
                <a:sym typeface="+mn-lt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29.0</a:t>
            </a:fld>
            <a:endParaRPr lang="en-US" sz="1000" dirty="0">
              <a:sym typeface="+mn-lt"/>
            </a:endParaRPr>
          </a:p>
        </p:txBody>
      </p:sp>
      <p:sp>
        <p:nvSpPr>
          <p:cNvPr id="347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7356475" y="2549525"/>
            <a:ext cx="1095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A66FCE41-288A-4F48-945B-DB45E2F87407}" type="datetime'g''''''''''''oo''''d''''''_''p''''''eop''''l''''''''''''e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good_people</a:t>
            </a:fld>
            <a:endParaRPr lang="en-US" sz="800" dirty="0">
              <a:sym typeface="+mn-lt"/>
            </a:endParaRPr>
          </a:p>
        </p:txBody>
      </p:sp>
      <p:sp>
        <p:nvSpPr>
          <p:cNvPr id="344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5708650" y="2549525"/>
            <a:ext cx="10953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C68A696-4DA0-4C44-8715-AD893C92075A}" type="datetime'''m''''''a''n''''a''''''ge''''''''''''m''''''e''nt''''''''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management</a:t>
            </a:fld>
            <a:endParaRPr lang="en-US" sz="800" dirty="0">
              <a:sym typeface="+mn-lt"/>
            </a:endParaRPr>
          </a:p>
        </p:txBody>
      </p:sp>
      <p:sp>
        <p:nvSpPr>
          <p:cNvPr id="345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6257925" y="2549525"/>
            <a:ext cx="109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984A190F-8EA8-40E5-A8CD-4716781ACA59}" type="datetime'p''''e''''''o''''''''''''''''''''''''p''''''''l''''''''e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people</a:t>
            </a:fld>
            <a:endParaRPr lang="en-US" sz="800" dirty="0">
              <a:sym typeface="+mn-lt"/>
            </a:endParaRPr>
          </a:p>
        </p:txBody>
      </p:sp>
      <p:sp>
        <p:nvSpPr>
          <p:cNvPr id="346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6807200" y="2549525"/>
            <a:ext cx="109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668029BF-5409-48E1-B7FA-B9DE51CD0828}" type="datetime'''''''''p''''''''eo''''''''''pl''''e_''''w''o''''r''''k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people_work</a:t>
            </a:fld>
            <a:endParaRPr lang="en-US" sz="800" dirty="0">
              <a:sym typeface="+mn-lt"/>
            </a:endParaRPr>
          </a:p>
        </p:txBody>
      </p:sp>
      <p:sp>
        <p:nvSpPr>
          <p:cNvPr id="355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10653713" y="2549525"/>
            <a:ext cx="1095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4C7A5BD4-10E6-42F8-9C1C-7435AD096869}" type="datetime'''''''''''o''''''ppo''''''r''''t''''''u''n''''iti''es''''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opportunities</a:t>
            </a:fld>
            <a:endParaRPr lang="en-US" sz="800" dirty="0">
              <a:sym typeface="+mn-lt"/>
            </a:endParaRPr>
          </a:p>
        </p:txBody>
      </p:sp>
      <p:sp>
        <p:nvSpPr>
          <p:cNvPr id="353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9555163" y="2549525"/>
            <a:ext cx="10953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C22DBB1B-8263-4A38-B30A-639C3AFE9E0B}" type="datetime'''''''''''''''p''''''''''''''ay''''''''''''''''''''''''''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pay</a:t>
            </a:fld>
            <a:endParaRPr lang="en-US" sz="800" dirty="0">
              <a:sym typeface="+mn-lt"/>
            </a:endParaRPr>
          </a:p>
        </p:txBody>
      </p:sp>
      <p:sp>
        <p:nvSpPr>
          <p:cNvPr id="348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7905750" y="2549525"/>
            <a:ext cx="1095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02BD0A27-2863-465E-88C2-2725A9034A2F}" type="datetime'''s''''''''''a''''la''''''''''''''''''r''''''y''''''''''''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salary</a:t>
            </a:fld>
            <a:endParaRPr lang="en-US" sz="800" dirty="0">
              <a:sym typeface="+mn-lt"/>
            </a:endParaRPr>
          </a:p>
        </p:txBody>
      </p:sp>
      <p:sp>
        <p:nvSpPr>
          <p:cNvPr id="351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8455025" y="2549525"/>
            <a:ext cx="109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FFEF5DAA-2C34-49DF-A6F0-FA55A15C62F7}" type="datetime'''''cap''''''''i''t''''''''''''a''''l_''''''''i''''''q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capital_iq</a:t>
            </a:fld>
            <a:endParaRPr lang="en-US" sz="800" dirty="0">
              <a:sym typeface="+mn-lt"/>
            </a:endParaRPr>
          </a:p>
        </p:txBody>
      </p:sp>
      <p:sp>
        <p:nvSpPr>
          <p:cNvPr id="352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9004300" y="2549525"/>
            <a:ext cx="1095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BF52B33D-B175-4BE5-BA7D-C7598BC655D0}" type="datetime'''t''''''''''''''i''''''me'''''">
              <a:rPr lang="en-US" altLang="en-US" sz="80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time</a:t>
            </a:fld>
            <a:endParaRPr lang="en-US" sz="800" dirty="0">
              <a:sym typeface="+mn-lt"/>
            </a:endParaRPr>
          </a:p>
        </p:txBody>
      </p:sp>
      <p:sp>
        <p:nvSpPr>
          <p:cNvPr id="35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10104438" y="2549525"/>
            <a:ext cx="1095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58072385-1B78-4FB2-8313-5BC610C3618C}" type="datetime'''''''j''''''''o''''b''''''''''''''''''''''''''''''''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job</a:t>
            </a:fld>
            <a:endParaRPr lang="en-US" sz="800" dirty="0">
              <a:sym typeface="+mn-lt"/>
            </a:endParaRPr>
          </a:p>
        </p:txBody>
      </p:sp>
      <p:sp>
        <p:nvSpPr>
          <p:cNvPr id="356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1202988" y="2549526"/>
            <a:ext cx="1095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96203B85-BC67-4D94-9573-FF77AB1B57E6}" type="datetime'''''''''''''''''t''''''''''''''''''''ea''m''''''''''s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teams</a:t>
            </a:fld>
            <a:endParaRPr lang="en-US" sz="800" dirty="0">
              <a:sym typeface="+mn-lt"/>
            </a:endParaRPr>
          </a:p>
        </p:txBody>
      </p:sp>
      <p:sp>
        <p:nvSpPr>
          <p:cNvPr id="375" name="TextBox 32"/>
          <p:cNvSpPr txBox="1"/>
          <p:nvPr/>
        </p:nvSpPr>
        <p:spPr>
          <a:xfrm>
            <a:off x="238125" y="649288"/>
            <a:ext cx="6189663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Common words in Pros and Cons with Word distribution in Pros</a:t>
            </a:r>
            <a:endParaRPr lang="en-US" sz="1200" b="1" dirty="0">
              <a:latin typeface="Arial (Body)"/>
            </a:endParaRPr>
          </a:p>
        </p:txBody>
      </p:sp>
      <p:sp>
        <p:nvSpPr>
          <p:cNvPr id="509" name="TextBox 32"/>
          <p:cNvSpPr txBox="1"/>
          <p:nvPr/>
        </p:nvSpPr>
        <p:spPr>
          <a:xfrm>
            <a:off x="240903" y="3520822"/>
            <a:ext cx="4631532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Common words in Pros and their frequency</a:t>
            </a:r>
            <a:endParaRPr lang="en-US" sz="1200" b="1" dirty="0">
              <a:latin typeface="Arial (Body)"/>
            </a:endParaRPr>
          </a:p>
        </p:txBody>
      </p:sp>
      <p:sp>
        <p:nvSpPr>
          <p:cNvPr id="533" name="TextBox 32"/>
          <p:cNvSpPr txBox="1"/>
          <p:nvPr/>
        </p:nvSpPr>
        <p:spPr>
          <a:xfrm>
            <a:off x="6500813" y="3518333"/>
            <a:ext cx="4630738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Common words in Cons and their frequency</a:t>
            </a:r>
            <a:endParaRPr lang="en-US" sz="1200" b="1" dirty="0">
              <a:latin typeface="Arial (Body)"/>
            </a:endParaRPr>
          </a:p>
        </p:txBody>
      </p:sp>
      <p:graphicFrame>
        <p:nvGraphicFramePr>
          <p:cNvPr id="686" name="Chart 685"/>
          <p:cNvGraphicFramePr/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3149175687"/>
              </p:ext>
            </p:extLst>
          </p:nvPr>
        </p:nvGraphicFramePr>
        <p:xfrm>
          <a:off x="158750" y="3806825"/>
          <a:ext cx="5199063" cy="1674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5"/>
          </a:graphicData>
        </a:graphic>
      </p:graphicFrame>
      <p:sp>
        <p:nvSpPr>
          <p:cNvPr id="548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312738" y="5432425"/>
            <a:ext cx="10953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8904E605-606B-4FC7-8156-001574D4F40B}" type="datetime'''w''''''''''''''''''''''o''rk_''l''''''''''''i''''f''e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work_life</a:t>
            </a:fld>
            <a:endParaRPr lang="en-US" sz="800" dirty="0">
              <a:sym typeface="+mn-lt"/>
            </a:endParaRPr>
          </a:p>
        </p:txBody>
      </p:sp>
      <p:sp>
        <p:nvSpPr>
          <p:cNvPr id="556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1822450" y="5432425"/>
            <a:ext cx="10953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56F3FE5A-00DC-4D19-9238-E0C46710E6F9}" type="datetime'wor''k''''''''''_''''cu''''lt''u''''''''''''r''e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work_culture</a:t>
            </a:fld>
            <a:endParaRPr lang="en-US" sz="800" dirty="0">
              <a:sym typeface="+mn-lt"/>
            </a:endParaRPr>
          </a:p>
        </p:txBody>
      </p:sp>
      <p:sp>
        <p:nvSpPr>
          <p:cNvPr id="549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565150" y="5432425"/>
            <a:ext cx="1095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0CCC33BA-7ACA-49FD-ACF2-2B5468E3ED5D}" type="datetime'''''''''''''g''''o''o''''d''_''''''''wo''''''r''''''k''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good_work</a:t>
            </a:fld>
            <a:endParaRPr lang="en-US" sz="800" dirty="0">
              <a:sym typeface="+mn-lt"/>
            </a:endParaRPr>
          </a:p>
        </p:txBody>
      </p:sp>
      <p:sp>
        <p:nvSpPr>
          <p:cNvPr id="555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1571625" y="5432425"/>
            <a:ext cx="10953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6E0031D-69DD-406C-80B4-32CDC8E9CD0F}" type="datetime'g''o''''''od''_''''com''p''''''''''''''''''''''a''ny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good_company</a:t>
            </a:fld>
            <a:endParaRPr lang="en-US" sz="800" dirty="0">
              <a:sym typeface="+mn-lt"/>
            </a:endParaRPr>
          </a:p>
        </p:txBody>
      </p:sp>
      <p:sp>
        <p:nvSpPr>
          <p:cNvPr id="558" name="Text Placeholder 2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2325688" y="5432425"/>
            <a:ext cx="1095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B384C2DB-DAFE-4268-BF52-8B41B1B5CD52}" type="datetime'''''''''''pl''''''''''a''''ce''_''''w''''''''o''r''k''''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place_work</a:t>
            </a:fld>
            <a:endParaRPr lang="en-US" sz="800" dirty="0">
              <a:sym typeface="+mn-lt"/>
            </a:endParaRPr>
          </a:p>
        </p:txBody>
      </p:sp>
      <p:sp>
        <p:nvSpPr>
          <p:cNvPr id="550" name="Text Placeholder 2"/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815975" y="5432425"/>
            <a:ext cx="1095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0B94AB55-0C36-4999-A4B0-A5080FEE0F3B}" type="datetime'g''''''o''o''''d''''_''''''b''''''''''''''en''''e''''''f''its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good_benefits</a:t>
            </a:fld>
            <a:endParaRPr lang="en-US" sz="800" dirty="0">
              <a:sym typeface="+mn-lt"/>
            </a:endParaRPr>
          </a:p>
        </p:txBody>
      </p:sp>
      <p:sp>
        <p:nvSpPr>
          <p:cNvPr id="557" name="Text Placeholder 2"/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2074863" y="5432425"/>
            <a:ext cx="10953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476AA645-B7B2-408B-A883-840552FBF840}" type="datetime'g''r''''''eat''''''''''_''b''e''''n''''''''ef''''''''its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great_benefits</a:t>
            </a:fld>
            <a:endParaRPr lang="en-US" sz="800" dirty="0">
              <a:sym typeface="+mn-lt"/>
            </a:endParaRPr>
          </a:p>
        </p:txBody>
      </p:sp>
      <p:sp>
        <p:nvSpPr>
          <p:cNvPr id="567" name="Text Placeholder 2"/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4591050" y="5432425"/>
            <a:ext cx="1095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F4ACAC9F-4212-4133-B53C-D349535B0F31}" type="datetime'''bene''''''f''i''''ts_''''''''''''''goo''d''''''''''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benefits_good</a:t>
            </a:fld>
            <a:endParaRPr lang="en-US" sz="800" dirty="0">
              <a:sym typeface="+mn-lt"/>
            </a:endParaRPr>
          </a:p>
        </p:txBody>
      </p:sp>
      <p:sp>
        <p:nvSpPr>
          <p:cNvPr id="564" name="Text Placeholder 2"/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3836988" y="5432425"/>
            <a:ext cx="109538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69DF69E5-CF55-4F1B-8AF8-B71766E3F761}" type="datetime'g''o''o''''''''''''''d''''_''''''''s''a''l''''ary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good_salary</a:t>
            </a:fld>
            <a:endParaRPr lang="en-US" sz="800" dirty="0">
              <a:sym typeface="+mn-lt"/>
            </a:endParaRPr>
          </a:p>
        </p:txBody>
      </p:sp>
      <p:sp>
        <p:nvSpPr>
          <p:cNvPr id="553" name="Text Placeholder 2"/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1068388" y="5432425"/>
            <a:ext cx="10953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286EB1E3-35F9-433F-A680-1386AAF9C811}" type="datetime'''wo''''''''''''''''rk_e''''''''''nv''iro''''n''''m''e''nt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work_environment</a:t>
            </a:fld>
            <a:endParaRPr lang="en-US" sz="800" dirty="0">
              <a:sym typeface="+mn-lt"/>
            </a:endParaRPr>
          </a:p>
        </p:txBody>
      </p:sp>
      <p:sp>
        <p:nvSpPr>
          <p:cNvPr id="554" name="Text Placeholder 2"/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1319213" y="5432425"/>
            <a:ext cx="1095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128EA479-028D-4F4E-9889-10CD8346BA43}" type="datetime'''''''''g''o''''''''''''''od''_p''''''''''ay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good_pay</a:t>
            </a:fld>
            <a:endParaRPr lang="en-US" sz="800" dirty="0">
              <a:sym typeface="+mn-lt"/>
            </a:endParaRPr>
          </a:p>
        </p:txBody>
      </p:sp>
      <p:sp>
        <p:nvSpPr>
          <p:cNvPr id="559" name="Text Placeholder 2"/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2578100" y="5432425"/>
            <a:ext cx="10953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B70D0C90-3BE8-4C29-AB7F-FA34E75E435D}" type="datetime'''gr''e''''a''''''t''''''''''_''''p''''e''''op''l''''e''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great_people</a:t>
            </a:fld>
            <a:endParaRPr lang="en-US" sz="800" dirty="0">
              <a:sym typeface="+mn-lt"/>
            </a:endParaRPr>
          </a:p>
        </p:txBody>
      </p:sp>
      <p:sp>
        <p:nvSpPr>
          <p:cNvPr id="562" name="Text Placeholder 2"/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3333750" y="5432425"/>
            <a:ext cx="1095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317F4302-FC09-41C2-A093-138B0149388E}" type="datetime'''''''''''''''''''''w''''''''o''''r''''''''''k''''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</a:t>
            </a:fld>
            <a:endParaRPr lang="en-US" sz="800" dirty="0">
              <a:sym typeface="+mn-lt"/>
            </a:endParaRPr>
          </a:p>
        </p:txBody>
      </p:sp>
      <p:sp>
        <p:nvSpPr>
          <p:cNvPr id="560" name="Text Placeholder 2"/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2830513" y="5432425"/>
            <a:ext cx="10953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BE47633-40E7-4D82-AD2C-C5EB4323681A}" type="datetime'''''wo''''''''''r''''''''''k_''''''''h''''''''''''''''ome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work_home</a:t>
            </a:fld>
            <a:endParaRPr lang="en-US" sz="800" dirty="0">
              <a:sym typeface="+mn-lt"/>
            </a:endParaRPr>
          </a:p>
        </p:txBody>
      </p:sp>
      <p:sp>
        <p:nvSpPr>
          <p:cNvPr id="561" name="Text Placeholder 2"/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3081338" y="5432425"/>
            <a:ext cx="1095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0F172BA8-72C3-4416-A639-A26EA60C4511}" type="datetime'ba''l''''an''ce''''_''g''''o''''''o''''''''''d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balance_good</a:t>
            </a:fld>
            <a:endParaRPr lang="en-US" sz="800" dirty="0">
              <a:sym typeface="+mn-lt"/>
            </a:endParaRPr>
          </a:p>
        </p:txBody>
      </p:sp>
      <p:sp>
        <p:nvSpPr>
          <p:cNvPr id="563" name="Text Placeholder 2"/>
          <p:cNvSpPr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3584575" y="5432425"/>
            <a:ext cx="109538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90265687-3B19-4DEA-AC5D-3CAB7BD11BF6}" type="datetime'''''wo''''''r''''''''''king''_en''viron''m''''en''t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working_environment</a:t>
            </a:fld>
            <a:endParaRPr lang="en-US" sz="800" dirty="0">
              <a:sym typeface="+mn-lt"/>
            </a:endParaRPr>
          </a:p>
        </p:txBody>
      </p:sp>
      <p:sp>
        <p:nvSpPr>
          <p:cNvPr id="565" name="Text Placeholder 2"/>
          <p:cNvSpPr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4087813" y="5432425"/>
            <a:ext cx="10953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9E3F989E-824F-475D-B046-BB99958D2C7A}" type="datetime'n''''ic''''''''e''''_''co''''''''''''m''''p''a''''''''n''''y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nice_company</a:t>
            </a:fld>
            <a:endParaRPr lang="en-US" sz="800" dirty="0">
              <a:sym typeface="+mn-lt"/>
            </a:endParaRPr>
          </a:p>
        </p:txBody>
      </p:sp>
      <p:sp>
        <p:nvSpPr>
          <p:cNvPr id="566" name="Text Placeholder 2"/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4340225" y="5432425"/>
            <a:ext cx="1095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7DE8A2FB-5E7C-45F2-AEC5-D4301FAF6970}" type="datetime'''g''''oo''d''''''_''''''''''p''''''''''l''a''''c''''e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good_place</a:t>
            </a:fld>
            <a:endParaRPr lang="en-US" sz="800" dirty="0">
              <a:sym typeface="+mn-lt"/>
            </a:endParaRPr>
          </a:p>
        </p:txBody>
      </p:sp>
      <p:sp>
        <p:nvSpPr>
          <p:cNvPr id="568" name="Text Placeholder 2"/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4843463" y="5432425"/>
            <a:ext cx="10953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DBD8D4D7-A5B1-4CC2-8AAD-91B2D802915D}" type="datetime'''m''''''''cg''''r''''a''''w''''''''''''''''_''h''ill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mcgraw_hill</a:t>
            </a:fld>
            <a:endParaRPr lang="en-US" sz="800" dirty="0">
              <a:sym typeface="+mn-lt"/>
            </a:endParaRPr>
          </a:p>
        </p:txBody>
      </p:sp>
      <p:sp>
        <p:nvSpPr>
          <p:cNvPr id="569" name="Text Placeholder 2"/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5094288" y="5432425"/>
            <a:ext cx="109538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12908EA9-02C0-48A1-90DE-06FD09018145}" type="datetime'''''''''''''''f''le''x''''i''bl''''''''e''''_''w''''ork''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flexible_work</a:t>
            </a:fld>
            <a:endParaRPr lang="en-US" sz="800" dirty="0">
              <a:sym typeface="+mn-lt"/>
            </a:endParaRPr>
          </a:p>
        </p:txBody>
      </p:sp>
      <p:graphicFrame>
        <p:nvGraphicFramePr>
          <p:cNvPr id="711" name="Chart 710"/>
          <p:cNvGraphicFramePr/>
          <p:nvPr>
            <p:custDataLst>
              <p:tags r:id="rId50"/>
            </p:custDataLst>
            <p:extLst>
              <p:ext uri="{D42A27DB-BD31-4B8C-83A1-F6EECF244321}">
                <p14:modId xmlns:p14="http://schemas.microsoft.com/office/powerpoint/2010/main" val="1465203479"/>
              </p:ext>
            </p:extLst>
          </p:nvPr>
        </p:nvGraphicFramePr>
        <p:xfrm>
          <a:off x="5856288" y="3806825"/>
          <a:ext cx="5199062" cy="1674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6"/>
          </a:graphicData>
        </a:graphic>
      </p:graphicFrame>
      <p:sp>
        <p:nvSpPr>
          <p:cNvPr id="697" name="Text Placeholder 2"/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6765925" y="5432425"/>
            <a:ext cx="10953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B26D09E6-0B6E-4DB9-A5C5-B2D48AD22991}" type="datetime'''''''''''wo''''''''r''''''''k''''''_''''''''li''''''fe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work_life</a:t>
            </a:fld>
            <a:endParaRPr lang="en-US" sz="800" dirty="0">
              <a:sym typeface="+mn-lt"/>
            </a:endParaRPr>
          </a:p>
        </p:txBody>
      </p:sp>
      <p:sp>
        <p:nvSpPr>
          <p:cNvPr id="688" name="Text Placeholder 2"/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6010275" y="5432425"/>
            <a:ext cx="109538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8AAFCCC8-9DD6-477A-9AFF-02F7CBDBFB69}" type="datetime'''''''''s''enio''''''r_''m''a''n''''''''''''age''''''me''nt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senior_management</a:t>
            </a:fld>
            <a:endParaRPr lang="en-US" sz="800" dirty="0">
              <a:sym typeface="+mn-lt"/>
            </a:endParaRPr>
          </a:p>
        </p:txBody>
      </p:sp>
      <p:sp>
        <p:nvSpPr>
          <p:cNvPr id="691" name="Text Placeholder 2"/>
          <p:cNvSpPr>
            <a:spLocks noGrp="1"/>
          </p:cNvSpPr>
          <p:nvPr>
            <p:custDataLst>
              <p:tags r:id="rId53"/>
            </p:custDataLst>
          </p:nvPr>
        </p:nvSpPr>
        <p:spPr bwMode="auto">
          <a:xfrm>
            <a:off x="7269163" y="5432426"/>
            <a:ext cx="1095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BEDAB44B-4D48-436B-BF16-5E448F35D0DA}" type="datetime'''w''''''''o''''''''''''rk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</a:t>
            </a:fld>
            <a:endParaRPr lang="en-US" sz="800" dirty="0">
              <a:sym typeface="+mn-lt"/>
            </a:endParaRPr>
          </a:p>
        </p:txBody>
      </p:sp>
      <p:sp>
        <p:nvSpPr>
          <p:cNvPr id="698" name="Text Placeholder 2"/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7016750" y="5432425"/>
            <a:ext cx="10953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F98DDAF1-4493-4622-AC87-89ED08C1D3C1}" type="datetime'''''''''''''''''''''e''''m''''''''p''''''l''o''''yee''''''''s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employees</a:t>
            </a:fld>
            <a:endParaRPr lang="en-US" sz="800" dirty="0">
              <a:sym typeface="+mn-lt"/>
            </a:endParaRPr>
          </a:p>
        </p:txBody>
      </p:sp>
      <p:sp>
        <p:nvSpPr>
          <p:cNvPr id="690" name="Text Placeholder 2"/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6262688" y="5432424"/>
            <a:ext cx="1095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D3B4FD50-E238-4452-A405-8D65294F3298}" type="datetime'u''''pp''''''''''e''''''''r_m''''a''na''''g''''''ement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upper_management</a:t>
            </a:fld>
            <a:endParaRPr lang="en-US" sz="800" dirty="0">
              <a:sym typeface="+mn-lt"/>
            </a:endParaRPr>
          </a:p>
        </p:txBody>
      </p:sp>
      <p:sp>
        <p:nvSpPr>
          <p:cNvPr id="689" name="Text Placeholder 2"/>
          <p:cNvSpPr>
            <a:spLocks noGrp="1"/>
          </p:cNvSpPr>
          <p:nvPr>
            <p:custDataLst>
              <p:tags r:id="rId56"/>
            </p:custDataLst>
          </p:nvPr>
        </p:nvSpPr>
        <p:spPr bwMode="auto">
          <a:xfrm>
            <a:off x="7519988" y="5432425"/>
            <a:ext cx="10953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47C85A70-EC08-47CA-87FC-CCE46DFF9243}" type="datetime'''ma''''''na''''''g''e''''''m''e''''''''''nt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management</a:t>
            </a:fld>
            <a:endParaRPr lang="en-US" sz="800" dirty="0">
              <a:sym typeface="+mn-lt"/>
            </a:endParaRPr>
          </a:p>
        </p:txBody>
      </p:sp>
      <p:sp>
        <p:nvSpPr>
          <p:cNvPr id="693" name="Text Placeholder 2"/>
          <p:cNvSpPr>
            <a:spLocks noGrp="1"/>
          </p:cNvSpPr>
          <p:nvPr>
            <p:custDataLst>
              <p:tags r:id="rId57"/>
            </p:custDataLst>
          </p:nvPr>
        </p:nvSpPr>
        <p:spPr bwMode="auto">
          <a:xfrm>
            <a:off x="6513513" y="5432425"/>
            <a:ext cx="1095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A791C328-B132-4C44-A6CB-D2A322BE25D1}" type="datetime'''''c''''''''''''om''''''''''p''''''an''''''y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company</a:t>
            </a:fld>
            <a:endParaRPr lang="en-US" sz="800" dirty="0">
              <a:sym typeface="+mn-lt"/>
            </a:endParaRPr>
          </a:p>
        </p:txBody>
      </p:sp>
      <p:sp>
        <p:nvSpPr>
          <p:cNvPr id="694" name="Text Placeholder 2"/>
          <p:cNvSpPr>
            <a:spLocks noGrp="1"/>
          </p:cNvSpPr>
          <p:nvPr>
            <p:custDataLst>
              <p:tags r:id="rId58"/>
            </p:custDataLst>
          </p:nvPr>
        </p:nvSpPr>
        <p:spPr bwMode="auto">
          <a:xfrm>
            <a:off x="7772400" y="5432425"/>
            <a:ext cx="109538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75D53FF3-666D-407F-B8CC-05FC644ED776}" type="datetime'''''m''''onot''o''''''''''n''ous''_''wo''''r''k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monotonous_work</a:t>
            </a:fld>
            <a:endParaRPr lang="en-US" sz="800" dirty="0">
              <a:sym typeface="+mn-lt"/>
            </a:endParaRPr>
          </a:p>
        </p:txBody>
      </p:sp>
      <p:sp>
        <p:nvSpPr>
          <p:cNvPr id="706" name="Text Placeholder 2"/>
          <p:cNvSpPr>
            <a:spLocks noGrp="1"/>
          </p:cNvSpPr>
          <p:nvPr>
            <p:custDataLst>
              <p:tags r:id="rId59"/>
            </p:custDataLst>
          </p:nvPr>
        </p:nvSpPr>
        <p:spPr bwMode="auto">
          <a:xfrm>
            <a:off x="10541000" y="5432424"/>
            <a:ext cx="1095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F234C9EA-BD30-4413-8365-55AECB26D7F6}" type="datetime'''mi''ddle''''''_''''m''a''''n''a''''''ge''m''e''n''t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middle_management</a:t>
            </a:fld>
            <a:endParaRPr lang="en-US" sz="800" dirty="0">
              <a:sym typeface="+mn-lt"/>
            </a:endParaRPr>
          </a:p>
        </p:txBody>
      </p:sp>
      <p:sp>
        <p:nvSpPr>
          <p:cNvPr id="692" name="Text Placeholder 2"/>
          <p:cNvSpPr>
            <a:spLocks noGrp="1"/>
          </p:cNvSpPr>
          <p:nvPr>
            <p:custDataLst>
              <p:tags r:id="rId60"/>
            </p:custDataLst>
          </p:nvPr>
        </p:nvSpPr>
        <p:spPr bwMode="auto">
          <a:xfrm>
            <a:off x="8023225" y="5432425"/>
            <a:ext cx="1095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F5C6F555-26ED-464B-A6DD-17B52BC165B0}" type="datetime'''''''g''''''''''''''''o''''''''''o''''''''''d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good</a:t>
            </a:fld>
            <a:endParaRPr lang="en-US" sz="800" dirty="0">
              <a:sym typeface="+mn-lt"/>
            </a:endParaRPr>
          </a:p>
        </p:txBody>
      </p:sp>
      <p:sp>
        <p:nvSpPr>
          <p:cNvPr id="695" name="Text Placeholder 2"/>
          <p:cNvSpPr>
            <a:spLocks noGrp="1"/>
          </p:cNvSpPr>
          <p:nvPr>
            <p:custDataLst>
              <p:tags r:id="rId61"/>
            </p:custDataLst>
          </p:nvPr>
        </p:nvSpPr>
        <p:spPr bwMode="auto">
          <a:xfrm>
            <a:off x="10288588" y="5432424"/>
            <a:ext cx="109538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195D3363-AB8D-48FC-A8AC-7C1153C119B5}" type="datetime'po''or''''_''''m''''''a''''n''a''''''g''''e''m''e''nt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poor_management</a:t>
            </a:fld>
            <a:endParaRPr lang="en-US" sz="800" dirty="0">
              <a:sym typeface="+mn-lt"/>
            </a:endParaRPr>
          </a:p>
        </p:txBody>
      </p:sp>
      <p:sp>
        <p:nvSpPr>
          <p:cNvPr id="699" name="Text Placeholder 2"/>
          <p:cNvSpPr>
            <a:spLocks noGrp="1"/>
          </p:cNvSpPr>
          <p:nvPr>
            <p:custDataLst>
              <p:tags r:id="rId62"/>
            </p:custDataLst>
          </p:nvPr>
        </p:nvSpPr>
        <p:spPr bwMode="auto">
          <a:xfrm>
            <a:off x="8275638" y="5432425"/>
            <a:ext cx="10953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25DBE0E5-357B-4AE6-8677-04907D8C53C0}" type="datetime'g''r''''''owt''h_''op''po''''''''rt''''u''''''nities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growth_opportunities</a:t>
            </a:fld>
            <a:endParaRPr lang="en-US" sz="800" dirty="0">
              <a:sym typeface="+mn-lt"/>
            </a:endParaRPr>
          </a:p>
        </p:txBody>
      </p:sp>
      <p:sp>
        <p:nvSpPr>
          <p:cNvPr id="701" name="Text Placeholder 2"/>
          <p:cNvSpPr>
            <a:spLocks noGrp="1"/>
          </p:cNvSpPr>
          <p:nvPr>
            <p:custDataLst>
              <p:tags r:id="rId63"/>
            </p:custDataLst>
          </p:nvPr>
        </p:nvSpPr>
        <p:spPr bwMode="auto">
          <a:xfrm>
            <a:off x="8528050" y="5432426"/>
            <a:ext cx="109538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378D325-EA39-4F9A-9A47-6ACFB88DA586}" type="datetime'''''la''''''''''''''''''''''''''c''''''k''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lack</a:t>
            </a:fld>
            <a:endParaRPr lang="en-US" sz="800" dirty="0">
              <a:sym typeface="+mn-lt"/>
            </a:endParaRPr>
          </a:p>
        </p:txBody>
      </p:sp>
      <p:sp>
        <p:nvSpPr>
          <p:cNvPr id="702" name="Text Placeholder 2"/>
          <p:cNvSpPr>
            <a:spLocks noGrp="1"/>
          </p:cNvSpPr>
          <p:nvPr>
            <p:custDataLst>
              <p:tags r:id="rId64"/>
            </p:custDataLst>
          </p:nvPr>
        </p:nvSpPr>
        <p:spPr bwMode="auto">
          <a:xfrm>
            <a:off x="8778875" y="5432425"/>
            <a:ext cx="10953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407001DF-70C2-43FE-BF69-82785284E6D7}" type="datetime'c''a''''''r''''e''''er''''''''''''''''_''''''g''ro''w''th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career_growth</a:t>
            </a:fld>
            <a:endParaRPr lang="en-US" sz="800" dirty="0">
              <a:sym typeface="+mn-lt"/>
            </a:endParaRPr>
          </a:p>
        </p:txBody>
      </p:sp>
      <p:sp>
        <p:nvSpPr>
          <p:cNvPr id="700" name="Text Placeholder 2"/>
          <p:cNvSpPr>
            <a:spLocks noGrp="1"/>
          </p:cNvSpPr>
          <p:nvPr>
            <p:custDataLst>
              <p:tags r:id="rId65"/>
            </p:custDataLst>
          </p:nvPr>
        </p:nvSpPr>
        <p:spPr bwMode="auto">
          <a:xfrm>
            <a:off x="9031288" y="5432424"/>
            <a:ext cx="1095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5D847243-560D-4A5B-8C94-8B528CA27671}" type="datetime'''''''''''''''''''''''''co''''''n''s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cons</a:t>
            </a:fld>
            <a:endParaRPr lang="en-US" sz="800" dirty="0">
              <a:sym typeface="+mn-lt"/>
            </a:endParaRPr>
          </a:p>
        </p:txBody>
      </p:sp>
      <p:sp>
        <p:nvSpPr>
          <p:cNvPr id="703" name="Text Placeholder 2"/>
          <p:cNvSpPr>
            <a:spLocks noGrp="1"/>
          </p:cNvSpPr>
          <p:nvPr>
            <p:custDataLst>
              <p:tags r:id="rId66"/>
            </p:custDataLst>
          </p:nvPr>
        </p:nvSpPr>
        <p:spPr bwMode="auto">
          <a:xfrm>
            <a:off x="9282113" y="5432425"/>
            <a:ext cx="10953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886D57E2-4CC0-4DCB-9226-2A5A0CBBA93B}" type="datetime'w''o''''r''k''_''e''n''''v''''''i''''''ro''''''nm''e''''nt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work_environment</a:t>
            </a:fld>
            <a:endParaRPr lang="en-US" sz="800" dirty="0">
              <a:sym typeface="+mn-lt"/>
            </a:endParaRPr>
          </a:p>
        </p:txBody>
      </p:sp>
      <p:sp>
        <p:nvSpPr>
          <p:cNvPr id="696" name="Text Placeholder 2"/>
          <p:cNvSpPr>
            <a:spLocks noGrp="1"/>
          </p:cNvSpPr>
          <p:nvPr>
            <p:custDataLst>
              <p:tags r:id="rId67"/>
            </p:custDataLst>
          </p:nvPr>
        </p:nvSpPr>
        <p:spPr bwMode="auto">
          <a:xfrm>
            <a:off x="9534525" y="5432425"/>
            <a:ext cx="10953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F146C37-CCC1-4517-AF5A-36D1FBFEB4AF}" type="datetime'm''''''''c''''gra''''''w''''''''''_hi''''''l''''''''l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mcgraw_hill</a:t>
            </a:fld>
            <a:endParaRPr lang="en-US" sz="800" dirty="0">
              <a:sym typeface="+mn-lt"/>
            </a:endParaRPr>
          </a:p>
        </p:txBody>
      </p:sp>
      <p:sp>
        <p:nvSpPr>
          <p:cNvPr id="704" name="Text Placeholder 2"/>
          <p:cNvSpPr>
            <a:spLocks noGrp="1"/>
          </p:cNvSpPr>
          <p:nvPr>
            <p:custDataLst>
              <p:tags r:id="rId68"/>
            </p:custDataLst>
          </p:nvPr>
        </p:nvSpPr>
        <p:spPr bwMode="auto">
          <a:xfrm>
            <a:off x="9785350" y="5432425"/>
            <a:ext cx="10953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5C23D021-A07F-4A45-86CC-6EB87D797F7F}" type="datetime'p''''''''oo''''''''''''''''r''''''''''''''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poor</a:t>
            </a:fld>
            <a:endParaRPr lang="en-US" sz="800" dirty="0">
              <a:sym typeface="+mn-lt"/>
            </a:endParaRPr>
          </a:p>
        </p:txBody>
      </p:sp>
      <p:sp>
        <p:nvSpPr>
          <p:cNvPr id="705" name="Text Placeholder 2"/>
          <p:cNvSpPr>
            <a:spLocks noGrp="1"/>
          </p:cNvSpPr>
          <p:nvPr>
            <p:custDataLst>
              <p:tags r:id="rId69"/>
            </p:custDataLst>
          </p:nvPr>
        </p:nvSpPr>
        <p:spPr bwMode="auto">
          <a:xfrm>
            <a:off x="10037763" y="5432425"/>
            <a:ext cx="10953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9D129CED-ECED-4C65-904C-26730E0136C4}" type="datetime'li''''mi''''''''''''''''''te''''''d''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limited</a:t>
            </a:fld>
            <a:endParaRPr lang="en-US" sz="800" dirty="0">
              <a:sym typeface="+mn-lt"/>
            </a:endParaRPr>
          </a:p>
        </p:txBody>
      </p:sp>
      <p:sp>
        <p:nvSpPr>
          <p:cNvPr id="707" name="Text Placeholder 2"/>
          <p:cNvSpPr>
            <a:spLocks noGrp="1"/>
          </p:cNvSpPr>
          <p:nvPr>
            <p:custDataLst>
              <p:tags r:id="rId70"/>
            </p:custDataLst>
          </p:nvPr>
        </p:nvSpPr>
        <p:spPr bwMode="auto">
          <a:xfrm>
            <a:off x="10791825" y="5432425"/>
            <a:ext cx="109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35D098C2-5F1A-4B2C-BF4F-5BE8FC69D649}" type="datetime'pe''''''''''''''''''''o''p''l''e''''''''''''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people</a:t>
            </a:fld>
            <a:endParaRPr lang="en-US" sz="800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67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46748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2" name="think-cell Slide" r:id="rId45" imgW="216" imgH="216" progId="TCLayout.ActiveDocument.1">
                  <p:embed/>
                </p:oleObj>
              </mc:Choice>
              <mc:Fallback>
                <p:oleObj name="think-cell Slide" r:id="rId4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800" dirty="0" err="1" smtClean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39" y="88904"/>
            <a:ext cx="11852788" cy="46591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Slicing &amp; Dicing Rating w.r.t. Tenure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6</a:t>
            </a:fld>
            <a:endParaRPr lang="en-US" dirty="0"/>
          </a:p>
        </p:txBody>
      </p:sp>
      <p:sp>
        <p:nvSpPr>
          <p:cNvPr id="375" name="TextBox 32"/>
          <p:cNvSpPr txBox="1"/>
          <p:nvPr/>
        </p:nvSpPr>
        <p:spPr>
          <a:xfrm>
            <a:off x="238126" y="649288"/>
            <a:ext cx="428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Each segment rating difference between Current and </a:t>
            </a:r>
          </a:p>
          <a:p>
            <a:r>
              <a:rPr lang="en-US" sz="1200" b="1" dirty="0" smtClean="0">
                <a:latin typeface="Arial (Body)"/>
              </a:rPr>
              <a:t>Former Employees w.r.t. their tenure </a:t>
            </a:r>
            <a:endParaRPr lang="en-US" sz="1200" b="1" dirty="0">
              <a:latin typeface="Arial (Body)"/>
            </a:endParaRPr>
          </a:p>
        </p:txBody>
      </p:sp>
      <p:graphicFrame>
        <p:nvGraphicFramePr>
          <p:cNvPr id="418" name="Chart 41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42556766"/>
              </p:ext>
            </p:extLst>
          </p:nvPr>
        </p:nvGraphicFramePr>
        <p:xfrm>
          <a:off x="155575" y="1171575"/>
          <a:ext cx="4638675" cy="189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7"/>
          </a:graphicData>
        </a:graphic>
      </p:graphicFrame>
      <p:cxnSp>
        <p:nvCxnSpPr>
          <p:cNvPr id="46" name="Straight Connector 45"/>
          <p:cNvCxnSpPr/>
          <p:nvPr>
            <p:custDataLst>
              <p:tags r:id="rId5"/>
            </p:custDataLst>
          </p:nvPr>
        </p:nvCxnSpPr>
        <p:spPr bwMode="auto">
          <a:xfrm flipH="1">
            <a:off x="4749800" y="2193924"/>
            <a:ext cx="79375" cy="698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854575" y="2727325"/>
            <a:ext cx="1154113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738D61B0-3C48-49F3-8B14-68D632546B3C}" type="datetime'Co''mp''en''''''sation'''' ''&amp; ''''Ben''e''f''''''''''its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Compensation &amp; Benefits</a:t>
            </a:fld>
            <a:endParaRPr lang="en-US" sz="800" dirty="0">
              <a:sym typeface="+mn-lt"/>
            </a:endParaRPr>
          </a:p>
        </p:txBody>
      </p:sp>
      <p:sp>
        <p:nvSpPr>
          <p:cNvPr id="263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308100" y="3011488"/>
            <a:ext cx="10953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5D024974-4714-41A3-A922-84BC967A2D28}" type="datetime'''''''1'''''' ''''''''''t''o'''''' ''''''''''''3 ''y''rs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 to 3 yrs</a:t>
            </a:fld>
            <a:endParaRPr lang="en-US" sz="800" dirty="0">
              <a:sym typeface="+mn-lt"/>
            </a:endParaRPr>
          </a:p>
        </p:txBody>
      </p:sp>
      <p:sp>
        <p:nvSpPr>
          <p:cNvPr id="99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854575" y="2139950"/>
            <a:ext cx="947738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B35EB94C-BED1-490E-A340-B32F35CAAB94}" type="datetime'C''''ar''e''er O''''''''''p''''''''por''''tu''ni''ti''es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Career Opportunities</a:t>
            </a:fld>
            <a:endParaRPr lang="en-US" sz="800" dirty="0">
              <a:sym typeface="+mn-lt"/>
            </a:endParaRPr>
          </a:p>
        </p:txBody>
      </p:sp>
      <p:sp>
        <p:nvSpPr>
          <p:cNvPr id="109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854575" y="1897063"/>
            <a:ext cx="830263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D27A9559-0A2E-4AB5-AF1B-9C5FAED90CC9}" type="datetime'''''''''''Se''''''''nior'' ''''''''''''L''e''ad''''ersh''ip''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Senior Leadership</a:t>
            </a:fld>
            <a:endParaRPr lang="en-US" sz="800" dirty="0">
              <a:sym typeface="+mn-lt"/>
            </a:endParaRPr>
          </a:p>
        </p:txBody>
      </p:sp>
      <p:sp>
        <p:nvSpPr>
          <p:cNvPr id="110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854575" y="2300288"/>
            <a:ext cx="828675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CE1EC75D-D6EC-4122-98AF-7DED480FFEC6}" type="datetime'Work ''L''''i''''''''''''f''e'''' Bal''a''''''nc''''e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Work Life Balance</a:t>
            </a:fld>
            <a:endParaRPr lang="en-US" sz="800" dirty="0">
              <a:sym typeface="+mn-lt"/>
            </a:endParaRPr>
          </a:p>
        </p:txBody>
      </p:sp>
      <p:sp>
        <p:nvSpPr>
          <p:cNvPr id="111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854575" y="1736725"/>
            <a:ext cx="715963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80D6E849-BD8E-488E-82B6-8BDCDA0CA522}" type="datetime'''''''''Cul''''tu''''re ''''''''''''&amp; ''''''''Val''ue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Culture &amp; Value</a:t>
            </a:fld>
            <a:endParaRPr lang="en-US" sz="800" dirty="0">
              <a:sym typeface="+mn-lt"/>
            </a:endParaRPr>
          </a:p>
        </p:txBody>
      </p:sp>
      <p:sp>
        <p:nvSpPr>
          <p:cNvPr id="271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657725" y="3011488"/>
            <a:ext cx="10953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73E086BC-1095-4AC4-ABDD-F8AFEBB54424}" type="datetime'''''''''''&gt;'''''''' ''''''10 ''''Y''''''''''''''''r''''s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&gt; 10 Yrs</a:t>
            </a:fld>
            <a:endParaRPr lang="en-US" sz="800" dirty="0">
              <a:sym typeface="+mn-lt"/>
            </a:endParaRPr>
          </a:p>
        </p:txBody>
      </p:sp>
      <p:sp>
        <p:nvSpPr>
          <p:cNvPr id="261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69900" y="3011488"/>
            <a:ext cx="1095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dirty="0" smtClean="0">
                <a:sym typeface="+mn-lt"/>
              </a:rPr>
              <a:t>&lt; 1 </a:t>
            </a:r>
            <a:r>
              <a:rPr lang="en-US" sz="800" dirty="0" err="1" smtClean="0">
                <a:sym typeface="+mn-lt"/>
              </a:rPr>
              <a:t>Yr</a:t>
            </a:r>
            <a:endParaRPr lang="en-US" sz="800" dirty="0">
              <a:sym typeface="+mn-lt"/>
            </a:endParaRPr>
          </a:p>
        </p:txBody>
      </p:sp>
      <p:sp>
        <p:nvSpPr>
          <p:cNvPr id="265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2144713" y="3011488"/>
            <a:ext cx="10953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6681AF0D-0F92-4482-B307-63A2EE99D13E}" type="datetime'3'''''''''''''' ''''''''''t''o 5 ''y''''''''r''s''''''''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 to 5 yrs</a:t>
            </a:fld>
            <a:endParaRPr lang="en-US" sz="800" dirty="0">
              <a:sym typeface="+mn-lt"/>
            </a:endParaRPr>
          </a:p>
        </p:txBody>
      </p:sp>
      <p:sp>
        <p:nvSpPr>
          <p:cNvPr id="267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2982913" y="3011488"/>
            <a:ext cx="10953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542E88DD-4BBD-43C1-AAB1-355C7B363DED}" type="datetime'5 to'''''''''''''''' ''8'''''''' ''''Yr''''''''''s''''''''''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 to 8 Yrs</a:t>
            </a:fld>
            <a:endParaRPr lang="en-US" sz="800" dirty="0">
              <a:sym typeface="+mn-lt"/>
            </a:endParaRPr>
          </a:p>
        </p:txBody>
      </p:sp>
      <p:sp>
        <p:nvSpPr>
          <p:cNvPr id="269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3819525" y="3011488"/>
            <a:ext cx="1095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14E78C2D-076F-4243-81C2-87FBB6A24B42}" type="datetime'''8 ''to ''1''0 ''''''''''''''''''''''''''''Yr''''''s'">
              <a:rPr lang="en-US" altLang="en-US" sz="800" smtClean="0">
                <a:sym typeface="+mn-lt"/>
              </a:rPr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 to 10 Yrs</a:t>
            </a:fld>
            <a:endParaRPr lang="en-US" sz="800" dirty="0">
              <a:sym typeface="+mn-lt"/>
            </a:endParaRPr>
          </a:p>
        </p:txBody>
      </p:sp>
      <p:sp>
        <p:nvSpPr>
          <p:cNvPr id="372" name="TextBox 32"/>
          <p:cNvSpPr txBox="1"/>
          <p:nvPr/>
        </p:nvSpPr>
        <p:spPr>
          <a:xfrm>
            <a:off x="6637338" y="649288"/>
            <a:ext cx="4281488" cy="461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Each segment rating difference between Current and </a:t>
            </a:r>
          </a:p>
          <a:p>
            <a:r>
              <a:rPr lang="en-US" sz="1200" b="1" dirty="0" smtClean="0">
                <a:latin typeface="Arial (Body)"/>
              </a:rPr>
              <a:t>Former Employees w.r.t. their tenure for US</a:t>
            </a:r>
            <a:endParaRPr lang="en-US" sz="1200" b="1" dirty="0">
              <a:latin typeface="Arial (Body)"/>
            </a:endParaRPr>
          </a:p>
        </p:txBody>
      </p:sp>
      <p:graphicFrame>
        <p:nvGraphicFramePr>
          <p:cNvPr id="411" name="Chart 410"/>
          <p:cNvGraphicFramePr/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509821511"/>
              </p:ext>
            </p:extLst>
          </p:nvPr>
        </p:nvGraphicFramePr>
        <p:xfrm>
          <a:off x="6554788" y="1171575"/>
          <a:ext cx="3716337" cy="1890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8"/>
          </a:graphicData>
        </a:graphic>
      </p:graphicFrame>
      <p:sp>
        <p:nvSpPr>
          <p:cNvPr id="384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8828088" y="3011488"/>
            <a:ext cx="10953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DEE066F7-79D0-4DA7-A813-031865A694AF}" type="datetime'''''''''''''5'''''''' t''''o ''8'''''''''''''' Y''r''''''s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 to 8 Yrs</a:t>
            </a:fld>
            <a:endParaRPr lang="en-US" sz="800" dirty="0">
              <a:sym typeface="+mn-lt"/>
            </a:endParaRPr>
          </a:p>
        </p:txBody>
      </p:sp>
      <p:sp>
        <p:nvSpPr>
          <p:cNvPr id="377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10331450" y="2332038"/>
            <a:ext cx="947738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7A5869A5-59A8-4E18-B88C-99A3AB726DD9}" type="datetime'''C''''''''ar''''''e''e''r Opp''or''tun''''it''i''''''es''''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Career Opportunities</a:t>
            </a:fld>
            <a:endParaRPr lang="en-US" sz="800" dirty="0">
              <a:sym typeface="+mn-lt"/>
            </a:endParaRPr>
          </a:p>
        </p:txBody>
      </p:sp>
      <p:sp>
        <p:nvSpPr>
          <p:cNvPr id="38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6869113" y="3011488"/>
            <a:ext cx="109538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A1002813-A424-4329-8FCF-4688524CE07C}" type="datetime'''Less'' ''''''th''''''''''''a''''''n a y''e''''''''a''r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Less than a year</a:t>
            </a:fld>
            <a:endParaRPr lang="en-US" sz="800" dirty="0">
              <a:sym typeface="+mn-lt"/>
            </a:endParaRPr>
          </a:p>
        </p:txBody>
      </p:sp>
      <p:sp>
        <p:nvSpPr>
          <p:cNvPr id="376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7521575" y="3011488"/>
            <a:ext cx="10953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F75205E3-325E-401D-9085-792A49169457}" type="datetime'''1'' t''''''o'' ''''''''3 ''''''y''''''''''r''''''''s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 to 3 yrs</a:t>
            </a:fld>
            <a:endParaRPr lang="en-US" sz="800" dirty="0">
              <a:sym typeface="+mn-lt"/>
            </a:endParaRPr>
          </a:p>
        </p:txBody>
      </p:sp>
      <p:sp>
        <p:nvSpPr>
          <p:cNvPr id="381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10134600" y="3011488"/>
            <a:ext cx="10953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35BC7AA2-DF2F-48F7-83D1-3AC6F94B9381}" type="datetime'''&gt;'''''''' ''''10'''' ''''''Y''''''''''r''''''''''s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&gt; 10 Yrs</a:t>
            </a:fld>
            <a:endParaRPr lang="en-US" sz="800" dirty="0">
              <a:sym typeface="+mn-lt"/>
            </a:endParaRPr>
          </a:p>
        </p:txBody>
      </p:sp>
      <p:sp>
        <p:nvSpPr>
          <p:cNvPr id="383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8175625" y="3011488"/>
            <a:ext cx="10953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C1B2182B-84F9-404F-9E1A-FA0CA499048F}" type="datetime'3'''' ''to'' ''''''''''''''''''''''''''5'' y''rs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 to 5 yrs</a:t>
            </a:fld>
            <a:endParaRPr lang="en-US" sz="800" dirty="0">
              <a:sym typeface="+mn-lt"/>
            </a:endParaRPr>
          </a:p>
        </p:txBody>
      </p:sp>
      <p:sp>
        <p:nvSpPr>
          <p:cNvPr id="385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9482138" y="3011488"/>
            <a:ext cx="1095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252A1376-B8CD-431F-8F2C-8B88C6DE4BFB}" type="datetime'''8'''''''''' t''''o'''' ''10'' Y''''''''''r''''s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 to 10 Yrs</a:t>
            </a:fld>
            <a:endParaRPr lang="en-US" sz="800" dirty="0">
              <a:sym typeface="+mn-lt"/>
            </a:endParaRPr>
          </a:p>
        </p:txBody>
      </p:sp>
      <p:sp>
        <p:nvSpPr>
          <p:cNvPr id="374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10331450" y="2830513"/>
            <a:ext cx="1154113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D814E63F-C7D4-4016-B846-342E0820A9D0}" type="datetime'''''''''''''C''om''''pensa''''''t''''io''n ''''&amp; Benefit''''s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Compensation &amp; Benefits</a:t>
            </a:fld>
            <a:endParaRPr lang="en-US" sz="800" dirty="0">
              <a:sym typeface="+mn-lt"/>
            </a:endParaRPr>
          </a:p>
        </p:txBody>
      </p:sp>
      <p:sp>
        <p:nvSpPr>
          <p:cNvPr id="378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10331450" y="1876425"/>
            <a:ext cx="830263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1A07E220-ED37-436F-BEA4-E0E22BA61C70}" type="datetime'''S''e''n''ior'' L''e''a''''de''''rs''''''''hi''''''''p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Senior Leadership</a:t>
            </a:fld>
            <a:endParaRPr lang="en-US" sz="800" dirty="0">
              <a:sym typeface="+mn-lt"/>
            </a:endParaRPr>
          </a:p>
        </p:txBody>
      </p:sp>
      <p:sp>
        <p:nvSpPr>
          <p:cNvPr id="379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10331450" y="2171700"/>
            <a:ext cx="828675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22A8671C-C355-4406-B441-F1E94C0B9350}" type="datetime'''''W''o''''rk L''''if''''e ''''''Ba''''''''l''''''a''n''c''e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Work Life Balance</a:t>
            </a:fld>
            <a:endParaRPr lang="en-US" sz="800" dirty="0">
              <a:sym typeface="+mn-lt"/>
            </a:endParaRPr>
          </a:p>
        </p:txBody>
      </p:sp>
      <p:sp>
        <p:nvSpPr>
          <p:cNvPr id="380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0331450" y="1716088"/>
            <a:ext cx="715963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D7BE3543-2140-466C-8872-07FD9569504B}" type="datetime'''''''Cu''lt''ure'' ''''''&amp; V''a''''''''''''''l''''''ue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Culture &amp; Value</a:t>
            </a:fld>
            <a:endParaRPr lang="en-US" sz="800" dirty="0">
              <a:sym typeface="+mn-lt"/>
            </a:endParaRPr>
          </a:p>
        </p:txBody>
      </p:sp>
      <p:sp>
        <p:nvSpPr>
          <p:cNvPr id="393" name="TextBox 32"/>
          <p:cNvSpPr txBox="1"/>
          <p:nvPr/>
        </p:nvSpPr>
        <p:spPr>
          <a:xfrm>
            <a:off x="2551113" y="3927475"/>
            <a:ext cx="4281488" cy="461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Each segment rating difference between Current and </a:t>
            </a:r>
          </a:p>
          <a:p>
            <a:r>
              <a:rPr lang="en-US" sz="1200" b="1" dirty="0" smtClean="0">
                <a:latin typeface="Arial (Body)"/>
              </a:rPr>
              <a:t>Former Employees w.r.t. their tenure for India</a:t>
            </a:r>
            <a:endParaRPr lang="en-US" sz="1200" b="1" dirty="0">
              <a:latin typeface="Arial (Body)"/>
            </a:endParaRPr>
          </a:p>
        </p:txBody>
      </p:sp>
      <p:graphicFrame>
        <p:nvGraphicFramePr>
          <p:cNvPr id="420" name="Chart 419"/>
          <p:cNvGraphicFramePr/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4016669821"/>
              </p:ext>
            </p:extLst>
          </p:nvPr>
        </p:nvGraphicFramePr>
        <p:xfrm>
          <a:off x="2468563" y="4449763"/>
          <a:ext cx="3716337" cy="1773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9"/>
          </a:graphicData>
        </a:graphic>
      </p:graphicFrame>
      <p:cxnSp>
        <p:nvCxnSpPr>
          <p:cNvPr id="44" name="Straight Connector 43"/>
          <p:cNvCxnSpPr/>
          <p:nvPr>
            <p:custDataLst>
              <p:tags r:id="rId30"/>
            </p:custDataLst>
          </p:nvPr>
        </p:nvCxnSpPr>
        <p:spPr bwMode="auto">
          <a:xfrm flipH="1">
            <a:off x="6140450" y="4802187"/>
            <a:ext cx="79375" cy="76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>
            <p:custDataLst>
              <p:tags r:id="rId31"/>
            </p:custDataLst>
          </p:nvPr>
        </p:nvCxnSpPr>
        <p:spPr bwMode="auto">
          <a:xfrm flipH="1">
            <a:off x="6140450" y="5200650"/>
            <a:ext cx="79375" cy="793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>
            <p:custDataLst>
              <p:tags r:id="rId32"/>
            </p:custDataLst>
          </p:nvPr>
        </p:nvCxnSpPr>
        <p:spPr bwMode="auto">
          <a:xfrm flipH="1" flipV="1">
            <a:off x="6140450" y="5280025"/>
            <a:ext cx="79375" cy="80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 Placeholder 2"/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4741863" y="6172200"/>
            <a:ext cx="10953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0C3B630C-46C5-464C-BAFC-E4FD600C0280}" type="datetime'''5'''''' t''''''''''''o 8'''''''''''' Y''r''''''''''s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 to 8 Yrs</a:t>
            </a:fld>
            <a:endParaRPr lang="en-US" sz="800" dirty="0">
              <a:sym typeface="+mn-lt"/>
            </a:endParaRPr>
          </a:p>
        </p:txBody>
      </p:sp>
      <p:sp>
        <p:nvSpPr>
          <p:cNvPr id="396" name="Text Placeholder 2"/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6245225" y="5146675"/>
            <a:ext cx="947738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37318D13-243A-4954-A501-94715FFED5B5}" type="datetime'Car''e''e''''''''r'''''''''' ''''''''Op''po''r''''tu''nities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Career Opportunities</a:t>
            </a:fld>
            <a:endParaRPr lang="en-US" sz="800" dirty="0">
              <a:sym typeface="+mn-lt"/>
            </a:endParaRPr>
          </a:p>
        </p:txBody>
      </p:sp>
      <p:sp>
        <p:nvSpPr>
          <p:cNvPr id="397" name="Text Placeholder 2"/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2782888" y="6172200"/>
            <a:ext cx="1095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dirty="0" smtClean="0">
                <a:sym typeface="+mn-lt"/>
              </a:rPr>
              <a:t>&lt; 1 </a:t>
            </a:r>
            <a:r>
              <a:rPr lang="en-US" sz="800" dirty="0" err="1" smtClean="0">
                <a:sym typeface="+mn-lt"/>
              </a:rPr>
              <a:t>Yr</a:t>
            </a:r>
            <a:endParaRPr lang="en-US" sz="800" dirty="0">
              <a:sym typeface="+mn-lt"/>
            </a:endParaRPr>
          </a:p>
        </p:txBody>
      </p:sp>
      <p:sp>
        <p:nvSpPr>
          <p:cNvPr id="398" name="Text Placeholder 2"/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3435350" y="6172200"/>
            <a:ext cx="10953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EDBDADF2-8CB5-47F9-9AD4-CBFAA0BBD0F9}" type="datetime'''1 ''to'''''''''''''''''''''''''''' ''''''''''3'' y''''rs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 to 3 yrs</a:t>
            </a:fld>
            <a:endParaRPr lang="en-US" sz="800" dirty="0">
              <a:sym typeface="+mn-lt"/>
            </a:endParaRPr>
          </a:p>
        </p:txBody>
      </p:sp>
      <p:sp>
        <p:nvSpPr>
          <p:cNvPr id="402" name="Text Placeholder 2"/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6245225" y="5972175"/>
            <a:ext cx="1154113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A0BE5EC7-9822-48E3-B5C9-BFF9C097564C}" type="datetime'''''Com''''pensa''''''''''''tion'' ''''&amp; B''enef''i''t''''s''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Compensation &amp; Benefits</a:t>
            </a:fld>
            <a:endParaRPr lang="en-US" sz="800" dirty="0">
              <a:sym typeface="+mn-lt"/>
            </a:endParaRPr>
          </a:p>
        </p:txBody>
      </p:sp>
      <p:sp>
        <p:nvSpPr>
          <p:cNvPr id="400" name="Text Placeholder 2"/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4089400" y="6172200"/>
            <a:ext cx="10953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C0EC2508-AF50-4E7B-A6FB-2934531725D8}" type="datetime'''''''''''''''''''''''''3'''' t''''o ''''5'' ''yr''''s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 to 5 yrs</a:t>
            </a:fld>
            <a:endParaRPr lang="en-US" sz="800" dirty="0">
              <a:sym typeface="+mn-lt"/>
            </a:endParaRPr>
          </a:p>
        </p:txBody>
      </p:sp>
      <p:sp>
        <p:nvSpPr>
          <p:cNvPr id="401" name="Text Placeholder 2"/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5395913" y="6172200"/>
            <a:ext cx="1095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8B1DFB82-A613-477C-9559-CC0A02323D27}" type="datetime'''''''8'' ''t''o'' 1''0'''''''''' ''''''Y''r''s''''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 to 10 Yrs</a:t>
            </a:fld>
            <a:endParaRPr lang="en-US" sz="800" dirty="0">
              <a:sym typeface="+mn-lt"/>
            </a:endParaRPr>
          </a:p>
        </p:txBody>
      </p:sp>
      <p:sp>
        <p:nvSpPr>
          <p:cNvPr id="399" name="Text Placeholder 2"/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6048375" y="6172200"/>
            <a:ext cx="10953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vert270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Bef>
                <a:spcPct val="0"/>
              </a:spcBef>
              <a:spcAft>
                <a:spcPct val="0"/>
              </a:spcAft>
              <a:buNone/>
            </a:pPr>
            <a:fld id="{45C43B94-8523-4250-BC97-36B194C89B25}" type="datetime'&gt; ''''''''''''10 ''''''''''Y''r''''''''''''''''''s'''''''''''">
              <a:rPr lang="en-US" altLang="en-US" sz="800" smtClean="0"/>
              <a:pPr marL="0" lvl="1" indent="0" algn="r">
                <a:spcBef>
                  <a:spcPct val="0"/>
                </a:spcBef>
                <a:spcAft>
                  <a:spcPct val="0"/>
                </a:spcAft>
                <a:buNone/>
              </a:pPr>
              <a:t>&gt; 10 Yrs</a:t>
            </a:fld>
            <a:endParaRPr lang="en-US" sz="800" dirty="0">
              <a:sym typeface="+mn-lt"/>
            </a:endParaRPr>
          </a:p>
        </p:txBody>
      </p:sp>
      <p:sp>
        <p:nvSpPr>
          <p:cNvPr id="403" name="Text Placeholder 2"/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6245225" y="4748213"/>
            <a:ext cx="830263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D94B4A4B-D166-4691-A6ED-35A657617441}" type="datetime'''''''S''e''nior'' ''L''ead''''''e''''''''''rs''''hi''''p''''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Senior Leadership</a:t>
            </a:fld>
            <a:endParaRPr lang="en-US" sz="800" dirty="0">
              <a:sym typeface="+mn-lt"/>
            </a:endParaRPr>
          </a:p>
        </p:txBody>
      </p:sp>
      <p:sp>
        <p:nvSpPr>
          <p:cNvPr id="404" name="Text Placeholder 2"/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6245225" y="5307013"/>
            <a:ext cx="828675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CE1E273A-08C8-45F9-9D8C-22CD9EDDA471}" type="datetime'''W''o''''r''''''''''''k ''Li''''''f''''e'' ''B''al''''ance''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Work Life Balance</a:t>
            </a:fld>
            <a:endParaRPr lang="en-US" sz="800" dirty="0">
              <a:sym typeface="+mn-lt"/>
            </a:endParaRPr>
          </a:p>
        </p:txBody>
      </p:sp>
      <p:sp>
        <p:nvSpPr>
          <p:cNvPr id="405" name="Text Placeholder 2"/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6245225" y="4986338"/>
            <a:ext cx="715963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None/>
            </a:pPr>
            <a:fld id="{FB60D026-4CFA-4CCA-B3F4-920926CDDE1A}" type="datetime'''''''''''''C''u''''l''''tu''r''''e ''''''''&amp;'' Valu''e'">
              <a:rPr lang="en-US" altLang="en-US" sz="800" smtClean="0"/>
              <a:pPr marL="0" lvl="1" indent="0">
                <a:spcBef>
                  <a:spcPct val="0"/>
                </a:spcBef>
                <a:spcAft>
                  <a:spcPct val="0"/>
                </a:spcAft>
                <a:buNone/>
              </a:pPr>
              <a:t>Culture &amp; Value</a:t>
            </a:fld>
            <a:endParaRPr lang="en-US" sz="800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51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3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Words about the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TextBox 32"/>
          <p:cNvSpPr txBox="1"/>
          <p:nvPr/>
        </p:nvSpPr>
        <p:spPr>
          <a:xfrm>
            <a:off x="472266" y="1116482"/>
            <a:ext cx="5162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Pros: </a:t>
            </a:r>
            <a:r>
              <a:rPr lang="en-US" b="1" dirty="0" smtClean="0"/>
              <a:t>Things which Employees liked – </a:t>
            </a:r>
          </a:p>
          <a:p>
            <a:endParaRPr lang="en-US" b="1" dirty="0"/>
          </a:p>
          <a:p>
            <a:r>
              <a:rPr lang="en-US" dirty="0" smtClean="0"/>
              <a:t>According to Employees feedback, we found out that people love our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Benefits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Work </a:t>
            </a:r>
            <a:r>
              <a:rPr lang="en-US" sz="1600" b="1" dirty="0">
                <a:solidFill>
                  <a:srgbClr val="00B050"/>
                </a:solidFill>
              </a:rPr>
              <a:t>Life Balance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Good Company</a:t>
            </a:r>
            <a:r>
              <a:rPr lang="en-US" sz="1600" dirty="0" smtClean="0">
                <a:solidFill>
                  <a:srgbClr val="00B050"/>
                </a:solidFill>
              </a:rPr>
              <a:t>,</a:t>
            </a:r>
            <a:r>
              <a:rPr lang="en-US" sz="1600" b="1" dirty="0" smtClean="0">
                <a:solidFill>
                  <a:srgbClr val="00B050"/>
                </a:solidFill>
              </a:rPr>
              <a:t> Good People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00B050"/>
                </a:solidFill>
              </a:rPr>
              <a:t>Opportunities</a:t>
            </a:r>
            <a:r>
              <a:rPr lang="en-US" sz="1600" dirty="0" smtClean="0"/>
              <a:t> provided by S&amp;P and they are spreading good words on this front.</a:t>
            </a:r>
            <a:endParaRPr lang="en-US" dirty="0" smtClean="0"/>
          </a:p>
        </p:txBody>
      </p:sp>
      <p:sp>
        <p:nvSpPr>
          <p:cNvPr id="18" name="TextBox 32"/>
          <p:cNvSpPr txBox="1"/>
          <p:nvPr/>
        </p:nvSpPr>
        <p:spPr>
          <a:xfrm>
            <a:off x="6574971" y="1116482"/>
            <a:ext cx="5529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D6002A"/>
                </a:solidFill>
                <a:latin typeface="Arial (Body)"/>
              </a:rPr>
              <a:t>Cons:</a:t>
            </a:r>
            <a:r>
              <a:rPr lang="en-US" b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b="1" dirty="0" smtClean="0"/>
              <a:t>Word List which Employees don’t like –</a:t>
            </a:r>
          </a:p>
          <a:p>
            <a:endParaRPr lang="en-US" dirty="0"/>
          </a:p>
          <a:p>
            <a:r>
              <a:rPr lang="en-US" dirty="0" smtClean="0"/>
              <a:t>Feedback provided by the Employees they found out to difficulty to cope up with </a:t>
            </a:r>
            <a:r>
              <a:rPr lang="en-US" sz="1600" b="1" dirty="0">
                <a:solidFill>
                  <a:srgbClr val="D6002A"/>
                </a:solidFill>
              </a:rPr>
              <a:t>Opportunities, </a:t>
            </a:r>
            <a:r>
              <a:rPr lang="en-US" sz="1600" b="1" dirty="0" smtClean="0">
                <a:solidFill>
                  <a:srgbClr val="D6002A"/>
                </a:solidFill>
              </a:rPr>
              <a:t>Work Life</a:t>
            </a:r>
            <a:r>
              <a:rPr lang="en-US" sz="1600" dirty="0" smtClean="0">
                <a:solidFill>
                  <a:srgbClr val="D6002A"/>
                </a:solidFill>
              </a:rPr>
              <a:t>, </a:t>
            </a:r>
            <a:r>
              <a:rPr lang="en-US" sz="1600" b="1" dirty="0" smtClean="0">
                <a:solidFill>
                  <a:srgbClr val="D6002A"/>
                </a:solidFill>
              </a:rPr>
              <a:t>senior management,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HR </a:t>
            </a:r>
            <a:r>
              <a:rPr lang="en-US" sz="1600" b="1" dirty="0">
                <a:solidFill>
                  <a:srgbClr val="D6002A"/>
                </a:solidFill>
              </a:rPr>
              <a:t>Processes 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Monotonous </a:t>
            </a:r>
            <a:r>
              <a:rPr lang="en-US" sz="1600" b="1" dirty="0">
                <a:solidFill>
                  <a:srgbClr val="D6002A"/>
                </a:solidFill>
              </a:rPr>
              <a:t>Work ,</a:t>
            </a:r>
            <a:r>
              <a:rPr lang="en-US" sz="1600" dirty="0" smtClean="0"/>
              <a:t> </a:t>
            </a:r>
            <a:r>
              <a:rPr lang="en-US" sz="1600" b="1" dirty="0">
                <a:solidFill>
                  <a:srgbClr val="D6002A"/>
                </a:solidFill>
              </a:rPr>
              <a:t>Growth 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Promotions</a:t>
            </a:r>
            <a:r>
              <a:rPr lang="en-US" sz="1600" dirty="0" smtClean="0">
                <a:solidFill>
                  <a:srgbClr val="D6002A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D6002A"/>
                </a:solidFill>
              </a:rPr>
              <a:t>Layoffs</a:t>
            </a:r>
            <a:r>
              <a:rPr lang="en-US" sz="1600" dirty="0" smtClean="0"/>
              <a:t> and this can be improved.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006" y="3063093"/>
            <a:ext cx="3298093" cy="3337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8817" y="2983587"/>
            <a:ext cx="3877132" cy="36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57727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5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Top 3 Themes – For Pros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130630" y="866181"/>
            <a:ext cx="1199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We identified three themes, based on word occurrence in collection of positive comments and closeness from other words (Statistically), Which employees liked</a:t>
            </a:r>
          </a:p>
        </p:txBody>
      </p:sp>
      <p:sp>
        <p:nvSpPr>
          <p:cNvPr id="14" name="TextBox 32"/>
          <p:cNvSpPr txBox="1"/>
          <p:nvPr/>
        </p:nvSpPr>
        <p:spPr>
          <a:xfrm>
            <a:off x="265376" y="1749534"/>
            <a:ext cx="3715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Theme 1: </a:t>
            </a:r>
            <a:r>
              <a:rPr lang="en-US" sz="1600" dirty="0"/>
              <a:t>Respect to Personal </a:t>
            </a:r>
            <a:r>
              <a:rPr lang="en-US" sz="1600" dirty="0" smtClean="0"/>
              <a:t>Life</a:t>
            </a:r>
          </a:p>
          <a:p>
            <a:r>
              <a:rPr lang="en-US" sz="1600" dirty="0" smtClean="0"/>
              <a:t>(Work Life balance, Work and Benefits)</a:t>
            </a:r>
            <a:endParaRPr lang="en-US" sz="1600" dirty="0"/>
          </a:p>
        </p:txBody>
      </p:sp>
      <p:sp>
        <p:nvSpPr>
          <p:cNvPr id="16" name="TextBox 32"/>
          <p:cNvSpPr txBox="1"/>
          <p:nvPr/>
        </p:nvSpPr>
        <p:spPr>
          <a:xfrm>
            <a:off x="4152618" y="1749534"/>
            <a:ext cx="3482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Theme 2:</a:t>
            </a:r>
            <a:r>
              <a:rPr lang="en-US" sz="1600" b="1" dirty="0"/>
              <a:t> </a:t>
            </a:r>
            <a:r>
              <a:rPr lang="en-US" sz="1600" dirty="0"/>
              <a:t>Financial </a:t>
            </a:r>
            <a:r>
              <a:rPr lang="en-US" sz="1600" dirty="0" smtClean="0"/>
              <a:t>Oriented   </a:t>
            </a:r>
            <a:r>
              <a:rPr lang="en-US" sz="1600" dirty="0"/>
              <a:t>(Benefits</a:t>
            </a:r>
            <a:r>
              <a:rPr lang="en-US" sz="1600" dirty="0" smtClean="0"/>
              <a:t>, Pay, Salary, Flexibility, Standard Pension etc.)</a:t>
            </a:r>
            <a:endParaRPr lang="en-US" sz="1600" dirty="0"/>
          </a:p>
        </p:txBody>
      </p:sp>
      <p:sp>
        <p:nvSpPr>
          <p:cNvPr id="17" name="TextBox 32"/>
          <p:cNvSpPr txBox="1"/>
          <p:nvPr/>
        </p:nvSpPr>
        <p:spPr>
          <a:xfrm>
            <a:off x="8192050" y="1749534"/>
            <a:ext cx="3851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Theme 3: </a:t>
            </a:r>
            <a:r>
              <a:rPr lang="en-US" sz="1600" dirty="0"/>
              <a:t>Equity Brand </a:t>
            </a:r>
            <a:endParaRPr lang="en-US" sz="1600" dirty="0" smtClean="0"/>
          </a:p>
          <a:p>
            <a:r>
              <a:rPr lang="en-US" sz="1600" dirty="0" smtClean="0"/>
              <a:t>( Company</a:t>
            </a:r>
            <a:r>
              <a:rPr lang="en-US" sz="1600" dirty="0"/>
              <a:t>, Brand, </a:t>
            </a:r>
            <a:r>
              <a:rPr lang="en-US" sz="1600" dirty="0" smtClean="0"/>
              <a:t>Opportunity, Management, Global Company etc.)</a:t>
            </a:r>
            <a:endParaRPr lang="en-US" sz="1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t="9607" b="12482"/>
          <a:stretch/>
        </p:blipFill>
        <p:spPr>
          <a:xfrm>
            <a:off x="214233" y="3056708"/>
            <a:ext cx="3766224" cy="31263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6891" y="2771207"/>
            <a:ext cx="3993560" cy="37104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0451" y="2600322"/>
            <a:ext cx="4075828" cy="376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19265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3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Top 3 Themes – For Cons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TextBox 32"/>
          <p:cNvSpPr txBox="1"/>
          <p:nvPr/>
        </p:nvSpPr>
        <p:spPr>
          <a:xfrm>
            <a:off x="153193" y="1722286"/>
            <a:ext cx="386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Theme 1: </a:t>
            </a:r>
            <a:r>
              <a:rPr lang="en-US" sz="1600" dirty="0" smtClean="0"/>
              <a:t>Upper Management </a:t>
            </a:r>
          </a:p>
          <a:p>
            <a:r>
              <a:rPr lang="en-US" sz="1600" dirty="0"/>
              <a:t>(</a:t>
            </a:r>
            <a:r>
              <a:rPr lang="en-US" sz="1600" dirty="0" smtClean="0"/>
              <a:t>Management</a:t>
            </a:r>
            <a:r>
              <a:rPr lang="en-US" sz="1600" dirty="0"/>
              <a:t>, </a:t>
            </a:r>
            <a:r>
              <a:rPr lang="en-US" sz="1600" dirty="0" smtClean="0"/>
              <a:t>Company, Employees</a:t>
            </a:r>
            <a:r>
              <a:rPr lang="en-US" sz="1600" smtClean="0"/>
              <a:t>, time </a:t>
            </a:r>
            <a:r>
              <a:rPr lang="en-US" sz="1600" dirty="0" smtClean="0"/>
              <a:t>etc.)</a:t>
            </a:r>
            <a:endParaRPr lang="en-US" sz="1600" dirty="0"/>
          </a:p>
        </p:txBody>
      </p:sp>
      <p:sp>
        <p:nvSpPr>
          <p:cNvPr id="17" name="TextBox 32"/>
          <p:cNvSpPr txBox="1"/>
          <p:nvPr/>
        </p:nvSpPr>
        <p:spPr>
          <a:xfrm>
            <a:off x="4015625" y="1726636"/>
            <a:ext cx="3870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Theme 2:</a:t>
            </a:r>
            <a:r>
              <a:rPr lang="en-US" sz="1600" dirty="0" smtClean="0"/>
              <a:t> Immediate Team and Process</a:t>
            </a:r>
            <a:endParaRPr lang="en-US" sz="1600" b="1" dirty="0" smtClean="0"/>
          </a:p>
          <a:p>
            <a:r>
              <a:rPr lang="en-US" sz="1600" dirty="0" smtClean="0"/>
              <a:t>(People, Managers, Process etc.)</a:t>
            </a:r>
            <a:endParaRPr lang="en-US" sz="1600" dirty="0"/>
          </a:p>
        </p:txBody>
      </p:sp>
      <p:sp>
        <p:nvSpPr>
          <p:cNvPr id="19" name="TextBox 32"/>
          <p:cNvSpPr txBox="1"/>
          <p:nvPr/>
        </p:nvSpPr>
        <p:spPr>
          <a:xfrm>
            <a:off x="8129165" y="1739695"/>
            <a:ext cx="402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Theme 3: </a:t>
            </a:r>
            <a:r>
              <a:rPr lang="en-US" sz="1600" dirty="0" smtClean="0"/>
              <a:t>Growth</a:t>
            </a:r>
          </a:p>
          <a:p>
            <a:r>
              <a:rPr lang="en-US" sz="1600" dirty="0"/>
              <a:t>(Work, </a:t>
            </a:r>
            <a:r>
              <a:rPr lang="en-US" sz="1600" dirty="0" smtClean="0"/>
              <a:t>Growth, Opportunities, Promotions, Compensation, Politics etc.)</a:t>
            </a:r>
            <a:endParaRPr lang="en-US" sz="1600" dirty="0"/>
          </a:p>
        </p:txBody>
      </p:sp>
      <p:sp>
        <p:nvSpPr>
          <p:cNvPr id="20" name="TextBox 32"/>
          <p:cNvSpPr txBox="1"/>
          <p:nvPr/>
        </p:nvSpPr>
        <p:spPr>
          <a:xfrm>
            <a:off x="200298" y="867379"/>
            <a:ext cx="1199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We identified three themes based on word occurrence in collection of negative comments and closeness from other words (Statistically), Which employees didn’t liked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t="7933"/>
          <a:stretch/>
        </p:blipFill>
        <p:spPr>
          <a:xfrm>
            <a:off x="8038628" y="2595151"/>
            <a:ext cx="3913550" cy="36777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193" y="2510520"/>
            <a:ext cx="3619500" cy="3762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3188" y="2510520"/>
            <a:ext cx="3330318" cy="35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5.0"/>
  <p:tag name="PERSONS" val="&lt;?xml version=&quot;1.0&quot; encoding=&quot;utf-8&quot;?&gt;&lt;ArrayOfPerson xmlns:xsi=&quot;http://www.w3.org/2001/XMLSchema-instance&quot; xmlns:xsd=&quot;http://www.w3.org/2001/XMLSchema&quot; /&gt;"/>
  <p:tag name="PRESGUID" val="50b96b5e-144c-4ca7-a0a9-a25a867f20d5"/>
  <p:tag name="EDITION" val="LiveInsights"/>
  <p:tag name="ARTICULATE_DESIGN_ID_TALENT-DEVELOPMENT" val="rPUVKICP"/>
  <p:tag name="ARTICULATE_PROJECT_OPEN" val="0"/>
  <p:tag name="ARTICULATE_SLIDE_COUNT" val="17"/>
  <p:tag name="THINKCELLPRESENTATIONDONOTDELETE" val="&lt;?xml version=&quot;1.0&quot; encoding=&quot;UTF-16&quot; standalone=&quot;yes&quot;?&gt;&lt;root reqver=&quot;24162&quot;&gt;&lt;version val=&quot;2703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4&quot;&gt;&lt;elem m_fUsage=&quot;1.00000000000000000000E+00&quot;&gt;&lt;m_msothmcolidx val=&quot;0&quot;/&gt;&lt;m_rgb r=&quot;60&quot; g=&quot;13&quot; b=&quot;59&quot;/&gt;&lt;m_nBrightness tagver0=&quot;26206&quot; tagname0=&quot;m_nBrightnessUNRECOGNIZED&quot; val=&quot;0&quot;/&gt;&lt;/elem&gt;&lt;elem m_fUsage=&quot;9.00000000000000022204E-01&quot;&gt;&lt;m_msothmcolidx val=&quot;0&quot;/&gt;&lt;m_rgb r=&quot;F2&quot; g=&quot;AE&quot; b=&quot;42&quot;/&gt;&lt;m_nBrightness tagver0=&quot;26206&quot; tagname0=&quot;m_nBrightnessUNRECOGNIZED&quot; val=&quot;0&quot;/&gt;&lt;/elem&gt;&lt;elem m_fUsage=&quot;8.10000000000000053291E-01&quot;&gt;&lt;m_msothmcolidx val=&quot;0&quot;/&gt;&lt;m_rgb r=&quot;60&quot; g=&quot;98&quot; b=&quot;BD&quot;/&gt;&lt;m_nBrightness tagver0=&quot;26206&quot; tagname0=&quot;m_nBrightnessUNRECOGNIZED&quot; val=&quot;0&quot;/&gt;&lt;/elem&gt;&lt;elem m_fUsage=&quot;7.29000000000000092371E-01&quot;&gt;&lt;m_msothmcolidx val=&quot;0&quot;/&gt;&lt;m_rgb r=&quot;0F&quot; g=&quot;2C&quot; b=&quot;5B&quot;/&gt;&lt;m_nBrightness tagver0=&quot;26206&quot; tagname0=&quot;m_nBrightnessUNRECOGNIZED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9I1XUdQv2_yWzIsnirX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cOcNEASl8e8Zjw_m7yd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ggaGv2yxF34eY0bSi.B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4qvfA69ZP5q1k.yHHsrR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7xDX6z1ZGo2dgOigYzP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FItIjziljwvfTVy86Ek8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bhzDVH0xELfcr5g63lEh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TPIrTeG40Mfx.nEAoRD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MIZeFTqfD9xdxrJu1EWP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S7aEqIePd7xTZVdW8kv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vpTDc4dlGs8D4cqRqjz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tnNtHY_FOOFRVswyAmKW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8s8R6yIISjsqQTGNyVF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z6EWvgHI9dY.ae8746W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JGTRij61iBRiumw9txf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WwJ.8BCKE.Aek6jyJsA6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Kn_ATROJzEpIXNjh1W3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77wbCz9Il7hcuzOftSd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sHZfJDIjo.hXfYwXQPN7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7ZgDObwAnYkzXzsXSjgK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Gs7Vs9p0ak.a23lF.Lfh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9XEKv_SGSl5zaIWhQvg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NQkxp85VgjvD5An6uoHk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4GC3qb.piZohRc9052I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5RZP48_99euy2DYufhnh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o2FIStc5pUyGJ3qt19o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33XTq353umjpeygSfYZ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DtF2Lv_DZgbLHe7J5ogN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m7Of2q5MFv1g_UARDm6r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Dwomp2e_648K46TkI0l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0AssbrFq9KqGhfOzNCb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jwH1uMaR1IZ0GJYqlZfm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BD689ym.Lgp_AJvfat6v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XpOMAfsiQ3mGiooBCBX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7pJXwA.DuUsB.4Veie.e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kvJhjB_TUtmMN1GZ1qBc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KDgmA4YKWISx3Z0NDVJz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LR3QBNmgekYfJUF8w8w6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8G_n9rUT0eBO1AxRvtm9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jCf27h6iOpefib8bOnN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BCIF2XyyQuZv1o8O2bf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I87R5s8ZGdxO2BlwsoK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KM20Opmjwq1BFAfl0v6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PWsLeyMJoN4gg592qPX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rvfWXmeePp1Vw2ITXFM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LN7tKMvyztl1r8XYFq2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U7HGGPYahd5rV7Kev0N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3ucplCOr2EeWrIcd8kxh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.uNQc8ZlpPvgCubO.uwhw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8JQQSQqFHQwgq2V1se37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udOCgQDoVl0BR.M8vBL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3aPacwlSBu0kkQcU5l_H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vZPXzA80N_45S.vh5EG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kjk8AqlcovFacuKTZHJ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amUI.6djfy8n.UmDC86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8S06d30pFBDv69FDZKqk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K6xCkjFPS4268DRWX2w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g2PobSXmf3ABj.RGQu.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wYke0AGNo6vrSWVy5Se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DSApr5Qc1TmWkkTRwSU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FUCjD2jX8.IdWJk1TZu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YyX4RczAhjaMsPuiHrE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ZSYnbMc2yCj2SpABAUtF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hXxjKnSNOW3RzrUFvvS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XBimgcZ9TRAh7a6JkEEQ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PTHDPJhae8XnRhn.tNb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12j50mudcz62zPrKKzNt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y_iN2zyOiyAbZeK4U0A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6sPJQFpFn1dIeglIaJA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sMiRIqdeuAiT_oLD_vx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c9FWgokTxCGKSlCVlnyY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oUNg5PO6ajDhA7_oivS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AECYCLlH5_aOZzfMPUqA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4VoPOipC.8SjfHPSsCREw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DLO7WaMz0_R3PDaf6gG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yfveUky.Xvz37Xuyr4cQ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zKg2n033ZFEQ4InED3K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dR5_r.C_Ld_ydGQrAdn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CHW.50CC4kubpzrMOI0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oeGB4.fC.paaMDIjfi_u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NPic9K9oKzUp0asmQCJg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hDkJTnzQGz_IKzIo1B.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3M.DSKuNNhI1XZxCDgbr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QFIPbByzGfsT2cicG7Zg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thQhI89s4j2bzcsoP4yC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gTyGeWwV1wLH0CN7nKDA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3EnUldagHZkrFIk7hQd5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mTx25vBNtSioCtCtzM6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2xck7wD4QjBoimTHj5B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ffCNuLEx_igBec23wQ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2xck7wD4QjBoimTHj5BA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mTx25vBNtSioCtCtzM6A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gTyGeWwV1wLH0CN7nKD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thQhI89s4j2bzcsoP4yC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3EnUldagHZkrFIk7hQd5A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rTc6FZxYz9in_3n3R2rQ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3EnUldagHZkrFIk7hQd5A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thQhI89s4j2bzcsoP4yC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mTx25vBNtSioCtCtzM6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gTyGeWwV1wLH0CN7nKD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2xck7wD4QjBoimTHj5BA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.36MveIUF0zTQnXiU4Me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3EnUldagHZkrFIk7hQd5A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gTyGeWwV1wLH0CN7nKDA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mTx25vBNtSioCtCtzM6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thQhI89s4j2bzcsoP4yC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2xck7wD4QjBoimTHj5BA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0DQLDYj.ejFGOBHbEXYw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zAgtJpSuWiKBncxzpf1qQ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73sutzTzqITXVsatk0sg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qfOf2yTI6WFAOWKMJK1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MWIu2LRFW.fxVqPPuOJ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ILW4xpQTR.db5YZYXExk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ggXJzsQHiJFG5WeadJ9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Fxm7LwSI.77QPk5.BiW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runc_CRrq7BnhWj4wRe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vLk9ZHNS5hSGyzvQBHDQ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33UG0yoqhLkVLSnYAAC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eDteA8xJOEFHNBkHMdM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SuntJvx5AL.1_Cy1ph8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Ux9M7bRtGuWRtxuvsCU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utDXFxQie.z9SAiUXpM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p5rhF4QkGoGohNN96DV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4QB3P3vR6a...YEZQtpq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msRrvnTLiV1aI9ACO1l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JI3IGtSmqJfgDp.Pd3l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9D4EjKSJeOWywaUJVLQ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ZvuT5PTmyxB2PcQBPKH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3.LCvKRxaNKjdCeBYR3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Zkga.LRqmcaFXfNIvi6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0FlmlaxTZeLgQ0p4iSad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CwcIPBQw2KVQfjbNBkO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gOr.aEqRl6.NDJTB5iYb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5jAM8xqSEu.WphlNhZx9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DijrN7S9G0mcw1.QUJZ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1cCrKfS7WpL7Mwueg2T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sShHqqTTVSZbvwA1IclC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qqoCMSRnyCjxFnI5Dsa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aiJEVPRzSOcGCklJbiX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_Xcn4FsGFLknh3BrS_qj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7eSzXSQE.p3Dm.Sy_Rf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D9cWxl6TACXEiwiBaX_a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_pcD1EQ1mYoImJWOKhK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KDwEbQRQSu0CnFiok4bH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JL3PEz11kmJ8Yabhx7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NayBY.wVdHEuFMXZoqS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Mui_K10vkj5l8MEG462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CVhHoGRTDczf51afLQA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76RWhhy00FV4DeWqjRW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68rBQPZeJlow7CUvNbK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ItRckaTOfNHF6NJtr3L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tuafUvrLxuEL7KsVt1r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19ohP.itD_U87UBDa2TD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xOUtW7Bhx_F3KXhMrBR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2cXQD.pMrgfis1ZPs7G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16joAwmH5Oh7PgjWLC4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i_Y4uNk9KKwt4VtJPIj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.rA3NR6nZahyw8r8F.8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EAAoPBclcDlvK_RmD32m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6vV.SyiwGVOVlgCNOKbc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0QrngGuOlQ9D_mBcFcpa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6_C4mhErCXbAIEs65UYH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L_Tz97g4r9Kfqa5ZFmVe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WtOSeDrB3m0AeVEGOD6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5k9AoMaX9g28IlFNm3hp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DpfZpdZWsatSxbsc2p2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apwDLfqBTEGi6IRGo9X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dHB1ykyCPPfdt7me5NK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.zmgAaW67p36EaqnxRNM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2WsWdl3ZAzpIIkUnjDvQ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wnMhID8J4pHwrrUOwXS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mak2SHGF0jkpBlaUoxr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M9iPE3qWaYJoxmpPPX7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aNuV8D46UgkBxirnfxaY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DfzsA0tCcRdJboJTaahu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AuuPYXsxxxz6r7QUcor6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DrQV8xXhOCeYf955KxG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BfpCne.MV61JkkmRmnF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AWG5a.6xMyhc8wVSSaCx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op5Qo6qOZzrki4q7oWrR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ZqODc0neR1_10VrysQq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BWU.u2wpG3EIjmk9GsjQ"/>
</p:tagLst>
</file>

<file path=ppt/theme/theme1.xml><?xml version="1.0" encoding="utf-8"?>
<a:theme xmlns:a="http://schemas.openxmlformats.org/drawingml/2006/main" name="Talent-Development">
  <a:themeElements>
    <a:clrScheme name="S&amp;P Global Template Colors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908EC5"/>
      </a:accent1>
      <a:accent2>
        <a:srgbClr val="9B555F"/>
      </a:accent2>
      <a:accent3>
        <a:srgbClr val="89BBA6"/>
      </a:accent3>
      <a:accent4>
        <a:srgbClr val="FAA62A"/>
      </a:accent4>
      <a:accent5>
        <a:srgbClr val="6986B1"/>
      </a:accent5>
      <a:accent6>
        <a:srgbClr val="B1C52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WATERJET">
      <a:srgbClr val="4F99C1"/>
    </a:custClr>
    <a:custClr name="DEEPBLUE">
      <a:srgbClr val="002B5F"/>
    </a:custClr>
    <a:custClr name="NAVY">
      <a:srgbClr val="002B5F"/>
    </a:custClr>
    <a:custClr name="SHERBET">
      <a:srgbClr val="DE8BA5"/>
    </a:custClr>
    <a:custClr name="BUBBLEGUM">
      <a:srgbClr val="C40067"/>
    </a:custClr>
    <a:custClr name="MAROON">
      <a:srgbClr val="6A035C"/>
    </a:custClr>
    <a:custClr name="IRIS">
      <a:srgbClr val="908EC5"/>
    </a:custClr>
    <a:custClr name="LAVENDER">
      <a:srgbClr val="6A6AB1"/>
    </a:custClr>
    <a:custClr name="INDIGO">
      <a:srgbClr val="37237B"/>
    </a:custClr>
    <a:custClr name="White">
      <a:srgbClr val="FFFFFF"/>
    </a:custClr>
    <a:custClr name="HONEY">
      <a:srgbClr val="FFAC17"/>
    </a:custClr>
    <a:custClr name="ORANGE">
      <a:srgbClr val="F36C35"/>
    </a:custClr>
    <a:custClr name="CHOCOLATE">
      <a:srgbClr val="4B2514"/>
    </a:custClr>
    <a:custClr name="MELON">
      <a:srgbClr val="F79668"/>
    </a:custClr>
    <a:custClr name="DARKSIENNA">
      <a:srgbClr val="712300"/>
    </a:custClr>
    <a:custClr name="TREE">
      <a:srgbClr val="A4C032"/>
    </a:custClr>
    <a:custClr name="FOREST">
      <a:srgbClr val="2C3B0D"/>
    </a:custClr>
    <a:custClr name="AQUA">
      <a:srgbClr val="08C3A5"/>
    </a:custClr>
    <a:custClr name="DARKTEAL">
      <a:srgbClr val="06423D"/>
    </a:custClr>
    <a:custClr name="White">
      <a:srgbClr val="FFFFFF"/>
    </a:custClr>
    <a:custClr name="BLACK100">
      <a:srgbClr val="000000"/>
    </a:custClr>
    <a:custClr name="BLACK80">
      <a:srgbClr val="58595B"/>
    </a:custClr>
    <a:custClr name="BLACK60">
      <a:srgbClr val="808285"/>
    </a:custClr>
    <a:custClr name="BLACK40">
      <a:srgbClr val="A7A9AC"/>
    </a:custClr>
    <a:custClr name="BLACK20">
      <a:srgbClr val="CCCCCC"/>
    </a:custClr>
    <a:custClr name="Neutral1">
      <a:srgbClr val="473729"/>
    </a:custClr>
    <a:custClr name="Neutral2">
      <a:srgbClr val="7A6855"/>
    </a:custClr>
    <a:custClr name="Neutral3">
      <a:srgbClr val="A39382"/>
    </a:custClr>
    <a:custClr name="Neutral4">
      <a:srgbClr val="B7A99A"/>
    </a:custClr>
    <a:custClr name="Neutral5">
      <a:srgbClr val="D6D2C4"/>
    </a:custClr>
    <a:custClr name="SPGRed">
      <a:srgbClr val="D6002A"/>
    </a:custClr>
    <a:custClr name="GRAY50">
      <a:srgbClr val="808080"/>
    </a:custClr>
    <a:custClr name="White">
      <a:srgbClr val="FFFFFF"/>
    </a:custClr>
    <a:custClr name="White">
      <a:srgbClr val="FFFFFF"/>
    </a:custClr>
    <a:custClr name="White">
      <a:srgbClr val="FFFFFF"/>
    </a:custClr>
    <a:custClr name="PLAN">
      <a:srgbClr val="89BBA6"/>
    </a:custClr>
    <a:custClr name="PERFORM">
      <a:srgbClr val="B1C528"/>
    </a:custClr>
    <a:custClr name="LEARN">
      <a:srgbClr val="6986B1"/>
    </a:custClr>
    <a:custClr name="ASPIRE">
      <a:srgbClr val="9B555F"/>
    </a:custClr>
    <a:custClr name="CONNECT">
      <a:srgbClr val="FAA62A"/>
    </a:custClr>
  </a:custClrLst>
  <a:extLst>
    <a:ext uri="{05A4C25C-085E-4340-85A3-A5531E510DB2}">
      <thm15:themeFamily xmlns:thm15="http://schemas.microsoft.com/office/thememl/2012/main" name="SPG-TD-16x9 Template.pptx" id="{40BA0B2C-3643-4420-A80C-634A546454E7}" vid="{BF0B96AE-71F1-4B7C-8A4C-2A400CAFC3FB}"/>
    </a:ext>
  </a:extLst>
</a:theme>
</file>

<file path=ppt/theme/theme2.xml><?xml version="1.0" encoding="utf-8"?>
<a:theme xmlns:a="http://schemas.openxmlformats.org/drawingml/2006/main" name="S&amp;P Global 2016">
  <a:themeElements>
    <a:clrScheme name="Custom 43">
      <a:dk1>
        <a:sysClr val="windowText" lastClr="000000"/>
      </a:dk1>
      <a:lt1>
        <a:sysClr val="window" lastClr="FFFFFF"/>
      </a:lt1>
      <a:dk2>
        <a:srgbClr val="D6002A"/>
      </a:dk2>
      <a:lt2>
        <a:srgbClr val="DBD9D6"/>
      </a:lt2>
      <a:accent1>
        <a:srgbClr val="3C3C3B"/>
      </a:accent1>
      <a:accent2>
        <a:srgbClr val="7B1E29"/>
      </a:accent2>
      <a:accent3>
        <a:srgbClr val="D53814"/>
      </a:accent3>
      <a:accent4>
        <a:srgbClr val="BEB7A9"/>
      </a:accent4>
      <a:accent5>
        <a:srgbClr val="A79886"/>
      </a:accent5>
      <a:accent6>
        <a:srgbClr val="95B3C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Talent-Development</Template>
  <TotalTime>35102</TotalTime>
  <Words>2668</Words>
  <Application>Microsoft Office PowerPoint</Application>
  <PresentationFormat>Widescreen</PresentationFormat>
  <Paragraphs>862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.AppleSystemUIFont</vt:lpstr>
      <vt:lpstr>Akkurat Pro</vt:lpstr>
      <vt:lpstr>Arial</vt:lpstr>
      <vt:lpstr>Arial (Body)</vt:lpstr>
      <vt:lpstr>Arial Narrow</vt:lpstr>
      <vt:lpstr>Arial Regular</vt:lpstr>
      <vt:lpstr>Calibri</vt:lpstr>
      <vt:lpstr>Talent-Development</vt:lpstr>
      <vt:lpstr>S&amp;P Global 2016</vt:lpstr>
      <vt:lpstr>think-cell Slide</vt:lpstr>
      <vt:lpstr>      Analysis of Glassdoor Reviews for S&amp;P Global </vt:lpstr>
      <vt:lpstr>Agenda</vt:lpstr>
      <vt:lpstr>Executive Summary</vt:lpstr>
      <vt:lpstr>Overview</vt:lpstr>
      <vt:lpstr>Top Pros &amp; Cons Words about the Company</vt:lpstr>
      <vt:lpstr>Slicing &amp; Dicing Rating w.r.t. Tenure</vt:lpstr>
      <vt:lpstr>Good Words about the Company</vt:lpstr>
      <vt:lpstr>Top 3 Themes – For Pros </vt:lpstr>
      <vt:lpstr>Top 3 Themes – For Cons </vt:lpstr>
      <vt:lpstr>Top Keywords with Star Ratings (overall)</vt:lpstr>
      <vt:lpstr>Top Keywords with Star Ratings (Career Opportunity)</vt:lpstr>
      <vt:lpstr>Top Keywords with Star Ratings (Compensation &amp; Benefits)</vt:lpstr>
      <vt:lpstr>Top Keywords with Star Ratings (Culture and Value)</vt:lpstr>
      <vt:lpstr>Analysis on advise to Management</vt:lpstr>
      <vt:lpstr>What US and India Employees liked</vt:lpstr>
      <vt:lpstr>Overall satisfaction for all Division</vt:lpstr>
      <vt:lpstr>What Employees liked (based on each division)</vt:lpstr>
      <vt:lpstr>What Employees didn’t liked (based on each division)</vt:lpstr>
      <vt:lpstr>Future Work Opportunities </vt:lpstr>
      <vt:lpstr>      Appendix </vt:lpstr>
      <vt:lpstr>Good Words about the MI</vt:lpstr>
      <vt:lpstr>Good Words about the Platts</vt:lpstr>
      <vt:lpstr>Good Words about the DJI</vt:lpstr>
      <vt:lpstr>Good Words about the Ratings</vt:lpstr>
      <vt:lpstr>Overview – For 5 Subsections (Overall)</vt:lpstr>
      <vt:lpstr>Overview – For S&amp;P MI</vt:lpstr>
      <vt:lpstr>Overview – For S&amp;P Platts</vt:lpstr>
      <vt:lpstr>Overview – For S&amp;P DJI</vt:lpstr>
      <vt:lpstr>Overview – For S&amp;P Ratings</vt:lpstr>
      <vt:lpstr>Word Cloud For US</vt:lpstr>
      <vt:lpstr>Word Cloud For India</vt:lpstr>
      <vt:lpstr>Word Cloud For Current Employees </vt:lpstr>
      <vt:lpstr>Word Cloud For Former Employees 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Seung</dc:creator>
  <cp:lastModifiedBy>Dattatrey, Surendra</cp:lastModifiedBy>
  <cp:revision>1069</cp:revision>
  <cp:lastPrinted>2018-10-09T20:26:37Z</cp:lastPrinted>
  <dcterms:created xsi:type="dcterms:W3CDTF">2018-06-06T19:57:16Z</dcterms:created>
  <dcterms:modified xsi:type="dcterms:W3CDTF">2019-09-18T12:49:21Z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55345239-8BBE-4C6F-8B97-E30A4F87C0BB</vt:lpwstr>
  </property>
  <property fmtid="{D5CDD505-2E9C-101B-9397-08002B2CF9AE}" pid="3" name="ArticulatePath">
    <vt:lpwstr>2018 BOD Talent Review DRAFT v3 06.08.18</vt:lpwstr>
  </property>
</Properties>
</file>