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6"/>
  </p:notesMasterIdLst>
  <p:handoutMasterIdLst>
    <p:handoutMasterId r:id="rId17"/>
  </p:handoutMasterIdLst>
  <p:sldIdLst>
    <p:sldId id="749" r:id="rId3"/>
    <p:sldId id="750" r:id="rId4"/>
    <p:sldId id="751" r:id="rId5"/>
    <p:sldId id="760" r:id="rId6"/>
    <p:sldId id="753" r:id="rId7"/>
    <p:sldId id="756" r:id="rId8"/>
    <p:sldId id="755" r:id="rId9"/>
    <p:sldId id="759" r:id="rId10"/>
    <p:sldId id="757" r:id="rId11"/>
    <p:sldId id="761" r:id="rId12"/>
    <p:sldId id="762" r:id="rId13"/>
    <p:sldId id="754" r:id="rId14"/>
    <p:sldId id="758" r:id="rId15"/>
  </p:sldIdLst>
  <p:sldSz cx="12192000" cy="6858000"/>
  <p:notesSz cx="6980238" cy="11887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0"/>
            <p14:sldId id="753"/>
            <p14:sldId id="756"/>
            <p14:sldId id="755"/>
            <p14:sldId id="759"/>
            <p14:sldId id="757"/>
            <p14:sldId id="761"/>
            <p14:sldId id="762"/>
            <p14:sldId id="75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>
        <p:scale>
          <a:sx n="75" d="100"/>
          <a:sy n="75" d="100"/>
        </p:scale>
        <p:origin x="840" y="3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4/17/2019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1272478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9168775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6.xml"/><Relationship Id="rId7" Type="http://schemas.openxmlformats.org/officeDocument/2006/relationships/image" Target="../media/image35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8.xml"/><Relationship Id="rId7" Type="http://schemas.openxmlformats.org/officeDocument/2006/relationships/image" Target="../media/image37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0.xml"/><Relationship Id="rId7" Type="http://schemas.openxmlformats.org/officeDocument/2006/relationships/image" Target="../media/image39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2.xml"/><Relationship Id="rId7" Type="http://schemas.openxmlformats.org/officeDocument/2006/relationships/image" Target="../media/image41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6.xml"/><Relationship Id="rId7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8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0.xml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4.xml"/><Relationship Id="rId7" Type="http://schemas.openxmlformats.org/officeDocument/2006/relationships/image" Target="../media/image30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371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S&amp;P Global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0236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Current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 smtClean="0"/>
              <a:t>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Environment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People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Growth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Making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35" y="1248092"/>
            <a:ext cx="4381545" cy="34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482" y="1159597"/>
            <a:ext cx="3355502" cy="34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39326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Former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83654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 smtClean="0"/>
              <a:t>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Environment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People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Growth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Culture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Bureaucratic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Advancement</a:t>
            </a: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65" y="1197884"/>
            <a:ext cx="3105535" cy="3252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9877" y="1159597"/>
            <a:ext cx="3440603" cy="35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16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104515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1" y="1291671"/>
            <a:ext cx="5389203" cy="30568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433" y="1371601"/>
            <a:ext cx="5395650" cy="2976934"/>
          </a:xfrm>
          <a:prstGeom prst="rect">
            <a:avLst/>
          </a:prstGeom>
        </p:spPr>
      </p:pic>
      <p:sp>
        <p:nvSpPr>
          <p:cNvPr id="11" name="TextBox 32"/>
          <p:cNvSpPr txBox="1"/>
          <p:nvPr/>
        </p:nvSpPr>
        <p:spPr>
          <a:xfrm>
            <a:off x="176172" y="4379083"/>
            <a:ext cx="51621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415815"/>
            <a:ext cx="4152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Opportunities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Promotions</a:t>
            </a:r>
          </a:p>
        </p:txBody>
      </p:sp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1660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69515" y="101903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 (Body)"/>
              </a:rPr>
              <a:t>Word Cloud for </a:t>
            </a:r>
            <a:r>
              <a:rPr lang="en-US" sz="1200" b="1" dirty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25" y="1473201"/>
            <a:ext cx="3445212" cy="3111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9767" y="1351544"/>
            <a:ext cx="3030359" cy="3236506"/>
          </a:xfrm>
          <a:prstGeom prst="rect">
            <a:avLst/>
          </a:prstGeom>
        </p:spPr>
      </p:pic>
      <p:sp>
        <p:nvSpPr>
          <p:cNvPr id="10" name="TextBox 32"/>
          <p:cNvSpPr txBox="1"/>
          <p:nvPr/>
        </p:nvSpPr>
        <p:spPr>
          <a:xfrm>
            <a:off x="402596" y="4544548"/>
            <a:ext cx="51621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563865"/>
            <a:ext cx="41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Opportunities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Learning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291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Overview </a:t>
            </a:r>
          </a:p>
          <a:p>
            <a:r>
              <a:rPr lang="en-US" dirty="0" smtClean="0"/>
              <a:t>Good Words about the Organization	</a:t>
            </a:r>
          </a:p>
          <a:p>
            <a:r>
              <a:rPr lang="en-US" dirty="0" smtClean="0"/>
              <a:t>Area of Improvement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Identify hidden issues that might impacting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Overall Employees were satisfied with 3.2 Average overall satisfaction (out of 5).</a:t>
            </a:r>
          </a:p>
          <a:p>
            <a:r>
              <a:rPr lang="en-US" sz="1800" dirty="0" smtClean="0"/>
              <a:t>Hot </a:t>
            </a:r>
            <a:r>
              <a:rPr lang="en-US" sz="1800" dirty="0"/>
              <a:t>topics are Work Life Balance, Management, Work environment, People, Benefits, Brands, Leadership, Salary, Opportunities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50% of the reviews are from US and India employees.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2" y="212471"/>
            <a:ext cx="1881484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32"/>
          <p:cNvSpPr txBox="1">
            <a:spLocks noGrp="1"/>
          </p:cNvSpPr>
          <p:nvPr>
            <p:ph idx="1"/>
          </p:nvPr>
        </p:nvSpPr>
        <p:spPr>
          <a:xfrm>
            <a:off x="642733" y="686346"/>
            <a:ext cx="6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571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49742" y="1041617"/>
            <a:ext cx="1595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Reviews by  former &amp;</a:t>
            </a:r>
          </a:p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2965143" y="705141"/>
            <a:ext cx="58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~ 5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2828407" y="1045593"/>
            <a:ext cx="1422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Average monthly reviews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3946517" y="2054336"/>
            <a:ext cx="441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Employees were more vocal from 2012 onwards, As Review Count increasing, Avg. Overall Satisfaction ratio and Avg. Recommendation is also increasing</a:t>
            </a:r>
            <a:endParaRPr lang="en-US" sz="1200" b="1" dirty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4464684" y="678381"/>
            <a:ext cx="74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41%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4225403" y="1035925"/>
            <a:ext cx="1422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Is the % of the employee from US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19" y="791195"/>
            <a:ext cx="206360" cy="22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32"/>
          <p:cNvSpPr txBox="1"/>
          <p:nvPr/>
        </p:nvSpPr>
        <p:spPr>
          <a:xfrm>
            <a:off x="6061815" y="693337"/>
            <a:ext cx="7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53%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694345" y="1037548"/>
            <a:ext cx="1597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7576457" y="669835"/>
            <a:ext cx="8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47%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7206019" y="1027379"/>
            <a:ext cx="1750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former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42" y="2998061"/>
            <a:ext cx="3744839" cy="1651187"/>
          </a:xfrm>
          <a:prstGeom prst="rect">
            <a:avLst/>
          </a:prstGeom>
        </p:spPr>
      </p:pic>
      <p:sp>
        <p:nvSpPr>
          <p:cNvPr id="24" name="TextBox 32"/>
          <p:cNvSpPr txBox="1"/>
          <p:nvPr/>
        </p:nvSpPr>
        <p:spPr>
          <a:xfrm>
            <a:off x="149742" y="2101935"/>
            <a:ext cx="376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Major Reviews were from US and India and Avg. Overall Satisfaction rate was good except few Countries</a:t>
            </a:r>
            <a:endParaRPr lang="en-US" sz="1200" b="1" dirty="0">
              <a:latin typeface="Arial (Body)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8379067" y="1995766"/>
            <a:ext cx="370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People spending more time in the company are recommending more and Avg</a:t>
            </a:r>
            <a:r>
              <a:rPr lang="en-US" sz="1200" b="1" dirty="0">
                <a:latin typeface="Arial (Body)"/>
              </a:rPr>
              <a:t>. </a:t>
            </a:r>
            <a:r>
              <a:rPr lang="en-US" sz="1200" b="1" dirty="0" smtClean="0">
                <a:latin typeface="Arial (Body)"/>
              </a:rPr>
              <a:t>recommendation is positively correlated with Avg. overall Satisfaction</a:t>
            </a:r>
            <a:endParaRPr lang="en-US" sz="1200" b="1" dirty="0">
              <a:latin typeface="Arial (Body)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15301" y="737336"/>
            <a:ext cx="865477" cy="2900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129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7659" y="1122408"/>
            <a:ext cx="77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# Months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56441" y="627091"/>
            <a:ext cx="785617" cy="5026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47%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28933" y="1108026"/>
            <a:ext cx="1558834" cy="34908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Avg. Recommender </a:t>
            </a:r>
          </a:p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Score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112944" y="1131644"/>
            <a:ext cx="2079056" cy="32547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Approved Current CEO (on an Average)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507638" y="696997"/>
            <a:ext cx="1152935" cy="3389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81%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6518" y="2891374"/>
            <a:ext cx="4219998" cy="194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5964" y="4838124"/>
            <a:ext cx="1658381" cy="3765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4705" y="2951778"/>
            <a:ext cx="3674570" cy="18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8500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67742" y="2611242"/>
            <a:ext cx="3199166" cy="1767841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720434" y="2048026"/>
            <a:ext cx="200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227595" y="672248"/>
            <a:ext cx="117902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is Word Cloud</a:t>
            </a:r>
          </a:p>
          <a:p>
            <a:endParaRPr lang="en-US" b="1" dirty="0" smtClean="0"/>
          </a:p>
          <a:p>
            <a:r>
              <a:rPr lang="en-US" sz="1600" dirty="0" smtClean="0"/>
              <a:t>An </a:t>
            </a:r>
            <a:r>
              <a:rPr lang="en-US" sz="1600" dirty="0"/>
              <a:t>image composed of words used in a particular text or subject, in which the size of each word indicates its frequency or </a:t>
            </a:r>
            <a:r>
              <a:rPr lang="en-US" sz="1600" dirty="0" smtClean="0"/>
              <a:t>importance (Color doesn’t signifies anything except differentiator between words).</a:t>
            </a:r>
            <a:endParaRPr lang="en-US" sz="16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472266" y="4466173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/>
              <a:t>Benefits</a:t>
            </a:r>
            <a:r>
              <a:rPr lang="en-US" sz="1600" dirty="0"/>
              <a:t>, </a:t>
            </a:r>
            <a:r>
              <a:rPr lang="en-US" sz="1600" b="1" dirty="0"/>
              <a:t>Work Life Balance</a:t>
            </a:r>
            <a:r>
              <a:rPr lang="en-US" sz="1600" dirty="0"/>
              <a:t>, </a:t>
            </a:r>
            <a:r>
              <a:rPr lang="en-US" sz="1600" b="1" dirty="0"/>
              <a:t>Friendly </a:t>
            </a:r>
            <a:r>
              <a:rPr lang="en-US" sz="1600" b="1" dirty="0" smtClean="0"/>
              <a:t>Environment</a:t>
            </a:r>
            <a:r>
              <a:rPr lang="en-US" sz="1600" dirty="0" smtClean="0"/>
              <a:t>, </a:t>
            </a:r>
            <a:r>
              <a:rPr lang="en-US" sz="1600" b="1" dirty="0" smtClean="0"/>
              <a:t>Culture</a:t>
            </a:r>
            <a:r>
              <a:rPr lang="en-US" sz="1600" dirty="0" smtClean="0"/>
              <a:t> and </a:t>
            </a:r>
            <a:r>
              <a:rPr lang="en-US" sz="1600" b="1" dirty="0" smtClean="0"/>
              <a:t>Opportunities</a:t>
            </a:r>
            <a:r>
              <a:rPr lang="en-US" sz="1600" dirty="0" smtClean="0"/>
              <a:t> provided by S&amp;P and they are spreading good words on this front.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5" name="TextBox 32"/>
          <p:cNvSpPr txBox="1"/>
          <p:nvPr/>
        </p:nvSpPr>
        <p:spPr>
          <a:xfrm>
            <a:off x="6541041" y="2039515"/>
            <a:ext cx="228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763" y="2377441"/>
            <a:ext cx="2185850" cy="2001642"/>
          </a:xfrm>
          <a:prstGeom prst="rect">
            <a:avLst/>
          </a:prstGeom>
        </p:spPr>
      </p:pic>
      <p:sp>
        <p:nvSpPr>
          <p:cNvPr id="18" name="TextBox 32"/>
          <p:cNvSpPr txBox="1"/>
          <p:nvPr/>
        </p:nvSpPr>
        <p:spPr>
          <a:xfrm>
            <a:off x="6628739" y="4467650"/>
            <a:ext cx="54761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/>
              <a:t>Working Environment</a:t>
            </a:r>
            <a:r>
              <a:rPr lang="en-US" sz="1600" dirty="0" smtClean="0"/>
              <a:t>, </a:t>
            </a:r>
            <a:r>
              <a:rPr lang="en-US" sz="1600" b="1" dirty="0" smtClean="0"/>
              <a:t>HR Processes</a:t>
            </a:r>
            <a:r>
              <a:rPr lang="en-US" sz="1600" dirty="0" smtClean="0"/>
              <a:t>, </a:t>
            </a:r>
            <a:r>
              <a:rPr lang="en-US" sz="1600" b="1" dirty="0" smtClean="0"/>
              <a:t>Decision Making</a:t>
            </a:r>
            <a:r>
              <a:rPr lang="en-US" sz="1600" dirty="0" smtClean="0"/>
              <a:t>, </a:t>
            </a:r>
            <a:r>
              <a:rPr lang="en-US" sz="1600" b="1" dirty="0" smtClean="0"/>
              <a:t>Growth</a:t>
            </a:r>
            <a:r>
              <a:rPr lang="en-US" sz="1600" dirty="0" smtClean="0"/>
              <a:t>, </a:t>
            </a:r>
            <a:r>
              <a:rPr lang="en-US" sz="1600" b="1" dirty="0" smtClean="0"/>
              <a:t>Promotions</a:t>
            </a:r>
            <a:r>
              <a:rPr lang="en-US" sz="1600" dirty="0" smtClean="0"/>
              <a:t> and </a:t>
            </a:r>
            <a:r>
              <a:rPr lang="en-US" sz="1600" b="1" dirty="0" smtClean="0"/>
              <a:t>Layoffs</a:t>
            </a:r>
            <a:r>
              <a:rPr lang="en-US" sz="1600" dirty="0" smtClean="0"/>
              <a:t> and this can be improved. </a:t>
            </a:r>
          </a:p>
        </p:txBody>
      </p:sp>
    </p:spTree>
    <p:extLst>
      <p:ext uri="{BB962C8B-B14F-4D97-AF65-F5344CB8AC3E}">
        <p14:creationId xmlns:p14="http://schemas.microsoft.com/office/powerpoint/2010/main" val="21274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72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Pros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14" y="804863"/>
            <a:ext cx="3035300" cy="733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798" y="804863"/>
            <a:ext cx="2762250" cy="638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962" y="862013"/>
            <a:ext cx="2724150" cy="58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864" y="1538288"/>
            <a:ext cx="3419475" cy="3781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3624" y="1538288"/>
            <a:ext cx="3733800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1310" y="1681162"/>
            <a:ext cx="3543300" cy="3495675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214232" y="5092757"/>
            <a:ext cx="11507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 are three themes based on statistical vector-space model for mining abstract “topics” or “themes” occurring in a collection of </a:t>
            </a:r>
            <a:r>
              <a:rPr lang="en-US" sz="1600" dirty="0" smtClean="0"/>
              <a:t>documents, which they liked –</a:t>
            </a:r>
            <a:endParaRPr lang="en-US" sz="1600" dirty="0"/>
          </a:p>
          <a:p>
            <a:r>
              <a:rPr lang="en-US" sz="1600" dirty="0"/>
              <a:t>Theme 1. Employees like Work Life balance, Flexible work, Interesting work etc.</a:t>
            </a:r>
          </a:p>
          <a:p>
            <a:r>
              <a:rPr lang="en-US" sz="1600" dirty="0"/>
              <a:t>Theme 2. Employees like Benefits, Salary, Culture, Growth etc.</a:t>
            </a:r>
          </a:p>
          <a:p>
            <a:r>
              <a:rPr lang="en-US" sz="1600" dirty="0"/>
              <a:t>Theme 3. </a:t>
            </a:r>
            <a:r>
              <a:rPr lang="en-US" sz="1600" dirty="0" smtClean="0"/>
              <a:t>Opportunity, People, Company, Brand, Opportunity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926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Cons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35" y="1249675"/>
            <a:ext cx="4134247" cy="454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44" y="804863"/>
            <a:ext cx="3035300" cy="733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798" y="804863"/>
            <a:ext cx="2762250" cy="638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515" y="969366"/>
            <a:ext cx="3924300" cy="45415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8962" y="862013"/>
            <a:ext cx="272415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5767" y="1303698"/>
            <a:ext cx="4633019" cy="4043362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214232" y="5092757"/>
            <a:ext cx="11507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 are three themes based on statistical vector-space model for mining abstract “topics” or “themes” occurring in a collection of </a:t>
            </a:r>
            <a:r>
              <a:rPr lang="en-US" sz="1600" dirty="0" smtClean="0"/>
              <a:t>documents, which employees didn’t liked –</a:t>
            </a:r>
            <a:endParaRPr lang="en-US" sz="1600" dirty="0"/>
          </a:p>
          <a:p>
            <a:r>
              <a:rPr lang="en-US" sz="1600" dirty="0"/>
              <a:t>Theme 1. </a:t>
            </a:r>
            <a:r>
              <a:rPr lang="en-US" sz="1600" dirty="0" smtClean="0"/>
              <a:t>Management, Company, Layoffs, Growth, Opportunities </a:t>
            </a:r>
            <a:r>
              <a:rPr lang="en-US" sz="1600" dirty="0"/>
              <a:t>etc.</a:t>
            </a:r>
          </a:p>
          <a:p>
            <a:r>
              <a:rPr lang="en-US" sz="1600" dirty="0"/>
              <a:t>Theme 2. </a:t>
            </a:r>
            <a:r>
              <a:rPr lang="en-US" sz="1600" dirty="0" smtClean="0"/>
              <a:t>HR, Culture, Promotions, Salary etc</a:t>
            </a:r>
            <a:r>
              <a:rPr lang="en-US" sz="1600" dirty="0"/>
              <a:t>.</a:t>
            </a:r>
          </a:p>
          <a:p>
            <a:r>
              <a:rPr lang="en-US" sz="1600" dirty="0"/>
              <a:t>Theme 3. </a:t>
            </a:r>
            <a:r>
              <a:rPr lang="en-US" sz="1600" dirty="0" smtClean="0"/>
              <a:t>Work, Managers, Politics, Pay, Process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7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48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7963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5 Subsections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7" y="1122588"/>
            <a:ext cx="3652723" cy="2322410"/>
          </a:xfrm>
          <a:prstGeom prst="rect">
            <a:avLst/>
          </a:prstGeom>
        </p:spPr>
      </p:pic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601" y="1333818"/>
            <a:ext cx="3860800" cy="2130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320" y="1148914"/>
            <a:ext cx="3762879" cy="2315618"/>
          </a:xfrm>
          <a:prstGeom prst="rect">
            <a:avLst/>
          </a:prstGeom>
        </p:spPr>
      </p:pic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0798" y="4252859"/>
            <a:ext cx="3684987" cy="2503541"/>
          </a:xfrm>
          <a:prstGeom prst="rect">
            <a:avLst/>
          </a:prstGeom>
        </p:spPr>
      </p:pic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316" y="4371165"/>
            <a:ext cx="3800475" cy="2385235"/>
          </a:xfrm>
          <a:prstGeom prst="rect">
            <a:avLst/>
          </a:prstGeom>
        </p:spPr>
      </p:pic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1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27117</TotalTime>
  <Words>693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S&amp;P Global </vt:lpstr>
      <vt:lpstr>Agenda</vt:lpstr>
      <vt:lpstr>Executive Summary</vt:lpstr>
      <vt:lpstr>Overview</vt:lpstr>
      <vt:lpstr>Good Words about the Company</vt:lpstr>
      <vt:lpstr>Top 3 Themes – For Pros </vt:lpstr>
      <vt:lpstr>Top 3 Themes – For Cons </vt:lpstr>
      <vt:lpstr>      Appendix </vt:lpstr>
      <vt:lpstr>Overview – For 5 Subsections</vt:lpstr>
      <vt:lpstr>Word Cloud For Current Employees </vt:lpstr>
      <vt:lpstr>Word Cloud For Former Employees </vt:lpstr>
      <vt:lpstr>Word Cloud For US</vt:lpstr>
      <vt:lpstr>Word Cloud For India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780</cp:revision>
  <cp:lastPrinted>2018-10-09T20:26:37Z</cp:lastPrinted>
  <dcterms:created xsi:type="dcterms:W3CDTF">2018-06-06T19:57:16Z</dcterms:created>
  <dcterms:modified xsi:type="dcterms:W3CDTF">2019-04-17T07:55:44Z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