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52" r:id="rId1"/>
    <p:sldMasterId id="2147484286" r:id="rId2"/>
  </p:sldMasterIdLst>
  <p:notesMasterIdLst>
    <p:notesMasterId r:id="rId10"/>
  </p:notesMasterIdLst>
  <p:handoutMasterIdLst>
    <p:handoutMasterId r:id="rId11"/>
  </p:handoutMasterIdLst>
  <p:sldIdLst>
    <p:sldId id="749" r:id="rId3"/>
    <p:sldId id="750" r:id="rId4"/>
    <p:sldId id="751" r:id="rId5"/>
    <p:sldId id="754" r:id="rId6"/>
    <p:sldId id="755" r:id="rId7"/>
    <p:sldId id="756" r:id="rId8"/>
    <p:sldId id="757" r:id="rId9"/>
  </p:sldIdLst>
  <p:sldSz cx="12192000" cy="6858000"/>
  <p:notesSz cx="6980238" cy="118872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A75CE-F28D-4B23-B548-C390AB65053D}">
          <p14:sldIdLst>
            <p14:sldId id="749"/>
            <p14:sldId id="750"/>
            <p14:sldId id="751"/>
            <p14:sldId id="754"/>
            <p14:sldId id="755"/>
            <p14:sldId id="756"/>
            <p14:sldId id="75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010"/>
    <a:srgbClr val="CBCBCB"/>
    <a:srgbClr val="D50024"/>
    <a:srgbClr val="D6002A"/>
    <a:srgbClr val="FECFCE"/>
    <a:srgbClr val="D6D2C4"/>
    <a:srgbClr val="D70029"/>
    <a:srgbClr val="D50129"/>
    <a:srgbClr val="D7002A"/>
    <a:srgbClr val="7DF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343" autoAdjust="0"/>
  </p:normalViewPr>
  <p:slideViewPr>
    <p:cSldViewPr snapToGrid="0" showGuides="1">
      <p:cViewPr varScale="1">
        <p:scale>
          <a:sx n="88" d="100"/>
          <a:sy n="88" d="100"/>
        </p:scale>
        <p:origin x="360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575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257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r">
              <a:defRPr sz="1200"/>
            </a:lvl1pPr>
          </a:lstStyle>
          <a:p>
            <a:fld id="{29BA910F-06FD-1D47-98E4-2062167C1A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53257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r">
              <a:defRPr sz="1200"/>
            </a:lvl1pPr>
          </a:lstStyle>
          <a:p>
            <a:fld id="{794AC39F-CEB4-7845-82A2-92D741A20995}" type="datetimeFigureOut">
              <a:rPr lang="en-US" smtClean="0"/>
              <a:t>11/14/2019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3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r">
              <a:defRPr sz="1200"/>
            </a:lvl1pPr>
          </a:lstStyle>
          <a:p>
            <a:fld id="{F7C8D4B3-41E5-4D01-9ECE-A2C1BAD92CC0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4613" y="1485900"/>
            <a:ext cx="7129463" cy="401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40" tIns="46420" rIns="92840" bIns="464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5720716"/>
            <a:ext cx="5584190" cy="4680585"/>
          </a:xfrm>
          <a:prstGeom prst="rect">
            <a:avLst/>
          </a:prstGeom>
        </p:spPr>
        <p:txBody>
          <a:bodyPr vert="horz" lIns="92840" tIns="46420" rIns="92840" bIns="464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sp>
        <p:nvSpPr>
          <p:cNvPr id="38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1"/>
            <a:ext cx="11358880" cy="419099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49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1480" y="255858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1480" y="330224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404590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1480" y="478956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11480" y="55332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2" y="1371600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71600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280025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499480"/>
            <a:ext cx="9490635" cy="672719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86888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868883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1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4163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0"/>
            <a:ext cx="11379200" cy="39624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902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4"/>
            <a:ext cx="5238132" cy="29028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81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21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16" name="Rectangle 15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-18443" r="-15122" b="1"/>
          <a:stretch/>
        </p:blipFill>
        <p:spPr>
          <a:xfrm>
            <a:off x="10901257" y="415041"/>
            <a:ext cx="875701" cy="900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0"/>
            <a:ext cx="11362465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28048"/>
            <a:ext cx="11358880" cy="43927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7109908" cy="43815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8150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" y="1790700"/>
            <a:ext cx="11379200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958686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965824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80" y="1371600"/>
            <a:ext cx="11379205" cy="4381500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3916334" cy="56160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3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1068577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0275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D6393-3187-4B9D-AE77-E81D531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A44A-D36D-4A79-9AF3-78B303DA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C941-574B-46E4-9269-AAF571D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1CF6-CE1B-4CE1-AB60-6B9DCB5AA23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66DE-58E2-49F9-8569-E8BFBDA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7A0B-4A6C-4385-BE9F-ACDE8B2D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92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84622"/>
            <a:ext cx="31751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178"/>
            <a:ext cx="31751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8561918" y="1098983"/>
            <a:ext cx="3175101" cy="223277"/>
          </a:xfrm>
        </p:spPr>
        <p:txBody>
          <a:bodyPr/>
          <a:lstStyle>
            <a:lvl1pPr algn="l"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2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284622"/>
            <a:ext cx="31709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602219"/>
            <a:ext cx="31709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>
          <a:xfrm>
            <a:off x="8561033" y="1100213"/>
            <a:ext cx="3182235" cy="22327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312739"/>
            <a:ext cx="11315700" cy="4645025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36835" y="556302"/>
            <a:ext cx="6484619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6833" y="1606241"/>
            <a:ext cx="6484619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613908"/>
            <a:ext cx="2944200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934680"/>
            <a:ext cx="2944200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44" y="1291090"/>
            <a:ext cx="2954723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15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6884265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8" y="1291179"/>
            <a:ext cx="6884265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98846"/>
            <a:ext cx="3170897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363"/>
            <a:ext cx="3170897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35" y="1100213"/>
            <a:ext cx="3182232" cy="22327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5676468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1291179"/>
            <a:ext cx="5676468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2797" y="298846"/>
            <a:ext cx="3170019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2797" y="1601708"/>
            <a:ext cx="3170019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918" y="1100213"/>
            <a:ext cx="3181349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3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529221"/>
            <a:ext cx="11338057" cy="4279005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580279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1"/>
            <a:ext cx="11338560" cy="299011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4921042"/>
            <a:ext cx="11338560" cy="1096047"/>
          </a:xfrm>
        </p:spPr>
        <p:txBody>
          <a:bodyPr anchor="b"/>
          <a:lstStyle>
            <a:lvl1pPr>
              <a:defRPr sz="950" b="0" i="0">
                <a:latin typeface="Arial Narrow" charset="0"/>
                <a:ea typeface="Arial Narrow" charset="0"/>
                <a:cs typeface="Arial Narrow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950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950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95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97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5614416" cy="561441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23134" y="1464424"/>
            <a:ext cx="6070927" cy="4339737"/>
          </a:xfrm>
        </p:spPr>
        <p:txBody>
          <a:bodyPr/>
          <a:lstStyle>
            <a:lvl1pPr>
              <a:defRPr sz="3750" b="0" i="0">
                <a:latin typeface="Arial Regular" charset="0"/>
                <a:cs typeface="Arial Regular" charset="0"/>
              </a:defRPr>
            </a:lvl1pPr>
          </a:lstStyle>
          <a:p>
            <a:pPr lvl="0"/>
            <a:r>
              <a:rPr lang="en-US" dirty="0"/>
              <a:t>This is a quote or a call-out message.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100175" y="1464423"/>
            <a:ext cx="4643093" cy="4339484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171450" indent="-171450">
              <a:buFont typeface="Arial"/>
              <a:buChar char="•"/>
              <a:defRPr sz="1000"/>
            </a:lvl2pPr>
          </a:lstStyle>
          <a:p>
            <a:pPr lvl="0"/>
            <a:r>
              <a:rPr lang="en-US" dirty="0"/>
              <a:t>Play with your available ratios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9628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23699"/>
            <a:ext cx="9753600" cy="1201846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46682"/>
          </a:xfrm>
        </p:spPr>
        <p:txBody>
          <a:bodyPr lIns="0" tIns="0" rIns="0" bIns="0"/>
          <a:lstStyle>
            <a:lvl1pPr>
              <a:lnSpc>
                <a:spcPct val="95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1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9852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639506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1413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855797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4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27567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404968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09200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403972"/>
            <a:ext cx="11333627" cy="583922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8683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063782"/>
            <a:ext cx="11338057" cy="4727418"/>
          </a:xfrm>
        </p:spPr>
        <p:txBody>
          <a:bodyPr/>
          <a:lstStyle>
            <a:lvl1pPr>
              <a:defRPr sz="950" b="0" i="0">
                <a:latin typeface="Arial Narrow"/>
                <a:cs typeface="Arial Narrow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/>
                <a:cs typeface="Arial Narrow"/>
              </a:defRPr>
            </a:lvl2pPr>
            <a:lvl3pPr>
              <a:defRPr sz="950">
                <a:latin typeface="Arial Narrow"/>
                <a:cs typeface="Arial Narrow"/>
              </a:defRPr>
            </a:lvl3pPr>
            <a:lvl4pPr>
              <a:defRPr sz="950">
                <a:latin typeface="Arial Narrow"/>
                <a:cs typeface="Arial Narrow"/>
              </a:defRPr>
            </a:lvl4pPr>
            <a:lvl5pPr>
              <a:defRPr sz="95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277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27567" y="4076095"/>
            <a:ext cx="4643093" cy="1727812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0" indent="0">
              <a:buFont typeface="Arial"/>
              <a:buNone/>
              <a:defRPr sz="2000"/>
            </a:lvl2pPr>
          </a:lstStyle>
          <a:p>
            <a:pPr lvl="0"/>
            <a:r>
              <a:rPr lang="en-US" dirty="0"/>
              <a:t>Author’s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573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0"/>
            <a:ext cx="11338560" cy="4102570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5606722"/>
            <a:ext cx="11338560" cy="38529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lang="en-US" sz="950" b="0" i="0" dirty="0" smtClean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4pPr>
            <a:lvl5pPr>
              <a:defRPr lang="en-US" sz="950" b="0" i="0" dirty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1703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565571"/>
          </a:xfrm>
        </p:spPr>
        <p:txBody>
          <a:bodyPr/>
          <a:lstStyle>
            <a:lvl1pPr>
              <a:defRPr sz="1400" b="0" i="0">
                <a:solidFill>
                  <a:srgbClr val="7F7F7F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3" y="1914528"/>
            <a:ext cx="11338984" cy="3822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839310"/>
            <a:ext cx="11333627" cy="148584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244485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93335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1383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9"/>
            <a:ext cx="11358880" cy="8652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71600"/>
            <a:ext cx="11367253" cy="4381500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5A1-3F9E-4C52-875D-C9E4FC2B568F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87026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bullets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7" t="5566" r="8072" b="8645"/>
          <a:stretch/>
        </p:blipFill>
        <p:spPr>
          <a:xfrm>
            <a:off x="12345151" y="1307765"/>
            <a:ext cx="277343" cy="241890"/>
          </a:xfrm>
          <a:prstGeom prst="rect">
            <a:avLst/>
          </a:prstGeom>
          <a:ln>
            <a:noFill/>
          </a:ln>
        </p:spPr>
      </p:pic>
      <p:pic>
        <p:nvPicPr>
          <p:cNvPr id="11" name="increase list level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6" t="825" r="7728" b="5818"/>
          <a:stretch/>
        </p:blipFill>
        <p:spPr>
          <a:xfrm>
            <a:off x="12342987" y="2222893"/>
            <a:ext cx="391319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1" y="32128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21956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6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27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7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788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7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225"/>
              </a:spcBef>
              <a:spcAft>
                <a:spcPts val="0"/>
              </a:spcAft>
              <a:buNone/>
              <a:defRPr sz="825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6" y="-4043"/>
            <a:ext cx="1386247" cy="243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Cover</a:t>
            </a:r>
            <a:r>
              <a:rPr lang="en-US" sz="75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75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874280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9" cy="372552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675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1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96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1270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96698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52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3916333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11176" y="415041"/>
            <a:ext cx="3916333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01752" tIns="301752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Program</a:t>
            </a:r>
          </a:p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08" y="1494183"/>
            <a:ext cx="490331" cy="49033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5614415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176" y="415041"/>
            <a:ext cx="5614415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20040" tIns="320040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4400"/>
              </a:lnSpc>
            </a:pPr>
            <a:r>
              <a:rPr lang="en-US" sz="3500" dirty="0">
                <a:solidFill>
                  <a:schemeClr val="bg1"/>
                </a:solidFill>
              </a:rPr>
              <a:t>Program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0.em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image" Target="../media/image9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vmlDrawing" Target="../drawings/vmlDrawing5.v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oleObject" Target="../embeddings/oleObject7.bin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tags" Target="../tags/tag1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ags" Target="../tags/tag11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25270795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" name="think-cell Slide" r:id="rId38" imgW="378" imgH="377" progId="TCLayout.ActiveDocument.1">
                  <p:embed/>
                </p:oleObj>
              </mc:Choice>
              <mc:Fallback>
                <p:oleObj name="think-cell Slide" r:id="rId38" imgW="378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0"/>
            <a:ext cx="11367253" cy="438150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323" y="6508030"/>
            <a:ext cx="902677" cy="3499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lang="uk-UA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custDataLst>
      <p:tags r:id="rId35"/>
    </p:custDataLst>
    <p:extLst>
      <p:ext uri="{BB962C8B-B14F-4D97-AF65-F5344CB8AC3E}">
        <p14:creationId xmlns:p14="http://schemas.microsoft.com/office/powerpoint/2010/main" val="25205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  <p:sldLayoutId id="2147484281" r:id="rId29"/>
    <p:sldLayoutId id="2147484282" r:id="rId30"/>
    <p:sldLayoutId id="2147484283" r:id="rId31"/>
    <p:sldLayoutId id="2147484315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D6002A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333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7308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2254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2317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7" userDrawn="1">
          <p15:clr>
            <a:srgbClr val="A4A3A4"/>
          </p15:clr>
        </p15:guide>
        <p15:guide id="7" orient="horz" pos="3888" userDrawn="1">
          <p15:clr>
            <a:srgbClr val="F26B43"/>
          </p15:clr>
        </p15:guide>
        <p15:guide id="8" orient="horz" pos="4193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8" userDrawn="1">
          <p15:clr>
            <a:srgbClr val="F26B43"/>
          </p15:clr>
        </p15:guide>
        <p15:guide id="12" orient="horz" pos="362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417631216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" name="think-cell Slide" r:id="rId32" imgW="216" imgH="216" progId="TCLayout.ActiveDocument.1">
                  <p:embed/>
                </p:oleObj>
              </mc:Choice>
              <mc:Fallback>
                <p:oleObj name="think-cell Slide" r:id="rId32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136" y="217144"/>
            <a:ext cx="10825843" cy="79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(sentence case), 28 point Arial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137" y="1818458"/>
            <a:ext cx="11338057" cy="32974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1, normal body text is set at 20pt Arial Bold</a:t>
            </a:r>
          </a:p>
          <a:p>
            <a:pPr marL="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0114" y="6441392"/>
            <a:ext cx="3901575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 b="0" i="0">
                <a:solidFill>
                  <a:schemeClr val="bg1">
                    <a:lumMod val="50000"/>
                  </a:schemeClr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6777" y="6435042"/>
            <a:ext cx="274417" cy="25468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0" i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-1546712" y="5995120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546711" y="5855952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287026" y="5993538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87026" y="5854370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8561919" y="1100213"/>
            <a:ext cx="3181349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lang="en-US" sz="1000" b="0" i="0" smtClean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04" y="6355419"/>
            <a:ext cx="1287129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  <p:sldLayoutId id="2147484304" r:id="rId18"/>
    <p:sldLayoutId id="2147484305" r:id="rId19"/>
    <p:sldLayoutId id="2147484306" r:id="rId20"/>
    <p:sldLayoutId id="2147484307" r:id="rId21"/>
    <p:sldLayoutId id="2147484308" r:id="rId22"/>
    <p:sldLayoutId id="2147484309" r:id="rId23"/>
    <p:sldLayoutId id="2147484310" r:id="rId24"/>
    <p:sldLayoutId id="2147484311" r:id="rId25"/>
    <p:sldLayoutId id="2147484312" r:id="rId26"/>
    <p:sldLayoutId id="2147484313" r:id="rId27"/>
  </p:sldLayoutIdLst>
  <p:hf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 typeface="Arial"/>
        <a:buNone/>
        <a:defRPr sz="20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82880" marR="0" indent="-182880" algn="l" defTabSz="4572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3192" indent="-182880" algn="l" defTabSz="457200" rtl="0" eaLnBrk="1" latinLnBrk="0" hangingPunct="1">
        <a:spcBef>
          <a:spcPts val="6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03504" indent="-182880" algn="l" defTabSz="457200" rtl="0" eaLnBrk="1" latinLnBrk="0" hangingPunct="1">
        <a:spcBef>
          <a:spcPts val="500"/>
        </a:spcBef>
        <a:buSzPct val="100000"/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22960" indent="-182880" algn="l" defTabSz="457200" rtl="0" eaLnBrk="1" latinLnBrk="0" hangingPunct="1">
        <a:spcBef>
          <a:spcPts val="5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4.xml"/><Relationship Id="rId7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16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7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8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53371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Analysis </a:t>
            </a:r>
            <a:r>
              <a:rPr lang="en-US" sz="3600" dirty="0">
                <a:solidFill>
                  <a:schemeClr val="tx1"/>
                </a:solidFill>
              </a:rPr>
              <a:t>of Glassdoor </a:t>
            </a:r>
            <a:r>
              <a:rPr lang="en-US" sz="3600" dirty="0" smtClean="0">
                <a:solidFill>
                  <a:schemeClr val="tx1"/>
                </a:solidFill>
              </a:rPr>
              <a:t>Reviews for competitors - Bloomberg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004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Overall word cloud for Pros and Cons</a:t>
            </a:r>
          </a:p>
          <a:p>
            <a:r>
              <a:rPr lang="en-US" dirty="0"/>
              <a:t>What people liked (based on 5 star ratings)</a:t>
            </a:r>
          </a:p>
          <a:p>
            <a:r>
              <a:rPr lang="en-US" dirty="0"/>
              <a:t>What people liked (based on 4 star ratings)</a:t>
            </a:r>
          </a:p>
          <a:p>
            <a:r>
              <a:rPr lang="en-US"/>
              <a:t>What people liked (based on 3 star ratings)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9352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930876"/>
            <a:ext cx="11367253" cy="48222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Objectives </a:t>
            </a:r>
          </a:p>
          <a:p>
            <a:r>
              <a:rPr lang="en-US" sz="1800" dirty="0" smtClean="0"/>
              <a:t>Scrapping Glassdoor reviews for competitors given by their employees.</a:t>
            </a:r>
          </a:p>
          <a:p>
            <a:r>
              <a:rPr lang="en-US" sz="1800" dirty="0" smtClean="0"/>
              <a:t>Analyzing reviews of competitors </a:t>
            </a:r>
          </a:p>
          <a:p>
            <a:r>
              <a:rPr lang="en-US" sz="1800" dirty="0" smtClean="0"/>
              <a:t>Identify hidden patterns in dat</a:t>
            </a:r>
            <a:r>
              <a:rPr lang="en-US" sz="1800" dirty="0"/>
              <a:t>a</a:t>
            </a:r>
            <a:r>
              <a:rPr lang="en-US" sz="1800" dirty="0" smtClean="0"/>
              <a:t> about employee engagement.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Key </a:t>
            </a:r>
            <a:r>
              <a:rPr lang="en-US" sz="2400" b="1" dirty="0" smtClean="0"/>
              <a:t>Observations</a:t>
            </a:r>
          </a:p>
          <a:p>
            <a:r>
              <a:rPr lang="en-US" sz="1800" dirty="0" smtClean="0"/>
              <a:t>We scrapped close to 90% of reviews.</a:t>
            </a:r>
          </a:p>
          <a:p>
            <a:r>
              <a:rPr lang="en-US" sz="1800" dirty="0" smtClean="0"/>
              <a:t>Total 5200 reviews were analyzed.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3059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For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Pros 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Free </a:t>
            </a:r>
            <a:r>
              <a:rPr lang="en-US" sz="1600" dirty="0" smtClean="0"/>
              <a:t>food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Great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Free snacks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Smart people</a:t>
            </a:r>
          </a:p>
        </p:txBody>
      </p:sp>
      <p:sp>
        <p:nvSpPr>
          <p:cNvPr id="13" name="TextBox 32"/>
          <p:cNvSpPr txBox="1"/>
          <p:nvPr/>
        </p:nvSpPr>
        <p:spPr>
          <a:xfrm>
            <a:off x="6220180" y="4300998"/>
            <a:ext cx="415248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Long hours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Middle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Micro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Progression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784" y="1168435"/>
            <a:ext cx="3654936" cy="2975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7672" y="966490"/>
            <a:ext cx="3157499" cy="32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5687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5 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Benefits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Free </a:t>
            </a:r>
            <a:r>
              <a:rPr lang="en-US" sz="1600" dirty="0" smtClean="0"/>
              <a:t>food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Health 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Training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Fast paced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046" y="1161055"/>
            <a:ext cx="4760258" cy="47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4213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4 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Benefits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food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snacks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Smart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Fast paced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Decent pay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32" y="1168435"/>
            <a:ext cx="5100320" cy="51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28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3 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snacks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perks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65" y="1168435"/>
            <a:ext cx="4949248" cy="491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5.0"/>
  <p:tag name="PERSONS" val="&lt;?xml version=&quot;1.0&quot; encoding=&quot;utf-8&quot;?&gt;&lt;ArrayOfPerson xmlns:xsi=&quot;http://www.w3.org/2001/XMLSchema-instance&quot; xmlns:xsd=&quot;http://www.w3.org/2001/XMLSchema&quot; /&gt;"/>
  <p:tag name="PRESGUID" val="50b96b5e-144c-4ca7-a0a9-a25a867f20d5"/>
  <p:tag name="EDITION" val="LiveInsights"/>
  <p:tag name="ARTICULATE_DESIGN_ID_TALENT-DEVELOPMENT" val="rPUVKICP"/>
  <p:tag name="ARTICULATE_PROJECT_OPEN" val="0"/>
  <p:tag name="ARTICULATE_SLIDE_COUNT" val="17"/>
  <p:tag name="THINKCELLPRESENTATIONDONOTDELETE" val="&lt;?xml version=&quot;1.0&quot; encoding=&quot;UTF-16&quot; standalone=&quot;yes&quot;?&gt;&lt;root reqver=&quot;24162&quot;&gt;&lt;version val=&quot;270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1.00000000000000000000E+00&quot;&gt;&lt;m_msothmcolidx val=&quot;0&quot;/&gt;&lt;m_rgb r=&quot;60&quot; g=&quot;13&quot; b=&quot;59&quot;/&gt;&lt;m_nBrightness tagver0=&quot;26206&quot; tagname0=&quot;m_nBrightnessUNRECOGNIZED&quot; val=&quot;0&quot;/&gt;&lt;/elem&gt;&lt;elem m_fUsage=&quot;9.00000000000000022204E-01&quot;&gt;&lt;m_msothmcolidx val=&quot;0&quot;/&gt;&lt;m_rgb r=&quot;F2&quot; g=&quot;AE&quot; b=&quot;42&quot;/&gt;&lt;m_nBrightness tagver0=&quot;26206&quot; tagname0=&quot;m_nBrightnessUNRECOGNIZED&quot; val=&quot;0&quot;/&gt;&lt;/elem&gt;&lt;elem m_fUsage=&quot;8.10000000000000053291E-01&quot;&gt;&lt;m_msothmcolidx val=&quot;0&quot;/&gt;&lt;m_rgb r=&quot;60&quot; g=&quot;98&quot; b=&quot;BD&quot;/&gt;&lt;m_nBrightness tagver0=&quot;26206&quot; tagname0=&quot;m_nBrightnessUNRECOGNIZED&quot; val=&quot;0&quot;/&gt;&lt;/elem&gt;&lt;elem m_fUsage=&quot;7.29000000000000092371E-01&quot;&gt;&lt;m_msothmcolidx val=&quot;0&quot;/&gt;&lt;m_rgb r=&quot;0F&quot; g=&quot;2C&quot; b=&quot;5B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9I1XUdQv2_yWzIsnir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9XEKv_SGSl5zaIWhQv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QB3P3vR6a...YEZQtpq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alent-Development">
  <a:themeElements>
    <a:clrScheme name="S&amp;P Global Template Colors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908EC5"/>
      </a:accent1>
      <a:accent2>
        <a:srgbClr val="9B555F"/>
      </a:accent2>
      <a:accent3>
        <a:srgbClr val="89BBA6"/>
      </a:accent3>
      <a:accent4>
        <a:srgbClr val="FAA62A"/>
      </a:accent4>
      <a:accent5>
        <a:srgbClr val="6986B1"/>
      </a:accent5>
      <a:accent6>
        <a:srgbClr val="B1C52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WATERJET">
      <a:srgbClr val="4F99C1"/>
    </a:custClr>
    <a:custClr name="DEEPBLUE">
      <a:srgbClr val="002B5F"/>
    </a:custClr>
    <a:custClr name="NAVY">
      <a:srgbClr val="002B5F"/>
    </a:custClr>
    <a:custClr name="SHERBET">
      <a:srgbClr val="DE8BA5"/>
    </a:custClr>
    <a:custClr name="BUBBLEGUM">
      <a:srgbClr val="C40067"/>
    </a:custClr>
    <a:custClr name="MAROON">
      <a:srgbClr val="6A035C"/>
    </a:custClr>
    <a:custClr name="IRIS">
      <a:srgbClr val="908EC5"/>
    </a:custClr>
    <a:custClr name="LAVENDER">
      <a:srgbClr val="6A6AB1"/>
    </a:custClr>
    <a:custClr name="INDIGO">
      <a:srgbClr val="37237B"/>
    </a:custClr>
    <a:custClr name="White">
      <a:srgbClr val="FFFFFF"/>
    </a:custClr>
    <a:custClr name="HONEY">
      <a:srgbClr val="FFAC17"/>
    </a:custClr>
    <a:custClr name="ORANGE">
      <a:srgbClr val="F36C35"/>
    </a:custClr>
    <a:custClr name="CHOCOLATE">
      <a:srgbClr val="4B2514"/>
    </a:custClr>
    <a:custClr name="MELON">
      <a:srgbClr val="F79668"/>
    </a:custClr>
    <a:custClr name="DARKSIENNA">
      <a:srgbClr val="712300"/>
    </a:custClr>
    <a:custClr name="TREE">
      <a:srgbClr val="A4C032"/>
    </a:custClr>
    <a:custClr name="FOREST">
      <a:srgbClr val="2C3B0D"/>
    </a:custClr>
    <a:custClr name="AQUA">
      <a:srgbClr val="08C3A5"/>
    </a:custClr>
    <a:custClr name="DARKTEAL">
      <a:srgbClr val="06423D"/>
    </a:custClr>
    <a:custClr name="White">
      <a:srgbClr val="FFFFFF"/>
    </a:custClr>
    <a:custClr name="BLACK100">
      <a:srgbClr val="000000"/>
    </a:custClr>
    <a:custClr name="BLACK80">
      <a:srgbClr val="58595B"/>
    </a:custClr>
    <a:custClr name="BLACK60">
      <a:srgbClr val="808285"/>
    </a:custClr>
    <a:custClr name="BLACK40">
      <a:srgbClr val="A7A9AC"/>
    </a:custClr>
    <a:custClr name="BLACK20">
      <a:srgbClr val="CCCCCC"/>
    </a:custClr>
    <a:custClr name="Neutral1">
      <a:srgbClr val="473729"/>
    </a:custClr>
    <a:custClr name="Neutral2">
      <a:srgbClr val="7A6855"/>
    </a:custClr>
    <a:custClr name="Neutral3">
      <a:srgbClr val="A39382"/>
    </a:custClr>
    <a:custClr name="Neutral4">
      <a:srgbClr val="B7A99A"/>
    </a:custClr>
    <a:custClr name="Neutral5">
      <a:srgbClr val="D6D2C4"/>
    </a:custClr>
    <a:custClr name="SPGRed">
      <a:srgbClr val="D6002A"/>
    </a:custClr>
    <a:custClr name="GRAY50">
      <a:srgbClr val="808080"/>
    </a:custClr>
    <a:custClr name="White">
      <a:srgbClr val="FFFFFF"/>
    </a:custClr>
    <a:custClr name="White">
      <a:srgbClr val="FFFFFF"/>
    </a:custClr>
    <a:custClr name="White">
      <a:srgbClr val="FFFFFF"/>
    </a:custClr>
    <a:custClr name="PLAN">
      <a:srgbClr val="89BBA6"/>
    </a:custClr>
    <a:custClr name="PERFORM">
      <a:srgbClr val="B1C528"/>
    </a:custClr>
    <a:custClr name="LEARN">
      <a:srgbClr val="6986B1"/>
    </a:custClr>
    <a:custClr name="ASPIRE">
      <a:srgbClr val="9B555F"/>
    </a:custClr>
    <a:custClr name="CONNECT">
      <a:srgbClr val="FAA62A"/>
    </a:custClr>
  </a:custClrLst>
  <a:extLst>
    <a:ext uri="{05A4C25C-085E-4340-85A3-A5531E510DB2}">
      <thm15:themeFamily xmlns:thm15="http://schemas.microsoft.com/office/thememl/2012/main" name="SPG-TD-16x9 Template.pptx" id="{40BA0B2C-3643-4420-A80C-634A546454E7}" vid="{BF0B96AE-71F1-4B7C-8A4C-2A400CAFC3FB}"/>
    </a:ext>
  </a:extLst>
</a:theme>
</file>

<file path=ppt/theme/theme2.xml><?xml version="1.0" encoding="utf-8"?>
<a:theme xmlns:a="http://schemas.openxmlformats.org/drawingml/2006/main" name="S&amp;P Global 2016">
  <a:themeElements>
    <a:clrScheme name="Custom 43">
      <a:dk1>
        <a:sysClr val="windowText" lastClr="000000"/>
      </a:dk1>
      <a:lt1>
        <a:sysClr val="window" lastClr="FFFFFF"/>
      </a:lt1>
      <a:dk2>
        <a:srgbClr val="D6002A"/>
      </a:dk2>
      <a:lt2>
        <a:srgbClr val="DBD9D6"/>
      </a:lt2>
      <a:accent1>
        <a:srgbClr val="3C3C3B"/>
      </a:accent1>
      <a:accent2>
        <a:srgbClr val="7B1E29"/>
      </a:accent2>
      <a:accent3>
        <a:srgbClr val="D53814"/>
      </a:accent3>
      <a:accent4>
        <a:srgbClr val="BEB7A9"/>
      </a:accent4>
      <a:accent5>
        <a:srgbClr val="A79886"/>
      </a:accent5>
      <a:accent6>
        <a:srgbClr val="95B3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Talent-Development</Template>
  <TotalTime>27171</TotalTime>
  <Words>260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.AppleSystemUIFont</vt:lpstr>
      <vt:lpstr>Akkurat Pro</vt:lpstr>
      <vt:lpstr>Arial</vt:lpstr>
      <vt:lpstr>Arial (Body)</vt:lpstr>
      <vt:lpstr>Arial Narrow</vt:lpstr>
      <vt:lpstr>Arial Regular</vt:lpstr>
      <vt:lpstr>Calibri</vt:lpstr>
      <vt:lpstr>Talent-Development</vt:lpstr>
      <vt:lpstr>S&amp;P Global 2016</vt:lpstr>
      <vt:lpstr>think-cell Slide</vt:lpstr>
      <vt:lpstr>      Analysis of Glassdoor Reviews for competitors - Bloomberg</vt:lpstr>
      <vt:lpstr>Agenda</vt:lpstr>
      <vt:lpstr>Executive Summary</vt:lpstr>
      <vt:lpstr>Overall Word Cloud For Pros and Cons</vt:lpstr>
      <vt:lpstr>What people liked (based on 5 star ratings) </vt:lpstr>
      <vt:lpstr>What people liked (based on 4 star ratings) </vt:lpstr>
      <vt:lpstr>What people liked (based on 3 star ratings) 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Seung</dc:creator>
  <cp:lastModifiedBy>Dattatrey, Surendra</cp:lastModifiedBy>
  <cp:revision>793</cp:revision>
  <cp:lastPrinted>2018-10-09T20:26:37Z</cp:lastPrinted>
  <dcterms:created xsi:type="dcterms:W3CDTF">2018-06-06T19:57:16Z</dcterms:created>
  <dcterms:modified xsi:type="dcterms:W3CDTF">2019-11-14T06:44:07Z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55345239-8BBE-4C6F-8B97-E30A4F87C0BB</vt:lpwstr>
  </property>
  <property fmtid="{D5CDD505-2E9C-101B-9397-08002B2CF9AE}" pid="3" name="ArticulatePath">
    <vt:lpwstr>2018 BOD Talent Review DRAFT v3 06.08.18</vt:lpwstr>
  </property>
</Properties>
</file>