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9" r:id="rId5"/>
    <p:sldId id="270" r:id="rId6"/>
    <p:sldId id="267" r:id="rId7"/>
    <p:sldId id="258" r:id="rId8"/>
    <p:sldId id="260" r:id="rId9"/>
    <p:sldId id="261" r:id="rId10"/>
    <p:sldId id="262" r:id="rId11"/>
    <p:sldId id="265" r:id="rId12"/>
    <p:sldId id="266" r:id="rId13"/>
    <p:sldId id="269" r:id="rId14"/>
    <p:sldId id="27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203"/>
    <a:srgbClr val="2454DC"/>
    <a:srgbClr val="DC1294"/>
    <a:srgbClr val="594D47"/>
    <a:srgbClr val="9546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Biscuit</a:t>
            </a:r>
            <a:r>
              <a:rPr lang="en-US" baseline="0" dirty="0" smtClean="0"/>
              <a:t> Consumption - India</a:t>
            </a:r>
            <a:endParaRPr lang="en-US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dLblPos val="inEnd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West</c:v>
                </c:pt>
                <c:pt idx="2">
                  <c:v>South</c:v>
                </c:pt>
                <c:pt idx="3">
                  <c:v>East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23</c:v>
                </c:pt>
                <c:pt idx="2">
                  <c:v>24</c:v>
                </c:pt>
                <c:pt idx="3">
                  <c:v>28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dLblPos val="outEnd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Britannia</c:v>
                </c:pt>
                <c:pt idx="1">
                  <c:v>Parle</c:v>
                </c:pt>
                <c:pt idx="2">
                  <c:v>Sunfeast</c:v>
                </c:pt>
                <c:pt idx="3">
                  <c:v>Priya</c:v>
                </c:pt>
                <c:pt idx="4">
                  <c:v>Anmol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34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8000"/>
            <a:lum/>
          </a:blip>
          <a:srcRect/>
          <a:stretch>
            <a:fillRect l="-7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2BBB-7C3D-45D2-BDFB-DD0DB42149B1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6383-329F-4585-9A22-DE5E3795F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50000">
              <a:srgbClr val="FFFF00"/>
            </a:gs>
            <a:gs pos="50000">
              <a:srgbClr val="FF0000"/>
            </a:gs>
            <a:gs pos="100000">
              <a:srgbClr val="FF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Sunfeast Milky Mag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76400"/>
            <a:ext cx="2257425" cy="1057276"/>
          </a:xfrm>
          <a:prstGeom prst="rect">
            <a:avLst/>
          </a:prstGeom>
          <a:noFill/>
        </p:spPr>
      </p:pic>
      <p:pic>
        <p:nvPicPr>
          <p:cNvPr id="15366" name="Picture 6" descr="Sunfeast Marie Light Origin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114800"/>
            <a:ext cx="2019300" cy="1057276"/>
          </a:xfrm>
          <a:prstGeom prst="rect">
            <a:avLst/>
          </a:prstGeom>
          <a:noFill/>
        </p:spPr>
      </p:pic>
      <p:pic>
        <p:nvPicPr>
          <p:cNvPr id="15368" name="Picture 8" descr="Sunfeast Golden Baker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876800"/>
            <a:ext cx="2276475" cy="1800225"/>
          </a:xfrm>
          <a:prstGeom prst="rect">
            <a:avLst/>
          </a:prstGeom>
          <a:noFill/>
        </p:spPr>
      </p:pic>
      <p:pic>
        <p:nvPicPr>
          <p:cNvPr id="15370" name="Picture 10" descr="Sunfeast Dark Fantas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029200"/>
            <a:ext cx="1937657" cy="914400"/>
          </a:xfrm>
          <a:prstGeom prst="rect">
            <a:avLst/>
          </a:prstGeom>
          <a:noFill/>
        </p:spPr>
      </p:pic>
      <p:pic>
        <p:nvPicPr>
          <p:cNvPr id="15372" name="Picture 12" descr="Sunfeast Gluco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267200"/>
            <a:ext cx="1676400" cy="795759"/>
          </a:xfrm>
          <a:prstGeom prst="rect">
            <a:avLst/>
          </a:prstGeom>
          <a:noFill/>
        </p:spPr>
      </p:pic>
      <p:pic>
        <p:nvPicPr>
          <p:cNvPr id="15374" name="Picture 14" descr="Strawberry Cream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5486400"/>
            <a:ext cx="1905000" cy="792593"/>
          </a:xfrm>
          <a:prstGeom prst="rect">
            <a:avLst/>
          </a:prstGeom>
          <a:noFill/>
        </p:spPr>
      </p:pic>
      <p:pic>
        <p:nvPicPr>
          <p:cNvPr id="15376" name="Picture 16" descr="Bourbon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410200"/>
            <a:ext cx="1676400" cy="924485"/>
          </a:xfrm>
          <a:prstGeom prst="rect">
            <a:avLst/>
          </a:prstGeom>
          <a:noFill/>
        </p:spPr>
      </p:pic>
      <p:pic>
        <p:nvPicPr>
          <p:cNvPr id="15378" name="Picture 18" descr="Orange Cream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3352800"/>
            <a:ext cx="1739897" cy="685800"/>
          </a:xfrm>
          <a:prstGeom prst="rect">
            <a:avLst/>
          </a:prstGeom>
          <a:noFill/>
        </p:spPr>
      </p:pic>
      <p:pic>
        <p:nvPicPr>
          <p:cNvPr id="15380" name="Picture 20" descr="Butterscotch Cream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447800"/>
            <a:ext cx="1955317" cy="762000"/>
          </a:xfrm>
          <a:prstGeom prst="rect">
            <a:avLst/>
          </a:prstGeom>
          <a:noFill/>
        </p:spPr>
      </p:pic>
      <p:pic>
        <p:nvPicPr>
          <p:cNvPr id="15382" name="Picture 22" descr="Sunfeast Snacky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057400"/>
            <a:ext cx="2143125" cy="1276350"/>
          </a:xfrm>
          <a:prstGeom prst="rect">
            <a:avLst/>
          </a:prstGeom>
          <a:noFill/>
        </p:spPr>
      </p:pic>
      <p:pic>
        <p:nvPicPr>
          <p:cNvPr id="15384" name="Picture 24" descr="Sunfeast sweet 'n salt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895600"/>
            <a:ext cx="2152650" cy="809626"/>
          </a:xfrm>
          <a:prstGeom prst="rect">
            <a:avLst/>
          </a:prstGeom>
          <a:noFill/>
        </p:spPr>
      </p:pic>
      <p:pic>
        <p:nvPicPr>
          <p:cNvPr id="15386" name="Picture 26" descr="Sunfeast Nic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6038192"/>
            <a:ext cx="1524000" cy="819808"/>
          </a:xfrm>
          <a:prstGeom prst="rect">
            <a:avLst/>
          </a:prstGeom>
          <a:noFill/>
        </p:spPr>
      </p:pic>
      <p:pic>
        <p:nvPicPr>
          <p:cNvPr id="15388" name="Picture 28" descr="Sunfeast Pasta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000"/>
          <a:stretch>
            <a:fillRect/>
          </a:stretch>
        </p:blipFill>
        <p:spPr bwMode="auto">
          <a:xfrm>
            <a:off x="6248400" y="0"/>
            <a:ext cx="2895600" cy="1420483"/>
          </a:xfrm>
          <a:prstGeom prst="rect">
            <a:avLst/>
          </a:prstGeom>
          <a:noFill/>
        </p:spPr>
      </p:pic>
      <p:pic>
        <p:nvPicPr>
          <p:cNvPr id="15390" name="Picture 30" descr="Sunfeast Pasta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94" t="52000"/>
          <a:stretch>
            <a:fillRect/>
          </a:stretch>
        </p:blipFill>
        <p:spPr bwMode="auto">
          <a:xfrm>
            <a:off x="0" y="381000"/>
            <a:ext cx="2286001" cy="1219201"/>
          </a:xfrm>
          <a:prstGeom prst="rect">
            <a:avLst/>
          </a:prstGeom>
          <a:noFill/>
        </p:spPr>
      </p:pic>
      <p:pic>
        <p:nvPicPr>
          <p:cNvPr id="1030" name="Picture 6" descr="C:\Documents and Settings\Abcd\Desktop\promo_main_Sunfeast_11june09_B2B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33400"/>
            <a:ext cx="3562350" cy="904875"/>
          </a:xfrm>
          <a:prstGeom prst="rect">
            <a:avLst/>
          </a:prstGeom>
          <a:noFill/>
        </p:spPr>
      </p:pic>
      <p:pic>
        <p:nvPicPr>
          <p:cNvPr id="2" name="Picture 2" descr="C:\Documents and Settings\Abcd\Desktop\-pro-743856-full_logo_gif11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828800"/>
            <a:ext cx="3556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SUNFEAT-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458200" cy="3382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MOTHERS ( THRU AWARENESS ADS)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CHILDREN ( THRU ADS ON CARTOON CHANNELS AND PROMOTIONAL GIFTS)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TEENAGERS( SUNFEAST OPEN)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GENERAL PUBLIC( SHAHRUKH KHAN, SURYA, SANIA MIRZA)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ADVERTISEMENTS TARGETING(ANNUAL ADVERTISING BUDGET OF ITC BISCUIT SEGMENT IS 115-120 CRORES)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SUNFEAST-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PRONGED STRATEGY:-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PLAYING WITH VOLUMES AND LOW MARGINS IN THEIR GLUCOSE AND MARIE SEGMENT.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WHILE PLAYING WITH HIGH MARGINS IN CREAM VARIANT.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SUNFEAST-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SUNFEAST IS NOW AVAILABLE IN 1.8 MILLION</a:t>
            </a:r>
          </a:p>
          <a:p>
            <a:pPr>
              <a:buNone/>
            </a:pPr>
            <a:r>
              <a:rPr lang="en-US" dirty="0" smtClean="0"/>
              <a:t>STORE OF INDIA AS COMPARED TO BRITANNIA</a:t>
            </a:r>
          </a:p>
          <a:p>
            <a:pPr>
              <a:buNone/>
            </a:pPr>
            <a:r>
              <a:rPr lang="en-US" dirty="0" smtClean="0"/>
              <a:t>AND PARLE (3.3 &amp; 1.5 MILLION RESP.)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IT USED ITS EXISTING DISTRIBUTION SYSTEM.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ALSO LOOKED AT GROCERY STORE AND OTHER RETAIL FORMAT.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SUNFEAST EXISTING COMPETITION AND MARKET SHARE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762000" y="1371600"/>
          <a:ext cx="71628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685800" y="1524000"/>
            <a:ext cx="784859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GlaxoSmithKline Consumer Healthcare: Junior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Horlicks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Biscuits-toddler biscuit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PepsiCo India Launched biscuit brand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Aliva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it will be produced by food division Frito Lay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United Biscuits (UK), world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s third largest biscuit company, is set to enter India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</a:rPr>
              <a:t>Shakti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</a:rPr>
              <a:t>Bhog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ea typeface="Times New Roman" pitchFamily="18" charset="0"/>
              </a:rPr>
              <a:t> plans to enter biscuits segment.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SUNFEAST- NEW COMPETITORS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2454DC"/>
                </a:solidFill>
                <a:latin typeface="Algerian" pitchFamily="82" charset="0"/>
              </a:rPr>
              <a:t>EFFORTS OF GROUP NO.-4</a:t>
            </a:r>
            <a:endParaRPr lang="en-US" sz="5400" dirty="0">
              <a:solidFill>
                <a:srgbClr val="2454DC"/>
              </a:solidFill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GROUP MEMBERS:- 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   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TEAM LEADER :DARNALA SURENDRA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TEAM MEMBERS :GANESHULA NAVEEN</a:t>
            </a:r>
          </a:p>
          <a:p>
            <a:endParaRPr lang="en-US" sz="3600" dirty="0" smtClean="0">
              <a:solidFill>
                <a:srgbClr val="C00000"/>
              </a:solidFill>
            </a:endParaRPr>
          </a:p>
          <a:p>
            <a:endParaRPr lang="en-US" sz="36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5097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ITC LIMITED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ONE OF THE MOST VALUABLE CORPORATION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ITC- 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ITC IS AN OUTSTANDING MARKETLEADER IN ITS TRADITIONAL BUSINESSES OF CIGARETTES , HOTELS , PAPERBOARD, PACKAGING AND AGRI-EXPORTS.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ALSO GAINING MARKET SHARE IN FOOD AND PACKAGED PRODUCTS, GREETING CARDS AND BRAND APPARELS.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SUNFEAST-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ü"/>
            </a:pPr>
            <a:endParaRPr lang="en-US" sz="11200" dirty="0" smtClean="0"/>
          </a:p>
          <a:p>
            <a:pPr>
              <a:buFont typeface="Wingdings" pitchFamily="2" charset="2"/>
              <a:buChar char="ü"/>
            </a:pPr>
            <a:r>
              <a:rPr lang="en-US" sz="11200" dirty="0" smtClean="0"/>
              <a:t>CARRIED A MARKET RESEARCH BEFORE ENTERING WHICH SHOWED:-</a:t>
            </a:r>
          </a:p>
          <a:p>
            <a:pPr>
              <a:buFont typeface="Wingdings" pitchFamily="2" charset="2"/>
              <a:buChar char="ü"/>
            </a:pPr>
            <a:endParaRPr lang="en-US" sz="11200" dirty="0" smtClean="0"/>
          </a:p>
          <a:p>
            <a:pPr>
              <a:buFont typeface="Wingdings" pitchFamily="2" charset="2"/>
              <a:buChar char="q"/>
            </a:pPr>
            <a:r>
              <a:rPr lang="en-US" sz="11200" dirty="0" smtClean="0"/>
              <a:t>EXISTED A Rs.4000 CRORE BISCUIT MARKET IN INDIA.</a:t>
            </a:r>
          </a:p>
          <a:p>
            <a:pPr>
              <a:buFont typeface="Wingdings" pitchFamily="2" charset="2"/>
              <a:buChar char="q"/>
            </a:pPr>
            <a:endParaRPr lang="en-US" sz="11200" dirty="0" smtClean="0"/>
          </a:p>
          <a:p>
            <a:pPr>
              <a:buFont typeface="Wingdings" pitchFamily="2" charset="2"/>
              <a:buChar char="q"/>
            </a:pPr>
            <a:r>
              <a:rPr lang="en-US" sz="11200" dirty="0" smtClean="0"/>
              <a:t>ONLY 6% IS PACKAGED.</a:t>
            </a:r>
          </a:p>
          <a:p>
            <a:pPr>
              <a:buFont typeface="Wingdings" pitchFamily="2" charset="2"/>
              <a:buChar char="q"/>
            </a:pPr>
            <a:endParaRPr lang="en-US" sz="11200" dirty="0" smtClean="0"/>
          </a:p>
          <a:p>
            <a:pPr>
              <a:buFont typeface="Wingdings" pitchFamily="2" charset="2"/>
              <a:buChar char="q"/>
            </a:pPr>
            <a:r>
              <a:rPr lang="en-US" sz="11200" dirty="0" smtClean="0"/>
              <a:t>12-14%  YEARLYGROWTH IN BISCUIT SEGMENT </a:t>
            </a:r>
          </a:p>
          <a:p>
            <a:pPr>
              <a:buFont typeface="Wingdings" pitchFamily="2" charset="2"/>
              <a:buChar char="q"/>
            </a:pPr>
            <a:endParaRPr lang="en-US" sz="11200" dirty="0"/>
          </a:p>
          <a:p>
            <a:pPr>
              <a:buFont typeface="Wingdings" pitchFamily="2" charset="2"/>
              <a:buChar char="q"/>
            </a:pPr>
            <a:endParaRPr lang="en-US" sz="112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BISCUIT CONSUMPTION IN INDIA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SUNFEAST -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FOUND LACUNAS WHICH CAN BE FILLED UP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CRAVING FOR NEW TASTE AMONG CONSUMER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ITC LAUNCHED BISCUITS OF INTERNATIONAL QUALITY UNDER THE SUNFEAST RANGE ON </a:t>
            </a:r>
            <a:r>
              <a:rPr lang="en-US" b="1" i="1" dirty="0" smtClean="0"/>
              <a:t>28th July 2003.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SUNFEAST- A SUCCESS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ITC CAPTURED A MARKET SHARE OF 7% (VALUE).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 JUST THE SPAN OF 3 YEAR OF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SUNFEAST- PRODUCT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STUCK TO FAVOURITES LIKE GLUCOSE, MARIE AND  BOURBON.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Picture 4" descr="http://t0.gstatic.com/images?q=tbn:ANd9GcR26IfmXkfkRV-Iwh2LrKzHiYzNNxlWs5gAlwtBBwStVVO92qQysw"/>
          <p:cNvPicPr/>
          <p:nvPr/>
        </p:nvPicPr>
        <p:blipFill>
          <a:blip r:embed="rId3" cstate="print"/>
          <a:srcRect t="16754"/>
          <a:stretch>
            <a:fillRect/>
          </a:stretch>
        </p:blipFill>
        <p:spPr bwMode="auto">
          <a:xfrm>
            <a:off x="6019800" y="4876800"/>
            <a:ext cx="2971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nfeast Glucos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953000"/>
            <a:ext cx="236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unfeast Marie Light Original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766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ITC KEPT INNOVATING AND PROVIDED DISTINCTIVE PRODUCTS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http://t0.gstatic.com/images?q=tbn:ANd9GcQRDf9f0NMxcl9B77yVk1Kn-iHm36Xalrp89ZnYxGBsVnqfNGbZmQ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5720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t3.gstatic.com/images?q=tbn:ANd9GcQ8e-39qshE_KVTU2Ctg_qs-quP4K-GMkrR-1cy4Ix3PFUgQ6EzL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43400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" y="3505200"/>
            <a:ext cx="31009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Chocolate Biscuit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3276600"/>
            <a:ext cx="10961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Pasta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9" descr="Sunfeast Benne Vita Flaxseed Biscuits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657600"/>
            <a:ext cx="3324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971800" y="2743200"/>
            <a:ext cx="38411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Diet Flaxseed Biscuits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378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ITC LIMITED</vt:lpstr>
      <vt:lpstr>ITC- PROFILE</vt:lpstr>
      <vt:lpstr>ITC SUNFEAST- ENTRY</vt:lpstr>
      <vt:lpstr>BISCUIT CONSUMPTION IN INDIA</vt:lpstr>
      <vt:lpstr>ITC SUNFEAST - ENTRY</vt:lpstr>
      <vt:lpstr>ITC SUNFEAST- A SUCCESS STORY</vt:lpstr>
      <vt:lpstr>SUNFEAST- PRODUCT RANGE</vt:lpstr>
      <vt:lpstr>ITC KEPT INNOVATING AND PROVIDED DISTINCTIVE PRODUCTS </vt:lpstr>
      <vt:lpstr>SUNFEAT- PROMOTION</vt:lpstr>
      <vt:lpstr>SUNFEAST- PRICING</vt:lpstr>
      <vt:lpstr>SUNFEAST- DISTRIBUTION</vt:lpstr>
      <vt:lpstr>SUNFEAST EXISTING COMPETITION AND MARKET SHARE</vt:lpstr>
      <vt:lpstr>SUNFEAST- NEW COMPETITORS</vt:lpstr>
      <vt:lpstr>EFFORTS OF GROUP NO.-4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surya prakash</cp:lastModifiedBy>
  <cp:revision>33</cp:revision>
  <dcterms:created xsi:type="dcterms:W3CDTF">2010-11-21T09:21:39Z</dcterms:created>
  <dcterms:modified xsi:type="dcterms:W3CDTF">2023-08-04T06:44:09Z</dcterms:modified>
</cp:coreProperties>
</file>