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58" r:id="rId4"/>
    <p:sldId id="260" r:id="rId5"/>
    <p:sldId id="280" r:id="rId6"/>
    <p:sldId id="281" r:id="rId7"/>
    <p:sldId id="282" r:id="rId8"/>
    <p:sldId id="283"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44-46D0-7CDA-A6BA-0CD33AFDB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70D170-0329-8EBF-7384-D7CD47A018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C9DA2C-77DD-EEFC-E8A5-6CC935E58203}"/>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5" name="Footer Placeholder 4">
            <a:extLst>
              <a:ext uri="{FF2B5EF4-FFF2-40B4-BE49-F238E27FC236}">
                <a16:creationId xmlns:a16="http://schemas.microsoft.com/office/drawing/2014/main" id="{8FCFF9BA-FBB7-CF42-210C-261AC0FF1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A519C-3C97-D383-605B-31701C231DEA}"/>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5634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87CF-9F12-53F2-1256-9E9DB03B17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A8B952-7AE4-5FE3-3FDC-E697AE083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4C736-9053-961C-2223-8EFCBE52736B}"/>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5" name="Footer Placeholder 4">
            <a:extLst>
              <a:ext uri="{FF2B5EF4-FFF2-40B4-BE49-F238E27FC236}">
                <a16:creationId xmlns:a16="http://schemas.microsoft.com/office/drawing/2014/main" id="{0E09AFA2-902D-686A-897F-E590A3F87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BAC97-1DF6-090C-BF4C-D3BAEFA715CB}"/>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229613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F956A-A9EF-4DE7-2979-99FDEA892F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623C3-C0B5-BCB1-E231-42AC3DBEAD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536F1-C28A-1004-642C-0042C20124A3}"/>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5" name="Footer Placeholder 4">
            <a:extLst>
              <a:ext uri="{FF2B5EF4-FFF2-40B4-BE49-F238E27FC236}">
                <a16:creationId xmlns:a16="http://schemas.microsoft.com/office/drawing/2014/main" id="{D0B3DDB5-1E67-7BCB-1C50-7FF360005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BB8D6-612F-6DC2-EEA9-BA9101C0C186}"/>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375909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5856-10E2-ED70-836A-528E0226A5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B93CD4-774B-F06C-058C-C706E8720B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06592-9B91-8078-5A12-897ADAFAA640}"/>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5" name="Footer Placeholder 4">
            <a:extLst>
              <a:ext uri="{FF2B5EF4-FFF2-40B4-BE49-F238E27FC236}">
                <a16:creationId xmlns:a16="http://schemas.microsoft.com/office/drawing/2014/main" id="{3C4D7C9D-5D72-B497-C41C-659A743E6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B74D3-83ED-1A27-7162-24349A8B40F5}"/>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347789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9825-0669-5249-5B5C-BF0EB2544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E31DEF-9CD5-BDB3-A43D-E7F82D5CC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68069-03E0-433E-C8BE-7B8177905AFC}"/>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5" name="Footer Placeholder 4">
            <a:extLst>
              <a:ext uri="{FF2B5EF4-FFF2-40B4-BE49-F238E27FC236}">
                <a16:creationId xmlns:a16="http://schemas.microsoft.com/office/drawing/2014/main" id="{D2FB72FF-E593-6F68-3011-64759A1CE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3809F-A12D-AF1D-0D08-94FE7C7F9327}"/>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2966004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6AEF-6282-3F62-8B03-1AEAC39F9E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1BFE1-BBD8-95A9-CB37-E2C9F26D2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852E25-9DA4-3918-DA73-6CA7BB8FD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B8E13A-4120-9328-CAEA-53D121745A99}"/>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6" name="Footer Placeholder 5">
            <a:extLst>
              <a:ext uri="{FF2B5EF4-FFF2-40B4-BE49-F238E27FC236}">
                <a16:creationId xmlns:a16="http://schemas.microsoft.com/office/drawing/2014/main" id="{B1B356FD-6696-2F6C-B72D-EEE00F0A25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028667-2A70-935A-5063-6E96A2261DE4}"/>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20565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328-E5FA-0B14-0A18-C6D06F552B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EBBF9E-DFAB-E2DB-E053-ABD304D1E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BFDE6-841A-7C9F-FE52-3DD369E87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0C41F7-AD0E-1BB6-2C1E-AA1B2754F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44754-3E2A-3A67-6537-651E5007F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00791F-8934-7035-74E5-5BDEF530A2F4}"/>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8" name="Footer Placeholder 7">
            <a:extLst>
              <a:ext uri="{FF2B5EF4-FFF2-40B4-BE49-F238E27FC236}">
                <a16:creationId xmlns:a16="http://schemas.microsoft.com/office/drawing/2014/main" id="{FF4A7649-CD82-03E9-F310-266A417066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837A62-A7E0-E782-8A10-1DDF9FB91EE9}"/>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41084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F7C5-111B-C445-293F-A183D4BB07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0D9BAD-99CD-C9FD-37F1-C41025C44A0C}"/>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4" name="Footer Placeholder 3">
            <a:extLst>
              <a:ext uri="{FF2B5EF4-FFF2-40B4-BE49-F238E27FC236}">
                <a16:creationId xmlns:a16="http://schemas.microsoft.com/office/drawing/2014/main" id="{091BEC80-B05F-2C23-2826-D7B6D657B0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8B40B2-BA59-A464-4749-6DA79A7314C2}"/>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113490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97EA7-DD52-415D-6855-0D4F8FF6A3B6}"/>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3" name="Footer Placeholder 2">
            <a:extLst>
              <a:ext uri="{FF2B5EF4-FFF2-40B4-BE49-F238E27FC236}">
                <a16:creationId xmlns:a16="http://schemas.microsoft.com/office/drawing/2014/main" id="{B35B8B62-6C7D-E961-9D7D-326C8B9052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A8485B-A984-C4CC-BD62-C82652DB3983}"/>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148652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C2B7-DE69-0FDA-7B7A-377817594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913FB0-B128-56EB-3572-5C583221D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E1AAA9-2720-F150-E0CC-AC205E80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6506A-518E-11A9-60F6-0F7022243F19}"/>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6" name="Footer Placeholder 5">
            <a:extLst>
              <a:ext uri="{FF2B5EF4-FFF2-40B4-BE49-F238E27FC236}">
                <a16:creationId xmlns:a16="http://schemas.microsoft.com/office/drawing/2014/main" id="{84E57111-D7CC-6FB2-1228-015AE6C8A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B92EF-452E-A97A-57CA-DFE248F50350}"/>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77879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957A-13FA-D4F0-21EA-0A43C527E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D93400-84D8-0A0C-40D0-F3B5368B8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E132DD-9FDE-E0C0-B387-E6E641C0D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4B7A6-2C55-2ECD-9875-1FC1397306FA}"/>
              </a:ext>
            </a:extLst>
          </p:cNvPr>
          <p:cNvSpPr>
            <a:spLocks noGrp="1"/>
          </p:cNvSpPr>
          <p:nvPr>
            <p:ph type="dt" sz="half" idx="10"/>
          </p:nvPr>
        </p:nvSpPr>
        <p:spPr/>
        <p:txBody>
          <a:bodyPr/>
          <a:lstStyle/>
          <a:p>
            <a:fld id="{3DE19157-A53B-4A91-BC2C-BE0ED9B3CBC0}" type="datetimeFigureOut">
              <a:rPr lang="en-IN" smtClean="0"/>
              <a:t>12-03-2024</a:t>
            </a:fld>
            <a:endParaRPr lang="en-IN"/>
          </a:p>
        </p:txBody>
      </p:sp>
      <p:sp>
        <p:nvSpPr>
          <p:cNvPr id="6" name="Footer Placeholder 5">
            <a:extLst>
              <a:ext uri="{FF2B5EF4-FFF2-40B4-BE49-F238E27FC236}">
                <a16:creationId xmlns:a16="http://schemas.microsoft.com/office/drawing/2014/main" id="{03885701-AD42-9A02-A7CA-98A0533F6C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41796B-5392-4EAE-7873-6BD50C909513}"/>
              </a:ext>
            </a:extLst>
          </p:cNvPr>
          <p:cNvSpPr>
            <a:spLocks noGrp="1"/>
          </p:cNvSpPr>
          <p:nvPr>
            <p:ph type="sldNum" sz="quarter" idx="12"/>
          </p:nvPr>
        </p:nvSpPr>
        <p:spPr/>
        <p:txBody>
          <a:bodyPr/>
          <a:lstStyle/>
          <a:p>
            <a:fld id="{535B3FC2-5443-496B-93CE-9609E32D857C}" type="slidenum">
              <a:rPr lang="en-IN" smtClean="0"/>
              <a:t>‹#›</a:t>
            </a:fld>
            <a:endParaRPr lang="en-IN"/>
          </a:p>
        </p:txBody>
      </p:sp>
    </p:spTree>
    <p:extLst>
      <p:ext uri="{BB962C8B-B14F-4D97-AF65-F5344CB8AC3E}">
        <p14:creationId xmlns:p14="http://schemas.microsoft.com/office/powerpoint/2010/main" val="81795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009E9-19BB-81AD-0EF0-0277D914C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A469C6-2306-0DF8-A80C-4840F2B12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C444BB-3BA8-2B14-FF94-61AF2C1B8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19157-A53B-4A91-BC2C-BE0ED9B3CBC0}" type="datetimeFigureOut">
              <a:rPr lang="en-IN" smtClean="0"/>
              <a:t>12-03-2024</a:t>
            </a:fld>
            <a:endParaRPr lang="en-IN"/>
          </a:p>
        </p:txBody>
      </p:sp>
      <p:sp>
        <p:nvSpPr>
          <p:cNvPr id="5" name="Footer Placeholder 4">
            <a:extLst>
              <a:ext uri="{FF2B5EF4-FFF2-40B4-BE49-F238E27FC236}">
                <a16:creationId xmlns:a16="http://schemas.microsoft.com/office/drawing/2014/main" id="{21744A58-2336-8BE8-F974-C7A9DAE71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BD06BD-C205-A73D-672F-54264C6E3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B3FC2-5443-496B-93CE-9609E32D857C}" type="slidenum">
              <a:rPr lang="en-IN" smtClean="0"/>
              <a:t>‹#›</a:t>
            </a:fld>
            <a:endParaRPr lang="en-IN"/>
          </a:p>
        </p:txBody>
      </p:sp>
    </p:spTree>
    <p:extLst>
      <p:ext uri="{BB962C8B-B14F-4D97-AF65-F5344CB8AC3E}">
        <p14:creationId xmlns:p14="http://schemas.microsoft.com/office/powerpoint/2010/main" val="2233189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1E9588-CC4A-43FE-7F34-490390D93382}"/>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sp>
        <p:nvSpPr>
          <p:cNvPr id="5" name="TextBox 4">
            <a:extLst>
              <a:ext uri="{FF2B5EF4-FFF2-40B4-BE49-F238E27FC236}">
                <a16:creationId xmlns:a16="http://schemas.microsoft.com/office/drawing/2014/main" id="{0BB9F9A3-381E-EDC0-25AC-7CD71528CDEF}"/>
              </a:ext>
            </a:extLst>
          </p:cNvPr>
          <p:cNvSpPr txBox="1"/>
          <p:nvPr/>
        </p:nvSpPr>
        <p:spPr>
          <a:xfrm>
            <a:off x="171450" y="746045"/>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CONTENT</a:t>
            </a:r>
          </a:p>
        </p:txBody>
      </p:sp>
      <p:sp>
        <p:nvSpPr>
          <p:cNvPr id="8" name="TextBox 7">
            <a:extLst>
              <a:ext uri="{FF2B5EF4-FFF2-40B4-BE49-F238E27FC236}">
                <a16:creationId xmlns:a16="http://schemas.microsoft.com/office/drawing/2014/main" id="{D7406208-356B-5633-B88A-DB00ECA31133}"/>
              </a:ext>
            </a:extLst>
          </p:cNvPr>
          <p:cNvSpPr txBox="1"/>
          <p:nvPr/>
        </p:nvSpPr>
        <p:spPr>
          <a:xfrm>
            <a:off x="803694" y="1553646"/>
            <a:ext cx="5800725" cy="445583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Data Specification</a:t>
            </a:r>
          </a:p>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Data Model</a:t>
            </a:r>
          </a:p>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Key Variables</a:t>
            </a:r>
          </a:p>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Problem Statement</a:t>
            </a:r>
          </a:p>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Need</a:t>
            </a:r>
          </a:p>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Visualizations</a:t>
            </a:r>
          </a:p>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Dashboards</a:t>
            </a:r>
          </a:p>
          <a:p>
            <a:pPr marL="342900" indent="-342900">
              <a:lnSpc>
                <a:spcPct val="150000"/>
              </a:lnSpc>
              <a:buFont typeface="Wingdings" panose="05000000000000000000" pitchFamily="2" charset="2"/>
              <a:buChar char="Ø"/>
            </a:pPr>
            <a:r>
              <a:rPr lang="en-IN" sz="2400" b="1" dirty="0">
                <a:solidFill>
                  <a:srgbClr val="7030A0"/>
                </a:solidFill>
                <a:latin typeface="Arial" panose="020B0604020202020204" pitchFamily="34" charset="0"/>
                <a:cs typeface="Arial" panose="020B0604020202020204" pitchFamily="34" charset="0"/>
              </a:rPr>
              <a:t>Filters Used</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1</a:t>
            </a:fld>
            <a:endParaRPr lang="en-IN" dirty="0"/>
          </a:p>
        </p:txBody>
      </p:sp>
      <p:pic>
        <p:nvPicPr>
          <p:cNvPr id="7170" name="Picture 2" descr="Pen and paper - Free education icons">
            <a:extLst>
              <a:ext uri="{FF2B5EF4-FFF2-40B4-BE49-F238E27FC236}">
                <a16:creationId xmlns:a16="http://schemas.microsoft.com/office/drawing/2014/main" id="{8814E015-E4EB-AD64-95DE-F8D1D9C38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5" y="2223909"/>
            <a:ext cx="2978944" cy="29789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C1F432-BBCB-E1B1-E718-008A14080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Tree>
    <p:extLst>
      <p:ext uri="{BB962C8B-B14F-4D97-AF65-F5344CB8AC3E}">
        <p14:creationId xmlns:p14="http://schemas.microsoft.com/office/powerpoint/2010/main" val="4020047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17702"/>
            <a:ext cx="99441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Total Sales by State</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10</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
        <p:nvSpPr>
          <p:cNvPr id="4" name="TextBox 3">
            <a:extLst>
              <a:ext uri="{FF2B5EF4-FFF2-40B4-BE49-F238E27FC236}">
                <a16:creationId xmlns:a16="http://schemas.microsoft.com/office/drawing/2014/main" id="{858C0AEC-E399-AF58-2AC4-426F3497775B}"/>
              </a:ext>
            </a:extLst>
          </p:cNvPr>
          <p:cNvSpPr txBox="1"/>
          <p:nvPr/>
        </p:nvSpPr>
        <p:spPr>
          <a:xfrm>
            <a:off x="509385" y="3983063"/>
            <a:ext cx="10308566" cy="2554545"/>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dirty="0">
                <a:solidFill>
                  <a:srgbClr val="374151"/>
                </a:solidFill>
                <a:effectLst/>
                <a:latin typeface="Söhne"/>
              </a:rPr>
              <a:t>The analysis reveals distinct regional variations in sales performance, with </a:t>
            </a:r>
            <a:r>
              <a:rPr lang="en-US" sz="2000" b="1" i="0" dirty="0">
                <a:solidFill>
                  <a:srgbClr val="374151"/>
                </a:solidFill>
                <a:effectLst/>
                <a:latin typeface="Söhne"/>
              </a:rPr>
              <a:t>New York leading with $64.2 million, followed closely by California at $60.1 million, Florida at $59.2 million</a:t>
            </a:r>
            <a:r>
              <a:rPr lang="en-US" sz="2000" b="0" i="0" dirty="0">
                <a:solidFill>
                  <a:srgbClr val="374151"/>
                </a:solidFill>
                <a:effectLst/>
                <a:latin typeface="Söhne"/>
              </a:rPr>
              <a:t>, </a:t>
            </a:r>
            <a:r>
              <a:rPr lang="en-US" sz="2000" b="1" i="0" dirty="0">
                <a:solidFill>
                  <a:srgbClr val="374151"/>
                </a:solidFill>
                <a:effectLst/>
                <a:latin typeface="Söhne"/>
              </a:rPr>
              <a:t>and Texas at $46.3 million. </a:t>
            </a:r>
            <a:r>
              <a:rPr lang="en-US" sz="2000" b="0" i="0" dirty="0">
                <a:solidFill>
                  <a:srgbClr val="374151"/>
                </a:solidFill>
                <a:effectLst/>
                <a:latin typeface="Söhne"/>
              </a:rPr>
              <a:t>Understanding these regional disparities is essential for targeted market strategies.</a:t>
            </a:r>
          </a:p>
          <a:p>
            <a:pPr marL="285750" indent="-285750" algn="just">
              <a:buFont typeface="Wingdings" panose="05000000000000000000" pitchFamily="2" charset="2"/>
              <a:buChar char="v"/>
            </a:pPr>
            <a:r>
              <a:rPr lang="en-US" sz="2000" b="0" i="0" dirty="0">
                <a:solidFill>
                  <a:srgbClr val="374151"/>
                </a:solidFill>
                <a:effectLst/>
                <a:latin typeface="Söhne"/>
              </a:rPr>
              <a:t>The highest sales in New York may be attributed to the urban influence, high population density, and strong consumer purchasing power. This insight suggests that Adidas products resonate particularly well in urban environments, warranting a focused marketing approach for metropolitan areas.</a:t>
            </a:r>
            <a:endParaRPr lang="en-IN" sz="2000" dirty="0"/>
          </a:p>
        </p:txBody>
      </p:sp>
      <p:pic>
        <p:nvPicPr>
          <p:cNvPr id="6" name="Picture 5">
            <a:extLst>
              <a:ext uri="{FF2B5EF4-FFF2-40B4-BE49-F238E27FC236}">
                <a16:creationId xmlns:a16="http://schemas.microsoft.com/office/drawing/2014/main" id="{97EF91EE-BEC7-B9F9-EE7E-77F6715FB434}"/>
              </a:ext>
            </a:extLst>
          </p:cNvPr>
          <p:cNvPicPr>
            <a:picLocks noChangeAspect="1"/>
          </p:cNvPicPr>
          <p:nvPr/>
        </p:nvPicPr>
        <p:blipFill>
          <a:blip r:embed="rId4"/>
          <a:stretch>
            <a:fillRect/>
          </a:stretch>
        </p:blipFill>
        <p:spPr>
          <a:xfrm>
            <a:off x="3462498" y="1173849"/>
            <a:ext cx="5267003" cy="2664906"/>
          </a:xfrm>
          <a:prstGeom prst="rect">
            <a:avLst/>
          </a:prstGeom>
        </p:spPr>
      </p:pic>
    </p:spTree>
    <p:extLst>
      <p:ext uri="{BB962C8B-B14F-4D97-AF65-F5344CB8AC3E}">
        <p14:creationId xmlns:p14="http://schemas.microsoft.com/office/powerpoint/2010/main" val="29377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17702"/>
            <a:ext cx="99441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Total Sales by State</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11</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
        <p:nvSpPr>
          <p:cNvPr id="4" name="TextBox 3">
            <a:extLst>
              <a:ext uri="{FF2B5EF4-FFF2-40B4-BE49-F238E27FC236}">
                <a16:creationId xmlns:a16="http://schemas.microsoft.com/office/drawing/2014/main" id="{858C0AEC-E399-AF58-2AC4-426F3497775B}"/>
              </a:ext>
            </a:extLst>
          </p:cNvPr>
          <p:cNvSpPr txBox="1"/>
          <p:nvPr/>
        </p:nvSpPr>
        <p:spPr>
          <a:xfrm>
            <a:off x="500759" y="4207350"/>
            <a:ext cx="10308566" cy="1938992"/>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dirty="0">
                <a:solidFill>
                  <a:srgbClr val="374151"/>
                </a:solidFill>
                <a:effectLst/>
                <a:latin typeface="Söhne"/>
              </a:rPr>
              <a:t>The West Region emerges as the dominant contributor with a substantial sales figure of $269.9 million, accounting for 30% of the total sales.</a:t>
            </a:r>
          </a:p>
          <a:p>
            <a:pPr marL="285750" indent="-285750" algn="just">
              <a:buFont typeface="Wingdings" panose="05000000000000000000" pitchFamily="2" charset="2"/>
              <a:buChar char="v"/>
            </a:pPr>
            <a:r>
              <a:rPr lang="en-US" sz="2000" b="0" i="0" dirty="0">
                <a:solidFill>
                  <a:srgbClr val="374151"/>
                </a:solidFill>
                <a:effectLst/>
                <a:latin typeface="Söhne"/>
              </a:rPr>
              <a:t>The Northeast region follows closely with sales totaling $186.3 million, contributing 21% to the overall sales</a:t>
            </a:r>
            <a:r>
              <a:rPr lang="en-US" sz="2000" dirty="0">
                <a:solidFill>
                  <a:srgbClr val="374151"/>
                </a:solidFill>
                <a:latin typeface="Söhne"/>
              </a:rPr>
              <a:t>.</a:t>
            </a:r>
          </a:p>
          <a:p>
            <a:pPr marL="285750" indent="-285750" algn="just">
              <a:buFont typeface="Wingdings" panose="05000000000000000000" pitchFamily="2" charset="2"/>
              <a:buChar char="v"/>
            </a:pPr>
            <a:r>
              <a:rPr lang="en-US" sz="2000" b="0" i="0" dirty="0">
                <a:solidFill>
                  <a:srgbClr val="374151"/>
                </a:solidFill>
                <a:effectLst/>
                <a:latin typeface="Söhne"/>
              </a:rPr>
              <a:t>The Southeast region, with sales totaling $163.2 million, makes a substantial contribution of 18.13% to the overall sales.</a:t>
            </a:r>
            <a:endParaRPr lang="en-IN" sz="2000" dirty="0"/>
          </a:p>
        </p:txBody>
      </p:sp>
      <p:pic>
        <p:nvPicPr>
          <p:cNvPr id="3" name="Picture 2">
            <a:extLst>
              <a:ext uri="{FF2B5EF4-FFF2-40B4-BE49-F238E27FC236}">
                <a16:creationId xmlns:a16="http://schemas.microsoft.com/office/drawing/2014/main" id="{C29480D2-0281-050C-0A90-16EC3B7DB52A}"/>
              </a:ext>
            </a:extLst>
          </p:cNvPr>
          <p:cNvPicPr>
            <a:picLocks noChangeAspect="1"/>
          </p:cNvPicPr>
          <p:nvPr/>
        </p:nvPicPr>
        <p:blipFill>
          <a:blip r:embed="rId4"/>
          <a:stretch>
            <a:fillRect/>
          </a:stretch>
        </p:blipFill>
        <p:spPr>
          <a:xfrm>
            <a:off x="3773764" y="1205531"/>
            <a:ext cx="4644471" cy="2593665"/>
          </a:xfrm>
          <a:prstGeom prst="rect">
            <a:avLst/>
          </a:prstGeom>
        </p:spPr>
      </p:pic>
    </p:spTree>
    <p:extLst>
      <p:ext uri="{BB962C8B-B14F-4D97-AF65-F5344CB8AC3E}">
        <p14:creationId xmlns:p14="http://schemas.microsoft.com/office/powerpoint/2010/main" val="40701820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17702"/>
            <a:ext cx="99441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Total Sales by State</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12</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
        <p:nvSpPr>
          <p:cNvPr id="4" name="TextBox 3">
            <a:extLst>
              <a:ext uri="{FF2B5EF4-FFF2-40B4-BE49-F238E27FC236}">
                <a16:creationId xmlns:a16="http://schemas.microsoft.com/office/drawing/2014/main" id="{858C0AEC-E399-AF58-2AC4-426F3497775B}"/>
              </a:ext>
            </a:extLst>
          </p:cNvPr>
          <p:cNvSpPr txBox="1"/>
          <p:nvPr/>
        </p:nvSpPr>
        <p:spPr>
          <a:xfrm>
            <a:off x="492132" y="3984367"/>
            <a:ext cx="10308566" cy="2554545"/>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dirty="0">
                <a:solidFill>
                  <a:srgbClr val="374151"/>
                </a:solidFill>
                <a:effectLst/>
                <a:latin typeface="Söhne"/>
              </a:rPr>
              <a:t>Men's Street Footwear emerges as the top-performing category with maximum sales of $208.8 million.</a:t>
            </a:r>
          </a:p>
          <a:p>
            <a:pPr marL="285750" indent="-285750" algn="just">
              <a:buFont typeface="Wingdings" panose="05000000000000000000" pitchFamily="2" charset="2"/>
              <a:buChar char="v"/>
            </a:pPr>
            <a:r>
              <a:rPr lang="en-US" sz="2000" b="0" i="0" dirty="0">
                <a:solidFill>
                  <a:srgbClr val="374151"/>
                </a:solidFill>
                <a:effectLst/>
                <a:latin typeface="Söhne"/>
              </a:rPr>
              <a:t>Women's Apparel follows closely with sales totaling $179 million, showcasing a substantial market share.</a:t>
            </a:r>
          </a:p>
          <a:p>
            <a:pPr marL="285750" indent="-285750" algn="just">
              <a:buFont typeface="Wingdings" panose="05000000000000000000" pitchFamily="2" charset="2"/>
              <a:buChar char="v"/>
            </a:pPr>
            <a:r>
              <a:rPr lang="en-US" sz="2000" b="0" i="0" dirty="0">
                <a:solidFill>
                  <a:srgbClr val="374151"/>
                </a:solidFill>
                <a:effectLst/>
                <a:latin typeface="Söhne"/>
              </a:rPr>
              <a:t>Analyzing the success of </a:t>
            </a:r>
            <a:r>
              <a:rPr lang="en-US" sz="2000" b="0" i="0" dirty="0" err="1">
                <a:solidFill>
                  <a:srgbClr val="374151"/>
                </a:solidFill>
                <a:effectLst/>
                <a:latin typeface="Söhne"/>
              </a:rPr>
              <a:t>Mens</a:t>
            </a:r>
            <a:r>
              <a:rPr lang="en-US" sz="2000" b="0" i="0" dirty="0">
                <a:solidFill>
                  <a:srgbClr val="374151"/>
                </a:solidFill>
                <a:effectLst/>
                <a:latin typeface="Söhne"/>
              </a:rPr>
              <a:t> Street Footwear and </a:t>
            </a:r>
            <a:r>
              <a:rPr lang="en-US" sz="2000" b="0" i="0" dirty="0" err="1">
                <a:solidFill>
                  <a:srgbClr val="374151"/>
                </a:solidFill>
                <a:effectLst/>
                <a:latin typeface="Söhne"/>
              </a:rPr>
              <a:t>Womens</a:t>
            </a:r>
            <a:r>
              <a:rPr lang="en-US" sz="2000" b="0" i="0" dirty="0">
                <a:solidFill>
                  <a:srgbClr val="374151"/>
                </a:solidFill>
                <a:effectLst/>
                <a:latin typeface="Söhne"/>
              </a:rPr>
              <a:t> Apparel provides valuable consumer insights. Understanding the factors driving sales in these categories can guide product development strategies, ensuring that future offerings align with consumer preferences and market trends.</a:t>
            </a:r>
            <a:endParaRPr lang="en-IN" sz="2000" dirty="0"/>
          </a:p>
        </p:txBody>
      </p:sp>
      <p:pic>
        <p:nvPicPr>
          <p:cNvPr id="6" name="Picture 5">
            <a:extLst>
              <a:ext uri="{FF2B5EF4-FFF2-40B4-BE49-F238E27FC236}">
                <a16:creationId xmlns:a16="http://schemas.microsoft.com/office/drawing/2014/main" id="{F5CC4358-4D85-6D5A-F770-52EF42875729}"/>
              </a:ext>
            </a:extLst>
          </p:cNvPr>
          <p:cNvPicPr>
            <a:picLocks noChangeAspect="1"/>
          </p:cNvPicPr>
          <p:nvPr/>
        </p:nvPicPr>
        <p:blipFill>
          <a:blip r:embed="rId4"/>
          <a:stretch>
            <a:fillRect/>
          </a:stretch>
        </p:blipFill>
        <p:spPr>
          <a:xfrm>
            <a:off x="3756788" y="1140922"/>
            <a:ext cx="4678423" cy="2682159"/>
          </a:xfrm>
          <a:prstGeom prst="rect">
            <a:avLst/>
          </a:prstGeom>
        </p:spPr>
      </p:pic>
    </p:spTree>
    <p:extLst>
      <p:ext uri="{BB962C8B-B14F-4D97-AF65-F5344CB8AC3E}">
        <p14:creationId xmlns:p14="http://schemas.microsoft.com/office/powerpoint/2010/main" val="4113685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17702"/>
            <a:ext cx="99441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Total Sales by State</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13</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
        <p:nvSpPr>
          <p:cNvPr id="4" name="TextBox 3">
            <a:extLst>
              <a:ext uri="{FF2B5EF4-FFF2-40B4-BE49-F238E27FC236}">
                <a16:creationId xmlns:a16="http://schemas.microsoft.com/office/drawing/2014/main" id="{858C0AEC-E399-AF58-2AC4-426F3497775B}"/>
              </a:ext>
            </a:extLst>
          </p:cNvPr>
          <p:cNvSpPr txBox="1"/>
          <p:nvPr/>
        </p:nvSpPr>
        <p:spPr>
          <a:xfrm>
            <a:off x="492132" y="3984367"/>
            <a:ext cx="10308566" cy="224676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dirty="0">
                <a:solidFill>
                  <a:srgbClr val="374151"/>
                </a:solidFill>
                <a:effectLst/>
                <a:latin typeface="Söhne"/>
              </a:rPr>
              <a:t>West Gear Retailer emerges as the top-performing retailer, boasting sales of $243 million. This retailer's dominance in sales suggests a strong market presence and consumer appeal in the western region.</a:t>
            </a:r>
          </a:p>
          <a:p>
            <a:pPr marL="285750" indent="-285750" algn="just">
              <a:buFont typeface="Wingdings" panose="05000000000000000000" pitchFamily="2" charset="2"/>
              <a:buChar char="v"/>
            </a:pPr>
            <a:r>
              <a:rPr lang="en-US" sz="2000" b="0" i="0" dirty="0">
                <a:solidFill>
                  <a:srgbClr val="374151"/>
                </a:solidFill>
                <a:effectLst/>
                <a:latin typeface="Söhne"/>
              </a:rPr>
              <a:t>Foot Locker follows closely with sales totaling $220 million, indicating a significant market share and consumer trust in this popular athletic and footwear retailer.</a:t>
            </a:r>
            <a:endParaRPr lang="en-US" sz="2000" dirty="0">
              <a:solidFill>
                <a:srgbClr val="374151"/>
              </a:solidFill>
              <a:latin typeface="Söhne"/>
            </a:endParaRPr>
          </a:p>
          <a:p>
            <a:pPr marL="285750" indent="-285750" algn="just">
              <a:buFont typeface="Wingdings" panose="05000000000000000000" pitchFamily="2" charset="2"/>
              <a:buChar char="v"/>
            </a:pPr>
            <a:r>
              <a:rPr lang="en-US" sz="2000" b="0" i="0" dirty="0">
                <a:solidFill>
                  <a:srgbClr val="374151"/>
                </a:solidFill>
                <a:effectLst/>
                <a:latin typeface="Söhne"/>
              </a:rPr>
              <a:t>The disparity in sales between West Gear Retailer and Foot Locker may be influenced by regional dynamics, consumer preferences, and marketing strategies. </a:t>
            </a:r>
            <a:endParaRPr lang="en-IN" sz="2000" dirty="0"/>
          </a:p>
        </p:txBody>
      </p:sp>
      <p:pic>
        <p:nvPicPr>
          <p:cNvPr id="3" name="Picture 2">
            <a:extLst>
              <a:ext uri="{FF2B5EF4-FFF2-40B4-BE49-F238E27FC236}">
                <a16:creationId xmlns:a16="http://schemas.microsoft.com/office/drawing/2014/main" id="{26CDA8E5-568F-627C-973B-B92ED9FA920F}"/>
              </a:ext>
            </a:extLst>
          </p:cNvPr>
          <p:cNvPicPr>
            <a:picLocks noChangeAspect="1"/>
          </p:cNvPicPr>
          <p:nvPr/>
        </p:nvPicPr>
        <p:blipFill>
          <a:blip r:embed="rId4"/>
          <a:stretch>
            <a:fillRect/>
          </a:stretch>
        </p:blipFill>
        <p:spPr>
          <a:xfrm>
            <a:off x="3765975" y="1140922"/>
            <a:ext cx="4660049" cy="2554545"/>
          </a:xfrm>
          <a:prstGeom prst="rect">
            <a:avLst/>
          </a:prstGeom>
        </p:spPr>
      </p:pic>
    </p:spTree>
    <p:extLst>
      <p:ext uri="{BB962C8B-B14F-4D97-AF65-F5344CB8AC3E}">
        <p14:creationId xmlns:p14="http://schemas.microsoft.com/office/powerpoint/2010/main" val="3485161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528989"/>
            <a:ext cx="99441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Dashboard</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a:xfrm>
            <a:off x="8610600" y="6356350"/>
            <a:ext cx="2862532" cy="365125"/>
          </a:xfrm>
        </p:spPr>
        <p:txBody>
          <a:bodyPr/>
          <a:lstStyle/>
          <a:p>
            <a:fld id="{4D2BF15E-1115-478B-88C0-88D058B66382}" type="slidenum">
              <a:rPr lang="en-IN" smtClean="0"/>
              <a:t>14</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28855" y="15432"/>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pic>
        <p:nvPicPr>
          <p:cNvPr id="6" name="Picture 5">
            <a:extLst>
              <a:ext uri="{FF2B5EF4-FFF2-40B4-BE49-F238E27FC236}">
                <a16:creationId xmlns:a16="http://schemas.microsoft.com/office/drawing/2014/main" id="{7117BACA-0C3E-F35D-1FC4-05CD0A78C6BC}"/>
              </a:ext>
            </a:extLst>
          </p:cNvPr>
          <p:cNvPicPr>
            <a:picLocks noChangeAspect="1"/>
          </p:cNvPicPr>
          <p:nvPr/>
        </p:nvPicPr>
        <p:blipFill>
          <a:blip r:embed="rId4"/>
          <a:stretch>
            <a:fillRect/>
          </a:stretch>
        </p:blipFill>
        <p:spPr>
          <a:xfrm>
            <a:off x="1072651" y="1060755"/>
            <a:ext cx="10046697" cy="5660720"/>
          </a:xfrm>
          <a:prstGeom prst="rect">
            <a:avLst/>
          </a:prstGeom>
        </p:spPr>
      </p:pic>
    </p:spTree>
    <p:extLst>
      <p:ext uri="{BB962C8B-B14F-4D97-AF65-F5344CB8AC3E}">
        <p14:creationId xmlns:p14="http://schemas.microsoft.com/office/powerpoint/2010/main" val="36620786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528989"/>
            <a:ext cx="99441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Filters Used</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a:xfrm>
            <a:off x="8610600" y="6356350"/>
            <a:ext cx="2862532" cy="365125"/>
          </a:xfrm>
        </p:spPr>
        <p:txBody>
          <a:bodyPr/>
          <a:lstStyle/>
          <a:p>
            <a:fld id="{4D2BF15E-1115-478B-88C0-88D058B66382}" type="slidenum">
              <a:rPr lang="en-IN" smtClean="0"/>
              <a:t>15</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28855" y="15432"/>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
        <p:nvSpPr>
          <p:cNvPr id="2" name="TextBox 1">
            <a:extLst>
              <a:ext uri="{FF2B5EF4-FFF2-40B4-BE49-F238E27FC236}">
                <a16:creationId xmlns:a16="http://schemas.microsoft.com/office/drawing/2014/main" id="{9BE2A24F-F6AE-B389-D98A-E2926FE4C65F}"/>
              </a:ext>
            </a:extLst>
          </p:cNvPr>
          <p:cNvSpPr txBox="1"/>
          <p:nvPr/>
        </p:nvSpPr>
        <p:spPr>
          <a:xfrm>
            <a:off x="303901" y="2565161"/>
            <a:ext cx="11497035" cy="4236481"/>
          </a:xfrm>
          <a:prstGeom prst="rect">
            <a:avLst/>
          </a:prstGeom>
          <a:noFill/>
        </p:spPr>
        <p:txBody>
          <a:bodyPr wrap="square" rtlCol="0">
            <a:spAutoFit/>
          </a:bodyPr>
          <a:lstStyle/>
          <a:p>
            <a:pPr algn="just">
              <a:lnSpc>
                <a:spcPct val="150000"/>
              </a:lnSpc>
              <a:buFont typeface="+mj-lt"/>
              <a:buAutoNum type="arabicPeriod"/>
            </a:pPr>
            <a:r>
              <a:rPr lang="en-US" b="1" i="0" dirty="0">
                <a:solidFill>
                  <a:srgbClr val="374151"/>
                </a:solidFill>
                <a:effectLst/>
                <a:latin typeface="Söhne"/>
              </a:rPr>
              <a:t>Region:</a:t>
            </a:r>
            <a:endParaRPr lang="en-US" b="0" i="0" dirty="0">
              <a:solidFill>
                <a:srgbClr val="374151"/>
              </a:solidFill>
              <a:effectLst/>
              <a:latin typeface="Söhne"/>
            </a:endParaRPr>
          </a:p>
          <a:p>
            <a:pPr lvl="1" algn="just">
              <a:lnSpc>
                <a:spcPct val="150000"/>
              </a:lnSpc>
            </a:pPr>
            <a:r>
              <a:rPr lang="en-US" b="0" i="0" dirty="0">
                <a:solidFill>
                  <a:srgbClr val="374151"/>
                </a:solidFill>
                <a:effectLst/>
                <a:latin typeface="Söhne"/>
              </a:rPr>
              <a:t>The inclusion of a "Region" filter allows users to dynamically analyze and compare sales data across different geographical areas. Users can select specific regions of interest, such as West, Northeast, Southeast, etc., to gain insights into regional sales trends, performance variations, and market dynamics.</a:t>
            </a:r>
          </a:p>
          <a:p>
            <a:pPr algn="just">
              <a:lnSpc>
                <a:spcPct val="150000"/>
              </a:lnSpc>
              <a:buFont typeface="+mj-lt"/>
              <a:buAutoNum type="arabicPeriod"/>
            </a:pPr>
            <a:r>
              <a:rPr lang="en-US" b="1" i="0" dirty="0">
                <a:solidFill>
                  <a:srgbClr val="374151"/>
                </a:solidFill>
                <a:effectLst/>
                <a:latin typeface="Söhne"/>
              </a:rPr>
              <a:t>Invoice Date:</a:t>
            </a:r>
            <a:endParaRPr lang="en-US" b="0" i="0" dirty="0">
              <a:solidFill>
                <a:srgbClr val="374151"/>
              </a:solidFill>
              <a:effectLst/>
              <a:latin typeface="Söhne"/>
            </a:endParaRPr>
          </a:p>
          <a:p>
            <a:pPr lvl="1" algn="just">
              <a:lnSpc>
                <a:spcPct val="150000"/>
              </a:lnSpc>
            </a:pPr>
            <a:r>
              <a:rPr lang="en-US" b="0" i="0" dirty="0">
                <a:solidFill>
                  <a:srgbClr val="374151"/>
                </a:solidFill>
                <a:effectLst/>
                <a:latin typeface="Söhne"/>
              </a:rPr>
              <a:t>The "Invoice Date" filter enables users to focus on specific time periods or analyze sales data over different months or years. This filter is valuable for tracking seasonal patterns, identifying trends, and assessing the impact of time-related factors on sales performance. Users can select custom date ranges or predefined time intervals for detailed analysis.</a:t>
            </a:r>
          </a:p>
          <a:p>
            <a:pPr algn="just">
              <a:lnSpc>
                <a:spcPct val="150000"/>
              </a:lnSpc>
            </a:pPr>
            <a:endParaRPr lang="en-US" sz="2000" b="1" i="0" dirty="0">
              <a:solidFill>
                <a:srgbClr val="374151"/>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1EBE9A-B289-8506-CD59-5518777899C7}"/>
              </a:ext>
            </a:extLst>
          </p:cNvPr>
          <p:cNvPicPr>
            <a:picLocks noChangeAspect="1"/>
          </p:cNvPicPr>
          <p:nvPr/>
        </p:nvPicPr>
        <p:blipFill>
          <a:blip r:embed="rId4"/>
          <a:stretch>
            <a:fillRect/>
          </a:stretch>
        </p:blipFill>
        <p:spPr>
          <a:xfrm>
            <a:off x="2526721" y="1376108"/>
            <a:ext cx="7138557" cy="1055027"/>
          </a:xfrm>
          <a:prstGeom prst="rect">
            <a:avLst/>
          </a:prstGeom>
        </p:spPr>
      </p:pic>
    </p:spTree>
    <p:extLst>
      <p:ext uri="{BB962C8B-B14F-4D97-AF65-F5344CB8AC3E}">
        <p14:creationId xmlns:p14="http://schemas.microsoft.com/office/powerpoint/2010/main" val="4115585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1E9588-CC4A-43FE-7F34-490390D93382}"/>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2</a:t>
            </a:fld>
            <a:endParaRPr lang="en-IN" dirty="0"/>
          </a:p>
        </p:txBody>
      </p:sp>
      <p:pic>
        <p:nvPicPr>
          <p:cNvPr id="3" name="Picture 2">
            <a:extLst>
              <a:ext uri="{FF2B5EF4-FFF2-40B4-BE49-F238E27FC236}">
                <a16:creationId xmlns:a16="http://schemas.microsoft.com/office/drawing/2014/main" id="{2CC1F432-BBCB-E1B1-E718-008A14080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
        <p:nvSpPr>
          <p:cNvPr id="2" name="TextBox 1">
            <a:extLst>
              <a:ext uri="{FF2B5EF4-FFF2-40B4-BE49-F238E27FC236}">
                <a16:creationId xmlns:a16="http://schemas.microsoft.com/office/drawing/2014/main" id="{1187A694-3821-2602-9F76-142511E1C311}"/>
              </a:ext>
            </a:extLst>
          </p:cNvPr>
          <p:cNvSpPr txBox="1"/>
          <p:nvPr/>
        </p:nvSpPr>
        <p:spPr>
          <a:xfrm>
            <a:off x="171450" y="746045"/>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DATA SPECIFICATION</a:t>
            </a:r>
          </a:p>
        </p:txBody>
      </p:sp>
      <p:sp>
        <p:nvSpPr>
          <p:cNvPr id="6" name="TextBox 5">
            <a:extLst>
              <a:ext uri="{FF2B5EF4-FFF2-40B4-BE49-F238E27FC236}">
                <a16:creationId xmlns:a16="http://schemas.microsoft.com/office/drawing/2014/main" id="{503478DB-CAA8-0122-A285-C0FE9465337A}"/>
              </a:ext>
            </a:extLst>
          </p:cNvPr>
          <p:cNvSpPr txBox="1"/>
          <p:nvPr/>
        </p:nvSpPr>
        <p:spPr>
          <a:xfrm>
            <a:off x="671512" y="1762124"/>
            <a:ext cx="5800725" cy="279384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File Type</a:t>
            </a:r>
            <a:r>
              <a:rPr lang="en-IN" sz="2400" dirty="0">
                <a:latin typeface="Arial" panose="020B0604020202020204" pitchFamily="34" charset="0"/>
                <a:cs typeface="Arial" panose="020B0604020202020204" pitchFamily="34" charset="0"/>
              </a:rPr>
              <a:t>: Flat File (Excel)</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No of Rows</a:t>
            </a:r>
            <a:r>
              <a:rPr lang="en-IN" sz="2400" dirty="0">
                <a:latin typeface="Arial" panose="020B0604020202020204" pitchFamily="34" charset="0"/>
                <a:cs typeface="Arial" panose="020B0604020202020204" pitchFamily="34" charset="0"/>
              </a:rPr>
              <a:t>: 9649</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No of Fields</a:t>
            </a:r>
            <a:r>
              <a:rPr lang="en-IN" sz="2400" dirty="0">
                <a:latin typeface="Arial" panose="020B0604020202020204" pitchFamily="34" charset="0"/>
                <a:cs typeface="Arial" panose="020B0604020202020204" pitchFamily="34" charset="0"/>
              </a:rPr>
              <a:t>: 13</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Connection Type</a:t>
            </a:r>
            <a:r>
              <a:rPr lang="en-IN" sz="2400" dirty="0">
                <a:latin typeface="Arial" panose="020B0604020202020204" pitchFamily="34" charset="0"/>
                <a:cs typeface="Arial" panose="020B0604020202020204" pitchFamily="34" charset="0"/>
              </a:rPr>
              <a:t>: Flat File</a:t>
            </a:r>
          </a:p>
          <a:p>
            <a:pPr marL="342900" indent="-342900">
              <a:lnSpc>
                <a:spcPct val="150000"/>
              </a:lnSpc>
              <a:buFont typeface="Wingdings" panose="05000000000000000000" pitchFamily="2" charset="2"/>
              <a:buChar char="Ø"/>
            </a:pPr>
            <a:r>
              <a:rPr lang="en-IN" sz="2400" b="1" dirty="0">
                <a:latin typeface="Arial" panose="020B0604020202020204" pitchFamily="34" charset="0"/>
                <a:cs typeface="Arial" panose="020B0604020202020204" pitchFamily="34" charset="0"/>
              </a:rPr>
              <a:t>No of Tables</a:t>
            </a:r>
            <a:r>
              <a:rPr lang="en-IN" sz="2400" dirty="0">
                <a:latin typeface="Arial" panose="020B0604020202020204" pitchFamily="34" charset="0"/>
                <a:cs typeface="Arial" panose="020B0604020202020204" pitchFamily="34" charset="0"/>
              </a:rPr>
              <a:t>: 01</a:t>
            </a:r>
          </a:p>
        </p:txBody>
      </p:sp>
      <p:pic>
        <p:nvPicPr>
          <p:cNvPr id="7" name="Picture 2" descr="Data source - Free multimedia icons">
            <a:extLst>
              <a:ext uri="{FF2B5EF4-FFF2-40B4-BE49-F238E27FC236}">
                <a16:creationId xmlns:a16="http://schemas.microsoft.com/office/drawing/2014/main" id="{421BF697-3E99-8A72-E448-572CED0E0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728" y="1460290"/>
            <a:ext cx="3212944" cy="321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996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171450" y="746045"/>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DATA MODEL</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3</a:t>
            </a:fld>
            <a:endParaRPr lang="en-IN" dirty="0"/>
          </a:p>
        </p:txBody>
      </p:sp>
      <p:pic>
        <p:nvPicPr>
          <p:cNvPr id="3074" name="Picture 2" descr="Sql Logo - Microsoft Sql Server Logo - Free Transparent PNG - Clip Art  Library">
            <a:extLst>
              <a:ext uri="{FF2B5EF4-FFF2-40B4-BE49-F238E27FC236}">
                <a16:creationId xmlns:a16="http://schemas.microsoft.com/office/drawing/2014/main" id="{34CF0FD2-47A9-8983-7C13-02EE9C8AC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1883" y="1932593"/>
            <a:ext cx="2474343" cy="30523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D90CAA6-2102-2248-9C71-9D5DB1256E85}"/>
              </a:ext>
            </a:extLst>
          </p:cNvPr>
          <p:cNvPicPr>
            <a:picLocks noChangeAspect="1"/>
          </p:cNvPicPr>
          <p:nvPr/>
        </p:nvPicPr>
        <p:blipFill>
          <a:blip r:embed="rId4"/>
          <a:stretch>
            <a:fillRect/>
          </a:stretch>
        </p:blipFill>
        <p:spPr>
          <a:xfrm>
            <a:off x="1495962" y="1975814"/>
            <a:ext cx="5209638" cy="4796374"/>
          </a:xfrm>
          <a:prstGeom prst="rect">
            <a:avLst/>
          </a:prstGeom>
        </p:spPr>
      </p:pic>
      <p:sp>
        <p:nvSpPr>
          <p:cNvPr id="10" name="TextBox 9">
            <a:extLst>
              <a:ext uri="{FF2B5EF4-FFF2-40B4-BE49-F238E27FC236}">
                <a16:creationId xmlns:a16="http://schemas.microsoft.com/office/drawing/2014/main" id="{F8519696-5A9B-B224-57A4-5BD1C2407DD2}"/>
              </a:ext>
            </a:extLst>
          </p:cNvPr>
          <p:cNvSpPr txBox="1"/>
          <p:nvPr/>
        </p:nvSpPr>
        <p:spPr>
          <a:xfrm>
            <a:off x="209550" y="1366703"/>
            <a:ext cx="6496050" cy="49699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a:solidFill>
                  <a:srgbClr val="374151"/>
                </a:solidFill>
                <a:latin typeface="Arial" panose="020B0604020202020204" pitchFamily="34" charset="0"/>
                <a:cs typeface="Arial" panose="020B0604020202020204" pitchFamily="34" charset="0"/>
              </a:rPr>
              <a:t>Table Used</a:t>
            </a:r>
            <a:r>
              <a:rPr lang="en-US" sz="2000" dirty="0">
                <a:solidFill>
                  <a:srgbClr val="374151"/>
                </a:solidFill>
                <a:latin typeface="Arial" panose="020B0604020202020204" pitchFamily="34" charset="0"/>
                <a:cs typeface="Arial" panose="020B0604020202020204" pitchFamily="34" charset="0"/>
              </a:rPr>
              <a:t>: 01</a:t>
            </a:r>
          </a:p>
        </p:txBody>
      </p:sp>
      <p:sp>
        <p:nvSpPr>
          <p:cNvPr id="13" name="TextBox 12">
            <a:extLst>
              <a:ext uri="{FF2B5EF4-FFF2-40B4-BE49-F238E27FC236}">
                <a16:creationId xmlns:a16="http://schemas.microsoft.com/office/drawing/2014/main" id="{5A76661A-8942-5F84-D240-73446F7726A4}"/>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4" name="Picture 13">
            <a:extLst>
              <a:ext uri="{FF2B5EF4-FFF2-40B4-BE49-F238E27FC236}">
                <a16:creationId xmlns:a16="http://schemas.microsoft.com/office/drawing/2014/main" id="{7E14BAFF-B4BD-2216-4484-E81575DD53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Tree>
    <p:extLst>
      <p:ext uri="{BB962C8B-B14F-4D97-AF65-F5344CB8AC3E}">
        <p14:creationId xmlns:p14="http://schemas.microsoft.com/office/powerpoint/2010/main" val="40334418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171450" y="746045"/>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KEY VARIABLES</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4</a:t>
            </a:fld>
            <a:endParaRPr lang="en-IN" dirty="0"/>
          </a:p>
        </p:txBody>
      </p:sp>
      <p:sp>
        <p:nvSpPr>
          <p:cNvPr id="6" name="TextBox 5">
            <a:extLst>
              <a:ext uri="{FF2B5EF4-FFF2-40B4-BE49-F238E27FC236}">
                <a16:creationId xmlns:a16="http://schemas.microsoft.com/office/drawing/2014/main" id="{DD8AC626-7962-6D1A-E8B9-FA76EA536A26}"/>
              </a:ext>
            </a:extLst>
          </p:cNvPr>
          <p:cNvSpPr txBox="1"/>
          <p:nvPr/>
        </p:nvSpPr>
        <p:spPr>
          <a:xfrm>
            <a:off x="295275" y="2050930"/>
            <a:ext cx="6496050" cy="188199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i="0" dirty="0">
                <a:solidFill>
                  <a:srgbClr val="374151"/>
                </a:solidFill>
                <a:effectLst/>
                <a:latin typeface="Arial" panose="020B0604020202020204" pitchFamily="34" charset="0"/>
                <a:cs typeface="Arial" panose="020B0604020202020204" pitchFamily="34" charset="0"/>
              </a:rPr>
              <a:t>Total Sales</a:t>
            </a:r>
          </a:p>
          <a:p>
            <a:pPr marL="342900" indent="-342900">
              <a:lnSpc>
                <a:spcPct val="150000"/>
              </a:lnSpc>
              <a:buFont typeface="Wingdings" panose="05000000000000000000" pitchFamily="2" charset="2"/>
              <a:buChar char="Ø"/>
            </a:pPr>
            <a:r>
              <a:rPr lang="en-US" sz="2000" b="1" i="0" dirty="0">
                <a:solidFill>
                  <a:srgbClr val="374151"/>
                </a:solidFill>
                <a:effectLst/>
                <a:latin typeface="Arial" panose="020B0604020202020204" pitchFamily="34" charset="0"/>
                <a:cs typeface="Arial" panose="020B0604020202020204" pitchFamily="34" charset="0"/>
              </a:rPr>
              <a:t>Operating Profit</a:t>
            </a:r>
          </a:p>
          <a:p>
            <a:pPr marL="342900" indent="-342900">
              <a:lnSpc>
                <a:spcPct val="150000"/>
              </a:lnSpc>
              <a:buFont typeface="Wingdings" panose="05000000000000000000" pitchFamily="2" charset="2"/>
              <a:buChar char="Ø"/>
            </a:pPr>
            <a:r>
              <a:rPr lang="en-US" sz="2000" b="1" dirty="0">
                <a:solidFill>
                  <a:srgbClr val="374151"/>
                </a:solidFill>
                <a:latin typeface="Arial" panose="020B0604020202020204" pitchFamily="34" charset="0"/>
                <a:cs typeface="Arial" panose="020B0604020202020204" pitchFamily="34" charset="0"/>
              </a:rPr>
              <a:t>Units Sold</a:t>
            </a:r>
          </a:p>
          <a:p>
            <a:pPr marL="342900" indent="-342900">
              <a:lnSpc>
                <a:spcPct val="150000"/>
              </a:lnSpc>
              <a:buFont typeface="Wingdings" panose="05000000000000000000" pitchFamily="2" charset="2"/>
              <a:buChar char="Ø"/>
            </a:pPr>
            <a:r>
              <a:rPr lang="en-US" sz="2000" b="1" i="0" dirty="0">
                <a:solidFill>
                  <a:srgbClr val="374151"/>
                </a:solidFill>
                <a:effectLst/>
                <a:latin typeface="Arial" panose="020B0604020202020204" pitchFamily="34" charset="0"/>
                <a:cs typeface="Arial" panose="020B0604020202020204" pitchFamily="34" charset="0"/>
              </a:rPr>
              <a:t>Operating Margin</a:t>
            </a:r>
          </a:p>
        </p:txBody>
      </p:sp>
      <p:sp>
        <p:nvSpPr>
          <p:cNvPr id="2" name="TextBox 1">
            <a:extLst>
              <a:ext uri="{FF2B5EF4-FFF2-40B4-BE49-F238E27FC236}">
                <a16:creationId xmlns:a16="http://schemas.microsoft.com/office/drawing/2014/main" id="{3BDCB14D-0C47-A43B-4D65-97C55A270521}"/>
              </a:ext>
            </a:extLst>
          </p:cNvPr>
          <p:cNvSpPr txBox="1"/>
          <p:nvPr/>
        </p:nvSpPr>
        <p:spPr>
          <a:xfrm>
            <a:off x="295275" y="1521598"/>
            <a:ext cx="11772900" cy="400110"/>
          </a:xfrm>
          <a:prstGeom prst="rect">
            <a:avLst/>
          </a:prstGeom>
          <a:noFill/>
        </p:spPr>
        <p:txBody>
          <a:bodyPr wrap="square" rtlCol="0">
            <a:sp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In our analysis there are some key metrics that we will be using in the dashboard are as follows</a:t>
            </a:r>
            <a:endParaRPr lang="en-IN"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1429F09-F4AF-0FFF-7C52-0A7EE2C5EC37}"/>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0" name="Picture 9">
            <a:extLst>
              <a:ext uri="{FF2B5EF4-FFF2-40B4-BE49-F238E27FC236}">
                <a16:creationId xmlns:a16="http://schemas.microsoft.com/office/drawing/2014/main" id="{8A96706E-CB18-1BF8-A550-ECAD892FD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Tree>
    <p:extLst>
      <p:ext uri="{BB962C8B-B14F-4D97-AF65-F5344CB8AC3E}">
        <p14:creationId xmlns:p14="http://schemas.microsoft.com/office/powerpoint/2010/main" val="2930782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87083"/>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PROBLEM STATEMENT</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5</a:t>
            </a:fld>
            <a:endParaRPr lang="en-IN" dirty="0"/>
          </a:p>
        </p:txBody>
      </p:sp>
      <p:sp>
        <p:nvSpPr>
          <p:cNvPr id="2" name="TextBox 1">
            <a:extLst>
              <a:ext uri="{FF2B5EF4-FFF2-40B4-BE49-F238E27FC236}">
                <a16:creationId xmlns:a16="http://schemas.microsoft.com/office/drawing/2014/main" id="{3BDCB14D-0C47-A43B-4D65-97C55A270521}"/>
              </a:ext>
            </a:extLst>
          </p:cNvPr>
          <p:cNvSpPr txBox="1"/>
          <p:nvPr/>
        </p:nvSpPr>
        <p:spPr>
          <a:xfrm>
            <a:off x="303901" y="1435722"/>
            <a:ext cx="11772900" cy="5215274"/>
          </a:xfrm>
          <a:prstGeom prst="rect">
            <a:avLst/>
          </a:prstGeom>
          <a:noFill/>
        </p:spPr>
        <p:txBody>
          <a:bodyPr wrap="square" rtlCol="0">
            <a:spAutoFit/>
          </a:bodyPr>
          <a:lstStyle/>
          <a:p>
            <a:pPr algn="l">
              <a:lnSpc>
                <a:spcPct val="150000"/>
              </a:lnSpc>
            </a:pPr>
            <a:r>
              <a:rPr lang="en-US" sz="2400" b="1" i="0" dirty="0">
                <a:solidFill>
                  <a:srgbClr val="0070C0"/>
                </a:solidFill>
                <a:effectLst/>
                <a:latin typeface="Söhne"/>
              </a:rPr>
              <a:t>KPI’s (Key Point Indicators)</a:t>
            </a:r>
          </a:p>
          <a:p>
            <a:pPr algn="l">
              <a:lnSpc>
                <a:spcPct val="150000"/>
              </a:lnSpc>
              <a:buFont typeface="+mj-lt"/>
              <a:buAutoNum type="arabicPeriod"/>
            </a:pPr>
            <a:r>
              <a:rPr lang="en-US" sz="2000" b="1" i="0" dirty="0">
                <a:solidFill>
                  <a:srgbClr val="374151"/>
                </a:solidFill>
                <a:effectLst/>
                <a:latin typeface="Söhne"/>
              </a:rPr>
              <a:t>Total Sales Analysis:</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Understand the overall sales performance of Adidas over time.</a:t>
            </a:r>
          </a:p>
          <a:p>
            <a:pPr algn="l">
              <a:lnSpc>
                <a:spcPct val="150000"/>
              </a:lnSpc>
              <a:buFont typeface="+mj-lt"/>
              <a:buAutoNum type="arabicPeriod"/>
            </a:pPr>
            <a:r>
              <a:rPr lang="en-US" sz="2000" b="1" i="0" dirty="0">
                <a:solidFill>
                  <a:srgbClr val="374151"/>
                </a:solidFill>
                <a:effectLst/>
                <a:latin typeface="Söhne"/>
              </a:rPr>
              <a:t>Profitability Analysis:</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Evaluate the total profit generated by Adidas across different dimensions.</a:t>
            </a:r>
          </a:p>
          <a:p>
            <a:pPr algn="just">
              <a:lnSpc>
                <a:spcPct val="150000"/>
              </a:lnSpc>
              <a:buFont typeface="+mj-lt"/>
              <a:buAutoNum type="arabicPeriod"/>
            </a:pPr>
            <a:r>
              <a:rPr lang="en-US" sz="2000" b="1" i="0" dirty="0">
                <a:solidFill>
                  <a:srgbClr val="374151"/>
                </a:solidFill>
                <a:effectLst/>
                <a:latin typeface="Söhne"/>
              </a:rPr>
              <a:t>Sales Volume Analysis:</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Examine the total units sold to gain insights into product demand.</a:t>
            </a:r>
          </a:p>
          <a:p>
            <a:pPr algn="l">
              <a:lnSpc>
                <a:spcPct val="150000"/>
              </a:lnSpc>
              <a:buFont typeface="+mj-lt"/>
              <a:buAutoNum type="arabicPeriod"/>
            </a:pPr>
            <a:r>
              <a:rPr lang="en-US" sz="2000" b="1" i="0" dirty="0">
                <a:solidFill>
                  <a:srgbClr val="374151"/>
                </a:solidFill>
                <a:effectLst/>
                <a:latin typeface="Söhne"/>
              </a:rPr>
              <a:t>Pricing Strategy:</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Determine the average price per unit to assess the pricing strategy.</a:t>
            </a:r>
          </a:p>
          <a:p>
            <a:pPr algn="l">
              <a:lnSpc>
                <a:spcPct val="150000"/>
              </a:lnSpc>
              <a:buFont typeface="+mj-lt"/>
              <a:buAutoNum type="arabicPeriod"/>
            </a:pPr>
            <a:r>
              <a:rPr lang="en-US" sz="2000" b="1" i="0" dirty="0">
                <a:solidFill>
                  <a:srgbClr val="374151"/>
                </a:solidFill>
                <a:effectLst/>
                <a:latin typeface="Söhne"/>
              </a:rPr>
              <a:t>Margin Analysis:</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Evaluate the average margin to understand the overall profitability of sales.</a:t>
            </a:r>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Tree>
    <p:extLst>
      <p:ext uri="{BB962C8B-B14F-4D97-AF65-F5344CB8AC3E}">
        <p14:creationId xmlns:p14="http://schemas.microsoft.com/office/powerpoint/2010/main" val="22288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87083"/>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PROBLEM STATEMENT</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6</a:t>
            </a:fld>
            <a:endParaRPr lang="en-IN" dirty="0"/>
          </a:p>
        </p:txBody>
      </p:sp>
      <p:sp>
        <p:nvSpPr>
          <p:cNvPr id="2" name="TextBox 1">
            <a:extLst>
              <a:ext uri="{FF2B5EF4-FFF2-40B4-BE49-F238E27FC236}">
                <a16:creationId xmlns:a16="http://schemas.microsoft.com/office/drawing/2014/main" id="{3BDCB14D-0C47-A43B-4D65-97C55A270521}"/>
              </a:ext>
            </a:extLst>
          </p:cNvPr>
          <p:cNvSpPr txBox="1"/>
          <p:nvPr/>
        </p:nvSpPr>
        <p:spPr>
          <a:xfrm>
            <a:off x="303901" y="1323638"/>
            <a:ext cx="11772900" cy="5215274"/>
          </a:xfrm>
          <a:prstGeom prst="rect">
            <a:avLst/>
          </a:prstGeom>
          <a:noFill/>
        </p:spPr>
        <p:txBody>
          <a:bodyPr wrap="square" rtlCol="0">
            <a:spAutoFit/>
          </a:bodyPr>
          <a:lstStyle/>
          <a:p>
            <a:pPr algn="l">
              <a:lnSpc>
                <a:spcPct val="150000"/>
              </a:lnSpc>
            </a:pPr>
            <a:r>
              <a:rPr lang="en-US" sz="2400" b="1" dirty="0">
                <a:solidFill>
                  <a:srgbClr val="0070C0"/>
                </a:solidFill>
                <a:latin typeface="Söhne"/>
              </a:rPr>
              <a:t>Charts Requirements</a:t>
            </a:r>
          </a:p>
          <a:p>
            <a:pPr algn="l">
              <a:lnSpc>
                <a:spcPct val="150000"/>
              </a:lnSpc>
              <a:buFont typeface="+mj-lt"/>
              <a:buAutoNum type="arabicPeriod"/>
            </a:pPr>
            <a:r>
              <a:rPr lang="en-US" sz="2000" b="1" i="0" dirty="0">
                <a:solidFill>
                  <a:srgbClr val="374151"/>
                </a:solidFill>
                <a:effectLst/>
                <a:latin typeface="Söhne"/>
              </a:rPr>
              <a:t>Total Sales by Month (Area Chart):</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Visualize the monthly distribution of total sales to identify peak periods.</a:t>
            </a:r>
          </a:p>
          <a:p>
            <a:pPr algn="l">
              <a:lnSpc>
                <a:spcPct val="150000"/>
              </a:lnSpc>
              <a:buFont typeface="+mj-lt"/>
              <a:buAutoNum type="arabicPeriod"/>
            </a:pPr>
            <a:r>
              <a:rPr lang="en-US" sz="2000" b="1" i="0" dirty="0">
                <a:solidFill>
                  <a:srgbClr val="374151"/>
                </a:solidFill>
                <a:effectLst/>
                <a:latin typeface="Söhne"/>
              </a:rPr>
              <a:t>Total Sales by State (Filled Map):</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Geographically represent total sales across different states using a filled map.</a:t>
            </a:r>
          </a:p>
          <a:p>
            <a:pPr algn="l">
              <a:lnSpc>
                <a:spcPct val="150000"/>
              </a:lnSpc>
              <a:buFont typeface="+mj-lt"/>
              <a:buAutoNum type="arabicPeriod"/>
            </a:pPr>
            <a:r>
              <a:rPr lang="en-US" sz="2000" b="1" i="0" dirty="0">
                <a:solidFill>
                  <a:srgbClr val="374151"/>
                </a:solidFill>
                <a:effectLst/>
                <a:latin typeface="Söhne"/>
              </a:rPr>
              <a:t>Total Sales by Region (Donut Chart):</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Use a donut chart to represent the contribution of different regions to total sales.</a:t>
            </a:r>
          </a:p>
          <a:p>
            <a:pPr algn="l">
              <a:lnSpc>
                <a:spcPct val="150000"/>
              </a:lnSpc>
              <a:buFont typeface="+mj-lt"/>
              <a:buAutoNum type="arabicPeriod"/>
            </a:pPr>
            <a:r>
              <a:rPr lang="en-US" sz="2000" b="1" i="0" dirty="0">
                <a:solidFill>
                  <a:srgbClr val="374151"/>
                </a:solidFill>
                <a:effectLst/>
                <a:latin typeface="Söhne"/>
              </a:rPr>
              <a:t>Total Sales by Product (Bar Chart):</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Analyze the sales distribution among various Adidas products using a bar chart.</a:t>
            </a:r>
          </a:p>
          <a:p>
            <a:pPr algn="l">
              <a:lnSpc>
                <a:spcPct val="150000"/>
              </a:lnSpc>
              <a:buFont typeface="+mj-lt"/>
              <a:buAutoNum type="arabicPeriod"/>
            </a:pPr>
            <a:r>
              <a:rPr lang="en-US" sz="2000" b="1" i="0" dirty="0">
                <a:solidFill>
                  <a:srgbClr val="374151"/>
                </a:solidFill>
                <a:effectLst/>
                <a:latin typeface="Söhne"/>
              </a:rPr>
              <a:t>Total Sales by Retailer (Bar Chart):</a:t>
            </a:r>
            <a:endParaRPr lang="en-US" sz="2000" b="0" i="0" dirty="0">
              <a:solidFill>
                <a:srgbClr val="374151"/>
              </a:solidFill>
              <a:effectLst/>
              <a:latin typeface="Söhne"/>
            </a:endParaRPr>
          </a:p>
          <a:p>
            <a:pPr lvl="1" algn="l">
              <a:lnSpc>
                <a:spcPct val="150000"/>
              </a:lnSpc>
            </a:pPr>
            <a:r>
              <a:rPr lang="en-US" sz="2000" b="0" i="0" dirty="0">
                <a:solidFill>
                  <a:srgbClr val="374151"/>
                </a:solidFill>
                <a:effectLst/>
                <a:latin typeface="Söhne"/>
              </a:rPr>
              <a:t>Visualize the contribution of different retailers to total sales using a bar chart.</a:t>
            </a:r>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Tree>
    <p:extLst>
      <p:ext uri="{BB962C8B-B14F-4D97-AF65-F5344CB8AC3E}">
        <p14:creationId xmlns:p14="http://schemas.microsoft.com/office/powerpoint/2010/main" val="37965334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87083"/>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NEED</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7</a:t>
            </a:fld>
            <a:endParaRPr lang="en-IN" dirty="0"/>
          </a:p>
        </p:txBody>
      </p:sp>
      <p:sp>
        <p:nvSpPr>
          <p:cNvPr id="2" name="TextBox 1">
            <a:extLst>
              <a:ext uri="{FF2B5EF4-FFF2-40B4-BE49-F238E27FC236}">
                <a16:creationId xmlns:a16="http://schemas.microsoft.com/office/drawing/2014/main" id="{3BDCB14D-0C47-A43B-4D65-97C55A270521}"/>
              </a:ext>
            </a:extLst>
          </p:cNvPr>
          <p:cNvSpPr txBox="1"/>
          <p:nvPr/>
        </p:nvSpPr>
        <p:spPr>
          <a:xfrm>
            <a:off x="303901" y="2862267"/>
            <a:ext cx="11772900" cy="23529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000" b="0" i="0" dirty="0">
                <a:solidFill>
                  <a:srgbClr val="374151"/>
                </a:solidFill>
                <a:effectLst/>
              </a:rPr>
              <a:t>Enhanced understanding of sales dynamics and performance drivers.</a:t>
            </a:r>
          </a:p>
          <a:p>
            <a:pPr marL="342900" indent="-342900" algn="l">
              <a:lnSpc>
                <a:spcPct val="150000"/>
              </a:lnSpc>
              <a:buFont typeface="Wingdings" panose="05000000000000000000" pitchFamily="2" charset="2"/>
              <a:buChar char="v"/>
            </a:pPr>
            <a:r>
              <a:rPr lang="en-US" sz="2000" b="0" i="0" dirty="0">
                <a:solidFill>
                  <a:srgbClr val="374151"/>
                </a:solidFill>
                <a:effectLst/>
              </a:rPr>
              <a:t>Identification of geographical areas with high and low sales potential.</a:t>
            </a:r>
          </a:p>
          <a:p>
            <a:pPr marL="342900" indent="-342900" algn="l">
              <a:lnSpc>
                <a:spcPct val="150000"/>
              </a:lnSpc>
              <a:buFont typeface="Wingdings" panose="05000000000000000000" pitchFamily="2" charset="2"/>
              <a:buChar char="v"/>
            </a:pPr>
            <a:r>
              <a:rPr lang="en-US" sz="2000" b="0" i="0" dirty="0">
                <a:solidFill>
                  <a:srgbClr val="374151"/>
                </a:solidFill>
                <a:effectLst/>
              </a:rPr>
              <a:t>Insights into product performance, aiding in inventory and marketing decisions.</a:t>
            </a:r>
          </a:p>
          <a:p>
            <a:pPr marL="342900" indent="-342900" algn="l">
              <a:lnSpc>
                <a:spcPct val="150000"/>
              </a:lnSpc>
              <a:buFont typeface="Wingdings" panose="05000000000000000000" pitchFamily="2" charset="2"/>
              <a:buChar char="v"/>
            </a:pPr>
            <a:r>
              <a:rPr lang="en-US" sz="2000" b="0" i="0" dirty="0">
                <a:solidFill>
                  <a:srgbClr val="374151"/>
                </a:solidFill>
                <a:effectLst/>
              </a:rPr>
              <a:t>Informed pricing and margin strategies for improved profitability.</a:t>
            </a:r>
          </a:p>
          <a:p>
            <a:pPr marL="342900" indent="-342900" algn="l">
              <a:lnSpc>
                <a:spcPct val="150000"/>
              </a:lnSpc>
              <a:buFont typeface="Wingdings" panose="05000000000000000000" pitchFamily="2" charset="2"/>
              <a:buChar char="v"/>
            </a:pPr>
            <a:r>
              <a:rPr lang="en-US" sz="2000" b="0" i="0" dirty="0">
                <a:solidFill>
                  <a:srgbClr val="374151"/>
                </a:solidFill>
                <a:effectLst/>
              </a:rPr>
              <a:t>Actionable recommendations for optimizing sales and profit across various dimensions.</a:t>
            </a:r>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sp>
        <p:nvSpPr>
          <p:cNvPr id="3" name="TextBox 2">
            <a:extLst>
              <a:ext uri="{FF2B5EF4-FFF2-40B4-BE49-F238E27FC236}">
                <a16:creationId xmlns:a16="http://schemas.microsoft.com/office/drawing/2014/main" id="{AD502753-6CF2-8091-3564-33E0582FB6A7}"/>
              </a:ext>
            </a:extLst>
          </p:cNvPr>
          <p:cNvSpPr txBox="1"/>
          <p:nvPr/>
        </p:nvSpPr>
        <p:spPr>
          <a:xfrm>
            <a:off x="441924" y="1613862"/>
            <a:ext cx="10755164" cy="967957"/>
          </a:xfrm>
          <a:prstGeom prst="rect">
            <a:avLst/>
          </a:prstGeom>
          <a:noFill/>
        </p:spPr>
        <p:txBody>
          <a:bodyPr wrap="square" rtlCol="0">
            <a:spAutoFit/>
          </a:bodyPr>
          <a:lstStyle/>
          <a:p>
            <a:pPr>
              <a:lnSpc>
                <a:spcPct val="150000"/>
              </a:lnSpc>
            </a:pPr>
            <a:r>
              <a:rPr lang="en-US" sz="2000" b="0" i="0" dirty="0">
                <a:solidFill>
                  <a:schemeClr val="accent1">
                    <a:lumMod val="50000"/>
                  </a:schemeClr>
                </a:solidFill>
                <a:effectLst/>
                <a:latin typeface="Söhne"/>
              </a:rPr>
              <a:t>Through this Power BI-driven analysis, Adidas aims to empower its decision-makers with data-driven insights, fostering strategic growth and competitiveness in the dynamic sports and athletic industry.</a:t>
            </a:r>
            <a:endParaRPr lang="en-IN" sz="2000" dirty="0">
              <a:solidFill>
                <a:schemeClr val="accent1">
                  <a:lumMod val="50000"/>
                </a:schemeClr>
              </a:solidFill>
            </a:endParaRPr>
          </a:p>
        </p:txBody>
      </p:sp>
    </p:spTree>
    <p:extLst>
      <p:ext uri="{BB962C8B-B14F-4D97-AF65-F5344CB8AC3E}">
        <p14:creationId xmlns:p14="http://schemas.microsoft.com/office/powerpoint/2010/main" val="22851866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87083"/>
            <a:ext cx="9944100" cy="646331"/>
          </a:xfrm>
          <a:prstGeom prst="rect">
            <a:avLst/>
          </a:prstGeom>
          <a:noFill/>
        </p:spPr>
        <p:txBody>
          <a:bodyPr wrap="square" rtlCol="0">
            <a:spAutoFit/>
          </a:bodyPr>
          <a:lstStyle/>
          <a:p>
            <a:r>
              <a:rPr lang="en-IN" sz="3600" b="1" dirty="0">
                <a:solidFill>
                  <a:schemeClr val="accent1">
                    <a:lumMod val="50000"/>
                  </a:schemeClr>
                </a:solidFill>
                <a:latin typeface="Arial Rounded MT Bold" panose="020F0704030504030204" pitchFamily="34" charset="0"/>
              </a:rPr>
              <a:t>KPI’s</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8</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pic>
        <p:nvPicPr>
          <p:cNvPr id="6" name="Picture 5">
            <a:extLst>
              <a:ext uri="{FF2B5EF4-FFF2-40B4-BE49-F238E27FC236}">
                <a16:creationId xmlns:a16="http://schemas.microsoft.com/office/drawing/2014/main" id="{CE703017-A36E-93CB-8E9B-D150E4512DD4}"/>
              </a:ext>
            </a:extLst>
          </p:cNvPr>
          <p:cNvPicPr>
            <a:picLocks noChangeAspect="1"/>
          </p:cNvPicPr>
          <p:nvPr/>
        </p:nvPicPr>
        <p:blipFill>
          <a:blip r:embed="rId4"/>
          <a:stretch>
            <a:fillRect/>
          </a:stretch>
        </p:blipFill>
        <p:spPr>
          <a:xfrm>
            <a:off x="277295" y="1376253"/>
            <a:ext cx="11637409" cy="1138803"/>
          </a:xfrm>
          <a:prstGeom prst="rect">
            <a:avLst/>
          </a:prstGeom>
        </p:spPr>
      </p:pic>
      <p:sp>
        <p:nvSpPr>
          <p:cNvPr id="7" name="TextBox 6">
            <a:extLst>
              <a:ext uri="{FF2B5EF4-FFF2-40B4-BE49-F238E27FC236}">
                <a16:creationId xmlns:a16="http://schemas.microsoft.com/office/drawing/2014/main" id="{DB10C39D-8A39-54DF-0C05-0D6DB9EAAEAA}"/>
              </a:ext>
            </a:extLst>
          </p:cNvPr>
          <p:cNvSpPr txBox="1"/>
          <p:nvPr/>
        </p:nvSpPr>
        <p:spPr>
          <a:xfrm>
            <a:off x="303901" y="2704991"/>
            <a:ext cx="11290001" cy="4016484"/>
          </a:xfrm>
          <a:prstGeom prst="rect">
            <a:avLst/>
          </a:prstGeom>
          <a:noFill/>
        </p:spPr>
        <p:txBody>
          <a:bodyPr wrap="square" rtlCol="0">
            <a:spAutoFit/>
          </a:bodyPr>
          <a:lstStyle/>
          <a:p>
            <a:pPr algn="l">
              <a:buFont typeface="+mj-lt"/>
              <a:buAutoNum type="arabicPeriod"/>
            </a:pPr>
            <a:r>
              <a:rPr lang="en-US" sz="1700" b="1" i="0" dirty="0">
                <a:solidFill>
                  <a:srgbClr val="374151"/>
                </a:solidFill>
                <a:effectLst/>
              </a:rPr>
              <a:t>Total Sales:</a:t>
            </a:r>
            <a:endParaRPr lang="en-US" sz="1700" b="0" i="0" dirty="0">
              <a:solidFill>
                <a:srgbClr val="374151"/>
              </a:solidFill>
              <a:effectLst/>
            </a:endParaRPr>
          </a:p>
          <a:p>
            <a:pPr lvl="1" algn="l"/>
            <a:r>
              <a:rPr lang="en-US" sz="1700" b="0" i="0" dirty="0">
                <a:solidFill>
                  <a:srgbClr val="374151"/>
                </a:solidFill>
                <a:effectLst/>
              </a:rPr>
              <a:t>Adidas has achieved a substantial total sales figure of </a:t>
            </a:r>
            <a:r>
              <a:rPr lang="en-US" sz="1700" b="1" i="0" dirty="0">
                <a:solidFill>
                  <a:srgbClr val="374151"/>
                </a:solidFill>
                <a:effectLst/>
              </a:rPr>
              <a:t>$899.9 million</a:t>
            </a:r>
            <a:r>
              <a:rPr lang="en-US" sz="1700" b="0" i="0" dirty="0">
                <a:solidFill>
                  <a:srgbClr val="374151"/>
                </a:solidFill>
                <a:effectLst/>
              </a:rPr>
              <a:t>, indicating a strong market presence and consumer demand for its products.</a:t>
            </a:r>
          </a:p>
          <a:p>
            <a:pPr algn="l">
              <a:buFont typeface="+mj-lt"/>
              <a:buAutoNum type="arabicPeriod"/>
            </a:pPr>
            <a:r>
              <a:rPr lang="en-US" sz="1700" b="1" i="0" dirty="0">
                <a:solidFill>
                  <a:srgbClr val="374151"/>
                </a:solidFill>
                <a:effectLst/>
              </a:rPr>
              <a:t>Total Profit:</a:t>
            </a:r>
            <a:endParaRPr lang="en-US" sz="1700" b="0" i="0" dirty="0">
              <a:solidFill>
                <a:srgbClr val="374151"/>
              </a:solidFill>
              <a:effectLst/>
            </a:endParaRPr>
          </a:p>
          <a:p>
            <a:pPr lvl="1" algn="l"/>
            <a:r>
              <a:rPr lang="en-US" sz="1700" b="0" i="0" dirty="0">
                <a:solidFill>
                  <a:srgbClr val="374151"/>
                </a:solidFill>
                <a:effectLst/>
              </a:rPr>
              <a:t>The project showcases a commendable total profit of </a:t>
            </a:r>
            <a:r>
              <a:rPr lang="en-US" sz="1700" b="1" i="0" dirty="0">
                <a:solidFill>
                  <a:srgbClr val="374151"/>
                </a:solidFill>
                <a:effectLst/>
              </a:rPr>
              <a:t>$332.1 million</a:t>
            </a:r>
            <a:r>
              <a:rPr lang="en-US" sz="1700" b="0" i="0" dirty="0">
                <a:solidFill>
                  <a:srgbClr val="374151"/>
                </a:solidFill>
                <a:effectLst/>
              </a:rPr>
              <a:t>, reflecting effective cost management and revenue generation strategies.</a:t>
            </a:r>
          </a:p>
          <a:p>
            <a:pPr algn="l">
              <a:buFont typeface="+mj-lt"/>
              <a:buAutoNum type="arabicPeriod"/>
            </a:pPr>
            <a:r>
              <a:rPr lang="en-US" sz="1700" b="1" i="0" dirty="0">
                <a:solidFill>
                  <a:srgbClr val="374151"/>
                </a:solidFill>
                <a:effectLst/>
              </a:rPr>
              <a:t>Total Units Sold:</a:t>
            </a:r>
            <a:endParaRPr lang="en-US" sz="1700" b="0" i="0" dirty="0">
              <a:solidFill>
                <a:srgbClr val="374151"/>
              </a:solidFill>
              <a:effectLst/>
            </a:endParaRPr>
          </a:p>
          <a:p>
            <a:pPr lvl="1" algn="l"/>
            <a:r>
              <a:rPr lang="en-US" sz="1700" b="0" i="0" dirty="0">
                <a:solidFill>
                  <a:srgbClr val="374151"/>
                </a:solidFill>
                <a:effectLst/>
              </a:rPr>
              <a:t>With a sales volume of </a:t>
            </a:r>
            <a:r>
              <a:rPr lang="en-US" sz="1700" b="1" i="0" dirty="0">
                <a:solidFill>
                  <a:srgbClr val="374151"/>
                </a:solidFill>
                <a:effectLst/>
              </a:rPr>
              <a:t>2.5 million </a:t>
            </a:r>
            <a:r>
              <a:rPr lang="en-US" sz="1700" b="0" i="0" dirty="0">
                <a:solidFill>
                  <a:srgbClr val="374151"/>
                </a:solidFill>
                <a:effectLst/>
              </a:rPr>
              <a:t>units, Adidas demonstrates robust product demand and successful market penetration.</a:t>
            </a:r>
          </a:p>
          <a:p>
            <a:pPr algn="l">
              <a:buFont typeface="+mj-lt"/>
              <a:buAutoNum type="arabicPeriod"/>
            </a:pPr>
            <a:r>
              <a:rPr lang="en-US" sz="1700" b="1" i="0" dirty="0">
                <a:solidFill>
                  <a:srgbClr val="374151"/>
                </a:solidFill>
                <a:effectLst/>
              </a:rPr>
              <a:t>Average Price Per Unit:</a:t>
            </a:r>
            <a:endParaRPr lang="en-US" sz="1700" b="0" i="0" dirty="0">
              <a:solidFill>
                <a:srgbClr val="374151"/>
              </a:solidFill>
              <a:effectLst/>
            </a:endParaRPr>
          </a:p>
          <a:p>
            <a:pPr lvl="1" algn="l"/>
            <a:r>
              <a:rPr lang="en-US" sz="1700" b="0" i="0" dirty="0">
                <a:solidFill>
                  <a:srgbClr val="374151"/>
                </a:solidFill>
                <a:effectLst/>
              </a:rPr>
              <a:t>The average price per unit is </a:t>
            </a:r>
            <a:r>
              <a:rPr lang="en-US" sz="1700" b="1" i="0" dirty="0">
                <a:solidFill>
                  <a:srgbClr val="374151"/>
                </a:solidFill>
                <a:effectLst/>
              </a:rPr>
              <a:t>$45.2</a:t>
            </a:r>
            <a:r>
              <a:rPr lang="en-US" sz="1700" b="0" i="0" dirty="0">
                <a:solidFill>
                  <a:srgbClr val="374151"/>
                </a:solidFill>
                <a:effectLst/>
              </a:rPr>
              <a:t>, suggesting a strategic pricing approach that balances affordability and value for consumers.</a:t>
            </a:r>
          </a:p>
          <a:p>
            <a:pPr algn="l">
              <a:buFont typeface="+mj-lt"/>
              <a:buAutoNum type="arabicPeriod"/>
            </a:pPr>
            <a:r>
              <a:rPr lang="en-US" sz="1700" b="1" i="0" dirty="0">
                <a:solidFill>
                  <a:srgbClr val="374151"/>
                </a:solidFill>
                <a:effectLst/>
              </a:rPr>
              <a:t>Average Margin:</a:t>
            </a:r>
            <a:endParaRPr lang="en-US" sz="1700" b="0" i="0" dirty="0">
              <a:solidFill>
                <a:srgbClr val="374151"/>
              </a:solidFill>
              <a:effectLst/>
            </a:endParaRPr>
          </a:p>
          <a:p>
            <a:pPr lvl="1" algn="l"/>
            <a:r>
              <a:rPr lang="en-US" sz="1700" b="0" i="0" dirty="0">
                <a:solidFill>
                  <a:srgbClr val="374151"/>
                </a:solidFill>
                <a:effectLst/>
              </a:rPr>
              <a:t>The average margin of </a:t>
            </a:r>
            <a:r>
              <a:rPr lang="en-US" sz="1700" b="1" i="0" dirty="0">
                <a:solidFill>
                  <a:srgbClr val="374151"/>
                </a:solidFill>
                <a:effectLst/>
              </a:rPr>
              <a:t>42.3%</a:t>
            </a:r>
            <a:r>
              <a:rPr lang="en-US" sz="1700" b="0" i="0" dirty="0">
                <a:solidFill>
                  <a:srgbClr val="374151"/>
                </a:solidFill>
                <a:effectLst/>
              </a:rPr>
              <a:t> highlights Adidas' ability to maintain a healthy balance between cost control and profitability.</a:t>
            </a:r>
          </a:p>
        </p:txBody>
      </p:sp>
    </p:spTree>
    <p:extLst>
      <p:ext uri="{BB962C8B-B14F-4D97-AF65-F5344CB8AC3E}">
        <p14:creationId xmlns:p14="http://schemas.microsoft.com/office/powerpoint/2010/main" val="2766725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9F9A3-381E-EDC0-25AC-7CD71528CDEF}"/>
              </a:ext>
            </a:extLst>
          </p:cNvPr>
          <p:cNvSpPr txBox="1"/>
          <p:nvPr/>
        </p:nvSpPr>
        <p:spPr>
          <a:xfrm>
            <a:off x="303901" y="617702"/>
            <a:ext cx="9944100" cy="523220"/>
          </a:xfrm>
          <a:prstGeom prst="rect">
            <a:avLst/>
          </a:prstGeom>
          <a:noFill/>
        </p:spPr>
        <p:txBody>
          <a:bodyPr wrap="square" rtlCol="0">
            <a:spAutoFit/>
          </a:bodyPr>
          <a:lstStyle/>
          <a:p>
            <a:r>
              <a:rPr lang="en-IN" sz="2800" b="1" dirty="0">
                <a:solidFill>
                  <a:schemeClr val="accent1">
                    <a:lumMod val="50000"/>
                  </a:schemeClr>
                </a:solidFill>
                <a:latin typeface="Arial Rounded MT Bold" panose="020F0704030504030204" pitchFamily="34" charset="0"/>
              </a:rPr>
              <a:t>Total Sales by Month</a:t>
            </a:r>
          </a:p>
        </p:txBody>
      </p:sp>
      <p:sp>
        <p:nvSpPr>
          <p:cNvPr id="9" name="Slide Number Placeholder 8">
            <a:extLst>
              <a:ext uri="{FF2B5EF4-FFF2-40B4-BE49-F238E27FC236}">
                <a16:creationId xmlns:a16="http://schemas.microsoft.com/office/drawing/2014/main" id="{8C0DEF16-D09C-EF33-E279-9AD91B2EDBF1}"/>
              </a:ext>
            </a:extLst>
          </p:cNvPr>
          <p:cNvSpPr>
            <a:spLocks noGrp="1"/>
          </p:cNvSpPr>
          <p:nvPr>
            <p:ph type="sldNum" sz="quarter" idx="12"/>
          </p:nvPr>
        </p:nvSpPr>
        <p:spPr/>
        <p:txBody>
          <a:bodyPr/>
          <a:lstStyle/>
          <a:p>
            <a:fld id="{4D2BF15E-1115-478B-88C0-88D058B66382}" type="slidenum">
              <a:rPr lang="en-IN" smtClean="0"/>
              <a:t>9</a:t>
            </a:fld>
            <a:endParaRPr lang="en-IN" dirty="0"/>
          </a:p>
        </p:txBody>
      </p:sp>
      <p:sp>
        <p:nvSpPr>
          <p:cNvPr id="10" name="TextBox 9">
            <a:extLst>
              <a:ext uri="{FF2B5EF4-FFF2-40B4-BE49-F238E27FC236}">
                <a16:creationId xmlns:a16="http://schemas.microsoft.com/office/drawing/2014/main" id="{7C2B294D-0914-59E8-97BE-E024F06C384D}"/>
              </a:ext>
            </a:extLst>
          </p:cNvPr>
          <p:cNvSpPr txBox="1"/>
          <p:nvPr/>
        </p:nvSpPr>
        <p:spPr>
          <a:xfrm>
            <a:off x="0" y="0"/>
            <a:ext cx="12192000" cy="584775"/>
          </a:xfrm>
          <a:prstGeom prst="rect">
            <a:avLst/>
          </a:prstGeom>
          <a:noFill/>
        </p:spPr>
        <p:txBody>
          <a:bodyPr wrap="square" rtlCol="0">
            <a:spAutoFit/>
          </a:bodyPr>
          <a:lstStyle/>
          <a:p>
            <a:pPr algn="ctr"/>
            <a:r>
              <a:rPr lang="en-IN" sz="3200" b="1" dirty="0">
                <a:solidFill>
                  <a:schemeClr val="accent2">
                    <a:lumMod val="50000"/>
                  </a:schemeClr>
                </a:solidFill>
                <a:latin typeface="Arial Rounded MT Bold" panose="020F0704030504030204" pitchFamily="34" charset="0"/>
              </a:rPr>
              <a:t>ADIDAS SALES ANALYSIS</a:t>
            </a:r>
          </a:p>
        </p:txBody>
      </p:sp>
      <p:pic>
        <p:nvPicPr>
          <p:cNvPr id="11" name="Picture 10">
            <a:extLst>
              <a:ext uri="{FF2B5EF4-FFF2-40B4-BE49-F238E27FC236}">
                <a16:creationId xmlns:a16="http://schemas.microsoft.com/office/drawing/2014/main" id="{AC13E4E6-C37B-7B8D-3A4A-5588BB826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36" y="56358"/>
            <a:ext cx="649564" cy="437553"/>
          </a:xfrm>
          <a:prstGeom prst="rect">
            <a:avLst/>
          </a:prstGeom>
        </p:spPr>
      </p:pic>
      <p:pic>
        <p:nvPicPr>
          <p:cNvPr id="3" name="Picture 2">
            <a:extLst>
              <a:ext uri="{FF2B5EF4-FFF2-40B4-BE49-F238E27FC236}">
                <a16:creationId xmlns:a16="http://schemas.microsoft.com/office/drawing/2014/main" id="{CB094A67-7101-3249-9595-908550BD929B}"/>
              </a:ext>
            </a:extLst>
          </p:cNvPr>
          <p:cNvPicPr>
            <a:picLocks noChangeAspect="1"/>
          </p:cNvPicPr>
          <p:nvPr/>
        </p:nvPicPr>
        <p:blipFill>
          <a:blip r:embed="rId4"/>
          <a:stretch>
            <a:fillRect/>
          </a:stretch>
        </p:blipFill>
        <p:spPr>
          <a:xfrm>
            <a:off x="3021063" y="1341070"/>
            <a:ext cx="6149873" cy="2270957"/>
          </a:xfrm>
          <a:prstGeom prst="rect">
            <a:avLst/>
          </a:prstGeom>
        </p:spPr>
      </p:pic>
      <p:sp>
        <p:nvSpPr>
          <p:cNvPr id="4" name="TextBox 3">
            <a:extLst>
              <a:ext uri="{FF2B5EF4-FFF2-40B4-BE49-F238E27FC236}">
                <a16:creationId xmlns:a16="http://schemas.microsoft.com/office/drawing/2014/main" id="{858C0AEC-E399-AF58-2AC4-426F3497775B}"/>
              </a:ext>
            </a:extLst>
          </p:cNvPr>
          <p:cNvSpPr txBox="1"/>
          <p:nvPr/>
        </p:nvSpPr>
        <p:spPr>
          <a:xfrm>
            <a:off x="509385" y="3983063"/>
            <a:ext cx="10308566" cy="1631216"/>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dirty="0">
                <a:solidFill>
                  <a:srgbClr val="374151"/>
                </a:solidFill>
                <a:effectLst/>
                <a:latin typeface="Söhne"/>
              </a:rPr>
              <a:t>The analysis reveals a notable trend of maximum sales occurring in the months of </a:t>
            </a:r>
            <a:r>
              <a:rPr lang="en-US" sz="2000" b="1" i="0" dirty="0">
                <a:solidFill>
                  <a:srgbClr val="374151"/>
                </a:solidFill>
                <a:effectLst/>
                <a:latin typeface="Söhne"/>
              </a:rPr>
              <a:t>July and August</a:t>
            </a:r>
            <a:r>
              <a:rPr lang="en-US" sz="2000" b="0" i="0" dirty="0">
                <a:solidFill>
                  <a:srgbClr val="374151"/>
                </a:solidFill>
                <a:effectLst/>
                <a:latin typeface="Söhne"/>
              </a:rPr>
              <a:t>, reaching impressive figures of </a:t>
            </a:r>
            <a:r>
              <a:rPr lang="en-US" sz="2000" b="1" i="0" dirty="0">
                <a:solidFill>
                  <a:srgbClr val="374151"/>
                </a:solidFill>
                <a:effectLst/>
                <a:latin typeface="Söhne"/>
              </a:rPr>
              <a:t>$95 million and $92 million</a:t>
            </a:r>
            <a:r>
              <a:rPr lang="en-US" sz="2000" b="0" i="0" dirty="0">
                <a:solidFill>
                  <a:srgbClr val="374151"/>
                </a:solidFill>
                <a:effectLst/>
                <a:latin typeface="Söhne"/>
              </a:rPr>
              <a:t>, respectively.</a:t>
            </a:r>
            <a:endParaRPr lang="en-US" sz="2000" dirty="0">
              <a:solidFill>
                <a:srgbClr val="374151"/>
              </a:solidFill>
              <a:latin typeface="Söhne"/>
            </a:endParaRPr>
          </a:p>
          <a:p>
            <a:pPr marL="285750" indent="-285750" algn="just">
              <a:buFont typeface="Wingdings" panose="05000000000000000000" pitchFamily="2" charset="2"/>
              <a:buChar char="v"/>
            </a:pPr>
            <a:endParaRPr lang="en-US" sz="2000" b="0" i="0" dirty="0">
              <a:solidFill>
                <a:srgbClr val="374151"/>
              </a:solidFill>
              <a:effectLst/>
              <a:latin typeface="Söhne"/>
            </a:endParaRPr>
          </a:p>
          <a:p>
            <a:pPr marL="285750" indent="-285750" algn="just">
              <a:buFont typeface="Wingdings" panose="05000000000000000000" pitchFamily="2" charset="2"/>
              <a:buChar char="v"/>
            </a:pPr>
            <a:r>
              <a:rPr lang="en-US" sz="2000" b="0" i="0" dirty="0">
                <a:solidFill>
                  <a:srgbClr val="374151"/>
                </a:solidFill>
                <a:effectLst/>
                <a:latin typeface="Söhne"/>
              </a:rPr>
              <a:t>This could include increased demand for sports and athletic apparel during the warmer months, potentially driven by outdoor activities, sports events, or seasonal fashion trends.</a:t>
            </a:r>
            <a:endParaRPr lang="en-IN" sz="2000" dirty="0"/>
          </a:p>
        </p:txBody>
      </p:sp>
    </p:spTree>
    <p:extLst>
      <p:ext uri="{BB962C8B-B14F-4D97-AF65-F5344CB8AC3E}">
        <p14:creationId xmlns:p14="http://schemas.microsoft.com/office/powerpoint/2010/main" val="40065247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TotalTime>
  <Words>1073</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Swapnajeet A</cp:lastModifiedBy>
  <cp:revision>16</cp:revision>
  <dcterms:created xsi:type="dcterms:W3CDTF">2023-12-12T16:46:08Z</dcterms:created>
  <dcterms:modified xsi:type="dcterms:W3CDTF">2024-03-12T06:43:33Z</dcterms:modified>
</cp:coreProperties>
</file>