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3" r:id="rId11"/>
    <p:sldId id="265" r:id="rId12"/>
    <p:sldId id="266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Proxima Nova Semibold" panose="020B0604020202020204" charset="0"/>
      <p:regular r:id="rId19"/>
      <p:bold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7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ed56b1aa5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ed56b1aa5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ed56b1aa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ed56b1aa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ed56b1aa5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ed56b1aa5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ed56b1aa5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ed56b1aa5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ed56b1aa5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ed56b1aa5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ed56b1aa5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ed56b1aa5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0337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739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19973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5185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88650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5183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3415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62059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67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9625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1004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7931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199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587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1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4825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525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08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uravkr21/CS253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0" y="229375"/>
            <a:ext cx="7871400" cy="144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dirty="0">
                <a:solidFill>
                  <a:srgbClr val="414141"/>
                </a:solidFill>
              </a:rPr>
              <a:t>CS253: Software Operations </a:t>
            </a:r>
            <a:endParaRPr sz="3100" b="1" dirty="0">
              <a:solidFill>
                <a:srgbClr val="41414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dirty="0">
                <a:solidFill>
                  <a:srgbClr val="414141"/>
                </a:solidFill>
              </a:rPr>
              <a:t>&amp; </a:t>
            </a:r>
            <a:endParaRPr sz="3100" b="1" dirty="0">
              <a:solidFill>
                <a:srgbClr val="41414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dirty="0">
                <a:solidFill>
                  <a:srgbClr val="414141"/>
                </a:solidFill>
              </a:rPr>
              <a:t>Development</a:t>
            </a:r>
            <a:endParaRPr sz="3100" b="1" dirty="0">
              <a:solidFill>
                <a:srgbClr val="41414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951525" y="1943925"/>
            <a:ext cx="4826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000000"/>
                </a:solidFill>
              </a:rPr>
              <a:t>Course project- </a:t>
            </a:r>
            <a:r>
              <a:rPr lang="en-GB" sz="2500" b="1" i="1">
                <a:solidFill>
                  <a:srgbClr val="000000"/>
                </a:solidFill>
              </a:rPr>
              <a:t>SmartTutor</a:t>
            </a:r>
            <a:endParaRPr sz="2500" b="1" i="1">
              <a:solidFill>
                <a:srgbClr val="000000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l="19838" t="8506" r="20263" b="8506"/>
          <a:stretch/>
        </p:blipFill>
        <p:spPr>
          <a:xfrm>
            <a:off x="7524849" y="0"/>
            <a:ext cx="16191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621675" y="3585450"/>
            <a:ext cx="3211500" cy="1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Prepared by- Group 16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Instructor- Indranil Saha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20025" y="3921725"/>
            <a:ext cx="381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Software version- SmarTutor 0.1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28F447-8422-B22D-0B1E-42F41E92AAAA}"/>
              </a:ext>
            </a:extLst>
          </p:cNvPr>
          <p:cNvSpPr txBox="1"/>
          <p:nvPr/>
        </p:nvSpPr>
        <p:spPr>
          <a:xfrm>
            <a:off x="158129" y="218022"/>
            <a:ext cx="7713961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000" b="0" i="0" u="none" strike="noStrike" dirty="0">
                <a:solidFill>
                  <a:srgbClr val="FF5722"/>
                </a:solidFill>
                <a:effectLst/>
                <a:latin typeface="Alfa Slab One"/>
              </a:rPr>
              <a:t>Lessons Learnt 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231F20"/>
                </a:solidFill>
                <a:effectLst/>
                <a:latin typeface="Proxima Nova" panose="020B0604020202020204" charset="0"/>
              </a:rPr>
              <a:t>1. Planning is important but continuous improvement is also necessary.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i="0" u="none" strike="noStrike" dirty="0">
              <a:solidFill>
                <a:srgbClr val="231F20"/>
              </a:solidFill>
              <a:effectLst/>
              <a:latin typeface="Proxima Nova" panose="020B060402020202020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404040"/>
                </a:solidFill>
                <a:effectLst/>
                <a:latin typeface="Proxima Nova" panose="020B0604020202020204" charset="0"/>
              </a:rPr>
              <a:t>2. For continuous improvement, debugging, and testing once a part of the project is completed.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404040"/>
              </a:solidFill>
              <a:latin typeface="Proxima Nova" panose="020B060402020202020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404040"/>
                </a:solidFill>
                <a:effectLst/>
                <a:latin typeface="Proxima Nova" panose="020B0604020202020204" charset="0"/>
              </a:rPr>
              <a:t>3. Any changes made in the codebook should be backed with logic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i="0" u="none" strike="noStrike" dirty="0">
              <a:solidFill>
                <a:srgbClr val="404040"/>
              </a:solidFill>
              <a:effectLst/>
              <a:latin typeface="Proxima Nova" panose="020B060402020202020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1600" b="1" i="0" u="none" strike="noStrike" dirty="0">
                <a:solidFill>
                  <a:srgbClr val="404040"/>
                </a:solidFill>
                <a:effectLst/>
                <a:latin typeface="Proxima Nova" panose="020B0604020202020204" charset="0"/>
              </a:rPr>
              <a:t>importance of Teamwork, professionalism and most importantly learning from mistakes.</a:t>
            </a:r>
          </a:p>
          <a:p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55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E137-7256-984A-1D42-0C024AA9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451B5-94CE-4566-15FA-592A4A2C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5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DFE2C1-EB92-8B30-4275-3E104EE6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5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73475" y="12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Group- 16      Software Avengers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710475" y="872000"/>
            <a:ext cx="5757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Team Members- </a:t>
            </a:r>
            <a:endParaRPr sz="1500" u="sng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66666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Sonu Kumar              211052             sonuk21@iitk.ac.in </a:t>
            </a:r>
            <a:endParaRPr sz="1500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Saurav Kumar           210950            sauravk21@iitk.ac.in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fr-FR" sz="1500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Surendra                   211083            surendrak21@iitk.ac.in        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Sarthak Paswan       220976           sarthakp22@iitk.ac.in </a:t>
            </a:r>
            <a:endParaRPr sz="1500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Yash </a:t>
            </a:r>
            <a:r>
              <a:rPr lang="en-GB" sz="1500" dirty="0" err="1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Gothwal</a:t>
            </a:r>
            <a:r>
              <a:rPr lang="en-GB" sz="1500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 211189              yashg21@iitk.ac.in </a:t>
            </a:r>
            <a:endParaRPr sz="1500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Ritesh </a:t>
            </a:r>
            <a:r>
              <a:rPr lang="en-GB" sz="1500" dirty="0" err="1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Kantule</a:t>
            </a:r>
            <a:r>
              <a:rPr lang="en-GB" sz="1500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210488            kantulerr21@iitk.ac.in</a:t>
            </a:r>
            <a:endParaRPr sz="1500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Rishit</a:t>
            </a:r>
            <a:r>
              <a:rPr lang="en-GB" sz="1500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Bhutra</a:t>
            </a:r>
            <a:r>
              <a:rPr lang="en-GB" sz="1500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   220832           rishitb21@iitk.ac.in                </a:t>
            </a:r>
            <a:endParaRPr sz="1500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Krishna Chandu       210857            pkrishna22@iitk.ac.in </a:t>
            </a:r>
            <a:endParaRPr sz="1500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Ch Hemanth             210277             chandaka21@iitk.ac.in </a:t>
            </a:r>
            <a:endParaRPr sz="1500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Project Mentor - Sumit </a:t>
            </a:r>
            <a:r>
              <a:rPr lang="en-GB" sz="1500" dirty="0" err="1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Chaduhry</a:t>
            </a:r>
            <a:r>
              <a:rPr lang="en-GB" sz="1500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                                     </a:t>
            </a:r>
            <a:endParaRPr sz="1500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Course Instructor- Indranil Saha </a:t>
            </a:r>
            <a:endParaRPr sz="1500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Contents-</a:t>
            </a:r>
            <a:endParaRPr sz="280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9275"/>
            <a:ext cx="7688700" cy="31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 b="1"/>
              <a:t>Introduction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 b="1"/>
              <a:t>Need for this Software (Potential users)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 b="1"/>
              <a:t>Key Design and Implementation Decisions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 b="1"/>
              <a:t>Demonstration of Software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 b="1"/>
              <a:t>Future development plan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 b="1"/>
              <a:t>Lessons Learnt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 b="1"/>
              <a:t>Q/A</a:t>
            </a:r>
            <a:endParaRPr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79350" y="171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15650" y="744225"/>
            <a:ext cx="8912700" cy="4226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252525"/>
                </a:solidFill>
                <a:highlight>
                  <a:srgbClr val="EDFA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Our tool, </a:t>
            </a:r>
            <a:r>
              <a:rPr lang="en-GB" sz="1500" dirty="0" err="1">
                <a:solidFill>
                  <a:srgbClr val="252525"/>
                </a:solidFill>
                <a:highlight>
                  <a:srgbClr val="EDFA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SmartTutor</a:t>
            </a:r>
            <a:r>
              <a:rPr lang="en-GB" sz="1500" dirty="0">
                <a:solidFill>
                  <a:srgbClr val="252525"/>
                </a:solidFill>
                <a:highlight>
                  <a:srgbClr val="EDFA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, is intended to make the process of academic pre-registration more efficient.</a:t>
            </a:r>
            <a:endParaRPr sz="1500" dirty="0">
              <a:solidFill>
                <a:srgbClr val="252525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252525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It is designed to address the challenges that our IITK community faces each semester, i.e. during pre-registration. As students, we confront numerous challenges such as deciding which courses to add or drop, time management issues, and scheduling conflicts.</a:t>
            </a:r>
            <a:endParaRPr sz="1500" dirty="0">
              <a:solidFill>
                <a:srgbClr val="252525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rgbClr val="252525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252525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But why </a:t>
            </a:r>
            <a:r>
              <a:rPr lang="en-GB" sz="1500" dirty="0" err="1">
                <a:solidFill>
                  <a:srgbClr val="252525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SmarTutor</a:t>
            </a:r>
            <a:r>
              <a:rPr lang="en-GB" sz="1500" dirty="0">
                <a:solidFill>
                  <a:srgbClr val="252525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?</a:t>
            </a:r>
            <a:endParaRPr sz="1500" dirty="0">
              <a:solidFill>
                <a:srgbClr val="252525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252525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1. You can view what courses will be offered in each department.</a:t>
            </a:r>
            <a:endParaRPr sz="1500" dirty="0">
              <a:solidFill>
                <a:srgbClr val="252525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252525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2. Course Content and its Instructor</a:t>
            </a:r>
            <a:endParaRPr sz="1500" dirty="0">
              <a:solidFill>
                <a:srgbClr val="252525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252525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3. Add/Drop of Courses</a:t>
            </a:r>
            <a:endParaRPr sz="1500" dirty="0">
              <a:solidFill>
                <a:srgbClr val="252525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252525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4. Resolve timetable  clashes</a:t>
            </a:r>
            <a:endParaRPr sz="1500" dirty="0">
              <a:solidFill>
                <a:srgbClr val="252525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252525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5. Discussion forum for each course </a:t>
            </a:r>
            <a:endParaRPr sz="1500" dirty="0">
              <a:solidFill>
                <a:srgbClr val="252525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rgbClr val="81818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rgbClr val="81818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Potential users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414141"/>
                </a:solidFill>
                <a:latin typeface="Proxima Nova" panose="020B0604020202020204" charset="0"/>
              </a:rPr>
              <a:t>1.</a:t>
            </a:r>
            <a:r>
              <a:rPr lang="en-GB" sz="1500" b="1" dirty="0">
                <a:solidFill>
                  <a:srgbClr val="414141"/>
                </a:solidFill>
                <a:latin typeface="Proxima Nova" panose="020B0604020202020204" charset="0"/>
              </a:rPr>
              <a:t> Developers:</a:t>
            </a:r>
            <a:r>
              <a:rPr lang="en-GB" sz="1500" dirty="0">
                <a:solidFill>
                  <a:srgbClr val="414141"/>
                </a:solidFill>
                <a:latin typeface="Proxima Nova" panose="020B0604020202020204" charset="0"/>
              </a:rPr>
              <a:t> Those in charge of coding and implementing </a:t>
            </a:r>
            <a:r>
              <a:rPr lang="en-GB" sz="1500" dirty="0" err="1">
                <a:solidFill>
                  <a:srgbClr val="414141"/>
                </a:solidFill>
                <a:latin typeface="Proxima Nova" panose="020B0604020202020204" charset="0"/>
              </a:rPr>
              <a:t>SmarTutor</a:t>
            </a:r>
            <a:r>
              <a:rPr lang="en-GB" sz="1500" dirty="0">
                <a:solidFill>
                  <a:srgbClr val="414141"/>
                </a:solidFill>
                <a:latin typeface="Proxima Nova" panose="020B0604020202020204" charset="0"/>
              </a:rPr>
              <a:t>.</a:t>
            </a:r>
            <a:endParaRPr sz="1500" dirty="0">
              <a:solidFill>
                <a:srgbClr val="414141"/>
              </a:solidFill>
              <a:latin typeface="Proxima Nov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414141"/>
                </a:solidFill>
                <a:latin typeface="Proxima Nova" panose="020B0604020202020204" charset="0"/>
              </a:rPr>
              <a:t>2. </a:t>
            </a:r>
            <a:r>
              <a:rPr lang="en-GB" sz="1500" b="1" dirty="0">
                <a:solidFill>
                  <a:srgbClr val="414141"/>
                </a:solidFill>
                <a:latin typeface="Proxima Nova" panose="020B0604020202020204" charset="0"/>
              </a:rPr>
              <a:t>Project Managers:</a:t>
            </a:r>
            <a:r>
              <a:rPr lang="en-GB" sz="1500" dirty="0">
                <a:solidFill>
                  <a:srgbClr val="414141"/>
                </a:solidFill>
                <a:latin typeface="Proxima Nova" panose="020B0604020202020204" charset="0"/>
              </a:rPr>
              <a:t> Those responsible for calculating function requirements and overseeing project development and progress.</a:t>
            </a:r>
            <a:endParaRPr sz="1500" dirty="0">
              <a:solidFill>
                <a:srgbClr val="414141"/>
              </a:solidFill>
              <a:latin typeface="Proxima Nov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414141"/>
                </a:solidFill>
                <a:latin typeface="Proxima Nova" panose="020B0604020202020204" charset="0"/>
              </a:rPr>
              <a:t>3. </a:t>
            </a:r>
            <a:r>
              <a:rPr lang="en-GB" sz="1500" b="1" dirty="0">
                <a:solidFill>
                  <a:srgbClr val="414141"/>
                </a:solidFill>
                <a:latin typeface="Proxima Nova" panose="020B0604020202020204" charset="0"/>
              </a:rPr>
              <a:t>Users: </a:t>
            </a:r>
            <a:r>
              <a:rPr lang="en-GB" sz="1500" dirty="0">
                <a:solidFill>
                  <a:srgbClr val="414141"/>
                </a:solidFill>
                <a:latin typeface="Proxima Nova" panose="020B0604020202020204" charset="0"/>
              </a:rPr>
              <a:t>The system's users fall into two basic categories:</a:t>
            </a:r>
            <a:endParaRPr sz="1500" dirty="0">
              <a:solidFill>
                <a:srgbClr val="414141"/>
              </a:solidFill>
              <a:latin typeface="Proxima Nov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414141"/>
                </a:solidFill>
                <a:latin typeface="Proxima Nova" panose="020B0604020202020204" charset="0"/>
              </a:rPr>
              <a:t>             </a:t>
            </a:r>
            <a:r>
              <a:rPr lang="en-GB" sz="1500" b="1" i="1" dirty="0">
                <a:solidFill>
                  <a:srgbClr val="414141"/>
                </a:solidFill>
                <a:latin typeface="Proxima Nova" panose="020B0604020202020204" charset="0"/>
              </a:rPr>
              <a:t>   Students</a:t>
            </a:r>
            <a:r>
              <a:rPr lang="en-GB" sz="1500" b="1" dirty="0">
                <a:solidFill>
                  <a:srgbClr val="414141"/>
                </a:solidFill>
                <a:latin typeface="Proxima Nova" panose="020B0604020202020204" charset="0"/>
              </a:rPr>
              <a:t>: </a:t>
            </a:r>
            <a:r>
              <a:rPr lang="en-GB" sz="1500" dirty="0">
                <a:solidFill>
                  <a:srgbClr val="414141"/>
                </a:solidFill>
                <a:latin typeface="Proxima Nova" panose="020B0604020202020204" charset="0"/>
              </a:rPr>
              <a:t>Those who can log in and use the product.</a:t>
            </a:r>
            <a:endParaRPr sz="1500" dirty="0">
              <a:solidFill>
                <a:srgbClr val="414141"/>
              </a:solidFill>
              <a:latin typeface="Proxima Nov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414141"/>
                </a:solidFill>
                <a:latin typeface="Proxima Nova" panose="020B0604020202020204" charset="0"/>
              </a:rPr>
              <a:t>                </a:t>
            </a:r>
            <a:r>
              <a:rPr lang="en-GB" sz="1500" b="1" i="1" dirty="0">
                <a:solidFill>
                  <a:srgbClr val="414141"/>
                </a:solidFill>
                <a:latin typeface="Proxima Nova" panose="020B0604020202020204" charset="0"/>
              </a:rPr>
              <a:t>Department Mentors:</a:t>
            </a:r>
            <a:r>
              <a:rPr lang="en-GB" sz="1500" dirty="0">
                <a:solidFill>
                  <a:srgbClr val="414141"/>
                </a:solidFill>
                <a:latin typeface="Proxima Nova" panose="020B0604020202020204" charset="0"/>
              </a:rPr>
              <a:t> Those who can log in, access, and edit courses as needed.</a:t>
            </a:r>
            <a:endParaRPr sz="1500" dirty="0">
              <a:solidFill>
                <a:srgbClr val="414141"/>
              </a:solidFill>
              <a:latin typeface="Proxima Nov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414141"/>
                </a:solidFill>
                <a:latin typeface="Proxima Nova" panose="020B0604020202020204" charset="0"/>
              </a:rPr>
              <a:t>4. </a:t>
            </a:r>
            <a:r>
              <a:rPr lang="en-GB" sz="1500" b="1" dirty="0">
                <a:solidFill>
                  <a:srgbClr val="414141"/>
                </a:solidFill>
                <a:latin typeface="Proxima Nova" panose="020B0604020202020204" charset="0"/>
              </a:rPr>
              <a:t>Testers: Individuals </a:t>
            </a:r>
            <a:r>
              <a:rPr lang="en-GB" sz="1500" dirty="0">
                <a:solidFill>
                  <a:srgbClr val="414141"/>
                </a:solidFill>
                <a:latin typeface="Proxima Nova" panose="020B0604020202020204" charset="0"/>
              </a:rPr>
              <a:t>-who can validate the system during testing to ensure that it is complete and consistent.</a:t>
            </a:r>
            <a:endParaRPr sz="1500" dirty="0">
              <a:solidFill>
                <a:srgbClr val="414141"/>
              </a:solidFill>
              <a:latin typeface="Proxima Nov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latin typeface="Proxima Nov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latin typeface="Proxima Nova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056" name="Straight Connector 205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5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60" name="Isosceles Triangle 205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6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6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6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64" name="Isosceles Triangle 206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65" name="Isosceles Triangle 206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0" defTabSz="457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500" b="1" dirty="0">
                <a:sym typeface="Proxima Nova"/>
              </a:rPr>
              <a:t>Key Design and Implementation Decisions</a:t>
            </a:r>
            <a:endParaRPr lang="en-US" sz="2500" dirty="0"/>
          </a:p>
        </p:txBody>
      </p:sp>
      <p:pic>
        <p:nvPicPr>
          <p:cNvPr id="2050" name="Picture 2" descr="A diagram of a problem&#10;&#10;Description automatically generated">
            <a:extLst>
              <a:ext uri="{FF2B5EF4-FFF2-40B4-BE49-F238E27FC236}">
                <a16:creationId xmlns:a16="http://schemas.microsoft.com/office/drawing/2014/main" id="{C26BD187-C90D-7F6A-9CA6-84D95CC8B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400" y="1496847"/>
            <a:ext cx="3962467" cy="254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4035735" y="1216908"/>
            <a:ext cx="3572669" cy="331411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>
                <a:latin typeface="Proxima Nova" panose="020B0604020202020204" charset="0"/>
              </a:rPr>
              <a:t>For designing purposes, we took the help of our TA and instructor. We had a lot of meetings before finalizing it. </a:t>
            </a:r>
          </a:p>
          <a:p>
            <a:pPr marL="0" lvl="0" indent="0" defTabSz="457200">
              <a:spcBef>
                <a:spcPts val="1000"/>
              </a:spcBef>
              <a:buSzPct val="80000"/>
              <a:buNone/>
            </a:pPr>
            <a:endParaRPr lang="en-US" sz="1400" dirty="0">
              <a:latin typeface="Proxima Nova" panose="020B0604020202020204" charset="0"/>
            </a:endParaRP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>
                <a:latin typeface="Proxima Nova" panose="020B0604020202020204" charset="0"/>
              </a:rPr>
              <a:t>For implementation. We had a lot of Confusions about the databasing part, should we go for MongoDB or MySQL</a:t>
            </a:r>
          </a:p>
          <a:p>
            <a:pPr marL="0" lvl="0" indent="0" defTabSz="457200">
              <a:spcBef>
                <a:spcPts val="1000"/>
              </a:spcBef>
              <a:buSzPct val="80000"/>
              <a:buNone/>
            </a:pPr>
            <a:endParaRPr lang="en-US" sz="1400" dirty="0">
              <a:latin typeface="Proxima Nova" panose="020B0604020202020204" charset="0"/>
            </a:endParaRP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>
                <a:latin typeface="Proxima Nova" panose="020B0604020202020204" charset="0"/>
              </a:rPr>
              <a:t>Gradually, we divided the whole work among ourselves. Some did the Frontend part, some did the backend part, and a few worked on the database part.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IN" b="0" i="1" u="none" strike="noStrike" cap="all" dirty="0">
                <a:solidFill>
                  <a:srgbClr val="263F6B"/>
                </a:solidFill>
                <a:effectLst/>
                <a:latin typeface="Proxima Nova" panose="020B0604020202020204" charset="0"/>
              </a:rPr>
              <a:t>                           </a:t>
            </a:r>
            <a:r>
              <a:rPr lang="en-IN" sz="3600" b="1" i="1" u="none" strike="noStrike" cap="all" dirty="0">
                <a:solidFill>
                  <a:schemeClr val="accent4"/>
                </a:solidFill>
                <a:effectLst/>
                <a:latin typeface="Proxima Nova" panose="020B0604020202020204" charset="0"/>
              </a:rPr>
              <a:t>Future Plans                                                 </a:t>
            </a:r>
            <a:br>
              <a:rPr lang="en-IN" cap="all" dirty="0">
                <a:solidFill>
                  <a:srgbClr val="263F6B"/>
                </a:solidFill>
                <a:effectLst/>
                <a:latin typeface="Proxima Nova" panose="020B0604020202020204" charset="0"/>
              </a:rPr>
            </a:br>
            <a:br>
              <a:rPr lang="en-IN" cap="all" dirty="0">
                <a:solidFill>
                  <a:srgbClr val="263F6B"/>
                </a:solidFill>
                <a:effectLst/>
                <a:latin typeface="Proxima Nova" panose="020B0604020202020204" charset="0"/>
              </a:rPr>
            </a:br>
            <a:r>
              <a:rPr lang="en-IN" cap="all" dirty="0">
                <a:solidFill>
                  <a:srgbClr val="263F6B"/>
                </a:solidFill>
                <a:effectLst/>
                <a:latin typeface="Proxima Nova" panose="020B0604020202020204" charset="0"/>
              </a:rPr>
              <a:t>           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Notifications and alert system</a:t>
            </a:r>
            <a:br>
              <a:rPr lang="en-IN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</a:br>
            <a:r>
              <a:rPr lang="en-IN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       </a:t>
            </a:r>
            <a:br>
              <a:rPr lang="en-IN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</a:br>
            <a:r>
              <a:rPr lang="en-IN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        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Development for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forums of courses </a:t>
            </a:r>
            <a:br>
              <a:rPr lang="en-IN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</a:br>
            <a:br>
              <a:rPr lang="en-IN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</a:br>
            <a:br>
              <a:rPr lang="en-IN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</a:br>
            <a:r>
              <a:rPr lang="en-IN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         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Development for courses reviews</a:t>
            </a:r>
            <a:br>
              <a:rPr lang="en-IN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</a:br>
            <a:r>
              <a:rPr lang="en-IN" cap="all" dirty="0">
                <a:solidFill>
                  <a:srgbClr val="263F6B"/>
                </a:solidFill>
                <a:effectLst/>
                <a:latin typeface="Proxima Nova" panose="020B0604020202020204" charset="0"/>
              </a:rPr>
              <a:t>     </a:t>
            </a:r>
            <a:br>
              <a:rPr lang="en-IN" cap="all" dirty="0">
                <a:solidFill>
                  <a:srgbClr val="263F6B"/>
                </a:solidFill>
                <a:effectLst/>
                <a:latin typeface="Proxima Nova" panose="020B0604020202020204" charset="0"/>
              </a:rPr>
            </a:br>
            <a:endParaRPr dirty="0">
              <a:latin typeface="Proxima Nova" panose="020B060402020202020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EC7413F-F945-CBBB-A600-1C9AD066D6B4}"/>
              </a:ext>
            </a:extLst>
          </p:cNvPr>
          <p:cNvSpPr/>
          <p:nvPr/>
        </p:nvSpPr>
        <p:spPr>
          <a:xfrm>
            <a:off x="1710283" y="605433"/>
            <a:ext cx="92759" cy="15303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45C667-E496-3B7B-3AE8-1927D8C79DDA}"/>
              </a:ext>
            </a:extLst>
          </p:cNvPr>
          <p:cNvSpPr/>
          <p:nvPr/>
        </p:nvSpPr>
        <p:spPr>
          <a:xfrm>
            <a:off x="1980509" y="605432"/>
            <a:ext cx="92759" cy="15303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DD0CFB-8CD0-255B-8F0F-22247973EA73}"/>
              </a:ext>
            </a:extLst>
          </p:cNvPr>
          <p:cNvSpPr/>
          <p:nvPr/>
        </p:nvSpPr>
        <p:spPr>
          <a:xfrm>
            <a:off x="1457229" y="605433"/>
            <a:ext cx="92759" cy="15303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Chat">
            <a:extLst>
              <a:ext uri="{FF2B5EF4-FFF2-40B4-BE49-F238E27FC236}">
                <a16:creationId xmlns:a16="http://schemas.microsoft.com/office/drawing/2014/main" id="{36FBCB8B-4156-79A0-A58E-4CF369D8E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876" y="1964029"/>
            <a:ext cx="688830" cy="688830"/>
          </a:xfrm>
          <a:prstGeom prst="rect">
            <a:avLst/>
          </a:prstGeom>
        </p:spPr>
      </p:pic>
      <p:pic>
        <p:nvPicPr>
          <p:cNvPr id="11" name="Graphic 10" descr="Subtitles RTL">
            <a:extLst>
              <a:ext uri="{FF2B5EF4-FFF2-40B4-BE49-F238E27FC236}">
                <a16:creationId xmlns:a16="http://schemas.microsoft.com/office/drawing/2014/main" id="{EA6B8E56-2F66-FF5D-42F3-E704E0AEE0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77" y="1275198"/>
            <a:ext cx="688831" cy="6888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B82701-5FE3-CE32-E2E2-9F963A146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876" y="3008414"/>
            <a:ext cx="631538" cy="6665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9903-B22A-A14F-313B-691D61FD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000" b="1" dirty="0"/>
              <a:t>Future Plans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43B8B-6EC7-F3EA-4E6A-86D799ADAAEA}"/>
              </a:ext>
            </a:extLst>
          </p:cNvPr>
          <p:cNvSpPr txBox="1"/>
          <p:nvPr/>
        </p:nvSpPr>
        <p:spPr>
          <a:xfrm>
            <a:off x="311700" y="1105391"/>
            <a:ext cx="8832300" cy="419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Proxima Nova" panose="020B0604020202020204" charset="0"/>
              </a:rPr>
              <a:t>We have more ideas in our mind which we want to add to our product like-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Proxima Nova" panose="020B0604020202020204" charset="0"/>
              </a:rPr>
              <a:t>     Inclusion of Smart AI chatbot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Proxima Nova" panose="020B0604020202020204" charset="0"/>
              </a:rPr>
              <a:t>     A separate hangout and forum tab for each course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Proxima Nova" panose="020B0604020202020204" charset="0"/>
              </a:rPr>
              <a:t>     Taking Feedback/Review of each course at the end of the semester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Proxima Nova" panose="020B0604020202020204" charset="0"/>
              </a:rPr>
              <a:t>      notification System for course announcements, new forums, and many more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    Your Suggestions Please!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53FC-7F20-5934-78D1-100528FF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6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 panose="020B0604020202020204" charset="0"/>
              </a:rPr>
              <a:t>Demonstration of Software</a:t>
            </a:r>
            <a:br>
              <a:rPr lang="en-IN" sz="2600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 panose="020B0604020202020204" charset="0"/>
              </a:rPr>
            </a:br>
            <a:br>
              <a:rPr lang="en-IN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Proxima Nova" panose="020B0604020202020204" charset="0"/>
              </a:rPr>
            </a:br>
            <a:endParaRPr lang="en-IN" sz="2600" dirty="0">
              <a:solidFill>
                <a:schemeClr val="accent1">
                  <a:lumMod val="60000"/>
                  <a:lumOff val="40000"/>
                </a:schemeClr>
              </a:solidFill>
              <a:latin typeface="Proxima Nova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98D40-C0E6-684A-5F0B-7A7574261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700" dirty="0"/>
              <a:t>Let’s have a look at the Woking model of our project </a:t>
            </a:r>
          </a:p>
          <a:p>
            <a:endParaRPr lang="en-IN" sz="1700" dirty="0"/>
          </a:p>
          <a:p>
            <a:endParaRPr lang="en-IN" sz="1700" dirty="0"/>
          </a:p>
          <a:p>
            <a:r>
              <a:rPr lang="en-IN" sz="1700" dirty="0"/>
              <a:t>        WEB-</a:t>
            </a:r>
          </a:p>
          <a:p>
            <a:pPr marL="114300" indent="0">
              <a:buNone/>
            </a:pPr>
            <a:r>
              <a:rPr lang="en-IN" sz="1700" dirty="0"/>
              <a:t>       </a:t>
            </a:r>
            <a:r>
              <a:rPr lang="en-IN" sz="1700" dirty="0">
                <a:hlinkClick r:id="rId2"/>
              </a:rPr>
              <a:t>https://github.com/sauravkr21/CS253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810746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623</Words>
  <Application>Microsoft Office PowerPoint</Application>
  <PresentationFormat>On-screen Show (16:9)</PresentationFormat>
  <Paragraphs>81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Proxima Nova Semibold</vt:lpstr>
      <vt:lpstr>Trebuchet MS</vt:lpstr>
      <vt:lpstr>Arial</vt:lpstr>
      <vt:lpstr>Proxima Nova</vt:lpstr>
      <vt:lpstr>Wingdings 3</vt:lpstr>
      <vt:lpstr>Alfa Slab One</vt:lpstr>
      <vt:lpstr>Facet</vt:lpstr>
      <vt:lpstr>CS253: Software Operations  &amp;  Development</vt:lpstr>
      <vt:lpstr>Group- 16      Software Avengers </vt:lpstr>
      <vt:lpstr>Contents-</vt:lpstr>
      <vt:lpstr>Introduction </vt:lpstr>
      <vt:lpstr>Potential users</vt:lpstr>
      <vt:lpstr>Key Design and Implementation Decisions</vt:lpstr>
      <vt:lpstr>                           Future Plans                                                               Notifications and alert system                  Development for forums of courses              Development for courses reviews       </vt:lpstr>
      <vt:lpstr>Future Plans</vt:lpstr>
      <vt:lpstr>Demonstration of Software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CS253: Software Operations  &amp;  Development</dc:title>
  <dc:creator>surendra kumar</dc:creator>
  <cp:lastModifiedBy>Sonu Kumar</cp:lastModifiedBy>
  <cp:revision>2</cp:revision>
  <dcterms:modified xsi:type="dcterms:W3CDTF">2024-04-18T11:10:57Z</dcterms:modified>
</cp:coreProperties>
</file>