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58" r:id="rId19"/>
    <p:sldId id="259" r:id="rId20"/>
    <p:sldId id="26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6" r:id="rId36"/>
    <p:sldId id="297" r:id="rId37"/>
    <p:sldId id="298" r:id="rId38"/>
    <p:sldId id="299" r:id="rId39"/>
    <p:sldId id="300" r:id="rId40"/>
    <p:sldId id="290" r:id="rId41"/>
    <p:sldId id="291" r:id="rId42"/>
    <p:sldId id="293" r:id="rId43"/>
    <p:sldId id="294" r:id="rId44"/>
    <p:sldId id="295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D5D5-9A7F-F05E-CE3F-AAA33775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113D-CBE2-D1D2-0E52-EEF83878A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AEDE-47C8-C9F2-C7B7-2701C980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AA96-0FEB-282A-9391-4645E6E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A2C3-B6C6-CAAC-50B5-1C5761E8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9134-A57B-3ED0-B537-00CF0600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A92F-D6D5-BB9A-826A-56396DF3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5851-1325-7D4C-9529-783D2AAD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068A-57C0-9601-5BCA-BCFF94FE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A7C0-0389-9E1E-06DE-CF57F745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5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DDC69-37E9-4E46-1C96-5A05B511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F2F95-7FD1-6A6A-D507-E1AD37F6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C662-F33C-460C-742C-10ABAB34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2296-3A76-4733-C27D-8DD48165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1497-1E20-B8C0-295C-06614A65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6A13-E9E1-52F2-8EA7-221CBA8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F1B8-45F1-1974-CF77-BB1CF191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F73C-4706-D22B-725E-190519D4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8621-D2F8-8DF5-6323-45A796B6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2728-0955-D827-0F67-5292EEB2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1139-1428-9C79-FAFA-6E2E6526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5ADE-8FEE-BED4-F260-48118893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C132-95C9-2EAB-8C0A-F939DEA3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44BF-DC07-3E7C-2521-66E20E5F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660-8326-7FD3-9C04-BF4D356A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D754-58A3-001D-1AAD-770448A5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F64D-8D94-5EED-EAE6-80CFDF48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3C77-2567-1D54-07F0-5E9212F5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CC52-13DD-4B53-5AC4-319EAE4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D4DE-472B-5C30-9070-28D0780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30A6-4102-BDCF-74AB-FA85A23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759-E90B-DAF0-D4CE-BC5AC65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122B-E90B-2FF8-7825-733713F4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D94EB-FF6F-32CC-7E00-B555F652B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CCBBC-7438-5F2D-9B5B-01815B418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22F1F-9B6C-E45B-B0E0-41E90F481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8D02C-366E-5573-CA47-B05056B5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8ABD6-82CE-1285-292C-5001EA37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384C3-D1A3-325C-F75F-0EE4B72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A216-7EE1-4DD5-6399-13676150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61470-2D53-232F-9188-845A0AEB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ED047-D3B7-CDC3-B6E9-17DDC95B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638E2-2808-0108-3BEE-C7337315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F65F6-3EB8-DC5F-C746-B6366A9C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43B45-C06E-F156-B3E6-9036433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2545-31EC-E134-C0B4-D6AFABE6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F4E7-232E-5677-8CC6-74D2860F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6520-8F2F-2701-96B3-3A291F6D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BF1C5-70DC-8B46-ADBF-3AB32327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8963D-C017-1455-E9D2-825851F3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91B78-2715-49D5-7906-95FD072F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DC06-083B-AD51-990D-C350E7CA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6422-6810-2488-612C-672310A3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DA06C-CEF9-18EE-9063-EAC48CC08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11015-99F0-5A7E-F65A-E6090449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94B8-ABEE-E8AC-B799-0F473A82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B653F-0CCB-2411-D3D0-D5785CD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212B-9665-0E20-2CE5-BA1C2940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65237-85D1-FF98-82CA-2E317978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BC9B-AF35-4191-0D78-EA54329F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F6DB-BA12-E847-1DCE-A4A9AAE1A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61836-006E-4BA3-8462-AACA3F07751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87A6-B9C8-66F9-9474-AE0828474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E91D-3FDB-1158-0032-A4BACF27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A0D2D-722A-402E-AAF0-C58A919C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9A0-AFBD-D7E6-225F-31370C87C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97B1-72FD-FE4C-7889-2EFCF353C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FCAA-8136-EA51-AAF6-6863A16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Reliability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3C2192-6C36-0166-580F-C79CE7F88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09"/>
            <a:ext cx="74815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📘 Example : Database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have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runs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(24 hours a day, 7 days a week).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you keep track and find: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server ran fine for a total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1,200 hours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crashed 4 times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Now, using the formula: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MTBF = 1,200 hours / 4 = 300 hours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the server runs smoothly for about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300 hours before it fails again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24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0904-6911-834E-70F6-181F97B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7898-BA9E-3C52-B139-8B104DE6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MTTR</a:t>
            </a:r>
            <a:r>
              <a:rPr lang="en-US" dirty="0"/>
              <a:t> stands for </a:t>
            </a:r>
            <a:r>
              <a:rPr lang="en-US" b="1" dirty="0"/>
              <a:t>Mean Time To Repair</a:t>
            </a:r>
            <a:r>
              <a:rPr lang="en-US" dirty="0"/>
              <a:t>.</a:t>
            </a:r>
          </a:p>
          <a:p>
            <a:r>
              <a:rPr lang="en-US" dirty="0"/>
              <a:t>When your </a:t>
            </a:r>
            <a:r>
              <a:rPr lang="en-US" b="1" dirty="0"/>
              <a:t>database crashes</a:t>
            </a:r>
            <a:r>
              <a:rPr lang="en-US" dirty="0"/>
              <a:t> or </a:t>
            </a:r>
            <a:r>
              <a:rPr lang="en-US" b="1" dirty="0"/>
              <a:t>goes down</a:t>
            </a:r>
            <a:r>
              <a:rPr lang="en-US" dirty="0"/>
              <a:t>, </a:t>
            </a:r>
            <a:r>
              <a:rPr lang="en-US" b="1" dirty="0"/>
              <a:t>MTTR measures the average time</a:t>
            </a:r>
            <a:r>
              <a:rPr lang="en-US" dirty="0"/>
              <a:t> it takes your team to </a:t>
            </a:r>
            <a:r>
              <a:rPr lang="en-US" b="1" dirty="0"/>
              <a:t>bring it back up and running.</a:t>
            </a:r>
            <a:endParaRPr lang="en-US" dirty="0"/>
          </a:p>
          <a:p>
            <a:r>
              <a:rPr lang="en-US" dirty="0"/>
              <a:t>It tells “How long it takes (on average) to fix a database system or component after it fails.”</a:t>
            </a:r>
          </a:p>
          <a:p>
            <a:r>
              <a:rPr lang="en-US" dirty="0"/>
              <a:t>MTTR = Total Downtime / Number of Failures</a:t>
            </a:r>
          </a:p>
          <a:p>
            <a:endParaRPr lang="en-US" dirty="0"/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Finding the issue</a:t>
            </a:r>
          </a:p>
          <a:p>
            <a:pPr lvl="1"/>
            <a:r>
              <a:rPr lang="en-US" dirty="0"/>
              <a:t>Diagnosing the problem</a:t>
            </a:r>
          </a:p>
          <a:p>
            <a:pPr lvl="1"/>
            <a:r>
              <a:rPr lang="en-US" dirty="0"/>
              <a:t>Fixing or restarting the system</a:t>
            </a:r>
          </a:p>
          <a:p>
            <a:pPr lvl="1"/>
            <a:r>
              <a:rPr lang="en-US" dirty="0"/>
              <a:t>Getting everything back to normal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4EC439-B3D9-7A54-A1BE-51210C68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Total time the database was not working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How many times the database failed</a:t>
            </a:r>
          </a:p>
        </p:txBody>
      </p:sp>
    </p:spTree>
    <p:extLst>
      <p:ext uri="{BB962C8B-B14F-4D97-AF65-F5344CB8AC3E}">
        <p14:creationId xmlns:p14="http://schemas.microsoft.com/office/powerpoint/2010/main" val="18301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357F-DD77-92E2-ED19-58EA5E51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055104-B77C-68B6-389E-877DC815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Database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say: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SQL Server fails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times in one month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repair took 1 hour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took 2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took 1.5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Total repair time = 1 + 2 + 1.5 =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4.5 hours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Number of failures = 3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MTTR = 4.5 hours / 3 = 1.5 hours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So, it takes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1.5 hours on average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fix your database when it goes down.</a:t>
            </a:r>
          </a:p>
        </p:txBody>
      </p:sp>
    </p:spTree>
    <p:extLst>
      <p:ext uri="{BB962C8B-B14F-4D97-AF65-F5344CB8AC3E}">
        <p14:creationId xmlns:p14="http://schemas.microsoft.com/office/powerpoint/2010/main" val="178967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1237-57CF-E3C6-CE2E-41C89C66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4161-05AF-EF20-D1F2-240D96E5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Reliability: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10D6-E175-DF8C-7D1A-F2816D98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much time a database system is up and running (available) and ready to use compared to the total time we expect it to work.</a:t>
            </a:r>
          </a:p>
          <a:p>
            <a:r>
              <a:rPr lang="en-US" dirty="0"/>
              <a:t>Imagine you have a database that should ideally work 24 hours a day, every day. But sometimes it crashes or goes offline for some time.</a:t>
            </a:r>
          </a:p>
          <a:p>
            <a:r>
              <a:rPr lang="en-US" b="1" dirty="0"/>
              <a:t>Availability</a:t>
            </a:r>
            <a:r>
              <a:rPr lang="en-US" dirty="0"/>
              <a:t> measures:</a:t>
            </a:r>
            <a:br>
              <a:rPr lang="en-US" dirty="0"/>
            </a:br>
            <a:r>
              <a:rPr lang="en-US" b="1" dirty="0"/>
              <a:t>What percentage of time was the database actually working?</a:t>
            </a:r>
            <a:endParaRPr lang="en-US" dirty="0"/>
          </a:p>
          <a:p>
            <a:r>
              <a:rPr lang="en-US" dirty="0"/>
              <a:t>Availability=Uptime/(</a:t>
            </a:r>
            <a:r>
              <a:rPr lang="en-US" dirty="0" err="1"/>
              <a:t>Downtime+Uptime</a:t>
            </a:r>
            <a:r>
              <a:rPr lang="en-US" dirty="0"/>
              <a:t>)​×100% Where:</a:t>
            </a:r>
          </a:p>
          <a:p>
            <a:r>
              <a:rPr lang="en-US" b="1" dirty="0"/>
              <a:t>Uptime</a:t>
            </a:r>
            <a:r>
              <a:rPr lang="en-US" dirty="0"/>
              <a:t> = Time the database was working fine</a:t>
            </a:r>
          </a:p>
          <a:p>
            <a:r>
              <a:rPr lang="en-US" b="1" dirty="0"/>
              <a:t>Downtime</a:t>
            </a:r>
            <a:r>
              <a:rPr lang="en-US" dirty="0"/>
              <a:t> = Time the database was not working (failed or under maintenance)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D82F-B721-83E3-9516-8CE273E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FCA1-39CE-F7B4-3C21-5906AAB9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Example: Availability of a Database Server</a:t>
            </a:r>
          </a:p>
          <a:p>
            <a:r>
              <a:rPr lang="en-US" dirty="0"/>
              <a:t>Suppose in a </a:t>
            </a:r>
            <a:r>
              <a:rPr lang="en-US" b="1" dirty="0"/>
              <a:t>month (30 days)</a:t>
            </a:r>
            <a:r>
              <a:rPr lang="en-US" dirty="0"/>
              <a:t>:</a:t>
            </a:r>
          </a:p>
          <a:p>
            <a:r>
              <a:rPr lang="en-US" dirty="0"/>
              <a:t>Total time = 30 days × 24 hours = </a:t>
            </a:r>
            <a:r>
              <a:rPr lang="en-US" b="1" dirty="0"/>
              <a:t>720 hours</a:t>
            </a:r>
            <a:endParaRPr lang="en-US" dirty="0"/>
          </a:p>
          <a:p>
            <a:r>
              <a:rPr lang="en-US" dirty="0"/>
              <a:t>The database was down (not working) for </a:t>
            </a:r>
            <a:r>
              <a:rPr lang="en-US" b="1" dirty="0"/>
              <a:t>5 hours</a:t>
            </a:r>
            <a:r>
              <a:rPr lang="en-US" dirty="0"/>
              <a:t> due to failures or maintenance.</a:t>
            </a:r>
          </a:p>
          <a:p>
            <a:r>
              <a:rPr lang="en-US" dirty="0"/>
              <a:t>So, uptime = 720 - 5 = </a:t>
            </a:r>
            <a:r>
              <a:rPr lang="en-US" b="1" dirty="0"/>
              <a:t>715 hours</a:t>
            </a:r>
            <a:endParaRPr lang="en-US" dirty="0"/>
          </a:p>
          <a:p>
            <a:r>
              <a:rPr lang="en-US" dirty="0"/>
              <a:t>Now calculate availability:</a:t>
            </a:r>
          </a:p>
          <a:p>
            <a:r>
              <a:rPr lang="en-US" dirty="0"/>
              <a:t>Availability=715715+5×100=715720×100≈99.31%\text{Availability} = \frac{715}{715 + 5} \times 100 = \frac{715}{720} \times 100 \</a:t>
            </a:r>
            <a:r>
              <a:rPr lang="en-US" dirty="0" err="1"/>
              <a:t>approx</a:t>
            </a:r>
            <a:r>
              <a:rPr lang="en-US" dirty="0"/>
              <a:t> 99.31\%Availability=715+5715​×100=720715​×100≈99.31% ✅ This means your database was available </a:t>
            </a:r>
            <a:r>
              <a:rPr lang="en-US" b="1" dirty="0"/>
              <a:t>99.31% of the time</a:t>
            </a:r>
            <a:r>
              <a:rPr lang="en-US" dirty="0"/>
              <a:t> during that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7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73137-A687-F879-EEC2-6350B9989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3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0DF01-F2D2-3A0B-1C1D-732022030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8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4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DCFC3C-FAA1-E5A6-3595-E51E34D6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22" y="849338"/>
            <a:ext cx="4293299" cy="148748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ABA744-2880-C2C6-E36A-A1EF197E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4125"/>
          <a:stretch>
            <a:fillRect/>
          </a:stretch>
        </p:blipFill>
        <p:spPr>
          <a:xfrm>
            <a:off x="1155556" y="2631774"/>
            <a:ext cx="9889765" cy="35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2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C27A-58CA-5CA2-66DD-E3843BFB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Database Reliability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7F88D1-D2E8-0F96-08B2-3CC87056A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11353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the data is accurate and consistent throughout its life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Atomicity (A in ACID)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transaction is all-or-nothing. If one part fails, the whole transaction fails, and the database is unchanged.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 (D in ACID)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 transaction is committed, it remains so—even in case of a crash.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Recovery Mechanisms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should be able to recover data to a consistent state after a crash using backup logs or recovery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Tolerance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of the system to continue working in the presence of faults (hardware/software).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Backups and Replication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backups and replicas of the data help in restoring lost data and increasing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35429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D6C-04C1-9D4C-9937-FDCC1CFF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Bank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A8DD-1461-743D-CC3F-4D570E20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Scenario:</a:t>
            </a:r>
            <a:r>
              <a:rPr lang="en-US" dirty="0"/>
              <a:t> Transferring $100 from Alice’s account to Bob’s.</a:t>
            </a:r>
          </a:p>
          <a:p>
            <a:r>
              <a:rPr lang="en-US" b="1" dirty="0"/>
              <a:t>Steps:</a:t>
            </a:r>
            <a:endParaRPr lang="en-US" dirty="0"/>
          </a:p>
          <a:p>
            <a:pPr lvl="1"/>
            <a:r>
              <a:rPr lang="en-US" dirty="0"/>
              <a:t>Check Alice’s balance.</a:t>
            </a:r>
          </a:p>
          <a:p>
            <a:pPr lvl="1"/>
            <a:r>
              <a:rPr lang="en-US" dirty="0"/>
              <a:t>Deduct $100 from Alice.</a:t>
            </a:r>
          </a:p>
          <a:p>
            <a:pPr lvl="1"/>
            <a:r>
              <a:rPr lang="en-US" dirty="0"/>
              <a:t>Add $100 to Bob.</a:t>
            </a:r>
          </a:p>
          <a:p>
            <a:pPr lvl="1"/>
            <a:r>
              <a:rPr lang="en-US" dirty="0"/>
              <a:t>Commit transaction.</a:t>
            </a:r>
          </a:p>
          <a:p>
            <a:r>
              <a:rPr lang="en-US" b="1" dirty="0"/>
              <a:t>What if a crash happens after Step 2?</a:t>
            </a:r>
            <a:endParaRPr lang="en-US" dirty="0"/>
          </a:p>
          <a:p>
            <a:pPr lvl="1"/>
            <a:r>
              <a:rPr lang="en-US" dirty="0"/>
              <a:t>Without reliability: $100 is deducted from Alice but not added to Bob → Data inconsistency.</a:t>
            </a:r>
          </a:p>
          <a:p>
            <a:pPr lvl="1"/>
            <a:r>
              <a:rPr lang="en-US" dirty="0"/>
              <a:t>With reliability:</a:t>
            </a:r>
          </a:p>
          <a:p>
            <a:pPr lvl="2"/>
            <a:r>
              <a:rPr lang="en-US" dirty="0"/>
              <a:t>The database rolls back the transaction.</a:t>
            </a:r>
          </a:p>
          <a:p>
            <a:pPr lvl="2"/>
            <a:r>
              <a:rPr lang="en-US" dirty="0"/>
              <a:t>Alice’s account still shows the original amount.</a:t>
            </a:r>
          </a:p>
          <a:p>
            <a:pPr lvl="2"/>
            <a:r>
              <a:rPr lang="en-US" dirty="0"/>
              <a:t>No loss, consistency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F824-3375-1A82-B859-FD7B3E0D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D089-FEC8-ABAF-4EDB-64E099C8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Reliability in Database Systems</a:t>
            </a:r>
            <a:r>
              <a:rPr lang="en-US" dirty="0"/>
              <a:t> refers to the </a:t>
            </a:r>
            <a:r>
              <a:rPr lang="en-US" b="1" dirty="0"/>
              <a:t>ability of the database to operate continuously and recover from failures without data loss or corruption</a:t>
            </a:r>
            <a:r>
              <a:rPr lang="en-US" dirty="0"/>
              <a:t>. </a:t>
            </a:r>
          </a:p>
          <a:p>
            <a:r>
              <a:rPr lang="en-US" b="1" dirty="0"/>
              <a:t>Reliability</a:t>
            </a:r>
            <a:r>
              <a:rPr lang="en-US" dirty="0"/>
              <a:t> in the context of DDBS refers to the </a:t>
            </a:r>
            <a:r>
              <a:rPr lang="en-US" b="1" dirty="0"/>
              <a:t>system's ability to continue functioning correctly despite failures</a:t>
            </a:r>
            <a:r>
              <a:rPr lang="en-US" dirty="0"/>
              <a:t> of components like:</a:t>
            </a:r>
          </a:p>
          <a:p>
            <a:pPr lvl="1"/>
            <a:r>
              <a:rPr lang="en-US" dirty="0"/>
              <a:t>Sites (nodes/servers),</a:t>
            </a:r>
          </a:p>
          <a:p>
            <a:pPr lvl="1"/>
            <a:r>
              <a:rPr lang="en-US" dirty="0"/>
              <a:t>Communication links,</a:t>
            </a:r>
          </a:p>
          <a:p>
            <a:pPr lvl="1"/>
            <a:r>
              <a:rPr lang="en-US" dirty="0"/>
              <a:t>Transactions,</a:t>
            </a:r>
          </a:p>
          <a:p>
            <a:pPr lvl="1"/>
            <a:r>
              <a:rPr lang="en-US" dirty="0"/>
              <a:t>Storage media</a:t>
            </a:r>
          </a:p>
          <a:p>
            <a:r>
              <a:rPr lang="en-US" b="1" dirty="0"/>
              <a:t>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ensure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consistency</a:t>
            </a:r>
            <a:r>
              <a:rPr lang="en-US" dirty="0"/>
              <a:t>, and </a:t>
            </a:r>
            <a:r>
              <a:rPr lang="en-US" b="1" dirty="0"/>
              <a:t>availability</a:t>
            </a:r>
            <a:r>
              <a:rPr lang="en-US" dirty="0"/>
              <a:t> of data even in the presence of 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FFC90-C8D1-5781-7E4E-061BF916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Measures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2DC28E-F73D-5374-CD97-699AEE9C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These are metrics and practices to assess and enhance reliability: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437CEF-B29F-71B2-108A-7ADB0A7E0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65039"/>
              </p:ext>
            </p:extLst>
          </p:nvPr>
        </p:nvGraphicFramePr>
        <p:xfrm>
          <a:off x="4654296" y="721492"/>
          <a:ext cx="6894577" cy="3732524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196115">
                  <a:extLst>
                    <a:ext uri="{9D8B030D-6E8A-4147-A177-3AD203B41FA5}">
                      <a16:colId xmlns:a16="http://schemas.microsoft.com/office/drawing/2014/main" val="2507423487"/>
                    </a:ext>
                  </a:extLst>
                </a:gridCol>
                <a:gridCol w="2294547">
                  <a:extLst>
                    <a:ext uri="{9D8B030D-6E8A-4147-A177-3AD203B41FA5}">
                      <a16:colId xmlns:a16="http://schemas.microsoft.com/office/drawing/2014/main" val="2161573638"/>
                    </a:ext>
                  </a:extLst>
                </a:gridCol>
                <a:gridCol w="2403915">
                  <a:extLst>
                    <a:ext uri="{9D8B030D-6E8A-4147-A177-3AD203B41FA5}">
                      <a16:colId xmlns:a16="http://schemas.microsoft.com/office/drawing/2014/main" val="1712124026"/>
                    </a:ext>
                  </a:extLst>
                </a:gridCol>
              </a:tblGrid>
              <a:tr h="346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Measure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Description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Example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171593457"/>
                  </a:ext>
                </a:extLst>
              </a:tr>
              <a:tr h="818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MTTF (Mean Time to Failure)</a:t>
                      </a:r>
                      <a:endParaRPr lang="en-US" sz="1600"/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Avg. time the system operates before a failure.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If DB server works for 10,000 hrs before crash, MTTF = 10,000 hrs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1802001153"/>
                  </a:ext>
                </a:extLst>
              </a:tr>
              <a:tr h="582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MTTR (Mean Time to Repair)</a:t>
                      </a:r>
                      <a:endParaRPr lang="en-US" sz="1600"/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Avg. time to recover from failure.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 hour to recover DB after crash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1844604222"/>
                  </a:ext>
                </a:extLst>
              </a:tr>
              <a:tr h="582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Availability</a:t>
                      </a:r>
                      <a:endParaRPr lang="en-US" sz="1600"/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% of time DB is operational.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Availability = MTTF / (MTTF + MTTR)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465843827"/>
                  </a:ext>
                </a:extLst>
              </a:tr>
              <a:tr h="5827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Redundancy</a:t>
                      </a:r>
                      <a:endParaRPr lang="en-US" sz="1600"/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Storing duplicate data/components.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Replicated DB in multiple data centers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338787171"/>
                  </a:ext>
                </a:extLst>
              </a:tr>
              <a:tr h="818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Durability</a:t>
                      </a:r>
                      <a:endParaRPr lang="en-US" sz="1600"/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Ability to save committed transactions even after crash.</a:t>
                      </a:r>
                    </a:p>
                  </a:txBody>
                  <a:tcPr marL="78745" marR="78745" marT="39373" marB="393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Using Write-Ahead Logging (WAL) in PostgreSQL</a:t>
                      </a:r>
                    </a:p>
                  </a:txBody>
                  <a:tcPr marL="78745" marR="78745" marT="39373" marB="39373" anchor="ctr"/>
                </a:tc>
                <a:extLst>
                  <a:ext uri="{0D108BD9-81ED-4DB2-BD59-A6C34878D82A}">
                    <a16:rowId xmlns:a16="http://schemas.microsoft.com/office/drawing/2014/main" val="44483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2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CECE-7DDA-D876-2DF6-AA887C90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4675-88FB-1B2A-4022-7FF871C9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ability of a database system to keep working correctly even when some parts fail.</a:t>
            </a:r>
          </a:p>
          <a:p>
            <a:r>
              <a:rPr lang="en-US" dirty="0"/>
              <a:t>A fault-tolerant database doesn’t crash or lose data just because of a hardware failure, software bug, or network problem.</a:t>
            </a:r>
          </a:p>
          <a:p>
            <a:r>
              <a:rPr lang="en-US" dirty="0"/>
              <a:t>Imagine your database server has a problem like:</a:t>
            </a:r>
          </a:p>
          <a:p>
            <a:pPr lvl="1"/>
            <a:r>
              <a:rPr lang="en-US" dirty="0"/>
              <a:t>Hard drive failure</a:t>
            </a:r>
          </a:p>
          <a:p>
            <a:pPr lvl="1"/>
            <a:r>
              <a:rPr lang="en-US" dirty="0"/>
              <a:t>Power outage</a:t>
            </a:r>
          </a:p>
          <a:p>
            <a:pPr lvl="1"/>
            <a:r>
              <a:rPr lang="en-US" dirty="0"/>
              <a:t>Network disconnection</a:t>
            </a:r>
          </a:p>
          <a:p>
            <a:pPr lvl="1"/>
            <a:r>
              <a:rPr lang="en-US" dirty="0"/>
              <a:t>Software crash</a:t>
            </a:r>
          </a:p>
          <a:p>
            <a:r>
              <a:rPr lang="en-US" dirty="0"/>
              <a:t>A </a:t>
            </a:r>
            <a:r>
              <a:rPr lang="en-US" b="1" dirty="0"/>
              <a:t>fault-tolerant database system</a:t>
            </a:r>
            <a:r>
              <a:rPr lang="en-US" dirty="0"/>
              <a:t> can handle these problems </a:t>
            </a:r>
            <a:r>
              <a:rPr lang="en-US" b="1" dirty="0"/>
              <a:t>without stopping</a:t>
            </a:r>
            <a:r>
              <a:rPr lang="en-US" dirty="0"/>
              <a:t> or losing important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4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B096-01F5-EDED-4B3D-1609368F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Fault Tolerance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2768-9290-7AA7-B54E-4E810B0D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data </a:t>
            </a:r>
            <a:r>
              <a:rPr lang="en-US" b="1" dirty="0"/>
              <a:t>safe and available</a:t>
            </a:r>
            <a:r>
              <a:rPr lang="en-US" dirty="0"/>
              <a:t> 24/7</a:t>
            </a:r>
          </a:p>
          <a:p>
            <a:r>
              <a:rPr lang="en-US" dirty="0"/>
              <a:t>Prevents data </a:t>
            </a:r>
            <a:r>
              <a:rPr lang="en-US" b="1" dirty="0"/>
              <a:t>loss or corruption</a:t>
            </a:r>
            <a:endParaRPr lang="en-US" dirty="0"/>
          </a:p>
          <a:p>
            <a:r>
              <a:rPr lang="en-US" dirty="0"/>
              <a:t>Avoids </a:t>
            </a:r>
            <a:r>
              <a:rPr lang="en-US" b="1" dirty="0"/>
              <a:t>downtime</a:t>
            </a:r>
            <a:r>
              <a:rPr lang="en-US" dirty="0"/>
              <a:t> for users and applications</a:t>
            </a:r>
          </a:p>
          <a:p>
            <a:r>
              <a:rPr lang="en-US" dirty="0"/>
              <a:t>Supports business needs that require high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2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CF0C-9C94-848F-14DE-1EF7A16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Fault Tolerance is Achieved in Databases?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6352E-F0C3-3C8B-BADB-00E5F9717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Replication: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Copies of the data are stored on multiple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one server fails, others still have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MySQL Master-Slave replication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Failover Systems: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switching to a backup database server when the main one fails.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PostgreSQL with Patroni or AWS RDS Multi-AZ failover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RAID (Redundant Array of Independent Disks):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multiple hard drives to store data redundantly.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one disk fails, data is still safe on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RAID 1 (mirroring) or RAID 5 (striping with parity)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Logs and Backup: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a log of all changes and frequent backups.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failure happens, data can be recovered from logs or backups.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Detection and Correction: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systems detect corrupt data or errors and correct them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7479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A8C-4AFC-802F-13A7-65FD8BFB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 Replication Fault Tolerance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6B70-94B1-ABF0-96F1-25E2F41A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an e-commerce website with a </a:t>
            </a:r>
            <a:r>
              <a:rPr lang="en-US" b="1" dirty="0"/>
              <a:t>primary database server</a:t>
            </a:r>
            <a:r>
              <a:rPr lang="en-US" dirty="0"/>
              <a:t> and </a:t>
            </a:r>
            <a:r>
              <a:rPr lang="en-US" b="1" dirty="0"/>
              <a:t>two replica servers</a:t>
            </a:r>
            <a:r>
              <a:rPr lang="en-US" dirty="0"/>
              <a:t>.</a:t>
            </a:r>
          </a:p>
          <a:p>
            <a:r>
              <a:rPr lang="en-US" dirty="0"/>
              <a:t>Suddenly, the primary server crashes.</a:t>
            </a:r>
          </a:p>
          <a:p>
            <a:r>
              <a:rPr lang="en-US" dirty="0"/>
              <a:t>Traffic automatically switches to one of the replicas.</a:t>
            </a:r>
          </a:p>
          <a:p>
            <a:r>
              <a:rPr lang="en-US" dirty="0"/>
              <a:t>Users keep shopping without interruption.</a:t>
            </a:r>
          </a:p>
          <a:p>
            <a:r>
              <a:rPr lang="en-US" dirty="0"/>
              <a:t>When the primary is fixed, data syncs back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5A5C-4CE8-329B-8B9A-4AD35DA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in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3882-ED75-C26F-F407-7967100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 Atomicity and Logging (Write-Ahead Logging - WAL)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Every transaction is </a:t>
            </a:r>
            <a:r>
              <a:rPr lang="en-US" b="1" dirty="0"/>
              <a:t>atomic</a:t>
            </a:r>
            <a:r>
              <a:rPr lang="en-US" dirty="0"/>
              <a:t>: it either completes fully or not at all.</a:t>
            </a:r>
          </a:p>
          <a:p>
            <a:r>
              <a:rPr lang="en-US" dirty="0"/>
              <a:t>Changes are first written to a </a:t>
            </a:r>
            <a:r>
              <a:rPr lang="en-US" b="1" dirty="0"/>
              <a:t>log file</a:t>
            </a:r>
            <a:r>
              <a:rPr lang="en-US" dirty="0"/>
              <a:t> before updating the database (Write-Ahead Logging).</a:t>
            </a:r>
          </a:p>
          <a:p>
            <a:r>
              <a:rPr lang="en-US" dirty="0"/>
              <a:t>The log helps the database know what to undo or redo after a failure.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Suppose a bank transfer moves $100 from account A to account B.</a:t>
            </a:r>
          </a:p>
          <a:p>
            <a:r>
              <a:rPr lang="en-US" dirty="0"/>
              <a:t>The system writes to a log: “Debit $100 from A” and “Credit $100 to B” before actually updating balances.</a:t>
            </a:r>
          </a:p>
          <a:p>
            <a:r>
              <a:rPr lang="en-US" dirty="0"/>
              <a:t>If the system crashes midway, on restart it uses the log to </a:t>
            </a:r>
            <a:r>
              <a:rPr lang="en-US" b="1" dirty="0"/>
              <a:t>roll back</a:t>
            </a:r>
            <a:r>
              <a:rPr lang="en-US" dirty="0"/>
              <a:t> incomplete changes or </a:t>
            </a:r>
            <a:r>
              <a:rPr lang="en-US" b="1" dirty="0"/>
              <a:t>complete</a:t>
            </a:r>
            <a:r>
              <a:rPr lang="en-US" dirty="0"/>
              <a:t> partial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30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9A396-A63E-2437-98D6-C142DB81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480A-0DFF-375E-DD69-5337361A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in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5F6-7ECD-7DD7-9F0C-C1C49E72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Recovery Techniques: Rollback and </a:t>
            </a:r>
            <a:r>
              <a:rPr lang="en-US" b="1" dirty="0" err="1"/>
              <a:t>Rollforward</a:t>
            </a:r>
            <a:endParaRPr lang="en-US" b="1" dirty="0"/>
          </a:p>
          <a:p>
            <a:r>
              <a:rPr lang="en-US" b="1" dirty="0"/>
              <a:t>What are they?</a:t>
            </a:r>
          </a:p>
          <a:p>
            <a:r>
              <a:rPr lang="en-US" b="1" dirty="0"/>
              <a:t>Rollback:</a:t>
            </a:r>
            <a:r>
              <a:rPr lang="en-US" dirty="0"/>
              <a:t> Undo incomplete transactions to keep the database consistent.</a:t>
            </a:r>
          </a:p>
          <a:p>
            <a:r>
              <a:rPr lang="en-US" b="1" dirty="0" err="1"/>
              <a:t>Rollforward</a:t>
            </a:r>
            <a:r>
              <a:rPr lang="en-US" b="1" dirty="0"/>
              <a:t>:</a:t>
            </a:r>
            <a:r>
              <a:rPr lang="en-US" dirty="0"/>
              <a:t> Redo committed transactions using logs after a crash.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Crash happens while a transaction is halfway through.</a:t>
            </a:r>
          </a:p>
          <a:p>
            <a:r>
              <a:rPr lang="en-US" dirty="0"/>
              <a:t>Database reads the logs on restart.</a:t>
            </a:r>
          </a:p>
          <a:p>
            <a:r>
              <a:rPr lang="en-US" dirty="0"/>
              <a:t>For unfinished transactions, it </a:t>
            </a:r>
            <a:r>
              <a:rPr lang="en-US" b="1" dirty="0"/>
              <a:t>rolls back</a:t>
            </a:r>
            <a:r>
              <a:rPr lang="en-US" dirty="0"/>
              <a:t> (undoes partial changes).</a:t>
            </a:r>
          </a:p>
          <a:p>
            <a:r>
              <a:rPr lang="en-US" dirty="0"/>
              <a:t>For completed ones, it </a:t>
            </a:r>
            <a:r>
              <a:rPr lang="en-US" b="1" dirty="0"/>
              <a:t>rolls forward</a:t>
            </a:r>
            <a:r>
              <a:rPr lang="en-US" dirty="0"/>
              <a:t> (applies any missing changes from logs).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D985-20DA-502D-32A8-376BBA4D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74C1-9E80-60C8-A01F-5A0E8C17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in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7460-80DF-9B0D-BFE4-CEBC490E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 Atomicity and Logging (Write-Ahead Logging - WAL)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Every transaction is </a:t>
            </a:r>
            <a:r>
              <a:rPr lang="en-US" b="1" dirty="0"/>
              <a:t>atomic</a:t>
            </a:r>
            <a:r>
              <a:rPr lang="en-US" dirty="0"/>
              <a:t>: it either completes fully or not at all.</a:t>
            </a:r>
          </a:p>
          <a:p>
            <a:r>
              <a:rPr lang="en-US" dirty="0"/>
              <a:t>Changes are first written to a </a:t>
            </a:r>
            <a:r>
              <a:rPr lang="en-US" b="1" dirty="0"/>
              <a:t>log file</a:t>
            </a:r>
            <a:r>
              <a:rPr lang="en-US" dirty="0"/>
              <a:t> before updating the database (Write-Ahead Logging).</a:t>
            </a:r>
          </a:p>
          <a:p>
            <a:r>
              <a:rPr lang="en-US" dirty="0"/>
              <a:t>The log helps the database know what to undo or redo after a failure.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Suppose a bank transfer moves $100 from account A to account B.</a:t>
            </a:r>
          </a:p>
          <a:p>
            <a:r>
              <a:rPr lang="en-US" dirty="0"/>
              <a:t>The system writes to a log: “Debit $100 from A” and “Credit $100 to B” before actually updating balances.</a:t>
            </a:r>
          </a:p>
          <a:p>
            <a:r>
              <a:rPr lang="en-US" dirty="0"/>
              <a:t>If the system crashes midway, on restart it uses the log to </a:t>
            </a:r>
            <a:r>
              <a:rPr lang="en-US" b="1" dirty="0"/>
              <a:t>roll back</a:t>
            </a:r>
            <a:r>
              <a:rPr lang="en-US" dirty="0"/>
              <a:t> incomplete changes or </a:t>
            </a:r>
            <a:r>
              <a:rPr lang="en-US" b="1" dirty="0"/>
              <a:t>complete</a:t>
            </a:r>
            <a:r>
              <a:rPr lang="en-US" dirty="0"/>
              <a:t> partial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00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D77F-2C44-57F1-D3B0-8D1638B9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4723-DC89-D6EF-CBB0-F27B223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in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1FD0-61C3-A5E0-0CE0-446A49BD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 Atomicity and Logging (Write-Ahead Logging - WAL)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Every transaction is </a:t>
            </a:r>
            <a:r>
              <a:rPr lang="en-US" b="1" dirty="0"/>
              <a:t>atomic</a:t>
            </a:r>
            <a:r>
              <a:rPr lang="en-US" dirty="0"/>
              <a:t>: it either completes fully or not at all.</a:t>
            </a:r>
          </a:p>
          <a:p>
            <a:r>
              <a:rPr lang="en-US" dirty="0"/>
              <a:t>Changes are first written to a </a:t>
            </a:r>
            <a:r>
              <a:rPr lang="en-US" b="1" dirty="0"/>
              <a:t>log file</a:t>
            </a:r>
            <a:r>
              <a:rPr lang="en-US" dirty="0"/>
              <a:t> before updating the database (Write-Ahead Logging).</a:t>
            </a:r>
          </a:p>
          <a:p>
            <a:r>
              <a:rPr lang="en-US" dirty="0"/>
              <a:t>The log helps the database know what to undo or redo after a failure.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Suppose a bank transfer moves $100 from account A to account B.</a:t>
            </a:r>
          </a:p>
          <a:p>
            <a:r>
              <a:rPr lang="en-US" dirty="0"/>
              <a:t>The system writes to a log: “Debit $100 from A” and “Credit $100 to B” before actually updating balances.</a:t>
            </a:r>
          </a:p>
          <a:p>
            <a:r>
              <a:rPr lang="en-US" dirty="0"/>
              <a:t>If the system crashes midway, on restart it uses the log to </a:t>
            </a:r>
            <a:r>
              <a:rPr lang="en-US" b="1" dirty="0"/>
              <a:t>roll back</a:t>
            </a:r>
            <a:r>
              <a:rPr lang="en-US" dirty="0"/>
              <a:t> incomplete changes or </a:t>
            </a:r>
            <a:r>
              <a:rPr lang="en-US" b="1" dirty="0"/>
              <a:t>complete</a:t>
            </a:r>
            <a:r>
              <a:rPr lang="en-US" dirty="0"/>
              <a:t> partial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0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9A0A-BD9B-D732-D92D-4710628D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/>
              <a:t>Rollforward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1D2E-A6D3-5399-1107-5C168F5F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same banking system:</a:t>
            </a:r>
          </a:p>
          <a:p>
            <a:r>
              <a:rPr lang="en-US" dirty="0"/>
              <a:t>The database checkpoints at 1:00 PM.</a:t>
            </a:r>
          </a:p>
          <a:p>
            <a:r>
              <a:rPr lang="en-US" dirty="0"/>
              <a:t>Between 1:00 PM and 1:30 PM, several transactions commit but are still in memory (not saved on disk).</a:t>
            </a:r>
          </a:p>
          <a:p>
            <a:r>
              <a:rPr lang="en-US" dirty="0"/>
              <a:t>At 1:30 PM, system crashes.</a:t>
            </a:r>
          </a:p>
          <a:p>
            <a:r>
              <a:rPr lang="en-US" dirty="0"/>
              <a:t>During recovery:</a:t>
            </a:r>
          </a:p>
          <a:p>
            <a:r>
              <a:rPr lang="en-US" dirty="0"/>
              <a:t>The system starts from the 1:00 PM checkpoint.</a:t>
            </a:r>
          </a:p>
          <a:p>
            <a:r>
              <a:rPr lang="en-US" dirty="0"/>
              <a:t>It looks at the log and </a:t>
            </a:r>
            <a:r>
              <a:rPr lang="en-US" b="1" dirty="0"/>
              <a:t>rolls forward</a:t>
            </a:r>
            <a:r>
              <a:rPr lang="en-US" dirty="0"/>
              <a:t> by reapplying all committed transaction changes that happened between 1:00 PM and 1:30 PM.</a:t>
            </a:r>
          </a:p>
          <a:p>
            <a:r>
              <a:rPr lang="en-US" dirty="0"/>
              <a:t>The database is restored to the exact state before the crash.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B530-B6E5-5112-7C4C-C776A750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CEE4-45C9-3D98-05C4-8F17DCEC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databases, a </a:t>
            </a:r>
            <a:r>
              <a:rPr lang="en-US" b="1" dirty="0"/>
              <a:t>failure</a:t>
            </a:r>
            <a:r>
              <a:rPr lang="en-US" dirty="0"/>
              <a:t> refers to any event that prevents a database from operating correctly or causes loss of data integrity, availability, or consistency. Failures can disrupt transactions, corrupt data, or even crash the system.</a:t>
            </a:r>
          </a:p>
          <a:p>
            <a:pPr marL="0" indent="0">
              <a:buNone/>
            </a:pPr>
            <a:r>
              <a:rPr lang="en-US" b="1" dirty="0"/>
              <a:t>1. Transaction Failure</a:t>
            </a:r>
          </a:p>
          <a:p>
            <a:r>
              <a:rPr lang="en-US" dirty="0"/>
              <a:t>Occurs when a specific transaction cannot complete successfully.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Logical errors (e.g., division by zero)</a:t>
            </a:r>
          </a:p>
          <a:p>
            <a:pPr lvl="1"/>
            <a:r>
              <a:rPr lang="en-US" dirty="0"/>
              <a:t>System-enforced constraints (e.g., unique constraint violation)</a:t>
            </a:r>
          </a:p>
          <a:p>
            <a:r>
              <a:rPr lang="en-US" dirty="0"/>
              <a:t>Deadlocks</a:t>
            </a:r>
          </a:p>
          <a:p>
            <a:pPr lvl="1"/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A banking transaction tries to withdraw more money than the account balance allows. The system aborts the transaction due to an insufficient balance.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78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F21D-BAF3-FFE2-A448-9B96C6E2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E5C7-96C7-C203-83F8-EC1B452A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3. Backup and Restore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Periodic </a:t>
            </a:r>
            <a:r>
              <a:rPr lang="en-US" b="1" dirty="0"/>
              <a:t>backups</a:t>
            </a:r>
            <a:r>
              <a:rPr lang="en-US" dirty="0"/>
              <a:t> of the entire database are taken.</a:t>
            </a:r>
          </a:p>
          <a:p>
            <a:r>
              <a:rPr lang="en-US" dirty="0"/>
              <a:t>If major failure happens (e.g., disk crash), the database can be </a:t>
            </a:r>
            <a:r>
              <a:rPr lang="en-US" b="1" dirty="0"/>
              <a:t>restored</a:t>
            </a:r>
            <a:r>
              <a:rPr lang="en-US" dirty="0"/>
              <a:t> from backup.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A disk failure causes data loss.</a:t>
            </a:r>
          </a:p>
          <a:p>
            <a:r>
              <a:rPr lang="en-US" dirty="0"/>
              <a:t>Database admin restores the database from the latest backup.</a:t>
            </a:r>
          </a:p>
          <a:p>
            <a:r>
              <a:rPr lang="en-US" dirty="0"/>
              <a:t>Transaction logs after the backup are applied to catch up with recent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4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C670-108E-64DD-6986-6827D60F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9C5C-FDB4-AF58-E129-E6596325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4. Replication and Failover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Data is </a:t>
            </a:r>
            <a:r>
              <a:rPr lang="en-US" b="1" dirty="0"/>
              <a:t>replicated</a:t>
            </a:r>
            <a:r>
              <a:rPr lang="en-US" dirty="0"/>
              <a:t> to multiple servers.</a:t>
            </a:r>
          </a:p>
          <a:p>
            <a:r>
              <a:rPr lang="en-US" dirty="0"/>
              <a:t>If the main server fails, the system </a:t>
            </a:r>
            <a:r>
              <a:rPr lang="en-US" b="1" dirty="0"/>
              <a:t>fails over</a:t>
            </a:r>
            <a:r>
              <a:rPr lang="en-US" dirty="0"/>
              <a:t> to a backup server without downtime.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You have a primary database server and a secondary replica.</a:t>
            </a:r>
          </a:p>
          <a:p>
            <a:r>
              <a:rPr lang="en-US" dirty="0"/>
              <a:t>Primary server crashes.</a:t>
            </a:r>
          </a:p>
          <a:p>
            <a:r>
              <a:rPr lang="en-US" dirty="0"/>
              <a:t>The system automatically switches to the replica, which continues serving requests.</a:t>
            </a:r>
          </a:p>
          <a:p>
            <a:r>
              <a:rPr lang="en-US" dirty="0"/>
              <a:t>When the primary is fixed, it resyncs with the replica.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4601-5B67-A9F9-43E9-77CF6319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05F2-DCEA-3553-1373-2A702F60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5. Concurrency Control and Deadlock Handling</a:t>
            </a:r>
          </a:p>
          <a:p>
            <a:r>
              <a:rPr lang="en-US" b="1" dirty="0"/>
              <a:t>What is it?</a:t>
            </a:r>
          </a:p>
          <a:p>
            <a:r>
              <a:rPr lang="en-US" dirty="0"/>
              <a:t>Manages multiple transactions running simultaneously without conflicts.</a:t>
            </a:r>
          </a:p>
          <a:p>
            <a:r>
              <a:rPr lang="en-US" dirty="0"/>
              <a:t>Detects and resolves </a:t>
            </a:r>
            <a:r>
              <a:rPr lang="en-US" b="1" dirty="0"/>
              <a:t>deadlocks</a:t>
            </a:r>
            <a:r>
              <a:rPr lang="en-US" dirty="0"/>
              <a:t> (when two transactions wait on each other).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Two transactions try to update the same data.</a:t>
            </a:r>
          </a:p>
          <a:p>
            <a:r>
              <a:rPr lang="en-US" dirty="0"/>
              <a:t>Database uses locking mechanisms to serialize access.</a:t>
            </a:r>
          </a:p>
          <a:p>
            <a:r>
              <a:rPr lang="en-US" dirty="0"/>
              <a:t>If deadlock detected, one transaction is rolled back to free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5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9116-193E-2332-B37C-83CCD9DA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Reliability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9872-8821-1410-82AB-2E9814AF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a </a:t>
            </a:r>
            <a:r>
              <a:rPr lang="en-US" b="1" dirty="0"/>
              <a:t>distributed database system</a:t>
            </a:r>
            <a:r>
              <a:rPr lang="en-US" dirty="0"/>
              <a:t>, a </a:t>
            </a:r>
            <a:r>
              <a:rPr lang="en-US" b="1" dirty="0"/>
              <a:t>local reliability protocol</a:t>
            </a:r>
            <a:r>
              <a:rPr lang="en-US" dirty="0"/>
              <a:t> is a method used at each individual site (node) to ensure </a:t>
            </a:r>
            <a:r>
              <a:rPr lang="en-US" b="1" dirty="0"/>
              <a:t>transaction reliability</a:t>
            </a:r>
            <a:r>
              <a:rPr lang="en-US" dirty="0"/>
              <a:t> and </a:t>
            </a:r>
            <a:r>
              <a:rPr lang="en-US" b="1" dirty="0"/>
              <a:t>correctness</a:t>
            </a:r>
            <a:r>
              <a:rPr lang="en-US" dirty="0"/>
              <a:t> locally, </a:t>
            </a:r>
            <a:r>
              <a:rPr lang="en-US" b="1" dirty="0"/>
              <a:t>before</a:t>
            </a:r>
            <a:r>
              <a:rPr lang="en-US" dirty="0"/>
              <a:t> coordinating with other sites.</a:t>
            </a:r>
          </a:p>
          <a:p>
            <a:r>
              <a:rPr lang="en-US" b="1" dirty="0"/>
              <a:t>Why Local Reliability Protocols?</a:t>
            </a:r>
          </a:p>
          <a:p>
            <a:r>
              <a:rPr lang="en-US" dirty="0"/>
              <a:t>Each site in a distributed system manages its own local transactions.</a:t>
            </a:r>
          </a:p>
          <a:p>
            <a:r>
              <a:rPr lang="en-US" dirty="0"/>
              <a:t>To maintain </a:t>
            </a:r>
            <a:r>
              <a:rPr lang="en-US" b="1" dirty="0"/>
              <a:t>atomicity</a:t>
            </a:r>
            <a:r>
              <a:rPr lang="en-US" dirty="0"/>
              <a:t> and </a:t>
            </a:r>
            <a:r>
              <a:rPr lang="en-US" b="1" dirty="0"/>
              <a:t>durability</a:t>
            </a:r>
            <a:r>
              <a:rPr lang="en-US" dirty="0"/>
              <a:t>, local sites need to </a:t>
            </a:r>
            <a:r>
              <a:rPr lang="en-US" b="1" dirty="0"/>
              <a:t>commit or abort transactions properly</a:t>
            </a:r>
            <a:r>
              <a:rPr lang="en-US" dirty="0"/>
              <a:t>.</a:t>
            </a:r>
          </a:p>
          <a:p>
            <a:r>
              <a:rPr lang="en-US" dirty="0"/>
              <a:t>Local protocols guarantee that transactions behave reliably </a:t>
            </a:r>
            <a:r>
              <a:rPr lang="en-US" b="1" dirty="0"/>
              <a:t>locally</a:t>
            </a:r>
            <a:r>
              <a:rPr lang="en-US" dirty="0"/>
              <a:t>, so global distributed protocols (like Two-Phase Commit) can build on them.</a:t>
            </a:r>
          </a:p>
          <a:p>
            <a:r>
              <a:rPr lang="en-US" b="1" dirty="0"/>
              <a:t>Main Points About Local Reliability Protocols:</a:t>
            </a:r>
          </a:p>
          <a:p>
            <a:r>
              <a:rPr lang="en-US" dirty="0"/>
              <a:t>They ensure that transactions at a single site commit or abort reliably.</a:t>
            </a:r>
          </a:p>
          <a:p>
            <a:r>
              <a:rPr lang="en-US" dirty="0"/>
              <a:t>They often use </a:t>
            </a:r>
            <a:r>
              <a:rPr lang="en-US" b="1" dirty="0"/>
              <a:t>logging</a:t>
            </a:r>
            <a:r>
              <a:rPr lang="en-US" dirty="0"/>
              <a:t> (Write-Ahead Logging) and </a:t>
            </a:r>
            <a:r>
              <a:rPr lang="en-US" b="1" dirty="0"/>
              <a:t>locking</a:t>
            </a:r>
            <a:r>
              <a:rPr lang="en-US" dirty="0"/>
              <a:t>.</a:t>
            </a:r>
          </a:p>
          <a:p>
            <a:r>
              <a:rPr lang="en-US" dirty="0"/>
              <a:t>They form the </a:t>
            </a:r>
            <a:r>
              <a:rPr lang="en-US" b="1" dirty="0"/>
              <a:t>foundation for distributed commit protocols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59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D127-1CF8-3157-5D0D-A309400E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 Reliability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03B5-9A76-AEA0-6B6C-889CADFB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1. Write-Ahead Logging Protocol (WAL)</a:t>
            </a:r>
          </a:p>
          <a:p>
            <a:r>
              <a:rPr lang="en-US" dirty="0"/>
              <a:t>Before a transaction modifies the database, it writes the intended changes to a log.</a:t>
            </a:r>
          </a:p>
          <a:p>
            <a:r>
              <a:rPr lang="en-US" dirty="0"/>
              <a:t>In case of a crash, the system can use the log to </a:t>
            </a:r>
            <a:r>
              <a:rPr lang="en-US" b="1" dirty="0"/>
              <a:t>redo</a:t>
            </a:r>
            <a:r>
              <a:rPr lang="en-US" dirty="0"/>
              <a:t> committed transactions or </a:t>
            </a:r>
            <a:r>
              <a:rPr lang="en-US" b="1" dirty="0"/>
              <a:t>undo</a:t>
            </a:r>
            <a:r>
              <a:rPr lang="en-US" dirty="0"/>
              <a:t> incomplete ones.</a:t>
            </a:r>
          </a:p>
          <a:p>
            <a:r>
              <a:rPr lang="en-US" dirty="0"/>
              <a:t>Ensures </a:t>
            </a:r>
            <a:r>
              <a:rPr lang="en-US" b="1" dirty="0"/>
              <a:t>atomicity and durability</a:t>
            </a:r>
            <a:r>
              <a:rPr lang="en-US" dirty="0"/>
              <a:t> at the local site.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A local transaction wants to update a customer’s balance.</a:t>
            </a:r>
          </a:p>
          <a:p>
            <a:r>
              <a:rPr lang="en-US" dirty="0"/>
              <a:t>Before changing the data on disk, it writes the update details to the log.</a:t>
            </a:r>
          </a:p>
          <a:p>
            <a:r>
              <a:rPr lang="en-US" dirty="0"/>
              <a:t>If the system crashes after logging but before writing the data, recovery uses the log to complete the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D1C5-AE82-D7D7-AB49-C79DB71A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WAL works?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6A83F-BE17-026A-A1C1-C63974C9C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Let's say we have a transaction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updates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of an account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Transaction Begins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T1 starts.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 is acquired on the account record.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Log the "Before" and "After"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updating the data, the system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 a log entry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&lt;T1, START&gt; &lt;T1, AccountID=101, OldBalance=1000, NewBalance=1200&gt;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that if the system crashes, it can undo or redo this change.</a:t>
            </a: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Write Data to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new balance (1200) is written to the actual database.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1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6E9-CE8A-3F58-B38B-2CC34DFE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D02-E8E9-7114-55CC-99A64944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WAL works?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65138F-4CD4-CBB2-5C69-A91218B11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3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Write Commit Record to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successfully writing to the database, the system logs: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&lt;T1, COMMIT&gt;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now is the transaction considered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 Release Locks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Locks on the data are released.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B657-CB34-C729-BDC1-576C94E4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C3EF-E841-6DF4-6F72-2BFE68D0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🔁 Recovery Process Using WAL</a:t>
            </a:r>
          </a:p>
          <a:p>
            <a:r>
              <a:rPr lang="en-US" dirty="0"/>
              <a:t>If a crash happens before or after a commit, WAL helps:</a:t>
            </a:r>
          </a:p>
          <a:p>
            <a:r>
              <a:rPr lang="en-US" b="1" dirty="0"/>
              <a:t>💡 If COMMIT record exists:</a:t>
            </a:r>
          </a:p>
          <a:p>
            <a:r>
              <a:rPr lang="en-US" dirty="0"/>
              <a:t>Use the log to </a:t>
            </a:r>
            <a:r>
              <a:rPr lang="en-US" b="1" dirty="0"/>
              <a:t>REDO</a:t>
            </a:r>
            <a:r>
              <a:rPr lang="en-US" dirty="0"/>
              <a:t> the transaction changes, ensuring durability.</a:t>
            </a:r>
          </a:p>
          <a:p>
            <a:r>
              <a:rPr lang="en-US" b="1" dirty="0"/>
              <a:t>💡 If COMMIT record doesn't exist:</a:t>
            </a:r>
          </a:p>
          <a:p>
            <a:r>
              <a:rPr lang="en-US" dirty="0"/>
              <a:t>Use the log to </a:t>
            </a:r>
            <a:r>
              <a:rPr lang="en-US" b="1" dirty="0"/>
              <a:t>UNDO</a:t>
            </a:r>
            <a:r>
              <a:rPr lang="en-US" dirty="0"/>
              <a:t> partial changes using the "old values" from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20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75944-E050-EDC7-B7E0-C0917487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74183B-4A16-09C9-4396-F2904E8D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effectLst/>
              </a:rPr>
              <a:t>Example: WAL in Action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effectLst/>
              </a:rPr>
              <a:t>Suppose: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effectLst/>
              </a:rPr>
              <a:t>Account ID: 101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effectLst/>
              </a:rPr>
              <a:t>Original Balance: 1000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effectLst/>
              </a:rPr>
              <a:t>T1 wants to update balance to 1200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effectLst/>
              </a:rPr>
              <a:t>Logging Steps: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104783-BFBA-282E-286B-89F6DC937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78195"/>
              </p:ext>
            </p:extLst>
          </p:nvPr>
        </p:nvGraphicFramePr>
        <p:xfrm>
          <a:off x="4654296" y="867147"/>
          <a:ext cx="6894577" cy="344121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768296">
                  <a:extLst>
                    <a:ext uri="{9D8B030D-6E8A-4147-A177-3AD203B41FA5}">
                      <a16:colId xmlns:a16="http://schemas.microsoft.com/office/drawing/2014/main" val="2256215260"/>
                    </a:ext>
                  </a:extLst>
                </a:gridCol>
                <a:gridCol w="2644963">
                  <a:extLst>
                    <a:ext uri="{9D8B030D-6E8A-4147-A177-3AD203B41FA5}">
                      <a16:colId xmlns:a16="http://schemas.microsoft.com/office/drawing/2014/main" val="3714721978"/>
                    </a:ext>
                  </a:extLst>
                </a:gridCol>
                <a:gridCol w="2481318">
                  <a:extLst>
                    <a:ext uri="{9D8B030D-6E8A-4147-A177-3AD203B41FA5}">
                      <a16:colId xmlns:a16="http://schemas.microsoft.com/office/drawing/2014/main" val="2699865296"/>
                    </a:ext>
                  </a:extLst>
                </a:gridCol>
              </a:tblGrid>
              <a:tr h="5311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Log Entry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Explanation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052285"/>
                  </a:ext>
                </a:extLst>
              </a:tr>
              <a:tr h="5311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Begin T1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&lt;T1, START&gt;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Transaction started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008828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Before update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&lt;T1, AccountID=101, Old=1000, New=1200&gt;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Log both old and new values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549900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Update DB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(Writes 1200 in DB)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Change made to the database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1350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Commit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&lt;T1, COMMIT&gt;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Transaction safely committed</a:t>
                      </a:r>
                    </a:p>
                  </a:txBody>
                  <a:tcPr marL="145877" marR="112213" marT="112213" marB="11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00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852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00-15D4-6633-5E1B-AAD77C8A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EB647B-0A94-16A0-CC1D-95BB0D141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🧯 In Case of Crash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 After Step 2 (before commit):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Recovery checks for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&lt;T1, COMMIT&gt;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Not found.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Old=1000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 After Step 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&lt;T1, COMMIT&gt;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found.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New=1200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change to ensure it's not lost.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95C-37A9-A0D9-7BE2-F0AAF8C8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A86B-1B21-76DE-3DEC-822C1D9A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7ED2-5634-F001-0969-1E6565B7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System (or System Crash) Failure</a:t>
            </a:r>
          </a:p>
          <a:p>
            <a:r>
              <a:rPr lang="en-US" dirty="0"/>
              <a:t>Occurs when the system (e.g., operating system or database server) crashes during transaction execution.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Hardware failure (e.g., CPU, RAM)</a:t>
            </a:r>
          </a:p>
          <a:p>
            <a:pPr lvl="1"/>
            <a:r>
              <a:rPr lang="en-US" dirty="0"/>
              <a:t>Power outage</a:t>
            </a:r>
          </a:p>
          <a:p>
            <a:pPr lvl="1"/>
            <a:r>
              <a:rPr lang="en-US" dirty="0"/>
              <a:t>Software bugs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	While updating several rows in a table, the power goes out. The system crashes and all uncommitted transactions are lost unless properly recovered.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245A-B738-C875-BE04-DC13DB61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396C-172A-E960-327F-3D096680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 Reliability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F46F-AEF1-A867-A58F-B1C3AFE8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2. Lock-Based Protocol</a:t>
            </a:r>
          </a:p>
          <a:p>
            <a:r>
              <a:rPr lang="en-US" dirty="0"/>
              <a:t>Locks are used to control concurrent access to data items.</a:t>
            </a:r>
          </a:p>
          <a:p>
            <a:r>
              <a:rPr lang="en-US" dirty="0"/>
              <a:t>Local transactions acquire locks to avoid conflicts.</a:t>
            </a:r>
          </a:p>
          <a:p>
            <a:r>
              <a:rPr lang="en-US" dirty="0"/>
              <a:t>The protocol ensures </a:t>
            </a:r>
            <a:r>
              <a:rPr lang="en-US" b="1" dirty="0"/>
              <a:t>serializability</a:t>
            </a:r>
            <a:r>
              <a:rPr lang="en-US" dirty="0"/>
              <a:t> (correctness in concurrent transactions).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Transaction T1 locks record R for update.</a:t>
            </a:r>
          </a:p>
          <a:p>
            <a:r>
              <a:rPr lang="en-US" dirty="0"/>
              <a:t>Another transaction T2 must wait until T1 releases the lock.</a:t>
            </a:r>
          </a:p>
          <a:p>
            <a:r>
              <a:rPr lang="en-US" dirty="0"/>
              <a:t>If T1 aborts, it releases the lock without committing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509AC-988F-F2B8-0AF7-8CA4982F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B0F7-F31D-016B-CC34-84B9F6C5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 Reliability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0CDD-0180-D584-0F30-0C01575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Local Commit Protocol</a:t>
            </a:r>
            <a:r>
              <a:rPr lang="en-US" dirty="0"/>
              <a:t> is the procedure a </a:t>
            </a:r>
            <a:r>
              <a:rPr lang="en-US" b="1" dirty="0"/>
              <a:t>single site (node)</a:t>
            </a:r>
            <a:r>
              <a:rPr lang="en-US" dirty="0"/>
              <a:t> in a distributed database uses to </a:t>
            </a:r>
            <a:r>
              <a:rPr lang="en-US" b="1" dirty="0"/>
              <a:t>safely commit or abort</a:t>
            </a:r>
            <a:r>
              <a:rPr lang="en-US" dirty="0"/>
              <a:t> its part of a distributed transaction.</a:t>
            </a:r>
          </a:p>
          <a:p>
            <a:r>
              <a:rPr lang="en-US" dirty="0"/>
              <a:t>Since a distributed transaction involves multiple sites, each site must ensure that </a:t>
            </a:r>
            <a:r>
              <a:rPr lang="en-US" b="1" dirty="0"/>
              <a:t>its local operations are either fully committed or fully aborted</a:t>
            </a:r>
            <a:r>
              <a:rPr lang="en-US" dirty="0"/>
              <a:t>, even in the face of failures.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7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0B3-0153-5645-A54D-10CD354B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local commit protocol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4633-A2EF-35F1-EC24-0228E26B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Step 1: Receive "Prepare" Request</a:t>
            </a:r>
          </a:p>
          <a:p>
            <a:r>
              <a:rPr lang="en-US" dirty="0"/>
              <a:t>The global coordinator sends a "prepare" message asking Site S if it can commit.</a:t>
            </a:r>
          </a:p>
          <a:p>
            <a:r>
              <a:rPr lang="en-US" dirty="0"/>
              <a:t>Site S checks if it can commit all local operations:</a:t>
            </a:r>
          </a:p>
          <a:p>
            <a:pPr lvl="1"/>
            <a:r>
              <a:rPr lang="en-US" dirty="0"/>
              <a:t>Ensures all updates are logged.</a:t>
            </a:r>
          </a:p>
          <a:p>
            <a:pPr lvl="1"/>
            <a:r>
              <a:rPr lang="en-US" dirty="0"/>
              <a:t>Acquires all necessary locks.</a:t>
            </a:r>
          </a:p>
          <a:p>
            <a:pPr lvl="1"/>
            <a:r>
              <a:rPr lang="en-US" dirty="0"/>
              <a:t>No conflicts or errors.</a:t>
            </a:r>
          </a:p>
          <a:p>
            <a:r>
              <a:rPr lang="en-US" b="1" dirty="0"/>
              <a:t>Step 2: Write "Prepare" Log Entry</a:t>
            </a:r>
          </a:p>
          <a:p>
            <a:r>
              <a:rPr lang="en-US" dirty="0"/>
              <a:t>Site S writes a </a:t>
            </a:r>
            <a:r>
              <a:rPr lang="en-US" b="1" dirty="0"/>
              <a:t>"prepare" record to its local log</a:t>
            </a:r>
            <a:r>
              <a:rPr lang="en-US" dirty="0"/>
              <a:t>.</a:t>
            </a:r>
          </a:p>
          <a:p>
            <a:r>
              <a:rPr lang="en-US" dirty="0"/>
              <a:t>This indicates Site S is ready to commit but not yet committed.</a:t>
            </a:r>
          </a:p>
          <a:p>
            <a:r>
              <a:rPr lang="en-US" b="1" dirty="0"/>
              <a:t>Step 3: Send "Vote Commit" or "Vote Abort"</a:t>
            </a:r>
          </a:p>
          <a:p>
            <a:r>
              <a:rPr lang="en-US" dirty="0"/>
              <a:t>If everything is okay, Site S sends </a:t>
            </a:r>
            <a:r>
              <a:rPr lang="en-US" b="1" dirty="0"/>
              <a:t>"vote commit"</a:t>
            </a:r>
            <a:r>
              <a:rPr lang="en-US" dirty="0"/>
              <a:t> to the coordinator.</a:t>
            </a:r>
          </a:p>
          <a:p>
            <a:r>
              <a:rPr lang="en-US" dirty="0"/>
              <a:t>Otherwise, it sends </a:t>
            </a:r>
            <a:r>
              <a:rPr lang="en-US" b="1" dirty="0"/>
              <a:t>"vote abort"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96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77E14-565E-179A-9E49-68BC3BC7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E071-AEB0-9463-480C-32AD44EA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local commit protocol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C75F-39C6-69DB-C5A3-59194406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Step 4: Receive Final Decision</a:t>
            </a:r>
          </a:p>
          <a:p>
            <a:r>
              <a:rPr lang="en-US" dirty="0"/>
              <a:t>The coordinator sends a </a:t>
            </a:r>
            <a:r>
              <a:rPr lang="en-US" b="1" dirty="0"/>
              <a:t>"commit" or "abort"</a:t>
            </a:r>
            <a:r>
              <a:rPr lang="en-US" dirty="0"/>
              <a:t> message based on votes from all participants.</a:t>
            </a:r>
          </a:p>
          <a:p>
            <a:r>
              <a:rPr lang="en-US" b="1" dirty="0"/>
              <a:t>Step 5: Commit or Abort Locally</a:t>
            </a:r>
          </a:p>
          <a:p>
            <a:r>
              <a:rPr lang="en-US" dirty="0"/>
              <a:t>If commit:</a:t>
            </a:r>
          </a:p>
          <a:p>
            <a:pPr lvl="1"/>
            <a:r>
              <a:rPr lang="en-US" dirty="0"/>
              <a:t>Site S writes a </a:t>
            </a:r>
            <a:r>
              <a:rPr lang="en-US" b="1" dirty="0"/>
              <a:t>"commit" record to the 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Applies all changes permanently.</a:t>
            </a:r>
          </a:p>
          <a:p>
            <a:pPr lvl="1"/>
            <a:r>
              <a:rPr lang="en-US" dirty="0"/>
              <a:t>Releases locks.</a:t>
            </a:r>
          </a:p>
          <a:p>
            <a:r>
              <a:rPr lang="en-US" dirty="0"/>
              <a:t>If abort:</a:t>
            </a:r>
          </a:p>
          <a:p>
            <a:pPr lvl="1"/>
            <a:r>
              <a:rPr lang="en-US" dirty="0"/>
              <a:t>Site S writes an </a:t>
            </a:r>
            <a:r>
              <a:rPr lang="en-US" b="1" dirty="0"/>
              <a:t>"abort" record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Undoes all changes.</a:t>
            </a:r>
          </a:p>
          <a:p>
            <a:pPr lvl="1"/>
            <a:r>
              <a:rPr lang="en-US" dirty="0"/>
              <a:t>Releases locks.</a:t>
            </a:r>
          </a:p>
          <a:p>
            <a:r>
              <a:rPr lang="en-US" b="1" dirty="0"/>
              <a:t>Step 6: Acknowledge</a:t>
            </a:r>
          </a:p>
          <a:p>
            <a:r>
              <a:rPr lang="en-US" dirty="0"/>
              <a:t>Site S acknowledges completion to the coordinator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B7D6-0DD8-780F-1984-0785D71A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14A-264E-9B51-84A2-026C462B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local commit protocol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D6D0-C79C-4268-7608-7895AF15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a distributed transaction updates customer accounts in two sites, Site A and Site B.</a:t>
            </a:r>
          </a:p>
          <a:p>
            <a:r>
              <a:rPr lang="en-US" dirty="0"/>
              <a:t>The coordinator sends "prepare" to Site A and Site B.</a:t>
            </a:r>
          </a:p>
          <a:p>
            <a:r>
              <a:rPr lang="en-US" dirty="0"/>
              <a:t>Site A checks its local changes, writes "prepare" log entry, and votes commit.</a:t>
            </a:r>
          </a:p>
          <a:p>
            <a:r>
              <a:rPr lang="en-US" dirty="0"/>
              <a:t>Site B detects a conflict, writes "abort" log entry, and votes abort.</a:t>
            </a:r>
          </a:p>
          <a:p>
            <a:r>
              <a:rPr lang="en-US" dirty="0"/>
              <a:t>Coordinator receives votes: one commit, one abort → decides to abort globally.</a:t>
            </a:r>
          </a:p>
          <a:p>
            <a:r>
              <a:rPr lang="en-US" dirty="0"/>
              <a:t>Coordinator sends "abort" to both sites.</a:t>
            </a:r>
          </a:p>
          <a:p>
            <a:r>
              <a:rPr lang="en-US" dirty="0"/>
              <a:t>Site A and Site B write "abort" records, rollback local changes, and release locks.</a:t>
            </a:r>
          </a:p>
          <a:p>
            <a:r>
              <a:rPr lang="en-US" dirty="0"/>
              <a:t>Transaction is aborted at all sites, ensuring atomicity.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8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C020-B5BB-2774-F41E-1B7B6AA9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reliability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D08-8D51-E986-0C00-A4A18A0C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Reliability Protocols</a:t>
            </a:r>
            <a:r>
              <a:rPr lang="en-US" dirty="0"/>
              <a:t> are essential in </a:t>
            </a:r>
            <a:r>
              <a:rPr lang="en-US" b="1" dirty="0"/>
              <a:t>Distributed Database Systems (DDBS)</a:t>
            </a:r>
            <a:r>
              <a:rPr lang="en-US" dirty="0"/>
              <a:t> to ensure </a:t>
            </a:r>
            <a:r>
              <a:rPr lang="en-US" b="1" dirty="0"/>
              <a:t>data consistency, atomicity</a:t>
            </a:r>
            <a:r>
              <a:rPr lang="en-US" dirty="0"/>
              <a:t>, and </a:t>
            </a:r>
            <a:r>
              <a:rPr lang="en-US" b="1" dirty="0"/>
              <a:t>system reliability</a:t>
            </a:r>
            <a:r>
              <a:rPr lang="en-US" dirty="0"/>
              <a:t> in the presence of failures like site crashes, network issues, or transaction aborts.</a:t>
            </a:r>
          </a:p>
          <a:p>
            <a:r>
              <a:rPr lang="en-US" b="1" dirty="0"/>
              <a:t>🔐 What Are Distributed Reliability Protocols?</a:t>
            </a:r>
          </a:p>
          <a:p>
            <a:r>
              <a:rPr lang="en-US" dirty="0"/>
              <a:t>Distributed reliability protocols are mechanisms that:</a:t>
            </a:r>
          </a:p>
          <a:p>
            <a:r>
              <a:rPr lang="en-US" dirty="0"/>
              <a:t>Ensure all-or-nothing execution of </a:t>
            </a:r>
            <a:r>
              <a:rPr lang="en-US" b="1" dirty="0"/>
              <a:t>distributed transactions</a:t>
            </a:r>
            <a:r>
              <a:rPr lang="en-US" dirty="0"/>
              <a:t>.</a:t>
            </a:r>
          </a:p>
          <a:p>
            <a:r>
              <a:rPr lang="en-US" dirty="0"/>
              <a:t>Handle </a:t>
            </a:r>
            <a:r>
              <a:rPr lang="en-US" b="1" dirty="0"/>
              <a:t>failures gracefully</a:t>
            </a:r>
            <a:r>
              <a:rPr lang="en-US" dirty="0"/>
              <a:t> (site, communication, transaction).</a:t>
            </a:r>
          </a:p>
          <a:p>
            <a:r>
              <a:rPr lang="en-US" dirty="0"/>
              <a:t>Guarantee </a:t>
            </a:r>
            <a:r>
              <a:rPr lang="en-US" b="1" dirty="0"/>
              <a:t>atomicity</a:t>
            </a:r>
            <a:r>
              <a:rPr lang="en-US" dirty="0"/>
              <a:t> and </a:t>
            </a:r>
            <a:r>
              <a:rPr lang="en-US" b="1" dirty="0"/>
              <a:t>consistency</a:t>
            </a:r>
            <a:r>
              <a:rPr lang="en-US" dirty="0"/>
              <a:t> across multiple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5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8E02E-3F1D-A3F9-9740-D6A6AE15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EA-E06F-6A19-92C4-ED669F74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 (2PC)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5169-D65E-3A86-C554-0383E26D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Ensures that </a:t>
            </a:r>
            <a:r>
              <a:rPr lang="en-US" b="1" dirty="0"/>
              <a:t>all participating sites</a:t>
            </a:r>
            <a:r>
              <a:rPr lang="en-US" dirty="0"/>
              <a:t> in a distributed transaction </a:t>
            </a:r>
            <a:r>
              <a:rPr lang="en-US" b="1" dirty="0"/>
              <a:t>either all commit or all abort</a:t>
            </a:r>
            <a:r>
              <a:rPr lang="en-US" dirty="0"/>
              <a:t>, even in case of failure.</a:t>
            </a:r>
          </a:p>
          <a:p>
            <a:r>
              <a:rPr lang="en-US" b="1" dirty="0"/>
              <a:t>🧩 Working Steps of 2PC</a:t>
            </a:r>
          </a:p>
          <a:p>
            <a:r>
              <a:rPr lang="en-US" b="1" dirty="0"/>
              <a:t>🌐 Participants:</a:t>
            </a:r>
          </a:p>
          <a:p>
            <a:r>
              <a:rPr lang="en-US" b="1" dirty="0"/>
              <a:t>Coordinator</a:t>
            </a:r>
            <a:r>
              <a:rPr lang="en-US" dirty="0"/>
              <a:t>: Manages the transaction (e.g., Site A)</a:t>
            </a:r>
          </a:p>
          <a:p>
            <a:r>
              <a:rPr lang="en-US" b="1" dirty="0"/>
              <a:t>Cohorts/Participants</a:t>
            </a:r>
            <a:r>
              <a:rPr lang="en-US" dirty="0"/>
              <a:t>: Other sites involved in the transaction (e.g., Site B, C)</a:t>
            </a:r>
          </a:p>
          <a:p>
            <a:r>
              <a:rPr lang="en-US" b="1" dirty="0"/>
              <a:t>📌 Phase 1: Prepare Phase</a:t>
            </a:r>
          </a:p>
          <a:p>
            <a:r>
              <a:rPr lang="en-US" dirty="0"/>
              <a:t>Coordinator sends a </a:t>
            </a:r>
            <a:r>
              <a:rPr lang="en-US" b="1" dirty="0"/>
              <a:t>PREPARE</a:t>
            </a:r>
            <a:r>
              <a:rPr lang="en-US" dirty="0"/>
              <a:t> message to all participants.</a:t>
            </a:r>
          </a:p>
          <a:p>
            <a:r>
              <a:rPr lang="en-US" dirty="0"/>
              <a:t>Each participant:</a:t>
            </a:r>
          </a:p>
          <a:p>
            <a:pPr lvl="1"/>
            <a:r>
              <a:rPr lang="en-US" dirty="0"/>
              <a:t>Writes transaction to log.</a:t>
            </a:r>
          </a:p>
          <a:p>
            <a:pPr lvl="1"/>
            <a:r>
              <a:rPr lang="en-US" dirty="0"/>
              <a:t>If successful, replies </a:t>
            </a:r>
            <a:r>
              <a:rPr lang="en-US" b="1" dirty="0"/>
              <a:t>VOTE COMMIT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replies </a:t>
            </a:r>
            <a:r>
              <a:rPr lang="en-US" b="1" dirty="0"/>
              <a:t>VOTE ABORT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20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084B-D01C-68D5-AF3B-1344D4FF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198A-5721-A960-2931-192BFB11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 (2PC)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5069-29A3-D7B9-04EB-9B67A0CD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📌 Phase 2: Commit/Abort Phase</a:t>
            </a:r>
          </a:p>
          <a:p>
            <a:r>
              <a:rPr lang="en-US" dirty="0"/>
              <a:t>Coordinator: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all votes = COMMIT</a:t>
            </a:r>
            <a:r>
              <a:rPr lang="en-US" dirty="0"/>
              <a:t>, sends </a:t>
            </a:r>
            <a:r>
              <a:rPr lang="en-US" b="1" dirty="0"/>
              <a:t>GLOBAL COMMIT</a:t>
            </a:r>
            <a:r>
              <a:rPr lang="en-US" dirty="0"/>
              <a:t> to all.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any vote = ABORT</a:t>
            </a:r>
            <a:r>
              <a:rPr lang="en-US" dirty="0"/>
              <a:t>, sends </a:t>
            </a:r>
            <a:r>
              <a:rPr lang="en-US" b="1" dirty="0"/>
              <a:t>GLOBAL ABORT</a:t>
            </a:r>
            <a:r>
              <a:rPr lang="en-US" dirty="0"/>
              <a:t>.</a:t>
            </a:r>
          </a:p>
          <a:p>
            <a:r>
              <a:rPr lang="en-US" dirty="0"/>
              <a:t>Each participant:</a:t>
            </a:r>
          </a:p>
          <a:p>
            <a:pPr lvl="1"/>
            <a:r>
              <a:rPr lang="en-US" dirty="0"/>
              <a:t>Performs the commit or abort action.</a:t>
            </a:r>
          </a:p>
          <a:p>
            <a:pPr lvl="1"/>
            <a:r>
              <a:rPr lang="en-US" dirty="0"/>
              <a:t>Acknowledges to coordinator.</a:t>
            </a:r>
          </a:p>
          <a:p>
            <a:r>
              <a:rPr lang="en-US" b="1" dirty="0"/>
              <a:t>🧪 Example of 2PC</a:t>
            </a:r>
          </a:p>
          <a:p>
            <a:r>
              <a:rPr lang="en-US" dirty="0"/>
              <a:t>Transaction: Transfer $100 from Site A to Site B and Site C</a:t>
            </a:r>
          </a:p>
          <a:p>
            <a:r>
              <a:rPr lang="en-US" dirty="0"/>
              <a:t>Coordinator (Site A) sends </a:t>
            </a:r>
            <a:r>
              <a:rPr lang="en-US" b="1" dirty="0"/>
              <a:t>PREPARE</a:t>
            </a:r>
            <a:endParaRPr lang="en-US" dirty="0"/>
          </a:p>
          <a:p>
            <a:r>
              <a:rPr lang="en-US" dirty="0"/>
              <a:t>Sites B and C respond with </a:t>
            </a:r>
            <a:r>
              <a:rPr lang="en-US" b="1" dirty="0"/>
              <a:t>VOTE COMMIT</a:t>
            </a:r>
            <a:endParaRPr lang="en-US" dirty="0"/>
          </a:p>
          <a:p>
            <a:r>
              <a:rPr lang="en-US" dirty="0"/>
              <a:t>Coordinator sends </a:t>
            </a:r>
            <a:r>
              <a:rPr lang="en-US" b="1" dirty="0"/>
              <a:t>GLOBAL COMMIT</a:t>
            </a:r>
            <a:endParaRPr lang="en-US" dirty="0"/>
          </a:p>
          <a:p>
            <a:r>
              <a:rPr lang="en-US" dirty="0"/>
              <a:t>All sites commit the transaction</a:t>
            </a:r>
          </a:p>
          <a:p>
            <a:r>
              <a:rPr lang="en-US" dirty="0"/>
              <a:t>✅ Ensures atomicity even if a participant crashes </a:t>
            </a:r>
            <a:r>
              <a:rPr lang="en-US" b="1" dirty="0"/>
              <a:t>after preparing but before committing</a:t>
            </a:r>
            <a:r>
              <a:rPr lang="en-US" dirty="0"/>
              <a:t> (due to logs).</a:t>
            </a:r>
          </a:p>
          <a:p>
            <a:r>
              <a:rPr lang="en-US" b="1" dirty="0"/>
              <a:t>🚫 Limitation:</a:t>
            </a:r>
          </a:p>
          <a:p>
            <a:r>
              <a:rPr lang="en-US" b="1" dirty="0"/>
              <a:t>Blocking Problem</a:t>
            </a:r>
            <a:r>
              <a:rPr lang="en-US" dirty="0"/>
              <a:t>: If the coordinator crashes after participants vote "commit" but before global decision, participants wait indefinitely.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93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69BF-B6D3-1103-D719-1914E6F3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 (3PC)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17F3-604D-FD34-04CA-C054A73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Improves upon 2PC by preventing </a:t>
            </a:r>
            <a:r>
              <a:rPr lang="en-US" b="1" dirty="0"/>
              <a:t>blocking</a:t>
            </a:r>
            <a:r>
              <a:rPr lang="en-US" dirty="0"/>
              <a:t> even if the coordinator crashes.</a:t>
            </a:r>
          </a:p>
          <a:p>
            <a:r>
              <a:rPr lang="en-US" b="1" dirty="0"/>
              <a:t>🧩 Working Steps of 3PC</a:t>
            </a:r>
          </a:p>
          <a:p>
            <a:r>
              <a:rPr lang="en-US" b="1" dirty="0"/>
              <a:t>📌 Phase 1: </a:t>
            </a:r>
            <a:r>
              <a:rPr lang="en-US" b="1" dirty="0" err="1"/>
              <a:t>CanCommit</a:t>
            </a:r>
            <a:endParaRPr lang="en-US" b="1" dirty="0"/>
          </a:p>
          <a:p>
            <a:r>
              <a:rPr lang="en-US" dirty="0"/>
              <a:t>Coordinator asks: "Can you commit?" → </a:t>
            </a:r>
            <a:r>
              <a:rPr lang="en-US" b="1" dirty="0"/>
              <a:t>CAN COMMIT</a:t>
            </a:r>
            <a:endParaRPr lang="en-US" dirty="0"/>
          </a:p>
          <a:p>
            <a:r>
              <a:rPr lang="en-US" dirty="0"/>
              <a:t>Participants reply </a:t>
            </a:r>
            <a:r>
              <a:rPr lang="en-US" b="1" dirty="0"/>
              <a:t>YES</a:t>
            </a:r>
            <a:r>
              <a:rPr lang="en-US" dirty="0"/>
              <a:t> (if ready) or </a:t>
            </a:r>
            <a:r>
              <a:rPr lang="en-US" b="1" dirty="0"/>
              <a:t>NO</a:t>
            </a:r>
            <a:endParaRPr lang="en-US" dirty="0"/>
          </a:p>
          <a:p>
            <a:r>
              <a:rPr lang="en-US" b="1" dirty="0"/>
              <a:t>📌 Phase 2: </a:t>
            </a:r>
            <a:r>
              <a:rPr lang="en-US" b="1" dirty="0" err="1"/>
              <a:t>PreCommit</a:t>
            </a:r>
            <a:endParaRPr lang="en-US" b="1" dirty="0"/>
          </a:p>
          <a:p>
            <a:r>
              <a:rPr lang="en-US" dirty="0"/>
              <a:t>If all say YES, Coordinator sends </a:t>
            </a:r>
            <a:r>
              <a:rPr lang="en-US" b="1" dirty="0"/>
              <a:t>PRE-COMMIT</a:t>
            </a:r>
            <a:endParaRPr lang="en-US" dirty="0"/>
          </a:p>
          <a:p>
            <a:r>
              <a:rPr lang="en-US" dirty="0"/>
              <a:t>Participants prepare but </a:t>
            </a:r>
            <a:r>
              <a:rPr lang="en-US" b="1" dirty="0"/>
              <a:t>do not yet commit</a:t>
            </a:r>
            <a:r>
              <a:rPr lang="en-US" dirty="0"/>
              <a:t>, and acknowledge</a:t>
            </a:r>
          </a:p>
          <a:p>
            <a:r>
              <a:rPr lang="en-US" b="1" dirty="0"/>
              <a:t>📌 Phase 3: </a:t>
            </a:r>
            <a:r>
              <a:rPr lang="en-US" b="1" dirty="0" err="1"/>
              <a:t>DoCommit</a:t>
            </a:r>
            <a:endParaRPr lang="en-US" b="1" dirty="0"/>
          </a:p>
          <a:p>
            <a:r>
              <a:rPr lang="en-US" dirty="0"/>
              <a:t>Coordinator sends </a:t>
            </a:r>
            <a:r>
              <a:rPr lang="en-US" b="1" dirty="0"/>
              <a:t>DO COMMIT</a:t>
            </a:r>
            <a:endParaRPr lang="en-US" dirty="0"/>
          </a:p>
          <a:p>
            <a:r>
              <a:rPr lang="en-US" dirty="0"/>
              <a:t>Participants commit and reply with </a:t>
            </a:r>
            <a:r>
              <a:rPr lang="en-US" b="1" dirty="0"/>
              <a:t>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6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79B2-4D3D-8F8A-3D3B-F75041DF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EF0B-C255-C755-AD7D-AC01B00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 (3PC)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7549-24D8-6E24-4639-C73720F4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🧪 Example:</a:t>
            </a:r>
          </a:p>
          <a:p>
            <a:r>
              <a:rPr lang="en-US" dirty="0"/>
              <a:t>Site A asks Sites B and C: </a:t>
            </a:r>
            <a:r>
              <a:rPr lang="en-US" b="1" dirty="0" err="1"/>
              <a:t>CanCommit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Both say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Site A sends </a:t>
            </a:r>
            <a:r>
              <a:rPr lang="en-US" b="1" dirty="0" err="1"/>
              <a:t>PreCommit</a:t>
            </a:r>
            <a:endParaRPr lang="en-US" dirty="0"/>
          </a:p>
          <a:p>
            <a:r>
              <a:rPr lang="en-US" dirty="0"/>
              <a:t>Sites prepare and acknowledge</a:t>
            </a:r>
          </a:p>
          <a:p>
            <a:r>
              <a:rPr lang="en-US" dirty="0"/>
              <a:t>Site A sends </a:t>
            </a:r>
            <a:r>
              <a:rPr lang="en-US" b="1" dirty="0" err="1"/>
              <a:t>DoCommit</a:t>
            </a:r>
            <a:endParaRPr lang="en-US" dirty="0"/>
          </a:p>
          <a:p>
            <a:r>
              <a:rPr lang="en-US" dirty="0"/>
              <a:t>All commit</a:t>
            </a:r>
          </a:p>
          <a:p>
            <a:r>
              <a:rPr lang="en-US" dirty="0"/>
              <a:t>✅ </a:t>
            </a:r>
            <a:r>
              <a:rPr lang="en-US" b="1" dirty="0"/>
              <a:t>No blocking</a:t>
            </a:r>
            <a:r>
              <a:rPr lang="en-US" dirty="0"/>
              <a:t> — each participant can decide based on PRE-COMMIT if coordinator crashes.</a:t>
            </a:r>
          </a:p>
          <a:p>
            <a:r>
              <a:rPr lang="en-US" b="1" dirty="0"/>
              <a:t>Drawback:</a:t>
            </a:r>
          </a:p>
          <a:p>
            <a:r>
              <a:rPr lang="en-US" b="1" dirty="0"/>
              <a:t>More communication overhead</a:t>
            </a:r>
            <a:r>
              <a:rPr lang="en-US" dirty="0"/>
              <a:t> (adds 1 more phase)</a:t>
            </a:r>
          </a:p>
          <a:p>
            <a:r>
              <a:rPr lang="en-US" dirty="0"/>
              <a:t>Still assumes reliable communication and no message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87FD2-2DCC-40C1-774A-2D3845E9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629-39B4-25EB-84A3-9DB8F10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7A1D-3850-57A1-8D42-EE5E27F4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3. Media (or Disk) Failure</a:t>
            </a:r>
          </a:p>
          <a:p>
            <a:r>
              <a:rPr lang="en-US" dirty="0"/>
              <a:t>Involves physical damage or corruption of storage devices where the database resides.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Hard disk crash</a:t>
            </a:r>
          </a:p>
          <a:p>
            <a:pPr lvl="1"/>
            <a:r>
              <a:rPr lang="en-US" dirty="0"/>
              <a:t>File system corruption</a:t>
            </a:r>
          </a:p>
          <a:p>
            <a:pPr lvl="1"/>
            <a:r>
              <a:rPr lang="en-US" dirty="0"/>
              <a:t>Natural disasters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	The disk containing the database files becomes unreadable due to hardware failure. All data on the disk is potentially lost unless backups are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8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BC477-1047-963D-5DF8-A50D3258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0B38F-071E-185A-CB8E-1B2265DF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2263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B915-0150-25B5-2CA0-9F165369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/>
              <a:t>Used for </a:t>
            </a:r>
            <a:r>
              <a:rPr lang="en-US" sz="1800" b="1"/>
              <a:t>replication control</a:t>
            </a:r>
            <a:r>
              <a:rPr lang="en-US" sz="1800"/>
              <a:t> to ensure consistency in a distributed database.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9044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612-9C72-15D4-56A6-9C0B7859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FDC3-0121-3936-5DC8-6EB4A962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🧪 Example:</a:t>
            </a:r>
          </a:p>
          <a:p>
            <a:r>
              <a:rPr lang="en-US" dirty="0"/>
              <a:t>N = 5 replicas</a:t>
            </a:r>
          </a:p>
          <a:p>
            <a:r>
              <a:rPr lang="en-US" dirty="0"/>
              <a:t>R = 2, W = 4</a:t>
            </a:r>
          </a:p>
          <a:p>
            <a:r>
              <a:rPr lang="en-US" dirty="0"/>
              <a:t>→ Any write is to 4 sites, any read is from 2 → overlap guaranteed.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90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85C8-4C57-016B-4C5D-3796091C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B094-2AF7-F648-C403-DA549DFE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to decide whether an action (e.g., commit or abort) can proceed based on </a:t>
            </a:r>
            <a:r>
              <a:rPr lang="en-US" b="1" dirty="0"/>
              <a:t>vote counts</a:t>
            </a:r>
            <a:r>
              <a:rPr lang="en-US" dirty="0"/>
              <a:t>.</a:t>
            </a:r>
          </a:p>
          <a:p>
            <a:r>
              <a:rPr lang="en-US" b="1" dirty="0"/>
              <a:t>🧩 Steps:</a:t>
            </a:r>
          </a:p>
          <a:p>
            <a:r>
              <a:rPr lang="en-US" dirty="0"/>
              <a:t>Each site maintains a </a:t>
            </a:r>
            <a:r>
              <a:rPr lang="en-US" b="1" dirty="0"/>
              <a:t>vote</a:t>
            </a:r>
            <a:r>
              <a:rPr lang="en-US" dirty="0"/>
              <a:t> (say weight = 1).</a:t>
            </a:r>
          </a:p>
          <a:p>
            <a:r>
              <a:rPr lang="en-US" dirty="0"/>
              <a:t>Coordinator collects votes.</a:t>
            </a:r>
          </a:p>
          <a:p>
            <a:r>
              <a:rPr lang="en-US" dirty="0"/>
              <a:t>If </a:t>
            </a:r>
            <a:r>
              <a:rPr lang="en-US" b="1" dirty="0"/>
              <a:t>majority of votes</a:t>
            </a:r>
            <a:r>
              <a:rPr lang="en-US" dirty="0"/>
              <a:t> agree, action proceeds.</a:t>
            </a:r>
          </a:p>
          <a:p>
            <a:r>
              <a:rPr lang="en-US" b="1" dirty="0"/>
              <a:t>🧪 Example:</a:t>
            </a:r>
          </a:p>
          <a:p>
            <a:r>
              <a:rPr lang="en-US" dirty="0"/>
              <a:t>Total votes = 5</a:t>
            </a:r>
          </a:p>
          <a:p>
            <a:r>
              <a:rPr lang="en-US" dirty="0"/>
              <a:t>Minimum votes needed to commit = 3</a:t>
            </a:r>
          </a:p>
          <a:p>
            <a:r>
              <a:rPr lang="en-US" dirty="0"/>
              <a:t>Sites A, B, C vote commit → action proceeds.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A702E-45C1-529B-6BEF-3E39A9E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26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FD82-4A9C-D431-DCEE-731C10B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Failure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EE72E5-FEDE-7C7D-CFC3-42C0B06F2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database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data is stored across multiple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(nodes/servers).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 failure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the complete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 or unavailability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one of these sites due to reasons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crash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outage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isolation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 failure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implies that the entire DBMS and associated processes on that site are non-functional until recovery.</a:t>
            </a:r>
          </a:p>
        </p:txBody>
      </p:sp>
    </p:spTree>
    <p:extLst>
      <p:ext uri="{BB962C8B-B14F-4D97-AF65-F5344CB8AC3E}">
        <p14:creationId xmlns:p14="http://schemas.microsoft.com/office/powerpoint/2010/main" val="201822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B49-73A4-E113-D040-698A92BD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2255-78EE-426D-7B61-3F723CAC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🧩 Characteristics of Site Failures</a:t>
            </a:r>
          </a:p>
          <a:p>
            <a:r>
              <a:rPr lang="en-US" b="1" dirty="0"/>
              <a:t>Non-responsive site</a:t>
            </a:r>
            <a:r>
              <a:rPr lang="en-US" dirty="0"/>
              <a:t>: Cannot participate in transaction processing.</a:t>
            </a:r>
          </a:p>
          <a:p>
            <a:r>
              <a:rPr lang="en-US" b="1" dirty="0"/>
              <a:t>All data at that site is unavailable</a:t>
            </a:r>
            <a:r>
              <a:rPr lang="en-US" dirty="0"/>
              <a:t> during failure.</a:t>
            </a:r>
          </a:p>
          <a:p>
            <a:r>
              <a:rPr lang="en-US" b="1" dirty="0"/>
              <a:t>Local transactions</a:t>
            </a:r>
            <a:r>
              <a:rPr lang="en-US" dirty="0"/>
              <a:t> (originating from the failed site) are aborted.</a:t>
            </a:r>
          </a:p>
          <a:p>
            <a:r>
              <a:rPr lang="en-US" b="1" dirty="0"/>
              <a:t>Global transactions</a:t>
            </a:r>
            <a:r>
              <a:rPr lang="en-US" dirty="0"/>
              <a:t> involving the failed site may be blocked or delayed depending on the protocol (e.g., 2PC).</a:t>
            </a:r>
          </a:p>
          <a:p>
            <a:r>
              <a:rPr lang="en-US" b="1" dirty="0"/>
              <a:t>Recovery is necessary</a:t>
            </a:r>
            <a:r>
              <a:rPr lang="en-US" dirty="0"/>
              <a:t> before the site can resume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C6B3-7B0D-C566-988F-F2A8C446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E584-2AB2-442B-9AFB-6076C00A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🧪 Example of Site Failure</a:t>
            </a:r>
          </a:p>
          <a:p>
            <a:r>
              <a:rPr lang="en-US" b="1" dirty="0"/>
              <a:t>Scenario:</a:t>
            </a:r>
          </a:p>
          <a:p>
            <a:r>
              <a:rPr lang="en-US" dirty="0"/>
              <a:t>Suppose a distributed database has 3 sites:</a:t>
            </a:r>
          </a:p>
          <a:p>
            <a:r>
              <a:rPr lang="en-US" b="1" dirty="0"/>
              <a:t>Site A</a:t>
            </a:r>
            <a:r>
              <a:rPr lang="en-US" dirty="0"/>
              <a:t>: Transaction coordinator</a:t>
            </a:r>
          </a:p>
          <a:p>
            <a:r>
              <a:rPr lang="en-US" b="1" dirty="0"/>
              <a:t>Site B</a:t>
            </a:r>
            <a:r>
              <a:rPr lang="en-US" dirty="0"/>
              <a:t>: Holds customer data</a:t>
            </a:r>
          </a:p>
          <a:p>
            <a:r>
              <a:rPr lang="en-US" b="1" dirty="0"/>
              <a:t>Site C</a:t>
            </a:r>
            <a:r>
              <a:rPr lang="en-US" dirty="0"/>
              <a:t>: Holds order data</a:t>
            </a:r>
          </a:p>
          <a:p>
            <a:r>
              <a:rPr lang="en-US" dirty="0"/>
              <a:t>Transaction T1:</a:t>
            </a:r>
          </a:p>
          <a:p>
            <a:r>
              <a:rPr lang="en-US" dirty="0"/>
              <a:t>Reads customer data from Site B</a:t>
            </a:r>
          </a:p>
          <a:p>
            <a:r>
              <a:rPr lang="en-US" dirty="0"/>
              <a:t>Inserts new order into Site C</a:t>
            </a:r>
          </a:p>
          <a:p>
            <a:r>
              <a:rPr lang="en-US" dirty="0"/>
              <a:t>If </a:t>
            </a:r>
            <a:r>
              <a:rPr lang="en-US" b="1" dirty="0"/>
              <a:t>Site C fails</a:t>
            </a:r>
            <a:r>
              <a:rPr lang="en-US" dirty="0"/>
              <a:t> during T1 (say, before order is inserted):</a:t>
            </a:r>
          </a:p>
          <a:p>
            <a:r>
              <a:rPr lang="en-US" dirty="0"/>
              <a:t>Transaction </a:t>
            </a:r>
            <a:r>
              <a:rPr lang="en-US" b="1" dirty="0"/>
              <a:t>cannot complete</a:t>
            </a:r>
            <a:r>
              <a:rPr lang="en-US" dirty="0"/>
              <a:t>.</a:t>
            </a:r>
          </a:p>
          <a:p>
            <a:r>
              <a:rPr lang="en-US" dirty="0"/>
              <a:t>Site A (coordinator) waits for Site C to respond (in 2PC).</a:t>
            </a:r>
          </a:p>
          <a:p>
            <a:r>
              <a:rPr lang="en-US" dirty="0"/>
              <a:t>If timeout exceeds, Site A may </a:t>
            </a:r>
            <a:r>
              <a:rPr lang="en-US" b="1" dirty="0"/>
              <a:t>abort</a:t>
            </a:r>
            <a:r>
              <a:rPr lang="en-US" dirty="0"/>
              <a:t> T1 and </a:t>
            </a:r>
            <a:r>
              <a:rPr lang="en-US" b="1" dirty="0"/>
              <a:t>rollback</a:t>
            </a:r>
            <a:r>
              <a:rPr lang="en-US" dirty="0"/>
              <a:t> changes at Site B.</a:t>
            </a:r>
          </a:p>
          <a:p>
            <a:r>
              <a:rPr lang="en-US" dirty="0"/>
              <a:t>Once Site C </a:t>
            </a:r>
            <a:r>
              <a:rPr lang="en-US" b="1" dirty="0"/>
              <a:t>recovers</a:t>
            </a:r>
            <a:r>
              <a:rPr lang="en-US" dirty="0"/>
              <a:t>, logs are used to </a:t>
            </a:r>
            <a:r>
              <a:rPr lang="en-US" b="1" dirty="0"/>
              <a:t>replay or undo</a:t>
            </a:r>
            <a:r>
              <a:rPr lang="en-US" dirty="0"/>
              <a:t>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1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45E9-E6E6-C824-D845-18A25B5C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1331-23E1-5516-CF7C-121B54A6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🔁 Recovery from Site Failure</a:t>
            </a:r>
          </a:p>
          <a:p>
            <a:r>
              <a:rPr lang="en-US" dirty="0"/>
              <a:t>When the failed site is back:</a:t>
            </a:r>
          </a:p>
          <a:p>
            <a:r>
              <a:rPr lang="en-US" b="1" dirty="0"/>
              <a:t>Restart the DBMS</a:t>
            </a:r>
            <a:endParaRPr lang="en-US" dirty="0"/>
          </a:p>
          <a:p>
            <a:r>
              <a:rPr lang="en-US" b="1" dirty="0"/>
              <a:t>Check logs</a:t>
            </a:r>
            <a:r>
              <a:rPr lang="en-US" dirty="0"/>
              <a:t> for transactions that were:</a:t>
            </a:r>
          </a:p>
          <a:p>
            <a:pPr lvl="1"/>
            <a:r>
              <a:rPr lang="en-US" dirty="0"/>
              <a:t>Prepared but not committed → </a:t>
            </a:r>
            <a:r>
              <a:rPr lang="en-US" b="1" dirty="0"/>
              <a:t>consult coordinator</a:t>
            </a:r>
            <a:endParaRPr lang="en-US" dirty="0"/>
          </a:p>
          <a:p>
            <a:pPr lvl="1"/>
            <a:r>
              <a:rPr lang="en-US" dirty="0"/>
              <a:t>Not started → </a:t>
            </a:r>
            <a:r>
              <a:rPr lang="en-US" b="1" dirty="0"/>
              <a:t>safe to ignore</a:t>
            </a:r>
            <a:endParaRPr lang="en-US" dirty="0"/>
          </a:p>
          <a:p>
            <a:pPr lvl="1"/>
            <a:r>
              <a:rPr lang="en-US" dirty="0"/>
              <a:t>Committed → </a:t>
            </a:r>
            <a:r>
              <a:rPr lang="en-US" b="1" dirty="0"/>
              <a:t>redo</a:t>
            </a:r>
            <a:endParaRPr lang="en-US" dirty="0"/>
          </a:p>
          <a:p>
            <a:pPr lvl="1"/>
            <a:r>
              <a:rPr lang="en-US" dirty="0"/>
              <a:t>Aborted → </a:t>
            </a:r>
            <a:r>
              <a:rPr lang="en-US" b="1" dirty="0"/>
              <a:t>undo</a:t>
            </a:r>
            <a:endParaRPr lang="en-US" dirty="0"/>
          </a:p>
          <a:p>
            <a:r>
              <a:rPr lang="en-US" b="1" dirty="0"/>
              <a:t>Rejoin distributed transaction coordination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01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E5542-48A4-FD45-C200-AEF26872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🔐 Handling Site Failures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🔸 Techniques: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CCB9C6-75E5-2435-3842-81A80C11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499404"/>
              </p:ext>
            </p:extLst>
          </p:nvPr>
        </p:nvGraphicFramePr>
        <p:xfrm>
          <a:off x="838200" y="2208314"/>
          <a:ext cx="10515599" cy="3585962"/>
        </p:xfrm>
        <a:graphic>
          <a:graphicData uri="http://schemas.openxmlformats.org/drawingml/2006/table">
            <a:tbl>
              <a:tblPr/>
              <a:tblGrid>
                <a:gridCol w="4451108">
                  <a:extLst>
                    <a:ext uri="{9D8B030D-6E8A-4147-A177-3AD203B41FA5}">
                      <a16:colId xmlns:a16="http://schemas.microsoft.com/office/drawing/2014/main" val="2197736294"/>
                    </a:ext>
                  </a:extLst>
                </a:gridCol>
                <a:gridCol w="6064491">
                  <a:extLst>
                    <a:ext uri="{9D8B030D-6E8A-4147-A177-3AD203B41FA5}">
                      <a16:colId xmlns:a16="http://schemas.microsoft.com/office/drawing/2014/main" val="2278681594"/>
                    </a:ext>
                  </a:extLst>
                </a:gridCol>
              </a:tblGrid>
              <a:tr h="4640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Strategy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55011"/>
                  </a:ext>
                </a:extLst>
              </a:tr>
              <a:tr h="7804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Logging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Maintain logs of operations for redo/undo after failure.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248798"/>
                  </a:ext>
                </a:extLst>
              </a:tr>
              <a:tr h="7804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Checkpointing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Periodically save DB state to reduce recovery time.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59582"/>
                  </a:ext>
                </a:extLst>
              </a:tr>
              <a:tr h="7804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2PC/3PC Protocols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Used to handle commit/abort across multiple sites.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58783"/>
                  </a:ext>
                </a:extLst>
              </a:tr>
              <a:tr h="7804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Replication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Maintain copies of data across multiple sites to tolerate site failure.</a:t>
                      </a:r>
                    </a:p>
                  </a:txBody>
                  <a:tcPr marL="105469" marR="105469" marT="52735" marB="52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65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744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EB7-576A-D967-BE44-5A981EA5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E8F1-E3A9-3C2A-EB3F-9D240FE5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Network partitioning</a:t>
            </a:r>
            <a:r>
              <a:rPr lang="en-US" dirty="0"/>
              <a:t> is a type of failure in </a:t>
            </a:r>
            <a:r>
              <a:rPr lang="en-US" b="1" dirty="0"/>
              <a:t>distributed systems</a:t>
            </a:r>
            <a:r>
              <a:rPr lang="en-US" dirty="0"/>
              <a:t> where the network is split into </a:t>
            </a:r>
            <a:r>
              <a:rPr lang="en-US" b="1" dirty="0"/>
              <a:t>disconnected partitions</a:t>
            </a:r>
            <a:r>
              <a:rPr lang="en-US" dirty="0"/>
              <a:t>, and </a:t>
            </a:r>
            <a:r>
              <a:rPr lang="en-US" b="1" dirty="0"/>
              <a:t>nodes in one partition cannot communicate</a:t>
            </a:r>
            <a:r>
              <a:rPr lang="en-US" dirty="0"/>
              <a:t> with those in another.</a:t>
            </a:r>
          </a:p>
          <a:p>
            <a:r>
              <a:rPr lang="en-US" b="1" dirty="0"/>
              <a:t>📌 Example:</a:t>
            </a:r>
          </a:p>
          <a:p>
            <a:r>
              <a:rPr lang="en-US" dirty="0"/>
              <a:t>Assume a distributed database with 5 sites:</a:t>
            </a:r>
          </a:p>
          <a:p>
            <a:r>
              <a:rPr lang="en-US" dirty="0"/>
              <a:t>Site A, B, C (Partition 1)</a:t>
            </a:r>
          </a:p>
          <a:p>
            <a:r>
              <a:rPr lang="en-US" dirty="0"/>
              <a:t>Site D, E (Partition 2)</a:t>
            </a:r>
          </a:p>
          <a:p>
            <a:r>
              <a:rPr lang="en-US" dirty="0"/>
              <a:t>Due to network failure, A–B–C cannot communicate with D–E.</a:t>
            </a:r>
            <a:br>
              <a:rPr lang="en-US" dirty="0"/>
            </a:br>
            <a:r>
              <a:rPr lang="en-US" dirty="0"/>
              <a:t>Each partition thinks the other is </a:t>
            </a:r>
            <a:r>
              <a:rPr lang="en-US" b="1" dirty="0"/>
              <a:t>down or unreachable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475AE-27BE-9D8A-A3AB-D4D27765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6149-1414-260B-72B4-8F85CD0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A225-BE53-BA65-D51C-9D071E8D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Application Failure</a:t>
            </a:r>
          </a:p>
          <a:p>
            <a:r>
              <a:rPr lang="en-US" dirty="0"/>
              <a:t>The failure occurs in the application logic that interacts with the database.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Programming bugs</a:t>
            </a:r>
          </a:p>
          <a:p>
            <a:pPr lvl="1"/>
            <a:r>
              <a:rPr lang="en-US" dirty="0"/>
              <a:t>Wrong SQL commands</a:t>
            </a:r>
          </a:p>
          <a:p>
            <a:pPr lvl="1"/>
            <a:r>
              <a:rPr lang="en-US" dirty="0"/>
              <a:t>Input validation issues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	An application mistakenly deletes customer records instead of updating them due to a coding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91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FF0D-5D34-0A2A-2696-4226B3A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D7B-FC6A-DB45-18A2-05803BB2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🚨 Causes of Network Partitioning</a:t>
            </a:r>
          </a:p>
          <a:p>
            <a:r>
              <a:rPr lang="en-US" dirty="0"/>
              <a:t>Router failures</a:t>
            </a:r>
          </a:p>
          <a:p>
            <a:r>
              <a:rPr lang="en-US" dirty="0"/>
              <a:t>Link failures</a:t>
            </a:r>
          </a:p>
          <a:p>
            <a:r>
              <a:rPr lang="en-US" dirty="0"/>
              <a:t>Switch misconfiguration</a:t>
            </a:r>
          </a:p>
          <a:p>
            <a:r>
              <a:rPr lang="en-US" dirty="0"/>
              <a:t>Regional network outage (e.g., ISP issue)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5AF3D-F3A0-8FD7-60F6-166E57ED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⚠️ Impacts of Network Partitioning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5A18E7-980E-DB52-6B7F-D879A331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180864"/>
              </p:ext>
            </p:extLst>
          </p:nvPr>
        </p:nvGraphicFramePr>
        <p:xfrm>
          <a:off x="838200" y="1889089"/>
          <a:ext cx="10515601" cy="4224412"/>
        </p:xfrm>
        <a:graphic>
          <a:graphicData uri="http://schemas.openxmlformats.org/drawingml/2006/table">
            <a:tbl>
              <a:tblPr/>
              <a:tblGrid>
                <a:gridCol w="5068535">
                  <a:extLst>
                    <a:ext uri="{9D8B030D-6E8A-4147-A177-3AD203B41FA5}">
                      <a16:colId xmlns:a16="http://schemas.microsoft.com/office/drawing/2014/main" val="1413625138"/>
                    </a:ext>
                  </a:extLst>
                </a:gridCol>
                <a:gridCol w="5447066">
                  <a:extLst>
                    <a:ext uri="{9D8B030D-6E8A-4147-A177-3AD203B41FA5}">
                      <a16:colId xmlns:a16="http://schemas.microsoft.com/office/drawing/2014/main" val="1896079853"/>
                    </a:ext>
                  </a:extLst>
                </a:gridCol>
              </a:tblGrid>
              <a:tr h="599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Effect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Description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78665"/>
                  </a:ext>
                </a:extLst>
              </a:tr>
              <a:tr h="10084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Inconsistent views</a:t>
                      </a:r>
                      <a:endParaRPr lang="en-US" sz="2700"/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Sites may have different views of the system state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493055"/>
                  </a:ext>
                </a:extLst>
              </a:tr>
              <a:tr h="10084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Uncertain transaction status</a:t>
                      </a:r>
                      <a:endParaRPr lang="en-US" sz="2700"/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Coordinators may not reach participants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25557"/>
                  </a:ext>
                </a:extLst>
              </a:tr>
              <a:tr h="599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Risk of data inconsistency</a:t>
                      </a:r>
                      <a:endParaRPr lang="en-US" sz="2700"/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Replicated data may diverge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34634"/>
                  </a:ext>
                </a:extLst>
              </a:tr>
              <a:tr h="10084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b="1"/>
                        <a:t>Unavailability of majority</a:t>
                      </a:r>
                      <a:endParaRPr lang="en-US" sz="2700"/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Commit protocols like 2PC may block</a:t>
                      </a:r>
                    </a:p>
                  </a:txBody>
                  <a:tcPr marL="136271" marR="136271" marT="68136" marB="68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54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806-DF4D-2411-3837-1E4A3895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6971-904B-9922-D0B9-E0DDA7AE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168-80A5-7975-2611-CBC0763B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 Network Failure</a:t>
            </a:r>
          </a:p>
          <a:p>
            <a:r>
              <a:rPr lang="en-US" dirty="0"/>
              <a:t>The database cannot be accessed due to issues in network connectivity.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Network outage</a:t>
            </a:r>
          </a:p>
          <a:p>
            <a:pPr lvl="1"/>
            <a:r>
              <a:rPr lang="en-US" dirty="0"/>
              <a:t>Router/switch failure</a:t>
            </a:r>
          </a:p>
          <a:p>
            <a:pPr lvl="1"/>
            <a:r>
              <a:rPr lang="en-US" dirty="0"/>
              <a:t>DNS resolution failure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	A distributed database system loses connection between nodes due to a router issue, resulting in a delay or failure in transaction replication.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8CBC-55EC-A8E8-EE96-338C21856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104C-8FBE-1101-CD77-E589FA14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A02E-2C54-6842-6272-9FAEDB7E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Concurrency Failure</a:t>
            </a:r>
          </a:p>
          <a:p>
            <a:r>
              <a:rPr lang="en-US" dirty="0"/>
              <a:t>Occurs when multiple transactions interfere with each other, violating isolation rules.</a:t>
            </a:r>
          </a:p>
          <a:p>
            <a:r>
              <a:rPr lang="en-US" b="1" dirty="0"/>
              <a:t>Causes:</a:t>
            </a:r>
            <a:endParaRPr lang="en-US" dirty="0"/>
          </a:p>
          <a:p>
            <a:pPr lvl="1"/>
            <a:r>
              <a:rPr lang="en-US" dirty="0"/>
              <a:t>Lost updates</a:t>
            </a:r>
          </a:p>
          <a:p>
            <a:pPr lvl="1"/>
            <a:r>
              <a:rPr lang="en-US" dirty="0"/>
              <a:t>Dirty reads</a:t>
            </a:r>
          </a:p>
          <a:p>
            <a:pPr lvl="1"/>
            <a:r>
              <a:rPr lang="en-US" dirty="0"/>
              <a:t>Uncommitted data access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Two users simultaneously update the same bank account balance without proper isolation, causing incorrect final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1480-084F-DCAA-977B-1149F24C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A1E60-AB0C-9923-FABA-6CE89E4D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Mean Time Between Failures (MTBF)</a:t>
            </a:r>
          </a:p>
          <a:p>
            <a:r>
              <a:rPr lang="en-US" dirty="0"/>
              <a:t>The average operational time between two successive failures.</a:t>
            </a:r>
          </a:p>
          <a:p>
            <a:r>
              <a:rPr lang="en-US" dirty="0"/>
              <a:t>It tells “How long a database system or server works properly before it fails again”</a:t>
            </a:r>
          </a:p>
          <a:p>
            <a:r>
              <a:rPr lang="en-US" dirty="0"/>
              <a:t>Higher MTBF = more reliable system.</a:t>
            </a:r>
          </a:p>
          <a:p>
            <a:r>
              <a:rPr lang="en-US" dirty="0"/>
              <a:t>You are using a </a:t>
            </a:r>
            <a:r>
              <a:rPr lang="en-US" b="1" dirty="0"/>
              <a:t>database server</a:t>
            </a:r>
            <a:r>
              <a:rPr lang="en-US" dirty="0"/>
              <a:t> that sometimes </a:t>
            </a:r>
            <a:r>
              <a:rPr lang="en-US" b="1" dirty="0"/>
              <a:t>crashes</a:t>
            </a:r>
            <a:r>
              <a:rPr lang="en-US" dirty="0"/>
              <a:t> (stops working). You fix it each time and bring it back up.</a:t>
            </a:r>
          </a:p>
          <a:p>
            <a:r>
              <a:rPr lang="en-US" dirty="0"/>
              <a:t>Now you want to </a:t>
            </a:r>
            <a:r>
              <a:rPr lang="en-US" b="1" dirty="0"/>
              <a:t>measure how often it crashes</a:t>
            </a:r>
            <a:r>
              <a:rPr lang="en-US" dirty="0"/>
              <a:t>. That’s where </a:t>
            </a:r>
            <a:r>
              <a:rPr lang="en-US" b="1" dirty="0"/>
              <a:t>MTBF</a:t>
            </a:r>
            <a:r>
              <a:rPr lang="en-US" dirty="0"/>
              <a:t> helps.</a:t>
            </a:r>
          </a:p>
          <a:p>
            <a:r>
              <a:rPr lang="en-US" dirty="0"/>
              <a:t>MTBF = Total Uptime / Number of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42629D-6964-ACAD-13CA-70D84638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Time when the system was working fine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How many times it stopped working</a:t>
            </a:r>
          </a:p>
        </p:txBody>
      </p:sp>
    </p:spTree>
    <p:extLst>
      <p:ext uri="{BB962C8B-B14F-4D97-AF65-F5344CB8AC3E}">
        <p14:creationId xmlns:p14="http://schemas.microsoft.com/office/powerpoint/2010/main" val="56726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4720</Words>
  <Application>Microsoft Office PowerPoint</Application>
  <PresentationFormat>Widescreen</PresentationFormat>
  <Paragraphs>540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Aptos</vt:lpstr>
      <vt:lpstr>Aptos Display</vt:lpstr>
      <vt:lpstr>Arial</vt:lpstr>
      <vt:lpstr>Arial Unicode MS</vt:lpstr>
      <vt:lpstr>Office Theme</vt:lpstr>
      <vt:lpstr>Reliability</vt:lpstr>
      <vt:lpstr>Database Reliability</vt:lpstr>
      <vt:lpstr>Types of Failures</vt:lpstr>
      <vt:lpstr>Types of Failures</vt:lpstr>
      <vt:lpstr>Types of Failures</vt:lpstr>
      <vt:lpstr>Types of Failures</vt:lpstr>
      <vt:lpstr>Types of Failures</vt:lpstr>
      <vt:lpstr>Types of Failures</vt:lpstr>
      <vt:lpstr>Measures of Reliability</vt:lpstr>
      <vt:lpstr>Measures of Reliability</vt:lpstr>
      <vt:lpstr>Measures of Reliability</vt:lpstr>
      <vt:lpstr>Example</vt:lpstr>
      <vt:lpstr>Measures of Reliability: Availability</vt:lpstr>
      <vt:lpstr>Example</vt:lpstr>
      <vt:lpstr>PowerPoint Presentation</vt:lpstr>
      <vt:lpstr>PowerPoint Presentation</vt:lpstr>
      <vt:lpstr>PowerPoint Presentation</vt:lpstr>
      <vt:lpstr>Key Aspects of Database Reliability</vt:lpstr>
      <vt:lpstr>Example: Bank Transaction</vt:lpstr>
      <vt:lpstr>Reliability Measures</vt:lpstr>
      <vt:lpstr>Fault Tolerances</vt:lpstr>
      <vt:lpstr>Why is Fault Tolerance Important?</vt:lpstr>
      <vt:lpstr>How Fault Tolerance is Achieved in Databases?</vt:lpstr>
      <vt:lpstr>Example 1: Replication Fault Tolerance </vt:lpstr>
      <vt:lpstr>Handling failures in databases</vt:lpstr>
      <vt:lpstr>Handling failures in databases</vt:lpstr>
      <vt:lpstr>Handling failures in databases</vt:lpstr>
      <vt:lpstr>Handling failures in databases</vt:lpstr>
      <vt:lpstr>Example of Rollforward:</vt:lpstr>
      <vt:lpstr>PowerPoint Presentation</vt:lpstr>
      <vt:lpstr>PowerPoint Presentation</vt:lpstr>
      <vt:lpstr>PowerPoint Presentation</vt:lpstr>
      <vt:lpstr>Local Reliability Protocols</vt:lpstr>
      <vt:lpstr>Types of Local Reliability Protocols</vt:lpstr>
      <vt:lpstr>How WAL works?</vt:lpstr>
      <vt:lpstr>How WAL works?</vt:lpstr>
      <vt:lpstr>PowerPoint Presentation</vt:lpstr>
      <vt:lpstr>PowerPoint Presentation</vt:lpstr>
      <vt:lpstr>PowerPoint Presentation</vt:lpstr>
      <vt:lpstr>Types of Local Reliability Protocols</vt:lpstr>
      <vt:lpstr>Types of Local Reliability Protocols</vt:lpstr>
      <vt:lpstr>How local commit protocol works?</vt:lpstr>
      <vt:lpstr>How local commit protocol works?</vt:lpstr>
      <vt:lpstr>How local commit protocol works?</vt:lpstr>
      <vt:lpstr>Distributed reliability protocols</vt:lpstr>
      <vt:lpstr>Two-Phase Commit (2PC)</vt:lpstr>
      <vt:lpstr>Two-Phase Commit (2PC)</vt:lpstr>
      <vt:lpstr>Three-Phase Commit (3PC)</vt:lpstr>
      <vt:lpstr>Three-Phase Commit (3PC)</vt:lpstr>
      <vt:lpstr>Quorum-Based Protocols</vt:lpstr>
      <vt:lpstr>Example</vt:lpstr>
      <vt:lpstr>Voting Protocols</vt:lpstr>
      <vt:lpstr>PowerPoint Presentation</vt:lpstr>
      <vt:lpstr>Site Failure</vt:lpstr>
      <vt:lpstr>PowerPoint Presentation</vt:lpstr>
      <vt:lpstr>PowerPoint Presentation</vt:lpstr>
      <vt:lpstr>PowerPoint Presentation</vt:lpstr>
      <vt:lpstr>🔐 Handling Site Failures  🔸 Techniques: </vt:lpstr>
      <vt:lpstr>Network partitioning</vt:lpstr>
      <vt:lpstr>PowerPoint Presentation</vt:lpstr>
      <vt:lpstr>⚠️ Impacts of Network Partitioning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KC, Surendra</dc:creator>
  <cp:lastModifiedBy>KC, Surendra</cp:lastModifiedBy>
  <cp:revision>19</cp:revision>
  <dcterms:created xsi:type="dcterms:W3CDTF">2025-07-08T04:41:00Z</dcterms:created>
  <dcterms:modified xsi:type="dcterms:W3CDTF">2025-07-08T05:58:03Z</dcterms:modified>
</cp:coreProperties>
</file>