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4"/>
  </p:notesMasterIdLst>
  <p:sldIdLst>
    <p:sldId id="256" r:id="rId5"/>
    <p:sldId id="257" r:id="rId6"/>
    <p:sldId id="258" r:id="rId7"/>
    <p:sldId id="259" r:id="rId8"/>
    <p:sldId id="260" r:id="rId9"/>
    <p:sldId id="261" r:id="rId10"/>
    <p:sldId id="262" r:id="rId11"/>
    <p:sldId id="263" r:id="rId12"/>
    <p:sldId id="264" r:id="rId13"/>
    <p:sldId id="265" r:id="rId14"/>
    <p:sldId id="269" r:id="rId15"/>
    <p:sldId id="270" r:id="rId16"/>
    <p:sldId id="271" r:id="rId17"/>
    <p:sldId id="273" r:id="rId18"/>
    <p:sldId id="339" r:id="rId19"/>
    <p:sldId id="340" r:id="rId20"/>
    <p:sldId id="341" r:id="rId21"/>
    <p:sldId id="342" r:id="rId22"/>
    <p:sldId id="343" r:id="rId23"/>
    <p:sldId id="344" r:id="rId24"/>
    <p:sldId id="345" r:id="rId25"/>
    <p:sldId id="346" r:id="rId26"/>
    <p:sldId id="347" r:id="rId27"/>
    <p:sldId id="266" r:id="rId28"/>
    <p:sldId id="274" r:id="rId29"/>
    <p:sldId id="267" r:id="rId30"/>
    <p:sldId id="268" r:id="rId31"/>
    <p:sldId id="348" r:id="rId32"/>
    <p:sldId id="349" r:id="rId33"/>
    <p:sldId id="350" r:id="rId34"/>
    <p:sldId id="272" r:id="rId35"/>
    <p:sldId id="351" r:id="rId36"/>
    <p:sldId id="352" r:id="rId37"/>
    <p:sldId id="353" r:id="rId38"/>
    <p:sldId id="276" r:id="rId39"/>
    <p:sldId id="354" r:id="rId40"/>
    <p:sldId id="277" r:id="rId41"/>
    <p:sldId id="355" r:id="rId42"/>
    <p:sldId id="356" r:id="rId43"/>
    <p:sldId id="357" r:id="rId44"/>
    <p:sldId id="358" r:id="rId45"/>
    <p:sldId id="359" r:id="rId46"/>
    <p:sldId id="283" r:id="rId47"/>
    <p:sldId id="360" r:id="rId48"/>
    <p:sldId id="361" r:id="rId49"/>
    <p:sldId id="362" r:id="rId50"/>
    <p:sldId id="363" r:id="rId51"/>
    <p:sldId id="364" r:id="rId52"/>
    <p:sldId id="365" r:id="rId53"/>
    <p:sldId id="275" r:id="rId54"/>
    <p:sldId id="317" r:id="rId55"/>
    <p:sldId id="278" r:id="rId56"/>
    <p:sldId id="318" r:id="rId57"/>
    <p:sldId id="279" r:id="rId58"/>
    <p:sldId id="319" r:id="rId59"/>
    <p:sldId id="280" r:id="rId60"/>
    <p:sldId id="316" r:id="rId61"/>
    <p:sldId id="282" r:id="rId62"/>
    <p:sldId id="281" r:id="rId63"/>
    <p:sldId id="303" r:id="rId64"/>
    <p:sldId id="320" r:id="rId65"/>
    <p:sldId id="321" r:id="rId66"/>
    <p:sldId id="324" r:id="rId67"/>
    <p:sldId id="325" r:id="rId68"/>
    <p:sldId id="326" r:id="rId69"/>
    <p:sldId id="322" r:id="rId70"/>
    <p:sldId id="328" r:id="rId71"/>
    <p:sldId id="329" r:id="rId72"/>
    <p:sldId id="323" r:id="rId73"/>
    <p:sldId id="304" r:id="rId74"/>
    <p:sldId id="305" r:id="rId75"/>
    <p:sldId id="330" r:id="rId76"/>
    <p:sldId id="331" r:id="rId77"/>
    <p:sldId id="332" r:id="rId78"/>
    <p:sldId id="333" r:id="rId79"/>
    <p:sldId id="334" r:id="rId80"/>
    <p:sldId id="335" r:id="rId81"/>
    <p:sldId id="336" r:id="rId82"/>
    <p:sldId id="306" r:id="rId83"/>
    <p:sldId id="308" r:id="rId84"/>
    <p:sldId id="337" r:id="rId85"/>
    <p:sldId id="338" r:id="rId86"/>
    <p:sldId id="284" r:id="rId87"/>
    <p:sldId id="285" r:id="rId88"/>
    <p:sldId id="286" r:id="rId89"/>
    <p:sldId id="287" r:id="rId90"/>
    <p:sldId id="288" r:id="rId91"/>
    <p:sldId id="289" r:id="rId92"/>
    <p:sldId id="290" r:id="rId93"/>
    <p:sldId id="291" r:id="rId94"/>
    <p:sldId id="293" r:id="rId95"/>
    <p:sldId id="294" r:id="rId96"/>
    <p:sldId id="295" r:id="rId97"/>
    <p:sldId id="296" r:id="rId98"/>
    <p:sldId id="297" r:id="rId99"/>
    <p:sldId id="298" r:id="rId100"/>
    <p:sldId id="299" r:id="rId101"/>
    <p:sldId id="300" r:id="rId102"/>
    <p:sldId id="302"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84"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4562B-95CE-4819-8286-BAE3C3D539C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DFCF064-5BEE-4A88-95DF-9DC333348772}">
      <dgm:prSet/>
      <dgm:spPr/>
      <dgm:t>
        <a:bodyPr/>
        <a:lstStyle/>
        <a:p>
          <a:r>
            <a:rPr lang="en-US"/>
            <a:t>Improved availability and fault tolerance</a:t>
          </a:r>
        </a:p>
      </dgm:t>
    </dgm:pt>
    <dgm:pt modelId="{F727A681-2C36-444F-BF37-ED185D37F729}" type="parTrans" cxnId="{B43C2F5D-0EAC-44AA-97FD-CB4F2749DFF7}">
      <dgm:prSet/>
      <dgm:spPr/>
      <dgm:t>
        <a:bodyPr/>
        <a:lstStyle/>
        <a:p>
          <a:endParaRPr lang="en-US"/>
        </a:p>
      </dgm:t>
    </dgm:pt>
    <dgm:pt modelId="{94E6A37A-BA7D-4C21-82B1-20364A399F34}" type="sibTrans" cxnId="{B43C2F5D-0EAC-44AA-97FD-CB4F2749DFF7}">
      <dgm:prSet/>
      <dgm:spPr/>
      <dgm:t>
        <a:bodyPr/>
        <a:lstStyle/>
        <a:p>
          <a:endParaRPr lang="en-US"/>
        </a:p>
      </dgm:t>
    </dgm:pt>
    <dgm:pt modelId="{00D32911-C308-40A5-8F2F-29D80ED929B9}">
      <dgm:prSet/>
      <dgm:spPr/>
      <dgm:t>
        <a:bodyPr/>
        <a:lstStyle/>
        <a:p>
          <a:r>
            <a:rPr lang="en-US"/>
            <a:t>Faster access and performance for local users</a:t>
          </a:r>
        </a:p>
      </dgm:t>
    </dgm:pt>
    <dgm:pt modelId="{E38754A9-BAE7-4A3C-88E4-BFEAAA6CE6E7}" type="parTrans" cxnId="{469BEAD8-5410-419D-BE08-A14A6EC029A2}">
      <dgm:prSet/>
      <dgm:spPr/>
      <dgm:t>
        <a:bodyPr/>
        <a:lstStyle/>
        <a:p>
          <a:endParaRPr lang="en-US"/>
        </a:p>
      </dgm:t>
    </dgm:pt>
    <dgm:pt modelId="{29173B88-6B9A-4A45-BCFC-22E34CA2103E}" type="sibTrans" cxnId="{469BEAD8-5410-419D-BE08-A14A6EC029A2}">
      <dgm:prSet/>
      <dgm:spPr/>
      <dgm:t>
        <a:bodyPr/>
        <a:lstStyle/>
        <a:p>
          <a:endParaRPr lang="en-US"/>
        </a:p>
      </dgm:t>
    </dgm:pt>
    <dgm:pt modelId="{5FDB4687-832E-4B45-AC3D-1CFE875F3FE3}">
      <dgm:prSet/>
      <dgm:spPr/>
      <dgm:t>
        <a:bodyPr/>
        <a:lstStyle/>
        <a:p>
          <a:r>
            <a:rPr lang="en-US"/>
            <a:t>Scalability and flexibility</a:t>
          </a:r>
        </a:p>
      </dgm:t>
    </dgm:pt>
    <dgm:pt modelId="{91BAB6D9-7CC9-4BAD-93DB-05CEB37EB9BE}" type="parTrans" cxnId="{FE074792-403A-444B-9A46-68E0A1475F06}">
      <dgm:prSet/>
      <dgm:spPr/>
      <dgm:t>
        <a:bodyPr/>
        <a:lstStyle/>
        <a:p>
          <a:endParaRPr lang="en-US"/>
        </a:p>
      </dgm:t>
    </dgm:pt>
    <dgm:pt modelId="{9A51CA82-8E66-4ECB-8DBA-97D6478EF45E}" type="sibTrans" cxnId="{FE074792-403A-444B-9A46-68E0A1475F06}">
      <dgm:prSet/>
      <dgm:spPr/>
      <dgm:t>
        <a:bodyPr/>
        <a:lstStyle/>
        <a:p>
          <a:endParaRPr lang="en-US"/>
        </a:p>
      </dgm:t>
    </dgm:pt>
    <dgm:pt modelId="{147EB54E-8A92-47C7-82E5-737E80F6053E}">
      <dgm:prSet/>
      <dgm:spPr/>
      <dgm:t>
        <a:bodyPr/>
        <a:lstStyle/>
        <a:p>
          <a:r>
            <a:rPr lang="en-US"/>
            <a:t>Data autonomy and control at local sites</a:t>
          </a:r>
        </a:p>
      </dgm:t>
    </dgm:pt>
    <dgm:pt modelId="{A9DD6BF8-2600-4377-B2E7-B82B266A34B0}" type="parTrans" cxnId="{FB91EA7C-A5F4-4B1B-87BF-20ED768FFBF7}">
      <dgm:prSet/>
      <dgm:spPr/>
      <dgm:t>
        <a:bodyPr/>
        <a:lstStyle/>
        <a:p>
          <a:endParaRPr lang="en-US"/>
        </a:p>
      </dgm:t>
    </dgm:pt>
    <dgm:pt modelId="{BC04A22B-727B-4879-A7AA-E9FA97FA38CF}" type="sibTrans" cxnId="{FB91EA7C-A5F4-4B1B-87BF-20ED768FFBF7}">
      <dgm:prSet/>
      <dgm:spPr/>
      <dgm:t>
        <a:bodyPr/>
        <a:lstStyle/>
        <a:p>
          <a:endParaRPr lang="en-US"/>
        </a:p>
      </dgm:t>
    </dgm:pt>
    <dgm:pt modelId="{B726693D-B10A-4E75-810B-670801AE63E7}">
      <dgm:prSet/>
      <dgm:spPr/>
      <dgm:t>
        <a:bodyPr/>
        <a:lstStyle/>
        <a:p>
          <a:r>
            <a:rPr lang="en-US"/>
            <a:t>Disaster recovery using replication</a:t>
          </a:r>
        </a:p>
      </dgm:t>
    </dgm:pt>
    <dgm:pt modelId="{AE2B095E-DE04-4BEE-B3C3-E4EA4802698B}" type="parTrans" cxnId="{B6CEF6C1-43FC-4F0E-8E08-1F5033F1E465}">
      <dgm:prSet/>
      <dgm:spPr/>
      <dgm:t>
        <a:bodyPr/>
        <a:lstStyle/>
        <a:p>
          <a:endParaRPr lang="en-US"/>
        </a:p>
      </dgm:t>
    </dgm:pt>
    <dgm:pt modelId="{A0F4487F-F400-4D06-A47F-445524D3FFA0}" type="sibTrans" cxnId="{B6CEF6C1-43FC-4F0E-8E08-1F5033F1E465}">
      <dgm:prSet/>
      <dgm:spPr/>
      <dgm:t>
        <a:bodyPr/>
        <a:lstStyle/>
        <a:p>
          <a:endParaRPr lang="en-US"/>
        </a:p>
      </dgm:t>
    </dgm:pt>
    <dgm:pt modelId="{000C3A02-954B-4264-8432-ECB57131E604}" type="pres">
      <dgm:prSet presAssocID="{AA04562B-95CE-4819-8286-BAE3C3D539C3}" presName="vert0" presStyleCnt="0">
        <dgm:presLayoutVars>
          <dgm:dir/>
          <dgm:animOne val="branch"/>
          <dgm:animLvl val="lvl"/>
        </dgm:presLayoutVars>
      </dgm:prSet>
      <dgm:spPr/>
    </dgm:pt>
    <dgm:pt modelId="{DBF9CE54-9446-41F1-ABC5-35571E0180DC}" type="pres">
      <dgm:prSet presAssocID="{FDFCF064-5BEE-4A88-95DF-9DC333348772}" presName="thickLine" presStyleLbl="alignNode1" presStyleIdx="0" presStyleCnt="5"/>
      <dgm:spPr/>
    </dgm:pt>
    <dgm:pt modelId="{C1ACBD6A-0130-49BA-BBC3-51ADB32BC7CA}" type="pres">
      <dgm:prSet presAssocID="{FDFCF064-5BEE-4A88-95DF-9DC333348772}" presName="horz1" presStyleCnt="0"/>
      <dgm:spPr/>
    </dgm:pt>
    <dgm:pt modelId="{B8DBA7D9-610D-40DC-A511-3CEA5ED389D5}" type="pres">
      <dgm:prSet presAssocID="{FDFCF064-5BEE-4A88-95DF-9DC333348772}" presName="tx1" presStyleLbl="revTx" presStyleIdx="0" presStyleCnt="5"/>
      <dgm:spPr/>
    </dgm:pt>
    <dgm:pt modelId="{267CB5E1-995E-4A5A-957F-944CDBBD2E1F}" type="pres">
      <dgm:prSet presAssocID="{FDFCF064-5BEE-4A88-95DF-9DC333348772}" presName="vert1" presStyleCnt="0"/>
      <dgm:spPr/>
    </dgm:pt>
    <dgm:pt modelId="{E7076B0D-66BD-4C12-8AD9-0F13E845BAF2}" type="pres">
      <dgm:prSet presAssocID="{00D32911-C308-40A5-8F2F-29D80ED929B9}" presName="thickLine" presStyleLbl="alignNode1" presStyleIdx="1" presStyleCnt="5"/>
      <dgm:spPr/>
    </dgm:pt>
    <dgm:pt modelId="{9A9FCA26-8C38-4EEC-9A7E-1BEEFCEE806A}" type="pres">
      <dgm:prSet presAssocID="{00D32911-C308-40A5-8F2F-29D80ED929B9}" presName="horz1" presStyleCnt="0"/>
      <dgm:spPr/>
    </dgm:pt>
    <dgm:pt modelId="{3A9811FA-BA6C-43D6-8391-1BA8AC1A72E6}" type="pres">
      <dgm:prSet presAssocID="{00D32911-C308-40A5-8F2F-29D80ED929B9}" presName="tx1" presStyleLbl="revTx" presStyleIdx="1" presStyleCnt="5"/>
      <dgm:spPr/>
    </dgm:pt>
    <dgm:pt modelId="{F541CD95-5349-449D-9FD2-81DFB81C1E81}" type="pres">
      <dgm:prSet presAssocID="{00D32911-C308-40A5-8F2F-29D80ED929B9}" presName="vert1" presStyleCnt="0"/>
      <dgm:spPr/>
    </dgm:pt>
    <dgm:pt modelId="{21848054-B24D-4178-A444-DB2056B85C75}" type="pres">
      <dgm:prSet presAssocID="{5FDB4687-832E-4B45-AC3D-1CFE875F3FE3}" presName="thickLine" presStyleLbl="alignNode1" presStyleIdx="2" presStyleCnt="5"/>
      <dgm:spPr/>
    </dgm:pt>
    <dgm:pt modelId="{7B7E09AB-0C3C-4A13-AAE2-44AF9E57B3E7}" type="pres">
      <dgm:prSet presAssocID="{5FDB4687-832E-4B45-AC3D-1CFE875F3FE3}" presName="horz1" presStyleCnt="0"/>
      <dgm:spPr/>
    </dgm:pt>
    <dgm:pt modelId="{F8C69A6C-D802-4A07-843D-67BBEB5E9301}" type="pres">
      <dgm:prSet presAssocID="{5FDB4687-832E-4B45-AC3D-1CFE875F3FE3}" presName="tx1" presStyleLbl="revTx" presStyleIdx="2" presStyleCnt="5"/>
      <dgm:spPr/>
    </dgm:pt>
    <dgm:pt modelId="{011C5521-0E16-4D95-810A-98F2CE6DB9BF}" type="pres">
      <dgm:prSet presAssocID="{5FDB4687-832E-4B45-AC3D-1CFE875F3FE3}" presName="vert1" presStyleCnt="0"/>
      <dgm:spPr/>
    </dgm:pt>
    <dgm:pt modelId="{5935214B-E973-4F7A-A0EF-8B23F90B4803}" type="pres">
      <dgm:prSet presAssocID="{147EB54E-8A92-47C7-82E5-737E80F6053E}" presName="thickLine" presStyleLbl="alignNode1" presStyleIdx="3" presStyleCnt="5"/>
      <dgm:spPr/>
    </dgm:pt>
    <dgm:pt modelId="{E9E73F3F-2CBF-49FA-A0C0-F8D504659423}" type="pres">
      <dgm:prSet presAssocID="{147EB54E-8A92-47C7-82E5-737E80F6053E}" presName="horz1" presStyleCnt="0"/>
      <dgm:spPr/>
    </dgm:pt>
    <dgm:pt modelId="{83E2FC1D-17DA-45B3-A802-AD1ADA0DAB0F}" type="pres">
      <dgm:prSet presAssocID="{147EB54E-8A92-47C7-82E5-737E80F6053E}" presName="tx1" presStyleLbl="revTx" presStyleIdx="3" presStyleCnt="5"/>
      <dgm:spPr/>
    </dgm:pt>
    <dgm:pt modelId="{73CC35FF-4A4C-4AD6-99D1-5818C7F44494}" type="pres">
      <dgm:prSet presAssocID="{147EB54E-8A92-47C7-82E5-737E80F6053E}" presName="vert1" presStyleCnt="0"/>
      <dgm:spPr/>
    </dgm:pt>
    <dgm:pt modelId="{1A5CCAC0-9B42-4403-BB45-4FD6C85C4A92}" type="pres">
      <dgm:prSet presAssocID="{B726693D-B10A-4E75-810B-670801AE63E7}" presName="thickLine" presStyleLbl="alignNode1" presStyleIdx="4" presStyleCnt="5"/>
      <dgm:spPr/>
    </dgm:pt>
    <dgm:pt modelId="{78DC041F-BC24-4D1C-BDF5-0FEA9C478CBF}" type="pres">
      <dgm:prSet presAssocID="{B726693D-B10A-4E75-810B-670801AE63E7}" presName="horz1" presStyleCnt="0"/>
      <dgm:spPr/>
    </dgm:pt>
    <dgm:pt modelId="{5B6B34B4-D31E-435D-91EC-9BA2A7FF5975}" type="pres">
      <dgm:prSet presAssocID="{B726693D-B10A-4E75-810B-670801AE63E7}" presName="tx1" presStyleLbl="revTx" presStyleIdx="4" presStyleCnt="5"/>
      <dgm:spPr/>
    </dgm:pt>
    <dgm:pt modelId="{F6000729-5FDB-4039-ABFA-8EEDE86358A1}" type="pres">
      <dgm:prSet presAssocID="{B726693D-B10A-4E75-810B-670801AE63E7}" presName="vert1" presStyleCnt="0"/>
      <dgm:spPr/>
    </dgm:pt>
  </dgm:ptLst>
  <dgm:cxnLst>
    <dgm:cxn modelId="{6C8A113F-0BF7-4332-B55A-6276B502BE3C}" type="presOf" srcId="{FDFCF064-5BEE-4A88-95DF-9DC333348772}" destId="{B8DBA7D9-610D-40DC-A511-3CEA5ED389D5}" srcOrd="0" destOrd="0" presId="urn:microsoft.com/office/officeart/2008/layout/LinedList"/>
    <dgm:cxn modelId="{B43C2F5D-0EAC-44AA-97FD-CB4F2749DFF7}" srcId="{AA04562B-95CE-4819-8286-BAE3C3D539C3}" destId="{FDFCF064-5BEE-4A88-95DF-9DC333348772}" srcOrd="0" destOrd="0" parTransId="{F727A681-2C36-444F-BF37-ED185D37F729}" sibTransId="{94E6A37A-BA7D-4C21-82B1-20364A399F34}"/>
    <dgm:cxn modelId="{FB91EA7C-A5F4-4B1B-87BF-20ED768FFBF7}" srcId="{AA04562B-95CE-4819-8286-BAE3C3D539C3}" destId="{147EB54E-8A92-47C7-82E5-737E80F6053E}" srcOrd="3" destOrd="0" parTransId="{A9DD6BF8-2600-4377-B2E7-B82B266A34B0}" sibTransId="{BC04A22B-727B-4879-A7AA-E9FA97FA38CF}"/>
    <dgm:cxn modelId="{FE074792-403A-444B-9A46-68E0A1475F06}" srcId="{AA04562B-95CE-4819-8286-BAE3C3D539C3}" destId="{5FDB4687-832E-4B45-AC3D-1CFE875F3FE3}" srcOrd="2" destOrd="0" parTransId="{91BAB6D9-7CC9-4BAD-93DB-05CEB37EB9BE}" sibTransId="{9A51CA82-8E66-4ECB-8DBA-97D6478EF45E}"/>
    <dgm:cxn modelId="{F386C4B8-7DEE-4A77-996D-D3A6308016F4}" type="presOf" srcId="{147EB54E-8A92-47C7-82E5-737E80F6053E}" destId="{83E2FC1D-17DA-45B3-A802-AD1ADA0DAB0F}" srcOrd="0" destOrd="0" presId="urn:microsoft.com/office/officeart/2008/layout/LinedList"/>
    <dgm:cxn modelId="{B6CEF6C1-43FC-4F0E-8E08-1F5033F1E465}" srcId="{AA04562B-95CE-4819-8286-BAE3C3D539C3}" destId="{B726693D-B10A-4E75-810B-670801AE63E7}" srcOrd="4" destOrd="0" parTransId="{AE2B095E-DE04-4BEE-B3C3-E4EA4802698B}" sibTransId="{A0F4487F-F400-4D06-A47F-445524D3FFA0}"/>
    <dgm:cxn modelId="{469BEAD8-5410-419D-BE08-A14A6EC029A2}" srcId="{AA04562B-95CE-4819-8286-BAE3C3D539C3}" destId="{00D32911-C308-40A5-8F2F-29D80ED929B9}" srcOrd="1" destOrd="0" parTransId="{E38754A9-BAE7-4A3C-88E4-BFEAAA6CE6E7}" sibTransId="{29173B88-6B9A-4A45-BCFC-22E34CA2103E}"/>
    <dgm:cxn modelId="{FBD8A5E6-F549-4855-945B-1A706964AA5A}" type="presOf" srcId="{00D32911-C308-40A5-8F2F-29D80ED929B9}" destId="{3A9811FA-BA6C-43D6-8391-1BA8AC1A72E6}" srcOrd="0" destOrd="0" presId="urn:microsoft.com/office/officeart/2008/layout/LinedList"/>
    <dgm:cxn modelId="{BC31D0EF-1BEA-4EE4-BDF3-C1875542D8E1}" type="presOf" srcId="{5FDB4687-832E-4B45-AC3D-1CFE875F3FE3}" destId="{F8C69A6C-D802-4A07-843D-67BBEB5E9301}" srcOrd="0" destOrd="0" presId="urn:microsoft.com/office/officeart/2008/layout/LinedList"/>
    <dgm:cxn modelId="{781F51F5-B69C-48B7-AA11-DDBB24689EBB}" type="presOf" srcId="{B726693D-B10A-4E75-810B-670801AE63E7}" destId="{5B6B34B4-D31E-435D-91EC-9BA2A7FF5975}" srcOrd="0" destOrd="0" presId="urn:microsoft.com/office/officeart/2008/layout/LinedList"/>
    <dgm:cxn modelId="{DC94C7F7-9A96-4225-9290-DB4B7D79457A}" type="presOf" srcId="{AA04562B-95CE-4819-8286-BAE3C3D539C3}" destId="{000C3A02-954B-4264-8432-ECB57131E604}" srcOrd="0" destOrd="0" presId="urn:microsoft.com/office/officeart/2008/layout/LinedList"/>
    <dgm:cxn modelId="{B262CDEC-892A-4E11-AAC3-5C4C06295F57}" type="presParOf" srcId="{000C3A02-954B-4264-8432-ECB57131E604}" destId="{DBF9CE54-9446-41F1-ABC5-35571E0180DC}" srcOrd="0" destOrd="0" presId="urn:microsoft.com/office/officeart/2008/layout/LinedList"/>
    <dgm:cxn modelId="{2ACCD303-DE9F-46C5-ADB4-4D35F3E880DD}" type="presParOf" srcId="{000C3A02-954B-4264-8432-ECB57131E604}" destId="{C1ACBD6A-0130-49BA-BBC3-51ADB32BC7CA}" srcOrd="1" destOrd="0" presId="urn:microsoft.com/office/officeart/2008/layout/LinedList"/>
    <dgm:cxn modelId="{F4F02FB8-FCA6-413A-B2AD-44BE3FD3DE4B}" type="presParOf" srcId="{C1ACBD6A-0130-49BA-BBC3-51ADB32BC7CA}" destId="{B8DBA7D9-610D-40DC-A511-3CEA5ED389D5}" srcOrd="0" destOrd="0" presId="urn:microsoft.com/office/officeart/2008/layout/LinedList"/>
    <dgm:cxn modelId="{5A0DFC05-09E4-4B05-9BD4-DCA8E87EFE9C}" type="presParOf" srcId="{C1ACBD6A-0130-49BA-BBC3-51ADB32BC7CA}" destId="{267CB5E1-995E-4A5A-957F-944CDBBD2E1F}" srcOrd="1" destOrd="0" presId="urn:microsoft.com/office/officeart/2008/layout/LinedList"/>
    <dgm:cxn modelId="{9868028F-4BA3-4002-BBFF-28D158ED98C7}" type="presParOf" srcId="{000C3A02-954B-4264-8432-ECB57131E604}" destId="{E7076B0D-66BD-4C12-8AD9-0F13E845BAF2}" srcOrd="2" destOrd="0" presId="urn:microsoft.com/office/officeart/2008/layout/LinedList"/>
    <dgm:cxn modelId="{23C5C792-CD2F-4AA7-90F7-F0A3FB7F6888}" type="presParOf" srcId="{000C3A02-954B-4264-8432-ECB57131E604}" destId="{9A9FCA26-8C38-4EEC-9A7E-1BEEFCEE806A}" srcOrd="3" destOrd="0" presId="urn:microsoft.com/office/officeart/2008/layout/LinedList"/>
    <dgm:cxn modelId="{AD135FD4-49C2-41A8-90E7-CF826BF89307}" type="presParOf" srcId="{9A9FCA26-8C38-4EEC-9A7E-1BEEFCEE806A}" destId="{3A9811FA-BA6C-43D6-8391-1BA8AC1A72E6}" srcOrd="0" destOrd="0" presId="urn:microsoft.com/office/officeart/2008/layout/LinedList"/>
    <dgm:cxn modelId="{EB9AA6D3-AAA6-4AB3-A3E5-0C5A877C3B37}" type="presParOf" srcId="{9A9FCA26-8C38-4EEC-9A7E-1BEEFCEE806A}" destId="{F541CD95-5349-449D-9FD2-81DFB81C1E81}" srcOrd="1" destOrd="0" presId="urn:microsoft.com/office/officeart/2008/layout/LinedList"/>
    <dgm:cxn modelId="{EF1E5B4C-5F04-4A3C-BFE2-5378AB93D69D}" type="presParOf" srcId="{000C3A02-954B-4264-8432-ECB57131E604}" destId="{21848054-B24D-4178-A444-DB2056B85C75}" srcOrd="4" destOrd="0" presId="urn:microsoft.com/office/officeart/2008/layout/LinedList"/>
    <dgm:cxn modelId="{FB2A7F9D-18B5-4D71-BDD2-B0E28707994C}" type="presParOf" srcId="{000C3A02-954B-4264-8432-ECB57131E604}" destId="{7B7E09AB-0C3C-4A13-AAE2-44AF9E57B3E7}" srcOrd="5" destOrd="0" presId="urn:microsoft.com/office/officeart/2008/layout/LinedList"/>
    <dgm:cxn modelId="{6A2B7421-875E-400A-92F9-6DF793E56445}" type="presParOf" srcId="{7B7E09AB-0C3C-4A13-AAE2-44AF9E57B3E7}" destId="{F8C69A6C-D802-4A07-843D-67BBEB5E9301}" srcOrd="0" destOrd="0" presId="urn:microsoft.com/office/officeart/2008/layout/LinedList"/>
    <dgm:cxn modelId="{91C3A97F-87CB-4DBB-AC1A-FF399A1D6FD5}" type="presParOf" srcId="{7B7E09AB-0C3C-4A13-AAE2-44AF9E57B3E7}" destId="{011C5521-0E16-4D95-810A-98F2CE6DB9BF}" srcOrd="1" destOrd="0" presId="urn:microsoft.com/office/officeart/2008/layout/LinedList"/>
    <dgm:cxn modelId="{F1BEF521-B44B-4793-8BFF-5591F3DD906E}" type="presParOf" srcId="{000C3A02-954B-4264-8432-ECB57131E604}" destId="{5935214B-E973-4F7A-A0EF-8B23F90B4803}" srcOrd="6" destOrd="0" presId="urn:microsoft.com/office/officeart/2008/layout/LinedList"/>
    <dgm:cxn modelId="{53E1EFCC-F14E-46D0-8236-931DC0A0A0AF}" type="presParOf" srcId="{000C3A02-954B-4264-8432-ECB57131E604}" destId="{E9E73F3F-2CBF-49FA-A0C0-F8D504659423}" srcOrd="7" destOrd="0" presId="urn:microsoft.com/office/officeart/2008/layout/LinedList"/>
    <dgm:cxn modelId="{50545761-54C9-4B06-A234-346A6963FBDC}" type="presParOf" srcId="{E9E73F3F-2CBF-49FA-A0C0-F8D504659423}" destId="{83E2FC1D-17DA-45B3-A802-AD1ADA0DAB0F}" srcOrd="0" destOrd="0" presId="urn:microsoft.com/office/officeart/2008/layout/LinedList"/>
    <dgm:cxn modelId="{C9B768E0-A9F4-462C-AA00-6DEB938AA79E}" type="presParOf" srcId="{E9E73F3F-2CBF-49FA-A0C0-F8D504659423}" destId="{73CC35FF-4A4C-4AD6-99D1-5818C7F44494}" srcOrd="1" destOrd="0" presId="urn:microsoft.com/office/officeart/2008/layout/LinedList"/>
    <dgm:cxn modelId="{AEE52D49-1903-4D68-B631-F546922D4D73}" type="presParOf" srcId="{000C3A02-954B-4264-8432-ECB57131E604}" destId="{1A5CCAC0-9B42-4403-BB45-4FD6C85C4A92}" srcOrd="8" destOrd="0" presId="urn:microsoft.com/office/officeart/2008/layout/LinedList"/>
    <dgm:cxn modelId="{77E14AF9-B45A-43F3-82AE-BEFFCB0E6ECA}" type="presParOf" srcId="{000C3A02-954B-4264-8432-ECB57131E604}" destId="{78DC041F-BC24-4D1C-BDF5-0FEA9C478CBF}" srcOrd="9" destOrd="0" presId="urn:microsoft.com/office/officeart/2008/layout/LinedList"/>
    <dgm:cxn modelId="{DC94C032-6BB2-4DFA-97F6-D1BAE5021256}" type="presParOf" srcId="{78DC041F-BC24-4D1C-BDF5-0FEA9C478CBF}" destId="{5B6B34B4-D31E-435D-91EC-9BA2A7FF5975}" srcOrd="0" destOrd="0" presId="urn:microsoft.com/office/officeart/2008/layout/LinedList"/>
    <dgm:cxn modelId="{19339510-6DD9-4091-A7D3-CDF4151FCCDC}" type="presParOf" srcId="{78DC041F-BC24-4D1C-BDF5-0FEA9C478CBF}" destId="{F6000729-5FDB-4039-ABFA-8EEDE86358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9CE54-9446-41F1-ABC5-35571E0180DC}">
      <dsp:nvSpPr>
        <dsp:cNvPr id="0" name=""/>
        <dsp:cNvSpPr/>
      </dsp:nvSpPr>
      <dsp:spPr>
        <a:xfrm>
          <a:off x="0" y="675"/>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DBA7D9-610D-40DC-A511-3CEA5ED389D5}">
      <dsp:nvSpPr>
        <dsp:cNvPr id="0" name=""/>
        <dsp:cNvSpPr/>
      </dsp:nvSpPr>
      <dsp:spPr>
        <a:xfrm>
          <a:off x="0" y="67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Improved availability and fault tolerance</a:t>
          </a:r>
        </a:p>
      </dsp:txBody>
      <dsp:txXfrm>
        <a:off x="0" y="675"/>
        <a:ext cx="6291714" cy="1105876"/>
      </dsp:txXfrm>
    </dsp:sp>
    <dsp:sp modelId="{E7076B0D-66BD-4C12-8AD9-0F13E845BAF2}">
      <dsp:nvSpPr>
        <dsp:cNvPr id="0" name=""/>
        <dsp:cNvSpPr/>
      </dsp:nvSpPr>
      <dsp:spPr>
        <a:xfrm>
          <a:off x="0" y="1106552"/>
          <a:ext cx="6291714"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811FA-BA6C-43D6-8391-1BA8AC1A72E6}">
      <dsp:nvSpPr>
        <dsp:cNvPr id="0" name=""/>
        <dsp:cNvSpPr/>
      </dsp:nvSpPr>
      <dsp:spPr>
        <a:xfrm>
          <a:off x="0" y="110655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Faster access and performance for local users</a:t>
          </a:r>
        </a:p>
      </dsp:txBody>
      <dsp:txXfrm>
        <a:off x="0" y="1106552"/>
        <a:ext cx="6291714" cy="1105876"/>
      </dsp:txXfrm>
    </dsp:sp>
    <dsp:sp modelId="{21848054-B24D-4178-A444-DB2056B85C75}">
      <dsp:nvSpPr>
        <dsp:cNvPr id="0" name=""/>
        <dsp:cNvSpPr/>
      </dsp:nvSpPr>
      <dsp:spPr>
        <a:xfrm>
          <a:off x="0" y="2212429"/>
          <a:ext cx="6291714"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C69A6C-D802-4A07-843D-67BBEB5E9301}">
      <dsp:nvSpPr>
        <dsp:cNvPr id="0" name=""/>
        <dsp:cNvSpPr/>
      </dsp:nvSpPr>
      <dsp:spPr>
        <a:xfrm>
          <a:off x="0" y="2212429"/>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Scalability and flexibility</a:t>
          </a:r>
        </a:p>
      </dsp:txBody>
      <dsp:txXfrm>
        <a:off x="0" y="2212429"/>
        <a:ext cx="6291714" cy="1105876"/>
      </dsp:txXfrm>
    </dsp:sp>
    <dsp:sp modelId="{5935214B-E973-4F7A-A0EF-8B23F90B4803}">
      <dsp:nvSpPr>
        <dsp:cNvPr id="0" name=""/>
        <dsp:cNvSpPr/>
      </dsp:nvSpPr>
      <dsp:spPr>
        <a:xfrm>
          <a:off x="0" y="3318305"/>
          <a:ext cx="6291714"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E2FC1D-17DA-45B3-A802-AD1ADA0DAB0F}">
      <dsp:nvSpPr>
        <dsp:cNvPr id="0" name=""/>
        <dsp:cNvSpPr/>
      </dsp:nvSpPr>
      <dsp:spPr>
        <a:xfrm>
          <a:off x="0" y="3318305"/>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Data autonomy and control at local sites</a:t>
          </a:r>
        </a:p>
      </dsp:txBody>
      <dsp:txXfrm>
        <a:off x="0" y="3318305"/>
        <a:ext cx="6291714" cy="1105876"/>
      </dsp:txXfrm>
    </dsp:sp>
    <dsp:sp modelId="{1A5CCAC0-9B42-4403-BB45-4FD6C85C4A92}">
      <dsp:nvSpPr>
        <dsp:cNvPr id="0" name=""/>
        <dsp:cNvSpPr/>
      </dsp:nvSpPr>
      <dsp:spPr>
        <a:xfrm>
          <a:off x="0" y="4424182"/>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B34B4-D31E-435D-91EC-9BA2A7FF5975}">
      <dsp:nvSpPr>
        <dsp:cNvPr id="0" name=""/>
        <dsp:cNvSpPr/>
      </dsp:nvSpPr>
      <dsp:spPr>
        <a:xfrm>
          <a:off x="0" y="4424182"/>
          <a:ext cx="6291714" cy="110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Disaster recovery using replication</a:t>
          </a:r>
        </a:p>
      </dsp:txBody>
      <dsp:txXfrm>
        <a:off x="0" y="4424182"/>
        <a:ext cx="6291714" cy="11058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A87BC-E165-401E-8B02-6C791A367DA1}"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2EE45-1CD0-4908-B68F-B9B7E389DEC7}" type="slidenum">
              <a:rPr lang="en-US" smtClean="0"/>
              <a:t>‹#›</a:t>
            </a:fld>
            <a:endParaRPr lang="en-US"/>
          </a:p>
        </p:txBody>
      </p:sp>
    </p:spTree>
    <p:extLst>
      <p:ext uri="{BB962C8B-B14F-4D97-AF65-F5344CB8AC3E}">
        <p14:creationId xmlns:p14="http://schemas.microsoft.com/office/powerpoint/2010/main" val="146395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8C6C-867D-A9E8-0399-54384B53E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4DE56-4480-1EB0-B01F-78153F3481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91DC56-728A-9A0E-44C8-E6DEFB394C90}"/>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39CB1255-73E7-AD14-F9C5-521E24549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2A61D-6063-05DE-B216-FE4A8E78908C}"/>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399539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9DA2-A29B-A797-60B7-18C8206B50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C92DD-BA5F-3051-C5B6-A70D8068F6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F4571-1D34-95F6-3FA8-6174218E5071}"/>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44D62BD9-BB13-AFEB-4A4D-8631557BB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F9DFE-D4F2-A488-94FC-F0B71FFA6BD1}"/>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73260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D2BD22-DB71-0F1A-60E2-DC667203E9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DCD34-C7CC-C5A3-EBCD-7D2129261A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2D445-60F5-97CB-9623-814EC7618473}"/>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D9287BF7-2F76-4E84-FB41-F39519813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59F7C-EA6B-E880-3577-338CFDB7A29E}"/>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453481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FD89-C87E-A1ED-04EA-2C8B9D8907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96216E-BA50-96CB-8C18-DCC7199E24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16E79E-28C3-0DE0-2279-70C59E7AB9E2}"/>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EA59A523-46D2-0AC1-FDD1-73F88D20F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9B672-DE2A-6827-1B39-364022B25968}"/>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308687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AC7B-4F34-EC35-C897-48C232566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6F1F5-6B32-DCE6-5468-0D7AB7F247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FBC2E-C905-2F44-41A8-EA1D5A1E7371}"/>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EBBF225D-ABBF-F102-906C-E31CED540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08578-6C79-2CEF-D6E1-3C1FF8AEF122}"/>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266308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3650-62E3-E75B-B5F0-D37E0DAC17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C915E-15FC-31D0-5285-D0A91CC88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ECB97-E7D5-B26F-DFA3-52E3C4C14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20836-D2D9-D10C-58A3-F5A6FC1AE047}"/>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6" name="Footer Placeholder 5">
            <a:extLst>
              <a:ext uri="{FF2B5EF4-FFF2-40B4-BE49-F238E27FC236}">
                <a16:creationId xmlns:a16="http://schemas.microsoft.com/office/drawing/2014/main" id="{F74E88D9-A464-C64A-E82F-04CE6C377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9E66F-F148-7BEA-2957-7A5897E7CDA1}"/>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252386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15D4C-856A-974F-9F70-B091E1E22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E84B4F-D4A6-9D01-E6EB-D461380B36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DD19FA-458F-B54C-6D95-E261C4DA2E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2269A-519E-E464-90B4-F116046705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5E2674-A2CA-2264-2C8C-68B636056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E3FA92-4E56-4C35-5DC7-AA96A44DEE00}"/>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8" name="Footer Placeholder 7">
            <a:extLst>
              <a:ext uri="{FF2B5EF4-FFF2-40B4-BE49-F238E27FC236}">
                <a16:creationId xmlns:a16="http://schemas.microsoft.com/office/drawing/2014/main" id="{3EB4217C-F5D8-D1D7-C7A1-67B076D48E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08328-8428-A7FF-A35B-9259E9C2F61F}"/>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2483554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CD18-0E5F-E6A4-FFC9-39C14522AE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A5965-738F-86F6-096D-9E7E8448CBAB}"/>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4" name="Footer Placeholder 3">
            <a:extLst>
              <a:ext uri="{FF2B5EF4-FFF2-40B4-BE49-F238E27FC236}">
                <a16:creationId xmlns:a16="http://schemas.microsoft.com/office/drawing/2014/main" id="{D2578CAB-CB08-163C-9AB7-BCC7D6DC00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6873CF-78D1-12DC-3359-3F3045ADA1C4}"/>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388120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645E3F-D5EA-9744-C5E2-FB7DBFFDE298}"/>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3" name="Footer Placeholder 2">
            <a:extLst>
              <a:ext uri="{FF2B5EF4-FFF2-40B4-BE49-F238E27FC236}">
                <a16:creationId xmlns:a16="http://schemas.microsoft.com/office/drawing/2014/main" id="{B3E4848C-D04E-BE75-B6FD-5A3688AFA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04010-39E8-985E-A1D2-F8547B8EF84B}"/>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3141948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6F4A-D8E3-57C6-90C2-285B172DB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46CE36-F3EA-60A2-0006-94B12ED25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176D68-629C-0632-E0C1-AF39912E8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09C78-6775-C7E9-92EF-65D1FC167D75}"/>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6" name="Footer Placeholder 5">
            <a:extLst>
              <a:ext uri="{FF2B5EF4-FFF2-40B4-BE49-F238E27FC236}">
                <a16:creationId xmlns:a16="http://schemas.microsoft.com/office/drawing/2014/main" id="{1C489314-7F02-66BD-0AD8-92DCE415D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F2FE5-0ED4-683F-DD63-5AE71F54579B}"/>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187665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DCF3-E72D-B7C1-3492-6CECECB117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CE0354-5E63-29C6-7E7F-21B6D5F5C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77DA7-8C69-9B16-736F-0C53ABD7B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1CBF9-A137-9135-790A-D3790710E4BE}"/>
              </a:ext>
            </a:extLst>
          </p:cNvPr>
          <p:cNvSpPr>
            <a:spLocks noGrp="1"/>
          </p:cNvSpPr>
          <p:nvPr>
            <p:ph type="dt" sz="half" idx="10"/>
          </p:nvPr>
        </p:nvSpPr>
        <p:spPr/>
        <p:txBody>
          <a:bodyPr/>
          <a:lstStyle/>
          <a:p>
            <a:fld id="{21F7112C-6E83-41CD-83F3-F2AD5BC3B65B}" type="datetimeFigureOut">
              <a:rPr lang="en-US" smtClean="0"/>
              <a:t>5/27/2025</a:t>
            </a:fld>
            <a:endParaRPr lang="en-US"/>
          </a:p>
        </p:txBody>
      </p:sp>
      <p:sp>
        <p:nvSpPr>
          <p:cNvPr id="6" name="Footer Placeholder 5">
            <a:extLst>
              <a:ext uri="{FF2B5EF4-FFF2-40B4-BE49-F238E27FC236}">
                <a16:creationId xmlns:a16="http://schemas.microsoft.com/office/drawing/2014/main" id="{8FAC77C4-4AF9-85D2-89B5-F51766FF7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61CAE-75BB-A4F0-2764-7CCA328D5DC7}"/>
              </a:ext>
            </a:extLst>
          </p:cNvPr>
          <p:cNvSpPr>
            <a:spLocks noGrp="1"/>
          </p:cNvSpPr>
          <p:nvPr>
            <p:ph type="sldNum" sz="quarter" idx="12"/>
          </p:nvPr>
        </p:nvSpPr>
        <p:spPr/>
        <p:txBody>
          <a:bodyPr/>
          <a:lstStyle/>
          <a:p>
            <a:fld id="{919E03D3-7FF0-41DF-9D72-E71ACA52CE1C}" type="slidenum">
              <a:rPr lang="en-US" smtClean="0"/>
              <a:t>‹#›</a:t>
            </a:fld>
            <a:endParaRPr lang="en-US"/>
          </a:p>
        </p:txBody>
      </p:sp>
    </p:spTree>
    <p:extLst>
      <p:ext uri="{BB962C8B-B14F-4D97-AF65-F5344CB8AC3E}">
        <p14:creationId xmlns:p14="http://schemas.microsoft.com/office/powerpoint/2010/main" val="139321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58312-3108-3CAC-20AF-6099A5F50C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38F7D5-8F56-1443-5A76-3C14AD8DCF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0D01C-37C2-CF3C-6A3C-318EF8183F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F7112C-6E83-41CD-83F3-F2AD5BC3B65B}" type="datetimeFigureOut">
              <a:rPr lang="en-US" smtClean="0"/>
              <a:t>5/27/2025</a:t>
            </a:fld>
            <a:endParaRPr lang="en-US"/>
          </a:p>
        </p:txBody>
      </p:sp>
      <p:sp>
        <p:nvSpPr>
          <p:cNvPr id="5" name="Footer Placeholder 4">
            <a:extLst>
              <a:ext uri="{FF2B5EF4-FFF2-40B4-BE49-F238E27FC236}">
                <a16:creationId xmlns:a16="http://schemas.microsoft.com/office/drawing/2014/main" id="{079AE38A-C55C-1D64-4E70-C24AB5C0F5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F59A4A-CBC5-97D6-F07B-37FB829E7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9E03D3-7FF0-41DF-9D72-E71ACA52CE1C}" type="slidenum">
              <a:rPr lang="en-US" smtClean="0"/>
              <a:t>‹#›</a:t>
            </a:fld>
            <a:endParaRPr lang="en-US"/>
          </a:p>
        </p:txBody>
      </p:sp>
    </p:spTree>
    <p:extLst>
      <p:ext uri="{BB962C8B-B14F-4D97-AF65-F5344CB8AC3E}">
        <p14:creationId xmlns:p14="http://schemas.microsoft.com/office/powerpoint/2010/main" val="3763304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Rectangle 18">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39B5D5C-65A5-B8BD-7089-02A507C93C1F}"/>
              </a:ext>
            </a:extLst>
          </p:cNvPr>
          <p:cNvSpPr>
            <a:spLocks noGrp="1"/>
          </p:cNvSpPr>
          <p:nvPr>
            <p:ph type="ctrTitle"/>
          </p:nvPr>
        </p:nvSpPr>
        <p:spPr>
          <a:xfrm>
            <a:off x="3315031" y="1380754"/>
            <a:ext cx="5561938" cy="2513516"/>
          </a:xfrm>
        </p:spPr>
        <p:txBody>
          <a:bodyPr>
            <a:normAutofit/>
          </a:bodyPr>
          <a:lstStyle/>
          <a:p>
            <a:r>
              <a:rPr lang="en-US"/>
              <a:t>DDBMS</a:t>
            </a:r>
          </a:p>
        </p:txBody>
      </p:sp>
      <p:sp>
        <p:nvSpPr>
          <p:cNvPr id="3" name="Subtitle 2">
            <a:extLst>
              <a:ext uri="{FF2B5EF4-FFF2-40B4-BE49-F238E27FC236}">
                <a16:creationId xmlns:a16="http://schemas.microsoft.com/office/drawing/2014/main" id="{A326D270-29D3-9984-8663-E17080DA7981}"/>
              </a:ext>
            </a:extLst>
          </p:cNvPr>
          <p:cNvSpPr>
            <a:spLocks noGrp="1"/>
          </p:cNvSpPr>
          <p:nvPr>
            <p:ph type="subTitle" idx="1"/>
          </p:nvPr>
        </p:nvSpPr>
        <p:spPr>
          <a:xfrm>
            <a:off x="3315031" y="4076802"/>
            <a:ext cx="5561938" cy="1534587"/>
          </a:xfrm>
        </p:spPr>
        <p:txBody>
          <a:bodyPr>
            <a:normAutofit/>
          </a:bodyPr>
          <a:lstStyle/>
          <a:p>
            <a:r>
              <a:rPr lang="en-US" dirty="0"/>
              <a:t>Chapter 1 - Introduction</a:t>
            </a:r>
            <a:endParaRPr lang="en-US"/>
          </a:p>
        </p:txBody>
      </p:sp>
      <p:sp>
        <p:nvSpPr>
          <p:cNvPr id="23" name="Arc 22">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23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F6FE7-0B14-759E-FEFF-B1286F29F8F8}"/>
              </a:ext>
            </a:extLst>
          </p:cNvPr>
          <p:cNvSpPr>
            <a:spLocks noGrp="1"/>
          </p:cNvSpPr>
          <p:nvPr>
            <p:ph type="title"/>
          </p:nvPr>
        </p:nvSpPr>
        <p:spPr>
          <a:xfrm>
            <a:off x="630936" y="640080"/>
            <a:ext cx="4818888" cy="1481328"/>
          </a:xfrm>
        </p:spPr>
        <p:txBody>
          <a:bodyPr anchor="b">
            <a:normAutofit/>
          </a:bodyPr>
          <a:lstStyle/>
          <a:p>
            <a:r>
              <a:rPr lang="en-US" sz="3000">
                <a:effectLst/>
                <a:latin typeface="Calibri" panose="020F0502020204030204" pitchFamily="34" charset="0"/>
                <a:ea typeface="Calibri" panose="020F0502020204030204" pitchFamily="34" charset="0"/>
                <a:cs typeface="Times New Roman" panose="02020603050405020304" pitchFamily="18" charset="0"/>
              </a:rPr>
              <a:t> Supports Concurrent Access, Reliability, and Fault Tolerance</a:t>
            </a:r>
            <a:endParaRPr lang="en-US" sz="3000"/>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D5A033-7F99-8B11-9D06-D454497E85D9}"/>
              </a:ext>
            </a:extLst>
          </p:cNvPr>
          <p:cNvSpPr>
            <a:spLocks noGrp="1"/>
          </p:cNvSpPr>
          <p:nvPr>
            <p:ph idx="1"/>
          </p:nvPr>
        </p:nvSpPr>
        <p:spPr>
          <a:xfrm>
            <a:off x="630936" y="2660904"/>
            <a:ext cx="4818888" cy="3547872"/>
          </a:xfrm>
        </p:spPr>
        <p:txBody>
          <a:bodyPr anchor="t">
            <a:normAutofit/>
          </a:bodyPr>
          <a:lstStyle/>
          <a:p>
            <a:pPr marL="0" marR="0">
              <a:spcAft>
                <a:spcPts val="800"/>
              </a:spcAft>
              <a:buNone/>
            </a:pPr>
            <a:r>
              <a:rPr lang="en-US" sz="14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Explanation:</a:t>
            </a:r>
          </a:p>
          <a:p>
            <a:pPr marL="342900" marR="0" lvl="0" indent="-342900">
              <a:spcAft>
                <a:spcPts val="800"/>
              </a:spcAft>
              <a:buSzPts val="1000"/>
              <a:buFont typeface="Symbol" panose="05050102010706020507" pitchFamily="18" charset="2"/>
              <a:buChar char=""/>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Concurrent Access: Multiple users from different locations can access the database at the same time without interference.</a:t>
            </a:r>
          </a:p>
          <a:p>
            <a:pPr marL="342900" marR="0" lvl="0" indent="-342900">
              <a:spcAft>
                <a:spcPts val="800"/>
              </a:spcAft>
              <a:buSzPts val="1000"/>
              <a:buFont typeface="Symbol" panose="05050102010706020507" pitchFamily="18" charset="2"/>
              <a:buChar char=""/>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Reliability: The system continues to function properly even if some sites fail.</a:t>
            </a:r>
          </a:p>
          <a:p>
            <a:pPr marL="342900" marR="0" lvl="0" indent="-342900">
              <a:spcAft>
                <a:spcPts val="800"/>
              </a:spcAft>
              <a:buSzPts val="1000"/>
              <a:buFont typeface="Symbol" panose="05050102010706020507" pitchFamily="18" charset="2"/>
              <a:buChar char=""/>
              <a:tabLst>
                <a:tab pos="457200" algn="l"/>
              </a:tabLs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Fault Tolerance: If one site crashes, the others can take over without data loss or system failure.</a:t>
            </a:r>
          </a:p>
          <a:p>
            <a:pPr marL="0" marR="0">
              <a:spcAft>
                <a:spcPts val="800"/>
              </a:spcAft>
              <a:buNone/>
            </a:pPr>
            <a:r>
              <a:rPr lang="en-US" sz="1400" kern="100" dirty="0">
                <a:effectLst/>
                <a:latin typeface="Segoe UI Symbol" panose="020B0502040204020203" pitchFamily="34" charset="0"/>
                <a:ea typeface="Calibri" panose="020F0502020204030204" pitchFamily="34" charset="0"/>
                <a:cs typeface="Segoe UI Symbol" panose="020B0502040204020203" pitchFamily="34" charset="0"/>
              </a:rPr>
              <a:t>➤</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Example:</a:t>
            </a:r>
          </a:p>
          <a:p>
            <a:pPr marL="0" marR="0">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If one database node in Tokyo goes down during a natural disaster, the replicated data in Sydney can serve the same queries without downtime.</a:t>
            </a:r>
          </a:p>
        </p:txBody>
      </p:sp>
      <p:pic>
        <p:nvPicPr>
          <p:cNvPr id="4" name="Content Placeholder 3" descr="A diagram of a computer&#10;&#10;AI-generated content may be incorrect.">
            <a:extLst>
              <a:ext uri="{FF2B5EF4-FFF2-40B4-BE49-F238E27FC236}">
                <a16:creationId xmlns:a16="http://schemas.microsoft.com/office/drawing/2014/main" id="{44E424B9-2BA7-48A0-6814-E11304AB8584}"/>
              </a:ext>
            </a:extLst>
          </p:cNvPr>
          <p:cNvPicPr>
            <a:picLocks noChangeAspect="1"/>
          </p:cNvPicPr>
          <p:nvPr/>
        </p:nvPicPr>
        <p:blipFill>
          <a:blip r:embed="rId2"/>
          <a:srcRect t="4273"/>
          <a:stretch/>
        </p:blipFill>
        <p:spPr>
          <a:xfrm>
            <a:off x="6099048" y="1893949"/>
            <a:ext cx="5458968" cy="3070101"/>
          </a:xfrm>
          <a:prstGeom prst="rect">
            <a:avLst/>
          </a:prstGeom>
        </p:spPr>
      </p:pic>
    </p:spTree>
    <p:extLst>
      <p:ext uri="{BB962C8B-B14F-4D97-AF65-F5344CB8AC3E}">
        <p14:creationId xmlns:p14="http://schemas.microsoft.com/office/powerpoint/2010/main" val="41639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E55CF-9FFC-5AFE-8688-95E214B9D323}"/>
              </a:ext>
            </a:extLst>
          </p:cNvPr>
          <p:cNvSpPr>
            <a:spLocks noGrp="1"/>
          </p:cNvSpPr>
          <p:nvPr>
            <p:ph type="title"/>
          </p:nvPr>
        </p:nvSpPr>
        <p:spPr>
          <a:xfrm>
            <a:off x="630936" y="640080"/>
            <a:ext cx="4818888" cy="1481328"/>
          </a:xfrm>
        </p:spPr>
        <p:txBody>
          <a:bodyPr anchor="b">
            <a:normAutofit/>
          </a:bodyPr>
          <a:lstStyle/>
          <a:p>
            <a:r>
              <a:rPr lang="en-US" sz="2600" kern="100">
                <a:effectLst/>
                <a:latin typeface="Calibri" panose="020F0502020204030204" pitchFamily="34" charset="0"/>
                <a:ea typeface="Calibri" panose="020F0502020204030204" pitchFamily="34" charset="0"/>
                <a:cs typeface="Times New Roman" panose="02020603050405020304" pitchFamily="18" charset="0"/>
              </a:rPr>
              <a:t>Can Support Heterogeneous Databases and Hardware Systems</a:t>
            </a:r>
            <a:br>
              <a:rPr lang="en-US" sz="2600" kern="100">
                <a:effectLst/>
                <a:latin typeface="Calibri" panose="020F0502020204030204" pitchFamily="34" charset="0"/>
                <a:ea typeface="Calibri" panose="020F0502020204030204" pitchFamily="34" charset="0"/>
                <a:cs typeface="Times New Roman" panose="02020603050405020304" pitchFamily="18" charset="0"/>
              </a:rPr>
            </a:br>
            <a:endParaRPr lang="en-US" sz="2600"/>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158B5A-C3D8-CCDB-B19A-B840428C7BD4}"/>
              </a:ext>
            </a:extLst>
          </p:cNvPr>
          <p:cNvSpPr>
            <a:spLocks noGrp="1"/>
          </p:cNvSpPr>
          <p:nvPr>
            <p:ph idx="1"/>
          </p:nvPr>
        </p:nvSpPr>
        <p:spPr>
          <a:xfrm>
            <a:off x="630936" y="2660904"/>
            <a:ext cx="4818888" cy="3547872"/>
          </a:xfrm>
        </p:spPr>
        <p:txBody>
          <a:bodyPr anchor="t">
            <a:normAutofit/>
          </a:bodyPr>
          <a:lstStyle/>
          <a:p>
            <a:pPr marL="0" marR="0">
              <a:spcAft>
                <a:spcPts val="800"/>
              </a:spcAft>
              <a:buNone/>
            </a:pPr>
            <a:r>
              <a:rPr lang="en-US" sz="1500" kern="100">
                <a:effectLst/>
                <a:latin typeface="Calibri" panose="020F0502020204030204" pitchFamily="34" charset="0"/>
                <a:ea typeface="Calibri" panose="020F0502020204030204" pitchFamily="34" charset="0"/>
                <a:cs typeface="Times New Roman" panose="02020603050405020304" pitchFamily="18" charset="0"/>
              </a:rPr>
              <a:t>A DDBMS can manage data stored in different database systems (e.g., Oracle, MySQL, SQL Server) and different hardware platforms (e.g., Linux, Windows, cloud, on-premise).</a:t>
            </a:r>
          </a:p>
          <a:p>
            <a:pPr marL="0" marR="0">
              <a:spcAft>
                <a:spcPts val="800"/>
              </a:spcAft>
              <a:buNone/>
            </a:pPr>
            <a:r>
              <a:rPr lang="en-US" sz="1500" kern="100">
                <a:effectLst/>
                <a:latin typeface="Segoe UI Symbol" panose="020B0502040204020203" pitchFamily="34" charset="0"/>
                <a:ea typeface="Calibri" panose="020F0502020204030204" pitchFamily="34" charset="0"/>
                <a:cs typeface="Segoe UI Symbol" panose="020B0502040204020203" pitchFamily="34" charset="0"/>
              </a:rPr>
              <a:t>➤</a:t>
            </a:r>
            <a:r>
              <a:rPr lang="en-US" sz="1500" kern="100">
                <a:effectLst/>
                <a:latin typeface="Calibri" panose="020F0502020204030204" pitchFamily="34" charset="0"/>
                <a:ea typeface="Calibri" panose="020F0502020204030204" pitchFamily="34" charset="0"/>
                <a:cs typeface="Times New Roman" panose="02020603050405020304" pitchFamily="18" charset="0"/>
              </a:rPr>
              <a:t> Example:</a:t>
            </a:r>
          </a:p>
          <a:p>
            <a:pPr marL="342900" marR="0" lvl="0" indent="-342900">
              <a:spcAft>
                <a:spcPts val="800"/>
              </a:spcAft>
              <a:buSzPts val="1000"/>
              <a:buFont typeface="Symbol" panose="05050102010706020507" pitchFamily="18" charset="2"/>
              <a:buChar char=""/>
              <a:tabLst>
                <a:tab pos="4572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A financial company uses: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Oracle on Unix for transactions,</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SQL Server on Windows for reporting,</a:t>
            </a:r>
          </a:p>
          <a:p>
            <a:pPr marL="742950" marR="0" lvl="1" indent="-285750">
              <a:spcAft>
                <a:spcPts val="800"/>
              </a:spcAft>
              <a:buSzPts val="1000"/>
              <a:buFont typeface="Courier New" panose="02070309020205020404" pitchFamily="49" charset="0"/>
              <a:buChar char="o"/>
              <a:tabLst>
                <a:tab pos="9144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MongoDB on the cloud for real-time analytics.</a:t>
            </a:r>
          </a:p>
          <a:p>
            <a:pPr marL="0" marR="0">
              <a:spcAft>
                <a:spcPts val="800"/>
              </a:spcAft>
            </a:pPr>
            <a:r>
              <a:rPr lang="en-US" sz="1500" kern="100">
                <a:effectLst/>
                <a:latin typeface="Calibri" panose="020F0502020204030204" pitchFamily="34" charset="0"/>
                <a:ea typeface="Calibri" panose="020F0502020204030204" pitchFamily="34" charset="0"/>
                <a:cs typeface="Times New Roman" panose="02020603050405020304" pitchFamily="18" charset="0"/>
              </a:rPr>
              <a:t>All are connected through a DDBMS interface to provide a seamless experience.</a:t>
            </a:r>
          </a:p>
        </p:txBody>
      </p:sp>
      <p:pic>
        <p:nvPicPr>
          <p:cNvPr id="4" name="Picture 3" descr="A diagram of a computer network&#10;&#10;AI-generated content may be incorrect.">
            <a:extLst>
              <a:ext uri="{FF2B5EF4-FFF2-40B4-BE49-F238E27FC236}">
                <a16:creationId xmlns:a16="http://schemas.microsoft.com/office/drawing/2014/main" id="{E3C22C63-C194-3EE9-059C-DA940643F4A2}"/>
              </a:ext>
            </a:extLst>
          </p:cNvPr>
          <p:cNvPicPr>
            <a:picLocks noChangeAspect="1"/>
          </p:cNvPicPr>
          <p:nvPr/>
        </p:nvPicPr>
        <p:blipFill>
          <a:blip r:embed="rId2"/>
          <a:stretch>
            <a:fillRect/>
          </a:stretch>
        </p:blipFill>
        <p:spPr>
          <a:xfrm>
            <a:off x="6099048" y="2139319"/>
            <a:ext cx="5458968" cy="2579361"/>
          </a:xfrm>
          <a:prstGeom prst="rect">
            <a:avLst/>
          </a:prstGeom>
        </p:spPr>
      </p:pic>
    </p:spTree>
    <p:extLst>
      <p:ext uri="{BB962C8B-B14F-4D97-AF65-F5344CB8AC3E}">
        <p14:creationId xmlns:p14="http://schemas.microsoft.com/office/powerpoint/2010/main" val="157735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A2FD8-7645-978C-13AF-B3F8206E367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Summary</a:t>
            </a: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9F2F46EF-5BCC-2EFF-6D21-47846491C282}"/>
              </a:ext>
            </a:extLst>
          </p:cNvPr>
          <p:cNvGraphicFramePr>
            <a:graphicFrameLocks noGrp="1"/>
          </p:cNvGraphicFramePr>
          <p:nvPr>
            <p:ph idx="1"/>
            <p:extLst>
              <p:ext uri="{D42A27DB-BD31-4B8C-83A1-F6EECF244321}">
                <p14:modId xmlns:p14="http://schemas.microsoft.com/office/powerpoint/2010/main" val="1632107926"/>
              </p:ext>
            </p:extLst>
          </p:nvPr>
        </p:nvGraphicFramePr>
        <p:xfrm>
          <a:off x="662244" y="2633472"/>
          <a:ext cx="10864464" cy="3586356"/>
        </p:xfrm>
        <a:graphic>
          <a:graphicData uri="http://schemas.openxmlformats.org/drawingml/2006/table">
            <a:tbl>
              <a:tblPr firstRow="1" firstCol="1" bandRow="1">
                <a:solidFill>
                  <a:srgbClr val="F2F2F2">
                    <a:alpha val="45098"/>
                  </a:srgbClr>
                </a:solidFill>
                <a:tableStyleId>{5C22544A-7EE6-4342-B048-85BDC9FD1C3A}</a:tableStyleId>
              </a:tblPr>
              <a:tblGrid>
                <a:gridCol w="3192775">
                  <a:extLst>
                    <a:ext uri="{9D8B030D-6E8A-4147-A177-3AD203B41FA5}">
                      <a16:colId xmlns:a16="http://schemas.microsoft.com/office/drawing/2014/main" val="1843190761"/>
                    </a:ext>
                  </a:extLst>
                </a:gridCol>
                <a:gridCol w="3998648">
                  <a:extLst>
                    <a:ext uri="{9D8B030D-6E8A-4147-A177-3AD203B41FA5}">
                      <a16:colId xmlns:a16="http://schemas.microsoft.com/office/drawing/2014/main" val="2365215884"/>
                    </a:ext>
                  </a:extLst>
                </a:gridCol>
                <a:gridCol w="3673041">
                  <a:extLst>
                    <a:ext uri="{9D8B030D-6E8A-4147-A177-3AD203B41FA5}">
                      <a16:colId xmlns:a16="http://schemas.microsoft.com/office/drawing/2014/main" val="1023989177"/>
                    </a:ext>
                  </a:extLst>
                </a:gridCol>
              </a:tblGrid>
              <a:tr h="563742">
                <a:tc>
                  <a:txBody>
                    <a:bodyPr/>
                    <a:lstStyle/>
                    <a:p>
                      <a:pPr marL="0" marR="0">
                        <a:lnSpc>
                          <a:spcPct val="115000"/>
                        </a:lnSpc>
                        <a:spcAft>
                          <a:spcPts val="800"/>
                        </a:spcAft>
                        <a:buNone/>
                      </a:pPr>
                      <a:r>
                        <a:rPr lang="en-US" sz="2100" b="0" kern="100" cap="none" spc="0">
                          <a:solidFill>
                            <a:schemeClr val="bg1"/>
                          </a:solidFill>
                          <a:effectLst/>
                        </a:rPr>
                        <a:t>Feature</a:t>
                      </a:r>
                      <a:endParaRPr lang="en-US" sz="2100" b="0"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15000"/>
                        </a:lnSpc>
                        <a:spcAft>
                          <a:spcPts val="800"/>
                        </a:spcAft>
                        <a:buNone/>
                      </a:pPr>
                      <a:r>
                        <a:rPr lang="en-US" sz="2100" b="0" kern="100" cap="none" spc="0">
                          <a:solidFill>
                            <a:schemeClr val="bg1"/>
                          </a:solidFill>
                          <a:effectLst/>
                        </a:rPr>
                        <a:t>Description</a:t>
                      </a:r>
                      <a:endParaRPr lang="en-US" sz="2100" b="0"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15000"/>
                        </a:lnSpc>
                        <a:spcAft>
                          <a:spcPts val="800"/>
                        </a:spcAft>
                        <a:buNone/>
                      </a:pPr>
                      <a:r>
                        <a:rPr lang="en-US" sz="2100" b="0" kern="100" cap="none" spc="0">
                          <a:solidFill>
                            <a:schemeClr val="bg1"/>
                          </a:solidFill>
                          <a:effectLst/>
                        </a:rPr>
                        <a:t>Example</a:t>
                      </a:r>
                      <a:endParaRPr lang="en-US" sz="2100" b="0"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4066463121"/>
                  </a:ext>
                </a:extLst>
              </a:tr>
              <a:tr h="513423">
                <a:tc>
                  <a:txBody>
                    <a:bodyPr/>
                    <a:lstStyle/>
                    <a:p>
                      <a:pPr marL="0" marR="0">
                        <a:lnSpc>
                          <a:spcPct val="115000"/>
                        </a:lnSpc>
                        <a:spcAft>
                          <a:spcPts val="800"/>
                        </a:spcAft>
                        <a:buNone/>
                      </a:pPr>
                      <a:r>
                        <a:rPr lang="en-US" sz="1800" b="1" kern="100" cap="none" spc="0">
                          <a:solidFill>
                            <a:schemeClr val="tx1"/>
                          </a:solidFill>
                          <a:effectLst/>
                        </a:rPr>
                        <a:t>Data across sites</a:t>
                      </a:r>
                      <a:endParaRPr lang="en-US"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nSpc>
                          <a:spcPct val="115000"/>
                        </a:lnSpc>
                        <a:spcAft>
                          <a:spcPts val="800"/>
                        </a:spcAft>
                        <a:buNone/>
                      </a:pPr>
                      <a:r>
                        <a:rPr lang="en-US" sz="1800" kern="100" cap="none" spc="0">
                          <a:solidFill>
                            <a:schemeClr val="tx1"/>
                          </a:solidFill>
                          <a:effectLst/>
                        </a:rPr>
                        <a:t>DB is split across locations</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marL="0" marR="0">
                        <a:lnSpc>
                          <a:spcPct val="115000"/>
                        </a:lnSpc>
                        <a:spcAft>
                          <a:spcPts val="800"/>
                        </a:spcAft>
                        <a:buNone/>
                      </a:pPr>
                      <a:r>
                        <a:rPr lang="en-US" sz="1800" kern="100" cap="none" spc="0">
                          <a:solidFill>
                            <a:schemeClr val="tx1"/>
                          </a:solidFill>
                          <a:effectLst/>
                        </a:rPr>
                        <a:t>E-commerce with global data</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81843494"/>
                  </a:ext>
                </a:extLst>
              </a:tr>
              <a:tr h="836397">
                <a:tc>
                  <a:txBody>
                    <a:bodyPr/>
                    <a:lstStyle/>
                    <a:p>
                      <a:pPr marL="0" marR="0">
                        <a:lnSpc>
                          <a:spcPct val="115000"/>
                        </a:lnSpc>
                        <a:spcAft>
                          <a:spcPts val="800"/>
                        </a:spcAft>
                        <a:buNone/>
                      </a:pPr>
                      <a:r>
                        <a:rPr lang="en-US" sz="1800" b="1" kern="100" cap="none" spc="0">
                          <a:solidFill>
                            <a:schemeClr val="tx1"/>
                          </a:solidFill>
                          <a:effectLst/>
                        </a:rPr>
                        <a:t>Transparency</a:t>
                      </a:r>
                      <a:endParaRPr lang="en-US"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nSpc>
                          <a:spcPct val="115000"/>
                        </a:lnSpc>
                        <a:spcAft>
                          <a:spcPts val="800"/>
                        </a:spcAft>
                        <a:buNone/>
                      </a:pPr>
                      <a:r>
                        <a:rPr lang="en-US" sz="1800" kern="100" cap="none" spc="0">
                          <a:solidFill>
                            <a:schemeClr val="tx1"/>
                          </a:solidFill>
                          <a:effectLst/>
                        </a:rPr>
                        <a:t>Hides fragmentation, replication, and location from users</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nSpc>
                          <a:spcPct val="115000"/>
                        </a:lnSpc>
                        <a:spcAft>
                          <a:spcPts val="800"/>
                        </a:spcAft>
                        <a:buNone/>
                      </a:pPr>
                      <a:r>
                        <a:rPr lang="en-US" sz="1800" kern="100" cap="none" spc="0">
                          <a:solidFill>
                            <a:schemeClr val="tx1"/>
                          </a:solidFill>
                          <a:effectLst/>
                        </a:rPr>
                        <a:t>Query from one place, data is everywhere</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96691335"/>
                  </a:ext>
                </a:extLst>
              </a:tr>
              <a:tr h="836397">
                <a:tc>
                  <a:txBody>
                    <a:bodyPr/>
                    <a:lstStyle/>
                    <a:p>
                      <a:pPr marL="0" marR="0">
                        <a:lnSpc>
                          <a:spcPct val="115000"/>
                        </a:lnSpc>
                        <a:spcAft>
                          <a:spcPts val="800"/>
                        </a:spcAft>
                        <a:buNone/>
                      </a:pPr>
                      <a:r>
                        <a:rPr lang="en-US" sz="1800" b="1" kern="100" cap="none" spc="0">
                          <a:solidFill>
                            <a:schemeClr val="tx1"/>
                          </a:solidFill>
                          <a:effectLst/>
                        </a:rPr>
                        <a:t>Concurrent Access &amp; Fault Tolerance</a:t>
                      </a:r>
                      <a:endParaRPr lang="en-US"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nSpc>
                          <a:spcPct val="115000"/>
                        </a:lnSpc>
                        <a:spcAft>
                          <a:spcPts val="800"/>
                        </a:spcAft>
                        <a:buNone/>
                      </a:pPr>
                      <a:r>
                        <a:rPr lang="en-US" sz="1800" kern="100" cap="none" spc="0">
                          <a:solidFill>
                            <a:schemeClr val="tx1"/>
                          </a:solidFill>
                          <a:effectLst/>
                        </a:rPr>
                        <a:t>Many users + system stays up if one part fails</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marL="0" marR="0">
                        <a:lnSpc>
                          <a:spcPct val="115000"/>
                        </a:lnSpc>
                        <a:spcAft>
                          <a:spcPts val="800"/>
                        </a:spcAft>
                        <a:buNone/>
                      </a:pPr>
                      <a:r>
                        <a:rPr lang="en-US" sz="1800" kern="100" cap="none" spc="0">
                          <a:solidFill>
                            <a:schemeClr val="tx1"/>
                          </a:solidFill>
                          <a:effectLst/>
                        </a:rPr>
                        <a:t>Backup nodes handle failures</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073797625"/>
                  </a:ext>
                </a:extLst>
              </a:tr>
              <a:tr h="836397">
                <a:tc>
                  <a:txBody>
                    <a:bodyPr/>
                    <a:lstStyle/>
                    <a:p>
                      <a:pPr marL="0" marR="0">
                        <a:lnSpc>
                          <a:spcPct val="115000"/>
                        </a:lnSpc>
                        <a:spcAft>
                          <a:spcPts val="800"/>
                        </a:spcAft>
                        <a:buNone/>
                      </a:pPr>
                      <a:r>
                        <a:rPr lang="en-US" sz="1800" b="1" kern="100" cap="none" spc="0">
                          <a:solidFill>
                            <a:schemeClr val="tx1"/>
                          </a:solidFill>
                          <a:effectLst/>
                        </a:rPr>
                        <a:t>Heterogeneous Support</a:t>
                      </a:r>
                      <a:endParaRPr lang="en-US"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nSpc>
                          <a:spcPct val="115000"/>
                        </a:lnSpc>
                        <a:spcAft>
                          <a:spcPts val="800"/>
                        </a:spcAft>
                        <a:buNone/>
                      </a:pPr>
                      <a:r>
                        <a:rPr lang="en-US" sz="1800" kern="100" cap="none" spc="0">
                          <a:solidFill>
                            <a:schemeClr val="tx1"/>
                          </a:solidFill>
                          <a:effectLst/>
                        </a:rPr>
                        <a:t>Different DBMS and hardware work together</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marL="0" marR="0">
                        <a:lnSpc>
                          <a:spcPct val="115000"/>
                        </a:lnSpc>
                        <a:spcAft>
                          <a:spcPts val="800"/>
                        </a:spcAft>
                        <a:buNone/>
                      </a:pPr>
                      <a:r>
                        <a:rPr lang="en-US" sz="1800" kern="100" cap="none" spc="0">
                          <a:solidFill>
                            <a:schemeClr val="tx1"/>
                          </a:solidFill>
                          <a:effectLst/>
                        </a:rPr>
                        <a:t>Oracle + SQL Server + MongoDB integration</a:t>
                      </a:r>
                      <a:endParaRPr lang="en-US"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627" marR="14627" marT="140423" marB="14627"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297690825"/>
                  </a:ext>
                </a:extLst>
              </a:tr>
            </a:tbl>
          </a:graphicData>
        </a:graphic>
      </p:graphicFrame>
    </p:spTree>
    <p:extLst>
      <p:ext uri="{BB962C8B-B14F-4D97-AF65-F5344CB8AC3E}">
        <p14:creationId xmlns:p14="http://schemas.microsoft.com/office/powerpoint/2010/main" val="206811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08BC1E-2A36-6B0D-FAA1-6BF2A648B1C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100" b="1" kern="1200">
                <a:solidFill>
                  <a:schemeClr val="tx1"/>
                </a:solidFill>
                <a:effectLst/>
                <a:latin typeface="+mj-lt"/>
                <a:ea typeface="+mj-ea"/>
                <a:cs typeface="+mj-cs"/>
              </a:rPr>
              <a:t>Problems in Distributed DBMS</a:t>
            </a:r>
            <a:endParaRPr lang="en-US" sz="61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CC301CB-EFDD-D424-B614-FA333345F616}"/>
              </a:ext>
            </a:extLst>
          </p:cNvPr>
          <p:cNvGraphicFramePr>
            <a:graphicFrameLocks noGrp="1"/>
          </p:cNvGraphicFramePr>
          <p:nvPr>
            <p:ph idx="1"/>
            <p:extLst>
              <p:ext uri="{D42A27DB-BD31-4B8C-83A1-F6EECF244321}">
                <p14:modId xmlns:p14="http://schemas.microsoft.com/office/powerpoint/2010/main" val="454411505"/>
              </p:ext>
            </p:extLst>
          </p:nvPr>
        </p:nvGraphicFramePr>
        <p:xfrm>
          <a:off x="320040" y="2915902"/>
          <a:ext cx="11548872" cy="3021497"/>
        </p:xfrm>
        <a:graphic>
          <a:graphicData uri="http://schemas.openxmlformats.org/drawingml/2006/table">
            <a:tbl>
              <a:tblPr firstRow="1" firstCol="1" bandRow="1">
                <a:noFill/>
                <a:tableStyleId>{5C22544A-7EE6-4342-B048-85BDC9FD1C3A}</a:tableStyleId>
              </a:tblPr>
              <a:tblGrid>
                <a:gridCol w="4057578">
                  <a:extLst>
                    <a:ext uri="{9D8B030D-6E8A-4147-A177-3AD203B41FA5}">
                      <a16:colId xmlns:a16="http://schemas.microsoft.com/office/drawing/2014/main" val="511263432"/>
                    </a:ext>
                  </a:extLst>
                </a:gridCol>
                <a:gridCol w="7491294">
                  <a:extLst>
                    <a:ext uri="{9D8B030D-6E8A-4147-A177-3AD203B41FA5}">
                      <a16:colId xmlns:a16="http://schemas.microsoft.com/office/drawing/2014/main" val="610195730"/>
                    </a:ext>
                  </a:extLst>
                </a:gridCol>
              </a:tblGrid>
              <a:tr h="639747">
                <a:tc>
                  <a:txBody>
                    <a:bodyPr/>
                    <a:lstStyle/>
                    <a:p>
                      <a:pPr marL="0" marR="0">
                        <a:lnSpc>
                          <a:spcPct val="115000"/>
                        </a:lnSpc>
                        <a:spcAft>
                          <a:spcPts val="800"/>
                        </a:spcAft>
                        <a:buNone/>
                      </a:pPr>
                      <a:r>
                        <a:rPr lang="en-US" sz="2000" b="1" kern="100" cap="none" spc="0">
                          <a:solidFill>
                            <a:schemeClr val="bg1"/>
                          </a:solidFill>
                          <a:effectLst/>
                        </a:rPr>
                        <a:t>Problem</a:t>
                      </a:r>
                      <a:endParaRPr lang="en-US" sz="2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0283" marB="130283" anchor="ctr">
                    <a:lnL w="12700" cmpd="sng">
                      <a:noFill/>
                    </a:lnL>
                    <a:lnR w="12700" cmpd="sng">
                      <a:noFill/>
                    </a:lnR>
                    <a:lnT w="19050" cap="flat" cmpd="sng" algn="ctr">
                      <a:noFill/>
                      <a:prstDash val="solid"/>
                    </a:lnT>
                    <a:lnB w="38100" cmpd="sng">
                      <a:noFill/>
                    </a:lnB>
                    <a:solidFill>
                      <a:schemeClr val="tx1"/>
                    </a:solidFill>
                  </a:tcPr>
                </a:tc>
                <a:tc>
                  <a:txBody>
                    <a:bodyPr/>
                    <a:lstStyle/>
                    <a:p>
                      <a:pPr marL="0" marR="0">
                        <a:lnSpc>
                          <a:spcPct val="115000"/>
                        </a:lnSpc>
                        <a:spcAft>
                          <a:spcPts val="800"/>
                        </a:spcAft>
                        <a:buNone/>
                      </a:pPr>
                      <a:r>
                        <a:rPr lang="en-US" sz="2000" b="1" kern="100" cap="none" spc="0">
                          <a:solidFill>
                            <a:schemeClr val="bg1"/>
                          </a:solidFill>
                          <a:effectLst/>
                        </a:rPr>
                        <a:t>Description</a:t>
                      </a:r>
                      <a:endParaRPr lang="en-US" sz="2000" b="1" kern="1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0283" marB="130283"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926068799"/>
                  </a:ext>
                </a:extLst>
              </a:tr>
              <a:tr h="476350">
                <a:tc>
                  <a:txBody>
                    <a:bodyPr/>
                    <a:lstStyle/>
                    <a:p>
                      <a:pPr marL="0" marR="0">
                        <a:lnSpc>
                          <a:spcPct val="115000"/>
                        </a:lnSpc>
                        <a:spcAft>
                          <a:spcPts val="800"/>
                        </a:spcAft>
                        <a:buNone/>
                      </a:pPr>
                      <a:r>
                        <a:rPr lang="en-US" sz="1700" b="1" kern="100" cap="none" spc="0">
                          <a:solidFill>
                            <a:schemeClr val="tx1"/>
                          </a:solidFill>
                          <a:effectLst/>
                        </a:rPr>
                        <a:t>Data Consistency</a:t>
                      </a:r>
                      <a:endParaRPr lang="en-US" sz="17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marL="0" marR="0">
                        <a:lnSpc>
                          <a:spcPct val="115000"/>
                        </a:lnSpc>
                        <a:spcAft>
                          <a:spcPts val="800"/>
                        </a:spcAft>
                        <a:buNone/>
                      </a:pPr>
                      <a:r>
                        <a:rPr lang="en-US" sz="1700" kern="100" cap="none" spc="0">
                          <a:solidFill>
                            <a:schemeClr val="tx1"/>
                          </a:solidFill>
                          <a:effectLst/>
                        </a:rPr>
                        <a:t>Maintaining consistency across replicas is complex.</a:t>
                      </a:r>
                      <a:endParaRPr lang="en-US" sz="17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4040948267"/>
                  </a:ext>
                </a:extLst>
              </a:tr>
              <a:tr h="476350">
                <a:tc>
                  <a:txBody>
                    <a:bodyPr/>
                    <a:lstStyle/>
                    <a:p>
                      <a:pPr marL="0" marR="0">
                        <a:lnSpc>
                          <a:spcPct val="115000"/>
                        </a:lnSpc>
                        <a:spcAft>
                          <a:spcPts val="800"/>
                        </a:spcAft>
                        <a:buNone/>
                      </a:pPr>
                      <a:r>
                        <a:rPr lang="en-US" sz="1700" b="1" kern="100" cap="none" spc="0">
                          <a:solidFill>
                            <a:schemeClr val="tx1"/>
                          </a:solidFill>
                          <a:effectLst/>
                        </a:rPr>
                        <a:t>Network Dependency</a:t>
                      </a:r>
                      <a:endParaRPr lang="en-US" sz="17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700" kern="100" cap="none" spc="0">
                          <a:solidFill>
                            <a:schemeClr val="tx1"/>
                          </a:solidFill>
                          <a:effectLst/>
                        </a:rPr>
                        <a:t>Performance relies heavily on network quality.</a:t>
                      </a:r>
                      <a:endParaRPr lang="en-US" sz="17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88460187"/>
                  </a:ext>
                </a:extLst>
              </a:tr>
              <a:tr h="476350">
                <a:tc>
                  <a:txBody>
                    <a:bodyPr/>
                    <a:lstStyle/>
                    <a:p>
                      <a:pPr marL="0" marR="0">
                        <a:lnSpc>
                          <a:spcPct val="115000"/>
                        </a:lnSpc>
                        <a:spcAft>
                          <a:spcPts val="800"/>
                        </a:spcAft>
                        <a:buNone/>
                      </a:pPr>
                      <a:r>
                        <a:rPr lang="en-US" sz="1700" b="1" kern="100" cap="none" spc="0">
                          <a:solidFill>
                            <a:schemeClr val="tx1"/>
                          </a:solidFill>
                          <a:effectLst/>
                        </a:rPr>
                        <a:t>Complex Transactions</a:t>
                      </a:r>
                      <a:endParaRPr lang="en-US" sz="17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tc>
                  <a:txBody>
                    <a:bodyPr/>
                    <a:lstStyle/>
                    <a:p>
                      <a:pPr marL="0" marR="0">
                        <a:lnSpc>
                          <a:spcPct val="115000"/>
                        </a:lnSpc>
                        <a:spcAft>
                          <a:spcPts val="800"/>
                        </a:spcAft>
                        <a:buNone/>
                      </a:pPr>
                      <a:r>
                        <a:rPr lang="en-US" sz="1700" kern="100" cap="none" spc="0">
                          <a:solidFill>
                            <a:schemeClr val="tx1"/>
                          </a:solidFill>
                          <a:effectLst/>
                        </a:rPr>
                        <a:t>Distributed ACID transactions are harder to manage.</a:t>
                      </a:r>
                      <a:endParaRPr lang="en-US" sz="17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mpd="sng">
                      <a:noFill/>
                      <a:prstDash val="solid"/>
                    </a:lnT>
                    <a:lnB w="12700" cap="flat" cmpd="sng" algn="ctr">
                      <a:solidFill>
                        <a:schemeClr val="tx1"/>
                      </a:solidFill>
                      <a:prstDash val="solid"/>
                    </a:lnB>
                    <a:noFill/>
                  </a:tcPr>
                </a:tc>
                <a:extLst>
                  <a:ext uri="{0D108BD9-81ED-4DB2-BD59-A6C34878D82A}">
                    <a16:rowId xmlns:a16="http://schemas.microsoft.com/office/drawing/2014/main" val="3197744853"/>
                  </a:ext>
                </a:extLst>
              </a:tr>
              <a:tr h="476350">
                <a:tc>
                  <a:txBody>
                    <a:bodyPr/>
                    <a:lstStyle/>
                    <a:p>
                      <a:pPr marL="0" marR="0">
                        <a:lnSpc>
                          <a:spcPct val="115000"/>
                        </a:lnSpc>
                        <a:spcAft>
                          <a:spcPts val="800"/>
                        </a:spcAft>
                        <a:buNone/>
                      </a:pPr>
                      <a:r>
                        <a:rPr lang="en-US" sz="1700" b="1" kern="100" cap="none" spc="0">
                          <a:solidFill>
                            <a:schemeClr val="tx1"/>
                          </a:solidFill>
                          <a:effectLst/>
                        </a:rPr>
                        <a:t>Synchronization</a:t>
                      </a:r>
                      <a:endParaRPr lang="en-US" sz="17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700" kern="100" cap="none" spc="0">
                          <a:solidFill>
                            <a:schemeClr val="tx1"/>
                          </a:solidFill>
                          <a:effectLst/>
                        </a:rPr>
                        <a:t>Managing concurrent updates across sites.</a:t>
                      </a:r>
                      <a:endParaRPr lang="en-US" sz="17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273268959"/>
                  </a:ext>
                </a:extLst>
              </a:tr>
              <a:tr h="476350">
                <a:tc>
                  <a:txBody>
                    <a:bodyPr/>
                    <a:lstStyle/>
                    <a:p>
                      <a:pPr marL="0" marR="0">
                        <a:lnSpc>
                          <a:spcPct val="115000"/>
                        </a:lnSpc>
                        <a:spcAft>
                          <a:spcPts val="800"/>
                        </a:spcAft>
                        <a:buNone/>
                      </a:pPr>
                      <a:r>
                        <a:rPr lang="en-US" sz="1700" b="1" kern="100" cap="none" spc="0">
                          <a:solidFill>
                            <a:schemeClr val="tx1"/>
                          </a:solidFill>
                          <a:effectLst/>
                        </a:rPr>
                        <a:t>Security</a:t>
                      </a:r>
                      <a:endParaRPr lang="en-US" sz="17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15000"/>
                        </a:lnSpc>
                        <a:spcAft>
                          <a:spcPts val="800"/>
                        </a:spcAft>
                        <a:buNone/>
                      </a:pPr>
                      <a:r>
                        <a:rPr lang="en-US" sz="1700" kern="100" cap="none" spc="0">
                          <a:solidFill>
                            <a:schemeClr val="tx1"/>
                          </a:solidFill>
                          <a:effectLst/>
                        </a:rPr>
                        <a:t>Harder to enforce consistent security policies across all locations</a:t>
                      </a:r>
                      <a:endParaRPr lang="en-US" sz="17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1198" marR="65142" marT="13571" marB="13028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05015022"/>
                  </a:ext>
                </a:extLst>
              </a:tr>
            </a:tbl>
          </a:graphicData>
        </a:graphic>
      </p:graphicFrame>
    </p:spTree>
    <p:extLst>
      <p:ext uri="{BB962C8B-B14F-4D97-AF65-F5344CB8AC3E}">
        <p14:creationId xmlns:p14="http://schemas.microsoft.com/office/powerpoint/2010/main" val="419374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7C852-5BA5-080C-F3C8-54BB145B4C4E}"/>
              </a:ext>
            </a:extLst>
          </p:cNvPr>
          <p:cNvSpPr>
            <a:spLocks noGrp="1"/>
          </p:cNvSpPr>
          <p:nvPr>
            <p:ph type="title"/>
          </p:nvPr>
        </p:nvSpPr>
        <p:spPr>
          <a:xfrm>
            <a:off x="838200" y="365125"/>
            <a:ext cx="10515600" cy="1325563"/>
          </a:xfrm>
        </p:spPr>
        <p:txBody>
          <a:bodyPr>
            <a:normAutofit/>
          </a:bodyPr>
          <a:lstStyle/>
          <a:p>
            <a:r>
              <a:rPr lang="en-US" sz="5400" b="1">
                <a:effectLst/>
                <a:latin typeface="Calibri" panose="020F0502020204030204" pitchFamily="34" charset="0"/>
                <a:ea typeface="Calibri" panose="020F0502020204030204" pitchFamily="34" charset="0"/>
                <a:cs typeface="Times New Roman" panose="02020603050405020304" pitchFamily="18" charset="0"/>
              </a:rPr>
              <a:t>Real-Life Example: Amazon</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1F234F-2335-AB51-8C93-0FA152692DD7}"/>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Amazon</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operates globally and must ensure high availability and low latency. They use </a:t>
            </a: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distributed databases</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across global data centers.</a:t>
            </a:r>
          </a:p>
          <a:p>
            <a:pPr marL="0" marR="0">
              <a:spcAft>
                <a:spcPts val="800"/>
              </a:spcAft>
              <a:buNone/>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Example:</a:t>
            </a:r>
          </a:p>
          <a:p>
            <a:pPr marL="342900" marR="0" lvl="0" indent="-342900">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Customer in India placing an order.</a:t>
            </a:r>
          </a:p>
          <a:p>
            <a:pPr marL="342900" marR="0" lvl="0" indent="-342900">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Product inventory is located in a Singapore region DB.</a:t>
            </a:r>
          </a:p>
          <a:p>
            <a:pPr marL="342900" marR="0" lvl="0" indent="-342900">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Payment service may be hosted in a U.S. region.</a:t>
            </a:r>
          </a:p>
          <a:p>
            <a:pPr marL="342900" marR="0" lvl="0" indent="-342900">
              <a:spcAft>
                <a:spcPts val="800"/>
              </a:spcAft>
              <a:buSzPts val="1000"/>
              <a:buFont typeface="Symbol" panose="05050102010706020507" pitchFamily="18" charset="2"/>
              <a:buChar char=""/>
              <a:tabLst>
                <a:tab pos="4572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Final order data is synchronized across distributed services using replication and eventual consistency.</a:t>
            </a:r>
          </a:p>
          <a:p>
            <a:endParaRPr lang="en-US" sz="2200" dirty="0"/>
          </a:p>
        </p:txBody>
      </p:sp>
    </p:spTree>
    <p:extLst>
      <p:ext uri="{BB962C8B-B14F-4D97-AF65-F5344CB8AC3E}">
        <p14:creationId xmlns:p14="http://schemas.microsoft.com/office/powerpoint/2010/main" val="374318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65AA6-D6DF-7E95-AF37-DFE64BE3F6AC}"/>
              </a:ext>
            </a:extLst>
          </p:cNvPr>
          <p:cNvSpPr>
            <a:spLocks noGrp="1"/>
          </p:cNvSpPr>
          <p:nvPr>
            <p:ph type="title"/>
          </p:nvPr>
        </p:nvSpPr>
        <p:spPr>
          <a:xfrm>
            <a:off x="630936" y="639520"/>
            <a:ext cx="3429000" cy="1719072"/>
          </a:xfrm>
        </p:spPr>
        <p:txBody>
          <a:bodyPr anchor="b">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800" b="1" i="0" u="none" strike="noStrike" cap="none" normalizeH="0" baseline="0">
                <a:ln>
                  <a:noFill/>
                </a:ln>
                <a:effectLst/>
                <a:latin typeface="Arial" panose="020B0604020202020204" pitchFamily="34" charset="0"/>
              </a:rPr>
              <a:t>Basic Network Concepts</a:t>
            </a:r>
          </a:p>
          <a:p>
            <a:pPr marL="0" marR="0" lvl="0" indent="0" defTabSz="914400" rtl="0" eaLnBrk="0" fontAlgn="base" latinLnBrk="0" hangingPunct="0">
              <a:spcBef>
                <a:spcPct val="0"/>
              </a:spcBef>
              <a:spcAft>
                <a:spcPct val="0"/>
              </a:spcAft>
              <a:buClrTx/>
              <a:buSzTx/>
              <a:buFontTx/>
              <a:buNone/>
              <a:tabLst/>
            </a:pPr>
            <a:endParaRPr kumimoji="0" lang="en-US" altLang="en-US" sz="3800" b="0" i="0" u="none" strike="noStrike" cap="none" normalizeH="0" baseline="0">
              <a:ln>
                <a:noFill/>
              </a:ln>
              <a:effectLst/>
              <a:latin typeface="Arial" panose="020B0604020202020204" pitchFamily="34" charset="0"/>
            </a:endParaRP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1E2F6A-123F-9DB8-5B0F-779A45AF64B4}"/>
              </a:ext>
            </a:extLst>
          </p:cNvPr>
          <p:cNvSpPr>
            <a:spLocks noGrp="1"/>
          </p:cNvSpPr>
          <p:nvPr>
            <p:ph idx="1"/>
          </p:nvPr>
        </p:nvSpPr>
        <p:spPr>
          <a:xfrm>
            <a:off x="630936" y="2807208"/>
            <a:ext cx="3429000" cy="3410712"/>
          </a:xfrm>
        </p:spPr>
        <p:txBody>
          <a:bodyPr anchor="t">
            <a:normAutofit/>
          </a:bodyPr>
          <a:lstStyle/>
          <a:p>
            <a:pPr marL="0" indent="0">
              <a:buNone/>
            </a:pPr>
            <a:r>
              <a:rPr lang="en-US" sz="2200" dirty="0"/>
              <a:t>Distributed databases consist of multiple databases across different networked locations that communicate and coordinate to act as a single system.</a:t>
            </a:r>
          </a:p>
          <a:p>
            <a:endParaRPr lang="en-US" sz="2200" dirty="0"/>
          </a:p>
        </p:txBody>
      </p:sp>
      <p:graphicFrame>
        <p:nvGraphicFramePr>
          <p:cNvPr id="4" name="Table 3">
            <a:extLst>
              <a:ext uri="{FF2B5EF4-FFF2-40B4-BE49-F238E27FC236}">
                <a16:creationId xmlns:a16="http://schemas.microsoft.com/office/drawing/2014/main" id="{A9633326-5D33-425C-CE28-DCA970CE51BB}"/>
              </a:ext>
            </a:extLst>
          </p:cNvPr>
          <p:cNvGraphicFramePr>
            <a:graphicFrameLocks noGrp="1"/>
          </p:cNvGraphicFramePr>
          <p:nvPr>
            <p:extLst>
              <p:ext uri="{D42A27DB-BD31-4B8C-83A1-F6EECF244321}">
                <p14:modId xmlns:p14="http://schemas.microsoft.com/office/powerpoint/2010/main" val="2192046570"/>
              </p:ext>
            </p:extLst>
          </p:nvPr>
        </p:nvGraphicFramePr>
        <p:xfrm>
          <a:off x="4654296" y="769397"/>
          <a:ext cx="6903720" cy="5319213"/>
        </p:xfrm>
        <a:graphic>
          <a:graphicData uri="http://schemas.openxmlformats.org/drawingml/2006/table">
            <a:tbl>
              <a:tblPr>
                <a:tableStyleId>{3B4B98B0-60AC-42C2-AFA5-B58CD77FA1E5}</a:tableStyleId>
              </a:tblPr>
              <a:tblGrid>
                <a:gridCol w="2242883">
                  <a:extLst>
                    <a:ext uri="{9D8B030D-6E8A-4147-A177-3AD203B41FA5}">
                      <a16:colId xmlns:a16="http://schemas.microsoft.com/office/drawing/2014/main" val="1619965724"/>
                    </a:ext>
                  </a:extLst>
                </a:gridCol>
                <a:gridCol w="4660837">
                  <a:extLst>
                    <a:ext uri="{9D8B030D-6E8A-4147-A177-3AD203B41FA5}">
                      <a16:colId xmlns:a16="http://schemas.microsoft.com/office/drawing/2014/main" val="3418440725"/>
                    </a:ext>
                  </a:extLst>
                </a:gridCol>
              </a:tblGrid>
              <a:tr h="405683">
                <a:tc>
                  <a:txBody>
                    <a:bodyPr/>
                    <a:lstStyle/>
                    <a:p>
                      <a:pPr algn="l" fontAlgn="ctr">
                        <a:buNone/>
                      </a:pPr>
                      <a:r>
                        <a:rPr lang="en-US" sz="1800" b="0" u="none" strike="noStrike">
                          <a:effectLst/>
                        </a:rPr>
                        <a:t>Concept</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Description</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1759679829"/>
                  </a:ext>
                </a:extLst>
              </a:tr>
              <a:tr h="683694">
                <a:tc>
                  <a:txBody>
                    <a:bodyPr/>
                    <a:lstStyle/>
                    <a:p>
                      <a:pPr algn="l" fontAlgn="ctr">
                        <a:buNone/>
                      </a:pPr>
                      <a:r>
                        <a:rPr lang="en-US" sz="1800" b="1" u="none" strike="noStrike">
                          <a:effectLst/>
                        </a:rPr>
                        <a:t>Node</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A system (server) that stores a part of the distributed database.</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3796103558"/>
                  </a:ext>
                </a:extLst>
              </a:tr>
              <a:tr h="405683">
                <a:tc>
                  <a:txBody>
                    <a:bodyPr/>
                    <a:lstStyle/>
                    <a:p>
                      <a:pPr algn="l" fontAlgn="ctr">
                        <a:buNone/>
                      </a:pPr>
                      <a:r>
                        <a:rPr lang="en-US" sz="1800" b="1" u="none" strike="noStrike">
                          <a:effectLst/>
                        </a:rPr>
                        <a:t>Site</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Physical location of a node.</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4158266835"/>
                  </a:ext>
                </a:extLst>
              </a:tr>
              <a:tr h="683694">
                <a:tc>
                  <a:txBody>
                    <a:bodyPr/>
                    <a:lstStyle/>
                    <a:p>
                      <a:pPr algn="l" fontAlgn="ctr">
                        <a:buNone/>
                      </a:pPr>
                      <a:r>
                        <a:rPr lang="en-US" sz="1800" b="1" u="none" strike="noStrike">
                          <a:effectLst/>
                        </a:rPr>
                        <a:t>Network</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Infrastructure that enables communication between nodes.</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3614369742"/>
                  </a:ext>
                </a:extLst>
              </a:tr>
              <a:tr h="683694">
                <a:tc>
                  <a:txBody>
                    <a:bodyPr/>
                    <a:lstStyle/>
                    <a:p>
                      <a:pPr algn="l" fontAlgn="ctr">
                        <a:buNone/>
                      </a:pPr>
                      <a:r>
                        <a:rPr lang="en-US" sz="1800" b="1" u="none" strike="noStrike">
                          <a:effectLst/>
                        </a:rPr>
                        <a:t>Message Passing</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Communication method where nodes exchange queries and data.</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1861436829"/>
                  </a:ext>
                </a:extLst>
              </a:tr>
              <a:tr h="683694">
                <a:tc>
                  <a:txBody>
                    <a:bodyPr/>
                    <a:lstStyle/>
                    <a:p>
                      <a:pPr algn="l" fontAlgn="ctr">
                        <a:buNone/>
                      </a:pPr>
                      <a:r>
                        <a:rPr lang="en-US" sz="1800" b="1" u="none" strike="noStrike">
                          <a:effectLst/>
                        </a:rPr>
                        <a:t>Latency</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Time delay between sending and receiving a message.</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3459512284"/>
                  </a:ext>
                </a:extLst>
              </a:tr>
              <a:tr h="405683">
                <a:tc>
                  <a:txBody>
                    <a:bodyPr/>
                    <a:lstStyle/>
                    <a:p>
                      <a:pPr algn="l" fontAlgn="ctr">
                        <a:buNone/>
                      </a:pPr>
                      <a:r>
                        <a:rPr lang="en-US" sz="1800" b="1" u="none" strike="noStrike">
                          <a:effectLst/>
                        </a:rPr>
                        <a:t>Bandwidth</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Data transfer rate between nodes.</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2489699229"/>
                  </a:ext>
                </a:extLst>
              </a:tr>
              <a:tr h="683694">
                <a:tc>
                  <a:txBody>
                    <a:bodyPr/>
                    <a:lstStyle/>
                    <a:p>
                      <a:pPr algn="l" fontAlgn="ctr">
                        <a:buNone/>
                      </a:pPr>
                      <a:r>
                        <a:rPr lang="en-US" sz="1800" b="1" u="none" strike="noStrike">
                          <a:effectLst/>
                        </a:rPr>
                        <a:t>Throughput</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Number of queries handled by the system over time.</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3550132077"/>
                  </a:ext>
                </a:extLst>
              </a:tr>
              <a:tr h="683694">
                <a:tc>
                  <a:txBody>
                    <a:bodyPr/>
                    <a:lstStyle/>
                    <a:p>
                      <a:pPr algn="l" fontAlgn="ctr">
                        <a:buNone/>
                      </a:pPr>
                      <a:r>
                        <a:rPr lang="en-US" sz="1800" b="1" u="none" strike="noStrike">
                          <a:effectLst/>
                        </a:rPr>
                        <a:t>Fault Tolerance</a:t>
                      </a:r>
                      <a:endParaRPr lang="en-US" sz="1800" b="0" i="0" u="none" strike="noStrike">
                        <a:effectLst/>
                        <a:latin typeface="Arial" panose="020B0604020202020204" pitchFamily="34" charset="0"/>
                      </a:endParaRPr>
                    </a:p>
                  </a:txBody>
                  <a:tcPr marL="92556" marR="92556" marT="46277" marB="46277" anchor="ctr"/>
                </a:tc>
                <a:tc>
                  <a:txBody>
                    <a:bodyPr/>
                    <a:lstStyle/>
                    <a:p>
                      <a:pPr algn="l" fontAlgn="ctr">
                        <a:buNone/>
                      </a:pPr>
                      <a:r>
                        <a:rPr lang="en-US" sz="1800" b="0" u="none" strike="noStrike">
                          <a:effectLst/>
                        </a:rPr>
                        <a:t>Ability to maintain operation despite node/network failure.</a:t>
                      </a:r>
                      <a:endParaRPr lang="en-US" sz="1800" b="0" i="0" u="none" strike="noStrike">
                        <a:effectLst/>
                        <a:latin typeface="Arial" panose="020B0604020202020204" pitchFamily="34" charset="0"/>
                      </a:endParaRPr>
                    </a:p>
                  </a:txBody>
                  <a:tcPr marL="92556" marR="92556" marT="46277" marB="46277" anchor="ctr"/>
                </a:tc>
                <a:extLst>
                  <a:ext uri="{0D108BD9-81ED-4DB2-BD59-A6C34878D82A}">
                    <a16:rowId xmlns:a16="http://schemas.microsoft.com/office/drawing/2014/main" val="2116761977"/>
                  </a:ext>
                </a:extLst>
              </a:tr>
            </a:tbl>
          </a:graphicData>
        </a:graphic>
      </p:graphicFrame>
    </p:spTree>
    <p:extLst>
      <p:ext uri="{BB962C8B-B14F-4D97-AF65-F5344CB8AC3E}">
        <p14:creationId xmlns:p14="http://schemas.microsoft.com/office/powerpoint/2010/main" val="294696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21EC-44EB-8354-74B0-2C381186DFEF}"/>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marL="0" marR="0" lvl="0" indent="0" algn="ctr" fontAlgn="base">
              <a:spcAft>
                <a:spcPct val="0"/>
              </a:spcAft>
              <a:buClrTx/>
              <a:buSzTx/>
              <a:tabLst/>
            </a:pPr>
            <a:r>
              <a:rPr kumimoji="0" lang="en-US" altLang="en-US" sz="2000" b="1" i="0" u="none" strike="noStrike" kern="1200" cap="none" normalizeH="0" baseline="0">
                <a:ln>
                  <a:noFill/>
                </a:ln>
                <a:solidFill>
                  <a:schemeClr val="bg1"/>
                </a:solidFill>
                <a:effectLst/>
                <a:latin typeface="+mj-lt"/>
                <a:ea typeface="+mj-ea"/>
                <a:cs typeface="+mj-cs"/>
              </a:rPr>
              <a:t>Data Transfer and Communication Protocols</a:t>
            </a:r>
          </a:p>
          <a:p>
            <a:pPr marL="0" marR="0" lvl="0" indent="0" algn="ctr" fontAlgn="base">
              <a:spcAft>
                <a:spcPct val="0"/>
              </a:spcAft>
              <a:buClrTx/>
              <a:buSzTx/>
              <a:tabLst/>
            </a:pPr>
            <a:endParaRPr kumimoji="0" lang="en-US" altLang="en-US" sz="2000" b="0" i="0" u="none" strike="noStrike" kern="1200" cap="none" normalizeH="0" baseline="0">
              <a:ln>
                <a:noFill/>
              </a:ln>
              <a:solidFill>
                <a:schemeClr val="bg1"/>
              </a:solidFill>
              <a:effectLst/>
              <a:latin typeface="+mj-lt"/>
              <a:ea typeface="+mj-ea"/>
              <a:cs typeface="+mj-cs"/>
            </a:endParaRPr>
          </a:p>
        </p:txBody>
      </p:sp>
      <p:graphicFrame>
        <p:nvGraphicFramePr>
          <p:cNvPr id="8" name="Content Placeholder 3">
            <a:extLst>
              <a:ext uri="{FF2B5EF4-FFF2-40B4-BE49-F238E27FC236}">
                <a16:creationId xmlns:a16="http://schemas.microsoft.com/office/drawing/2014/main" id="{606EC632-8E4B-9077-F210-A34755F12CC9}"/>
              </a:ext>
            </a:extLst>
          </p:cNvPr>
          <p:cNvGraphicFramePr>
            <a:graphicFrameLocks/>
          </p:cNvGraphicFramePr>
          <p:nvPr>
            <p:extLst>
              <p:ext uri="{D42A27DB-BD31-4B8C-83A1-F6EECF244321}">
                <p14:modId xmlns:p14="http://schemas.microsoft.com/office/powerpoint/2010/main" val="719795527"/>
              </p:ext>
            </p:extLst>
          </p:nvPr>
        </p:nvGraphicFramePr>
        <p:xfrm>
          <a:off x="4038600" y="1189724"/>
          <a:ext cx="7188200" cy="4475165"/>
        </p:xfrm>
        <a:graphic>
          <a:graphicData uri="http://schemas.openxmlformats.org/drawingml/2006/table">
            <a:tbl>
              <a:tblPr>
                <a:solidFill>
                  <a:srgbClr val="F2F2F2">
                    <a:alpha val="30196"/>
                  </a:srgbClr>
                </a:solidFill>
              </a:tblPr>
              <a:tblGrid>
                <a:gridCol w="2028587">
                  <a:extLst>
                    <a:ext uri="{9D8B030D-6E8A-4147-A177-3AD203B41FA5}">
                      <a16:colId xmlns:a16="http://schemas.microsoft.com/office/drawing/2014/main" val="3299760371"/>
                    </a:ext>
                  </a:extLst>
                </a:gridCol>
                <a:gridCol w="5159613">
                  <a:extLst>
                    <a:ext uri="{9D8B030D-6E8A-4147-A177-3AD203B41FA5}">
                      <a16:colId xmlns:a16="http://schemas.microsoft.com/office/drawing/2014/main" val="3376889237"/>
                    </a:ext>
                  </a:extLst>
                </a:gridCol>
              </a:tblGrid>
              <a:tr h="596671">
                <a:tc>
                  <a:txBody>
                    <a:bodyPr/>
                    <a:lstStyle/>
                    <a:p>
                      <a:r>
                        <a:rPr lang="en-US" sz="2000" cap="none" spc="0">
                          <a:solidFill>
                            <a:schemeClr val="tx1"/>
                          </a:solidFill>
                        </a:rPr>
                        <a:t>Protocol</a:t>
                      </a:r>
                    </a:p>
                  </a:txBody>
                  <a:tcPr marL="169404" marR="130310" marT="130310" marB="130310"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000" cap="none" spc="0">
                          <a:solidFill>
                            <a:schemeClr val="tx1"/>
                          </a:solidFill>
                        </a:rPr>
                        <a:t>Use Case</a:t>
                      </a:r>
                    </a:p>
                  </a:txBody>
                  <a:tcPr marL="169404" marR="130310" marT="130310" marB="130310"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821944829"/>
                  </a:ext>
                </a:extLst>
              </a:tr>
              <a:tr h="895033">
                <a:tc>
                  <a:txBody>
                    <a:bodyPr/>
                    <a:lstStyle/>
                    <a:p>
                      <a:r>
                        <a:rPr lang="en-US" sz="2000" b="1" cap="none" spc="0">
                          <a:solidFill>
                            <a:schemeClr val="tx1"/>
                          </a:solidFill>
                        </a:rPr>
                        <a:t>TCP/IP</a:t>
                      </a:r>
                      <a:endParaRPr lang="en-US" sz="2000" cap="none" spc="0">
                        <a:solidFill>
                          <a:schemeClr val="tx1"/>
                        </a:solidFill>
                      </a:endParaRPr>
                    </a:p>
                  </a:txBody>
                  <a:tcPr marL="169404" marR="130310" marT="130310" marB="130310"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000" cap="none" spc="0">
                          <a:solidFill>
                            <a:schemeClr val="tx1"/>
                          </a:solidFill>
                        </a:rPr>
                        <a:t>Reliable, ordered data transmission (e.g., SQL queries).</a:t>
                      </a:r>
                    </a:p>
                  </a:txBody>
                  <a:tcPr marL="169404" marR="130310" marT="130310" marB="130310"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42268375"/>
                  </a:ext>
                </a:extLst>
              </a:tr>
              <a:tr h="895033">
                <a:tc>
                  <a:txBody>
                    <a:bodyPr/>
                    <a:lstStyle/>
                    <a:p>
                      <a:r>
                        <a:rPr lang="en-US" sz="2000" b="1" cap="none" spc="0">
                          <a:solidFill>
                            <a:schemeClr val="tx1"/>
                          </a:solidFill>
                        </a:rPr>
                        <a:t>UDP</a:t>
                      </a:r>
                      <a:endParaRPr lang="en-US" sz="2000" cap="none" spc="0">
                        <a:solidFill>
                          <a:schemeClr val="tx1"/>
                        </a:solidFill>
                      </a:endParaRPr>
                    </a:p>
                  </a:txBody>
                  <a:tcPr marL="169404" marR="130310" marT="130310" marB="130310"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000" cap="none" spc="0">
                          <a:solidFill>
                            <a:schemeClr val="tx1"/>
                          </a:solidFill>
                        </a:rPr>
                        <a:t>Faster, less reliable – rarely used for DB communication.</a:t>
                      </a:r>
                    </a:p>
                  </a:txBody>
                  <a:tcPr marL="169404" marR="130310" marT="130310" marB="130310"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351965686"/>
                  </a:ext>
                </a:extLst>
              </a:tr>
              <a:tr h="895033">
                <a:tc>
                  <a:txBody>
                    <a:bodyPr/>
                    <a:lstStyle/>
                    <a:p>
                      <a:r>
                        <a:rPr lang="en-US" sz="2000" b="1" cap="none" spc="0">
                          <a:solidFill>
                            <a:schemeClr val="tx1"/>
                          </a:solidFill>
                        </a:rPr>
                        <a:t>HTTP/HTTPS</a:t>
                      </a:r>
                      <a:endParaRPr lang="en-US" sz="2000" cap="none" spc="0">
                        <a:solidFill>
                          <a:schemeClr val="tx1"/>
                        </a:solidFill>
                      </a:endParaRPr>
                    </a:p>
                  </a:txBody>
                  <a:tcPr marL="169404" marR="130310" marT="130310" marB="130310"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000" cap="none" spc="0">
                          <a:solidFill>
                            <a:schemeClr val="tx1"/>
                          </a:solidFill>
                        </a:rPr>
                        <a:t>Used in web APIs over distributed databases (e.g., NoSQL REST calls).</a:t>
                      </a:r>
                    </a:p>
                  </a:txBody>
                  <a:tcPr marL="169404" marR="130310" marT="130310" marB="130310"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327680014"/>
                  </a:ext>
                </a:extLst>
              </a:tr>
              <a:tr h="1193395">
                <a:tc>
                  <a:txBody>
                    <a:bodyPr/>
                    <a:lstStyle/>
                    <a:p>
                      <a:r>
                        <a:rPr lang="en-US" sz="2000" b="1" cap="none" spc="0">
                          <a:solidFill>
                            <a:schemeClr val="tx1"/>
                          </a:solidFill>
                        </a:rPr>
                        <a:t>gRPC</a:t>
                      </a:r>
                      <a:endParaRPr lang="en-US" sz="2000" cap="none" spc="0">
                        <a:solidFill>
                          <a:schemeClr val="tx1"/>
                        </a:solidFill>
                      </a:endParaRPr>
                    </a:p>
                  </a:txBody>
                  <a:tcPr marL="169404" marR="130310" marT="130310" marB="130310"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2000" cap="none" spc="0">
                          <a:solidFill>
                            <a:schemeClr val="tx1"/>
                          </a:solidFill>
                        </a:rPr>
                        <a:t>Efficient binary communication between distributed nodes (common in microservices).</a:t>
                      </a:r>
                    </a:p>
                  </a:txBody>
                  <a:tcPr marL="169404" marR="130310" marT="130310" marB="130310"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95714480"/>
                  </a:ext>
                </a:extLst>
              </a:tr>
            </a:tbl>
          </a:graphicData>
        </a:graphic>
      </p:graphicFrame>
    </p:spTree>
    <p:extLst>
      <p:ext uri="{BB962C8B-B14F-4D97-AF65-F5344CB8AC3E}">
        <p14:creationId xmlns:p14="http://schemas.microsoft.com/office/powerpoint/2010/main" val="1957464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B8D1-67C4-81EF-BF49-93E2E0086857}"/>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marL="0" marR="0" lvl="0" indent="0" algn="ctr" fontAlgn="base">
              <a:spcAft>
                <a:spcPct val="0"/>
              </a:spcAft>
              <a:buClrTx/>
              <a:buSzTx/>
              <a:tabLst/>
            </a:pPr>
            <a:r>
              <a:rPr kumimoji="0" lang="en-US" altLang="en-US" sz="2600" b="1" i="0" u="none" strike="noStrike" kern="1200" cap="none" normalizeH="0" baseline="0">
                <a:ln>
                  <a:noFill/>
                </a:ln>
                <a:solidFill>
                  <a:schemeClr val="bg1"/>
                </a:solidFill>
                <a:effectLst/>
                <a:latin typeface="+mj-lt"/>
                <a:ea typeface="+mj-ea"/>
                <a:cs typeface="+mj-cs"/>
              </a:rPr>
              <a:t>Network Issues and Solutions</a:t>
            </a:r>
          </a:p>
          <a:p>
            <a:pPr marL="0" marR="0" lvl="0" indent="0" algn="ctr" fontAlgn="base">
              <a:spcAft>
                <a:spcPct val="0"/>
              </a:spcAft>
              <a:buClrTx/>
              <a:buSzTx/>
              <a:tabLst/>
            </a:pPr>
            <a:endParaRPr kumimoji="0" lang="en-US" altLang="en-US" sz="2600" b="0" i="0" u="none" strike="noStrike" kern="1200" cap="none" normalizeH="0" baseline="0">
              <a:ln>
                <a:noFill/>
              </a:ln>
              <a:solidFill>
                <a:schemeClr val="bg1"/>
              </a:solidFill>
              <a:effectLst/>
              <a:latin typeface="+mj-lt"/>
              <a:ea typeface="+mj-ea"/>
              <a:cs typeface="+mj-cs"/>
            </a:endParaRPr>
          </a:p>
        </p:txBody>
      </p:sp>
      <p:graphicFrame>
        <p:nvGraphicFramePr>
          <p:cNvPr id="4" name="Content Placeholder 3">
            <a:extLst>
              <a:ext uri="{FF2B5EF4-FFF2-40B4-BE49-F238E27FC236}">
                <a16:creationId xmlns:a16="http://schemas.microsoft.com/office/drawing/2014/main" id="{D56CC8AA-3226-130E-C790-8719950A7CA6}"/>
              </a:ext>
            </a:extLst>
          </p:cNvPr>
          <p:cNvGraphicFramePr>
            <a:graphicFrameLocks noGrp="1"/>
          </p:cNvGraphicFramePr>
          <p:nvPr>
            <p:ph idx="1"/>
            <p:extLst>
              <p:ext uri="{D42A27DB-BD31-4B8C-83A1-F6EECF244321}">
                <p14:modId xmlns:p14="http://schemas.microsoft.com/office/powerpoint/2010/main" val="542647102"/>
              </p:ext>
            </p:extLst>
          </p:nvPr>
        </p:nvGraphicFramePr>
        <p:xfrm>
          <a:off x="4038600" y="1952639"/>
          <a:ext cx="7188200" cy="2949337"/>
        </p:xfrm>
        <a:graphic>
          <a:graphicData uri="http://schemas.openxmlformats.org/drawingml/2006/table">
            <a:tbl>
              <a:tblPr>
                <a:noFill/>
              </a:tblPr>
              <a:tblGrid>
                <a:gridCol w="2906364">
                  <a:extLst>
                    <a:ext uri="{9D8B030D-6E8A-4147-A177-3AD203B41FA5}">
                      <a16:colId xmlns:a16="http://schemas.microsoft.com/office/drawing/2014/main" val="2709939070"/>
                    </a:ext>
                  </a:extLst>
                </a:gridCol>
                <a:gridCol w="4281836">
                  <a:extLst>
                    <a:ext uri="{9D8B030D-6E8A-4147-A177-3AD203B41FA5}">
                      <a16:colId xmlns:a16="http://schemas.microsoft.com/office/drawing/2014/main" val="2509934092"/>
                    </a:ext>
                  </a:extLst>
                </a:gridCol>
              </a:tblGrid>
              <a:tr h="528182">
                <a:tc>
                  <a:txBody>
                    <a:bodyPr/>
                    <a:lstStyle/>
                    <a:p>
                      <a:r>
                        <a:rPr lang="en-US" sz="2000" cap="none" spc="0">
                          <a:solidFill>
                            <a:schemeClr val="tx1"/>
                          </a:solidFill>
                        </a:rPr>
                        <a:t>Issue</a:t>
                      </a:r>
                    </a:p>
                  </a:txBody>
                  <a:tcPr marL="115660" marR="115660" marT="57830" marB="115660" anchor="ctr">
                    <a:lnL w="12700" cap="flat" cmpd="sng" algn="ctr">
                      <a:noFill/>
                      <a:prstDash val="solid"/>
                    </a:lnL>
                    <a:lnR w="12700" cmpd="sng">
                      <a:noFill/>
                      <a:prstDash val="solid"/>
                    </a:lnR>
                    <a:lnT w="12700" cap="flat" cmpd="sng" algn="ctr">
                      <a:noFill/>
                      <a:prstDash val="solid"/>
                    </a:lnT>
                    <a:lnB w="12700" cmpd="sng">
                      <a:noFill/>
                      <a:prstDash val="solid"/>
                    </a:lnB>
                    <a:noFill/>
                  </a:tcPr>
                </a:tc>
                <a:tc>
                  <a:txBody>
                    <a:bodyPr/>
                    <a:lstStyle/>
                    <a:p>
                      <a:r>
                        <a:rPr lang="en-US" sz="2000" cap="none" spc="0">
                          <a:solidFill>
                            <a:schemeClr val="tx1"/>
                          </a:solidFill>
                        </a:rPr>
                        <a:t>Solution</a:t>
                      </a:r>
                    </a:p>
                  </a:txBody>
                  <a:tcPr marL="115660" marR="115660" marT="57830" marB="115660" anchor="ctr">
                    <a:lnL w="12700" cmpd="sng">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773429105"/>
                  </a:ext>
                </a:extLst>
              </a:tr>
              <a:tr h="528182">
                <a:tc>
                  <a:txBody>
                    <a:bodyPr/>
                    <a:lstStyle/>
                    <a:p>
                      <a:r>
                        <a:rPr lang="en-US" sz="2000" b="1" cap="none" spc="0">
                          <a:solidFill>
                            <a:schemeClr val="tx1"/>
                          </a:solidFill>
                        </a:rPr>
                        <a:t>High Latency</a:t>
                      </a:r>
                      <a:endParaRPr lang="en-US" sz="2000" cap="none" spc="0">
                        <a:solidFill>
                          <a:schemeClr val="tx1"/>
                        </a:solidFill>
                      </a:endParaRPr>
                    </a:p>
                  </a:txBody>
                  <a:tcPr marL="115660" marR="115660" marT="57830" marB="11566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Use data replication or caching.</a:t>
                      </a:r>
                    </a:p>
                  </a:txBody>
                  <a:tcPr marL="115660" marR="115660" marT="57830" marB="11566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0541229"/>
                  </a:ext>
                </a:extLst>
              </a:tr>
              <a:tr h="528182">
                <a:tc>
                  <a:txBody>
                    <a:bodyPr/>
                    <a:lstStyle/>
                    <a:p>
                      <a:r>
                        <a:rPr lang="en-US" sz="2000" b="1" cap="none" spc="0">
                          <a:solidFill>
                            <a:schemeClr val="tx1"/>
                          </a:solidFill>
                        </a:rPr>
                        <a:t>Packet Loss</a:t>
                      </a:r>
                      <a:endParaRPr lang="en-US" sz="2000" cap="none" spc="0">
                        <a:solidFill>
                          <a:schemeClr val="tx1"/>
                        </a:solidFill>
                      </a:endParaRPr>
                    </a:p>
                  </a:txBody>
                  <a:tcPr marL="115660" marR="115660" marT="57830" marB="11566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Use reliable transport (TCP).</a:t>
                      </a:r>
                    </a:p>
                  </a:txBody>
                  <a:tcPr marL="115660" marR="115660" marT="57830" marB="11566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701635612"/>
                  </a:ext>
                </a:extLst>
              </a:tr>
              <a:tr h="836609">
                <a:tc>
                  <a:txBody>
                    <a:bodyPr/>
                    <a:lstStyle/>
                    <a:p>
                      <a:r>
                        <a:rPr lang="en-US" sz="2000" b="1" cap="none" spc="0">
                          <a:solidFill>
                            <a:schemeClr val="tx1"/>
                          </a:solidFill>
                        </a:rPr>
                        <a:t>Network Partitioning</a:t>
                      </a:r>
                      <a:endParaRPr lang="en-US" sz="2000" cap="none" spc="0">
                        <a:solidFill>
                          <a:schemeClr val="tx1"/>
                        </a:solidFill>
                      </a:endParaRPr>
                    </a:p>
                  </a:txBody>
                  <a:tcPr marL="115660" marR="115660" marT="57830" marB="115660"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2000" cap="none" spc="0">
                          <a:solidFill>
                            <a:schemeClr val="tx1"/>
                          </a:solidFill>
                        </a:rPr>
                        <a:t>Use CAP theorem trade-offs (e.g., eventual consistency).</a:t>
                      </a:r>
                    </a:p>
                  </a:txBody>
                  <a:tcPr marL="115660" marR="115660" marT="57830" marB="11566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28125090"/>
                  </a:ext>
                </a:extLst>
              </a:tr>
              <a:tr h="528182">
                <a:tc>
                  <a:txBody>
                    <a:bodyPr/>
                    <a:lstStyle/>
                    <a:p>
                      <a:r>
                        <a:rPr lang="en-US" sz="2000" b="1" cap="none" spc="0">
                          <a:solidFill>
                            <a:schemeClr val="tx1"/>
                          </a:solidFill>
                        </a:rPr>
                        <a:t>Security Threats</a:t>
                      </a:r>
                      <a:endParaRPr lang="en-US" sz="2000" cap="none" spc="0">
                        <a:solidFill>
                          <a:schemeClr val="tx1"/>
                        </a:solidFill>
                      </a:endParaRPr>
                    </a:p>
                  </a:txBody>
                  <a:tcPr marL="115660" marR="115660" marT="57830" marB="115660" anchor="ctr">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r>
                        <a:rPr lang="en-US" sz="2000" cap="none" spc="0">
                          <a:solidFill>
                            <a:schemeClr val="tx1"/>
                          </a:solidFill>
                        </a:rPr>
                        <a:t>Use TLS, authentication, firewalls.</a:t>
                      </a:r>
                    </a:p>
                  </a:txBody>
                  <a:tcPr marL="115660" marR="115660" marT="57830" marB="11566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02952460"/>
                  </a:ext>
                </a:extLst>
              </a:tr>
            </a:tbl>
          </a:graphicData>
        </a:graphic>
      </p:graphicFrame>
    </p:spTree>
    <p:extLst>
      <p:ext uri="{BB962C8B-B14F-4D97-AF65-F5344CB8AC3E}">
        <p14:creationId xmlns:p14="http://schemas.microsoft.com/office/powerpoint/2010/main" val="3705528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DDB7D9-D5A6-0158-F26C-F371FDA43FFD}"/>
              </a:ext>
            </a:extLst>
          </p:cNvPr>
          <p:cNvSpPr>
            <a:spLocks noGrp="1"/>
          </p:cNvSpPr>
          <p:nvPr>
            <p:ph type="title"/>
          </p:nvPr>
        </p:nvSpPr>
        <p:spPr>
          <a:xfrm>
            <a:off x="841248" y="548640"/>
            <a:ext cx="3600860" cy="5431536"/>
          </a:xfrm>
        </p:spPr>
        <p:txBody>
          <a:bodyPr>
            <a:normAutofit/>
          </a:bodyPr>
          <a:lstStyle/>
          <a:p>
            <a:r>
              <a:rPr kumimoji="0" lang="en-US" altLang="en-US" sz="5000" b="1" i="0" u="none" strike="noStrike" cap="none" normalizeH="0" baseline="0" dirty="0">
                <a:ln>
                  <a:noFill/>
                </a:ln>
                <a:effectLst/>
                <a:latin typeface="Arial" panose="020B0604020202020204" pitchFamily="34" charset="0"/>
              </a:rPr>
              <a:t>Distributed Query Execution over Network</a:t>
            </a:r>
            <a:br>
              <a:rPr kumimoji="0" lang="en-US" altLang="en-US" sz="5000" b="1" i="0" u="none" strike="noStrike" cap="none" normalizeH="0" baseline="0" dirty="0">
                <a:ln>
                  <a:noFill/>
                </a:ln>
                <a:effectLst/>
                <a:latin typeface="Arial" panose="020B0604020202020204" pitchFamily="34" charset="0"/>
              </a:rPr>
            </a:br>
            <a:endParaRPr lang="en-US" sz="5000" dirty="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7606786D-7958-B8C0-E301-5E0360A242A7}"/>
              </a:ext>
            </a:extLst>
          </p:cNvPr>
          <p:cNvSpPr>
            <a:spLocks noGrp="1" noChangeArrowheads="1"/>
          </p:cNvSpPr>
          <p:nvPr>
            <p:ph idx="1"/>
          </p:nvPr>
        </p:nvSpPr>
        <p:spPr bwMode="auto">
          <a:xfrm>
            <a:off x="5126418" y="552091"/>
            <a:ext cx="6224335"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rPr>
              <a:t>When a query involves multiple sites:</a:t>
            </a:r>
          </a:p>
          <a:p>
            <a:pPr marL="0" marR="0" lvl="0" indent="0" defTabSz="914400" rtl="0" eaLnBrk="0" fontAlgn="base" latinLnBrk="0" hangingPunct="0">
              <a:spcBef>
                <a:spcPct val="0"/>
              </a:spcBef>
              <a:spcAft>
                <a:spcPct val="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ct val="0"/>
              </a:spcAft>
              <a:buFontTx/>
              <a:buAutoNum type="arabicPeriod"/>
            </a:pPr>
            <a:r>
              <a:rPr kumimoji="0" lang="en-US" altLang="en-US" sz="1500" b="1" i="0" u="none" strike="noStrike" cap="none" normalizeH="0" baseline="0">
                <a:ln>
                  <a:noFill/>
                </a:ln>
                <a:effectLst/>
                <a:latin typeface="Arial" panose="020B0604020202020204" pitchFamily="34" charset="0"/>
              </a:rPr>
              <a:t>Query is decomposed</a:t>
            </a:r>
            <a:r>
              <a:rPr kumimoji="0" lang="en-US" altLang="en-US" sz="1500" b="0" i="0" u="none" strike="noStrike" cap="none" normalizeH="0" baseline="0">
                <a:ln>
                  <a:noFill/>
                </a:ln>
                <a:effectLst/>
                <a:latin typeface="Arial" panose="020B0604020202020204" pitchFamily="34" charset="0"/>
              </a:rPr>
              <a:t> into sub-queries.</a:t>
            </a:r>
          </a:p>
          <a:p>
            <a:pPr marL="457200" lvl="1" indent="0" eaLnBrk="0" fontAlgn="base" hangingPunct="0">
              <a:spcBef>
                <a:spcPct val="0"/>
              </a:spcBef>
              <a:spcAft>
                <a:spcPct val="0"/>
              </a:spcAft>
              <a:buFontTx/>
              <a:buAutoNum type="arabicPeriod"/>
            </a:pPr>
            <a:r>
              <a:rPr kumimoji="0" lang="en-US" altLang="en-US" sz="1500" b="0" i="0" u="none" strike="noStrike" cap="none" normalizeH="0" baseline="0">
                <a:ln>
                  <a:noFill/>
                </a:ln>
                <a:effectLst/>
                <a:latin typeface="Arial" panose="020B0604020202020204" pitchFamily="34" charset="0"/>
              </a:rPr>
              <a:t>Sub-queries are </a:t>
            </a:r>
            <a:r>
              <a:rPr kumimoji="0" lang="en-US" altLang="en-US" sz="1500" b="1" i="0" u="none" strike="noStrike" cap="none" normalizeH="0" baseline="0">
                <a:ln>
                  <a:noFill/>
                </a:ln>
                <a:effectLst/>
                <a:latin typeface="Arial" panose="020B0604020202020204" pitchFamily="34" charset="0"/>
              </a:rPr>
              <a:t>sent to respective sites</a:t>
            </a:r>
            <a:r>
              <a:rPr kumimoji="0" lang="en-US" altLang="en-US" sz="1500" b="0" i="0" u="none" strike="noStrike" cap="none" normalizeH="0" baseline="0">
                <a:ln>
                  <a:noFill/>
                </a:ln>
                <a:effectLst/>
                <a:latin typeface="Arial" panose="020B0604020202020204" pitchFamily="34" charset="0"/>
              </a:rPr>
              <a:t>.</a:t>
            </a:r>
          </a:p>
          <a:p>
            <a:pPr marL="457200" lvl="1" indent="0" eaLnBrk="0" fontAlgn="base" hangingPunct="0">
              <a:spcBef>
                <a:spcPct val="0"/>
              </a:spcBef>
              <a:spcAft>
                <a:spcPct val="0"/>
              </a:spcAft>
              <a:buFontTx/>
              <a:buAutoNum type="arabicPeriod"/>
            </a:pPr>
            <a:r>
              <a:rPr kumimoji="0" lang="en-US" altLang="en-US" sz="1500" b="0" i="0" u="none" strike="noStrike" cap="none" normalizeH="0" baseline="0">
                <a:ln>
                  <a:noFill/>
                </a:ln>
                <a:effectLst/>
                <a:latin typeface="Arial" panose="020B0604020202020204" pitchFamily="34" charset="0"/>
              </a:rPr>
              <a:t>Each site </a:t>
            </a:r>
            <a:r>
              <a:rPr kumimoji="0" lang="en-US" altLang="en-US" sz="1500" b="1" i="0" u="none" strike="noStrike" cap="none" normalizeH="0" baseline="0">
                <a:ln>
                  <a:noFill/>
                </a:ln>
                <a:effectLst/>
                <a:latin typeface="Arial" panose="020B0604020202020204" pitchFamily="34" charset="0"/>
              </a:rPr>
              <a:t>executes its part</a:t>
            </a:r>
            <a:r>
              <a:rPr kumimoji="0" lang="en-US" altLang="en-US" sz="1500" b="0" i="0" u="none" strike="noStrike" cap="none" normalizeH="0" baseline="0">
                <a:ln>
                  <a:noFill/>
                </a:ln>
                <a:effectLst/>
                <a:latin typeface="Arial" panose="020B0604020202020204" pitchFamily="34" charset="0"/>
              </a:rPr>
              <a:t>.</a:t>
            </a:r>
          </a:p>
          <a:p>
            <a:pPr marL="457200" lvl="1" indent="0" eaLnBrk="0" fontAlgn="base" hangingPunct="0">
              <a:spcBef>
                <a:spcPct val="0"/>
              </a:spcBef>
              <a:spcAft>
                <a:spcPct val="0"/>
              </a:spcAft>
              <a:buFontTx/>
              <a:buAutoNum type="arabicPeriod"/>
            </a:pPr>
            <a:r>
              <a:rPr kumimoji="0" lang="en-US" altLang="en-US" sz="1500" b="1" i="0" u="none" strike="noStrike" cap="none" normalizeH="0" baseline="0">
                <a:ln>
                  <a:noFill/>
                </a:ln>
                <a:effectLst/>
                <a:latin typeface="Arial" panose="020B0604020202020204" pitchFamily="34" charset="0"/>
              </a:rPr>
              <a:t>Results are collected and merged</a:t>
            </a:r>
            <a:r>
              <a:rPr kumimoji="0" lang="en-US" altLang="en-US" sz="1500" b="0" i="0" u="none" strike="noStrike" cap="none" normalizeH="0" baseline="0">
                <a:ln>
                  <a:noFill/>
                </a:ln>
                <a:effectLst/>
                <a:latin typeface="Arial" panose="020B0604020202020204" pitchFamily="34" charset="0"/>
              </a:rPr>
              <a:t> at the client or coordinator node.</a:t>
            </a:r>
          </a:p>
          <a:p>
            <a:pPr marL="0" marR="0" lvl="0" indent="0" defTabSz="914400" rtl="0" eaLnBrk="0" fontAlgn="base" latinLnBrk="0" hangingPunct="0">
              <a:spcBef>
                <a:spcPct val="0"/>
              </a:spcBef>
              <a:spcAft>
                <a:spcPct val="0"/>
              </a:spcAft>
              <a:buClrTx/>
              <a:buSzTx/>
              <a:buFontTx/>
              <a:buNone/>
              <a:tabLst/>
            </a:pPr>
            <a:r>
              <a:rPr kumimoji="0" lang="en-US" altLang="en-US" sz="1500" b="1" i="0" u="none" strike="noStrike" cap="none" normalizeH="0" baseline="0" dirty="0">
                <a:ln>
                  <a:noFill/>
                </a:ln>
                <a:effectLst/>
                <a:latin typeface="Arial" panose="020B0604020202020204" pitchFamily="34" charset="0"/>
              </a:rPr>
              <a:t>Example:</a:t>
            </a:r>
            <a:endParaRPr kumimoji="0" lang="en-US" altLang="en-US" sz="15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ct val="0"/>
              </a:spcAft>
              <a:buFontTx/>
              <a:buChar char="•"/>
            </a:pPr>
            <a:r>
              <a:rPr kumimoji="0" lang="en-US" altLang="en-US" sz="1500" b="0" i="0" u="none" strike="noStrike" cap="none" normalizeH="0" baseline="0">
                <a:ln>
                  <a:noFill/>
                </a:ln>
                <a:effectLst/>
                <a:latin typeface="Arial" panose="020B0604020202020204" pitchFamily="34" charset="0"/>
              </a:rPr>
              <a:t>Site A: </a:t>
            </a:r>
            <a:r>
              <a:rPr kumimoji="0" lang="en-US" altLang="en-US" sz="1500" b="0" i="0" u="none" strike="noStrike" cap="none" normalizeH="0" baseline="0">
                <a:ln>
                  <a:noFill/>
                </a:ln>
                <a:effectLst/>
                <a:latin typeface="Arial Unicode MS"/>
              </a:rPr>
              <a:t>Students</a:t>
            </a:r>
            <a:r>
              <a:rPr kumimoji="0" lang="en-US" altLang="en-US" sz="1500" b="0" i="0" u="none" strike="noStrike" cap="none" normalizeH="0" baseline="0">
                <a:ln>
                  <a:noFill/>
                </a:ln>
                <a:effectLst/>
              </a:rPr>
              <a:t> table.</a:t>
            </a:r>
            <a:endParaRPr kumimoji="0" lang="en-US" altLang="en-US" sz="1500" b="0" i="0" u="none" strike="noStrike" cap="none" normalizeH="0" baseline="0">
              <a:ln>
                <a:noFill/>
              </a:ln>
              <a:effectLst/>
              <a:latin typeface="Arial" panose="020B0604020202020204" pitchFamily="34" charset="0"/>
            </a:endParaRPr>
          </a:p>
          <a:p>
            <a:pPr marL="457200" lvl="1" indent="0" eaLnBrk="0" fontAlgn="base" hangingPunct="0">
              <a:spcBef>
                <a:spcPct val="0"/>
              </a:spcBef>
              <a:spcAft>
                <a:spcPct val="0"/>
              </a:spcAft>
              <a:buFontTx/>
              <a:buChar char="•"/>
            </a:pPr>
            <a:r>
              <a:rPr kumimoji="0" lang="en-US" altLang="en-US" sz="1500" b="0" i="0" u="none" strike="noStrike" cap="none" normalizeH="0" baseline="0">
                <a:ln>
                  <a:noFill/>
                </a:ln>
                <a:effectLst/>
                <a:latin typeface="Arial" panose="020B0604020202020204" pitchFamily="34" charset="0"/>
              </a:rPr>
              <a:t>Site B: </a:t>
            </a:r>
            <a:r>
              <a:rPr kumimoji="0" lang="en-US" altLang="en-US" sz="1500" b="0" i="0" u="none" strike="noStrike" cap="none" normalizeH="0" baseline="0">
                <a:ln>
                  <a:noFill/>
                </a:ln>
                <a:effectLst/>
                <a:latin typeface="Arial Unicode MS"/>
              </a:rPr>
              <a:t>Departments</a:t>
            </a:r>
            <a:r>
              <a:rPr kumimoji="0" lang="en-US" altLang="en-US" sz="1500" b="0" i="0" u="none" strike="noStrike" cap="none" normalizeH="0" baseline="0">
                <a:ln>
                  <a:noFill/>
                </a:ln>
                <a:effectLst/>
              </a:rPr>
              <a:t> table.</a:t>
            </a:r>
            <a:endParaRPr kumimoji="0" lang="en-US" altLang="en-US" sz="15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rPr>
              <a:t>-- Distributed Join</a:t>
            </a: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rPr>
              <a:t>	SELECT </a:t>
            </a:r>
            <a:r>
              <a:rPr kumimoji="0" lang="en-US" altLang="en-US" sz="1500" b="0" i="0" u="none" strike="noStrike" cap="none" normalizeH="0" baseline="0">
                <a:ln>
                  <a:noFill/>
                </a:ln>
                <a:effectLst/>
                <a:latin typeface="Arial" panose="020B0604020202020204" pitchFamily="34" charset="0"/>
              </a:rPr>
              <a:t>S.Name</a:t>
            </a:r>
            <a:r>
              <a:rPr kumimoji="0" lang="en-US" altLang="en-US" sz="1500" b="0" i="0" u="none" strike="noStrike" cap="none" normalizeH="0" baseline="0" dirty="0">
                <a:ln>
                  <a:noFill/>
                </a:ln>
                <a:effectLst/>
                <a:latin typeface="Arial" panose="020B0604020202020204" pitchFamily="34" charset="0"/>
              </a:rPr>
              <a:t>, </a:t>
            </a:r>
            <a:r>
              <a:rPr kumimoji="0" lang="en-US" altLang="en-US" sz="1500" b="0" i="0" u="none" strike="noStrike" cap="none" normalizeH="0" baseline="0">
                <a:ln>
                  <a:noFill/>
                </a:ln>
                <a:effectLst/>
                <a:latin typeface="Arial" panose="020B0604020202020204" pitchFamily="34" charset="0"/>
              </a:rPr>
              <a:t>D.DeptName</a:t>
            </a:r>
            <a:endParaRPr kumimoji="0" lang="en-US" altLang="en-US"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rPr>
              <a:t>	FROM Students S JOIN Departments D</a:t>
            </a: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dirty="0">
                <a:ln>
                  <a:noFill/>
                </a:ln>
                <a:effectLst/>
                <a:latin typeface="Arial" panose="020B0604020202020204" pitchFamily="34" charset="0"/>
              </a:rPr>
              <a:t>	ON </a:t>
            </a:r>
            <a:r>
              <a:rPr kumimoji="0" lang="en-US" altLang="en-US" sz="1500" b="0" i="0" u="none" strike="noStrike" cap="none" normalizeH="0" baseline="0">
                <a:ln>
                  <a:noFill/>
                </a:ln>
                <a:effectLst/>
                <a:latin typeface="Arial" panose="020B0604020202020204" pitchFamily="34" charset="0"/>
              </a:rPr>
              <a:t>S.DeptID</a:t>
            </a:r>
            <a:r>
              <a:rPr kumimoji="0" lang="en-US" altLang="en-US" sz="1500" b="0" i="0" u="none" strike="noStrike" cap="none" normalizeH="0" baseline="0" dirty="0">
                <a:ln>
                  <a:noFill/>
                </a:ln>
                <a:effectLst/>
                <a:latin typeface="Arial" panose="020B0604020202020204" pitchFamily="34" charset="0"/>
              </a:rPr>
              <a:t> = </a:t>
            </a:r>
            <a:r>
              <a:rPr kumimoji="0" lang="en-US" altLang="en-US" sz="1500" b="0" i="0" u="none" strike="noStrike" cap="none" normalizeH="0" baseline="0">
                <a:ln>
                  <a:noFill/>
                </a:ln>
                <a:effectLst/>
                <a:latin typeface="Arial" panose="020B0604020202020204" pitchFamily="34" charset="0"/>
              </a:rPr>
              <a:t>D.DeptID</a:t>
            </a:r>
            <a:r>
              <a:rPr kumimoji="0" lang="en-US" altLang="en-US" sz="15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ct val="0"/>
              </a:spcAft>
              <a:buClrTx/>
              <a:buSzTx/>
              <a:buFontTx/>
              <a:buNone/>
              <a:tabLst/>
            </a:pPr>
            <a:r>
              <a:rPr lang="en-US" sz="1500" dirty="0"/>
              <a:t>The DBMS breaks the query and executes parts across the network.</a:t>
            </a:r>
          </a:p>
          <a:p>
            <a:pPr>
              <a:buNone/>
            </a:pPr>
            <a:r>
              <a:rPr lang="en-US" sz="1500" b="1" dirty="0"/>
              <a:t>Summary Points</a:t>
            </a:r>
          </a:p>
          <a:p>
            <a:pPr>
              <a:buFont typeface="Arial" panose="020B0604020202020204" pitchFamily="34" charset="0"/>
              <a:buChar char="•"/>
            </a:pPr>
            <a:r>
              <a:rPr lang="en-US" sz="1500" dirty="0"/>
              <a:t>Networks are critical in enabling communication between distributed database nodes.</a:t>
            </a:r>
          </a:p>
          <a:p>
            <a:pPr>
              <a:buFont typeface="Arial" panose="020B0604020202020204" pitchFamily="34" charset="0"/>
              <a:buChar char="•"/>
            </a:pPr>
            <a:r>
              <a:rPr lang="en-US" sz="1500" dirty="0"/>
              <a:t>Efficient protocols and architecture determine performance.</a:t>
            </a:r>
          </a:p>
          <a:p>
            <a:pPr>
              <a:buFont typeface="Arial" panose="020B0604020202020204" pitchFamily="34" charset="0"/>
              <a:buChar char="•"/>
            </a:pPr>
            <a:r>
              <a:rPr lang="en-US" sz="1500" dirty="0"/>
              <a:t>Must handle failures, latency, bandwidth, and ensure data consistency across nodes.</a:t>
            </a:r>
          </a:p>
          <a:p>
            <a:pPr marL="0" marR="0" lvl="0" indent="0" defTabSz="914400" rtl="0" eaLnBrk="0" fontAlgn="base" latinLnBrk="0" hangingPunct="0">
              <a:spcBef>
                <a:spcPct val="0"/>
              </a:spcBef>
              <a:spcAft>
                <a:spcPct val="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2804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76187F-BCCA-0C6A-6AB5-04A22A6CE82C}"/>
              </a:ext>
            </a:extLst>
          </p:cNvPr>
          <p:cNvSpPr>
            <a:spLocks noGrp="1"/>
          </p:cNvSpPr>
          <p:nvPr>
            <p:ph type="title"/>
          </p:nvPr>
        </p:nvSpPr>
        <p:spPr>
          <a:xfrm>
            <a:off x="841248" y="548640"/>
            <a:ext cx="3600860" cy="5431536"/>
          </a:xfrm>
        </p:spPr>
        <p:txBody>
          <a:bodyPr>
            <a:normAutofit/>
          </a:bodyPr>
          <a:lstStyle/>
          <a:p>
            <a:r>
              <a:rPr lang="en-US" sz="5400"/>
              <a:t>Distributed Design &amp; Architecture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007D5B-922F-EB81-6F9F-167238378C0E}"/>
              </a:ext>
            </a:extLst>
          </p:cNvPr>
          <p:cNvSpPr>
            <a:spLocks noGrp="1"/>
          </p:cNvSpPr>
          <p:nvPr>
            <p:ph idx="1"/>
          </p:nvPr>
        </p:nvSpPr>
        <p:spPr>
          <a:xfrm>
            <a:off x="5126418" y="552091"/>
            <a:ext cx="6224335" cy="5431536"/>
          </a:xfrm>
        </p:spPr>
        <p:txBody>
          <a:bodyPr anchor="ctr">
            <a:normAutofit/>
          </a:bodyPr>
          <a:lstStyle/>
          <a:p>
            <a:pPr>
              <a:buNone/>
            </a:pPr>
            <a:r>
              <a:rPr lang="en-US" sz="2200"/>
              <a:t>A </a:t>
            </a:r>
            <a:r>
              <a:rPr lang="en-US" sz="2200" b="1"/>
              <a:t>Distributed Database System (DDBS)</a:t>
            </a:r>
            <a:r>
              <a:rPr lang="en-US" sz="2200"/>
              <a:t> consists of multiple databases located at different sites but interconnected via a network, working together as a </a:t>
            </a:r>
            <a:r>
              <a:rPr lang="en-US" sz="2200" b="1"/>
              <a:t>single logical database</a:t>
            </a:r>
            <a:r>
              <a:rPr lang="en-US" sz="2200"/>
              <a:t>.</a:t>
            </a:r>
          </a:p>
          <a:p>
            <a:pPr>
              <a:buNone/>
            </a:pPr>
            <a:r>
              <a:rPr lang="en-US" sz="2200"/>
              <a:t>It includes:</a:t>
            </a:r>
          </a:p>
          <a:p>
            <a:pPr lvl="1"/>
            <a:r>
              <a:rPr lang="en-US" sz="2200" b="1"/>
              <a:t>Data Distribution Strategy</a:t>
            </a:r>
            <a:endParaRPr lang="en-US" sz="2200"/>
          </a:p>
          <a:p>
            <a:pPr lvl="1"/>
            <a:r>
              <a:rPr lang="en-US" sz="2200" b="1"/>
              <a:t>Communication Protocols</a:t>
            </a:r>
            <a:endParaRPr lang="en-US" sz="2200"/>
          </a:p>
          <a:p>
            <a:pPr lvl="1"/>
            <a:r>
              <a:rPr lang="en-US" sz="2200" b="1"/>
              <a:t>Transaction Management</a:t>
            </a:r>
            <a:endParaRPr lang="en-US" sz="2200"/>
          </a:p>
          <a:p>
            <a:pPr lvl="1"/>
            <a:r>
              <a:rPr lang="en-US" sz="2200" b="1"/>
              <a:t>Query Processing and Optimization</a:t>
            </a:r>
            <a:endParaRPr lang="en-US" sz="2200"/>
          </a:p>
          <a:p>
            <a:endParaRPr lang="en-US" sz="2200"/>
          </a:p>
        </p:txBody>
      </p:sp>
    </p:spTree>
    <p:extLst>
      <p:ext uri="{BB962C8B-B14F-4D97-AF65-F5344CB8AC3E}">
        <p14:creationId xmlns:p14="http://schemas.microsoft.com/office/powerpoint/2010/main" val="119621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23E7B-8F05-F894-C3B7-0855C34B7301}"/>
              </a:ext>
            </a:extLst>
          </p:cNvPr>
          <p:cNvSpPr>
            <a:spLocks noGrp="1"/>
          </p:cNvSpPr>
          <p:nvPr>
            <p:ph type="title"/>
          </p:nvPr>
        </p:nvSpPr>
        <p:spPr>
          <a:xfrm>
            <a:off x="838200" y="365125"/>
            <a:ext cx="10515600" cy="1325563"/>
          </a:xfrm>
        </p:spPr>
        <p:txBody>
          <a:bodyPr>
            <a:normAutofit/>
          </a:bodyPr>
          <a:lstStyle/>
          <a:p>
            <a:r>
              <a:rPr lang="en-US" sz="5400"/>
              <a:t>Distributed Database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BE14D0-F032-F6BA-85BD-F36672F1265A}"/>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2000" b="1" kern="100" dirty="0">
                <a:effectLst/>
                <a:latin typeface="Segoe UI Emoji" panose="020B0502040204020203" pitchFamily="34" charset="0"/>
                <a:ea typeface="Calibri" panose="020F0502020204030204" pitchFamily="34" charset="0"/>
                <a:cs typeface="Segoe UI Emoji" panose="020B0502040204020203" pitchFamily="34" charset="0"/>
              </a:rPr>
              <a:t>What is Distributed?</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Distributed means something is spread across multiple locations or systems, but works together as one.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dirty="0">
                <a:effectLst/>
                <a:latin typeface="Segoe UI Emoji" panose="020B0502040204020203" pitchFamily="34" charset="0"/>
                <a:ea typeface="Calibri" panose="020F0502020204030204" pitchFamily="34" charset="0"/>
                <a:cs typeface="Segoe UI Emoji" panose="020B0502040204020203" pitchFamily="34" charset="0"/>
              </a:rPr>
              <a:t>Example:</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a:spcAft>
                <a:spcPts val="800"/>
              </a:spcAft>
            </a:pPr>
            <a:r>
              <a:rPr lang="en-US" sz="1600" kern="100" dirty="0">
                <a:effectLst/>
                <a:latin typeface="Segoe UI Emoji" panose="020B0502040204020203" pitchFamily="34" charset="0"/>
                <a:ea typeface="Calibri" panose="020F0502020204030204" pitchFamily="34" charset="0"/>
                <a:cs typeface="Segoe UI Emoji" panose="020B0502040204020203" pitchFamily="34" charset="0"/>
              </a:rPr>
              <a:t>Imagine a company has offices in New York, London, and Tokyo. If they share tasks among these offices to work together on a single project, the work is distributed.</a:t>
            </a:r>
          </a:p>
          <a:p>
            <a:pPr marL="0" marR="0">
              <a:spcAft>
                <a:spcPts val="800"/>
              </a:spcAft>
              <a:buNone/>
            </a:pPr>
            <a:r>
              <a:rPr lang="en-US" sz="2000" b="1" kern="100" dirty="0">
                <a:effectLst/>
                <a:latin typeface="Segoe UI Emoji" panose="020B0502040204020203" pitchFamily="34" charset="0"/>
                <a:ea typeface="Calibri" panose="020F0502020204030204" pitchFamily="34" charset="0"/>
                <a:cs typeface="Segoe UI Emoji" panose="020B0502040204020203" pitchFamily="34" charset="0"/>
              </a:rPr>
              <a:t>What is a Database?</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A Database is an organized collection of data stored electronically, which can be accessed, managed, and updated efficiently.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endParaRPr lang="en-US" sz="2000" kern="100" dirty="0">
              <a:effectLst/>
              <a:latin typeface="Segoe UI Emoji" panose="020B0502040204020203" pitchFamily="34" charset="0"/>
              <a:ea typeface="Calibri" panose="020F0502020204030204" pitchFamily="34" charset="0"/>
              <a:cs typeface="Segoe UI Emoji" panose="020B0502040204020203" pitchFamily="34" charset="0"/>
            </a:endParaRPr>
          </a:p>
          <a:p>
            <a:pPr marL="0" marR="0">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4938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73F05-7B46-0E65-C6BA-FF2474F6EBE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kumimoji="0" lang="en-US" altLang="en-US" sz="3800" b="1" i="0" u="none" strike="noStrike" kern="1200" cap="none" normalizeH="0" baseline="0">
                <a:ln>
                  <a:noFill/>
                </a:ln>
                <a:solidFill>
                  <a:schemeClr val="tx1"/>
                </a:solidFill>
                <a:effectLst/>
                <a:latin typeface="+mj-lt"/>
                <a:ea typeface="+mj-ea"/>
                <a:cs typeface="+mj-cs"/>
              </a:rPr>
              <a:t>Architectural Models of DDB</a:t>
            </a:r>
            <a:br>
              <a:rPr kumimoji="0" lang="en-US" altLang="en-US" sz="3800" b="0" i="0" u="none" strike="noStrike" kern="1200" cap="none" normalizeH="0" baseline="0">
                <a:ln>
                  <a:noFill/>
                </a:ln>
                <a:solidFill>
                  <a:schemeClr val="tx1"/>
                </a:solidFill>
                <a:effectLst/>
                <a:latin typeface="+mj-lt"/>
                <a:ea typeface="+mj-ea"/>
                <a:cs typeface="+mj-cs"/>
              </a:rPr>
            </a:br>
            <a:endParaRPr lang="en-US" sz="38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0E027EE0-CE92-3F85-08F6-23867D3ADBD6}"/>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lvl="1" indent="-228600" fontAlgn="base">
              <a:lnSpc>
                <a:spcPct val="90000"/>
              </a:lnSpc>
              <a:spcBef>
                <a:spcPct val="0"/>
              </a:spcBef>
              <a:spcAft>
                <a:spcPts val="600"/>
              </a:spcAft>
              <a:buFont typeface="Arial" panose="020B0604020202020204" pitchFamily="34" charset="0"/>
              <a:buChar char="•"/>
            </a:pPr>
            <a:r>
              <a:rPr kumimoji="0" lang="en-US" altLang="en-US" sz="2200" b="0" i="0" u="none" strike="noStrike" cap="none" normalizeH="0" baseline="0">
                <a:ln>
                  <a:noFill/>
                </a:ln>
                <a:effectLst/>
              </a:rPr>
              <a:t>DDB architectures can be classified based on </a:t>
            </a:r>
            <a:r>
              <a:rPr kumimoji="0" lang="en-US" altLang="en-US" sz="2200" b="1" i="0" u="none" strike="noStrike" cap="none" normalizeH="0" baseline="0">
                <a:ln>
                  <a:noFill/>
                </a:ln>
                <a:effectLst/>
              </a:rPr>
              <a:t>three key characteristics</a:t>
            </a:r>
            <a:r>
              <a:rPr kumimoji="0" lang="en-US" altLang="en-US" sz="2200" b="0" i="0" u="none" strike="noStrike" cap="none" normalizeH="0" baseline="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effectLst/>
            </a:endParaRPr>
          </a:p>
        </p:txBody>
      </p:sp>
      <p:graphicFrame>
        <p:nvGraphicFramePr>
          <p:cNvPr id="4" name="Content Placeholder 3">
            <a:extLst>
              <a:ext uri="{FF2B5EF4-FFF2-40B4-BE49-F238E27FC236}">
                <a16:creationId xmlns:a16="http://schemas.microsoft.com/office/drawing/2014/main" id="{2E64A61B-A0DA-7084-7CA7-5F88F27C2D07}"/>
              </a:ext>
            </a:extLst>
          </p:cNvPr>
          <p:cNvGraphicFramePr>
            <a:graphicFrameLocks noGrp="1"/>
          </p:cNvGraphicFramePr>
          <p:nvPr>
            <p:ph idx="1"/>
            <p:extLst>
              <p:ext uri="{D42A27DB-BD31-4B8C-83A1-F6EECF244321}">
                <p14:modId xmlns:p14="http://schemas.microsoft.com/office/powerpoint/2010/main" val="1518574864"/>
              </p:ext>
            </p:extLst>
          </p:nvPr>
        </p:nvGraphicFramePr>
        <p:xfrm>
          <a:off x="4654296" y="1381548"/>
          <a:ext cx="6903721" cy="4094906"/>
        </p:xfrm>
        <a:graphic>
          <a:graphicData uri="http://schemas.openxmlformats.org/drawingml/2006/table">
            <a:tbl>
              <a:tblPr firstRow="1" firstCol="1" bandRow="1">
                <a:noFill/>
                <a:tableStyleId>{5C22544A-7EE6-4342-B048-85BDC9FD1C3A}</a:tableStyleId>
              </a:tblPr>
              <a:tblGrid>
                <a:gridCol w="2403560">
                  <a:extLst>
                    <a:ext uri="{9D8B030D-6E8A-4147-A177-3AD203B41FA5}">
                      <a16:colId xmlns:a16="http://schemas.microsoft.com/office/drawing/2014/main" val="2833451865"/>
                    </a:ext>
                  </a:extLst>
                </a:gridCol>
                <a:gridCol w="4500161">
                  <a:extLst>
                    <a:ext uri="{9D8B030D-6E8A-4147-A177-3AD203B41FA5}">
                      <a16:colId xmlns:a16="http://schemas.microsoft.com/office/drawing/2014/main" val="1642373367"/>
                    </a:ext>
                  </a:extLst>
                </a:gridCol>
              </a:tblGrid>
              <a:tr h="711342">
                <a:tc>
                  <a:txBody>
                    <a:bodyPr/>
                    <a:lstStyle/>
                    <a:p>
                      <a:pPr marL="0" marR="0">
                        <a:lnSpc>
                          <a:spcPct val="115000"/>
                        </a:lnSpc>
                        <a:spcAft>
                          <a:spcPts val="800"/>
                        </a:spcAft>
                        <a:buNone/>
                      </a:pPr>
                      <a:r>
                        <a:rPr lang="en-US" sz="2600" b="0" kern="100" cap="none" spc="0">
                          <a:solidFill>
                            <a:schemeClr val="tx1"/>
                          </a:solidFill>
                          <a:effectLst/>
                        </a:rPr>
                        <a:t>Model</a:t>
                      </a:r>
                      <a:endParaRPr lang="en-US" sz="26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lnL>
                    <a:lnR w="12700" cmpd="sng">
                      <a:noFill/>
                    </a:lnR>
                    <a:lnT w="28575" cap="flat" cmpd="sng" algn="ctr">
                      <a:solidFill>
                        <a:schemeClr val="tx1"/>
                      </a:solidFill>
                      <a:prstDash val="solid"/>
                    </a:lnT>
                    <a:lnB w="38100" cmpd="sng">
                      <a:noFill/>
                    </a:lnB>
                    <a:noFill/>
                  </a:tcPr>
                </a:tc>
                <a:tc>
                  <a:txBody>
                    <a:bodyPr/>
                    <a:lstStyle/>
                    <a:p>
                      <a:pPr marL="0" marR="0">
                        <a:lnSpc>
                          <a:spcPct val="115000"/>
                        </a:lnSpc>
                        <a:spcAft>
                          <a:spcPts val="800"/>
                        </a:spcAft>
                        <a:buNone/>
                      </a:pPr>
                      <a:r>
                        <a:rPr lang="en-US" sz="2600" b="0" kern="100" cap="none" spc="0">
                          <a:solidFill>
                            <a:schemeClr val="tx1"/>
                          </a:solidFill>
                          <a:effectLst/>
                        </a:rPr>
                        <a:t>Description</a:t>
                      </a:r>
                      <a:endParaRPr lang="en-US" sz="2600" b="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856365208"/>
                  </a:ext>
                </a:extLst>
              </a:tr>
              <a:tr h="1168044">
                <a:tc>
                  <a:txBody>
                    <a:bodyPr/>
                    <a:lstStyle/>
                    <a:p>
                      <a:pPr marL="0" marR="0">
                        <a:lnSpc>
                          <a:spcPct val="115000"/>
                        </a:lnSpc>
                        <a:spcAft>
                          <a:spcPts val="800"/>
                        </a:spcAft>
                        <a:buNone/>
                      </a:pPr>
                      <a:r>
                        <a:rPr lang="en-US" sz="2600" b="1" kern="100" cap="none" spc="0">
                          <a:solidFill>
                            <a:schemeClr val="tx1"/>
                          </a:solidFill>
                          <a:effectLst/>
                        </a:rPr>
                        <a:t>Autonomy</a:t>
                      </a:r>
                      <a:endParaRPr lang="en-US" sz="26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28575" cap="flat" cmpd="sng" algn="ctr">
                      <a:noFill/>
                      <a:prstDash val="solid"/>
                    </a:lnL>
                    <a:lnR w="12700" cmpd="sng">
                      <a:noFill/>
                      <a:prstDash val="solid"/>
                    </a:lnR>
                    <a:lnT w="38100" cmpd="sng">
                      <a:noFill/>
                    </a:lnT>
                    <a:lnB w="12700" cap="flat" cmpd="sng" algn="ctr">
                      <a:noFill/>
                      <a:prstDash val="solid"/>
                    </a:lnB>
                    <a:noFill/>
                  </a:tcPr>
                </a:tc>
                <a:tc>
                  <a:txBody>
                    <a:bodyPr/>
                    <a:lstStyle/>
                    <a:p>
                      <a:pPr marL="0" marR="0">
                        <a:lnSpc>
                          <a:spcPct val="115000"/>
                        </a:lnSpc>
                        <a:spcAft>
                          <a:spcPts val="800"/>
                        </a:spcAft>
                        <a:buNone/>
                      </a:pPr>
                      <a:r>
                        <a:rPr lang="en-US" sz="2600" kern="100" cap="none" spc="0">
                          <a:solidFill>
                            <a:schemeClr val="tx1"/>
                          </a:solidFill>
                          <a:effectLst/>
                        </a:rPr>
                        <a:t>Level of control each site has over its data and system.</a:t>
                      </a:r>
                      <a:endParaRPr lang="en-US" sz="26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795391766"/>
                  </a:ext>
                </a:extLst>
              </a:tr>
              <a:tr h="1047476">
                <a:tc>
                  <a:txBody>
                    <a:bodyPr/>
                    <a:lstStyle/>
                    <a:p>
                      <a:pPr marL="0" marR="0">
                        <a:lnSpc>
                          <a:spcPct val="115000"/>
                        </a:lnSpc>
                        <a:spcAft>
                          <a:spcPts val="800"/>
                        </a:spcAft>
                        <a:buNone/>
                      </a:pPr>
                      <a:r>
                        <a:rPr lang="en-US" sz="2600" b="1" kern="100" cap="none" spc="0">
                          <a:solidFill>
                            <a:schemeClr val="tx1"/>
                          </a:solidFill>
                          <a:effectLst/>
                        </a:rPr>
                        <a:t>Distribution</a:t>
                      </a:r>
                      <a:endParaRPr lang="en-US" sz="26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2300" kern="100" cap="none" spc="0">
                          <a:solidFill>
                            <a:schemeClr val="tx1"/>
                          </a:solidFill>
                          <a:effectLst/>
                        </a:rPr>
                        <a:t>How data is physically distributed across sites.</a:t>
                      </a:r>
                      <a:endParaRPr lang="en-US" sz="23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064405"/>
                  </a:ext>
                </a:extLst>
              </a:tr>
              <a:tr h="1168044">
                <a:tc>
                  <a:txBody>
                    <a:bodyPr/>
                    <a:lstStyle/>
                    <a:p>
                      <a:pPr marL="0" marR="0">
                        <a:lnSpc>
                          <a:spcPct val="115000"/>
                        </a:lnSpc>
                        <a:spcAft>
                          <a:spcPts val="800"/>
                        </a:spcAft>
                        <a:buNone/>
                      </a:pPr>
                      <a:r>
                        <a:rPr lang="en-US" sz="2600" b="1" kern="100" cap="none" spc="0">
                          <a:solidFill>
                            <a:schemeClr val="tx1"/>
                          </a:solidFill>
                          <a:effectLst/>
                        </a:rPr>
                        <a:t>Heterogeneity</a:t>
                      </a:r>
                      <a:endParaRPr lang="en-US" sz="26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marL="0" marR="0">
                        <a:lnSpc>
                          <a:spcPct val="115000"/>
                        </a:lnSpc>
                        <a:spcAft>
                          <a:spcPts val="800"/>
                        </a:spcAft>
                        <a:buNone/>
                      </a:pPr>
                      <a:r>
                        <a:rPr lang="en-US" sz="2600" kern="100" cap="none" spc="0">
                          <a:solidFill>
                            <a:schemeClr val="tx1"/>
                          </a:solidFill>
                          <a:effectLst/>
                        </a:rPr>
                        <a:t>Use of different DBMS, models, or platforms.</a:t>
                      </a:r>
                      <a:endParaRPr lang="en-US" sz="26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7906" marR="17906" marT="120325" marB="120325"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637227393"/>
                  </a:ext>
                </a:extLst>
              </a:tr>
            </a:tbl>
          </a:graphicData>
        </a:graphic>
      </p:graphicFrame>
    </p:spTree>
    <p:extLst>
      <p:ext uri="{BB962C8B-B14F-4D97-AF65-F5344CB8AC3E}">
        <p14:creationId xmlns:p14="http://schemas.microsoft.com/office/powerpoint/2010/main" val="276470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E6060-8FEC-478A-4AEC-E04B3EF2302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Autonomy</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C2DC4A24-314F-907F-C3B9-3C3B4741D803}"/>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Definition: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Refers to the </a:t>
            </a:r>
            <a:r>
              <a:rPr kumimoji="0" lang="en-US" altLang="en-US" sz="1200" b="1" i="0" u="none" strike="noStrike" cap="none" normalizeH="0" baseline="0" dirty="0">
                <a:ln>
                  <a:noFill/>
                </a:ln>
                <a:effectLst/>
              </a:rPr>
              <a:t>independence</a:t>
            </a:r>
            <a:r>
              <a:rPr kumimoji="0" lang="en-US" altLang="en-US" sz="1200" b="0" i="0" u="none" strike="noStrike" cap="none" normalizeH="0" baseline="0" dirty="0">
                <a:ln>
                  <a:noFill/>
                </a:ln>
                <a:effectLst/>
              </a:rPr>
              <a:t> of individual databases or nodes in performing local operations without coordination with other nodes.</a:t>
            </a:r>
            <a:endParaRPr kumimoji="0" lang="en-US" altLang="en-US" sz="1200"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Example: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Bank Branches</a:t>
            </a:r>
            <a:r>
              <a:rPr kumimoji="0" lang="en-US" altLang="en-US" sz="1200" b="0" i="0" u="none" strike="noStrike" cap="none" normalizeH="0" baseline="0" dirty="0">
                <a:ln>
                  <a:noFill/>
                </a:ln>
                <a:effectLst/>
              </a:rPr>
              <a:t> having their local databases that sync with a central database.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Each branch</a:t>
            </a:r>
            <a:r>
              <a:rPr kumimoji="0" lang="en-US" altLang="en-US" sz="1200" b="0" i="0" u="none" strike="noStrike" cap="none" normalizeH="0" baseline="0" dirty="0">
                <a:ln>
                  <a:noFill/>
                </a:ln>
                <a:effectLst/>
              </a:rPr>
              <a:t> can handle local transactions but may periodically </a:t>
            </a:r>
            <a:r>
              <a:rPr kumimoji="0" lang="en-US" altLang="en-US" sz="1200" b="1" i="0" u="none" strike="noStrike" cap="none" normalizeH="0" baseline="0" dirty="0">
                <a:ln>
                  <a:noFill/>
                </a:ln>
                <a:effectLst/>
              </a:rPr>
              <a:t>sync for central reporting</a:t>
            </a:r>
            <a:r>
              <a:rPr kumimoji="0" lang="en-US" altLang="en-US" sz="12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How It Works: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Each node has </a:t>
            </a:r>
            <a:r>
              <a:rPr kumimoji="0" lang="en-US" altLang="en-US" sz="1200" b="1" i="0" u="none" strike="noStrike" cap="none" normalizeH="0" baseline="0" dirty="0">
                <a:ln>
                  <a:noFill/>
                </a:ln>
                <a:effectLst/>
              </a:rPr>
              <a:t>its own DBMS and administration</a:t>
            </a:r>
            <a:r>
              <a:rPr kumimoji="0" lang="en-US" altLang="en-US" sz="12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Communication occurs </a:t>
            </a:r>
            <a:r>
              <a:rPr kumimoji="0" lang="en-US" altLang="en-US" sz="1200" b="1" i="0" u="none" strike="noStrike" cap="none" normalizeH="0" baseline="0" dirty="0">
                <a:ln>
                  <a:noFill/>
                </a:ln>
                <a:effectLst/>
              </a:rPr>
              <a:t>only when necessary</a:t>
            </a:r>
            <a:r>
              <a:rPr kumimoji="0" lang="en-US" altLang="en-US" sz="1200" b="0" i="0" u="none" strike="noStrike" cap="none" normalizeH="0" baseline="0" dirty="0">
                <a:ln>
                  <a:noFill/>
                </a:ln>
                <a:effectLst/>
              </a:rPr>
              <a:t> (e.g., cross-branch transfers).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E5C907DD-9A22-BC50-8E7F-3C3A1EA95D1F}"/>
              </a:ext>
            </a:extLst>
          </p:cNvPr>
          <p:cNvGraphicFramePr>
            <a:graphicFrameLocks noGrp="1"/>
          </p:cNvGraphicFramePr>
          <p:nvPr>
            <p:ph idx="1"/>
            <p:extLst>
              <p:ext uri="{D42A27DB-BD31-4B8C-83A1-F6EECF244321}">
                <p14:modId xmlns:p14="http://schemas.microsoft.com/office/powerpoint/2010/main" val="2026651870"/>
              </p:ext>
            </p:extLst>
          </p:nvPr>
        </p:nvGraphicFramePr>
        <p:xfrm>
          <a:off x="4654296" y="2099098"/>
          <a:ext cx="6903721" cy="2659806"/>
        </p:xfrm>
        <a:graphic>
          <a:graphicData uri="http://schemas.openxmlformats.org/drawingml/2006/table">
            <a:tbl>
              <a:tblPr>
                <a:noFill/>
              </a:tblPr>
              <a:tblGrid>
                <a:gridCol w="1940732">
                  <a:extLst>
                    <a:ext uri="{9D8B030D-6E8A-4147-A177-3AD203B41FA5}">
                      <a16:colId xmlns:a16="http://schemas.microsoft.com/office/drawing/2014/main" val="3646813266"/>
                    </a:ext>
                  </a:extLst>
                </a:gridCol>
                <a:gridCol w="4962989">
                  <a:extLst>
                    <a:ext uri="{9D8B030D-6E8A-4147-A177-3AD203B41FA5}">
                      <a16:colId xmlns:a16="http://schemas.microsoft.com/office/drawing/2014/main" val="2850291511"/>
                    </a:ext>
                  </a:extLst>
                </a:gridCol>
              </a:tblGrid>
              <a:tr h="644172">
                <a:tc>
                  <a:txBody>
                    <a:bodyPr/>
                    <a:lstStyle/>
                    <a:p>
                      <a:r>
                        <a:rPr lang="en-US" sz="2400" cap="none" spc="0">
                          <a:solidFill>
                            <a:schemeClr val="tx1"/>
                          </a:solidFill>
                        </a:rPr>
                        <a:t>Type</a:t>
                      </a:r>
                    </a:p>
                  </a:txBody>
                  <a:tcPr marL="266615" marR="266615" marT="109093" marB="109093" anchor="ctr">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r>
                        <a:rPr lang="en-US" sz="2400" cap="none" spc="0">
                          <a:solidFill>
                            <a:schemeClr val="tx1"/>
                          </a:solidFill>
                        </a:rPr>
                        <a:t>Description</a:t>
                      </a:r>
                    </a:p>
                  </a:txBody>
                  <a:tcPr marL="266615" marR="266615" marT="109093" marB="109093" anchor="ctr">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2550811694"/>
                  </a:ext>
                </a:extLst>
              </a:tr>
              <a:tr h="1007817">
                <a:tc>
                  <a:txBody>
                    <a:bodyPr/>
                    <a:lstStyle/>
                    <a:p>
                      <a:r>
                        <a:rPr lang="en-US" sz="2400" b="1" cap="none" spc="0">
                          <a:solidFill>
                            <a:schemeClr val="tx1"/>
                          </a:solidFill>
                        </a:rPr>
                        <a:t>Tightly Coupled</a:t>
                      </a:r>
                      <a:endParaRPr lang="en-US" sz="2400" cap="none" spc="0">
                        <a:solidFill>
                          <a:schemeClr val="tx1"/>
                        </a:solidFill>
                      </a:endParaRPr>
                    </a:p>
                  </a:txBody>
                  <a:tcPr marL="266615" marR="266615" marT="109093" marB="109093"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US" sz="2400" cap="none" spc="0">
                          <a:solidFill>
                            <a:schemeClr val="tx1"/>
                          </a:solidFill>
                        </a:rPr>
                        <a:t>Centralized control over data and operations (low autonomy).</a:t>
                      </a:r>
                    </a:p>
                  </a:txBody>
                  <a:tcPr marL="266615" marR="266615" marT="109093" marB="109093"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232388824"/>
                  </a:ext>
                </a:extLst>
              </a:tr>
              <a:tr h="1007817">
                <a:tc>
                  <a:txBody>
                    <a:bodyPr/>
                    <a:lstStyle/>
                    <a:p>
                      <a:r>
                        <a:rPr lang="en-US" sz="2400" b="1" cap="none" spc="0">
                          <a:solidFill>
                            <a:schemeClr val="tx1"/>
                          </a:solidFill>
                        </a:rPr>
                        <a:t>Loosely Coupled</a:t>
                      </a:r>
                      <a:endParaRPr lang="en-US" sz="2400" cap="none" spc="0">
                        <a:solidFill>
                          <a:schemeClr val="tx1"/>
                        </a:solidFill>
                      </a:endParaRPr>
                    </a:p>
                  </a:txBody>
                  <a:tcPr marL="266615" marR="266615" marT="109093" marB="109093"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US" sz="2400" cap="none" spc="0">
                          <a:solidFill>
                            <a:schemeClr val="tx1"/>
                          </a:solidFill>
                        </a:rPr>
                        <a:t>Each site can operate independently (high autonomy).</a:t>
                      </a:r>
                    </a:p>
                  </a:txBody>
                  <a:tcPr marL="266615" marR="266615" marT="109093" marB="109093"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500940736"/>
                  </a:ext>
                </a:extLst>
              </a:tr>
            </a:tbl>
          </a:graphicData>
        </a:graphic>
      </p:graphicFrame>
    </p:spTree>
    <p:extLst>
      <p:ext uri="{BB962C8B-B14F-4D97-AF65-F5344CB8AC3E}">
        <p14:creationId xmlns:p14="http://schemas.microsoft.com/office/powerpoint/2010/main" val="312235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40CA2-9C1B-5C63-9715-BD42D92731A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Distribution</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B475F590-53A3-BBB8-DAF2-602E423ECFE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Definition: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Describes </a:t>
            </a:r>
            <a:r>
              <a:rPr kumimoji="0" lang="en-US" altLang="en-US" sz="1200" b="1" i="0" u="none" strike="noStrike" cap="none" normalizeH="0" baseline="0" dirty="0">
                <a:ln>
                  <a:noFill/>
                </a:ln>
                <a:effectLst/>
              </a:rPr>
              <a:t>how data is physically stored and accessed</a:t>
            </a:r>
            <a:r>
              <a:rPr kumimoji="0" lang="en-US" altLang="en-US" sz="1200" b="0" i="0" u="none" strike="noStrike" cap="none" normalizeH="0" baseline="0" dirty="0">
                <a:ln>
                  <a:noFill/>
                </a:ln>
                <a:effectLst/>
              </a:rPr>
              <a:t> across multiple locations.</a:t>
            </a:r>
            <a:endParaRPr kumimoji="0" lang="en-US" altLang="en-US" sz="1200"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Example: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University System</a:t>
            </a:r>
            <a:r>
              <a:rPr kumimoji="0" lang="en-US" altLang="en-US" sz="12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Campus A</a:t>
            </a:r>
            <a:r>
              <a:rPr kumimoji="0" lang="en-US" altLang="en-US" sz="1200" b="0" i="0" u="none" strike="noStrike" cap="none" normalizeH="0" baseline="0" dirty="0">
                <a:ln>
                  <a:noFill/>
                </a:ln>
                <a:effectLst/>
              </a:rPr>
              <a:t>: stores data for students with IDs 1–500.</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Campus B</a:t>
            </a:r>
            <a:r>
              <a:rPr kumimoji="0" lang="en-US" altLang="en-US" sz="1200" b="0" i="0" u="none" strike="noStrike" cap="none" normalizeH="0" baseline="0" dirty="0">
                <a:ln>
                  <a:noFill/>
                </a:ln>
                <a:effectLst/>
              </a:rPr>
              <a:t>: stores data for IDs 501–1000.</a:t>
            </a: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How It Works: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A </a:t>
            </a:r>
            <a:r>
              <a:rPr kumimoji="0" lang="en-US" altLang="en-US" sz="1200" b="1" i="0" u="none" strike="noStrike" cap="none" normalizeH="0" baseline="0" dirty="0">
                <a:ln>
                  <a:noFill/>
                </a:ln>
                <a:effectLst/>
              </a:rPr>
              <a:t>Distributed DBMS</a:t>
            </a:r>
            <a:r>
              <a:rPr kumimoji="0" lang="en-US" altLang="en-US" sz="1200" b="0" i="0" u="none" strike="noStrike" cap="none" normalizeH="0" baseline="0" dirty="0">
                <a:ln>
                  <a:noFill/>
                </a:ln>
                <a:effectLst/>
              </a:rPr>
              <a:t> keeps metadata about data locations.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When a query is run, it is </a:t>
            </a:r>
            <a:r>
              <a:rPr kumimoji="0" lang="en-US" altLang="en-US" sz="1200" b="1" i="0" u="none" strike="noStrike" cap="none" normalizeH="0" baseline="0" dirty="0">
                <a:ln>
                  <a:noFill/>
                </a:ln>
                <a:effectLst/>
              </a:rPr>
              <a:t>decomposed</a:t>
            </a:r>
            <a:r>
              <a:rPr kumimoji="0" lang="en-US" altLang="en-US" sz="1200" b="0" i="0" u="none" strike="noStrike" cap="none" normalizeH="0" baseline="0" dirty="0">
                <a:ln>
                  <a:noFill/>
                </a:ln>
                <a:effectLst/>
              </a:rPr>
              <a:t> and routed to the relevant site(s).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Results are </a:t>
            </a:r>
            <a:r>
              <a:rPr kumimoji="0" lang="en-US" altLang="en-US" sz="1200" b="1" i="0" u="none" strike="noStrike" cap="none" normalizeH="0" baseline="0" dirty="0">
                <a:ln>
                  <a:noFill/>
                </a:ln>
                <a:effectLst/>
              </a:rPr>
              <a:t>combined and returned</a:t>
            </a:r>
            <a:r>
              <a:rPr kumimoji="0" lang="en-US" altLang="en-US" sz="1200" b="0" i="0" u="none" strike="noStrike" cap="none" normalizeH="0" baseline="0" dirty="0">
                <a:ln>
                  <a:noFill/>
                </a:ln>
                <a:effectLst/>
              </a:rPr>
              <a:t> to the client.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3CE223D8-385A-8D9E-4C2D-2E31286F481D}"/>
              </a:ext>
            </a:extLst>
          </p:cNvPr>
          <p:cNvGraphicFramePr>
            <a:graphicFrameLocks noGrp="1"/>
          </p:cNvGraphicFramePr>
          <p:nvPr>
            <p:ph idx="1"/>
            <p:extLst>
              <p:ext uri="{D42A27DB-BD31-4B8C-83A1-F6EECF244321}">
                <p14:modId xmlns:p14="http://schemas.microsoft.com/office/powerpoint/2010/main" val="2618832758"/>
              </p:ext>
            </p:extLst>
          </p:nvPr>
        </p:nvGraphicFramePr>
        <p:xfrm>
          <a:off x="4654296" y="1308380"/>
          <a:ext cx="6903721" cy="4241241"/>
        </p:xfrm>
        <a:graphic>
          <a:graphicData uri="http://schemas.openxmlformats.org/drawingml/2006/table">
            <a:tbl>
              <a:tblPr>
                <a:noFill/>
              </a:tblPr>
              <a:tblGrid>
                <a:gridCol w="2499524">
                  <a:extLst>
                    <a:ext uri="{9D8B030D-6E8A-4147-A177-3AD203B41FA5}">
                      <a16:colId xmlns:a16="http://schemas.microsoft.com/office/drawing/2014/main" val="2001145719"/>
                    </a:ext>
                  </a:extLst>
                </a:gridCol>
                <a:gridCol w="4404197">
                  <a:extLst>
                    <a:ext uri="{9D8B030D-6E8A-4147-A177-3AD203B41FA5}">
                      <a16:colId xmlns:a16="http://schemas.microsoft.com/office/drawing/2014/main" val="3820368220"/>
                    </a:ext>
                  </a:extLst>
                </a:gridCol>
              </a:tblGrid>
              <a:tr h="814500">
                <a:tc>
                  <a:txBody>
                    <a:bodyPr/>
                    <a:lstStyle/>
                    <a:p>
                      <a:r>
                        <a:rPr lang="en-US" sz="2200" cap="none" spc="0">
                          <a:solidFill>
                            <a:schemeClr val="tx1"/>
                          </a:solidFill>
                        </a:rPr>
                        <a:t>Type</a:t>
                      </a: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200" cap="none" spc="0">
                          <a:solidFill>
                            <a:schemeClr val="tx1"/>
                          </a:solidFill>
                        </a:rPr>
                        <a:t>Description</a:t>
                      </a: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48100079"/>
                  </a:ext>
                </a:extLst>
              </a:tr>
              <a:tr h="1142247">
                <a:tc>
                  <a:txBody>
                    <a:bodyPr/>
                    <a:lstStyle/>
                    <a:p>
                      <a:r>
                        <a:rPr lang="en-US" sz="2200" b="1" cap="none" spc="0">
                          <a:solidFill>
                            <a:schemeClr val="tx1"/>
                          </a:solidFill>
                        </a:rPr>
                        <a:t>Fragmentation</a:t>
                      </a:r>
                      <a:endParaRPr lang="en-US" sz="2200" cap="none" spc="0">
                        <a:solidFill>
                          <a:schemeClr val="tx1"/>
                        </a:solidFill>
                      </a:endParaRP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200" cap="none" spc="0">
                          <a:solidFill>
                            <a:schemeClr val="tx1"/>
                          </a:solidFill>
                        </a:rPr>
                        <a:t>Tables are split into pieces (horizontally or vertically).</a:t>
                      </a: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14976051"/>
                  </a:ext>
                </a:extLst>
              </a:tr>
              <a:tr h="1142247">
                <a:tc>
                  <a:txBody>
                    <a:bodyPr/>
                    <a:lstStyle/>
                    <a:p>
                      <a:r>
                        <a:rPr lang="en-US" sz="2200" b="1" cap="none" spc="0">
                          <a:solidFill>
                            <a:schemeClr val="tx1"/>
                          </a:solidFill>
                        </a:rPr>
                        <a:t>Replication</a:t>
                      </a:r>
                      <a:endParaRPr lang="en-US" sz="2200" cap="none" spc="0">
                        <a:solidFill>
                          <a:schemeClr val="tx1"/>
                        </a:solidFill>
                      </a:endParaRP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200" cap="none" spc="0">
                          <a:solidFill>
                            <a:schemeClr val="tx1"/>
                          </a:solidFill>
                        </a:rPr>
                        <a:t>Same data is duplicated across nodes for availability.</a:t>
                      </a: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30760495"/>
                  </a:ext>
                </a:extLst>
              </a:tr>
              <a:tr h="1142247">
                <a:tc>
                  <a:txBody>
                    <a:bodyPr/>
                    <a:lstStyle/>
                    <a:p>
                      <a:r>
                        <a:rPr lang="en-US" sz="2200" b="1" cap="none" spc="0">
                          <a:solidFill>
                            <a:schemeClr val="tx1"/>
                          </a:solidFill>
                        </a:rPr>
                        <a:t>Allocation</a:t>
                      </a:r>
                      <a:endParaRPr lang="en-US" sz="2200" cap="none" spc="0">
                        <a:solidFill>
                          <a:schemeClr val="tx1"/>
                        </a:solidFill>
                      </a:endParaRP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200" cap="none" spc="0">
                          <a:solidFill>
                            <a:schemeClr val="tx1"/>
                          </a:solidFill>
                        </a:rPr>
                        <a:t>Determines which fragment or replica goes where.</a:t>
                      </a:r>
                    </a:p>
                  </a:txBody>
                  <a:tcPr marL="222676" marR="222676" marT="222676" marB="22267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0853299"/>
                  </a:ext>
                </a:extLst>
              </a:tr>
            </a:tbl>
          </a:graphicData>
        </a:graphic>
      </p:graphicFrame>
    </p:spTree>
    <p:extLst>
      <p:ext uri="{BB962C8B-B14F-4D97-AF65-F5344CB8AC3E}">
        <p14:creationId xmlns:p14="http://schemas.microsoft.com/office/powerpoint/2010/main" val="332441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C67A1-5264-1FAA-E17E-0614C598343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Heterogeneity</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C4F9DAD-CDEB-7CAA-B7AF-A9EB6201F2AF}"/>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Definition:</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Refers to the </a:t>
            </a:r>
            <a:r>
              <a:rPr kumimoji="0" lang="en-US" altLang="en-US" sz="1200" b="1" i="0" u="none" strike="noStrike" cap="none" normalizeH="0" baseline="0" dirty="0">
                <a:ln>
                  <a:noFill/>
                </a:ln>
                <a:effectLst/>
              </a:rPr>
              <a:t>differences in data models, query languages, and DBMSs</a:t>
            </a:r>
            <a:r>
              <a:rPr kumimoji="0" lang="en-US" altLang="en-US" sz="1200" b="0" i="0" u="none" strike="noStrike" cap="none" normalizeH="0" baseline="0" dirty="0">
                <a:ln>
                  <a:noFill/>
                </a:ln>
                <a:effectLst/>
              </a:rPr>
              <a:t> across the distributed system.</a:t>
            </a:r>
            <a:endParaRPr kumimoji="0" lang="en-US" altLang="en-US" sz="1200"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Example: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A healthcare system where:</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Hospital A</a:t>
            </a:r>
            <a:r>
              <a:rPr kumimoji="0" lang="en-US" altLang="en-US" sz="1200" b="0" i="0" u="none" strike="noStrike" cap="none" normalizeH="0" baseline="0" dirty="0">
                <a:ln>
                  <a:noFill/>
                </a:ln>
                <a:effectLst/>
              </a:rPr>
              <a:t> uses </a:t>
            </a:r>
            <a:r>
              <a:rPr kumimoji="0" lang="en-US" altLang="en-US" sz="1200" b="1" i="0" u="none" strike="noStrike" cap="none" normalizeH="0" baseline="0" dirty="0">
                <a:ln>
                  <a:noFill/>
                </a:ln>
                <a:effectLst/>
              </a:rPr>
              <a:t>Oracle</a:t>
            </a:r>
            <a:r>
              <a:rPr kumimoji="0" lang="en-US" altLang="en-US" sz="12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Hospital B</a:t>
            </a:r>
            <a:r>
              <a:rPr kumimoji="0" lang="en-US" altLang="en-US" sz="1200" b="0" i="0" u="none" strike="noStrike" cap="none" normalizeH="0" baseline="0" dirty="0">
                <a:ln>
                  <a:noFill/>
                </a:ln>
                <a:effectLst/>
              </a:rPr>
              <a:t> uses </a:t>
            </a:r>
            <a:r>
              <a:rPr kumimoji="0" lang="en-US" altLang="en-US" sz="1200" b="1" i="0" u="none" strike="noStrike" cap="none" normalizeH="0" baseline="0" dirty="0">
                <a:ln>
                  <a:noFill/>
                </a:ln>
                <a:effectLst/>
              </a:rPr>
              <a:t>MySQL</a:t>
            </a:r>
            <a:r>
              <a:rPr kumimoji="0" lang="en-US" altLang="en-US" sz="1200" b="0" i="0" u="none" strike="noStrike" cap="none" normalizeH="0" baseline="0" dirty="0">
                <a:ln>
                  <a:noFill/>
                </a:ln>
                <a:effectLst/>
              </a:rPr>
              <a:t>,</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1" i="0" u="none" strike="noStrike" cap="none" normalizeH="0" baseline="0" dirty="0">
                <a:ln>
                  <a:noFill/>
                </a:ln>
                <a:effectLst/>
              </a:rPr>
              <a:t>Lab</a:t>
            </a:r>
            <a:r>
              <a:rPr kumimoji="0" lang="en-US" altLang="en-US" sz="1200" b="0" i="0" u="none" strike="noStrike" cap="none" normalizeH="0" baseline="0" dirty="0">
                <a:ln>
                  <a:noFill/>
                </a:ln>
                <a:effectLst/>
              </a:rPr>
              <a:t> uses a </a:t>
            </a:r>
            <a:r>
              <a:rPr kumimoji="0" lang="en-US" altLang="en-US" sz="1200" b="1" i="0" u="none" strike="noStrike" cap="none" normalizeH="0" baseline="0" dirty="0">
                <a:ln>
                  <a:noFill/>
                </a:ln>
                <a:effectLst/>
              </a:rPr>
              <a:t>NoSQL</a:t>
            </a:r>
            <a:r>
              <a:rPr kumimoji="0" lang="en-US" altLang="en-US" sz="1200" b="0" i="0" u="none" strike="noStrike" cap="none" normalizeH="0" baseline="0" dirty="0">
                <a:ln>
                  <a:noFill/>
                </a:ln>
                <a:effectLst/>
              </a:rPr>
              <a:t> document DB.</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1" i="0" u="none" strike="noStrike" cap="none" normalizeH="0" baseline="0" dirty="0">
              <a:ln>
                <a:noFill/>
              </a:ln>
              <a:effectLst/>
            </a:endParaRPr>
          </a:p>
          <a:p>
            <a:pPr marR="0" lvl="0" fontAlgn="base">
              <a:lnSpc>
                <a:spcPct val="90000"/>
              </a:lnSpc>
              <a:spcBef>
                <a:spcPct val="0"/>
              </a:spcBef>
              <a:spcAft>
                <a:spcPts val="600"/>
              </a:spcAft>
              <a:buClrTx/>
              <a:buSzTx/>
              <a:tabLst/>
            </a:pPr>
            <a:r>
              <a:rPr kumimoji="0" lang="en-US" altLang="en-US" sz="1200" b="1" i="0" u="none" strike="noStrike" cap="none" normalizeH="0" baseline="0" dirty="0">
                <a:ln>
                  <a:noFill/>
                </a:ln>
                <a:effectLst/>
              </a:rPr>
              <a:t>How It Works: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Uses a </a:t>
            </a:r>
            <a:r>
              <a:rPr kumimoji="0" lang="en-US" altLang="en-US" sz="1200" b="1" i="0" u="none" strike="noStrike" cap="none" normalizeH="0" baseline="0" dirty="0">
                <a:ln>
                  <a:noFill/>
                </a:ln>
                <a:effectLst/>
              </a:rPr>
              <a:t>middleware layer</a:t>
            </a:r>
            <a:r>
              <a:rPr kumimoji="0" lang="en-US" altLang="en-US" sz="1200" b="0" i="0" u="none" strike="noStrike" cap="none" normalizeH="0" baseline="0" dirty="0">
                <a:ln>
                  <a:noFill/>
                </a:ln>
                <a:effectLst/>
              </a:rPr>
              <a:t> to translate queries across DBMS types.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200" b="0" i="0" u="none" strike="noStrike" cap="none" normalizeH="0" baseline="0" dirty="0">
                <a:ln>
                  <a:noFill/>
                </a:ln>
                <a:effectLst/>
              </a:rPr>
              <a:t>Provides a </a:t>
            </a:r>
            <a:r>
              <a:rPr kumimoji="0" lang="en-US" altLang="en-US" sz="1200" b="1" i="0" u="none" strike="noStrike" cap="none" normalizeH="0" baseline="0" dirty="0">
                <a:ln>
                  <a:noFill/>
                </a:ln>
                <a:effectLst/>
              </a:rPr>
              <a:t>unified interface</a:t>
            </a:r>
            <a:r>
              <a:rPr kumimoji="0" lang="en-US" altLang="en-US" sz="1200" b="0" i="0" u="none" strike="noStrike" cap="none" normalizeH="0" baseline="0" dirty="0">
                <a:ln>
                  <a:noFill/>
                </a:ln>
                <a:effectLst/>
              </a:rPr>
              <a:t> to clients despite underlying diversity.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2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BE17AB65-C216-B2E6-F2D2-5390D7522CE4}"/>
              </a:ext>
            </a:extLst>
          </p:cNvPr>
          <p:cNvGraphicFramePr>
            <a:graphicFrameLocks noGrp="1"/>
          </p:cNvGraphicFramePr>
          <p:nvPr>
            <p:ph idx="1"/>
            <p:extLst>
              <p:ext uri="{D42A27DB-BD31-4B8C-83A1-F6EECF244321}">
                <p14:modId xmlns:p14="http://schemas.microsoft.com/office/powerpoint/2010/main" val="2665790195"/>
              </p:ext>
            </p:extLst>
          </p:nvPr>
        </p:nvGraphicFramePr>
        <p:xfrm>
          <a:off x="4654296" y="1617855"/>
          <a:ext cx="6903721" cy="3622293"/>
        </p:xfrm>
        <a:graphic>
          <a:graphicData uri="http://schemas.openxmlformats.org/drawingml/2006/table">
            <a:tbl>
              <a:tblPr>
                <a:noFill/>
              </a:tblPr>
              <a:tblGrid>
                <a:gridCol w="3199149">
                  <a:extLst>
                    <a:ext uri="{9D8B030D-6E8A-4147-A177-3AD203B41FA5}">
                      <a16:colId xmlns:a16="http://schemas.microsoft.com/office/drawing/2014/main" val="32897581"/>
                    </a:ext>
                  </a:extLst>
                </a:gridCol>
                <a:gridCol w="3704572">
                  <a:extLst>
                    <a:ext uri="{9D8B030D-6E8A-4147-A177-3AD203B41FA5}">
                      <a16:colId xmlns:a16="http://schemas.microsoft.com/office/drawing/2014/main" val="4134835950"/>
                    </a:ext>
                  </a:extLst>
                </a:gridCol>
              </a:tblGrid>
              <a:tr h="789463">
                <a:tc>
                  <a:txBody>
                    <a:bodyPr/>
                    <a:lstStyle/>
                    <a:p>
                      <a:r>
                        <a:rPr lang="en-US" sz="2700">
                          <a:solidFill>
                            <a:schemeClr val="tx1">
                              <a:lumMod val="75000"/>
                              <a:lumOff val="25000"/>
                            </a:schemeClr>
                          </a:solidFill>
                        </a:rPr>
                        <a:t>Type</a:t>
                      </a: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r>
                        <a:rPr lang="en-US" sz="2700">
                          <a:solidFill>
                            <a:schemeClr val="tx1">
                              <a:lumMod val="75000"/>
                              <a:lumOff val="25000"/>
                            </a:schemeClr>
                          </a:solidFill>
                        </a:rPr>
                        <a:t>Description</a:t>
                      </a: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4055555082"/>
                  </a:ext>
                </a:extLst>
              </a:tr>
              <a:tr h="1207431">
                <a:tc>
                  <a:txBody>
                    <a:bodyPr/>
                    <a:lstStyle/>
                    <a:p>
                      <a:r>
                        <a:rPr lang="en-US" sz="2700" b="1">
                          <a:solidFill>
                            <a:schemeClr val="tx1">
                              <a:lumMod val="75000"/>
                              <a:lumOff val="25000"/>
                            </a:schemeClr>
                          </a:solidFill>
                        </a:rPr>
                        <a:t>Homogeneous DDB</a:t>
                      </a:r>
                      <a:endParaRPr lang="en-US" sz="2700">
                        <a:solidFill>
                          <a:schemeClr val="tx1">
                            <a:lumMod val="75000"/>
                            <a:lumOff val="25000"/>
                          </a:schemeClr>
                        </a:solidFill>
                      </a:endParaRP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r>
                        <a:rPr lang="en-US" sz="2700">
                          <a:solidFill>
                            <a:schemeClr val="tx1">
                              <a:lumMod val="75000"/>
                              <a:lumOff val="25000"/>
                            </a:schemeClr>
                          </a:solidFill>
                        </a:rPr>
                        <a:t>All nodes use same DBMS and schema.</a:t>
                      </a: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724580470"/>
                  </a:ext>
                </a:extLst>
              </a:tr>
              <a:tr h="1625399">
                <a:tc>
                  <a:txBody>
                    <a:bodyPr/>
                    <a:lstStyle/>
                    <a:p>
                      <a:r>
                        <a:rPr lang="en-US" sz="2700" b="1">
                          <a:solidFill>
                            <a:schemeClr val="tx1">
                              <a:lumMod val="75000"/>
                              <a:lumOff val="25000"/>
                            </a:schemeClr>
                          </a:solidFill>
                        </a:rPr>
                        <a:t>Heterogeneous DDB</a:t>
                      </a:r>
                      <a:endParaRPr lang="en-US" sz="2700">
                        <a:solidFill>
                          <a:schemeClr val="tx1">
                            <a:lumMod val="75000"/>
                            <a:lumOff val="25000"/>
                          </a:schemeClr>
                        </a:solidFill>
                      </a:endParaRP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tc>
                  <a:txBody>
                    <a:bodyPr/>
                    <a:lstStyle/>
                    <a:p>
                      <a:r>
                        <a:rPr lang="en-US" sz="2700">
                          <a:solidFill>
                            <a:schemeClr val="tx1">
                              <a:lumMod val="75000"/>
                              <a:lumOff val="25000"/>
                            </a:schemeClr>
                          </a:solidFill>
                        </a:rPr>
                        <a:t>Nodes use </a:t>
                      </a:r>
                      <a:r>
                        <a:rPr lang="en-US" sz="2700" b="1">
                          <a:solidFill>
                            <a:schemeClr val="tx1">
                              <a:lumMod val="75000"/>
                              <a:lumOff val="25000"/>
                            </a:schemeClr>
                          </a:solidFill>
                        </a:rPr>
                        <a:t>different</a:t>
                      </a:r>
                      <a:r>
                        <a:rPr lang="en-US" sz="2700">
                          <a:solidFill>
                            <a:schemeClr val="tx1">
                              <a:lumMod val="75000"/>
                              <a:lumOff val="25000"/>
                            </a:schemeClr>
                          </a:solidFill>
                        </a:rPr>
                        <a:t> DBMSs or data models.</a:t>
                      </a:r>
                    </a:p>
                  </a:txBody>
                  <a:tcPr marL="327882" marR="163940" marT="163940" marB="163940" anchor="ctr">
                    <a:lnL w="9525" cap="flat" cmpd="sng" algn="ctr">
                      <a:solidFill>
                        <a:srgbClr val="D8DEDC"/>
                      </a:solidFill>
                      <a:prstDash val="solid"/>
                    </a:lnL>
                    <a:lnR w="9525" cap="flat" cmpd="sng" algn="ctr">
                      <a:solidFill>
                        <a:srgbClr val="D8DEDC"/>
                      </a:solidFill>
                      <a:prstDash val="solid"/>
                    </a:lnR>
                    <a:lnT w="9525" cap="flat" cmpd="sng" algn="ctr">
                      <a:solidFill>
                        <a:srgbClr val="D8DEDC"/>
                      </a:solidFill>
                      <a:prstDash val="solid"/>
                    </a:lnT>
                    <a:lnB w="9525" cap="flat" cmpd="sng" algn="ctr">
                      <a:solidFill>
                        <a:srgbClr val="D8DEDC"/>
                      </a:solidFill>
                      <a:prstDash val="solid"/>
                    </a:lnB>
                    <a:noFill/>
                  </a:tcPr>
                </a:tc>
                <a:extLst>
                  <a:ext uri="{0D108BD9-81ED-4DB2-BD59-A6C34878D82A}">
                    <a16:rowId xmlns:a16="http://schemas.microsoft.com/office/drawing/2014/main" val="3952967634"/>
                  </a:ext>
                </a:extLst>
              </a:tr>
            </a:tbl>
          </a:graphicData>
        </a:graphic>
      </p:graphicFrame>
    </p:spTree>
    <p:extLst>
      <p:ext uri="{BB962C8B-B14F-4D97-AF65-F5344CB8AC3E}">
        <p14:creationId xmlns:p14="http://schemas.microsoft.com/office/powerpoint/2010/main" val="39149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6ED97-BAFD-84E0-1357-08435742CE70}"/>
              </a:ext>
            </a:extLst>
          </p:cNvPr>
          <p:cNvSpPr>
            <a:spLocks noGrp="1"/>
          </p:cNvSpPr>
          <p:nvPr>
            <p:ph type="title"/>
          </p:nvPr>
        </p:nvSpPr>
        <p:spPr>
          <a:xfrm>
            <a:off x="638882" y="639193"/>
            <a:ext cx="3571810" cy="3573516"/>
          </a:xfrm>
        </p:spPr>
        <p:txBody>
          <a:bodyPr vert="horz" lIns="91440" tIns="45720" rIns="91440" bIns="45720" rtlCol="0" anchor="b">
            <a:normAutofit/>
          </a:bodyPr>
          <a:lstStyle/>
          <a:p>
            <a:pPr marL="0" marR="0" lvl="0" indent="0" fontAlgn="base">
              <a:spcAft>
                <a:spcPct val="0"/>
              </a:spcAft>
              <a:buClrTx/>
              <a:buSzTx/>
              <a:tabLst/>
            </a:pPr>
            <a:r>
              <a:rPr kumimoji="0" lang="en-US" altLang="en-US" sz="4600" b="1" i="0" u="none" strike="noStrike" kern="1200" cap="none" normalizeH="0" baseline="0">
                <a:ln>
                  <a:noFill/>
                </a:ln>
                <a:solidFill>
                  <a:schemeClr val="tx1"/>
                </a:solidFill>
                <a:effectLst/>
                <a:latin typeface="+mj-lt"/>
                <a:ea typeface="+mj-ea"/>
                <a:cs typeface="+mj-cs"/>
              </a:rPr>
              <a:t>How All Three Models Interact</a:t>
            </a:r>
          </a:p>
          <a:p>
            <a:pPr marL="0" marR="0" lvl="0" indent="0" fontAlgn="base">
              <a:spcAft>
                <a:spcPct val="0"/>
              </a:spcAft>
              <a:buClrTx/>
              <a:buSzTx/>
              <a:tabLst/>
            </a:pPr>
            <a:r>
              <a:rPr kumimoji="0" lang="en-US" altLang="en-US" sz="4600" b="0" i="0" u="none" strike="noStrike" kern="1200" cap="none" normalizeH="0" baseline="0">
                <a:ln>
                  <a:noFill/>
                </a:ln>
                <a:solidFill>
                  <a:schemeClr val="tx1"/>
                </a:solidFill>
                <a:effectLst/>
                <a:latin typeface="+mj-lt"/>
                <a:ea typeface="+mj-ea"/>
                <a:cs typeface="+mj-cs"/>
              </a:rPr>
              <a:t>In a real-world DDB:</a:t>
            </a:r>
          </a:p>
          <a:p>
            <a:pPr marL="0" marR="0" lvl="0" indent="0" fontAlgn="base">
              <a:spcAft>
                <a:spcPct val="0"/>
              </a:spcAft>
              <a:buClrTx/>
              <a:buSzTx/>
              <a:tabLst/>
            </a:pPr>
            <a:endParaRPr kumimoji="0" lang="en-US" altLang="en-US" sz="4600" b="0" i="0" u="none" strike="noStrike" kern="1200" cap="none" normalizeH="0" baseline="0">
              <a:ln>
                <a:noFill/>
              </a:ln>
              <a:solidFill>
                <a:schemeClr val="tx1"/>
              </a:solidFill>
              <a:effectLst/>
              <a:latin typeface="+mj-lt"/>
              <a:ea typeface="+mj-ea"/>
              <a:cs typeface="+mj-cs"/>
            </a:endParaRP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BB0E3FFB-7006-19E6-B4D7-BF41CB67061E}"/>
              </a:ext>
            </a:extLst>
          </p:cNvPr>
          <p:cNvGraphicFramePr>
            <a:graphicFrameLocks/>
          </p:cNvGraphicFramePr>
          <p:nvPr>
            <p:extLst>
              <p:ext uri="{D42A27DB-BD31-4B8C-83A1-F6EECF244321}">
                <p14:modId xmlns:p14="http://schemas.microsoft.com/office/powerpoint/2010/main" val="2965004923"/>
              </p:ext>
            </p:extLst>
          </p:nvPr>
        </p:nvGraphicFramePr>
        <p:xfrm>
          <a:off x="4654296" y="1194303"/>
          <a:ext cx="7214617" cy="4441964"/>
        </p:xfrm>
        <a:graphic>
          <a:graphicData uri="http://schemas.openxmlformats.org/drawingml/2006/table">
            <a:tbl>
              <a:tblPr>
                <a:noFill/>
              </a:tblPr>
              <a:tblGrid>
                <a:gridCol w="2794148">
                  <a:extLst>
                    <a:ext uri="{9D8B030D-6E8A-4147-A177-3AD203B41FA5}">
                      <a16:colId xmlns:a16="http://schemas.microsoft.com/office/drawing/2014/main" val="3154755353"/>
                    </a:ext>
                  </a:extLst>
                </a:gridCol>
                <a:gridCol w="4420469">
                  <a:extLst>
                    <a:ext uri="{9D8B030D-6E8A-4147-A177-3AD203B41FA5}">
                      <a16:colId xmlns:a16="http://schemas.microsoft.com/office/drawing/2014/main" val="323501476"/>
                    </a:ext>
                  </a:extLst>
                </a:gridCol>
              </a:tblGrid>
              <a:tr h="728362">
                <a:tc>
                  <a:txBody>
                    <a:bodyPr/>
                    <a:lstStyle/>
                    <a:p>
                      <a:r>
                        <a:rPr lang="en-US" sz="2500" cap="none" spc="0">
                          <a:solidFill>
                            <a:schemeClr val="tx1"/>
                          </a:solidFill>
                        </a:rPr>
                        <a:t>Feature</a:t>
                      </a:r>
                    </a:p>
                  </a:txBody>
                  <a:tcPr marL="233912" marR="233912" marT="163769" marB="116956" anchor="ctr">
                    <a:lnL w="12700" cmpd="sng">
                      <a:noFill/>
                      <a:prstDash val="solid"/>
                    </a:lnL>
                    <a:lnR w="12700" cmpd="sng">
                      <a:noFill/>
                      <a:prstDash val="solid"/>
                    </a:lnR>
                    <a:lnT w="12700" cap="flat" cmpd="sng" algn="ctr">
                      <a:noFill/>
                      <a:prstDash val="solid"/>
                    </a:lnT>
                    <a:lnB w="12700" cmpd="sng">
                      <a:noFill/>
                      <a:prstDash val="solid"/>
                    </a:lnB>
                    <a:noFill/>
                  </a:tcPr>
                </a:tc>
                <a:tc>
                  <a:txBody>
                    <a:bodyPr/>
                    <a:lstStyle/>
                    <a:p>
                      <a:r>
                        <a:rPr lang="en-US" sz="2500" cap="none" spc="0">
                          <a:solidFill>
                            <a:schemeClr val="tx1"/>
                          </a:solidFill>
                        </a:rPr>
                        <a:t>Example Behavior</a:t>
                      </a:r>
                    </a:p>
                  </a:txBody>
                  <a:tcPr marL="233912" marR="233912" marT="163769" marB="116956" anchor="ctr">
                    <a:lnL w="12700" cmpd="sng">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602227419"/>
                  </a:ext>
                </a:extLst>
              </a:tr>
              <a:tr h="1110491">
                <a:tc>
                  <a:txBody>
                    <a:bodyPr/>
                    <a:lstStyle/>
                    <a:p>
                      <a:r>
                        <a:rPr lang="en-US" sz="2500" b="1" cap="none" spc="0">
                          <a:solidFill>
                            <a:schemeClr val="tx1"/>
                          </a:solidFill>
                        </a:rPr>
                        <a:t>Autonomy</a:t>
                      </a:r>
                      <a:endParaRPr lang="en-US" sz="2500" cap="none" spc="0">
                        <a:solidFill>
                          <a:schemeClr val="tx1"/>
                        </a:solidFill>
                      </a:endParaRP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500" cap="none" spc="0">
                          <a:solidFill>
                            <a:schemeClr val="tx1"/>
                          </a:solidFill>
                        </a:rPr>
                        <a:t>Each hospital manages its local database.</a:t>
                      </a: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95227061"/>
                  </a:ext>
                </a:extLst>
              </a:tr>
              <a:tr h="1110491">
                <a:tc>
                  <a:txBody>
                    <a:bodyPr/>
                    <a:lstStyle/>
                    <a:p>
                      <a:r>
                        <a:rPr lang="en-US" sz="2500" b="1" cap="none" spc="0">
                          <a:solidFill>
                            <a:schemeClr val="tx1"/>
                          </a:solidFill>
                        </a:rPr>
                        <a:t>Distribution</a:t>
                      </a:r>
                      <a:endParaRPr lang="en-US" sz="2500" cap="none" spc="0">
                        <a:solidFill>
                          <a:schemeClr val="tx1"/>
                        </a:solidFill>
                      </a:endParaRP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500" cap="none" spc="0">
                          <a:solidFill>
                            <a:schemeClr val="tx1"/>
                          </a:solidFill>
                        </a:rPr>
                        <a:t>Data is divided across hospitals by region.</a:t>
                      </a: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18337014"/>
                  </a:ext>
                </a:extLst>
              </a:tr>
              <a:tr h="1492620">
                <a:tc>
                  <a:txBody>
                    <a:bodyPr/>
                    <a:lstStyle/>
                    <a:p>
                      <a:r>
                        <a:rPr lang="en-US" sz="2500" b="1" cap="none" spc="0">
                          <a:solidFill>
                            <a:schemeClr val="tx1"/>
                          </a:solidFill>
                        </a:rPr>
                        <a:t>Heterogeneity</a:t>
                      </a:r>
                      <a:endParaRPr lang="en-US" sz="2500" cap="none" spc="0">
                        <a:solidFill>
                          <a:schemeClr val="tx1"/>
                        </a:solidFill>
                      </a:endParaRP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2500" cap="none" spc="0">
                          <a:solidFill>
                            <a:schemeClr val="tx1"/>
                          </a:solidFill>
                        </a:rPr>
                        <a:t>One hospital uses PostgreSQL, another uses MongoDB.</a:t>
                      </a:r>
                    </a:p>
                  </a:txBody>
                  <a:tcPr marL="233912" marR="233912" marT="163769" marB="11695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40436283"/>
                  </a:ext>
                </a:extLst>
              </a:tr>
            </a:tbl>
          </a:graphicData>
        </a:graphic>
      </p:graphicFrame>
    </p:spTree>
    <p:extLst>
      <p:ext uri="{BB962C8B-B14F-4D97-AF65-F5344CB8AC3E}">
        <p14:creationId xmlns:p14="http://schemas.microsoft.com/office/powerpoint/2010/main" val="4265536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B02BD-D732-5E86-66E5-47329E724303}"/>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Based on Homogeneity</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28B030-E488-9E7C-AB8F-06B791EFE24F}"/>
              </a:ext>
            </a:extLst>
          </p:cNvPr>
          <p:cNvSpPr>
            <a:spLocks noGrp="1"/>
          </p:cNvSpPr>
          <p:nvPr>
            <p:ph idx="1"/>
          </p:nvPr>
        </p:nvSpPr>
        <p:spPr>
          <a:xfrm>
            <a:off x="838200" y="1929384"/>
            <a:ext cx="10515600" cy="4251960"/>
          </a:xfrm>
        </p:spPr>
        <p:txBody>
          <a:bodyPr>
            <a:normAutofit/>
          </a:bodyPr>
          <a:lstStyle/>
          <a:p>
            <a:pPr>
              <a:buNone/>
            </a:pPr>
            <a:r>
              <a:rPr lang="en-US" sz="1600" b="1" dirty="0"/>
              <a:t>Homogeneous Distributed Database:</a:t>
            </a:r>
            <a:br>
              <a:rPr lang="en-US" sz="1600" dirty="0"/>
            </a:br>
            <a:r>
              <a:rPr lang="en-US" sz="1600" dirty="0"/>
              <a:t>A distributed database system where all physical locations use the same DBMS software and data models.</a:t>
            </a:r>
          </a:p>
          <a:p>
            <a:pPr>
              <a:buNone/>
            </a:pPr>
            <a:r>
              <a:rPr lang="en-US" sz="1600" b="1" dirty="0"/>
              <a:t>Example:</a:t>
            </a:r>
            <a:br>
              <a:rPr lang="en-US" sz="1600" dirty="0"/>
            </a:br>
            <a:r>
              <a:rPr lang="en-US" sz="1600" dirty="0"/>
              <a:t>Oracle Distributed Database using Oracle DBMS across all sites.</a:t>
            </a:r>
          </a:p>
          <a:p>
            <a:pPr>
              <a:buNone/>
            </a:pPr>
            <a:r>
              <a:rPr lang="en-US" sz="1600" b="1" dirty="0"/>
              <a:t>Advantage:</a:t>
            </a:r>
            <a:br>
              <a:rPr lang="en-US" sz="1600" dirty="0"/>
            </a:br>
            <a:r>
              <a:rPr lang="en-US" sz="1600" dirty="0"/>
              <a:t>Easier to manage and integrate due to uniform DBMS across nodes.</a:t>
            </a:r>
          </a:p>
          <a:p>
            <a:pPr>
              <a:buNone/>
            </a:pPr>
            <a:r>
              <a:rPr lang="en-US" sz="1600" b="1" dirty="0"/>
              <a:t>Disadvantage:</a:t>
            </a:r>
            <a:br>
              <a:rPr lang="en-US" sz="1600" dirty="0"/>
            </a:br>
            <a:r>
              <a:rPr lang="en-US" sz="1600" dirty="0"/>
              <a:t>Limited flexibility to incorporate diverse database systems.</a:t>
            </a:r>
          </a:p>
          <a:p>
            <a:r>
              <a:rPr lang="en-US" sz="1600" b="1" dirty="0"/>
              <a:t>When to Use:</a:t>
            </a:r>
            <a:br>
              <a:rPr lang="en-US" sz="1600" dirty="0"/>
            </a:br>
            <a:r>
              <a:rPr lang="en-US" sz="1600" dirty="0"/>
              <a:t>When consistency, simplified administration, and uniformity are priorities across distributed sites.</a:t>
            </a:r>
          </a:p>
        </p:txBody>
      </p:sp>
    </p:spTree>
    <p:extLst>
      <p:ext uri="{BB962C8B-B14F-4D97-AF65-F5344CB8AC3E}">
        <p14:creationId xmlns:p14="http://schemas.microsoft.com/office/powerpoint/2010/main" val="2537756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65FFC-4F04-B403-39CE-A9DAAC10EADC}"/>
              </a:ext>
            </a:extLst>
          </p:cNvPr>
          <p:cNvSpPr>
            <a:spLocks noGrp="1"/>
          </p:cNvSpPr>
          <p:nvPr>
            <p:ph type="title"/>
          </p:nvPr>
        </p:nvSpPr>
        <p:spPr>
          <a:xfrm>
            <a:off x="638882" y="639193"/>
            <a:ext cx="3571810" cy="3573516"/>
          </a:xfrm>
        </p:spPr>
        <p:txBody>
          <a:bodyPr vert="horz" lIns="91440" tIns="45720" rIns="91440" bIns="45720" rtlCol="0" anchor="b">
            <a:normAutofit/>
          </a:bodyPr>
          <a:lstStyle/>
          <a:p>
            <a:pPr marL="0" marR="0" lvl="0" indent="0" fontAlgn="base">
              <a:spcAft>
                <a:spcPct val="0"/>
              </a:spcAft>
              <a:buClrTx/>
              <a:buSzTx/>
              <a:tabLst/>
            </a:pPr>
            <a:r>
              <a:rPr kumimoji="0" lang="en-US" altLang="en-US" sz="6100" b="1" i="0" u="none" strike="noStrike" kern="1200" cap="none" normalizeH="0" baseline="0">
                <a:ln>
                  <a:noFill/>
                </a:ln>
                <a:solidFill>
                  <a:schemeClr val="tx1"/>
                </a:solidFill>
                <a:effectLst/>
                <a:latin typeface="+mj-lt"/>
                <a:ea typeface="+mj-ea"/>
                <a:cs typeface="+mj-cs"/>
              </a:rPr>
              <a:t>📝 Summary Table</a:t>
            </a:r>
          </a:p>
          <a:p>
            <a:pPr marL="0" marR="0" lvl="0" indent="0" fontAlgn="base">
              <a:spcAft>
                <a:spcPct val="0"/>
              </a:spcAft>
              <a:buClrTx/>
              <a:buSzTx/>
              <a:tabLst/>
            </a:pPr>
            <a:endParaRPr kumimoji="0" lang="en-US" altLang="en-US" sz="6100" b="0" i="0" u="none" strike="noStrike" kern="1200" cap="none" normalizeH="0" baseline="0">
              <a:ln>
                <a:noFill/>
              </a:ln>
              <a:solidFill>
                <a:schemeClr val="tx1"/>
              </a:solidFill>
              <a:effectLst/>
              <a:latin typeface="+mj-lt"/>
              <a:ea typeface="+mj-ea"/>
              <a:cs typeface="+mj-cs"/>
            </a:endParaRP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3">
            <a:extLst>
              <a:ext uri="{FF2B5EF4-FFF2-40B4-BE49-F238E27FC236}">
                <a16:creationId xmlns:a16="http://schemas.microsoft.com/office/drawing/2014/main" id="{F3E39A88-D906-F89B-E528-92B182AE1750}"/>
              </a:ext>
            </a:extLst>
          </p:cNvPr>
          <p:cNvGraphicFramePr>
            <a:graphicFrameLocks/>
          </p:cNvGraphicFramePr>
          <p:nvPr>
            <p:extLst>
              <p:ext uri="{D42A27DB-BD31-4B8C-83A1-F6EECF244321}">
                <p14:modId xmlns:p14="http://schemas.microsoft.com/office/powerpoint/2010/main" val="634411612"/>
              </p:ext>
            </p:extLst>
          </p:nvPr>
        </p:nvGraphicFramePr>
        <p:xfrm>
          <a:off x="4654296" y="1098805"/>
          <a:ext cx="7214617" cy="4632958"/>
        </p:xfrm>
        <a:graphic>
          <a:graphicData uri="http://schemas.openxmlformats.org/drawingml/2006/table">
            <a:tbl>
              <a:tblPr>
                <a:solidFill>
                  <a:schemeClr val="bg1">
                    <a:lumMod val="95000"/>
                  </a:schemeClr>
                </a:solidFill>
              </a:tblPr>
              <a:tblGrid>
                <a:gridCol w="2159607">
                  <a:extLst>
                    <a:ext uri="{9D8B030D-6E8A-4147-A177-3AD203B41FA5}">
                      <a16:colId xmlns:a16="http://schemas.microsoft.com/office/drawing/2014/main" val="1832672985"/>
                    </a:ext>
                  </a:extLst>
                </a:gridCol>
                <a:gridCol w="2418419">
                  <a:extLst>
                    <a:ext uri="{9D8B030D-6E8A-4147-A177-3AD203B41FA5}">
                      <a16:colId xmlns:a16="http://schemas.microsoft.com/office/drawing/2014/main" val="616070335"/>
                    </a:ext>
                  </a:extLst>
                </a:gridCol>
                <a:gridCol w="2636591">
                  <a:extLst>
                    <a:ext uri="{9D8B030D-6E8A-4147-A177-3AD203B41FA5}">
                      <a16:colId xmlns:a16="http://schemas.microsoft.com/office/drawing/2014/main" val="195632044"/>
                    </a:ext>
                  </a:extLst>
                </a:gridCol>
              </a:tblGrid>
              <a:tr h="993969">
                <a:tc>
                  <a:txBody>
                    <a:bodyPr/>
                    <a:lstStyle/>
                    <a:p>
                      <a:r>
                        <a:rPr lang="en-US" sz="2200" cap="none" spc="0">
                          <a:solidFill>
                            <a:schemeClr val="tx1"/>
                          </a:solidFill>
                        </a:rPr>
                        <a:t>Model</a:t>
                      </a:r>
                    </a:p>
                  </a:txBody>
                  <a:tcPr marL="118425" marR="169179" marT="33836" marB="253768"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Key Point</a:t>
                      </a:r>
                    </a:p>
                  </a:txBody>
                  <a:tcPr marL="118425" marR="169179" marT="33836" marB="25376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Real-World Analogy</a:t>
                      </a:r>
                    </a:p>
                  </a:txBody>
                  <a:tcPr marL="118425" marR="169179" marT="33836" marB="253768"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6907500"/>
                  </a:ext>
                </a:extLst>
              </a:tr>
              <a:tr h="1322510">
                <a:tc>
                  <a:txBody>
                    <a:bodyPr/>
                    <a:lstStyle/>
                    <a:p>
                      <a:r>
                        <a:rPr lang="en-US" sz="2200" cap="none" spc="0">
                          <a:solidFill>
                            <a:schemeClr val="tx1"/>
                          </a:solidFill>
                        </a:rPr>
                        <a:t>Autonomy</a:t>
                      </a:r>
                    </a:p>
                  </a:txBody>
                  <a:tcPr marL="118425" marR="169179" marT="33836" marB="253768"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Sites manage their own operations</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Each branch of a company runs locally.</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446137818"/>
                  </a:ext>
                </a:extLst>
              </a:tr>
              <a:tr h="1322510">
                <a:tc>
                  <a:txBody>
                    <a:bodyPr/>
                    <a:lstStyle/>
                    <a:p>
                      <a:r>
                        <a:rPr lang="en-US" sz="2200" cap="none" spc="0">
                          <a:solidFill>
                            <a:schemeClr val="tx1"/>
                          </a:solidFill>
                        </a:rPr>
                        <a:t>Distribution</a:t>
                      </a:r>
                    </a:p>
                  </a:txBody>
                  <a:tcPr marL="118425" marR="169179" marT="33836" marB="253768"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Data is spread across locations</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Different offices store local documents.</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2630761"/>
                  </a:ext>
                </a:extLst>
              </a:tr>
              <a:tr h="993969">
                <a:tc>
                  <a:txBody>
                    <a:bodyPr/>
                    <a:lstStyle/>
                    <a:p>
                      <a:r>
                        <a:rPr lang="en-US" sz="2200" cap="none" spc="0">
                          <a:solidFill>
                            <a:schemeClr val="tx1"/>
                          </a:solidFill>
                        </a:rPr>
                        <a:t>Heterogeneity</a:t>
                      </a:r>
                    </a:p>
                  </a:txBody>
                  <a:tcPr marL="118425" marR="169179" marT="33836" marB="253768"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Uses different DBMSs</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2200" cap="none" spc="0">
                          <a:solidFill>
                            <a:schemeClr val="tx1"/>
                          </a:solidFill>
                        </a:rPr>
                        <a:t>Each office uses different software.</a:t>
                      </a:r>
                    </a:p>
                  </a:txBody>
                  <a:tcPr marL="118425" marR="169179" marT="33836" marB="253768"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252001254"/>
                  </a:ext>
                </a:extLst>
              </a:tr>
            </a:tbl>
          </a:graphicData>
        </a:graphic>
      </p:graphicFrame>
    </p:spTree>
    <p:extLst>
      <p:ext uri="{BB962C8B-B14F-4D97-AF65-F5344CB8AC3E}">
        <p14:creationId xmlns:p14="http://schemas.microsoft.com/office/powerpoint/2010/main" val="3634524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3DCE7-161F-595E-6AB3-E8CFA94ECA33}"/>
              </a:ext>
            </a:extLst>
          </p:cNvPr>
          <p:cNvSpPr>
            <a:spLocks noGrp="1"/>
          </p:cNvSpPr>
          <p:nvPr>
            <p:ph type="title"/>
          </p:nvPr>
        </p:nvSpPr>
        <p:spPr>
          <a:xfrm>
            <a:off x="841248" y="548640"/>
            <a:ext cx="3600860" cy="5431536"/>
          </a:xfrm>
        </p:spPr>
        <p:txBody>
          <a:bodyPr>
            <a:normAutofit/>
          </a:bodyPr>
          <a:lstStyle/>
          <a:p>
            <a:r>
              <a:rPr lang="en-US" sz="5400"/>
              <a:t>Objectives of DDB Architecture</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63A85C6-35B5-1C46-693D-B0CCD39F143C}"/>
              </a:ext>
            </a:extLst>
          </p:cNvPr>
          <p:cNvSpPr>
            <a:spLocks noGrp="1" noChangeArrowheads="1"/>
          </p:cNvSpPr>
          <p:nvPr>
            <p:ph idx="1"/>
          </p:nvPr>
        </p:nvSpPr>
        <p:spPr bwMode="auto">
          <a:xfrm>
            <a:off x="5126418" y="552091"/>
            <a:ext cx="6224335"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Transparency</a:t>
            </a:r>
            <a:r>
              <a:rPr kumimoji="0" lang="en-US" altLang="en-US" sz="2200" b="0" i="0" u="none" strike="noStrike" cap="none" normalizeH="0" baseline="0">
                <a:ln>
                  <a:noFill/>
                </a:ln>
                <a:effectLst/>
                <a:latin typeface="Arial" panose="020B0604020202020204" pitchFamily="34" charset="0"/>
              </a:rPr>
              <a:t> (Location, Replication, Fragmentation)</a:t>
            </a: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Scalability</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Availability</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Fault Tolerance</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Improved Performance</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a:ln>
                  <a:noFill/>
                </a:ln>
                <a:effectLst/>
                <a:latin typeface="Arial" panose="020B0604020202020204" pitchFamily="34" charset="0"/>
              </a:rPr>
              <a:t>Data Localization</a:t>
            </a:r>
            <a:endParaRPr kumimoji="0" lang="en-US" altLang="en-US" sz="22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079143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502127-18B5-F4A3-0994-4FEB6A390A19}"/>
              </a:ext>
            </a:extLst>
          </p:cNvPr>
          <p:cNvSpPr>
            <a:spLocks noGrp="1"/>
          </p:cNvSpPr>
          <p:nvPr>
            <p:ph type="title"/>
          </p:nvPr>
        </p:nvSpPr>
        <p:spPr>
          <a:xfrm>
            <a:off x="838200" y="365125"/>
            <a:ext cx="10515600" cy="1325563"/>
          </a:xfrm>
        </p:spPr>
        <p:txBody>
          <a:bodyPr>
            <a:normAutofit/>
          </a:bodyPr>
          <a:lstStyle/>
          <a:p>
            <a:r>
              <a:rPr lang="en-US" sz="5400"/>
              <a:t>Transparency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12D9CC-AF94-0F8B-46D3-4BB56D017135}"/>
              </a:ext>
            </a:extLst>
          </p:cNvPr>
          <p:cNvSpPr>
            <a:spLocks noGrp="1"/>
          </p:cNvSpPr>
          <p:nvPr>
            <p:ph idx="1"/>
          </p:nvPr>
        </p:nvSpPr>
        <p:spPr>
          <a:xfrm>
            <a:off x="838200" y="1929384"/>
            <a:ext cx="10515600" cy="4251960"/>
          </a:xfrm>
        </p:spPr>
        <p:txBody>
          <a:bodyPr>
            <a:normAutofit/>
          </a:bodyPr>
          <a:lstStyle/>
          <a:p>
            <a:pPr>
              <a:buNone/>
            </a:pPr>
            <a:r>
              <a:rPr lang="en-US" sz="2000"/>
              <a:t>Transparency ensures that users interact with the distributed system as if it's a single system, hiding its complexity.</a:t>
            </a:r>
          </a:p>
          <a:p>
            <a:pPr>
              <a:buFont typeface="Arial" panose="020B0604020202020204" pitchFamily="34" charset="0"/>
              <a:buChar char="•"/>
            </a:pPr>
            <a:r>
              <a:rPr lang="en-US" sz="2000" b="1"/>
              <a:t>Location Transparency</a:t>
            </a:r>
            <a:r>
              <a:rPr lang="en-US" sz="2000"/>
              <a:t>: Users don’t need to know where the data is stored.</a:t>
            </a:r>
          </a:p>
          <a:p>
            <a:pPr marL="742950" lvl="1" indent="-285750">
              <a:buFont typeface="Arial" panose="020B0604020202020204" pitchFamily="34" charset="0"/>
              <a:buChar char="•"/>
            </a:pPr>
            <a:r>
              <a:rPr lang="en-US" sz="2000" i="1"/>
              <a:t>Example</a:t>
            </a:r>
            <a:r>
              <a:rPr lang="en-US" sz="2000"/>
              <a:t>: A user queries customer data; they get results without knowing it’s stored in different cities.</a:t>
            </a:r>
          </a:p>
          <a:p>
            <a:pPr>
              <a:buFont typeface="Arial" panose="020B0604020202020204" pitchFamily="34" charset="0"/>
              <a:buChar char="•"/>
            </a:pPr>
            <a:r>
              <a:rPr lang="en-US" sz="2000" b="1"/>
              <a:t>Replication Transparency</a:t>
            </a:r>
            <a:r>
              <a:rPr lang="en-US" sz="2000"/>
              <a:t>: The system manages multiple copies of data automatically.</a:t>
            </a:r>
          </a:p>
          <a:p>
            <a:pPr marL="742950" lvl="1" indent="-285750">
              <a:buFont typeface="Arial" panose="020B0604020202020204" pitchFamily="34" charset="0"/>
              <a:buChar char="•"/>
            </a:pPr>
            <a:r>
              <a:rPr lang="en-US" sz="2000" i="1"/>
              <a:t>Example</a:t>
            </a:r>
            <a:r>
              <a:rPr lang="en-US" sz="2000"/>
              <a:t>: A product catalog is copied across servers. When updated in one, it's auto-updated in all.</a:t>
            </a:r>
          </a:p>
          <a:p>
            <a:pPr>
              <a:buFont typeface="Arial" panose="020B0604020202020204" pitchFamily="34" charset="0"/>
              <a:buChar char="•"/>
            </a:pPr>
            <a:r>
              <a:rPr lang="en-US" sz="2000" b="1"/>
              <a:t>Fragmentation Transparency</a:t>
            </a:r>
            <a:r>
              <a:rPr lang="en-US" sz="2000"/>
              <a:t>: Data is split and stored in parts but appears whole to users.</a:t>
            </a:r>
          </a:p>
          <a:p>
            <a:pPr marL="742950" lvl="1" indent="-285750">
              <a:buFont typeface="Arial" panose="020B0604020202020204" pitchFamily="34" charset="0"/>
              <a:buChar char="•"/>
            </a:pPr>
            <a:r>
              <a:rPr lang="en-US" sz="2000" i="1"/>
              <a:t>Example</a:t>
            </a:r>
            <a:r>
              <a:rPr lang="en-US" sz="2000"/>
              <a:t>: Employee data is split by department and stored at different sites, but the user queries it as one table.</a:t>
            </a:r>
          </a:p>
          <a:p>
            <a:endParaRPr lang="en-US" sz="2000"/>
          </a:p>
        </p:txBody>
      </p:sp>
    </p:spTree>
    <p:extLst>
      <p:ext uri="{BB962C8B-B14F-4D97-AF65-F5344CB8AC3E}">
        <p14:creationId xmlns:p14="http://schemas.microsoft.com/office/powerpoint/2010/main" val="2919875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77D4B-06D1-160C-258D-8A6AB5A61376}"/>
              </a:ext>
            </a:extLst>
          </p:cNvPr>
          <p:cNvSpPr>
            <a:spLocks noGrp="1"/>
          </p:cNvSpPr>
          <p:nvPr>
            <p:ph type="title"/>
          </p:nvPr>
        </p:nvSpPr>
        <p:spPr>
          <a:xfrm>
            <a:off x="838200" y="365125"/>
            <a:ext cx="10515600" cy="1325563"/>
          </a:xfrm>
        </p:spPr>
        <p:txBody>
          <a:bodyPr>
            <a:normAutofit/>
          </a:bodyPr>
          <a:lstStyle/>
          <a:p>
            <a:r>
              <a:rPr lang="en-US" sz="4200"/>
              <a:t>Scalability Availability Fault Tolerance Improved Performance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11E20E-3196-F1B2-E580-BCBD732AEE60}"/>
              </a:ext>
            </a:extLst>
          </p:cNvPr>
          <p:cNvSpPr>
            <a:spLocks noGrp="1"/>
          </p:cNvSpPr>
          <p:nvPr>
            <p:ph idx="1"/>
          </p:nvPr>
        </p:nvSpPr>
        <p:spPr>
          <a:xfrm>
            <a:off x="838200" y="1929384"/>
            <a:ext cx="10515600" cy="4251960"/>
          </a:xfrm>
        </p:spPr>
        <p:txBody>
          <a:bodyPr>
            <a:normAutofit/>
          </a:bodyPr>
          <a:lstStyle/>
          <a:p>
            <a:pPr>
              <a:buNone/>
            </a:pPr>
            <a:r>
              <a:rPr lang="en-US" sz="2000"/>
              <a:t>The system can grow by adding more nodes without performance loss.</a:t>
            </a:r>
          </a:p>
          <a:p>
            <a:pPr>
              <a:buFont typeface="Arial" panose="020B0604020202020204" pitchFamily="34" charset="0"/>
              <a:buChar char="•"/>
            </a:pPr>
            <a:r>
              <a:rPr lang="en-US" sz="2000" i="1"/>
              <a:t>Example</a:t>
            </a:r>
            <a:r>
              <a:rPr lang="en-US" sz="2000"/>
              <a:t>: An e-commerce company adds servers to handle increased traffic during sales.</a:t>
            </a:r>
          </a:p>
          <a:p>
            <a:pPr>
              <a:buNone/>
            </a:pPr>
            <a:r>
              <a:rPr lang="en-US" sz="2000"/>
              <a:t>Data is accessible even if some parts of the system fail.</a:t>
            </a:r>
          </a:p>
          <a:p>
            <a:pPr>
              <a:buFont typeface="Arial" panose="020B0604020202020204" pitchFamily="34" charset="0"/>
              <a:buChar char="•"/>
            </a:pPr>
            <a:r>
              <a:rPr lang="en-US" sz="2000" i="1"/>
              <a:t>Example</a:t>
            </a:r>
            <a:r>
              <a:rPr lang="en-US" sz="2000"/>
              <a:t>: A regional server goes down, but users can still access data from backup servers.</a:t>
            </a:r>
          </a:p>
          <a:p>
            <a:pPr>
              <a:buNone/>
            </a:pPr>
            <a:r>
              <a:rPr lang="en-US" sz="2000"/>
              <a:t>The system continues to operate even during failures.</a:t>
            </a:r>
          </a:p>
          <a:p>
            <a:pPr>
              <a:buFont typeface="Arial" panose="020B0604020202020204" pitchFamily="34" charset="0"/>
              <a:buChar char="•"/>
            </a:pPr>
            <a:r>
              <a:rPr lang="en-US" sz="2000" i="1"/>
              <a:t>Example</a:t>
            </a:r>
            <a:r>
              <a:rPr lang="en-US" sz="2000"/>
              <a:t>: If a database node crashes, the system reroutes queries to another node with minimal disruption.</a:t>
            </a:r>
          </a:p>
          <a:p>
            <a:pPr>
              <a:buNone/>
            </a:pPr>
            <a:r>
              <a:rPr lang="en-US" sz="2000"/>
              <a:t>Data is stored close to where it’s used, reducing response time.</a:t>
            </a:r>
          </a:p>
          <a:p>
            <a:pPr>
              <a:buFont typeface="Arial" panose="020B0604020202020204" pitchFamily="34" charset="0"/>
              <a:buChar char="•"/>
            </a:pPr>
            <a:r>
              <a:rPr lang="en-US" sz="2000" i="1"/>
              <a:t>Example</a:t>
            </a:r>
            <a:r>
              <a:rPr lang="en-US" sz="2000"/>
              <a:t>: User data for Europe is stored in a European server, so EU users experience faster access.</a:t>
            </a:r>
          </a:p>
          <a:p>
            <a:endParaRPr lang="en-US" sz="2000"/>
          </a:p>
        </p:txBody>
      </p:sp>
    </p:spTree>
    <p:extLst>
      <p:ext uri="{BB962C8B-B14F-4D97-AF65-F5344CB8AC3E}">
        <p14:creationId xmlns:p14="http://schemas.microsoft.com/office/powerpoint/2010/main" val="3428322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21C36A-85C8-C3E0-6109-D4F0AF84697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7C9B9-D0C5-FBF5-2B32-AC322DCB70AF}"/>
              </a:ext>
            </a:extLst>
          </p:cNvPr>
          <p:cNvSpPr>
            <a:spLocks noGrp="1"/>
          </p:cNvSpPr>
          <p:nvPr>
            <p:ph type="title"/>
          </p:nvPr>
        </p:nvSpPr>
        <p:spPr>
          <a:xfrm>
            <a:off x="838200" y="365125"/>
            <a:ext cx="10515600" cy="1325563"/>
          </a:xfrm>
        </p:spPr>
        <p:txBody>
          <a:bodyPr>
            <a:normAutofit/>
          </a:bodyPr>
          <a:lstStyle/>
          <a:p>
            <a:r>
              <a:rPr lang="en-US" sz="5400"/>
              <a:t>Distributed Database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BAE790-E1EB-15D5-136E-3FE6B69ADB42}"/>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900" b="1" kern="100" dirty="0">
                <a:effectLst/>
                <a:latin typeface="Segoe UI Emoji" panose="020B0502040204020203" pitchFamily="34" charset="0"/>
                <a:ea typeface="Calibri" panose="020F0502020204030204" pitchFamily="34" charset="0"/>
                <a:cs typeface="Segoe UI Emoji" panose="020B0502040204020203" pitchFamily="34" charset="0"/>
              </a:rPr>
              <a:t> What is a Distributed Database?</a:t>
            </a:r>
            <a:endParaRPr lang="en-US" sz="9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A Distributed Database is a database that is stored across multiple computers (nodes), which may be located in different physical locations, but appear as one single database to users.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900" b="1" kern="100" dirty="0">
                <a:effectLst/>
                <a:latin typeface="Segoe UI Emoji" panose="020B0502040204020203" pitchFamily="34" charset="0"/>
                <a:ea typeface="Calibri" panose="020F0502020204030204" pitchFamily="34" charset="0"/>
                <a:cs typeface="Segoe UI Emoji" panose="020B0502040204020203" pitchFamily="34" charset="0"/>
              </a:rPr>
              <a:t>Key Points:</a:t>
            </a:r>
            <a:endParaRPr lang="en-US" sz="9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Data is split or copied across locations.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Users don't need to know where the data is stored.</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The system takes care of fetching data from the correct node.</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900" b="1" kern="100" dirty="0">
                <a:effectLst/>
                <a:latin typeface="Segoe UI Emoji" panose="020B0502040204020203" pitchFamily="34" charset="0"/>
                <a:ea typeface="Calibri" panose="020F0502020204030204" pitchFamily="34" charset="0"/>
                <a:cs typeface="Segoe UI Emoji" panose="020B0502040204020203" pitchFamily="34" charset="0"/>
              </a:rPr>
              <a:t>Example:</a:t>
            </a:r>
            <a:endParaRPr lang="en-US" sz="9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Imagine an E-commerce company:</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Customers from Asia are stored in a database in Singapore.</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Customers from Europe are stored in Germany.</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Customers from US are stored in New York.</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Aft>
                <a:spcPts val="800"/>
              </a:spcAft>
              <a:buNone/>
            </a:pPr>
            <a:r>
              <a:rPr lang="en-US" sz="900" kern="100" dirty="0">
                <a:effectLst/>
                <a:latin typeface="Segoe UI Emoji" panose="020B0502040204020203" pitchFamily="34" charset="0"/>
                <a:ea typeface="Calibri" panose="020F0502020204030204" pitchFamily="34" charset="0"/>
                <a:cs typeface="Segoe UI Emoji" panose="020B0502040204020203" pitchFamily="34" charset="0"/>
              </a:rPr>
              <a:t>Still, when a global admin queries for all customers, the system retrieves data from all 3 places and returns it as one result.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900" dirty="0"/>
          </a:p>
        </p:txBody>
      </p:sp>
    </p:spTree>
    <p:extLst>
      <p:ext uri="{BB962C8B-B14F-4D97-AF65-F5344CB8AC3E}">
        <p14:creationId xmlns:p14="http://schemas.microsoft.com/office/powerpoint/2010/main" val="3587625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CB9B5-F88A-7C50-627F-67F3830FF951}"/>
              </a:ext>
            </a:extLst>
          </p:cNvPr>
          <p:cNvSpPr>
            <a:spLocks noGrp="1"/>
          </p:cNvSpPr>
          <p:nvPr>
            <p:ph type="title"/>
          </p:nvPr>
        </p:nvSpPr>
        <p:spPr>
          <a:xfrm>
            <a:off x="838200" y="365125"/>
            <a:ext cx="10515600" cy="1325563"/>
          </a:xfrm>
        </p:spPr>
        <p:txBody>
          <a:bodyPr>
            <a:normAutofit/>
          </a:bodyPr>
          <a:lstStyle/>
          <a:p>
            <a:r>
              <a:rPr lang="en-US" sz="5400"/>
              <a:t>Types of DDB Architectures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9A150D-FE3A-DEF4-0262-3F8790D5B419}"/>
              </a:ext>
            </a:extLst>
          </p:cNvPr>
          <p:cNvSpPr>
            <a:spLocks noGrp="1"/>
          </p:cNvSpPr>
          <p:nvPr>
            <p:ph idx="1"/>
          </p:nvPr>
        </p:nvSpPr>
        <p:spPr>
          <a:xfrm>
            <a:off x="838200" y="1929384"/>
            <a:ext cx="10515600" cy="4251960"/>
          </a:xfrm>
        </p:spPr>
        <p:txBody>
          <a:bodyPr>
            <a:normAutofit/>
          </a:bodyPr>
          <a:lstStyle/>
          <a:p>
            <a:pPr>
              <a:buNone/>
            </a:pPr>
            <a:r>
              <a:rPr lang="en-US" sz="1500" b="1"/>
              <a:t>Client-Server Architecture</a:t>
            </a:r>
          </a:p>
          <a:p>
            <a:pPr>
              <a:buFont typeface="Arial" panose="020B0604020202020204" pitchFamily="34" charset="0"/>
              <a:buChar char="•"/>
            </a:pPr>
            <a:r>
              <a:rPr lang="en-US" sz="1500" b="1"/>
              <a:t>Clients</a:t>
            </a:r>
            <a:r>
              <a:rPr lang="en-US" sz="1500"/>
              <a:t> request services from </a:t>
            </a:r>
            <a:r>
              <a:rPr lang="en-US" sz="1500" b="1"/>
              <a:t>servers</a:t>
            </a:r>
            <a:r>
              <a:rPr lang="en-US" sz="1500"/>
              <a:t> (DBMS).</a:t>
            </a:r>
          </a:p>
          <a:p>
            <a:pPr>
              <a:buFont typeface="Arial" panose="020B0604020202020204" pitchFamily="34" charset="0"/>
              <a:buChar char="•"/>
            </a:pPr>
            <a:r>
              <a:rPr lang="en-US" sz="1500"/>
              <a:t>Centralized control with multiple distributed access points.</a:t>
            </a:r>
          </a:p>
          <a:p>
            <a:r>
              <a:rPr lang="en-US" sz="1500" b="1"/>
              <a:t>Example:</a:t>
            </a:r>
            <a:r>
              <a:rPr lang="en-US" sz="1500"/>
              <a:t> Oracle Net Services.</a:t>
            </a:r>
          </a:p>
          <a:p>
            <a:pPr>
              <a:buNone/>
            </a:pPr>
            <a:r>
              <a:rPr lang="en-US" sz="1500" b="1"/>
              <a:t>Peer-to-Peer (P2P) Architecture</a:t>
            </a:r>
          </a:p>
          <a:p>
            <a:pPr>
              <a:buFont typeface="Arial" panose="020B0604020202020204" pitchFamily="34" charset="0"/>
              <a:buChar char="•"/>
            </a:pPr>
            <a:r>
              <a:rPr lang="en-US" sz="1500"/>
              <a:t>Each site (node) can act as both client and server.</a:t>
            </a:r>
          </a:p>
          <a:p>
            <a:pPr>
              <a:buFont typeface="Arial" panose="020B0604020202020204" pitchFamily="34" charset="0"/>
              <a:buChar char="•"/>
            </a:pPr>
            <a:r>
              <a:rPr lang="en-US" sz="1500"/>
              <a:t>Decentralized, no master-slave relationship.</a:t>
            </a:r>
          </a:p>
          <a:p>
            <a:r>
              <a:rPr lang="en-US" sz="1500" b="1"/>
              <a:t>Example:</a:t>
            </a:r>
            <a:r>
              <a:rPr lang="en-US" sz="1500"/>
              <a:t> Blockchain systems, Apache Cassandra.</a:t>
            </a:r>
          </a:p>
          <a:p>
            <a:pPr>
              <a:buNone/>
            </a:pPr>
            <a:r>
              <a:rPr lang="en-US" sz="1500" b="1"/>
              <a:t>Multi-Database System (MDBS)</a:t>
            </a:r>
          </a:p>
          <a:p>
            <a:pPr>
              <a:buFont typeface="Arial" panose="020B0604020202020204" pitchFamily="34" charset="0"/>
              <a:buChar char="•"/>
            </a:pPr>
            <a:r>
              <a:rPr lang="en-US" sz="1500"/>
              <a:t>Databases are independent but integrated via a common interface.</a:t>
            </a:r>
          </a:p>
          <a:p>
            <a:pPr>
              <a:buFont typeface="Arial" panose="020B0604020202020204" pitchFamily="34" charset="0"/>
              <a:buChar char="•"/>
            </a:pPr>
            <a:r>
              <a:rPr lang="en-US" sz="1500"/>
              <a:t>Useful when databases are owned by different organizations.</a:t>
            </a:r>
          </a:p>
          <a:p>
            <a:r>
              <a:rPr lang="en-US" sz="1500" b="1"/>
              <a:t>Example:</a:t>
            </a:r>
            <a:r>
              <a:rPr lang="en-US" sz="1500"/>
              <a:t> Mediator-wrapper architecture.</a:t>
            </a:r>
          </a:p>
          <a:p>
            <a:endParaRPr lang="en-US" sz="1500"/>
          </a:p>
        </p:txBody>
      </p:sp>
    </p:spTree>
    <p:extLst>
      <p:ext uri="{BB962C8B-B14F-4D97-AF65-F5344CB8AC3E}">
        <p14:creationId xmlns:p14="http://schemas.microsoft.com/office/powerpoint/2010/main" val="294270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7E22F7-9A38-813E-E161-843D1AA7E7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4A28-5FA8-8E47-FEC1-A684764E0159}"/>
              </a:ext>
            </a:extLst>
          </p:cNvPr>
          <p:cNvSpPr>
            <a:spLocks noGrp="1"/>
          </p:cNvSpPr>
          <p:nvPr>
            <p:ph type="title"/>
          </p:nvPr>
        </p:nvSpPr>
        <p:spPr>
          <a:xfrm>
            <a:off x="838200" y="365125"/>
            <a:ext cx="10515600" cy="1325563"/>
          </a:xfrm>
        </p:spPr>
        <p:txBody>
          <a:bodyPr>
            <a:normAutofit/>
          </a:bodyPr>
          <a:lstStyle/>
          <a:p>
            <a:r>
              <a:rPr lang="en-US" sz="5400"/>
              <a:t>Types of Data Distribution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9DD25B-AC64-D128-3D73-BD737796030F}"/>
              </a:ext>
            </a:extLst>
          </p:cNvPr>
          <p:cNvSpPr>
            <a:spLocks noGrp="1"/>
          </p:cNvSpPr>
          <p:nvPr>
            <p:ph idx="1"/>
          </p:nvPr>
        </p:nvSpPr>
        <p:spPr>
          <a:xfrm>
            <a:off x="838200" y="1929384"/>
            <a:ext cx="10515600" cy="4251960"/>
          </a:xfrm>
        </p:spPr>
        <p:txBody>
          <a:bodyPr>
            <a:normAutofit/>
          </a:bodyPr>
          <a:lstStyle/>
          <a:p>
            <a:pPr>
              <a:buNone/>
            </a:pPr>
            <a:r>
              <a:rPr lang="en-US" sz="1000" b="1"/>
              <a:t>🔹 1. Fragmentation</a:t>
            </a:r>
          </a:p>
          <a:p>
            <a:pPr>
              <a:buNone/>
            </a:pPr>
            <a:r>
              <a:rPr lang="en-US" sz="1000"/>
              <a:t>Divides database into smaller pieces (fragments), stored at different sites.</a:t>
            </a:r>
          </a:p>
          <a:p>
            <a:pPr>
              <a:buFont typeface="Arial" panose="020B0604020202020204" pitchFamily="34" charset="0"/>
              <a:buChar char="•"/>
            </a:pPr>
            <a:r>
              <a:rPr lang="en-US" sz="1000" b="1"/>
              <a:t>Horizontal Fragmentation</a:t>
            </a:r>
            <a:r>
              <a:rPr lang="en-US" sz="1000"/>
              <a:t> – rows (tuples)</a:t>
            </a:r>
          </a:p>
          <a:p>
            <a:pPr>
              <a:buFont typeface="Arial" panose="020B0604020202020204" pitchFamily="34" charset="0"/>
              <a:buChar char="•"/>
            </a:pPr>
            <a:r>
              <a:rPr lang="en-US" sz="1000" b="1"/>
              <a:t>Vertical Fragmentation</a:t>
            </a:r>
            <a:r>
              <a:rPr lang="en-US" sz="1000"/>
              <a:t> – columns (attributes)</a:t>
            </a:r>
          </a:p>
          <a:p>
            <a:pPr>
              <a:buFont typeface="Arial" panose="020B0604020202020204" pitchFamily="34" charset="0"/>
              <a:buChar char="•"/>
            </a:pPr>
            <a:r>
              <a:rPr lang="en-US" sz="1000" b="1"/>
              <a:t>Mixed/Hybrid</a:t>
            </a:r>
            <a:r>
              <a:rPr lang="en-US" sz="1000"/>
              <a:t> – combination of both</a:t>
            </a:r>
          </a:p>
          <a:p>
            <a:pPr>
              <a:buNone/>
            </a:pPr>
            <a:r>
              <a:rPr lang="en-US" sz="1000" b="1"/>
              <a:t>🔹 2. Replication</a:t>
            </a:r>
          </a:p>
          <a:p>
            <a:pPr>
              <a:buNone/>
            </a:pPr>
            <a:r>
              <a:rPr lang="en-US" sz="1000"/>
              <a:t>Copies of the same data are stored at multiple sites.</a:t>
            </a:r>
          </a:p>
          <a:p>
            <a:pPr>
              <a:buFont typeface="Arial" panose="020B0604020202020204" pitchFamily="34" charset="0"/>
              <a:buChar char="•"/>
            </a:pPr>
            <a:r>
              <a:rPr lang="en-US" sz="1000" b="1"/>
              <a:t>Full replication</a:t>
            </a:r>
            <a:r>
              <a:rPr lang="en-US" sz="1000"/>
              <a:t> – all data copied everywhere</a:t>
            </a:r>
          </a:p>
          <a:p>
            <a:pPr>
              <a:buFont typeface="Arial" panose="020B0604020202020204" pitchFamily="34" charset="0"/>
              <a:buChar char="•"/>
            </a:pPr>
            <a:r>
              <a:rPr lang="en-US" sz="1000" b="1"/>
              <a:t>Partial replication</a:t>
            </a:r>
            <a:r>
              <a:rPr lang="en-US" sz="1000"/>
              <a:t> – only some data is copied</a:t>
            </a:r>
          </a:p>
          <a:p>
            <a:pPr>
              <a:buFont typeface="Arial" panose="020B0604020202020204" pitchFamily="34" charset="0"/>
              <a:buChar char="•"/>
            </a:pPr>
            <a:r>
              <a:rPr lang="en-US" sz="1000" b="1"/>
              <a:t>Synchronous vs. Asynchronous replication</a:t>
            </a:r>
            <a:endParaRPr lang="en-US" sz="1000"/>
          </a:p>
          <a:p>
            <a:r>
              <a:rPr lang="en-US" sz="1000" b="1"/>
              <a:t>Example:</a:t>
            </a:r>
            <a:r>
              <a:rPr lang="en-US" sz="1000"/>
              <a:t> Master-Slave replication in PostgreSQL or MySQL.</a:t>
            </a:r>
          </a:p>
          <a:p>
            <a:pPr>
              <a:buNone/>
            </a:pPr>
            <a:r>
              <a:rPr lang="en-US" sz="1000" b="1"/>
              <a:t>Allocation</a:t>
            </a:r>
          </a:p>
          <a:p>
            <a:pPr>
              <a:buNone/>
            </a:pPr>
            <a:r>
              <a:rPr lang="en-US" sz="1000"/>
              <a:t>Assigns fragments or copies of data to various sites.</a:t>
            </a:r>
          </a:p>
          <a:p>
            <a:pPr>
              <a:buFont typeface="Arial" panose="020B0604020202020204" pitchFamily="34" charset="0"/>
              <a:buChar char="•"/>
            </a:pPr>
            <a:r>
              <a:rPr lang="en-US" sz="1000" b="1"/>
              <a:t>Centralized</a:t>
            </a:r>
            <a:r>
              <a:rPr lang="en-US" sz="1000"/>
              <a:t> – All data at one site.</a:t>
            </a:r>
          </a:p>
          <a:p>
            <a:pPr>
              <a:buFont typeface="Arial" panose="020B0604020202020204" pitchFamily="34" charset="0"/>
              <a:buChar char="•"/>
            </a:pPr>
            <a:r>
              <a:rPr lang="en-US" sz="1000" b="1"/>
              <a:t>Partitioned</a:t>
            </a:r>
            <a:r>
              <a:rPr lang="en-US" sz="1000"/>
              <a:t> – Different fragments at different sites.</a:t>
            </a:r>
          </a:p>
          <a:p>
            <a:pPr>
              <a:buFont typeface="Arial" panose="020B0604020202020204" pitchFamily="34" charset="0"/>
              <a:buChar char="•"/>
            </a:pPr>
            <a:r>
              <a:rPr lang="en-US" sz="1000" b="1"/>
              <a:t>Replicated and Partitioned</a:t>
            </a:r>
            <a:r>
              <a:rPr lang="en-US" sz="1000"/>
              <a:t> – Mix of both.</a:t>
            </a:r>
          </a:p>
          <a:p>
            <a:endParaRPr lang="en-US" sz="1000"/>
          </a:p>
        </p:txBody>
      </p:sp>
    </p:spTree>
    <p:extLst>
      <p:ext uri="{BB962C8B-B14F-4D97-AF65-F5344CB8AC3E}">
        <p14:creationId xmlns:p14="http://schemas.microsoft.com/office/powerpoint/2010/main" val="2077426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D2D1F-3BC1-E7D1-42EB-F3184B16C72D}"/>
              </a:ext>
            </a:extLst>
          </p:cNvPr>
          <p:cNvSpPr>
            <a:spLocks noGrp="1"/>
          </p:cNvSpPr>
          <p:nvPr>
            <p:ph type="title"/>
          </p:nvPr>
        </p:nvSpPr>
        <p:spPr>
          <a:xfrm>
            <a:off x="838200" y="365125"/>
            <a:ext cx="10515600" cy="1325563"/>
          </a:xfrm>
        </p:spPr>
        <p:txBody>
          <a:bodyPr>
            <a:normAutofit/>
          </a:bodyPr>
          <a:lstStyle/>
          <a:p>
            <a:r>
              <a:rPr lang="en-US" sz="4200" b="1"/>
              <a:t>Design Considerations</a:t>
            </a:r>
            <a:br>
              <a:rPr lang="en-US" sz="4200" b="1"/>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2EF72D-2127-FE9D-8402-FD023DDB18B9}"/>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1"/>
              <a:t>Data Distribution Transparency</a:t>
            </a:r>
            <a:endParaRPr lang="en-US" sz="2200"/>
          </a:p>
          <a:p>
            <a:pPr>
              <a:buFont typeface="Arial" panose="020B0604020202020204" pitchFamily="34" charset="0"/>
              <a:buChar char="•"/>
            </a:pPr>
            <a:r>
              <a:rPr lang="en-US" sz="2200" b="1"/>
              <a:t>Query Optimization</a:t>
            </a:r>
            <a:endParaRPr lang="en-US" sz="2200"/>
          </a:p>
          <a:p>
            <a:pPr>
              <a:buFont typeface="Arial" panose="020B0604020202020204" pitchFamily="34" charset="0"/>
              <a:buChar char="•"/>
            </a:pPr>
            <a:r>
              <a:rPr lang="en-US" sz="2200" b="1"/>
              <a:t>Concurrency Control</a:t>
            </a:r>
            <a:endParaRPr lang="en-US" sz="2200"/>
          </a:p>
          <a:p>
            <a:pPr>
              <a:buFont typeface="Arial" panose="020B0604020202020204" pitchFamily="34" charset="0"/>
              <a:buChar char="•"/>
            </a:pPr>
            <a:r>
              <a:rPr lang="en-US" sz="2200" b="1"/>
              <a:t>Deadlock Management</a:t>
            </a:r>
            <a:endParaRPr lang="en-US" sz="2200"/>
          </a:p>
          <a:p>
            <a:pPr>
              <a:buFont typeface="Arial" panose="020B0604020202020204" pitchFamily="34" charset="0"/>
              <a:buChar char="•"/>
            </a:pPr>
            <a:r>
              <a:rPr lang="en-US" sz="2200" b="1"/>
              <a:t>Reliability and Fault Tolerance</a:t>
            </a:r>
            <a:endParaRPr lang="en-US" sz="2200"/>
          </a:p>
          <a:p>
            <a:pPr>
              <a:buFont typeface="Arial" panose="020B0604020202020204" pitchFamily="34" charset="0"/>
              <a:buChar char="•"/>
            </a:pPr>
            <a:r>
              <a:rPr lang="en-US" sz="2200" b="1"/>
              <a:t>Cost of Communication</a:t>
            </a:r>
            <a:endParaRPr lang="en-US" sz="2200"/>
          </a:p>
          <a:p>
            <a:pPr>
              <a:buFont typeface="Arial" panose="020B0604020202020204" pitchFamily="34" charset="0"/>
              <a:buChar char="•"/>
            </a:pPr>
            <a:r>
              <a:rPr lang="en-US" sz="2200" b="1"/>
              <a:t>Security and Compliance</a:t>
            </a:r>
            <a:endParaRPr lang="en-US" sz="2200"/>
          </a:p>
          <a:p>
            <a:endParaRPr lang="en-US" sz="2200"/>
          </a:p>
        </p:txBody>
      </p:sp>
    </p:spTree>
    <p:extLst>
      <p:ext uri="{BB962C8B-B14F-4D97-AF65-F5344CB8AC3E}">
        <p14:creationId xmlns:p14="http://schemas.microsoft.com/office/powerpoint/2010/main" val="557051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2DF8F-4AD0-F57C-A4A7-CC5179BCB3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BDD11-A60D-7412-2507-FDF23E73F431}"/>
              </a:ext>
            </a:extLst>
          </p:cNvPr>
          <p:cNvSpPr>
            <a:spLocks noGrp="1"/>
          </p:cNvSpPr>
          <p:nvPr>
            <p:ph type="title"/>
          </p:nvPr>
        </p:nvSpPr>
        <p:spPr>
          <a:xfrm>
            <a:off x="838200" y="365125"/>
            <a:ext cx="10515600" cy="1325563"/>
          </a:xfrm>
        </p:spPr>
        <p:txBody>
          <a:bodyPr>
            <a:normAutofit/>
          </a:bodyPr>
          <a:lstStyle/>
          <a:p>
            <a:r>
              <a:rPr lang="en-US" sz="4200" b="1"/>
              <a:t>Design Considerations</a:t>
            </a:r>
            <a:br>
              <a:rPr lang="en-US" sz="4200" b="1"/>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D30552-A443-4C2C-440F-5B906D62D0E6}"/>
              </a:ext>
            </a:extLst>
          </p:cNvPr>
          <p:cNvSpPr>
            <a:spLocks noGrp="1"/>
          </p:cNvSpPr>
          <p:nvPr>
            <p:ph idx="1"/>
          </p:nvPr>
        </p:nvSpPr>
        <p:spPr>
          <a:xfrm>
            <a:off x="838200" y="1929384"/>
            <a:ext cx="10515600" cy="4251960"/>
          </a:xfrm>
        </p:spPr>
        <p:txBody>
          <a:bodyPr>
            <a:normAutofit/>
          </a:bodyPr>
          <a:lstStyle/>
          <a:p>
            <a:pPr>
              <a:buNone/>
            </a:pPr>
            <a:r>
              <a:rPr lang="en-US" sz="1700" b="1"/>
              <a:t>Data Distribution Transparency</a:t>
            </a:r>
          </a:p>
          <a:p>
            <a:pPr>
              <a:buNone/>
            </a:pPr>
            <a:r>
              <a:rPr lang="en-US" sz="1700"/>
              <a:t>Users should not be aware of how or where the data is distributed.</a:t>
            </a:r>
          </a:p>
          <a:p>
            <a:pPr>
              <a:buFont typeface="Arial" panose="020B0604020202020204" pitchFamily="34" charset="0"/>
              <a:buChar char="•"/>
            </a:pPr>
            <a:r>
              <a:rPr lang="en-US" sz="1700" b="1"/>
              <a:t>Example</a:t>
            </a:r>
            <a:r>
              <a:rPr lang="en-US" sz="1700"/>
              <a:t>: A banking app shows your account balance even though your profile is stored in one data center, transaction history in another, and branch details elsewhere. The user sees it as one system.</a:t>
            </a:r>
          </a:p>
          <a:p>
            <a:pPr>
              <a:buNone/>
            </a:pPr>
            <a:r>
              <a:rPr lang="en-US" sz="1700" b="1"/>
              <a:t>Query Optimization</a:t>
            </a:r>
          </a:p>
          <a:p>
            <a:pPr>
              <a:buNone/>
            </a:pPr>
            <a:r>
              <a:rPr lang="en-US" sz="1700"/>
              <a:t>The system should generate efficient execution plans considering data locations and communication costs.</a:t>
            </a:r>
          </a:p>
          <a:p>
            <a:pPr>
              <a:buFont typeface="Arial" panose="020B0604020202020204" pitchFamily="34" charset="0"/>
              <a:buChar char="•"/>
            </a:pPr>
            <a:r>
              <a:rPr lang="en-US" sz="1700" b="1"/>
              <a:t>Example</a:t>
            </a:r>
            <a:r>
              <a:rPr lang="en-US" sz="1700"/>
              <a:t>: When joining tables from two different servers, the system chooses to move a small table to where the large table is (instead of vice versa) to reduce data transfer and improve speed.</a:t>
            </a:r>
          </a:p>
          <a:p>
            <a:pPr>
              <a:buNone/>
            </a:pPr>
            <a:r>
              <a:rPr lang="en-US" sz="1700" b="1"/>
              <a:t>Concurrency Control</a:t>
            </a:r>
          </a:p>
          <a:p>
            <a:pPr>
              <a:buNone/>
            </a:pPr>
            <a:r>
              <a:rPr lang="en-US" sz="1700"/>
              <a:t>Ensures that simultaneous operations don't interfere with each other and maintain data consistency.</a:t>
            </a:r>
          </a:p>
          <a:p>
            <a:pPr>
              <a:buFont typeface="Arial" panose="020B0604020202020204" pitchFamily="34" charset="0"/>
              <a:buChar char="•"/>
            </a:pPr>
            <a:r>
              <a:rPr lang="en-US" sz="1700" b="1"/>
              <a:t>Example</a:t>
            </a:r>
            <a:r>
              <a:rPr lang="en-US" sz="1700"/>
              <a:t>: Two users try to update the same bank account balance at the same time. The system locks one transaction until the other finishes to avoid conflicting updates.</a:t>
            </a:r>
          </a:p>
          <a:p>
            <a:pPr>
              <a:buFont typeface="Arial" panose="020B0604020202020204" pitchFamily="34" charset="0"/>
              <a:buChar char="•"/>
            </a:pPr>
            <a:endParaRPr lang="en-US" sz="1700"/>
          </a:p>
          <a:p>
            <a:endParaRPr lang="en-US" sz="1700"/>
          </a:p>
        </p:txBody>
      </p:sp>
    </p:spTree>
    <p:extLst>
      <p:ext uri="{BB962C8B-B14F-4D97-AF65-F5344CB8AC3E}">
        <p14:creationId xmlns:p14="http://schemas.microsoft.com/office/powerpoint/2010/main" val="2869783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7809C4-D722-953B-BBDE-63AE81A91E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0A8E4-C606-9CDA-EA42-0D45F908FB4A}"/>
              </a:ext>
            </a:extLst>
          </p:cNvPr>
          <p:cNvSpPr>
            <a:spLocks noGrp="1"/>
          </p:cNvSpPr>
          <p:nvPr>
            <p:ph type="title"/>
          </p:nvPr>
        </p:nvSpPr>
        <p:spPr>
          <a:xfrm>
            <a:off x="838200" y="365125"/>
            <a:ext cx="10515600" cy="1325563"/>
          </a:xfrm>
        </p:spPr>
        <p:txBody>
          <a:bodyPr>
            <a:normAutofit/>
          </a:bodyPr>
          <a:lstStyle/>
          <a:p>
            <a:r>
              <a:rPr lang="en-US" sz="4200" b="1"/>
              <a:t>Design Considerations</a:t>
            </a:r>
            <a:br>
              <a:rPr lang="en-US" sz="4200" b="1"/>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907C93-DF3F-0E66-2EAE-87D434589FFC}"/>
              </a:ext>
            </a:extLst>
          </p:cNvPr>
          <p:cNvSpPr>
            <a:spLocks noGrp="1"/>
          </p:cNvSpPr>
          <p:nvPr>
            <p:ph idx="1"/>
          </p:nvPr>
        </p:nvSpPr>
        <p:spPr>
          <a:xfrm>
            <a:off x="838200" y="1929384"/>
            <a:ext cx="10515600" cy="4251960"/>
          </a:xfrm>
        </p:spPr>
        <p:txBody>
          <a:bodyPr>
            <a:normAutofit/>
          </a:bodyPr>
          <a:lstStyle/>
          <a:p>
            <a:pPr>
              <a:buNone/>
            </a:pPr>
            <a:r>
              <a:rPr lang="en-US" sz="1200" b="1"/>
              <a:t>Deadlock Management</a:t>
            </a:r>
          </a:p>
          <a:p>
            <a:pPr>
              <a:buNone/>
            </a:pPr>
            <a:r>
              <a:rPr lang="en-US" sz="1200"/>
              <a:t>Prevents or resolves situations where transactions wait indefinitely for each other to release resources.</a:t>
            </a:r>
          </a:p>
          <a:p>
            <a:pPr>
              <a:buFont typeface="Arial" panose="020B0604020202020204" pitchFamily="34" charset="0"/>
              <a:buChar char="•"/>
            </a:pPr>
            <a:r>
              <a:rPr lang="en-US" sz="1200" b="1"/>
              <a:t>Example</a:t>
            </a:r>
            <a:r>
              <a:rPr lang="en-US" sz="1200"/>
              <a:t>: Transaction A locks Table X and waits for Table Y; Transaction B locks Table Y and waits for Table X. The system detects this and aborts one to resolve the deadlock.</a:t>
            </a:r>
          </a:p>
          <a:p>
            <a:pPr>
              <a:buNone/>
            </a:pPr>
            <a:r>
              <a:rPr lang="en-US" sz="1200" b="1"/>
              <a:t>Reliability and Fault Tolerance</a:t>
            </a:r>
          </a:p>
          <a:p>
            <a:pPr>
              <a:buNone/>
            </a:pPr>
            <a:r>
              <a:rPr lang="en-US" sz="1200"/>
              <a:t>The system must handle failures (hardware/software/network) without losing data or service.</a:t>
            </a:r>
          </a:p>
          <a:p>
            <a:pPr>
              <a:buFont typeface="Arial" panose="020B0604020202020204" pitchFamily="34" charset="0"/>
              <a:buChar char="•"/>
            </a:pPr>
            <a:r>
              <a:rPr lang="en-US" sz="1200" b="1"/>
              <a:t>Example</a:t>
            </a:r>
            <a:r>
              <a:rPr lang="en-US" sz="1200"/>
              <a:t>: If a server storing order data crashes, the system uses a replicated copy on another server to keep operations running.</a:t>
            </a:r>
          </a:p>
          <a:p>
            <a:pPr>
              <a:buNone/>
            </a:pPr>
            <a:r>
              <a:rPr lang="en-US" sz="1200" b="1"/>
              <a:t>Cost of Communication</a:t>
            </a:r>
          </a:p>
          <a:p>
            <a:pPr>
              <a:buNone/>
            </a:pPr>
            <a:r>
              <a:rPr lang="en-US" sz="1200"/>
              <a:t>Minimize the amount of data transmitted over the network to reduce latency and cost.</a:t>
            </a:r>
          </a:p>
          <a:p>
            <a:pPr>
              <a:buFont typeface="Arial" panose="020B0604020202020204" pitchFamily="34" charset="0"/>
              <a:buChar char="•"/>
            </a:pPr>
            <a:r>
              <a:rPr lang="en-US" sz="1200" b="1"/>
              <a:t>Example</a:t>
            </a:r>
            <a:r>
              <a:rPr lang="en-US" sz="1200"/>
              <a:t>: Instead of sending full customer records across the network, only relevant fields (e.g., name and city) are transmitted during a query.</a:t>
            </a:r>
          </a:p>
          <a:p>
            <a:pPr>
              <a:buNone/>
            </a:pPr>
            <a:r>
              <a:rPr lang="en-US" sz="1200" b="1"/>
              <a:t>Security and Compliance</a:t>
            </a:r>
          </a:p>
          <a:p>
            <a:pPr>
              <a:buNone/>
            </a:pPr>
            <a:r>
              <a:rPr lang="en-US" sz="1200"/>
              <a:t>Protect data from unauthorized access and ensure legal/regulatory standards are met.</a:t>
            </a:r>
          </a:p>
          <a:p>
            <a:pPr>
              <a:buFont typeface="Arial" panose="020B0604020202020204" pitchFamily="34" charset="0"/>
              <a:buChar char="•"/>
            </a:pPr>
            <a:r>
              <a:rPr lang="en-US" sz="1200" b="1"/>
              <a:t>Example</a:t>
            </a:r>
            <a:r>
              <a:rPr lang="en-US" sz="1200"/>
              <a:t>: Healthcare data is encrypted during storage and transfer to meet HIPAA compliance. Access is role-based to protect sensitive information.</a:t>
            </a:r>
          </a:p>
          <a:p>
            <a:endParaRPr lang="en-US" sz="1200"/>
          </a:p>
        </p:txBody>
      </p:sp>
    </p:spTree>
    <p:extLst>
      <p:ext uri="{BB962C8B-B14F-4D97-AF65-F5344CB8AC3E}">
        <p14:creationId xmlns:p14="http://schemas.microsoft.com/office/powerpoint/2010/main" val="4224454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432E2-4FE2-23AB-CA04-A17C4D96C101}"/>
              </a:ext>
            </a:extLst>
          </p:cNvPr>
          <p:cNvSpPr>
            <a:spLocks noGrp="1"/>
          </p:cNvSpPr>
          <p:nvPr>
            <p:ph type="title"/>
          </p:nvPr>
        </p:nvSpPr>
        <p:spPr>
          <a:xfrm>
            <a:off x="838200" y="365125"/>
            <a:ext cx="10515600" cy="1325563"/>
          </a:xfrm>
        </p:spPr>
        <p:txBody>
          <a:bodyPr>
            <a:normAutofit/>
          </a:bodyPr>
          <a:lstStyle/>
          <a:p>
            <a:r>
              <a:rPr lang="en-US" sz="5400"/>
              <a:t>Global Directory Issues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4AD21D-4A05-BC75-0227-936B9B133790}"/>
              </a:ext>
            </a:extLst>
          </p:cNvPr>
          <p:cNvSpPr>
            <a:spLocks noGrp="1"/>
          </p:cNvSpPr>
          <p:nvPr>
            <p:ph idx="1"/>
          </p:nvPr>
        </p:nvSpPr>
        <p:spPr>
          <a:xfrm>
            <a:off x="838200" y="1929384"/>
            <a:ext cx="10515600" cy="4251960"/>
          </a:xfrm>
        </p:spPr>
        <p:txBody>
          <a:bodyPr>
            <a:normAutofit/>
          </a:bodyPr>
          <a:lstStyle/>
          <a:p>
            <a:pPr>
              <a:buNone/>
            </a:pPr>
            <a:r>
              <a:rPr lang="en-US" sz="1400"/>
              <a:t>A </a:t>
            </a:r>
            <a:r>
              <a:rPr lang="en-US" sz="1400" b="1"/>
              <a:t>Global Directory</a:t>
            </a:r>
            <a:r>
              <a:rPr lang="en-US" sz="1400"/>
              <a:t> (also called a </a:t>
            </a:r>
            <a:r>
              <a:rPr lang="en-US" sz="1400" b="1"/>
              <a:t>Data Dictionary</a:t>
            </a:r>
            <a:r>
              <a:rPr lang="en-US" sz="1400"/>
              <a:t> or </a:t>
            </a:r>
            <a:r>
              <a:rPr lang="en-US" sz="1400" b="1"/>
              <a:t>Catalog</a:t>
            </a:r>
            <a:r>
              <a:rPr lang="en-US" sz="1400"/>
              <a:t>) in a </a:t>
            </a:r>
            <a:r>
              <a:rPr lang="en-US" sz="1400" b="1"/>
              <a:t>Distributed Database System (DDBS)</a:t>
            </a:r>
            <a:r>
              <a:rPr lang="en-US" sz="1400"/>
              <a:t> is a centralized or distributed repository that stores </a:t>
            </a:r>
            <a:r>
              <a:rPr lang="en-US" sz="1400" b="1"/>
              <a:t>metadata</a:t>
            </a:r>
            <a:r>
              <a:rPr lang="en-US" sz="1400"/>
              <a:t> about the structure, location, fragmentation, and replication of the distributed database.</a:t>
            </a:r>
          </a:p>
          <a:p>
            <a:pPr>
              <a:buNone/>
            </a:pPr>
            <a:r>
              <a:rPr lang="en-US" sz="1400"/>
              <a:t>It tells the system:</a:t>
            </a:r>
          </a:p>
          <a:p>
            <a:pPr>
              <a:buFont typeface="Arial" panose="020B0604020202020204" pitchFamily="34" charset="0"/>
              <a:buChar char="•"/>
            </a:pPr>
            <a:r>
              <a:rPr lang="en-US" sz="1400" b="1"/>
              <a:t>What data is stored</a:t>
            </a:r>
            <a:endParaRPr lang="en-US" sz="1400"/>
          </a:p>
          <a:p>
            <a:pPr>
              <a:buFont typeface="Arial" panose="020B0604020202020204" pitchFamily="34" charset="0"/>
              <a:buChar char="•"/>
            </a:pPr>
            <a:r>
              <a:rPr lang="en-US" sz="1400" b="1"/>
              <a:t>Where the data is located</a:t>
            </a:r>
            <a:endParaRPr lang="en-US" sz="1400"/>
          </a:p>
          <a:p>
            <a:pPr>
              <a:buFont typeface="Arial" panose="020B0604020202020204" pitchFamily="34" charset="0"/>
              <a:buChar char="•"/>
            </a:pPr>
            <a:r>
              <a:rPr lang="en-US" sz="1400" b="1"/>
              <a:t>How to access it efficiently</a:t>
            </a:r>
            <a:endParaRPr lang="en-US" sz="1400"/>
          </a:p>
          <a:p>
            <a:pPr>
              <a:buNone/>
            </a:pPr>
            <a:r>
              <a:rPr lang="en-US" sz="1400"/>
              <a:t>Distributed databases store data at different physical locations. The </a:t>
            </a:r>
            <a:r>
              <a:rPr lang="en-US" sz="1400" b="1"/>
              <a:t>Global Directory</a:t>
            </a:r>
            <a:r>
              <a:rPr lang="en-US" sz="1400"/>
              <a:t> plays a crucial role in managing this complexity:</a:t>
            </a:r>
          </a:p>
          <a:p>
            <a:pPr>
              <a:buFont typeface="+mj-lt"/>
              <a:buAutoNum type="arabicPeriod"/>
            </a:pPr>
            <a:r>
              <a:rPr lang="en-US" sz="1400" b="1"/>
              <a:t>Data Location Management</a:t>
            </a:r>
            <a:r>
              <a:rPr lang="en-US" sz="1400"/>
              <a:t>:</a:t>
            </a:r>
          </a:p>
          <a:p>
            <a:pPr marL="742950" lvl="1" indent="-285750">
              <a:buFont typeface="+mj-lt"/>
              <a:buAutoNum type="arabicPeriod"/>
            </a:pPr>
            <a:r>
              <a:rPr lang="en-US" sz="1400"/>
              <a:t>Identifies where specific data items are stored across sites.</a:t>
            </a:r>
          </a:p>
          <a:p>
            <a:pPr marL="742950" lvl="1" indent="-285750">
              <a:buFont typeface="+mj-lt"/>
              <a:buAutoNum type="arabicPeriod"/>
            </a:pPr>
            <a:r>
              <a:rPr lang="en-US" sz="1400"/>
              <a:t>Avoids redundant searching by pointing queries directly to the correct node.</a:t>
            </a:r>
          </a:p>
          <a:p>
            <a:pPr>
              <a:buFont typeface="+mj-lt"/>
              <a:buAutoNum type="arabicPeriod"/>
            </a:pPr>
            <a:r>
              <a:rPr lang="en-US" sz="1400" b="1"/>
              <a:t>Query Optimization</a:t>
            </a:r>
            <a:r>
              <a:rPr lang="en-US" sz="1400"/>
              <a:t>:</a:t>
            </a:r>
          </a:p>
          <a:p>
            <a:pPr marL="742950" lvl="1" indent="-285750">
              <a:buFont typeface="+mj-lt"/>
              <a:buAutoNum type="arabicPeriod"/>
            </a:pPr>
            <a:r>
              <a:rPr lang="en-US" sz="1400"/>
              <a:t>Helps the query processor decide the most efficient access path.</a:t>
            </a:r>
          </a:p>
          <a:p>
            <a:pPr marL="742950" lvl="1" indent="-285750">
              <a:buFont typeface="+mj-lt"/>
              <a:buAutoNum type="arabicPeriod"/>
            </a:pPr>
            <a:r>
              <a:rPr lang="en-US" sz="1400"/>
              <a:t>Reduces data transfer and speeds up responses.</a:t>
            </a:r>
          </a:p>
          <a:p>
            <a:endParaRPr lang="en-US" sz="1400"/>
          </a:p>
        </p:txBody>
      </p:sp>
    </p:spTree>
    <p:extLst>
      <p:ext uri="{BB962C8B-B14F-4D97-AF65-F5344CB8AC3E}">
        <p14:creationId xmlns:p14="http://schemas.microsoft.com/office/powerpoint/2010/main" val="387767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B2CD95-42EE-8E7D-0FE0-A63E9FB0654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5C4EF-02E3-F67B-F8DE-B0EE10E9E533}"/>
              </a:ext>
            </a:extLst>
          </p:cNvPr>
          <p:cNvSpPr>
            <a:spLocks noGrp="1"/>
          </p:cNvSpPr>
          <p:nvPr>
            <p:ph type="title"/>
          </p:nvPr>
        </p:nvSpPr>
        <p:spPr>
          <a:xfrm>
            <a:off x="838200" y="365125"/>
            <a:ext cx="10515600" cy="1325563"/>
          </a:xfrm>
        </p:spPr>
        <p:txBody>
          <a:bodyPr>
            <a:normAutofit/>
          </a:bodyPr>
          <a:lstStyle/>
          <a:p>
            <a:r>
              <a:rPr lang="en-US" sz="5400"/>
              <a:t>Global Directory Issues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80B031-3F7A-972E-F6DC-6F3C03D43CDD}"/>
              </a:ext>
            </a:extLst>
          </p:cNvPr>
          <p:cNvSpPr>
            <a:spLocks noGrp="1"/>
          </p:cNvSpPr>
          <p:nvPr>
            <p:ph idx="1"/>
          </p:nvPr>
        </p:nvSpPr>
        <p:spPr>
          <a:xfrm>
            <a:off x="838200" y="1929384"/>
            <a:ext cx="10515600" cy="4251960"/>
          </a:xfrm>
        </p:spPr>
        <p:txBody>
          <a:bodyPr>
            <a:normAutofit/>
          </a:bodyPr>
          <a:lstStyle/>
          <a:p>
            <a:pPr>
              <a:buFont typeface="+mj-lt"/>
              <a:buAutoNum type="arabicPeriod"/>
            </a:pPr>
            <a:r>
              <a:rPr lang="en-US" sz="2000" b="1"/>
              <a:t>Transparency</a:t>
            </a:r>
            <a:r>
              <a:rPr lang="en-US" sz="2000"/>
              <a:t>:</a:t>
            </a:r>
          </a:p>
          <a:p>
            <a:pPr marL="742950" lvl="1" indent="-285750">
              <a:buFont typeface="+mj-lt"/>
              <a:buAutoNum type="arabicPeriod"/>
            </a:pPr>
            <a:r>
              <a:rPr lang="en-US" sz="2000" b="1"/>
              <a:t>Location transparency</a:t>
            </a:r>
            <a:r>
              <a:rPr lang="en-US" sz="2000"/>
              <a:t>: Users don’t need to know where the data resides.</a:t>
            </a:r>
          </a:p>
          <a:p>
            <a:pPr marL="742950" lvl="1" indent="-285750">
              <a:buFont typeface="+mj-lt"/>
              <a:buAutoNum type="arabicPeriod"/>
            </a:pPr>
            <a:r>
              <a:rPr lang="en-US" sz="2000" b="1"/>
              <a:t>Replication transparency</a:t>
            </a:r>
            <a:r>
              <a:rPr lang="en-US" sz="2000"/>
              <a:t>: Users don’t need to know how many copies exist or where.</a:t>
            </a:r>
          </a:p>
          <a:p>
            <a:pPr>
              <a:buFont typeface="+mj-lt"/>
              <a:buAutoNum type="arabicPeriod"/>
            </a:pPr>
            <a:r>
              <a:rPr lang="en-US" sz="2000" b="1"/>
              <a:t>Data Integrity &amp; Consistency</a:t>
            </a:r>
            <a:r>
              <a:rPr lang="en-US" sz="2000"/>
              <a:t>:</a:t>
            </a:r>
          </a:p>
          <a:p>
            <a:pPr marL="742950" lvl="1" indent="-285750">
              <a:buFont typeface="+mj-lt"/>
              <a:buAutoNum type="arabicPeriod"/>
            </a:pPr>
            <a:r>
              <a:rPr lang="en-US" sz="2000"/>
              <a:t>Ensures that updates, deletions, or additions to data are propagated or referenced correctly.</a:t>
            </a:r>
          </a:p>
          <a:p>
            <a:pPr>
              <a:buFont typeface="+mj-lt"/>
              <a:buAutoNum type="arabicPeriod"/>
            </a:pPr>
            <a:r>
              <a:rPr lang="en-US" sz="2000" b="1"/>
              <a:t>Scalability</a:t>
            </a:r>
            <a:r>
              <a:rPr lang="en-US" sz="2000"/>
              <a:t>:</a:t>
            </a:r>
          </a:p>
          <a:p>
            <a:pPr marL="742950" lvl="1" indent="-285750">
              <a:buFont typeface="+mj-lt"/>
              <a:buAutoNum type="arabicPeriod"/>
            </a:pPr>
            <a:r>
              <a:rPr lang="en-US" sz="2000"/>
              <a:t>Facilitates the addition of new nodes or data locations without disrupting the overall system.</a:t>
            </a:r>
          </a:p>
          <a:p>
            <a:pPr>
              <a:buFont typeface="+mj-lt"/>
              <a:buAutoNum type="arabicPeriod"/>
            </a:pPr>
            <a:r>
              <a:rPr lang="en-US" sz="2000" b="1"/>
              <a:t>Failure Recovery</a:t>
            </a:r>
            <a:r>
              <a:rPr lang="en-US" sz="2000"/>
              <a:t>:</a:t>
            </a:r>
          </a:p>
          <a:p>
            <a:pPr marL="742950" lvl="1" indent="-285750">
              <a:buFont typeface="+mj-lt"/>
              <a:buAutoNum type="arabicPeriod"/>
            </a:pPr>
            <a:r>
              <a:rPr lang="en-US" sz="2000"/>
              <a:t>Assists in locating replicas and managing failover when a node goes down.</a:t>
            </a:r>
          </a:p>
          <a:p>
            <a:endParaRPr lang="en-US" sz="2000"/>
          </a:p>
        </p:txBody>
      </p:sp>
    </p:spTree>
    <p:extLst>
      <p:ext uri="{BB962C8B-B14F-4D97-AF65-F5344CB8AC3E}">
        <p14:creationId xmlns:p14="http://schemas.microsoft.com/office/powerpoint/2010/main" val="3811464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6FB71A-27FE-9421-1F2E-2681B770BE1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E8140C-CBB1-4B3B-CF39-36282A54ADA7}"/>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Global Directory Issues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A967A4F-FF04-9A08-65AF-40B7DB7C089B}"/>
              </a:ext>
            </a:extLst>
          </p:cNvPr>
          <p:cNvPicPr>
            <a:picLocks noGrp="1" noChangeAspect="1"/>
          </p:cNvPicPr>
          <p:nvPr>
            <p:ph idx="1"/>
          </p:nvPr>
        </p:nvPicPr>
        <p:blipFill>
          <a:blip r:embed="rId2"/>
          <a:stretch>
            <a:fillRect/>
          </a:stretch>
        </p:blipFill>
        <p:spPr>
          <a:xfrm>
            <a:off x="4654296" y="682748"/>
            <a:ext cx="7214616" cy="5465071"/>
          </a:xfrm>
          <a:prstGeom prst="rect">
            <a:avLst/>
          </a:prstGeom>
        </p:spPr>
      </p:pic>
    </p:spTree>
    <p:extLst>
      <p:ext uri="{BB962C8B-B14F-4D97-AF65-F5344CB8AC3E}">
        <p14:creationId xmlns:p14="http://schemas.microsoft.com/office/powerpoint/2010/main" val="2997852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44E7AC0-3777-B669-7702-DF710A6EF562}"/>
              </a:ext>
            </a:extLst>
          </p:cNvPr>
          <p:cNvPicPr>
            <a:picLocks noGrp="1" noChangeAspect="1"/>
          </p:cNvPicPr>
          <p:nvPr>
            <p:ph idx="1"/>
          </p:nvPr>
        </p:nvPicPr>
        <p:blipFill>
          <a:blip r:embed="rId2"/>
          <a:stretch>
            <a:fillRect/>
          </a:stretch>
        </p:blipFill>
        <p:spPr>
          <a:xfrm>
            <a:off x="1581486" y="914400"/>
            <a:ext cx="8952828" cy="4968819"/>
          </a:xfrm>
          <a:prstGeom prst="rect">
            <a:avLst/>
          </a:prstGeom>
        </p:spPr>
      </p:pic>
    </p:spTree>
    <p:extLst>
      <p:ext uri="{BB962C8B-B14F-4D97-AF65-F5344CB8AC3E}">
        <p14:creationId xmlns:p14="http://schemas.microsoft.com/office/powerpoint/2010/main" val="90483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F7A8-3632-6757-8E5D-227480F679AD}"/>
              </a:ext>
            </a:extLst>
          </p:cNvPr>
          <p:cNvSpPr>
            <a:spLocks noGrp="1"/>
          </p:cNvSpPr>
          <p:nvPr>
            <p:ph type="title"/>
          </p:nvPr>
        </p:nvSpPr>
        <p:spPr/>
        <p:txBody>
          <a:bodyPr/>
          <a:lstStyle/>
          <a:p>
            <a:r>
              <a:rPr lang="en-US" dirty="0"/>
              <a:t>Global Directory Issues</a:t>
            </a:r>
          </a:p>
        </p:txBody>
      </p:sp>
      <p:sp>
        <p:nvSpPr>
          <p:cNvPr id="3" name="Content Placeholder 2">
            <a:extLst>
              <a:ext uri="{FF2B5EF4-FFF2-40B4-BE49-F238E27FC236}">
                <a16:creationId xmlns:a16="http://schemas.microsoft.com/office/drawing/2014/main" id="{AFB707C9-5043-8DF9-5F7A-64E41F08E340}"/>
              </a:ext>
            </a:extLst>
          </p:cNvPr>
          <p:cNvSpPr>
            <a:spLocks noGrp="1"/>
          </p:cNvSpPr>
          <p:nvPr>
            <p:ph idx="1"/>
          </p:nvPr>
        </p:nvSpPr>
        <p:spPr/>
        <p:txBody>
          <a:bodyPr>
            <a:normAutofit fontScale="70000" lnSpcReduction="20000"/>
          </a:bodyPr>
          <a:lstStyle/>
          <a:p>
            <a:pPr>
              <a:buNone/>
            </a:pPr>
            <a:r>
              <a:rPr lang="en-US" b="1" dirty="0"/>
              <a:t>1. Consistency and Synchronization</a:t>
            </a:r>
          </a:p>
          <a:p>
            <a:pPr lvl="1"/>
            <a:r>
              <a:rPr lang="en-US" dirty="0"/>
              <a:t>Keeping multiple copies of the directory synchronized is </a:t>
            </a:r>
            <a:r>
              <a:rPr lang="en-US" b="1" dirty="0"/>
              <a:t>challenging</a:t>
            </a:r>
            <a:r>
              <a:rPr lang="en-US" dirty="0"/>
              <a:t>.</a:t>
            </a:r>
          </a:p>
          <a:p>
            <a:pPr lvl="1"/>
            <a:r>
              <a:rPr lang="en-US" dirty="0"/>
              <a:t>In </a:t>
            </a:r>
            <a:r>
              <a:rPr lang="en-US" b="1" dirty="0"/>
              <a:t>replicated directories</a:t>
            </a:r>
            <a:r>
              <a:rPr lang="en-US" dirty="0"/>
              <a:t>, updates must propagate to all sites.</a:t>
            </a:r>
          </a:p>
          <a:p>
            <a:pPr lvl="1"/>
            <a:r>
              <a:rPr lang="en-US" b="1" dirty="0"/>
              <a:t>Example:</a:t>
            </a:r>
            <a:br>
              <a:rPr lang="en-US" dirty="0"/>
            </a:br>
            <a:r>
              <a:rPr lang="en-US" dirty="0"/>
              <a:t>If a new data fragment is created or moved from Site A to Site B, the update must be reflected across all replicas.</a:t>
            </a:r>
          </a:p>
          <a:p>
            <a:pPr>
              <a:buNone/>
            </a:pPr>
            <a:r>
              <a:rPr lang="en-US" b="1" dirty="0"/>
              <a:t>2. Availability</a:t>
            </a:r>
          </a:p>
          <a:p>
            <a:pPr lvl="1"/>
            <a:r>
              <a:rPr lang="en-US" b="1" dirty="0"/>
              <a:t>Centralized directories</a:t>
            </a:r>
            <a:r>
              <a:rPr lang="en-US" dirty="0"/>
              <a:t> can become a </a:t>
            </a:r>
            <a:r>
              <a:rPr lang="en-US" b="1" dirty="0"/>
              <a:t>single point of failure</a:t>
            </a:r>
            <a:r>
              <a:rPr lang="en-US" dirty="0"/>
              <a:t>.</a:t>
            </a:r>
          </a:p>
          <a:p>
            <a:pPr lvl="1"/>
            <a:r>
              <a:rPr lang="en-US" dirty="0"/>
              <a:t>If the central node goes down, data access is blocked.</a:t>
            </a:r>
          </a:p>
          <a:p>
            <a:pPr lvl="1"/>
            <a:r>
              <a:rPr lang="en-US" b="1" dirty="0"/>
              <a:t>Example:</a:t>
            </a:r>
            <a:br>
              <a:rPr lang="en-US" dirty="0"/>
            </a:br>
            <a:r>
              <a:rPr lang="en-US" dirty="0"/>
              <a:t>In a banking system, if the global catalog server is down, branch offices cannot locate or access customer data stored elsewhere.</a:t>
            </a:r>
          </a:p>
          <a:p>
            <a:pPr>
              <a:buNone/>
            </a:pPr>
            <a:r>
              <a:rPr lang="en-US" b="1" dirty="0"/>
              <a:t>3. Scalability</a:t>
            </a:r>
          </a:p>
          <a:p>
            <a:pPr lvl="1"/>
            <a:r>
              <a:rPr lang="en-US" dirty="0"/>
              <a:t>Large systems may find it </a:t>
            </a:r>
            <a:r>
              <a:rPr lang="en-US" b="1" dirty="0"/>
              <a:t>hard to scale</a:t>
            </a:r>
            <a:r>
              <a:rPr lang="en-US" dirty="0"/>
              <a:t> with a centralized directory.</a:t>
            </a:r>
          </a:p>
          <a:p>
            <a:pPr lvl="1"/>
            <a:r>
              <a:rPr lang="en-US" dirty="0"/>
              <a:t>As more data and sites are added, the size and complexity of the directory increases.</a:t>
            </a:r>
          </a:p>
          <a:p>
            <a:pPr lvl="1"/>
            <a:r>
              <a:rPr lang="en-US" b="1" dirty="0"/>
              <a:t>Example:</a:t>
            </a:r>
            <a:br>
              <a:rPr lang="en-US" dirty="0"/>
            </a:br>
            <a:r>
              <a:rPr lang="en-US" dirty="0"/>
              <a:t>An e-commerce platform expanding globally may experience performance degradation if the global catalog grows too large for a central server.</a:t>
            </a:r>
          </a:p>
          <a:p>
            <a:endParaRPr lang="en-US" dirty="0"/>
          </a:p>
        </p:txBody>
      </p:sp>
    </p:spTree>
    <p:extLst>
      <p:ext uri="{BB962C8B-B14F-4D97-AF65-F5344CB8AC3E}">
        <p14:creationId xmlns:p14="http://schemas.microsoft.com/office/powerpoint/2010/main" val="318686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21A50-F2B9-2DD7-4F07-4C434EA3999A}"/>
              </a:ext>
            </a:extLst>
          </p:cNvPr>
          <p:cNvSpPr>
            <a:spLocks noGrp="1"/>
          </p:cNvSpPr>
          <p:nvPr>
            <p:ph type="title"/>
          </p:nvPr>
        </p:nvSpPr>
        <p:spPr>
          <a:xfrm>
            <a:off x="838200" y="365125"/>
            <a:ext cx="10515600" cy="1325563"/>
          </a:xfrm>
        </p:spPr>
        <p:txBody>
          <a:bodyPr>
            <a:normAutofit/>
          </a:bodyPr>
          <a:lstStyle/>
          <a:p>
            <a:r>
              <a:rPr lang="en-US" sz="5400"/>
              <a:t>DDBMS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628B8-0FD6-FCFC-48BE-5D4EDB8018B4}"/>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A Distributed Database Management System (DDBMS) is software that manages a database distributed across multiple physical locations. These databases may reside on the same network, cloud infrastructure, or multiple geographical locations.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Despite physical distribution, a DDBMS ensures the database appears to users as a single unified system. It handles data fragmentation, replication, location transparency, and concurrency control.</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700" b="1" kern="100" dirty="0">
                <a:effectLst/>
                <a:latin typeface="Segoe UI Emoji" panose="020B0502040204020203" pitchFamily="34" charset="0"/>
                <a:ea typeface="Calibri" panose="020F0502020204030204" pitchFamily="34" charset="0"/>
                <a:cs typeface="Segoe UI Emoji" panose="020B0502040204020203" pitchFamily="34" charset="0"/>
              </a:rPr>
              <a:t>Responsibilities of DDBMS:</a:t>
            </a:r>
            <a:endParaRPr lang="en-US" sz="17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Hide the complexity of multiple databases from users.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Provide transparency (location, replication, etc.).</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Handle data fragmentation and replication.</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Manage network communication between nodes.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US" sz="1700" kern="100" dirty="0">
                <a:effectLst/>
                <a:latin typeface="Segoe UI Emoji" panose="020B0502040204020203" pitchFamily="34" charset="0"/>
                <a:ea typeface="Calibri" panose="020F0502020204030204" pitchFamily="34" charset="0"/>
                <a:cs typeface="Segoe UI Emoji" panose="020B0502040204020203" pitchFamily="34" charset="0"/>
              </a:rPr>
              <a:t>Ensure consistency, security, and fault tolerance.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1437728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C6DF2-29E8-EAEE-CEDB-8F7B9E83E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024E5-FBCC-F1C8-7C7B-137F65DD4657}"/>
              </a:ext>
            </a:extLst>
          </p:cNvPr>
          <p:cNvSpPr>
            <a:spLocks noGrp="1"/>
          </p:cNvSpPr>
          <p:nvPr>
            <p:ph type="title"/>
          </p:nvPr>
        </p:nvSpPr>
        <p:spPr/>
        <p:txBody>
          <a:bodyPr/>
          <a:lstStyle/>
          <a:p>
            <a:r>
              <a:rPr lang="en-US" dirty="0"/>
              <a:t>Global Directory </a:t>
            </a:r>
            <a:r>
              <a:rPr lang="en-US" dirty="0" err="1"/>
              <a:t>Isuses</a:t>
            </a:r>
            <a:endParaRPr lang="en-US" dirty="0"/>
          </a:p>
        </p:txBody>
      </p:sp>
      <p:sp>
        <p:nvSpPr>
          <p:cNvPr id="3" name="Content Placeholder 2">
            <a:extLst>
              <a:ext uri="{FF2B5EF4-FFF2-40B4-BE49-F238E27FC236}">
                <a16:creationId xmlns:a16="http://schemas.microsoft.com/office/drawing/2014/main" id="{A55B1F63-6CB4-74F0-6C56-A6E18A4623C5}"/>
              </a:ext>
            </a:extLst>
          </p:cNvPr>
          <p:cNvSpPr>
            <a:spLocks noGrp="1"/>
          </p:cNvSpPr>
          <p:nvPr>
            <p:ph idx="1"/>
          </p:nvPr>
        </p:nvSpPr>
        <p:spPr/>
        <p:txBody>
          <a:bodyPr>
            <a:normAutofit fontScale="62500" lnSpcReduction="20000"/>
          </a:bodyPr>
          <a:lstStyle/>
          <a:p>
            <a:pPr>
              <a:buNone/>
            </a:pPr>
            <a:r>
              <a:rPr lang="en-US" b="1" dirty="0"/>
              <a:t> 4. Performance Bottlenecks</a:t>
            </a:r>
          </a:p>
          <a:p>
            <a:pPr lvl="1"/>
            <a:r>
              <a:rPr lang="en-US" dirty="0"/>
              <a:t>Every query might need to consult the directory, increasing </a:t>
            </a:r>
            <a:r>
              <a:rPr lang="en-US" b="1" dirty="0"/>
              <a:t>latency</a:t>
            </a:r>
            <a:r>
              <a:rPr lang="en-US" dirty="0"/>
              <a:t>.</a:t>
            </a:r>
          </a:p>
          <a:p>
            <a:pPr lvl="1"/>
            <a:r>
              <a:rPr lang="en-US" dirty="0"/>
              <a:t>Particularly in centralized setups.</a:t>
            </a:r>
          </a:p>
          <a:p>
            <a:pPr lvl="1"/>
            <a:r>
              <a:rPr lang="en-US" b="1" dirty="0"/>
              <a:t>Example:</a:t>
            </a:r>
            <a:br>
              <a:rPr lang="en-US" dirty="0"/>
            </a:br>
            <a:r>
              <a:rPr lang="en-US" dirty="0"/>
              <a:t>In a logistics company, route optimization queries to different warehouse DBs may lag if all directory lookups go through a central node.</a:t>
            </a:r>
          </a:p>
          <a:p>
            <a:pPr>
              <a:buNone/>
            </a:pPr>
            <a:r>
              <a:rPr lang="en-US" b="1" dirty="0"/>
              <a:t>5. Security and Access Control</a:t>
            </a:r>
          </a:p>
          <a:p>
            <a:pPr lvl="1"/>
            <a:r>
              <a:rPr lang="en-US" dirty="0"/>
              <a:t>Directory may expose </a:t>
            </a:r>
            <a:r>
              <a:rPr lang="en-US" b="1" dirty="0"/>
              <a:t>metadata</a:t>
            </a:r>
            <a:r>
              <a:rPr lang="en-US" dirty="0"/>
              <a:t> that can be sensitive.</a:t>
            </a:r>
          </a:p>
          <a:p>
            <a:pPr lvl="1"/>
            <a:r>
              <a:rPr lang="en-US" dirty="0"/>
              <a:t>Requires </a:t>
            </a:r>
            <a:r>
              <a:rPr lang="en-US" b="1" dirty="0"/>
              <a:t>fine-grained access controls</a:t>
            </a:r>
            <a:r>
              <a:rPr lang="en-US" dirty="0"/>
              <a:t>.</a:t>
            </a:r>
          </a:p>
          <a:p>
            <a:pPr lvl="1"/>
            <a:r>
              <a:rPr lang="en-US" b="1" dirty="0"/>
              <a:t>Example:</a:t>
            </a:r>
            <a:br>
              <a:rPr lang="en-US" dirty="0"/>
            </a:br>
            <a:r>
              <a:rPr lang="en-US" dirty="0"/>
              <a:t>An employee might see information about a fragment they shouldn’t access due to role-based restrictions.</a:t>
            </a:r>
          </a:p>
          <a:p>
            <a:pPr>
              <a:buNone/>
            </a:pPr>
            <a:r>
              <a:rPr lang="en-US" b="1" dirty="0"/>
              <a:t>6. Update Propagation Delay</a:t>
            </a:r>
          </a:p>
          <a:p>
            <a:pPr lvl="1"/>
            <a:r>
              <a:rPr lang="en-US" dirty="0"/>
              <a:t>In </a:t>
            </a:r>
            <a:r>
              <a:rPr lang="en-US" b="1" dirty="0"/>
              <a:t>replicated directories</a:t>
            </a:r>
            <a:r>
              <a:rPr lang="en-US" dirty="0"/>
              <a:t>, update delays may cause </a:t>
            </a:r>
            <a:r>
              <a:rPr lang="en-US" b="1" dirty="0"/>
              <a:t>inconsistent views</a:t>
            </a:r>
            <a:r>
              <a:rPr lang="en-US" dirty="0"/>
              <a:t>.</a:t>
            </a:r>
          </a:p>
          <a:p>
            <a:pPr lvl="1"/>
            <a:r>
              <a:rPr lang="en-US" b="1" dirty="0"/>
              <a:t>Example:</a:t>
            </a:r>
            <a:br>
              <a:rPr lang="en-US" dirty="0"/>
            </a:br>
            <a:r>
              <a:rPr lang="en-US" dirty="0"/>
              <a:t>A query routed based on outdated directory info might fail or give incorrect results.</a:t>
            </a:r>
          </a:p>
          <a:p>
            <a:pPr>
              <a:buNone/>
            </a:pPr>
            <a:r>
              <a:rPr lang="en-US" b="1" dirty="0"/>
              <a:t>Complexity in Query Optimization</a:t>
            </a:r>
          </a:p>
          <a:p>
            <a:pPr lvl="1"/>
            <a:r>
              <a:rPr lang="en-US" dirty="0"/>
              <a:t>Optimizers rely on directory metadata.</a:t>
            </a:r>
          </a:p>
          <a:p>
            <a:pPr lvl="1"/>
            <a:r>
              <a:rPr lang="en-US" dirty="0"/>
              <a:t>Inconsistent or incomplete metadata leads to </a:t>
            </a:r>
            <a:r>
              <a:rPr lang="en-US" b="1" dirty="0"/>
              <a:t>suboptimal query plans</a:t>
            </a:r>
            <a:r>
              <a:rPr lang="en-US" dirty="0"/>
              <a:t>.</a:t>
            </a:r>
          </a:p>
          <a:p>
            <a:endParaRPr lang="en-US" dirty="0"/>
          </a:p>
        </p:txBody>
      </p:sp>
    </p:spTree>
    <p:extLst>
      <p:ext uri="{BB962C8B-B14F-4D97-AF65-F5344CB8AC3E}">
        <p14:creationId xmlns:p14="http://schemas.microsoft.com/office/powerpoint/2010/main" val="1187820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E4123-5F44-58D6-0493-07ED9DE2803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SOlution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C1E521B-720A-99AB-3597-5078AA354C19}"/>
              </a:ext>
            </a:extLst>
          </p:cNvPr>
          <p:cNvGraphicFramePr>
            <a:graphicFrameLocks noGrp="1"/>
          </p:cNvGraphicFramePr>
          <p:nvPr>
            <p:ph idx="1"/>
            <p:extLst>
              <p:ext uri="{D42A27DB-BD31-4B8C-83A1-F6EECF244321}">
                <p14:modId xmlns:p14="http://schemas.microsoft.com/office/powerpoint/2010/main" val="2634151486"/>
              </p:ext>
            </p:extLst>
          </p:nvPr>
        </p:nvGraphicFramePr>
        <p:xfrm>
          <a:off x="4654296" y="1105676"/>
          <a:ext cx="7214616" cy="4619217"/>
        </p:xfrm>
        <a:graphic>
          <a:graphicData uri="http://schemas.openxmlformats.org/drawingml/2006/table">
            <a:tbl>
              <a:tblPr>
                <a:tableStyleId>{3B4B98B0-60AC-42C2-AFA5-B58CD77FA1E5}</a:tableStyleId>
              </a:tblPr>
              <a:tblGrid>
                <a:gridCol w="3278794">
                  <a:extLst>
                    <a:ext uri="{9D8B030D-6E8A-4147-A177-3AD203B41FA5}">
                      <a16:colId xmlns:a16="http://schemas.microsoft.com/office/drawing/2014/main" val="3066607271"/>
                    </a:ext>
                  </a:extLst>
                </a:gridCol>
                <a:gridCol w="3935822">
                  <a:extLst>
                    <a:ext uri="{9D8B030D-6E8A-4147-A177-3AD203B41FA5}">
                      <a16:colId xmlns:a16="http://schemas.microsoft.com/office/drawing/2014/main" val="1257708454"/>
                    </a:ext>
                  </a:extLst>
                </a:gridCol>
              </a:tblGrid>
              <a:tr h="443176">
                <a:tc>
                  <a:txBody>
                    <a:bodyPr/>
                    <a:lstStyle/>
                    <a:p>
                      <a:r>
                        <a:rPr lang="en-US" sz="2000"/>
                        <a:t>Issue</a:t>
                      </a:r>
                    </a:p>
                  </a:txBody>
                  <a:tcPr marL="101454" marR="101454" marT="50728" marB="50728" anchor="ctr"/>
                </a:tc>
                <a:tc>
                  <a:txBody>
                    <a:bodyPr/>
                    <a:lstStyle/>
                    <a:p>
                      <a:r>
                        <a:rPr lang="en-US" sz="2000"/>
                        <a:t>Solution</a:t>
                      </a:r>
                    </a:p>
                  </a:txBody>
                  <a:tcPr marL="101454" marR="101454" marT="50728" marB="50728" anchor="ctr"/>
                </a:tc>
                <a:extLst>
                  <a:ext uri="{0D108BD9-81ED-4DB2-BD59-A6C34878D82A}">
                    <a16:rowId xmlns:a16="http://schemas.microsoft.com/office/drawing/2014/main" val="748662239"/>
                  </a:ext>
                </a:extLst>
              </a:tr>
              <a:tr h="443176">
                <a:tc>
                  <a:txBody>
                    <a:bodyPr/>
                    <a:lstStyle/>
                    <a:p>
                      <a:r>
                        <a:rPr lang="en-US" sz="2000"/>
                        <a:t>Single point of failure</a:t>
                      </a:r>
                    </a:p>
                  </a:txBody>
                  <a:tcPr marL="101454" marR="101454" marT="50728" marB="50728" anchor="ctr"/>
                </a:tc>
                <a:tc>
                  <a:txBody>
                    <a:bodyPr/>
                    <a:lstStyle/>
                    <a:p>
                      <a:r>
                        <a:rPr lang="en-US" sz="2000"/>
                        <a:t>Use </a:t>
                      </a:r>
                      <a:r>
                        <a:rPr lang="en-US" sz="2000" b="1"/>
                        <a:t>replication</a:t>
                      </a:r>
                      <a:r>
                        <a:rPr lang="en-US" sz="2000"/>
                        <a:t> and </a:t>
                      </a:r>
                      <a:r>
                        <a:rPr lang="en-US" sz="2000" b="1"/>
                        <a:t>failover</a:t>
                      </a:r>
                      <a:endParaRPr lang="en-US" sz="2000"/>
                    </a:p>
                  </a:txBody>
                  <a:tcPr marL="101454" marR="101454" marT="50728" marB="50728" anchor="ctr"/>
                </a:tc>
                <a:extLst>
                  <a:ext uri="{0D108BD9-81ED-4DB2-BD59-A6C34878D82A}">
                    <a16:rowId xmlns:a16="http://schemas.microsoft.com/office/drawing/2014/main" val="3879385139"/>
                  </a:ext>
                </a:extLst>
              </a:tr>
              <a:tr h="746573">
                <a:tc>
                  <a:txBody>
                    <a:bodyPr/>
                    <a:lstStyle/>
                    <a:p>
                      <a:r>
                        <a:rPr lang="en-US" sz="2000"/>
                        <a:t>Inconsistent metadata</a:t>
                      </a:r>
                    </a:p>
                  </a:txBody>
                  <a:tcPr marL="101454" marR="101454" marT="50728" marB="50728" anchor="ctr"/>
                </a:tc>
                <a:tc>
                  <a:txBody>
                    <a:bodyPr/>
                    <a:lstStyle/>
                    <a:p>
                      <a:r>
                        <a:rPr lang="en-US" sz="2000" b="1"/>
                        <a:t>Atomic update protocols</a:t>
                      </a:r>
                      <a:r>
                        <a:rPr lang="en-US" sz="2000"/>
                        <a:t>, timestamps</a:t>
                      </a:r>
                    </a:p>
                  </a:txBody>
                  <a:tcPr marL="101454" marR="101454" marT="50728" marB="50728" anchor="ctr"/>
                </a:tc>
                <a:extLst>
                  <a:ext uri="{0D108BD9-81ED-4DB2-BD59-A6C34878D82A}">
                    <a16:rowId xmlns:a16="http://schemas.microsoft.com/office/drawing/2014/main" val="931742109"/>
                  </a:ext>
                </a:extLst>
              </a:tr>
              <a:tr h="746573">
                <a:tc>
                  <a:txBody>
                    <a:bodyPr/>
                    <a:lstStyle/>
                    <a:p>
                      <a:r>
                        <a:rPr lang="en-US" sz="2000"/>
                        <a:t>Latency</a:t>
                      </a:r>
                    </a:p>
                  </a:txBody>
                  <a:tcPr marL="101454" marR="101454" marT="50728" marB="50728" anchor="ctr"/>
                </a:tc>
                <a:tc>
                  <a:txBody>
                    <a:bodyPr/>
                    <a:lstStyle/>
                    <a:p>
                      <a:r>
                        <a:rPr lang="en-US" sz="2000"/>
                        <a:t>Use </a:t>
                      </a:r>
                      <a:r>
                        <a:rPr lang="en-US" sz="2000" b="1"/>
                        <a:t>local caching</a:t>
                      </a:r>
                      <a:r>
                        <a:rPr lang="en-US" sz="2000"/>
                        <a:t> of frequently accessed metadata</a:t>
                      </a:r>
                    </a:p>
                  </a:txBody>
                  <a:tcPr marL="101454" marR="101454" marT="50728" marB="50728" anchor="ctr"/>
                </a:tc>
                <a:extLst>
                  <a:ext uri="{0D108BD9-81ED-4DB2-BD59-A6C34878D82A}">
                    <a16:rowId xmlns:a16="http://schemas.microsoft.com/office/drawing/2014/main" val="3296313903"/>
                  </a:ext>
                </a:extLst>
              </a:tr>
              <a:tr h="746573">
                <a:tc>
                  <a:txBody>
                    <a:bodyPr/>
                    <a:lstStyle/>
                    <a:p>
                      <a:r>
                        <a:rPr lang="en-US" sz="2000"/>
                        <a:t>Security concerns</a:t>
                      </a:r>
                    </a:p>
                  </a:txBody>
                  <a:tcPr marL="101454" marR="101454" marT="50728" marB="50728" anchor="ctr"/>
                </a:tc>
                <a:tc>
                  <a:txBody>
                    <a:bodyPr/>
                    <a:lstStyle/>
                    <a:p>
                      <a:r>
                        <a:rPr lang="en-US" sz="2000" b="1"/>
                        <a:t>Role-based access control</a:t>
                      </a:r>
                      <a:r>
                        <a:rPr lang="en-US" sz="2000"/>
                        <a:t> (RBAC), </a:t>
                      </a:r>
                      <a:r>
                        <a:rPr lang="en-US" sz="2000" b="1"/>
                        <a:t>encryption</a:t>
                      </a:r>
                      <a:endParaRPr lang="en-US" sz="2000"/>
                    </a:p>
                  </a:txBody>
                  <a:tcPr marL="101454" marR="101454" marT="50728" marB="50728" anchor="ctr"/>
                </a:tc>
                <a:extLst>
                  <a:ext uri="{0D108BD9-81ED-4DB2-BD59-A6C34878D82A}">
                    <a16:rowId xmlns:a16="http://schemas.microsoft.com/office/drawing/2014/main" val="2986427816"/>
                  </a:ext>
                </a:extLst>
              </a:tr>
              <a:tr h="746573">
                <a:tc>
                  <a:txBody>
                    <a:bodyPr/>
                    <a:lstStyle/>
                    <a:p>
                      <a:r>
                        <a:rPr lang="en-US" sz="2000"/>
                        <a:t>Synchronization overhead</a:t>
                      </a:r>
                    </a:p>
                  </a:txBody>
                  <a:tcPr marL="101454" marR="101454" marT="50728" marB="50728" anchor="ctr"/>
                </a:tc>
                <a:tc>
                  <a:txBody>
                    <a:bodyPr/>
                    <a:lstStyle/>
                    <a:p>
                      <a:r>
                        <a:rPr lang="en-US" sz="2000" b="1"/>
                        <a:t>Eventual consistency</a:t>
                      </a:r>
                      <a:r>
                        <a:rPr lang="en-US" sz="2000"/>
                        <a:t> or </a:t>
                      </a:r>
                      <a:r>
                        <a:rPr lang="en-US" sz="2000" b="1"/>
                        <a:t>distributed consensus</a:t>
                      </a:r>
                      <a:endParaRPr lang="en-US" sz="2000"/>
                    </a:p>
                  </a:txBody>
                  <a:tcPr marL="101454" marR="101454" marT="50728" marB="50728" anchor="ctr"/>
                </a:tc>
                <a:extLst>
                  <a:ext uri="{0D108BD9-81ED-4DB2-BD59-A6C34878D82A}">
                    <a16:rowId xmlns:a16="http://schemas.microsoft.com/office/drawing/2014/main" val="892208240"/>
                  </a:ext>
                </a:extLst>
              </a:tr>
              <a:tr h="746573">
                <a:tc>
                  <a:txBody>
                    <a:bodyPr/>
                    <a:lstStyle/>
                    <a:p>
                      <a:r>
                        <a:rPr lang="en-US" sz="2000"/>
                        <a:t>Scalability</a:t>
                      </a:r>
                    </a:p>
                  </a:txBody>
                  <a:tcPr marL="101454" marR="101454" marT="50728" marB="50728" anchor="ctr"/>
                </a:tc>
                <a:tc>
                  <a:txBody>
                    <a:bodyPr/>
                    <a:lstStyle/>
                    <a:p>
                      <a:r>
                        <a:rPr lang="en-US" sz="2000" b="1"/>
                        <a:t>Partitioned</a:t>
                      </a:r>
                      <a:r>
                        <a:rPr lang="en-US" sz="2000"/>
                        <a:t> or </a:t>
                      </a:r>
                      <a:r>
                        <a:rPr lang="en-US" sz="2000" b="1"/>
                        <a:t>sharded directory</a:t>
                      </a:r>
                      <a:r>
                        <a:rPr lang="en-US" sz="2000"/>
                        <a:t> design</a:t>
                      </a:r>
                    </a:p>
                  </a:txBody>
                  <a:tcPr marL="101454" marR="101454" marT="50728" marB="50728" anchor="ctr"/>
                </a:tc>
                <a:extLst>
                  <a:ext uri="{0D108BD9-81ED-4DB2-BD59-A6C34878D82A}">
                    <a16:rowId xmlns:a16="http://schemas.microsoft.com/office/drawing/2014/main" val="846998277"/>
                  </a:ext>
                </a:extLst>
              </a:tr>
            </a:tbl>
          </a:graphicData>
        </a:graphic>
      </p:graphicFrame>
    </p:spTree>
    <p:extLst>
      <p:ext uri="{BB962C8B-B14F-4D97-AF65-F5344CB8AC3E}">
        <p14:creationId xmlns:p14="http://schemas.microsoft.com/office/powerpoint/2010/main" val="2453235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D716-4385-5986-8830-3FB019353B35}"/>
              </a:ext>
            </a:extLst>
          </p:cNvPr>
          <p:cNvSpPr>
            <a:spLocks noGrp="1"/>
          </p:cNvSpPr>
          <p:nvPr>
            <p:ph type="title"/>
          </p:nvPr>
        </p:nvSpPr>
        <p:spPr/>
        <p:txBody>
          <a:bodyPr/>
          <a:lstStyle/>
          <a:p>
            <a:r>
              <a:rPr lang="en-US" b="1" dirty="0"/>
              <a:t>What is Distribution Design?</a:t>
            </a:r>
            <a:endParaRPr lang="en-US" dirty="0"/>
          </a:p>
        </p:txBody>
      </p:sp>
      <p:sp>
        <p:nvSpPr>
          <p:cNvPr id="3" name="Content Placeholder 2">
            <a:extLst>
              <a:ext uri="{FF2B5EF4-FFF2-40B4-BE49-F238E27FC236}">
                <a16:creationId xmlns:a16="http://schemas.microsoft.com/office/drawing/2014/main" id="{EF10515E-7AB6-4BBF-2D67-D1507B639A5C}"/>
              </a:ext>
            </a:extLst>
          </p:cNvPr>
          <p:cNvSpPr>
            <a:spLocks noGrp="1"/>
          </p:cNvSpPr>
          <p:nvPr>
            <p:ph idx="1"/>
          </p:nvPr>
        </p:nvSpPr>
        <p:spPr/>
        <p:txBody>
          <a:bodyPr>
            <a:normAutofit fontScale="70000" lnSpcReduction="20000"/>
          </a:bodyPr>
          <a:lstStyle/>
          <a:p>
            <a:pPr marL="0" indent="0">
              <a:buNone/>
            </a:pPr>
            <a:r>
              <a:rPr lang="en-US" dirty="0"/>
              <a:t>Distribution design in a </a:t>
            </a:r>
            <a:r>
              <a:rPr lang="en-US" b="1" dirty="0"/>
              <a:t>Distributed Database System (DDBS)</a:t>
            </a:r>
            <a:r>
              <a:rPr lang="en-US" dirty="0"/>
              <a:t> involves how data is </a:t>
            </a:r>
            <a:r>
              <a:rPr lang="en-US" b="1" dirty="0"/>
              <a:t>partitioned (fragmented)</a:t>
            </a:r>
            <a:r>
              <a:rPr lang="en-US" dirty="0"/>
              <a:t>, </a:t>
            </a:r>
            <a:r>
              <a:rPr lang="en-US" b="1" dirty="0"/>
              <a:t>replicated</a:t>
            </a:r>
            <a:r>
              <a:rPr lang="en-US" dirty="0"/>
              <a:t>, and </a:t>
            </a:r>
            <a:r>
              <a:rPr lang="en-US" b="1" dirty="0"/>
              <a:t>allocated</a:t>
            </a:r>
            <a:r>
              <a:rPr lang="en-US" dirty="0"/>
              <a:t> across multiple geographically dispersed sites while ensuring performance, consistency, availability, and manageability.</a:t>
            </a:r>
          </a:p>
          <a:p>
            <a:pPr marL="0" indent="0">
              <a:buNone/>
            </a:pPr>
            <a:r>
              <a:rPr lang="en-US" b="1" u="sng" dirty="0"/>
              <a:t>Main Distribution Design Issues</a:t>
            </a:r>
          </a:p>
          <a:p>
            <a:pPr>
              <a:buNone/>
            </a:pPr>
            <a:r>
              <a:rPr lang="en-US" b="1" dirty="0"/>
              <a:t>Data Fragmentation</a:t>
            </a:r>
          </a:p>
          <a:p>
            <a:pPr>
              <a:buNone/>
            </a:pPr>
            <a:r>
              <a:rPr lang="en-US" b="1" dirty="0"/>
              <a:t>Definition:</a:t>
            </a:r>
            <a:r>
              <a:rPr lang="en-US" dirty="0"/>
              <a:t> </a:t>
            </a:r>
          </a:p>
          <a:p>
            <a:pPr>
              <a:buNone/>
            </a:pPr>
            <a:r>
              <a:rPr lang="en-US" dirty="0"/>
              <a:t>	Splitting a database into smaller pieces (fragments) which can be stored at different sites.</a:t>
            </a:r>
          </a:p>
          <a:p>
            <a:pPr>
              <a:buNone/>
            </a:pPr>
            <a:r>
              <a:rPr lang="en-US" b="1" dirty="0"/>
              <a:t>Types:</a:t>
            </a:r>
          </a:p>
          <a:p>
            <a:pPr lvl="1"/>
            <a:r>
              <a:rPr lang="en-US" b="1" dirty="0"/>
              <a:t>Horizontal Fragmentation</a:t>
            </a:r>
            <a:r>
              <a:rPr lang="en-US" dirty="0"/>
              <a:t>: Divides rows (tuples)</a:t>
            </a:r>
          </a:p>
          <a:p>
            <a:pPr lvl="1"/>
            <a:r>
              <a:rPr lang="en-US" b="1" dirty="0"/>
              <a:t>Vertical Fragmentation</a:t>
            </a:r>
            <a:r>
              <a:rPr lang="en-US" dirty="0"/>
              <a:t>: Divides columns (attributes)</a:t>
            </a:r>
          </a:p>
          <a:p>
            <a:pPr lvl="1"/>
            <a:r>
              <a:rPr lang="en-US" b="1" dirty="0"/>
              <a:t>Hybrid/Mixed</a:t>
            </a:r>
            <a:r>
              <a:rPr lang="en-US" dirty="0"/>
              <a:t>: Combination of both</a:t>
            </a:r>
          </a:p>
          <a:p>
            <a:pPr>
              <a:buNone/>
            </a:pPr>
            <a:r>
              <a:rPr lang="en-US" b="1" dirty="0"/>
              <a:t>Issues:</a:t>
            </a:r>
          </a:p>
          <a:p>
            <a:pPr lvl="1"/>
            <a:r>
              <a:rPr lang="en-US" b="1" dirty="0"/>
              <a:t>Correctness</a:t>
            </a:r>
            <a:r>
              <a:rPr lang="en-US" dirty="0"/>
              <a:t>: Can you reconstruct the original table from the fragments?</a:t>
            </a:r>
          </a:p>
          <a:p>
            <a:pPr lvl="1"/>
            <a:r>
              <a:rPr lang="en-US" b="1" dirty="0"/>
              <a:t>Minimizing Redundancy</a:t>
            </a:r>
            <a:r>
              <a:rPr lang="en-US" dirty="0"/>
              <a:t>: Avoid unnecessary data duplication</a:t>
            </a:r>
          </a:p>
          <a:p>
            <a:pPr lvl="1"/>
            <a:r>
              <a:rPr lang="en-US" b="1" dirty="0"/>
              <a:t>Query Performance</a:t>
            </a:r>
            <a:r>
              <a:rPr lang="en-US" dirty="0"/>
              <a:t>: Poorly designed fragmentation can degrade performance</a:t>
            </a:r>
          </a:p>
          <a:p>
            <a:endParaRPr lang="en-US" dirty="0"/>
          </a:p>
        </p:txBody>
      </p:sp>
    </p:spTree>
    <p:extLst>
      <p:ext uri="{BB962C8B-B14F-4D97-AF65-F5344CB8AC3E}">
        <p14:creationId xmlns:p14="http://schemas.microsoft.com/office/powerpoint/2010/main" val="1924782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294B4-9C88-7FED-45A9-4C6092BAB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3B7C8-2B6C-5AC1-B806-E8EB659F3994}"/>
              </a:ext>
            </a:extLst>
          </p:cNvPr>
          <p:cNvSpPr>
            <a:spLocks noGrp="1"/>
          </p:cNvSpPr>
          <p:nvPr>
            <p:ph type="title"/>
          </p:nvPr>
        </p:nvSpPr>
        <p:spPr/>
        <p:txBody>
          <a:bodyPr/>
          <a:lstStyle/>
          <a:p>
            <a:r>
              <a:rPr lang="en-US" b="1" dirty="0"/>
              <a:t>What is Distribution Design?</a:t>
            </a:r>
            <a:endParaRPr lang="en-US" dirty="0"/>
          </a:p>
        </p:txBody>
      </p:sp>
      <p:sp>
        <p:nvSpPr>
          <p:cNvPr id="3" name="Content Placeholder 2">
            <a:extLst>
              <a:ext uri="{FF2B5EF4-FFF2-40B4-BE49-F238E27FC236}">
                <a16:creationId xmlns:a16="http://schemas.microsoft.com/office/drawing/2014/main" id="{789291D8-89E5-D3BF-BB1B-1E06F94BB89E}"/>
              </a:ext>
            </a:extLst>
          </p:cNvPr>
          <p:cNvSpPr>
            <a:spLocks noGrp="1"/>
          </p:cNvSpPr>
          <p:nvPr>
            <p:ph idx="1"/>
          </p:nvPr>
        </p:nvSpPr>
        <p:spPr/>
        <p:txBody>
          <a:bodyPr>
            <a:normAutofit fontScale="85000" lnSpcReduction="20000"/>
          </a:bodyPr>
          <a:lstStyle/>
          <a:p>
            <a:pPr>
              <a:buNone/>
            </a:pPr>
            <a:r>
              <a:rPr lang="en-US" b="1" dirty="0"/>
              <a:t>Data Allocation</a:t>
            </a:r>
          </a:p>
          <a:p>
            <a:pPr>
              <a:buNone/>
            </a:pPr>
            <a:r>
              <a:rPr lang="en-US" b="1" dirty="0"/>
              <a:t>Definition:</a:t>
            </a:r>
            <a:r>
              <a:rPr lang="en-US" dirty="0"/>
              <a:t> Deciding </a:t>
            </a:r>
            <a:r>
              <a:rPr lang="en-US" b="1" dirty="0"/>
              <a:t>where</a:t>
            </a:r>
            <a:r>
              <a:rPr lang="en-US" dirty="0"/>
              <a:t> each fragment or copy should be stored.</a:t>
            </a:r>
          </a:p>
          <a:p>
            <a:pPr>
              <a:buNone/>
            </a:pPr>
            <a:r>
              <a:rPr lang="en-US" b="1" dirty="0"/>
              <a:t>Types:</a:t>
            </a:r>
          </a:p>
          <a:p>
            <a:pPr lvl="1"/>
            <a:r>
              <a:rPr lang="en-US" b="1" dirty="0"/>
              <a:t>Centralized</a:t>
            </a:r>
            <a:r>
              <a:rPr lang="en-US" dirty="0"/>
              <a:t>: All data at one site</a:t>
            </a:r>
          </a:p>
          <a:p>
            <a:pPr lvl="1"/>
            <a:r>
              <a:rPr lang="en-US" b="1" dirty="0"/>
              <a:t>Partitioned</a:t>
            </a:r>
            <a:r>
              <a:rPr lang="en-US" dirty="0"/>
              <a:t>: Different sites store different fragments</a:t>
            </a:r>
          </a:p>
          <a:p>
            <a:pPr lvl="1"/>
            <a:r>
              <a:rPr lang="en-US" b="1" dirty="0"/>
              <a:t>Replicated</a:t>
            </a:r>
            <a:r>
              <a:rPr lang="en-US" dirty="0"/>
              <a:t>: Copies of fragments at multiple sites</a:t>
            </a:r>
          </a:p>
          <a:p>
            <a:pPr>
              <a:buNone/>
            </a:pPr>
            <a:r>
              <a:rPr lang="en-US" b="1" dirty="0"/>
              <a:t>Issues:</a:t>
            </a:r>
          </a:p>
          <a:p>
            <a:pPr lvl="1"/>
            <a:r>
              <a:rPr lang="en-US" b="1" dirty="0"/>
              <a:t>Data locality vs. access frequency</a:t>
            </a:r>
            <a:endParaRPr lang="en-US" dirty="0"/>
          </a:p>
          <a:p>
            <a:pPr lvl="1"/>
            <a:r>
              <a:rPr lang="en-US" b="1" dirty="0"/>
              <a:t>Storage and network costs</a:t>
            </a:r>
            <a:endParaRPr lang="en-US" dirty="0"/>
          </a:p>
          <a:p>
            <a:pPr lvl="1"/>
            <a:r>
              <a:rPr lang="en-US" b="1" dirty="0"/>
              <a:t>Update cost vs. query speed</a:t>
            </a:r>
            <a:endParaRPr lang="en-US" dirty="0"/>
          </a:p>
          <a:p>
            <a:pPr>
              <a:buNone/>
            </a:pPr>
            <a:r>
              <a:rPr lang="en-US" b="1" dirty="0"/>
              <a:t>Example:</a:t>
            </a:r>
            <a:br>
              <a:rPr lang="en-US" dirty="0"/>
            </a:br>
            <a:r>
              <a:rPr lang="en-US" dirty="0"/>
              <a:t>In a retail chain:</a:t>
            </a:r>
          </a:p>
          <a:p>
            <a:pPr lvl="1"/>
            <a:r>
              <a:rPr lang="en-US" dirty="0"/>
              <a:t>Branch inventory data is stored locally</a:t>
            </a:r>
          </a:p>
          <a:p>
            <a:pPr lvl="1"/>
            <a:r>
              <a:rPr lang="en-US" dirty="0"/>
              <a:t>Master pricing data is centralized at HQ</a:t>
            </a:r>
          </a:p>
          <a:p>
            <a:endParaRPr lang="en-US" dirty="0"/>
          </a:p>
        </p:txBody>
      </p:sp>
    </p:spTree>
    <p:extLst>
      <p:ext uri="{BB962C8B-B14F-4D97-AF65-F5344CB8AC3E}">
        <p14:creationId xmlns:p14="http://schemas.microsoft.com/office/powerpoint/2010/main" val="412302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E2456-0B4F-0C3D-6D13-0AF3C3C8D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C8B84-4013-9B4B-8CBF-E4DFF48E86BE}"/>
              </a:ext>
            </a:extLst>
          </p:cNvPr>
          <p:cNvSpPr>
            <a:spLocks noGrp="1"/>
          </p:cNvSpPr>
          <p:nvPr>
            <p:ph type="title"/>
          </p:nvPr>
        </p:nvSpPr>
        <p:spPr/>
        <p:txBody>
          <a:bodyPr/>
          <a:lstStyle/>
          <a:p>
            <a:r>
              <a:rPr lang="en-US" b="1" dirty="0"/>
              <a:t>What is Distribution Design?</a:t>
            </a:r>
            <a:endParaRPr lang="en-US" dirty="0"/>
          </a:p>
        </p:txBody>
      </p:sp>
      <p:sp>
        <p:nvSpPr>
          <p:cNvPr id="3" name="Content Placeholder 2">
            <a:extLst>
              <a:ext uri="{FF2B5EF4-FFF2-40B4-BE49-F238E27FC236}">
                <a16:creationId xmlns:a16="http://schemas.microsoft.com/office/drawing/2014/main" id="{44E3F99E-5BB3-9D6B-10DA-4A12247B1F1D}"/>
              </a:ext>
            </a:extLst>
          </p:cNvPr>
          <p:cNvSpPr>
            <a:spLocks noGrp="1"/>
          </p:cNvSpPr>
          <p:nvPr>
            <p:ph idx="1"/>
          </p:nvPr>
        </p:nvSpPr>
        <p:spPr/>
        <p:txBody>
          <a:bodyPr>
            <a:normAutofit fontScale="92500" lnSpcReduction="10000"/>
          </a:bodyPr>
          <a:lstStyle/>
          <a:p>
            <a:pPr>
              <a:buNone/>
            </a:pPr>
            <a:r>
              <a:rPr lang="en-US" b="1" dirty="0"/>
              <a:t>Data Replication</a:t>
            </a:r>
          </a:p>
          <a:p>
            <a:pPr>
              <a:buNone/>
            </a:pPr>
            <a:r>
              <a:rPr lang="en-US" b="1" dirty="0"/>
              <a:t>Definition:</a:t>
            </a:r>
            <a:r>
              <a:rPr lang="en-US" dirty="0"/>
              <a:t> Storing </a:t>
            </a:r>
            <a:r>
              <a:rPr lang="en-US" b="1" dirty="0"/>
              <a:t>multiple copies</a:t>
            </a:r>
            <a:r>
              <a:rPr lang="en-US" dirty="0"/>
              <a:t> of data at different locations.</a:t>
            </a:r>
          </a:p>
          <a:p>
            <a:pPr>
              <a:buNone/>
            </a:pPr>
            <a:r>
              <a:rPr lang="en-US" b="1" dirty="0"/>
              <a:t>Pros:</a:t>
            </a:r>
          </a:p>
          <a:p>
            <a:pPr lvl="1"/>
            <a:r>
              <a:rPr lang="en-US" dirty="0"/>
              <a:t>Increases availability and fault tolerance</a:t>
            </a:r>
          </a:p>
          <a:p>
            <a:pPr lvl="1"/>
            <a:r>
              <a:rPr lang="en-US" dirty="0"/>
              <a:t>Improves read performance</a:t>
            </a:r>
          </a:p>
          <a:p>
            <a:pPr>
              <a:buNone/>
            </a:pPr>
            <a:r>
              <a:rPr lang="en-US" b="1" dirty="0"/>
              <a:t>Cons:</a:t>
            </a:r>
          </a:p>
          <a:p>
            <a:pPr lvl="1"/>
            <a:r>
              <a:rPr lang="en-US" dirty="0"/>
              <a:t>Increases </a:t>
            </a:r>
            <a:r>
              <a:rPr lang="en-US" b="1" dirty="0"/>
              <a:t>update complexity</a:t>
            </a:r>
            <a:endParaRPr lang="en-US" dirty="0"/>
          </a:p>
          <a:p>
            <a:pPr lvl="1"/>
            <a:r>
              <a:rPr lang="en-US" dirty="0"/>
              <a:t>Requires </a:t>
            </a:r>
            <a:r>
              <a:rPr lang="en-US" b="1" dirty="0"/>
              <a:t>synchronization</a:t>
            </a:r>
            <a:endParaRPr lang="en-US" dirty="0"/>
          </a:p>
          <a:p>
            <a:pPr>
              <a:buNone/>
            </a:pPr>
            <a:r>
              <a:rPr lang="en-US" b="1" dirty="0"/>
              <a:t>Example:</a:t>
            </a:r>
            <a:br>
              <a:rPr lang="en-US" dirty="0"/>
            </a:br>
            <a:r>
              <a:rPr lang="en-US" dirty="0"/>
              <a:t>In a global e-commerce platform:</a:t>
            </a:r>
          </a:p>
          <a:p>
            <a:pPr lvl="1"/>
            <a:r>
              <a:rPr lang="en-US" dirty="0"/>
              <a:t>Product catalog is replicated across multiple regions for faster access</a:t>
            </a:r>
          </a:p>
        </p:txBody>
      </p:sp>
    </p:spTree>
    <p:extLst>
      <p:ext uri="{BB962C8B-B14F-4D97-AF65-F5344CB8AC3E}">
        <p14:creationId xmlns:p14="http://schemas.microsoft.com/office/powerpoint/2010/main" val="3381698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AFEDE6-773E-8C64-792E-C6FFB4C5E0C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E68CD-2A47-AE40-351A-CA4DC53A4AEF}"/>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What is Distribution Design?</a:t>
            </a:r>
            <a:endParaRPr lang="en-US" dirty="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18BBB919-FAD7-6702-67EB-A23EC9269958}"/>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Arial" panose="020B0604020202020204" pitchFamily="34" charset="0"/>
              </a:rPr>
              <a:t>Data Transparency</a:t>
            </a: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dirty="0">
                <a:ln>
                  <a:noFill/>
                </a:ln>
                <a:effectLst/>
                <a:latin typeface="Arial" panose="020B0604020202020204" pitchFamily="34" charset="0"/>
              </a:rPr>
              <a:t>Design must ensure that users </a:t>
            </a:r>
            <a:r>
              <a:rPr kumimoji="0" lang="en-US" altLang="en-US" sz="2200" b="1" i="0" u="none" strike="noStrike" cap="none" normalizeH="0" baseline="0" dirty="0">
                <a:ln>
                  <a:noFill/>
                </a:ln>
                <a:effectLst/>
                <a:latin typeface="Arial" panose="020B0604020202020204" pitchFamily="34" charset="0"/>
              </a:rPr>
              <a:t>don’t need to know</a:t>
            </a:r>
            <a:r>
              <a:rPr kumimoji="0" lang="en-US" altLang="en-US" sz="2200" b="0" i="0" u="none" strike="noStrike" cap="none" normalizeH="0" baseline="0" dirty="0">
                <a:ln>
                  <a:noFill/>
                </a:ln>
                <a:effectLst/>
                <a:latin typeface="Arial" panose="020B0604020202020204" pitchFamily="34" charset="0"/>
              </a:rPr>
              <a:t> where data is stored.</a:t>
            </a:r>
            <a:endParaRPr kumimoji="0" lang="en-US" altLang="en-US" sz="22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Arial" panose="020B0604020202020204" pitchFamily="34" charset="0"/>
              </a:rPr>
              <a:t>Types of Transparency:</a:t>
            </a: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Location Transparency</a:t>
            </a:r>
            <a:endParaRPr kumimoji="0" lang="en-US" altLang="en-US" sz="18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Replication Transparency</a:t>
            </a:r>
            <a:endParaRPr kumimoji="0" lang="en-US" altLang="en-US" sz="1800" b="0" i="0" u="none" strike="noStrike" cap="none" normalizeH="0" baseline="0" dirty="0">
              <a:ln>
                <a:noFill/>
              </a:ln>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Fragmentation Transparency</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22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Arial" panose="020B0604020202020204" pitchFamily="34" charset="0"/>
              </a:rPr>
              <a:t>Issue:</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Arial" panose="020B0604020202020204" pitchFamily="34" charset="0"/>
              </a:rPr>
              <a:t>Must be handled at the DDBMS level; adds system complexity</a:t>
            </a: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dirty="0">
                <a:ln>
                  <a:noFill/>
                </a:ln>
                <a:effectLst/>
                <a:latin typeface="Arial" panose="020B0604020202020204" pitchFamily="34" charset="0"/>
              </a:rPr>
              <a:t>Example:</a:t>
            </a:r>
            <a:br>
              <a:rPr kumimoji="0" lang="en-US" altLang="en-US" sz="2200" b="0" i="0" u="none" strike="noStrike" cap="none" normalizeH="0" baseline="0" dirty="0">
                <a:ln>
                  <a:noFill/>
                </a:ln>
                <a:effectLst/>
                <a:latin typeface="Arial" panose="020B0604020202020204" pitchFamily="34" charset="0"/>
              </a:rPr>
            </a:br>
            <a:r>
              <a:rPr kumimoji="0" lang="en-US" altLang="en-US" sz="2200" b="0" i="0" u="none" strike="noStrike" cap="none" normalizeH="0" baseline="0" dirty="0">
                <a:ln>
                  <a:noFill/>
                </a:ln>
                <a:effectLst/>
                <a:latin typeface="Arial" panose="020B0604020202020204" pitchFamily="34" charset="0"/>
              </a:rPr>
              <a:t>A user query like </a:t>
            </a:r>
            <a:r>
              <a:rPr kumimoji="0" lang="en-US" altLang="en-US" sz="2200" b="0" i="0" u="none" strike="noStrike" cap="none" normalizeH="0" baseline="0" dirty="0">
                <a:ln>
                  <a:noFill/>
                </a:ln>
                <a:effectLst/>
                <a:latin typeface="Arial Unicode MS"/>
              </a:rPr>
              <a:t>SELECT * FROM Customers</a:t>
            </a:r>
            <a:r>
              <a:rPr kumimoji="0" lang="en-US" altLang="en-US" sz="2200" b="0" i="0" u="none" strike="noStrike" cap="none" normalizeH="0" baseline="0" dirty="0">
                <a:ln>
                  <a:noFill/>
                </a:ln>
                <a:effectLst/>
              </a:rPr>
              <a:t> should return results regardless of where customer records are stored (India, USA, or Europe).</a:t>
            </a:r>
            <a:endParaRPr kumimoji="0" lang="en-US" altLang="en-US" sz="2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9442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FD60A6-0043-C066-2FAB-4C28A15243C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33159-4B0A-4CD0-EC73-D39E7262AEC1}"/>
              </a:ext>
            </a:extLst>
          </p:cNvPr>
          <p:cNvSpPr>
            <a:spLocks noGrp="1"/>
          </p:cNvSpPr>
          <p:nvPr>
            <p:ph type="title"/>
          </p:nvPr>
        </p:nvSpPr>
        <p:spPr>
          <a:xfrm>
            <a:off x="686834" y="1153572"/>
            <a:ext cx="3200400" cy="4461163"/>
          </a:xfrm>
        </p:spPr>
        <p:txBody>
          <a:bodyPr>
            <a:normAutofit/>
          </a:bodyPr>
          <a:lstStyle/>
          <a:p>
            <a:r>
              <a:rPr lang="en-US" b="1">
                <a:solidFill>
                  <a:srgbClr val="FFFFFF"/>
                </a:solidFill>
              </a:rPr>
              <a:t>What is Distribution Design?</a:t>
            </a: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357315C1-554C-BC70-8FDE-3C2617FDED75}"/>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None/>
            </a:pPr>
            <a:r>
              <a:rPr lang="en-US" sz="2400" b="1" dirty="0"/>
              <a:t>Concurrency Control</a:t>
            </a:r>
          </a:p>
          <a:p>
            <a:pPr>
              <a:buNone/>
            </a:pPr>
            <a:r>
              <a:rPr lang="en-US" sz="2400" dirty="0"/>
              <a:t>	Ensures consistent results when </a:t>
            </a:r>
            <a:r>
              <a:rPr lang="en-US" sz="2400" b="1" dirty="0"/>
              <a:t>multiple transactions</a:t>
            </a:r>
            <a:r>
              <a:rPr lang="en-US" sz="2400" dirty="0"/>
              <a:t> occur simultaneously at different sites.</a:t>
            </a:r>
          </a:p>
          <a:p>
            <a:pPr>
              <a:buNone/>
            </a:pPr>
            <a:r>
              <a:rPr lang="en-US" sz="2400" b="1" dirty="0"/>
              <a:t>Issues:</a:t>
            </a:r>
          </a:p>
          <a:p>
            <a:pPr lvl="1"/>
            <a:r>
              <a:rPr lang="en-US" sz="2000" dirty="0"/>
              <a:t>Distributed </a:t>
            </a:r>
            <a:r>
              <a:rPr lang="en-US" sz="2000" b="1" dirty="0"/>
              <a:t>deadlock detection</a:t>
            </a:r>
            <a:endParaRPr lang="en-US" sz="2000" dirty="0"/>
          </a:p>
          <a:p>
            <a:pPr lvl="1"/>
            <a:r>
              <a:rPr lang="en-US" sz="2000" dirty="0"/>
              <a:t>Locking and timestamp mechanisms across nodes</a:t>
            </a:r>
          </a:p>
          <a:p>
            <a:pPr lvl="1"/>
            <a:r>
              <a:rPr lang="en-US" sz="2000" dirty="0"/>
              <a:t>Trade-off between </a:t>
            </a:r>
            <a:r>
              <a:rPr lang="en-US" sz="2000" b="1" dirty="0"/>
              <a:t>isolation</a:t>
            </a:r>
            <a:r>
              <a:rPr lang="en-US" sz="2000" dirty="0"/>
              <a:t> and </a:t>
            </a:r>
            <a:r>
              <a:rPr lang="en-US" sz="2000" b="1" dirty="0"/>
              <a:t>performance</a:t>
            </a:r>
            <a:endParaRPr lang="en-US" sz="2000" dirty="0"/>
          </a:p>
          <a:p>
            <a:r>
              <a:rPr lang="en-US" sz="2400" b="1" dirty="0"/>
              <a:t>Example:</a:t>
            </a:r>
            <a:br>
              <a:rPr lang="en-US" sz="2400" dirty="0"/>
            </a:br>
            <a:r>
              <a:rPr lang="en-US" sz="2400" dirty="0"/>
              <a:t>Two users from different branches trying to update the same account balance simultaneously.</a:t>
            </a:r>
          </a:p>
          <a:p>
            <a:pPr marL="0" marR="0" lvl="0" indent="0" defTabSz="914400" rtl="0" eaLnBrk="0" fontAlgn="base" latinLnBrk="0" hangingPunct="0">
              <a:spcBef>
                <a:spcPct val="0"/>
              </a:spcBef>
              <a:spcAft>
                <a:spcPct val="0"/>
              </a:spcAft>
              <a:buClrTx/>
              <a:buSzTx/>
              <a:buFontTx/>
              <a:buNone/>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298888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8305F-594B-079B-84F0-2F08D2F93AFF}"/>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What is Distribution Design?</a:t>
            </a:r>
            <a:endParaRPr lang="en-US" sz="3200" kern="1200">
              <a:solidFill>
                <a:schemeClr val="bg1"/>
              </a:solidFill>
              <a:latin typeface="+mj-lt"/>
              <a:ea typeface="+mj-ea"/>
              <a:cs typeface="+mj-cs"/>
            </a:endParaRPr>
          </a:p>
        </p:txBody>
      </p:sp>
      <p:pic>
        <p:nvPicPr>
          <p:cNvPr id="8" name="Content Placeholder 7">
            <a:extLst>
              <a:ext uri="{FF2B5EF4-FFF2-40B4-BE49-F238E27FC236}">
                <a16:creationId xmlns:a16="http://schemas.microsoft.com/office/drawing/2014/main" id="{F3156C76-89F8-5D52-D3EA-A1E74E43C45C}"/>
              </a:ext>
            </a:extLst>
          </p:cNvPr>
          <p:cNvPicPr>
            <a:picLocks noGrp="1" noChangeAspect="1"/>
          </p:cNvPicPr>
          <p:nvPr>
            <p:ph idx="1"/>
          </p:nvPr>
        </p:nvPicPr>
        <p:blipFill>
          <a:blip r:embed="rId2"/>
          <a:stretch>
            <a:fillRect/>
          </a:stretch>
        </p:blipFill>
        <p:spPr>
          <a:xfrm>
            <a:off x="1421320" y="364587"/>
            <a:ext cx="9349359" cy="4394199"/>
          </a:xfrm>
          <a:prstGeom prst="rect">
            <a:avLst/>
          </a:prstGeom>
        </p:spPr>
      </p:pic>
    </p:spTree>
    <p:extLst>
      <p:ext uri="{BB962C8B-B14F-4D97-AF65-F5344CB8AC3E}">
        <p14:creationId xmlns:p14="http://schemas.microsoft.com/office/powerpoint/2010/main" val="391726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F3D7F-FCA3-3272-BF31-2B74D3E77723}"/>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What is Distribution Design?</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12104B88-FAD3-AFD9-AE1C-C2C6C8D928D9}"/>
              </a:ext>
            </a:extLst>
          </p:cNvPr>
          <p:cNvPicPr>
            <a:picLocks noGrp="1" noChangeAspect="1"/>
          </p:cNvPicPr>
          <p:nvPr>
            <p:ph idx="1"/>
          </p:nvPr>
        </p:nvPicPr>
        <p:blipFill>
          <a:blip r:embed="rId2"/>
          <a:stretch>
            <a:fillRect/>
          </a:stretch>
        </p:blipFill>
        <p:spPr>
          <a:xfrm>
            <a:off x="643467" y="448830"/>
            <a:ext cx="10905066" cy="4225712"/>
          </a:xfrm>
          <a:prstGeom prst="rect">
            <a:avLst/>
          </a:prstGeom>
        </p:spPr>
      </p:pic>
    </p:spTree>
    <p:extLst>
      <p:ext uri="{BB962C8B-B14F-4D97-AF65-F5344CB8AC3E}">
        <p14:creationId xmlns:p14="http://schemas.microsoft.com/office/powerpoint/2010/main" val="2639675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85D11F1-3080-56AB-2819-AECBD441DF62}"/>
              </a:ext>
            </a:extLst>
          </p:cNvPr>
          <p:cNvPicPr>
            <a:picLocks noGrp="1" noChangeAspect="1"/>
          </p:cNvPicPr>
          <p:nvPr>
            <p:ph idx="1"/>
          </p:nvPr>
        </p:nvPicPr>
        <p:blipFill>
          <a:blip r:embed="rId2"/>
          <a:stretch>
            <a:fillRect/>
          </a:stretch>
        </p:blipFill>
        <p:spPr>
          <a:xfrm>
            <a:off x="1187572" y="643467"/>
            <a:ext cx="9816855" cy="5571066"/>
          </a:xfrm>
          <a:prstGeom prst="rect">
            <a:avLst/>
          </a:prstGeom>
        </p:spPr>
      </p:pic>
    </p:spTree>
    <p:extLst>
      <p:ext uri="{BB962C8B-B14F-4D97-AF65-F5344CB8AC3E}">
        <p14:creationId xmlns:p14="http://schemas.microsoft.com/office/powerpoint/2010/main" val="407940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570CC8-8C71-3EE2-4961-635958D9FC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B8AA5-C78F-5D3D-6694-743B58D920D3}"/>
              </a:ext>
            </a:extLst>
          </p:cNvPr>
          <p:cNvSpPr>
            <a:spLocks noGrp="1"/>
          </p:cNvSpPr>
          <p:nvPr>
            <p:ph type="title"/>
          </p:nvPr>
        </p:nvSpPr>
        <p:spPr>
          <a:xfrm>
            <a:off x="838200" y="365125"/>
            <a:ext cx="10515600" cy="1325563"/>
          </a:xfrm>
        </p:spPr>
        <p:txBody>
          <a:bodyPr>
            <a:normAutofit/>
          </a:bodyPr>
          <a:lstStyle/>
          <a:p>
            <a:r>
              <a:rPr lang="en-US" sz="5400"/>
              <a:t>DDBMS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755753-D7E4-933B-4DDA-71590BD4F199}"/>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2200" kern="100">
                <a:effectLst/>
                <a:latin typeface="Segoe UI Emoji" panose="020B0502040204020203" pitchFamily="34" charset="0"/>
                <a:ea typeface="Calibri" panose="020F0502020204030204" pitchFamily="34" charset="0"/>
                <a:cs typeface="Segoe UI Emoji" panose="020B0502040204020203" pitchFamily="34" charset="0"/>
              </a:rPr>
              <a:t>DDBMS divides a logical database into multiple parts (called </a:t>
            </a: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fragments</a:t>
            </a:r>
            <a:r>
              <a:rPr lang="en-US" sz="2200" kern="100">
                <a:effectLst/>
                <a:latin typeface="Segoe UI Emoji" panose="020B0502040204020203" pitchFamily="34" charset="0"/>
                <a:ea typeface="Calibri" panose="020F0502020204030204" pitchFamily="34" charset="0"/>
                <a:cs typeface="Segoe UI Emoji" panose="020B0502040204020203" pitchFamily="34" charset="0"/>
              </a:rPr>
              <a:t>), which are stored in different locations.</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Key Concepts:</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Fragmentation</a:t>
            </a:r>
            <a:r>
              <a:rPr lang="en-US" sz="2200" kern="100">
                <a:effectLst/>
                <a:latin typeface="Segoe UI Emoji" panose="020B0502040204020203" pitchFamily="34" charset="0"/>
                <a:ea typeface="Calibri" panose="020F0502020204030204" pitchFamily="34" charset="0"/>
                <a:cs typeface="Segoe UI Emoji" panose="020B0502040204020203" pitchFamily="34" charset="0"/>
              </a:rPr>
              <a:t>: Splitting data into parts (horizontal/vertical).</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Replication</a:t>
            </a:r>
            <a:r>
              <a:rPr lang="en-US" sz="2200" kern="100">
                <a:effectLst/>
                <a:latin typeface="Segoe UI Emoji" panose="020B0502040204020203" pitchFamily="34" charset="0"/>
                <a:ea typeface="Calibri" panose="020F0502020204030204" pitchFamily="34" charset="0"/>
                <a:cs typeface="Segoe UI Emoji" panose="020B0502040204020203" pitchFamily="34" charset="0"/>
              </a:rPr>
              <a:t>: Copying data across sites for fault tolerance.</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Transparency</a:t>
            </a:r>
            <a:r>
              <a:rPr lang="en-US" sz="2200" kern="100">
                <a:effectLst/>
                <a:latin typeface="Segoe UI Emoji" panose="020B0502040204020203" pitchFamily="34" charset="0"/>
                <a:ea typeface="Calibri" panose="020F0502020204030204" pitchFamily="34" charset="0"/>
                <a:cs typeface="Segoe UI Emoji" panose="020B0502040204020203" pitchFamily="34" charset="0"/>
              </a:rPr>
              <a:t>: Hides distribution from users (location, fragmentation, replication transparency).</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Distributed Query Processing</a:t>
            </a:r>
            <a:r>
              <a:rPr lang="en-US" sz="2200" kern="100">
                <a:effectLst/>
                <a:latin typeface="Segoe UI Emoji" panose="020B0502040204020203" pitchFamily="34" charset="0"/>
                <a:ea typeface="Calibri" panose="020F0502020204030204" pitchFamily="34" charset="0"/>
                <a:cs typeface="Segoe UI Emoji" panose="020B0502040204020203" pitchFamily="34" charset="0"/>
              </a:rPr>
              <a:t>: Breaks queries into subqueries, executes at relevant sites, and combines results.</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7633674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A984F1-EDCA-F809-2023-E1B79F0AD6DF}"/>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0FDB4-FC65-7C66-2BF4-8C5484B58479}"/>
              </a:ext>
            </a:extLst>
          </p:cNvPr>
          <p:cNvSpPr>
            <a:spLocks noGrp="1"/>
          </p:cNvSpPr>
          <p:nvPr>
            <p:ph type="title"/>
          </p:nvPr>
        </p:nvSpPr>
        <p:spPr>
          <a:xfrm>
            <a:off x="838200" y="365125"/>
            <a:ext cx="10515600" cy="1325563"/>
          </a:xfrm>
        </p:spPr>
        <p:txBody>
          <a:bodyPr>
            <a:normAutofit/>
          </a:bodyPr>
          <a:lstStyle/>
          <a:p>
            <a:r>
              <a:rPr lang="en-US" sz="4200">
                <a:effectLst/>
                <a:latin typeface="Calibri" panose="020F0502020204030204" pitchFamily="34" charset="0"/>
                <a:ea typeface="Calibri" panose="020F0502020204030204" pitchFamily="34" charset="0"/>
                <a:cs typeface="Times New Roman" panose="02020603050405020304" pitchFamily="18" charset="0"/>
              </a:rPr>
              <a:t>Types of Distributed Databases - Based on Homogeneity</a:t>
            </a:r>
            <a:endParaRPr lang="en-US" sz="420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3F6E56-6ECE-3DF9-EBA5-C23E5A457AF5}"/>
              </a:ext>
            </a:extLst>
          </p:cNvPr>
          <p:cNvSpPr>
            <a:spLocks noGrp="1"/>
          </p:cNvSpPr>
          <p:nvPr>
            <p:ph idx="1"/>
          </p:nvPr>
        </p:nvSpPr>
        <p:spPr>
          <a:xfrm>
            <a:off x="838200" y="1929384"/>
            <a:ext cx="10515600" cy="4251960"/>
          </a:xfrm>
        </p:spPr>
        <p:txBody>
          <a:bodyPr>
            <a:normAutofit fontScale="92500" lnSpcReduction="20000"/>
          </a:bodyPr>
          <a:lstStyle/>
          <a:p>
            <a:pPr>
              <a:buNone/>
            </a:pPr>
            <a:r>
              <a:rPr lang="en-US" sz="1200" b="1" dirty="0"/>
              <a:t>Heterogeneous Distributed Database:</a:t>
            </a:r>
            <a:br>
              <a:rPr lang="en-US" sz="1200" dirty="0"/>
            </a:br>
            <a:r>
              <a:rPr lang="en-US" sz="1200" dirty="0"/>
              <a:t>A distributed database system where different sites use different DBMS software or data models.</a:t>
            </a:r>
          </a:p>
          <a:p>
            <a:pPr>
              <a:buNone/>
            </a:pPr>
            <a:r>
              <a:rPr lang="en-US" sz="1200" b="1" dirty="0"/>
              <a:t>Example:</a:t>
            </a:r>
            <a:br>
              <a:rPr lang="en-US" sz="1200" dirty="0"/>
            </a:br>
            <a:r>
              <a:rPr lang="en-US" sz="1200" dirty="0"/>
              <a:t>A system combining Oracle, MySQL, and SQL Server databases.</a:t>
            </a:r>
          </a:p>
          <a:p>
            <a:pPr>
              <a:buNone/>
            </a:pPr>
            <a:r>
              <a:rPr lang="en-US" sz="1200" b="1" dirty="0"/>
              <a:t>Advantage:</a:t>
            </a:r>
            <a:br>
              <a:rPr lang="en-US" sz="1200" dirty="0"/>
            </a:br>
            <a:r>
              <a:rPr lang="en-US" sz="1200" dirty="0"/>
              <a:t>Enables integration of diverse databases and legacy systems.</a:t>
            </a:r>
          </a:p>
          <a:p>
            <a:pPr>
              <a:buNone/>
            </a:pPr>
            <a:r>
              <a:rPr lang="en-US" sz="1200" b="1" dirty="0"/>
              <a:t>Disadvantage:</a:t>
            </a:r>
            <a:br>
              <a:rPr lang="en-US" sz="1200" dirty="0"/>
            </a:br>
            <a:r>
              <a:rPr lang="en-US" sz="1200" dirty="0"/>
              <a:t>Complex to manage due to differences in DBMSs and data models.</a:t>
            </a:r>
          </a:p>
          <a:p>
            <a:pPr marL="0" indent="0">
              <a:buNone/>
            </a:pPr>
            <a:r>
              <a:rPr lang="en-US" sz="1200" b="1" dirty="0"/>
              <a:t>When to Use:</a:t>
            </a:r>
            <a:br>
              <a:rPr lang="en-US" sz="1200" dirty="0"/>
            </a:br>
            <a:r>
              <a:rPr lang="en-US" sz="1200" dirty="0"/>
              <a:t>When existing systems with different DBMSs need to be integrated without replacing them.</a:t>
            </a:r>
          </a:p>
          <a:p>
            <a:pPr lvl="1"/>
            <a:endParaRPr lang="en-US" sz="1400" b="1" dirty="0"/>
          </a:p>
          <a:p>
            <a:pPr marL="457200" lvl="1" indent="0">
              <a:buNone/>
            </a:pPr>
            <a:r>
              <a:rPr lang="en-US" sz="1700" b="1" dirty="0"/>
              <a:t>Example:</a:t>
            </a:r>
          </a:p>
          <a:p>
            <a:pPr lvl="1"/>
            <a:r>
              <a:rPr lang="en-US" sz="1300" dirty="0"/>
              <a:t>A bank using </a:t>
            </a:r>
            <a:r>
              <a:rPr lang="en-US" sz="1300" b="1" dirty="0"/>
              <a:t>Oracle</a:t>
            </a:r>
            <a:r>
              <a:rPr lang="en-US" sz="1300" dirty="0"/>
              <a:t> in HQ, </a:t>
            </a:r>
            <a:r>
              <a:rPr lang="en-US" sz="1300" b="1" dirty="0"/>
              <a:t>SQL Server</a:t>
            </a:r>
            <a:r>
              <a:rPr lang="en-US" sz="1300" dirty="0"/>
              <a:t> in branch offices, and </a:t>
            </a:r>
            <a:r>
              <a:rPr lang="en-US" sz="1300" b="1" dirty="0"/>
              <a:t>MongoDB</a:t>
            </a:r>
            <a:r>
              <a:rPr lang="en-US" sz="1300" dirty="0"/>
              <a:t> for analytics.</a:t>
            </a:r>
          </a:p>
          <a:p>
            <a:pPr lvl="1"/>
            <a:r>
              <a:rPr lang="en-US" sz="1300" dirty="0"/>
              <a:t>A university has different departments using different DBMSs (e.g., Oracle for administration, MySQL for research, and MS SQL Server for library).</a:t>
            </a:r>
            <a:r>
              <a:rPr lang="en-US" sz="1700" dirty="0"/>
              <a:t>	</a:t>
            </a:r>
          </a:p>
          <a:p>
            <a:pPr lvl="1"/>
            <a:r>
              <a:rPr lang="en-US" sz="1700" dirty="0"/>
              <a:t>-- Middleware (e.g., Apache Drill) to unify queries</a:t>
            </a:r>
          </a:p>
          <a:p>
            <a:pPr marL="0" indent="0">
              <a:buNone/>
            </a:pPr>
            <a:r>
              <a:rPr lang="en-US" sz="1700" dirty="0"/>
              <a:t>	SELECT * FROM </a:t>
            </a:r>
            <a:r>
              <a:rPr lang="en-US" sz="1700" dirty="0" err="1"/>
              <a:t>mongo_branch.customers</a:t>
            </a:r>
            <a:endParaRPr lang="en-US" sz="1700" dirty="0"/>
          </a:p>
          <a:p>
            <a:pPr marL="0" indent="0">
              <a:buNone/>
            </a:pPr>
            <a:r>
              <a:rPr lang="en-US" sz="1700" dirty="0"/>
              <a:t>	UNION</a:t>
            </a:r>
          </a:p>
          <a:p>
            <a:pPr marL="0" indent="0">
              <a:buNone/>
            </a:pPr>
            <a:r>
              <a:rPr lang="en-US" sz="1700" dirty="0"/>
              <a:t>	SELECT * FROM </a:t>
            </a:r>
            <a:r>
              <a:rPr lang="en-US" sz="1700" dirty="0" err="1"/>
              <a:t>oracle_hq.customers</a:t>
            </a:r>
            <a:r>
              <a:rPr lang="en-US" sz="1700" dirty="0"/>
              <a:t>;</a:t>
            </a:r>
          </a:p>
          <a:p>
            <a:endParaRPr lang="en-US" sz="1700" dirty="0"/>
          </a:p>
        </p:txBody>
      </p:sp>
    </p:spTree>
    <p:extLst>
      <p:ext uri="{BB962C8B-B14F-4D97-AF65-F5344CB8AC3E}">
        <p14:creationId xmlns:p14="http://schemas.microsoft.com/office/powerpoint/2010/main" val="3373397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1C8600-FEC7-2327-F32B-856ECF16C014}"/>
              </a:ext>
            </a:extLst>
          </p:cNvPr>
          <p:cNvPicPr>
            <a:picLocks noGrp="1" noChangeAspect="1"/>
          </p:cNvPicPr>
          <p:nvPr>
            <p:ph idx="1"/>
          </p:nvPr>
        </p:nvPicPr>
        <p:blipFill>
          <a:blip r:embed="rId2"/>
          <a:stretch>
            <a:fillRect/>
          </a:stretch>
        </p:blipFill>
        <p:spPr>
          <a:xfrm>
            <a:off x="643467" y="879940"/>
            <a:ext cx="10905066" cy="5098119"/>
          </a:xfrm>
          <a:prstGeom prst="rect">
            <a:avLst/>
          </a:prstGeom>
        </p:spPr>
      </p:pic>
    </p:spTree>
    <p:extLst>
      <p:ext uri="{BB962C8B-B14F-4D97-AF65-F5344CB8AC3E}">
        <p14:creationId xmlns:p14="http://schemas.microsoft.com/office/powerpoint/2010/main" val="877679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E4A6A6-946D-F7E6-7C74-5FFB105208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620D8-A23E-9AAD-D397-C04711C686EF}"/>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04BCCB-5267-5CD0-7433-7E3E5F7A859B}"/>
              </a:ext>
            </a:extLst>
          </p:cNvPr>
          <p:cNvSpPr>
            <a:spLocks noGrp="1"/>
          </p:cNvSpPr>
          <p:nvPr>
            <p:ph idx="1"/>
          </p:nvPr>
        </p:nvSpPr>
        <p:spPr>
          <a:xfrm>
            <a:off x="838200" y="1929384"/>
            <a:ext cx="10515600" cy="4251960"/>
          </a:xfrm>
        </p:spPr>
        <p:txBody>
          <a:bodyPr>
            <a:normAutofit/>
          </a:bodyPr>
          <a:lstStyle/>
          <a:p>
            <a:pPr>
              <a:buNone/>
            </a:pPr>
            <a:r>
              <a:rPr lang="en-US" sz="1600" b="1" dirty="0"/>
              <a:t>Client-Server Distributed Database:</a:t>
            </a:r>
            <a:br>
              <a:rPr lang="en-US" sz="1600" dirty="0"/>
            </a:br>
            <a:r>
              <a:rPr lang="en-US" sz="1600" dirty="0"/>
              <a:t>A database system where the server manages database storage and access, while clients request and use data services over a network.</a:t>
            </a:r>
          </a:p>
          <a:p>
            <a:pPr>
              <a:buNone/>
            </a:pPr>
            <a:r>
              <a:rPr lang="en-US" sz="1600" b="1" dirty="0"/>
              <a:t>Example:</a:t>
            </a:r>
            <a:br>
              <a:rPr lang="en-US" sz="1600" dirty="0"/>
            </a:br>
            <a:r>
              <a:rPr lang="en-US" sz="1600" dirty="0"/>
              <a:t>A web application where the backend server hosts a PostgreSQL database and clients access it via APIs.</a:t>
            </a:r>
          </a:p>
          <a:p>
            <a:pPr>
              <a:buNone/>
            </a:pPr>
            <a:r>
              <a:rPr lang="en-US" sz="1600" b="1" dirty="0"/>
              <a:t>How it Works:</a:t>
            </a:r>
            <a:br>
              <a:rPr lang="en-US" sz="1600" dirty="0"/>
            </a:br>
            <a:r>
              <a:rPr lang="en-US" sz="1600" dirty="0"/>
              <a:t>Clients send requests to the database server, which processes them, performs operations, and returns results to the client.</a:t>
            </a:r>
          </a:p>
          <a:p>
            <a:pPr>
              <a:buNone/>
            </a:pPr>
            <a:r>
              <a:rPr lang="en-US" sz="1600" b="1" dirty="0"/>
              <a:t>Advantage:</a:t>
            </a:r>
            <a:br>
              <a:rPr lang="en-US" sz="1600" dirty="0"/>
            </a:br>
            <a:r>
              <a:rPr lang="en-US" sz="1600" dirty="0"/>
              <a:t>Centralized control with efficient resource sharing and easier maintenance.</a:t>
            </a:r>
          </a:p>
          <a:p>
            <a:pPr>
              <a:buNone/>
            </a:pPr>
            <a:r>
              <a:rPr lang="en-US" sz="1600" b="1" dirty="0"/>
              <a:t>Disadvantage:</a:t>
            </a:r>
            <a:br>
              <a:rPr lang="en-US" sz="1600" dirty="0"/>
            </a:br>
            <a:r>
              <a:rPr lang="en-US" sz="1600" dirty="0"/>
              <a:t>Server can become a performance bottleneck or single point of failure.</a:t>
            </a:r>
          </a:p>
          <a:p>
            <a:r>
              <a:rPr lang="en-US" sz="1600" b="1" dirty="0"/>
              <a:t>When to Use:</a:t>
            </a:r>
            <a:br>
              <a:rPr lang="en-US" sz="1600" dirty="0"/>
            </a:br>
            <a:r>
              <a:rPr lang="en-US" sz="1600" dirty="0"/>
              <a:t>Ideal for environments requiring centralized data management with multiple client access, such as web or enterprise applications.</a:t>
            </a:r>
          </a:p>
        </p:txBody>
      </p:sp>
    </p:spTree>
    <p:extLst>
      <p:ext uri="{BB962C8B-B14F-4D97-AF65-F5344CB8AC3E}">
        <p14:creationId xmlns:p14="http://schemas.microsoft.com/office/powerpoint/2010/main" val="3670271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E2EAF-8C19-D338-53F8-52B29FE06A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DB8EA-1028-DA39-F0A4-EB2EEA74112D}"/>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3" name="Content Placeholder 2">
            <a:extLst>
              <a:ext uri="{FF2B5EF4-FFF2-40B4-BE49-F238E27FC236}">
                <a16:creationId xmlns:a16="http://schemas.microsoft.com/office/drawing/2014/main" id="{453E3059-09C7-F288-449F-CD6F30456EF6}"/>
              </a:ext>
            </a:extLst>
          </p:cNvPr>
          <p:cNvSpPr>
            <a:spLocks noGrp="1"/>
          </p:cNvSpPr>
          <p:nvPr>
            <p:ph idx="1"/>
          </p:nvPr>
        </p:nvSpPr>
        <p:spPr>
          <a:xfrm>
            <a:off x="838200" y="1929384"/>
            <a:ext cx="10515600" cy="4251960"/>
          </a:xfrm>
        </p:spPr>
        <p:txBody>
          <a:bodyPr>
            <a:normAutofit/>
          </a:bodyPr>
          <a:lstStyle/>
          <a:p>
            <a:pPr>
              <a:buNone/>
            </a:pPr>
            <a:r>
              <a:rPr lang="en-US" sz="1100" dirty="0"/>
              <a:t>Here are the </a:t>
            </a:r>
            <a:r>
              <a:rPr lang="en-US" sz="1100" b="1" dirty="0"/>
              <a:t>steps of how a Client-Server Distributed Database works</a:t>
            </a:r>
            <a:r>
              <a:rPr lang="en-US" sz="1100" dirty="0"/>
              <a:t>:</a:t>
            </a:r>
          </a:p>
          <a:p>
            <a:pPr>
              <a:buFont typeface="+mj-lt"/>
              <a:buAutoNum type="arabicPeriod"/>
            </a:pPr>
            <a:r>
              <a:rPr lang="en-US" sz="1100" b="1" dirty="0"/>
              <a:t>Client Initiates Request:</a:t>
            </a:r>
            <a:br>
              <a:rPr lang="en-US" sz="1100" dirty="0"/>
            </a:br>
            <a:r>
              <a:rPr lang="en-US" sz="1100" dirty="0"/>
              <a:t>A user or application (client) sends a query or request to access, insert, update, or delete data.</a:t>
            </a:r>
          </a:p>
          <a:p>
            <a:pPr>
              <a:buFont typeface="+mj-lt"/>
              <a:buAutoNum type="arabicPeriod"/>
            </a:pPr>
            <a:r>
              <a:rPr lang="en-US" sz="1100" b="1" dirty="0"/>
              <a:t>Request Sent Over Network:</a:t>
            </a:r>
            <a:br>
              <a:rPr lang="en-US" sz="1100" dirty="0"/>
            </a:br>
            <a:r>
              <a:rPr lang="en-US" sz="1100" dirty="0"/>
              <a:t>The client’s request is transmitted over the network to the database server.</a:t>
            </a:r>
          </a:p>
          <a:p>
            <a:pPr>
              <a:buFont typeface="+mj-lt"/>
              <a:buAutoNum type="arabicPeriod"/>
            </a:pPr>
            <a:r>
              <a:rPr lang="en-US" sz="1100" b="1" dirty="0"/>
              <a:t>Server Receives and Interprets Request:</a:t>
            </a:r>
            <a:br>
              <a:rPr lang="en-US" sz="1100" dirty="0"/>
            </a:br>
            <a:r>
              <a:rPr lang="en-US" sz="1100" dirty="0"/>
              <a:t>The server receives the request, parses the query, and determines the necessary actions.</a:t>
            </a:r>
          </a:p>
          <a:p>
            <a:pPr>
              <a:buFont typeface="+mj-lt"/>
              <a:buAutoNum type="arabicPeriod"/>
            </a:pPr>
            <a:r>
              <a:rPr lang="en-US" sz="1100" b="1" dirty="0"/>
              <a:t>Data Processing:</a:t>
            </a:r>
            <a:br>
              <a:rPr lang="en-US" sz="1100" dirty="0"/>
            </a:br>
            <a:r>
              <a:rPr lang="en-US" sz="1100" dirty="0"/>
              <a:t>The server accesses the appropriate database tables, executes the required operations (read/write), and processes the query.</a:t>
            </a:r>
          </a:p>
          <a:p>
            <a:pPr>
              <a:buFont typeface="+mj-lt"/>
              <a:buAutoNum type="arabicPeriod"/>
            </a:pPr>
            <a:r>
              <a:rPr lang="en-US" sz="1100" b="1" dirty="0"/>
              <a:t>Response Generation:</a:t>
            </a:r>
            <a:br>
              <a:rPr lang="en-US" sz="1100" dirty="0"/>
            </a:br>
            <a:r>
              <a:rPr lang="en-US" sz="1100" dirty="0"/>
              <a:t>The server generates a response (e.g., result set for a SELECT query or success message for an INSERT).</a:t>
            </a:r>
          </a:p>
          <a:p>
            <a:pPr>
              <a:buFont typeface="+mj-lt"/>
              <a:buAutoNum type="arabicPeriod"/>
            </a:pPr>
            <a:r>
              <a:rPr lang="en-US" sz="1100" b="1" dirty="0"/>
              <a:t>Response Sent to Client:</a:t>
            </a:r>
            <a:br>
              <a:rPr lang="en-US" sz="1100" dirty="0"/>
            </a:br>
            <a:r>
              <a:rPr lang="en-US" sz="1100" dirty="0"/>
              <a:t>The processed results are sent back over the network to the requesting client.</a:t>
            </a:r>
          </a:p>
          <a:p>
            <a:pPr>
              <a:buFont typeface="+mj-lt"/>
              <a:buAutoNum type="arabicPeriod"/>
            </a:pPr>
            <a:r>
              <a:rPr lang="en-US" sz="1100" b="1" dirty="0"/>
              <a:t>Client Displays or Uses Data:</a:t>
            </a:r>
            <a:br>
              <a:rPr lang="en-US" sz="1100" dirty="0"/>
            </a:br>
            <a:r>
              <a:rPr lang="en-US" sz="1100" dirty="0"/>
              <a:t>The client application receives the response and displays it to the user or uses it for further processing.</a:t>
            </a:r>
          </a:p>
          <a:p>
            <a:pPr>
              <a:buFont typeface="+mj-lt"/>
              <a:buAutoNum type="arabicPeriod"/>
            </a:pPr>
            <a:r>
              <a:rPr lang="en-US" sz="1100" b="1" dirty="0"/>
              <a:t>Connection Management:</a:t>
            </a:r>
            <a:br>
              <a:rPr lang="en-US" sz="1100" dirty="0"/>
            </a:br>
            <a:r>
              <a:rPr lang="en-US" sz="1100" dirty="0"/>
              <a:t>The server may keep the connection open for ongoing interactions or close it after the request, depending on the architecture (persistent vs. non-persistent).</a:t>
            </a:r>
          </a:p>
          <a:p>
            <a:pPr>
              <a:buNone/>
            </a:pPr>
            <a:endParaRPr lang="en-US" sz="1600" dirty="0"/>
          </a:p>
        </p:txBody>
      </p:sp>
    </p:spTree>
    <p:extLst>
      <p:ext uri="{BB962C8B-B14F-4D97-AF65-F5344CB8AC3E}">
        <p14:creationId xmlns:p14="http://schemas.microsoft.com/office/powerpoint/2010/main" val="2791606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745E71-CC45-A941-776A-4D30A48D312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FFA93-F416-8DF8-954A-F8B3D52712E6}"/>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CBE833-9F54-688B-AC5B-15023F3F4D03}"/>
              </a:ext>
            </a:extLst>
          </p:cNvPr>
          <p:cNvSpPr>
            <a:spLocks noGrp="1"/>
          </p:cNvSpPr>
          <p:nvPr>
            <p:ph idx="1"/>
          </p:nvPr>
        </p:nvSpPr>
        <p:spPr>
          <a:xfrm>
            <a:off x="838200" y="1929384"/>
            <a:ext cx="10515600" cy="4251960"/>
          </a:xfrm>
        </p:spPr>
        <p:txBody>
          <a:bodyPr>
            <a:normAutofit/>
          </a:bodyPr>
          <a:lstStyle/>
          <a:p>
            <a:pPr>
              <a:buNone/>
            </a:pPr>
            <a:r>
              <a:rPr lang="en-US" sz="1600" b="1" dirty="0"/>
              <a:t>What is Peer-to-Peer Distributed Database:</a:t>
            </a:r>
            <a:br>
              <a:rPr lang="en-US" sz="1600" dirty="0"/>
            </a:br>
            <a:r>
              <a:rPr lang="en-US" sz="1600" dirty="0"/>
              <a:t>A distributed system where all nodes (peers) are equal and can act as both data providers and requesters without a central server. </a:t>
            </a:r>
            <a:r>
              <a:rPr lang="en-US" sz="1100" dirty="0"/>
              <a:t>A system where each node (peer) has equal responsibilities, storing and managing its own data while also collaborating with other peers.</a:t>
            </a:r>
            <a:endParaRPr lang="en-US" sz="1600" dirty="0"/>
          </a:p>
          <a:p>
            <a:pPr>
              <a:buNone/>
            </a:pPr>
            <a:r>
              <a:rPr lang="en-US" sz="1600" b="1" dirty="0"/>
              <a:t>Simple Relevant Example for Students:</a:t>
            </a:r>
            <a:br>
              <a:rPr lang="en-US" sz="1600" dirty="0"/>
            </a:br>
            <a:r>
              <a:rPr lang="en-US" sz="1600" dirty="0"/>
              <a:t>File-sharing apps like BitTorrent where each user (peer) shares and accesses files directly with others.</a:t>
            </a:r>
          </a:p>
          <a:p>
            <a:pPr>
              <a:buNone/>
            </a:pPr>
            <a:r>
              <a:rPr lang="en-US" sz="1600" b="1" dirty="0"/>
              <a:t>How it Works:</a:t>
            </a:r>
            <a:br>
              <a:rPr lang="en-US" sz="1600" dirty="0"/>
            </a:br>
            <a:r>
              <a:rPr lang="en-US" sz="1600" dirty="0"/>
              <a:t>Each peer stores part of the database, processes its own queries, and synchronizes data with other peers as needed.</a:t>
            </a:r>
          </a:p>
          <a:p>
            <a:pPr>
              <a:buNone/>
            </a:pPr>
            <a:r>
              <a:rPr lang="en-US" sz="1600" b="1" dirty="0"/>
              <a:t>Advantage:</a:t>
            </a:r>
            <a:br>
              <a:rPr lang="en-US" sz="1600" dirty="0"/>
            </a:br>
            <a:r>
              <a:rPr lang="en-US" sz="1600" dirty="0"/>
              <a:t>No single point of failure and better load distribution across nodes.</a:t>
            </a:r>
          </a:p>
          <a:p>
            <a:pPr>
              <a:buNone/>
            </a:pPr>
            <a:r>
              <a:rPr lang="en-US" sz="1600" b="1" dirty="0"/>
              <a:t>Disadvantage:</a:t>
            </a:r>
            <a:br>
              <a:rPr lang="en-US" sz="1600" dirty="0"/>
            </a:br>
            <a:r>
              <a:rPr lang="en-US" sz="1600" dirty="0"/>
              <a:t>Data consistency and synchronization can be difficult to manage.</a:t>
            </a:r>
          </a:p>
          <a:p>
            <a:pPr marL="0" indent="0">
              <a:buNone/>
            </a:pPr>
            <a:r>
              <a:rPr lang="en-US" sz="1600" b="1" dirty="0"/>
              <a:t>When to Use:</a:t>
            </a:r>
            <a:br>
              <a:rPr lang="en-US" sz="1600" dirty="0"/>
            </a:br>
            <a:r>
              <a:rPr lang="en-US" sz="1600" dirty="0"/>
              <a:t>Useful in decentralized environments where continuous availability and fault tolerance are essential, like collaborative platforms or blockchain systems.</a:t>
            </a:r>
          </a:p>
          <a:p>
            <a:pPr>
              <a:buNone/>
            </a:pPr>
            <a:endParaRPr lang="en-US" sz="2200" dirty="0"/>
          </a:p>
        </p:txBody>
      </p:sp>
    </p:spTree>
    <p:extLst>
      <p:ext uri="{BB962C8B-B14F-4D97-AF65-F5344CB8AC3E}">
        <p14:creationId xmlns:p14="http://schemas.microsoft.com/office/powerpoint/2010/main" val="22619317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A0DDF-5FED-397B-AE13-010DAD90A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CED74-5C7E-D9C8-6178-717731D9B824}"/>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3" name="Content Placeholder 2">
            <a:extLst>
              <a:ext uri="{FF2B5EF4-FFF2-40B4-BE49-F238E27FC236}">
                <a16:creationId xmlns:a16="http://schemas.microsoft.com/office/drawing/2014/main" id="{08F97D55-DD87-378B-B622-32203BFE60EB}"/>
              </a:ext>
            </a:extLst>
          </p:cNvPr>
          <p:cNvSpPr>
            <a:spLocks noGrp="1"/>
          </p:cNvSpPr>
          <p:nvPr>
            <p:ph idx="1"/>
          </p:nvPr>
        </p:nvSpPr>
        <p:spPr>
          <a:xfrm>
            <a:off x="838200" y="1929384"/>
            <a:ext cx="10515600" cy="4251960"/>
          </a:xfrm>
        </p:spPr>
        <p:txBody>
          <a:bodyPr>
            <a:normAutofit fontScale="92500" lnSpcReduction="20000"/>
          </a:bodyPr>
          <a:lstStyle/>
          <a:p>
            <a:pPr>
              <a:buNone/>
            </a:pPr>
            <a:r>
              <a:rPr lang="en-US" sz="1600" dirty="0"/>
              <a:t>Here are the </a:t>
            </a:r>
            <a:r>
              <a:rPr lang="en-US" sz="1600" b="1" dirty="0"/>
              <a:t>steps of how a Peer-to-Peer (P2P) Distributed Database works</a:t>
            </a:r>
            <a:r>
              <a:rPr lang="en-US" sz="1600" dirty="0"/>
              <a:t>:</a:t>
            </a:r>
          </a:p>
          <a:p>
            <a:pPr>
              <a:buFont typeface="+mj-lt"/>
              <a:buAutoNum type="arabicPeriod"/>
            </a:pPr>
            <a:r>
              <a:rPr lang="en-US" sz="1600" b="1" dirty="0"/>
              <a:t>Node Initialization:</a:t>
            </a:r>
            <a:br>
              <a:rPr lang="en-US" sz="1600" dirty="0"/>
            </a:br>
            <a:r>
              <a:rPr lang="en-US" sz="1600" dirty="0"/>
              <a:t>Each peer (node) starts with its own local database and connects to the network of other peers.</a:t>
            </a:r>
          </a:p>
          <a:p>
            <a:pPr>
              <a:buFont typeface="+mj-lt"/>
              <a:buAutoNum type="arabicPeriod"/>
            </a:pPr>
            <a:r>
              <a:rPr lang="en-US" sz="1600" b="1" dirty="0"/>
              <a:t>Discovery of Peers:</a:t>
            </a:r>
            <a:br>
              <a:rPr lang="en-US" sz="1600" dirty="0"/>
            </a:br>
            <a:r>
              <a:rPr lang="en-US" sz="1600" dirty="0"/>
              <a:t>The node identifies and establishes connections with other peer nodes in the network.</a:t>
            </a:r>
          </a:p>
          <a:p>
            <a:pPr>
              <a:buFont typeface="+mj-lt"/>
              <a:buAutoNum type="arabicPeriod"/>
            </a:pPr>
            <a:r>
              <a:rPr lang="en-US" sz="1600" b="1" dirty="0"/>
              <a:t>Data Request Initiation:</a:t>
            </a:r>
            <a:br>
              <a:rPr lang="en-US" sz="1600" dirty="0"/>
            </a:br>
            <a:r>
              <a:rPr lang="en-US" sz="1600" dirty="0"/>
              <a:t>A peer initiates a query or data request, which may involve local data or data from another peer.</a:t>
            </a:r>
          </a:p>
          <a:p>
            <a:pPr>
              <a:buFont typeface="+mj-lt"/>
              <a:buAutoNum type="arabicPeriod"/>
            </a:pPr>
            <a:r>
              <a:rPr lang="en-US" sz="1600" b="1" dirty="0"/>
              <a:t>Query Routing:</a:t>
            </a:r>
            <a:br>
              <a:rPr lang="en-US" sz="1600" dirty="0"/>
            </a:br>
            <a:r>
              <a:rPr lang="en-US" sz="1600" dirty="0"/>
              <a:t>If the data is not found locally, the request is routed to other connected peers that may have the relevant data.</a:t>
            </a:r>
          </a:p>
          <a:p>
            <a:pPr>
              <a:buFont typeface="+mj-lt"/>
              <a:buAutoNum type="arabicPeriod"/>
            </a:pPr>
            <a:r>
              <a:rPr lang="en-US" sz="1600" b="1" dirty="0"/>
              <a:t>Data Processing:</a:t>
            </a:r>
            <a:br>
              <a:rPr lang="en-US" sz="1600" dirty="0"/>
            </a:br>
            <a:r>
              <a:rPr lang="en-US" sz="1600" dirty="0"/>
              <a:t>The peer with the requested data processes the query (e.g., retrieves or updates the data).</a:t>
            </a:r>
          </a:p>
          <a:p>
            <a:pPr>
              <a:buFont typeface="+mj-lt"/>
              <a:buAutoNum type="arabicPeriod"/>
            </a:pPr>
            <a:r>
              <a:rPr lang="en-US" sz="1600" b="1" dirty="0"/>
              <a:t>Data Sharing or Replication (if needed):</a:t>
            </a:r>
            <a:br>
              <a:rPr lang="en-US" sz="1600" dirty="0"/>
            </a:br>
            <a:r>
              <a:rPr lang="en-US" sz="1600" dirty="0"/>
              <a:t>The responding peer sends the result back, and in some systems, data may be replicated to other peers for redundancy or speed.</a:t>
            </a:r>
          </a:p>
          <a:p>
            <a:pPr>
              <a:buFont typeface="+mj-lt"/>
              <a:buAutoNum type="arabicPeriod"/>
            </a:pPr>
            <a:r>
              <a:rPr lang="en-US" sz="1600" b="1" dirty="0"/>
              <a:t>Response Delivery:</a:t>
            </a:r>
            <a:br>
              <a:rPr lang="en-US" sz="1600" dirty="0"/>
            </a:br>
            <a:r>
              <a:rPr lang="en-US" sz="1600" dirty="0"/>
              <a:t>The result of the request is sent back to the original requesting peer.</a:t>
            </a:r>
          </a:p>
          <a:p>
            <a:pPr>
              <a:buFont typeface="+mj-lt"/>
              <a:buAutoNum type="arabicPeriod"/>
            </a:pPr>
            <a:r>
              <a:rPr lang="en-US" sz="1600" b="1" dirty="0"/>
              <a:t>Synchronization (Optional):</a:t>
            </a:r>
            <a:br>
              <a:rPr lang="en-US" sz="1600" dirty="0"/>
            </a:br>
            <a:r>
              <a:rPr lang="en-US" sz="1600" dirty="0"/>
              <a:t>Periodically, peers may synchronize data to maintain consistency and update changes across the network.</a:t>
            </a:r>
          </a:p>
          <a:p>
            <a:pPr>
              <a:buNone/>
            </a:pPr>
            <a:endParaRPr lang="en-US" sz="2200" dirty="0"/>
          </a:p>
        </p:txBody>
      </p:sp>
    </p:spTree>
    <p:extLst>
      <p:ext uri="{BB962C8B-B14F-4D97-AF65-F5344CB8AC3E}">
        <p14:creationId xmlns:p14="http://schemas.microsoft.com/office/powerpoint/2010/main" val="1882041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D747B4-314A-F3FE-6663-E5DC97A154E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3551B1-1039-ADC9-BED1-7C22658997F6}"/>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717EEA-5550-10C5-8537-67BEB1FE2E8E}"/>
              </a:ext>
            </a:extLst>
          </p:cNvPr>
          <p:cNvSpPr>
            <a:spLocks noGrp="1"/>
          </p:cNvSpPr>
          <p:nvPr>
            <p:ph idx="1"/>
          </p:nvPr>
        </p:nvSpPr>
        <p:spPr>
          <a:xfrm>
            <a:off x="838200" y="1929384"/>
            <a:ext cx="10515600" cy="4251960"/>
          </a:xfrm>
        </p:spPr>
        <p:txBody>
          <a:bodyPr>
            <a:normAutofit/>
          </a:bodyPr>
          <a:lstStyle/>
          <a:p>
            <a:pPr>
              <a:buNone/>
            </a:pPr>
            <a:r>
              <a:rPr lang="en-US" sz="1600" b="1" dirty="0"/>
              <a:t>What is Multi-Database (MDBS) Distributed Database:</a:t>
            </a:r>
            <a:br>
              <a:rPr lang="en-US" sz="1600" dirty="0"/>
            </a:br>
            <a:r>
              <a:rPr lang="en-US" sz="1600" dirty="0"/>
              <a:t>An MDBS is a system that integrates multiple autonomous databases, possibly using different DBMSs, into a single framework for access and management.</a:t>
            </a:r>
          </a:p>
          <a:p>
            <a:pPr>
              <a:buNone/>
            </a:pPr>
            <a:r>
              <a:rPr lang="en-US" sz="1600" b="1" dirty="0"/>
              <a:t>Simple Relevant Example for Students:</a:t>
            </a:r>
            <a:br>
              <a:rPr lang="en-US" sz="1600" dirty="0"/>
            </a:br>
            <a:r>
              <a:rPr lang="en-US" sz="1600" dirty="0"/>
              <a:t>A university system where the library uses MySQL, the exam department uses Oracle, and student services use SQL Server, but all are accessed via one interface.</a:t>
            </a:r>
          </a:p>
          <a:p>
            <a:pPr>
              <a:buNone/>
            </a:pPr>
            <a:r>
              <a:rPr lang="en-US" sz="1600" b="1" dirty="0"/>
              <a:t>How it Works:</a:t>
            </a:r>
            <a:br>
              <a:rPr lang="en-US" sz="1600" dirty="0"/>
            </a:br>
            <a:r>
              <a:rPr lang="en-US" sz="1600" dirty="0"/>
              <a:t>Each database remains independent, and a middleware layer coordinates access, translates queries, and integrates results for users.</a:t>
            </a:r>
          </a:p>
          <a:p>
            <a:pPr>
              <a:buNone/>
            </a:pPr>
            <a:r>
              <a:rPr lang="en-US" sz="1600" b="1" dirty="0"/>
              <a:t>Advantage:</a:t>
            </a:r>
            <a:br>
              <a:rPr lang="en-US" sz="1600" dirty="0"/>
            </a:br>
            <a:r>
              <a:rPr lang="en-US" sz="1600" dirty="0"/>
              <a:t>Allows access to diverse, existing databases without modifying their structure or DBMS.</a:t>
            </a:r>
          </a:p>
          <a:p>
            <a:pPr>
              <a:buNone/>
            </a:pPr>
            <a:r>
              <a:rPr lang="en-US" sz="1600" b="1" dirty="0"/>
              <a:t>Disadvantage:</a:t>
            </a:r>
            <a:br>
              <a:rPr lang="en-US" sz="1600" dirty="0"/>
            </a:br>
            <a:r>
              <a:rPr lang="en-US" sz="1600" dirty="0"/>
              <a:t>Complex query processing and data integration due to differences in DBMS and schemas.</a:t>
            </a:r>
          </a:p>
          <a:p>
            <a:r>
              <a:rPr lang="en-US" sz="1600" b="1" dirty="0"/>
              <a:t>When to Use:</a:t>
            </a:r>
            <a:br>
              <a:rPr lang="en-US" sz="1600" dirty="0"/>
            </a:br>
            <a:r>
              <a:rPr lang="en-US" sz="1600" dirty="0"/>
              <a:t>Ideal when organizations need to unify data access across independently managed and heterogeneous databases.</a:t>
            </a:r>
          </a:p>
        </p:txBody>
      </p:sp>
    </p:spTree>
    <p:extLst>
      <p:ext uri="{BB962C8B-B14F-4D97-AF65-F5344CB8AC3E}">
        <p14:creationId xmlns:p14="http://schemas.microsoft.com/office/powerpoint/2010/main" val="675311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37C47-AE95-A3DE-E10F-88580DD2C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23C01-7F5D-1337-1445-383DD7A08671}"/>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3" name="Content Placeholder 2">
            <a:extLst>
              <a:ext uri="{FF2B5EF4-FFF2-40B4-BE49-F238E27FC236}">
                <a16:creationId xmlns:a16="http://schemas.microsoft.com/office/drawing/2014/main" id="{FC208095-A2F7-308C-CC30-6595F4D679FA}"/>
              </a:ext>
            </a:extLst>
          </p:cNvPr>
          <p:cNvSpPr>
            <a:spLocks noGrp="1"/>
          </p:cNvSpPr>
          <p:nvPr>
            <p:ph idx="1"/>
          </p:nvPr>
        </p:nvSpPr>
        <p:spPr>
          <a:xfrm>
            <a:off x="838200" y="1929384"/>
            <a:ext cx="10515600" cy="4251960"/>
          </a:xfrm>
        </p:spPr>
        <p:txBody>
          <a:bodyPr>
            <a:normAutofit/>
          </a:bodyPr>
          <a:lstStyle/>
          <a:p>
            <a:pPr>
              <a:buNone/>
            </a:pPr>
            <a:r>
              <a:rPr lang="en-US" sz="1100" dirty="0"/>
              <a:t>Here are the </a:t>
            </a:r>
            <a:r>
              <a:rPr lang="en-US" sz="1100" b="1" dirty="0"/>
              <a:t>steps of how a Multi-Database System (MDBS) Distributed Database works</a:t>
            </a:r>
            <a:r>
              <a:rPr lang="en-US" sz="1100" dirty="0"/>
              <a:t>:</a:t>
            </a:r>
          </a:p>
          <a:p>
            <a:pPr>
              <a:buFont typeface="+mj-lt"/>
              <a:buAutoNum type="arabicPeriod"/>
            </a:pPr>
            <a:r>
              <a:rPr lang="en-US" sz="1100" b="1" dirty="0"/>
              <a:t>User Query Submission:</a:t>
            </a:r>
            <a:br>
              <a:rPr lang="en-US" sz="1100" dirty="0"/>
            </a:br>
            <a:r>
              <a:rPr lang="en-US" sz="1100" dirty="0"/>
              <a:t>The user sends a query through a unified interface (middleware) without needing to know which underlying databases will be accessed.</a:t>
            </a:r>
          </a:p>
          <a:p>
            <a:pPr>
              <a:buFont typeface="+mj-lt"/>
              <a:buAutoNum type="arabicPeriod"/>
            </a:pPr>
            <a:r>
              <a:rPr lang="en-US" sz="1100" b="1" dirty="0"/>
              <a:t>Query Parsing and Analysis:</a:t>
            </a:r>
            <a:br>
              <a:rPr lang="en-US" sz="1100" dirty="0"/>
            </a:br>
            <a:r>
              <a:rPr lang="en-US" sz="1100" dirty="0"/>
              <a:t>The middleware parses the query and identifies which databases are involved based on schema mapping and metadata.</a:t>
            </a:r>
          </a:p>
          <a:p>
            <a:pPr>
              <a:buFont typeface="+mj-lt"/>
              <a:buAutoNum type="arabicPeriod"/>
            </a:pPr>
            <a:r>
              <a:rPr lang="en-US" sz="1100" b="1" dirty="0"/>
              <a:t>Query Translation:</a:t>
            </a:r>
            <a:br>
              <a:rPr lang="en-US" sz="1100" dirty="0"/>
            </a:br>
            <a:r>
              <a:rPr lang="en-US" sz="1100" dirty="0"/>
              <a:t>The query is translated into the appropriate syntax and format for each target database (e.g., MySQL, Oracle, SQL Server).</a:t>
            </a:r>
          </a:p>
          <a:p>
            <a:pPr>
              <a:buFont typeface="+mj-lt"/>
              <a:buAutoNum type="arabicPeriod"/>
            </a:pPr>
            <a:r>
              <a:rPr lang="en-US" sz="1100" b="1" dirty="0"/>
              <a:t>Subquery Distribution:</a:t>
            </a:r>
            <a:br>
              <a:rPr lang="en-US" sz="1100" dirty="0"/>
            </a:br>
            <a:r>
              <a:rPr lang="en-US" sz="1100" dirty="0"/>
              <a:t>The middleware sends the respective subqueries to each local database system.</a:t>
            </a:r>
          </a:p>
          <a:p>
            <a:pPr>
              <a:buFont typeface="+mj-lt"/>
              <a:buAutoNum type="arabicPeriod"/>
            </a:pPr>
            <a:r>
              <a:rPr lang="en-US" sz="1100" b="1" dirty="0"/>
              <a:t>Local Query Execution:</a:t>
            </a:r>
            <a:br>
              <a:rPr lang="en-US" sz="1100" dirty="0"/>
            </a:br>
            <a:r>
              <a:rPr lang="en-US" sz="1100" dirty="0"/>
              <a:t>Each local database executes its part of the query independently and returns the result to the middleware.</a:t>
            </a:r>
          </a:p>
          <a:p>
            <a:pPr>
              <a:buFont typeface="+mj-lt"/>
              <a:buAutoNum type="arabicPeriod"/>
            </a:pPr>
            <a:r>
              <a:rPr lang="en-US" sz="1100" b="1" dirty="0"/>
              <a:t>Result Integration:</a:t>
            </a:r>
            <a:br>
              <a:rPr lang="en-US" sz="1100" dirty="0"/>
            </a:br>
            <a:r>
              <a:rPr lang="en-US" sz="1100" dirty="0"/>
              <a:t>The middleware collects and merges the results from different databases into a single coherent output.</a:t>
            </a:r>
          </a:p>
          <a:p>
            <a:pPr>
              <a:buFont typeface="+mj-lt"/>
              <a:buAutoNum type="arabicPeriod"/>
            </a:pPr>
            <a:r>
              <a:rPr lang="en-US" sz="1100" b="1" dirty="0"/>
              <a:t>Final Result Delivery:</a:t>
            </a:r>
            <a:br>
              <a:rPr lang="en-US" sz="1100" dirty="0"/>
            </a:br>
            <a:r>
              <a:rPr lang="en-US" sz="1100" dirty="0"/>
              <a:t>The integrated result is sent back to the user in a unified format, hiding the complexity of the underlying systems.</a:t>
            </a:r>
          </a:p>
        </p:txBody>
      </p:sp>
    </p:spTree>
    <p:extLst>
      <p:ext uri="{BB962C8B-B14F-4D97-AF65-F5344CB8AC3E}">
        <p14:creationId xmlns:p14="http://schemas.microsoft.com/office/powerpoint/2010/main" val="22643675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423B39-6724-966A-B96C-D7DBB69F863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08A15-80DB-34FE-7C19-8B38E76775DA}"/>
              </a:ext>
            </a:extLst>
          </p:cNvPr>
          <p:cNvSpPr>
            <a:spLocks noGrp="1"/>
          </p:cNvSpPr>
          <p:nvPr>
            <p:ph type="title"/>
          </p:nvPr>
        </p:nvSpPr>
        <p:spPr>
          <a:xfrm>
            <a:off x="838200" y="365125"/>
            <a:ext cx="10515600" cy="1325563"/>
          </a:xfrm>
        </p:spPr>
        <p:txBody>
          <a:bodyPr>
            <a:normAutofit/>
          </a:bodyPr>
          <a:lstStyle/>
          <a:p>
            <a:r>
              <a:rPr lang="en-US" sz="42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4200">
                <a:effectLst/>
                <a:latin typeface="Calibri" panose="020F0502020204030204" pitchFamily="34" charset="0"/>
                <a:ea typeface="Calibri" panose="020F0502020204030204" pitchFamily="34" charset="0"/>
                <a:cs typeface="Times New Roman" panose="02020603050405020304" pitchFamily="18" charset="0"/>
              </a:rPr>
              <a:t>Based on Architecture</a:t>
            </a:r>
            <a:endParaRPr lang="en-US" sz="42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85E548-BD5D-1837-6F02-9150DC202F2C}"/>
              </a:ext>
            </a:extLst>
          </p:cNvPr>
          <p:cNvSpPr>
            <a:spLocks noGrp="1"/>
          </p:cNvSpPr>
          <p:nvPr>
            <p:ph idx="1"/>
          </p:nvPr>
        </p:nvSpPr>
        <p:spPr>
          <a:xfrm>
            <a:off x="838200" y="1929384"/>
            <a:ext cx="10515600" cy="4251960"/>
          </a:xfrm>
        </p:spPr>
        <p:txBody>
          <a:bodyPr>
            <a:normAutofit/>
          </a:bodyPr>
          <a:lstStyle/>
          <a:p>
            <a:pPr>
              <a:buNone/>
            </a:pPr>
            <a:r>
              <a:rPr lang="en-US" sz="1400" b="1" dirty="0"/>
              <a:t>What is Cloud-Based Distributed Database:</a:t>
            </a:r>
            <a:br>
              <a:rPr lang="en-US" sz="1400" dirty="0"/>
            </a:br>
            <a:r>
              <a:rPr lang="en-US" sz="1400" dirty="0"/>
              <a:t>A database hosted on cloud infrastructure, distributed across multiple geographic locations for scalability, availability, and performance.</a:t>
            </a:r>
          </a:p>
          <a:p>
            <a:pPr>
              <a:buNone/>
            </a:pPr>
            <a:r>
              <a:rPr lang="en-US" sz="1400" b="1" dirty="0"/>
              <a:t>Simple Relevant Example for Students:</a:t>
            </a:r>
            <a:br>
              <a:rPr lang="en-US" sz="1400" dirty="0"/>
            </a:br>
            <a:r>
              <a:rPr lang="en-US" sz="1400" dirty="0"/>
              <a:t>Google Docs stores your files in cloud databases like Google Cloud Spanner, accessible from anywhere with internet.</a:t>
            </a:r>
          </a:p>
          <a:p>
            <a:pPr>
              <a:buNone/>
            </a:pPr>
            <a:r>
              <a:rPr lang="en-US" sz="1400" b="1" dirty="0"/>
              <a:t>How it Works:</a:t>
            </a:r>
            <a:br>
              <a:rPr lang="en-US" sz="1400" dirty="0"/>
            </a:br>
            <a:r>
              <a:rPr lang="en-US" sz="1400" dirty="0"/>
              <a:t>Data is automatically distributed across cloud servers; requests are routed to the nearest or least busy server, with the cloud provider handling replication, scaling, and fault tolerance.</a:t>
            </a:r>
          </a:p>
          <a:p>
            <a:pPr>
              <a:buNone/>
            </a:pPr>
            <a:r>
              <a:rPr lang="en-US" sz="1400" b="1" dirty="0"/>
              <a:t>Advantage:</a:t>
            </a:r>
            <a:br>
              <a:rPr lang="en-US" sz="1400" dirty="0"/>
            </a:br>
            <a:r>
              <a:rPr lang="en-US" sz="1400" dirty="0"/>
              <a:t>Highly scalable, reliable, accessible globally, and managed with minimal local infrastructure.</a:t>
            </a:r>
          </a:p>
          <a:p>
            <a:pPr>
              <a:buNone/>
            </a:pPr>
            <a:r>
              <a:rPr lang="en-US" sz="1400" b="1" dirty="0"/>
              <a:t>Disadvantage:</a:t>
            </a:r>
            <a:br>
              <a:rPr lang="en-US" sz="1400" dirty="0"/>
            </a:br>
            <a:r>
              <a:rPr lang="en-US" sz="1400" dirty="0"/>
              <a:t>Dependent on internet connectivity and cloud provider; can be costly over time.</a:t>
            </a:r>
          </a:p>
          <a:p>
            <a:r>
              <a:rPr lang="en-US" sz="1400" b="1" dirty="0"/>
              <a:t>When to Use:</a:t>
            </a:r>
            <a:br>
              <a:rPr lang="en-US" sz="1400" dirty="0"/>
            </a:br>
            <a:r>
              <a:rPr lang="en-US" sz="1400" dirty="0"/>
              <a:t>Best for applications needing global access, auto-scaling, high availability, and minimal maintenance, like e-commerce or collaboration platforms.</a:t>
            </a:r>
          </a:p>
        </p:txBody>
      </p:sp>
    </p:spTree>
    <p:extLst>
      <p:ext uri="{BB962C8B-B14F-4D97-AF65-F5344CB8AC3E}">
        <p14:creationId xmlns:p14="http://schemas.microsoft.com/office/powerpoint/2010/main" val="1640059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9B81E1-0704-52B0-9937-AF18540CF49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CF229-D40E-2CA6-A396-A53663170DB6}"/>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effectLst/>
                <a:latin typeface="+mj-lt"/>
                <a:ea typeface="+mj-ea"/>
                <a:cs typeface="+mj-cs"/>
              </a:rPr>
              <a:t>Comparison</a:t>
            </a:r>
            <a:endParaRPr lang="en-US" sz="50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42A0E020-5683-C932-D4A0-2DE711CA6687}"/>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a:ln>
                  <a:noFill/>
                </a:ln>
                <a:effectLst/>
              </a:rPr>
              <a:t>📈 Comparison Table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effectLst/>
            </a:endParaRPr>
          </a:p>
        </p:txBody>
      </p:sp>
      <p:graphicFrame>
        <p:nvGraphicFramePr>
          <p:cNvPr id="4" name="Content Placeholder 3">
            <a:extLst>
              <a:ext uri="{FF2B5EF4-FFF2-40B4-BE49-F238E27FC236}">
                <a16:creationId xmlns:a16="http://schemas.microsoft.com/office/drawing/2014/main" id="{0A762DE7-1DD9-E583-D23A-D09E8AD9596E}"/>
              </a:ext>
            </a:extLst>
          </p:cNvPr>
          <p:cNvGraphicFramePr>
            <a:graphicFrameLocks noGrp="1"/>
          </p:cNvGraphicFramePr>
          <p:nvPr>
            <p:ph idx="1"/>
            <p:extLst>
              <p:ext uri="{D42A27DB-BD31-4B8C-83A1-F6EECF244321}">
                <p14:modId xmlns:p14="http://schemas.microsoft.com/office/powerpoint/2010/main" val="1486582952"/>
              </p:ext>
            </p:extLst>
          </p:nvPr>
        </p:nvGraphicFramePr>
        <p:xfrm>
          <a:off x="4654296" y="997027"/>
          <a:ext cx="7413657" cy="5438649"/>
        </p:xfrm>
        <a:graphic>
          <a:graphicData uri="http://schemas.openxmlformats.org/drawingml/2006/table">
            <a:tbl>
              <a:tblPr/>
              <a:tblGrid>
                <a:gridCol w="1680580">
                  <a:extLst>
                    <a:ext uri="{9D8B030D-6E8A-4147-A177-3AD203B41FA5}">
                      <a16:colId xmlns:a16="http://schemas.microsoft.com/office/drawing/2014/main" val="1942280172"/>
                    </a:ext>
                  </a:extLst>
                </a:gridCol>
                <a:gridCol w="1271238">
                  <a:extLst>
                    <a:ext uri="{9D8B030D-6E8A-4147-A177-3AD203B41FA5}">
                      <a16:colId xmlns:a16="http://schemas.microsoft.com/office/drawing/2014/main" val="3273568919"/>
                    </a:ext>
                  </a:extLst>
                </a:gridCol>
                <a:gridCol w="1203014">
                  <a:extLst>
                    <a:ext uri="{9D8B030D-6E8A-4147-A177-3AD203B41FA5}">
                      <a16:colId xmlns:a16="http://schemas.microsoft.com/office/drawing/2014/main" val="4157985213"/>
                    </a:ext>
                  </a:extLst>
                </a:gridCol>
                <a:gridCol w="1293979">
                  <a:extLst>
                    <a:ext uri="{9D8B030D-6E8A-4147-A177-3AD203B41FA5}">
                      <a16:colId xmlns:a16="http://schemas.microsoft.com/office/drawing/2014/main" val="4251349073"/>
                    </a:ext>
                  </a:extLst>
                </a:gridCol>
                <a:gridCol w="1964846">
                  <a:extLst>
                    <a:ext uri="{9D8B030D-6E8A-4147-A177-3AD203B41FA5}">
                      <a16:colId xmlns:a16="http://schemas.microsoft.com/office/drawing/2014/main" val="150319191"/>
                    </a:ext>
                  </a:extLst>
                </a:gridCol>
              </a:tblGrid>
              <a:tr h="630815">
                <a:tc>
                  <a:txBody>
                    <a:bodyPr/>
                    <a:lstStyle/>
                    <a:p>
                      <a:pPr algn="l" fontAlgn="ctr">
                        <a:buNone/>
                      </a:pPr>
                      <a:r>
                        <a:rPr lang="en-US" sz="1500" b="0" i="0" u="none" strike="noStrike">
                          <a:effectLst/>
                          <a:latin typeface="Arial" panose="020B0604020202020204" pitchFamily="34" charset="0"/>
                        </a:rPr>
                        <a:t>Type</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DBMS Uniformity</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Autonomy</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Complexity</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Common Use Case</a:t>
                      </a:r>
                    </a:p>
                  </a:txBody>
                  <a:tcPr marL="76237" marR="76237" marT="38119" marB="38119" anchor="ctr">
                    <a:lnL>
                      <a:noFill/>
                    </a:lnL>
                    <a:lnR>
                      <a:noFill/>
                    </a:lnR>
                    <a:lnT>
                      <a:noFill/>
                    </a:lnT>
                    <a:lnB>
                      <a:noFill/>
                    </a:lnB>
                    <a:noFill/>
                  </a:tcPr>
                </a:tc>
                <a:extLst>
                  <a:ext uri="{0D108BD9-81ED-4DB2-BD59-A6C34878D82A}">
                    <a16:rowId xmlns:a16="http://schemas.microsoft.com/office/drawing/2014/main" val="2959830477"/>
                  </a:ext>
                </a:extLst>
              </a:tr>
              <a:tr h="630815">
                <a:tc>
                  <a:txBody>
                    <a:bodyPr/>
                    <a:lstStyle/>
                    <a:p>
                      <a:pPr algn="l" fontAlgn="ctr">
                        <a:buNone/>
                      </a:pPr>
                      <a:r>
                        <a:rPr lang="en-US" sz="1500" b="0" i="0" u="none" strike="noStrike">
                          <a:effectLst/>
                          <a:latin typeface="Arial" panose="020B0604020202020204" pitchFamily="34" charset="0"/>
                        </a:rPr>
                        <a:t>Homogeneous</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Yes</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Low</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Low</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Global e-commerce sites</a:t>
                      </a:r>
                    </a:p>
                  </a:txBody>
                  <a:tcPr marL="76237" marR="76237" marT="38119" marB="38119" anchor="ctr">
                    <a:lnL>
                      <a:noFill/>
                    </a:lnL>
                    <a:lnR>
                      <a:noFill/>
                    </a:lnR>
                    <a:lnT>
                      <a:noFill/>
                    </a:lnT>
                    <a:lnB>
                      <a:noFill/>
                    </a:lnB>
                    <a:noFill/>
                  </a:tcPr>
                </a:tc>
                <a:extLst>
                  <a:ext uri="{0D108BD9-81ED-4DB2-BD59-A6C34878D82A}">
                    <a16:rowId xmlns:a16="http://schemas.microsoft.com/office/drawing/2014/main" val="3711642863"/>
                  </a:ext>
                </a:extLst>
              </a:tr>
              <a:tr h="886551">
                <a:tc>
                  <a:txBody>
                    <a:bodyPr/>
                    <a:lstStyle/>
                    <a:p>
                      <a:pPr algn="l" fontAlgn="ctr">
                        <a:buNone/>
                      </a:pPr>
                      <a:r>
                        <a:rPr lang="en-US" sz="1500" b="0" i="0" u="none" strike="noStrike">
                          <a:effectLst/>
                          <a:latin typeface="Arial" panose="020B0604020202020204" pitchFamily="34" charset="0"/>
                        </a:rPr>
                        <a:t>Heterogeneous</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No</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High</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High</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Cross-platform banking/enterprise systems</a:t>
                      </a:r>
                    </a:p>
                  </a:txBody>
                  <a:tcPr marL="76237" marR="76237" marT="38119" marB="38119" anchor="ctr">
                    <a:lnL>
                      <a:noFill/>
                    </a:lnL>
                    <a:lnR>
                      <a:noFill/>
                    </a:lnR>
                    <a:lnT>
                      <a:noFill/>
                    </a:lnT>
                    <a:lnB>
                      <a:noFill/>
                    </a:lnB>
                    <a:noFill/>
                  </a:tcPr>
                </a:tc>
                <a:extLst>
                  <a:ext uri="{0D108BD9-81ED-4DB2-BD59-A6C34878D82A}">
                    <a16:rowId xmlns:a16="http://schemas.microsoft.com/office/drawing/2014/main" val="2932736346"/>
                  </a:ext>
                </a:extLst>
              </a:tr>
              <a:tr h="630815">
                <a:tc>
                  <a:txBody>
                    <a:bodyPr/>
                    <a:lstStyle/>
                    <a:p>
                      <a:pPr algn="l" fontAlgn="ctr">
                        <a:buNone/>
                      </a:pPr>
                      <a:r>
                        <a:rPr lang="en-US" sz="1500" b="0" i="0" u="none" strike="noStrike">
                          <a:effectLst/>
                          <a:latin typeface="Arial" panose="020B0604020202020204" pitchFamily="34" charset="0"/>
                        </a:rPr>
                        <a:t>Client-Server</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Yes/Partial</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Partial</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Medium</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ERP, University Portals</a:t>
                      </a:r>
                    </a:p>
                  </a:txBody>
                  <a:tcPr marL="76237" marR="76237" marT="38119" marB="38119" anchor="ctr">
                    <a:lnL>
                      <a:noFill/>
                    </a:lnL>
                    <a:lnR>
                      <a:noFill/>
                    </a:lnR>
                    <a:lnT>
                      <a:noFill/>
                    </a:lnT>
                    <a:lnB>
                      <a:noFill/>
                    </a:lnB>
                    <a:noFill/>
                  </a:tcPr>
                </a:tc>
                <a:extLst>
                  <a:ext uri="{0D108BD9-81ED-4DB2-BD59-A6C34878D82A}">
                    <a16:rowId xmlns:a16="http://schemas.microsoft.com/office/drawing/2014/main" val="4109725104"/>
                  </a:ext>
                </a:extLst>
              </a:tr>
              <a:tr h="886551">
                <a:tc>
                  <a:txBody>
                    <a:bodyPr/>
                    <a:lstStyle/>
                    <a:p>
                      <a:pPr algn="l" fontAlgn="ctr">
                        <a:buNone/>
                      </a:pPr>
                      <a:r>
                        <a:rPr lang="en-US" sz="1500" b="0" i="0" u="none" strike="noStrike">
                          <a:effectLst/>
                          <a:latin typeface="Arial" panose="020B0604020202020204" pitchFamily="34" charset="0"/>
                        </a:rPr>
                        <a:t>Peer-to-Peer</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Yes</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High</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Medium</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Blockchain, Distributed Ledger Systems</a:t>
                      </a:r>
                    </a:p>
                  </a:txBody>
                  <a:tcPr marL="76237" marR="76237" marT="38119" marB="38119" anchor="ctr">
                    <a:lnL>
                      <a:noFill/>
                    </a:lnL>
                    <a:lnR>
                      <a:noFill/>
                    </a:lnR>
                    <a:lnT>
                      <a:noFill/>
                    </a:lnT>
                    <a:lnB>
                      <a:noFill/>
                    </a:lnB>
                    <a:noFill/>
                  </a:tcPr>
                </a:tc>
                <a:extLst>
                  <a:ext uri="{0D108BD9-81ED-4DB2-BD59-A6C34878D82A}">
                    <a16:rowId xmlns:a16="http://schemas.microsoft.com/office/drawing/2014/main" val="3502590918"/>
                  </a:ext>
                </a:extLst>
              </a:tr>
              <a:tr h="886551">
                <a:tc>
                  <a:txBody>
                    <a:bodyPr/>
                    <a:lstStyle/>
                    <a:p>
                      <a:pPr algn="l" fontAlgn="ctr">
                        <a:buNone/>
                      </a:pPr>
                      <a:r>
                        <a:rPr lang="en-US" sz="1500" b="0" i="0" u="none" strike="noStrike" dirty="0" err="1">
                          <a:effectLst/>
                          <a:latin typeface="Arial" panose="020B0604020202020204" pitchFamily="34" charset="0"/>
                        </a:rPr>
                        <a:t>Multidatabase</a:t>
                      </a:r>
                      <a:r>
                        <a:rPr lang="en-US" sz="1500" b="0" i="0" u="none" strike="noStrike" dirty="0">
                          <a:effectLst/>
                          <a:latin typeface="Arial" panose="020B0604020202020204" pitchFamily="34" charset="0"/>
                        </a:rPr>
                        <a:t> System (MDBS)</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No</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High</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High</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Government, Integration across orgs</a:t>
                      </a:r>
                    </a:p>
                  </a:txBody>
                  <a:tcPr marL="76237" marR="76237" marT="38119" marB="38119" anchor="ctr">
                    <a:lnL>
                      <a:noFill/>
                    </a:lnL>
                    <a:lnR>
                      <a:noFill/>
                    </a:lnR>
                    <a:lnT>
                      <a:noFill/>
                    </a:lnT>
                    <a:lnB>
                      <a:noFill/>
                    </a:lnB>
                    <a:noFill/>
                  </a:tcPr>
                </a:tc>
                <a:extLst>
                  <a:ext uri="{0D108BD9-81ED-4DB2-BD59-A6C34878D82A}">
                    <a16:rowId xmlns:a16="http://schemas.microsoft.com/office/drawing/2014/main" val="707484823"/>
                  </a:ext>
                </a:extLst>
              </a:tr>
              <a:tr h="886551">
                <a:tc>
                  <a:txBody>
                    <a:bodyPr/>
                    <a:lstStyle/>
                    <a:p>
                      <a:pPr algn="l" fontAlgn="ctr">
                        <a:buNone/>
                      </a:pPr>
                      <a:r>
                        <a:rPr lang="en-US" sz="1500" b="0" i="0" u="none" strike="noStrike">
                          <a:effectLst/>
                          <a:latin typeface="Arial" panose="020B0604020202020204" pitchFamily="34" charset="0"/>
                        </a:rPr>
                        <a:t>Cloud-based</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Managed</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N/A</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a:effectLst/>
                          <a:latin typeface="Arial" panose="020B0604020202020204" pitchFamily="34" charset="0"/>
                        </a:rPr>
                        <a:t>Low</a:t>
                      </a:r>
                    </a:p>
                  </a:txBody>
                  <a:tcPr marL="76237" marR="76237" marT="38119" marB="38119" anchor="ctr">
                    <a:lnL>
                      <a:noFill/>
                    </a:lnL>
                    <a:lnR>
                      <a:noFill/>
                    </a:lnR>
                    <a:lnT>
                      <a:noFill/>
                    </a:lnT>
                    <a:lnB>
                      <a:noFill/>
                    </a:lnB>
                    <a:noFill/>
                  </a:tcPr>
                </a:tc>
                <a:tc>
                  <a:txBody>
                    <a:bodyPr/>
                    <a:lstStyle/>
                    <a:p>
                      <a:pPr algn="l" fontAlgn="ctr">
                        <a:buNone/>
                      </a:pPr>
                      <a:r>
                        <a:rPr lang="en-US" sz="1500" b="0" i="0" u="none" strike="noStrike" dirty="0">
                          <a:effectLst/>
                          <a:latin typeface="Arial" panose="020B0604020202020204" pitchFamily="34" charset="0"/>
                        </a:rPr>
                        <a:t>SaaS, global applications (YouTube, Netflix)</a:t>
                      </a:r>
                    </a:p>
                  </a:txBody>
                  <a:tcPr marL="76237" marR="76237" marT="38119" marB="38119" anchor="ctr">
                    <a:lnL>
                      <a:noFill/>
                    </a:lnL>
                    <a:lnR>
                      <a:noFill/>
                    </a:lnR>
                    <a:lnT>
                      <a:noFill/>
                    </a:lnT>
                    <a:lnB>
                      <a:noFill/>
                    </a:lnB>
                    <a:noFill/>
                  </a:tcPr>
                </a:tc>
                <a:extLst>
                  <a:ext uri="{0D108BD9-81ED-4DB2-BD59-A6C34878D82A}">
                    <a16:rowId xmlns:a16="http://schemas.microsoft.com/office/drawing/2014/main" val="2781491038"/>
                  </a:ext>
                </a:extLst>
              </a:tr>
            </a:tbl>
          </a:graphicData>
        </a:graphic>
      </p:graphicFrame>
    </p:spTree>
    <p:extLst>
      <p:ext uri="{BB962C8B-B14F-4D97-AF65-F5344CB8AC3E}">
        <p14:creationId xmlns:p14="http://schemas.microsoft.com/office/powerpoint/2010/main" val="87946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F42E47-7EBA-911A-6CE6-B1EEAAA56A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8D777-6881-0903-64AD-6AC2351D23B7}"/>
              </a:ext>
            </a:extLst>
          </p:cNvPr>
          <p:cNvSpPr>
            <a:spLocks noGrp="1"/>
          </p:cNvSpPr>
          <p:nvPr>
            <p:ph type="title"/>
          </p:nvPr>
        </p:nvSpPr>
        <p:spPr>
          <a:xfrm>
            <a:off x="838200" y="365125"/>
            <a:ext cx="10515600" cy="1325563"/>
          </a:xfrm>
        </p:spPr>
        <p:txBody>
          <a:bodyPr>
            <a:normAutofit/>
          </a:bodyPr>
          <a:lstStyle/>
          <a:p>
            <a:r>
              <a:rPr lang="en-US" sz="5400"/>
              <a:t>DDBMS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88D437-02B9-FBE2-25B9-3464316E0EB1}"/>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 Example Scenario</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A bank operates in:</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New York (Database A)</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London (Database B)</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Mumbai (Database C)</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How DDBMS works: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User in India wants to check their account → DDBMS fetches data from Mumbai DB.</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Head office wants a full report → DDBMS combines data from all 3 locations.</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effectLst/>
                <a:latin typeface="Segoe UI Emoji" panose="020B0502040204020203" pitchFamily="34" charset="0"/>
                <a:ea typeface="Calibri" panose="020F0502020204030204" pitchFamily="34" charset="0"/>
                <a:cs typeface="Segoe UI Emoji" panose="020B0502040204020203" pitchFamily="34" charset="0"/>
              </a:rPr>
              <a:t>If Mumbai server fails, DDBMS fetches a replicated copy from New York or London.</a:t>
            </a:r>
            <a:endParaRPr lang="en-US" sz="17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a:p>
        </p:txBody>
      </p:sp>
    </p:spTree>
    <p:extLst>
      <p:ext uri="{BB962C8B-B14F-4D97-AF65-F5344CB8AC3E}">
        <p14:creationId xmlns:p14="http://schemas.microsoft.com/office/powerpoint/2010/main" val="21092801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1F4DB4-01E3-D174-F9C4-1B20F53D35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F6587-3135-11E0-D590-9D11F2D173A8}"/>
              </a:ext>
            </a:extLst>
          </p:cNvPr>
          <p:cNvSpPr>
            <a:spLocks noGrp="1"/>
          </p:cNvSpPr>
          <p:nvPr>
            <p:ph type="title"/>
          </p:nvPr>
        </p:nvSpPr>
        <p:spPr>
          <a:xfrm>
            <a:off x="838200" y="365125"/>
            <a:ext cx="10515600" cy="1325563"/>
          </a:xfrm>
        </p:spPr>
        <p:txBody>
          <a:bodyPr>
            <a:normAutofit/>
          </a:bodyPr>
          <a:lstStyle/>
          <a:p>
            <a:r>
              <a:rPr lang="en-US" sz="340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400" kern="100">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sz="3400" kern="100">
                <a:effectLst/>
                <a:latin typeface="Calibri" panose="020F0502020204030204" pitchFamily="34" charset="0"/>
                <a:ea typeface="Calibri" panose="020F0502020204030204" pitchFamily="34" charset="0"/>
                <a:cs typeface="Times New Roman" panose="02020603050405020304" pitchFamily="18" charset="0"/>
              </a:rPr>
            </a:br>
            <a:endParaRPr lang="en-US" sz="3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75FA33-476C-A4EE-6C32-8ADADD76F5ED}"/>
              </a:ext>
            </a:extLst>
          </p:cNvPr>
          <p:cNvSpPr>
            <a:spLocks noGrp="1"/>
          </p:cNvSpPr>
          <p:nvPr>
            <p:ph idx="1"/>
          </p:nvPr>
        </p:nvSpPr>
        <p:spPr>
          <a:xfrm>
            <a:off x="838200" y="1929384"/>
            <a:ext cx="10515600" cy="4251960"/>
          </a:xfrm>
        </p:spPr>
        <p:txBody>
          <a:bodyPr>
            <a:normAutofit/>
          </a:bodyPr>
          <a:lstStyle/>
          <a:p>
            <a:pPr>
              <a:buNone/>
            </a:pPr>
            <a:r>
              <a:rPr lang="en-US" sz="1600" b="1" dirty="0"/>
              <a:t>What is Fragmented Distributed Database:</a:t>
            </a:r>
            <a:br>
              <a:rPr lang="en-US" sz="1600" dirty="0"/>
            </a:br>
            <a:r>
              <a:rPr lang="en-US" sz="1600" dirty="0"/>
              <a:t>A database where data is divided into smaller pieces (fragments) and distributed across different locations or sites.</a:t>
            </a:r>
          </a:p>
          <a:p>
            <a:pPr>
              <a:buNone/>
            </a:pPr>
            <a:r>
              <a:rPr lang="en-US" sz="1600" b="1" dirty="0"/>
              <a:t>Simple Relevant Example for Students:</a:t>
            </a:r>
            <a:br>
              <a:rPr lang="en-US" sz="1600" dirty="0"/>
            </a:br>
            <a:r>
              <a:rPr lang="en-US" sz="1600" dirty="0"/>
              <a:t>A university stores student records by campus—each campus database holds only its own students' data.</a:t>
            </a:r>
          </a:p>
          <a:p>
            <a:pPr>
              <a:buNone/>
            </a:pPr>
            <a:r>
              <a:rPr lang="en-US" sz="1600" b="1" dirty="0"/>
              <a:t>How it Works:</a:t>
            </a:r>
            <a:br>
              <a:rPr lang="en-US" sz="1600" dirty="0"/>
            </a:br>
            <a:r>
              <a:rPr lang="en-US" sz="1600" dirty="0"/>
              <a:t>Data is split either horizontally (by rows) or vertically (by columns) and stored at different sites; queries are processed locally or combined from multiple sites as needed.</a:t>
            </a:r>
          </a:p>
          <a:p>
            <a:pPr>
              <a:buNone/>
            </a:pPr>
            <a:r>
              <a:rPr lang="en-US" sz="1600" b="1" dirty="0"/>
              <a:t>Advantage:</a:t>
            </a:r>
            <a:br>
              <a:rPr lang="en-US" sz="1600" dirty="0"/>
            </a:br>
            <a:r>
              <a:rPr lang="en-US" sz="1600" dirty="0"/>
              <a:t>Improves performance and efficiency by storing data closer to where it is used.</a:t>
            </a:r>
          </a:p>
          <a:p>
            <a:pPr>
              <a:buNone/>
            </a:pPr>
            <a:r>
              <a:rPr lang="en-US" sz="1600" b="1" dirty="0"/>
              <a:t>Disadvantage:</a:t>
            </a:r>
            <a:br>
              <a:rPr lang="en-US" sz="1600" dirty="0"/>
            </a:br>
            <a:r>
              <a:rPr lang="en-US" sz="1600" dirty="0"/>
              <a:t>Reconstructing full data or running global queries can be complex and slower.</a:t>
            </a:r>
          </a:p>
          <a:p>
            <a:r>
              <a:rPr lang="en-US" sz="1600" b="1" dirty="0"/>
              <a:t>When to Use:</a:t>
            </a:r>
            <a:br>
              <a:rPr lang="en-US" sz="1600" dirty="0"/>
            </a:br>
            <a:r>
              <a:rPr lang="en-US" sz="1600" dirty="0"/>
              <a:t>Ideal when different branches or locations frequently access only a subset of the overall data.</a:t>
            </a:r>
          </a:p>
        </p:txBody>
      </p:sp>
    </p:spTree>
    <p:extLst>
      <p:ext uri="{BB962C8B-B14F-4D97-AF65-F5344CB8AC3E}">
        <p14:creationId xmlns:p14="http://schemas.microsoft.com/office/powerpoint/2010/main" val="4069660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F6804-0B58-8454-ACC0-FC35E7187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1CD42-AF89-7B4E-2B83-055802DBC15A}"/>
              </a:ext>
            </a:extLst>
          </p:cNvPr>
          <p:cNvSpPr>
            <a:spLocks noGrp="1"/>
          </p:cNvSpPr>
          <p:nvPr>
            <p:ph type="title"/>
          </p:nvPr>
        </p:nvSpPr>
        <p:spPr>
          <a:xfrm>
            <a:off x="838200" y="365125"/>
            <a:ext cx="10515600" cy="1325563"/>
          </a:xfrm>
        </p:spPr>
        <p:txBody>
          <a:bodyPr>
            <a:normAutofit/>
          </a:bodyPr>
          <a:lstStyle/>
          <a:p>
            <a:r>
              <a:rPr lang="en-US" sz="340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400" kern="100">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sz="3400" kern="100">
                <a:effectLst/>
                <a:latin typeface="Calibri" panose="020F0502020204030204" pitchFamily="34" charset="0"/>
                <a:ea typeface="Calibri" panose="020F0502020204030204" pitchFamily="34" charset="0"/>
                <a:cs typeface="Times New Roman" panose="02020603050405020304" pitchFamily="18" charset="0"/>
              </a:rPr>
            </a:br>
            <a:endParaRPr lang="en-US" sz="3400"/>
          </a:p>
        </p:txBody>
      </p:sp>
      <p:sp>
        <p:nvSpPr>
          <p:cNvPr id="3" name="Content Placeholder 2">
            <a:extLst>
              <a:ext uri="{FF2B5EF4-FFF2-40B4-BE49-F238E27FC236}">
                <a16:creationId xmlns:a16="http://schemas.microsoft.com/office/drawing/2014/main" id="{9A183D38-B5F3-CECD-F268-E5BED1AC33AF}"/>
              </a:ext>
            </a:extLst>
          </p:cNvPr>
          <p:cNvSpPr>
            <a:spLocks noGrp="1"/>
          </p:cNvSpPr>
          <p:nvPr>
            <p:ph idx="1"/>
          </p:nvPr>
        </p:nvSpPr>
        <p:spPr>
          <a:xfrm>
            <a:off x="838200" y="1929384"/>
            <a:ext cx="10515600" cy="4251960"/>
          </a:xfrm>
        </p:spPr>
        <p:txBody>
          <a:bodyPr>
            <a:normAutofit/>
          </a:bodyPr>
          <a:lstStyle/>
          <a:p>
            <a:pPr>
              <a:buNone/>
            </a:pPr>
            <a:r>
              <a:rPr lang="en-US" sz="1600" b="1" dirty="0"/>
              <a:t>What is Fragmented Distributed Database:</a:t>
            </a:r>
            <a:br>
              <a:rPr lang="en-US" sz="1600" dirty="0"/>
            </a:br>
            <a:r>
              <a:rPr lang="en-US" sz="1600" dirty="0"/>
              <a:t>A database where data is divided into smaller pieces (fragments) and distributed across different locations or sites.</a:t>
            </a:r>
          </a:p>
          <a:p>
            <a:pPr>
              <a:buNone/>
            </a:pPr>
            <a:r>
              <a:rPr lang="en-US" sz="1600" b="1" dirty="0"/>
              <a:t>Simple Relevant Example for Students:</a:t>
            </a:r>
            <a:br>
              <a:rPr lang="en-US" sz="1600" dirty="0"/>
            </a:br>
            <a:r>
              <a:rPr lang="en-US" sz="1600" dirty="0"/>
              <a:t>A university stores student records by campus—each campus database holds only its own students' data.</a:t>
            </a:r>
          </a:p>
          <a:p>
            <a:pPr>
              <a:buNone/>
            </a:pPr>
            <a:r>
              <a:rPr lang="en-US" sz="1600" b="1" dirty="0"/>
              <a:t>How it Works:</a:t>
            </a:r>
            <a:br>
              <a:rPr lang="en-US" sz="1600" dirty="0"/>
            </a:br>
            <a:r>
              <a:rPr lang="en-US" sz="1600" dirty="0"/>
              <a:t>Data is split either horizontally (by rows) or vertically (by columns) and stored at different sites; queries are processed locally or combined from multiple sites as needed.</a:t>
            </a:r>
          </a:p>
          <a:p>
            <a:pPr>
              <a:buNone/>
            </a:pPr>
            <a:r>
              <a:rPr lang="en-US" sz="1600" b="1" dirty="0"/>
              <a:t>Advantage:</a:t>
            </a:r>
            <a:br>
              <a:rPr lang="en-US" sz="1600" dirty="0"/>
            </a:br>
            <a:r>
              <a:rPr lang="en-US" sz="1600" dirty="0"/>
              <a:t>Improves performance and efficiency by storing data closer to where it is used.</a:t>
            </a:r>
          </a:p>
          <a:p>
            <a:pPr>
              <a:buNone/>
            </a:pPr>
            <a:r>
              <a:rPr lang="en-US" sz="1600" b="1" dirty="0"/>
              <a:t>Disadvantage:</a:t>
            </a:r>
            <a:br>
              <a:rPr lang="en-US" sz="1600" dirty="0"/>
            </a:br>
            <a:r>
              <a:rPr lang="en-US" sz="1600" dirty="0"/>
              <a:t>Reconstructing full data or running global queries can be complex and slower.</a:t>
            </a:r>
          </a:p>
          <a:p>
            <a:r>
              <a:rPr lang="en-US" sz="1600" b="1" dirty="0"/>
              <a:t>When to Use:</a:t>
            </a:r>
            <a:br>
              <a:rPr lang="en-US" sz="1600" dirty="0"/>
            </a:br>
            <a:r>
              <a:rPr lang="en-US" sz="1600" dirty="0"/>
              <a:t>Ideal when different branches or locations frequently access only a subset of the overall data.</a:t>
            </a:r>
          </a:p>
        </p:txBody>
      </p:sp>
    </p:spTree>
    <p:extLst>
      <p:ext uri="{BB962C8B-B14F-4D97-AF65-F5344CB8AC3E}">
        <p14:creationId xmlns:p14="http://schemas.microsoft.com/office/powerpoint/2010/main" val="1139405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981F1B-605D-11AF-9733-432CEA3F13D2}"/>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893E5-CA81-0AD0-8C80-1C27A84F8159}"/>
              </a:ext>
            </a:extLst>
          </p:cNvPr>
          <p:cNvSpPr>
            <a:spLocks noGrp="1"/>
          </p:cNvSpPr>
          <p:nvPr>
            <p:ph type="title"/>
          </p:nvPr>
        </p:nvSpPr>
        <p:spPr>
          <a:xfrm>
            <a:off x="686834" y="1153572"/>
            <a:ext cx="3200400" cy="4461163"/>
          </a:xfrm>
        </p:spPr>
        <p:txBody>
          <a:bodyPr>
            <a:normAutofit/>
          </a:bodyPr>
          <a:lstStyle/>
          <a:p>
            <a:r>
              <a:rPr lang="en-US" sz="3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700">
                <a:solidFill>
                  <a:srgbClr val="FFFFFF"/>
                </a:solidFill>
              </a:rPr>
              <a:t>Horizontal Fragmentation</a:t>
            </a:r>
            <a:br>
              <a:rPr lang="en-US" sz="37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700">
              <a:solidFill>
                <a:srgbClr val="FFFFFF"/>
              </a:solidFill>
            </a:endParaRPr>
          </a:p>
        </p:txBody>
      </p:sp>
      <p:sp>
        <p:nvSpPr>
          <p:cNvPr id="29" name="Arc 2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Rectangle 15">
            <a:extLst>
              <a:ext uri="{FF2B5EF4-FFF2-40B4-BE49-F238E27FC236}">
                <a16:creationId xmlns:a16="http://schemas.microsoft.com/office/drawing/2014/main" id="{02A01CDA-3236-284E-7231-82CC3757987E}"/>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Definition:</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Data is split </a:t>
            </a:r>
            <a:r>
              <a:rPr kumimoji="0" lang="en-US" altLang="en-US" sz="2200" b="1" i="0" u="none" strike="noStrike" cap="none" normalizeH="0" baseline="0">
                <a:ln>
                  <a:noFill/>
                </a:ln>
                <a:effectLst/>
                <a:latin typeface="Arial" panose="020B0604020202020204" pitchFamily="34" charset="0"/>
              </a:rPr>
              <a:t>row-wise</a:t>
            </a:r>
            <a:r>
              <a:rPr kumimoji="0" lang="en-US" altLang="en-US" sz="2200" b="0" i="0" u="none" strike="noStrike" cap="none" normalizeH="0" baseline="0">
                <a:ln>
                  <a:noFill/>
                </a:ln>
                <a:effectLst/>
                <a:latin typeface="Arial" panose="020B0604020202020204" pitchFamily="34" charset="0"/>
              </a:rPr>
              <a:t>—each fragment contains a subset of rows from a table, based on some condition.</a:t>
            </a:r>
          </a:p>
          <a:p>
            <a:pPr marL="0" marR="0" lvl="0" indent="0" defTabSz="914400" rtl="0" eaLnBrk="0" fontAlgn="base" latinLnBrk="0" hangingPunct="0">
              <a:spcBef>
                <a:spcPct val="0"/>
              </a:spcBef>
              <a:spcAft>
                <a:spcPts val="600"/>
              </a:spcAft>
              <a:buClrTx/>
              <a:buSzTx/>
              <a:buFontTx/>
              <a:buNone/>
              <a:tabLst/>
            </a:pPr>
            <a:r>
              <a:rPr lang="en-US" sz="2200" b="1"/>
              <a:t>Horizontal fragmentation</a:t>
            </a:r>
            <a:r>
              <a:rPr lang="en-US" sz="2200"/>
              <a:t> works by dividing a table into multiple subsets of </a:t>
            </a:r>
            <a:r>
              <a:rPr lang="en-US" sz="2200" b="1"/>
              <a:t>rows</a:t>
            </a:r>
            <a:r>
              <a:rPr lang="en-US" sz="2200"/>
              <a:t> based on some condition (like location), helping in performance optimization and data localization in real-world distributed environments.</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Example:</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A university's </a:t>
            </a:r>
            <a:r>
              <a:rPr kumimoji="0" lang="en-US" altLang="en-US" sz="2200" b="0" i="0" u="none" strike="noStrike" cap="none" normalizeH="0" baseline="0">
                <a:ln>
                  <a:noFill/>
                </a:ln>
                <a:effectLst/>
                <a:latin typeface="Arial Unicode MS"/>
              </a:rPr>
              <a:t>Students</a:t>
            </a:r>
            <a:r>
              <a:rPr kumimoji="0" lang="en-US" altLang="en-US" sz="2200" b="0" i="0" u="none" strike="noStrike" cap="none" normalizeH="0" baseline="0">
                <a:ln>
                  <a:noFill/>
                </a:ln>
                <a:effectLst/>
              </a:rPr>
              <a:t> table is fragmented by campus:</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Campus A stores: </a:t>
            </a:r>
            <a:r>
              <a:rPr kumimoji="0" lang="en-US" altLang="en-US" sz="2200" b="0" i="0" u="none" strike="noStrike" cap="none" normalizeH="0" baseline="0">
                <a:ln>
                  <a:noFill/>
                </a:ln>
                <a:effectLst/>
                <a:latin typeface="Arial Unicode MS"/>
              </a:rPr>
              <a:t>SELECT * FROM Students WHERE Campus = 'A'</a:t>
            </a:r>
            <a:endParaRPr kumimoji="0" lang="en-US" altLang="en-US" sz="22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Campus B stores: </a:t>
            </a:r>
            <a:r>
              <a:rPr kumimoji="0" lang="en-US" altLang="en-US" sz="2200" b="0" i="0" u="none" strike="noStrike" cap="none" normalizeH="0" baseline="0">
                <a:ln>
                  <a:noFill/>
                </a:ln>
                <a:effectLst/>
                <a:latin typeface="Arial Unicode MS"/>
              </a:rPr>
              <a:t>SELECT * FROM Students WHERE Campus = 'B'</a:t>
            </a:r>
            <a:endParaRPr kumimoji="0" lang="en-US" altLang="en-US" sz="22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Use Case:</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When different sites need access only to the data relevant to their operations.</a:t>
            </a:r>
          </a:p>
        </p:txBody>
      </p:sp>
    </p:spTree>
    <p:extLst>
      <p:ext uri="{BB962C8B-B14F-4D97-AF65-F5344CB8AC3E}">
        <p14:creationId xmlns:p14="http://schemas.microsoft.com/office/powerpoint/2010/main" val="9796659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ABBFB-21F0-3584-135E-09B9CE24EBD9}"/>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Horizontal Fragmentation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B472132-4204-AFF5-908F-6C90A7092DD2}"/>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 Real-World Problem Scenario:</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200" b="1" kern="100">
                <a:effectLst/>
                <a:latin typeface="Calibri" panose="020F0502020204030204" pitchFamily="34" charset="0"/>
                <a:ea typeface="Calibri" panose="020F0502020204030204" pitchFamily="34" charset="0"/>
                <a:cs typeface="Times New Roman" panose="02020603050405020304" pitchFamily="18" charset="0"/>
              </a:rPr>
              <a:t>Problem:</a:t>
            </a:r>
            <a:br>
              <a:rPr lang="en-US" sz="2200" kern="100">
                <a:effectLst/>
                <a:latin typeface="Calibri" panose="020F0502020204030204" pitchFamily="34" charset="0"/>
                <a:ea typeface="Calibri" panose="020F0502020204030204" pitchFamily="34" charset="0"/>
                <a:cs typeface="Times New Roman" panose="02020603050405020304" pitchFamily="18" charset="0"/>
              </a:rPr>
            </a:br>
            <a:r>
              <a:rPr lang="en-US" sz="2200" kern="100">
                <a:effectLst/>
                <a:latin typeface="Calibri" panose="020F0502020204030204" pitchFamily="34" charset="0"/>
                <a:ea typeface="Calibri" panose="020F0502020204030204" pitchFamily="34" charset="0"/>
                <a:cs typeface="Times New Roman" panose="02020603050405020304" pitchFamily="18" charset="0"/>
              </a:rPr>
              <a:t>A university has campuses in </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New York</a:t>
            </a:r>
            <a:r>
              <a:rPr lang="en-US" sz="2200" kern="100">
                <a:effectLst/>
                <a:latin typeface="Calibri" panose="020F0502020204030204" pitchFamily="34" charset="0"/>
                <a:ea typeface="Calibri" panose="020F0502020204030204" pitchFamily="34" charset="0"/>
                <a:cs typeface="Times New Roman" panose="02020603050405020304" pitchFamily="18" charset="0"/>
              </a:rPr>
              <a:t>, </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Los Angeles</a:t>
            </a:r>
            <a:r>
              <a:rPr lang="en-US" sz="2200" kern="100">
                <a:effectLst/>
                <a:latin typeface="Calibri" panose="020F0502020204030204" pitchFamily="34" charset="0"/>
                <a:ea typeface="Calibri" panose="020F0502020204030204" pitchFamily="34" charset="0"/>
                <a:cs typeface="Times New Roman" panose="02020603050405020304" pitchFamily="18" charset="0"/>
              </a:rPr>
              <a:t>, and </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Chicago</a:t>
            </a:r>
            <a:r>
              <a:rPr lang="en-US" sz="2200" kern="100">
                <a:effectLst/>
                <a:latin typeface="Calibri" panose="020F0502020204030204" pitchFamily="34" charset="0"/>
                <a:ea typeface="Calibri" panose="020F0502020204030204" pitchFamily="34" charset="0"/>
                <a:cs typeface="Times New Roman" panose="02020603050405020304" pitchFamily="18" charset="0"/>
              </a:rPr>
              <a:t>. Each campus needs to access only the </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student records</a:t>
            </a:r>
            <a:r>
              <a:rPr lang="en-US" sz="2200" kern="100">
                <a:effectLst/>
                <a:latin typeface="Calibri" panose="020F0502020204030204" pitchFamily="34" charset="0"/>
                <a:ea typeface="Calibri" panose="020F0502020204030204" pitchFamily="34" charset="0"/>
                <a:cs typeface="Times New Roman" panose="02020603050405020304" pitchFamily="18" charset="0"/>
              </a:rPr>
              <a:t> relevant to that campus for faster processing and privacy.</a:t>
            </a:r>
          </a:p>
          <a:p>
            <a:pPr marL="0" marR="0">
              <a:spcAft>
                <a:spcPts val="800"/>
              </a:spcAft>
            </a:pPr>
            <a:r>
              <a:rPr lang="en-US" sz="2200" kern="100">
                <a:effectLst/>
                <a:latin typeface="Calibri" panose="020F0502020204030204" pitchFamily="34" charset="0"/>
                <a:ea typeface="Calibri" panose="020F0502020204030204" pitchFamily="34" charset="0"/>
                <a:cs typeface="Times New Roman" panose="02020603050405020304" pitchFamily="18" charset="0"/>
              </a:rPr>
              <a:t>A centralized Students table contains all student records:</a:t>
            </a:r>
          </a:p>
          <a:p>
            <a:r>
              <a:rPr lang="en-US" sz="2200"/>
              <a:t>Students(</a:t>
            </a:r>
            <a:r>
              <a:rPr lang="en-US" sz="2200" err="1"/>
              <a:t>StudentID</a:t>
            </a:r>
            <a:r>
              <a:rPr lang="en-US" sz="2200"/>
              <a:t>, Name, Email, Campus, Major, GPA)</a:t>
            </a:r>
          </a:p>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 Horizontal Fragmentation Solution:</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We fragment the Students table horizontally, by campus (i.e., by Campus attribute). Each fragment contains rows (records) of students belonging to a specific campus.</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spTree>
    <p:extLst>
      <p:ext uri="{BB962C8B-B14F-4D97-AF65-F5344CB8AC3E}">
        <p14:creationId xmlns:p14="http://schemas.microsoft.com/office/powerpoint/2010/main" val="71467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52F1DA-CF2C-ED0C-89E6-187C87424D1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316FA-53FE-39CE-96A8-8BF3AC168302}"/>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Horizontal Fragmentation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83EF1B8-5BE1-04F8-1D12-DB5C78C269D6}"/>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Fragments: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Fragment 1: New York Campus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CREATE TABLE </a:t>
            </a:r>
            <a:r>
              <a:rPr lang="en-US" sz="2000" b="1" kern="100" err="1">
                <a:effectLst/>
                <a:latin typeface="Segoe UI Emoji" panose="020B0502040204020203" pitchFamily="34" charset="0"/>
                <a:ea typeface="Calibri" panose="020F0502020204030204" pitchFamily="34" charset="0"/>
                <a:cs typeface="Segoe UI Emoji" panose="020B0502040204020203" pitchFamily="34" charset="0"/>
              </a:rPr>
              <a:t>Students_NY</a:t>
            </a: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AS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SELECT * FROM Students WHERE Campus = 'New York';</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Fragment 2: Los Angeles Campus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CREATE TABLE </a:t>
            </a:r>
            <a:r>
              <a:rPr lang="en-US" sz="2000" b="1" kern="100" err="1">
                <a:effectLst/>
                <a:latin typeface="Segoe UI Emoji" panose="020B0502040204020203" pitchFamily="34" charset="0"/>
                <a:ea typeface="Calibri" panose="020F0502020204030204" pitchFamily="34" charset="0"/>
                <a:cs typeface="Segoe UI Emoji" panose="020B0502040204020203" pitchFamily="34" charset="0"/>
              </a:rPr>
              <a:t>Students_LA</a:t>
            </a: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AS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SELECT * FROM Students WHERE Campus = 'Los Angeles';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Fragment 3: Chicago Campus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CREATE TABLE </a:t>
            </a:r>
            <a:r>
              <a:rPr lang="en-US" sz="2000" b="1" kern="100" err="1">
                <a:effectLst/>
                <a:latin typeface="Segoe UI Emoji" panose="020B0502040204020203" pitchFamily="34" charset="0"/>
                <a:ea typeface="Calibri" panose="020F0502020204030204" pitchFamily="34" charset="0"/>
                <a:cs typeface="Segoe UI Emoji" panose="020B0502040204020203" pitchFamily="34" charset="0"/>
              </a:rPr>
              <a:t>Students_CH</a:t>
            </a: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AS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SELECT * FROM Students WHERE Campus = 'Chicago';</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000" kern="100">
                <a:effectLst/>
                <a:latin typeface="Calibri" panose="020F0502020204030204" pitchFamily="34" charset="0"/>
                <a:ea typeface="Calibri" panose="020F0502020204030204" pitchFamily="34" charset="0"/>
                <a:cs typeface="Times New Roman" panose="02020603050405020304" pitchFamily="18" charset="0"/>
              </a:rPr>
              <a:t> </a:t>
            </a:r>
          </a:p>
          <a:p>
            <a:endParaRPr lang="en-US" sz="2000"/>
          </a:p>
        </p:txBody>
      </p:sp>
    </p:spTree>
    <p:extLst>
      <p:ext uri="{BB962C8B-B14F-4D97-AF65-F5344CB8AC3E}">
        <p14:creationId xmlns:p14="http://schemas.microsoft.com/office/powerpoint/2010/main" val="8904478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9D056C-2F6F-CE0E-ECFB-2DE649C7DBD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8C6E9-1F86-B308-7313-CB38D4F5188F}"/>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Horizontal Fragmentation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75D8E05-B480-FD2B-1D19-162A9334FE71}"/>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Reconstruction Query (if needed):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To get all students from all campuses (i.e., reconstruct original table):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SELECT * FROM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Students_NY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UNION ALL</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SELECT * FROM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Students_LA</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UNION ALL</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SELECT * FROM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Students_CH</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1800" b="1"/>
              <a:t>✅ Benefits:</a:t>
            </a:r>
          </a:p>
          <a:p>
            <a:pPr>
              <a:buFont typeface="Arial" panose="020B0604020202020204" pitchFamily="34" charset="0"/>
              <a:buChar char="•"/>
            </a:pPr>
            <a:r>
              <a:rPr lang="en-US" sz="1800" b="1"/>
              <a:t>Performance:</a:t>
            </a:r>
            <a:r>
              <a:rPr lang="en-US" sz="1800"/>
              <a:t> Each campus queries only its own data.</a:t>
            </a:r>
          </a:p>
          <a:p>
            <a:pPr>
              <a:buFont typeface="Arial" panose="020B0604020202020204" pitchFamily="34" charset="0"/>
              <a:buChar char="•"/>
            </a:pPr>
            <a:r>
              <a:rPr lang="en-US" sz="1800" b="1"/>
              <a:t>Security:</a:t>
            </a:r>
            <a:r>
              <a:rPr lang="en-US" sz="1800"/>
              <a:t> Campuses can't see students from other campuses.</a:t>
            </a:r>
          </a:p>
          <a:p>
            <a:pPr>
              <a:buFont typeface="Arial" panose="020B0604020202020204" pitchFamily="34" charset="0"/>
              <a:buChar char="•"/>
            </a:pPr>
            <a:r>
              <a:rPr lang="en-US" sz="1800" b="1"/>
              <a:t>Efficiency:</a:t>
            </a:r>
            <a:r>
              <a:rPr lang="en-US" sz="1800"/>
              <a:t> Less data transfer in distributed networks.</a:t>
            </a:r>
          </a:p>
          <a:p>
            <a:pPr marL="0" marR="0" indent="0">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a:p>
        </p:txBody>
      </p:sp>
    </p:spTree>
    <p:extLst>
      <p:ext uri="{BB962C8B-B14F-4D97-AF65-F5344CB8AC3E}">
        <p14:creationId xmlns:p14="http://schemas.microsoft.com/office/powerpoint/2010/main" val="2266031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387C-45DD-F612-8F12-E88A307A540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C24D77-3133-098C-C57D-E19D7BF8D321}"/>
              </a:ext>
            </a:extLst>
          </p:cNvPr>
          <p:cNvSpPr>
            <a:spLocks noGrp="1"/>
          </p:cNvSpPr>
          <p:nvPr>
            <p:ph type="title"/>
          </p:nvPr>
        </p:nvSpPr>
        <p:spPr>
          <a:xfrm>
            <a:off x="686834" y="1153572"/>
            <a:ext cx="3200400" cy="4461163"/>
          </a:xfrm>
        </p:spPr>
        <p:txBody>
          <a:bodyPr>
            <a:normAutofit/>
          </a:bodyPr>
          <a:lstStyle/>
          <a:p>
            <a:r>
              <a:rPr lang="en-US" sz="3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700">
                <a:solidFill>
                  <a:srgbClr val="FFFFFF"/>
                </a:solidFill>
              </a:rPr>
              <a:t>Vertical Fragmentation</a:t>
            </a:r>
            <a:br>
              <a:rPr lang="en-US" sz="37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70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5EBD41B1-E57E-BAA8-56F2-E0A222232BCC}"/>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Definition:</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Data is split </a:t>
            </a:r>
            <a:r>
              <a:rPr kumimoji="0" lang="en-US" altLang="en-US" sz="2200" b="1" i="0" u="none" strike="noStrike" cap="none" normalizeH="0" baseline="0">
                <a:ln>
                  <a:noFill/>
                </a:ln>
                <a:effectLst/>
                <a:latin typeface="Arial" panose="020B0604020202020204" pitchFamily="34" charset="0"/>
              </a:rPr>
              <a:t>column-wise</a:t>
            </a:r>
            <a:r>
              <a:rPr kumimoji="0" lang="en-US" altLang="en-US" sz="2200" b="0" i="0" u="none" strike="noStrike" cap="none" normalizeH="0" baseline="0">
                <a:ln>
                  <a:noFill/>
                </a:ln>
                <a:effectLst/>
                <a:latin typeface="Arial" panose="020B0604020202020204" pitchFamily="34" charset="0"/>
              </a:rPr>
              <a:t>—each fragment contains a subset of columns (attributes), usually with a common primary key.</a:t>
            </a:r>
          </a:p>
          <a:p>
            <a:pPr marL="0" marR="0" lvl="0" indent="0" defTabSz="914400" rtl="0" eaLnBrk="0" fontAlgn="base" latinLnBrk="0" hangingPunct="0">
              <a:spcBef>
                <a:spcPct val="0"/>
              </a:spcBef>
              <a:spcAft>
                <a:spcPts val="600"/>
              </a:spcAft>
              <a:buClrTx/>
              <a:buSzTx/>
              <a:buFontTx/>
              <a:buNone/>
              <a:tabLst/>
            </a:pPr>
            <a:r>
              <a:rPr lang="en-US" sz="2200" b="1"/>
              <a:t>Vertical fragmentation</a:t>
            </a:r>
            <a:r>
              <a:rPr lang="en-US" sz="2200"/>
              <a:t> divides a table by </a:t>
            </a:r>
            <a:r>
              <a:rPr lang="en-US" sz="2200" b="1"/>
              <a:t>columns</a:t>
            </a:r>
            <a:r>
              <a:rPr lang="en-US" sz="2200"/>
              <a:t>, storing each subset in a different site or system, while retaining the primary key to enable reconstruction. It’s ideal when different departments or applications access </a:t>
            </a:r>
            <a:r>
              <a:rPr lang="en-US" sz="2200" b="1"/>
              <a:t>different attributes</a:t>
            </a:r>
            <a:r>
              <a:rPr lang="en-US" sz="2200"/>
              <a:t> of the same data.</a:t>
            </a:r>
            <a:endParaRPr kumimoji="0" lang="en-US" altLang="en-US" sz="2200" b="1"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Example:</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A </a:t>
            </a:r>
            <a:r>
              <a:rPr kumimoji="0" lang="en-US" altLang="en-US" sz="2200" b="0" i="0" u="none" strike="noStrike" cap="none" normalizeH="0" baseline="0">
                <a:ln>
                  <a:noFill/>
                </a:ln>
                <a:effectLst/>
                <a:latin typeface="Arial Unicode MS"/>
              </a:rPr>
              <a:t>Students</a:t>
            </a:r>
            <a:r>
              <a:rPr kumimoji="0" lang="en-US" altLang="en-US" sz="2200" b="0" i="0" u="none" strike="noStrike" cap="none" normalizeH="0" baseline="0">
                <a:ln>
                  <a:noFill/>
                </a:ln>
                <a:effectLst/>
              </a:rPr>
              <a:t> table split into:</a:t>
            </a:r>
            <a:endParaRPr kumimoji="0" lang="en-US" altLang="en-US" sz="22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Fragment 1 (Academic Info): </a:t>
            </a:r>
            <a:r>
              <a:rPr kumimoji="0" lang="en-US" altLang="en-US" sz="2200" b="0" i="0" u="none" strike="noStrike" cap="none" normalizeH="0" baseline="0" err="1">
                <a:ln>
                  <a:noFill/>
                </a:ln>
                <a:effectLst/>
                <a:latin typeface="Arial Unicode MS"/>
              </a:rPr>
              <a:t>StudentID</a:t>
            </a:r>
            <a:r>
              <a:rPr kumimoji="0" lang="en-US" altLang="en-US" sz="2200" b="0" i="0" u="none" strike="noStrike" cap="none" normalizeH="0" baseline="0">
                <a:ln>
                  <a:noFill/>
                </a:ln>
                <a:effectLst/>
              </a:rPr>
              <a:t>, </a:t>
            </a:r>
            <a:r>
              <a:rPr kumimoji="0" lang="en-US" altLang="en-US" sz="2200" b="0" i="0" u="none" strike="noStrike" cap="none" normalizeH="0" baseline="0">
                <a:ln>
                  <a:noFill/>
                </a:ln>
                <a:effectLst/>
                <a:latin typeface="Arial Unicode MS"/>
              </a:rPr>
              <a:t>Major</a:t>
            </a:r>
            <a:r>
              <a:rPr kumimoji="0" lang="en-US" altLang="en-US" sz="2200" b="0" i="0" u="none" strike="noStrike" cap="none" normalizeH="0" baseline="0">
                <a:ln>
                  <a:noFill/>
                </a:ln>
                <a:effectLst/>
              </a:rPr>
              <a:t>, </a:t>
            </a:r>
            <a:r>
              <a:rPr kumimoji="0" lang="en-US" altLang="en-US" sz="2200" b="0" i="0" u="none" strike="noStrike" cap="none" normalizeH="0" baseline="0">
                <a:ln>
                  <a:noFill/>
                </a:ln>
                <a:effectLst/>
                <a:latin typeface="Arial Unicode MS"/>
              </a:rPr>
              <a:t>GPA</a:t>
            </a:r>
            <a:endParaRPr kumimoji="0" lang="en-US" altLang="en-US" sz="22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a:ln>
                  <a:noFill/>
                </a:ln>
                <a:effectLst/>
                <a:latin typeface="Arial" panose="020B0604020202020204" pitchFamily="34" charset="0"/>
              </a:rPr>
              <a:t>Fragment 2 (Personal Info): </a:t>
            </a:r>
            <a:r>
              <a:rPr kumimoji="0" lang="en-US" altLang="en-US" sz="2200" b="0" i="0" u="none" strike="noStrike" cap="none" normalizeH="0" baseline="0" err="1">
                <a:ln>
                  <a:noFill/>
                </a:ln>
                <a:effectLst/>
                <a:latin typeface="Arial Unicode MS"/>
              </a:rPr>
              <a:t>StudentID</a:t>
            </a:r>
            <a:r>
              <a:rPr kumimoji="0" lang="en-US" altLang="en-US" sz="2200" b="0" i="0" u="none" strike="noStrike" cap="none" normalizeH="0" baseline="0">
                <a:ln>
                  <a:noFill/>
                </a:ln>
                <a:effectLst/>
              </a:rPr>
              <a:t>, </a:t>
            </a:r>
            <a:r>
              <a:rPr kumimoji="0" lang="en-US" altLang="en-US" sz="2200" b="0" i="0" u="none" strike="noStrike" cap="none" normalizeH="0" baseline="0">
                <a:ln>
                  <a:noFill/>
                </a:ln>
                <a:effectLst/>
                <a:latin typeface="Arial Unicode MS"/>
              </a:rPr>
              <a:t>Name</a:t>
            </a:r>
            <a:r>
              <a:rPr kumimoji="0" lang="en-US" altLang="en-US" sz="2200" b="0" i="0" u="none" strike="noStrike" cap="none" normalizeH="0" baseline="0">
                <a:ln>
                  <a:noFill/>
                </a:ln>
                <a:effectLst/>
              </a:rPr>
              <a:t>, </a:t>
            </a:r>
            <a:r>
              <a:rPr kumimoji="0" lang="en-US" altLang="en-US" sz="2200" b="0" i="0" u="none" strike="noStrike" cap="none" normalizeH="0" baseline="0">
                <a:ln>
                  <a:noFill/>
                </a:ln>
                <a:effectLst/>
                <a:latin typeface="Arial Unicode MS"/>
              </a:rPr>
              <a:t>Email</a:t>
            </a:r>
            <a:endParaRPr kumimoji="0" lang="en-US" altLang="en-US" sz="22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effectLst/>
                <a:latin typeface="Arial" panose="020B0604020202020204" pitchFamily="34" charset="0"/>
              </a:rPr>
              <a:t>Use Case:</a:t>
            </a:r>
            <a:br>
              <a:rPr kumimoji="0" lang="en-US" altLang="en-US" sz="2200" b="0" i="0" u="none" strike="noStrike" cap="none" normalizeH="0" baseline="0">
                <a:ln>
                  <a:noFill/>
                </a:ln>
                <a:effectLst/>
                <a:latin typeface="Arial" panose="020B0604020202020204" pitchFamily="34" charset="0"/>
              </a:rPr>
            </a:br>
            <a:r>
              <a:rPr kumimoji="0" lang="en-US" altLang="en-US" sz="2200" b="0" i="0" u="none" strike="noStrike" cap="none" normalizeH="0" baseline="0">
                <a:ln>
                  <a:noFill/>
                </a:ln>
                <a:effectLst/>
                <a:latin typeface="Arial" panose="020B0604020202020204" pitchFamily="34" charset="0"/>
              </a:rPr>
              <a:t>When different departments or applications need access to different fields of the same table.</a:t>
            </a:r>
          </a:p>
        </p:txBody>
      </p:sp>
    </p:spTree>
    <p:extLst>
      <p:ext uri="{BB962C8B-B14F-4D97-AF65-F5344CB8AC3E}">
        <p14:creationId xmlns:p14="http://schemas.microsoft.com/office/powerpoint/2010/main" val="3242251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974A5-5E57-1209-62BD-191FA77FFA2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7B3D6-2B14-B7AB-63B0-3B48790119B8}"/>
              </a:ext>
            </a:extLst>
          </p:cNvPr>
          <p:cNvSpPr>
            <a:spLocks noGrp="1"/>
          </p:cNvSpPr>
          <p:nvPr>
            <p:ph type="title"/>
          </p:nvPr>
        </p:nvSpPr>
        <p:spPr>
          <a:xfrm>
            <a:off x="686834" y="1153572"/>
            <a:ext cx="3200400" cy="4461163"/>
          </a:xfrm>
        </p:spPr>
        <p:txBody>
          <a:bodyPr>
            <a:normAutofit/>
          </a:bodyPr>
          <a:lstStyle/>
          <a:p>
            <a:r>
              <a:rPr lang="en-US" sz="37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700">
                <a:solidFill>
                  <a:srgbClr val="FFFFFF"/>
                </a:solidFill>
              </a:rPr>
              <a:t>Vertical Fragmentation</a:t>
            </a:r>
            <a:br>
              <a:rPr lang="en-US" sz="37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3700">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2">
            <a:extLst>
              <a:ext uri="{FF2B5EF4-FFF2-40B4-BE49-F238E27FC236}">
                <a16:creationId xmlns:a16="http://schemas.microsoft.com/office/drawing/2014/main" id="{A5098C67-3801-2620-7AC0-F66B1117D9A0}"/>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 Real-World Problem Scenario:</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Problem:</a:t>
            </a:r>
            <a:b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b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A university’s student data is used by two departments: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Academic Department needs access to academic records only.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Administration needs access to contact and personal info only.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A centralized Students table contains all fields: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Students(</a:t>
            </a:r>
            <a:r>
              <a:rPr lang="en-US" sz="2000" kern="100" dirty="0" err="1">
                <a:effectLst/>
                <a:latin typeface="Segoe UI Emoji" panose="020B0502040204020203" pitchFamily="34" charset="0"/>
                <a:ea typeface="Calibri" panose="020F0502020204030204" pitchFamily="34" charset="0"/>
                <a:cs typeface="Segoe UI Emoji" panose="020B0502040204020203" pitchFamily="34" charset="0"/>
              </a:rPr>
              <a:t>StudentID</a:t>
            </a: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 Name, Email, Phone, Major, GPA)</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kern="100" dirty="0">
                <a:effectLst/>
                <a:latin typeface="Segoe UI Emoji" panose="020B0502040204020203" pitchFamily="34" charset="0"/>
                <a:ea typeface="Calibri" panose="020F0502020204030204" pitchFamily="34" charset="0"/>
                <a:cs typeface="Segoe UI Emoji" panose="020B0502040204020203" pitchFamily="34" charset="0"/>
              </a:rPr>
              <a:t>But not all departments need all the columns. Instead of duplicating or querying the entire table, we can split the table vertically.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defTabSz="914400" rtl="0" eaLnBrk="0" fontAlgn="base" latinLnBrk="0" hangingPunct="0">
              <a:spcBef>
                <a:spcPct val="0"/>
              </a:spcBef>
              <a:spcAft>
                <a:spcPct val="0"/>
              </a:spcAft>
              <a:buClrTx/>
              <a:buSzTx/>
              <a:buFontTx/>
              <a:buNone/>
              <a:tabLst/>
            </a:pPr>
            <a:endParaRPr kumimoji="0" lang="en-US" altLang="en-US" sz="20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595630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9C6F6-539C-F835-16DF-EC9809B9915D}"/>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Vertical Fragmentation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CE21AD-1239-6EC5-3C75-F7D0F4C21F55}"/>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 Vertical Fragmentation Solution:</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200" kern="100">
                <a:effectLst/>
                <a:latin typeface="Calibri" panose="020F0502020204030204" pitchFamily="34" charset="0"/>
                <a:ea typeface="Calibri" panose="020F0502020204030204" pitchFamily="34" charset="0"/>
                <a:cs typeface="Times New Roman" panose="02020603050405020304" pitchFamily="18" charset="0"/>
              </a:rPr>
              <a:t>We </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divide the table by columns (attributes)</a:t>
            </a:r>
            <a:r>
              <a:rPr lang="en-US" sz="2200" kern="100">
                <a:effectLst/>
                <a:latin typeface="Calibri" panose="020F0502020204030204" pitchFamily="34" charset="0"/>
                <a:ea typeface="Calibri" panose="020F0502020204030204" pitchFamily="34" charset="0"/>
                <a:cs typeface="Times New Roman" panose="02020603050405020304" pitchFamily="18" charset="0"/>
              </a:rPr>
              <a:t> based on usage—</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but always keep the primary key (</a:t>
            </a:r>
            <a:r>
              <a:rPr lang="en-US" sz="2200" b="1" kern="100" err="1">
                <a:effectLst/>
                <a:latin typeface="Calibri" panose="020F0502020204030204" pitchFamily="34" charset="0"/>
                <a:ea typeface="Calibri" panose="020F0502020204030204" pitchFamily="34" charset="0"/>
                <a:cs typeface="Times New Roman" panose="02020603050405020304" pitchFamily="18" charset="0"/>
              </a:rPr>
              <a:t>StudentID</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a:t>
            </a:r>
            <a:r>
              <a:rPr lang="en-US" sz="2200" kern="100">
                <a:effectLst/>
                <a:latin typeface="Calibri" panose="020F0502020204030204" pitchFamily="34" charset="0"/>
                <a:ea typeface="Calibri" panose="020F0502020204030204" pitchFamily="34" charset="0"/>
                <a:cs typeface="Times New Roman" panose="02020603050405020304" pitchFamily="18" charset="0"/>
              </a:rPr>
              <a:t> in both fragments to allow reconstruction.</a:t>
            </a:r>
          </a:p>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 Fragments:</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 Fragment 1 – Academic Information:</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200" kern="100">
                <a:effectLst/>
                <a:latin typeface="Calibri" panose="020F0502020204030204" pitchFamily="34" charset="0"/>
                <a:ea typeface="Calibri" panose="020F0502020204030204" pitchFamily="34" charset="0"/>
                <a:cs typeface="Times New Roman" panose="02020603050405020304" pitchFamily="18" charset="0"/>
              </a:rPr>
              <a:t>CREATE TABLE </a:t>
            </a:r>
            <a:r>
              <a:rPr lang="en-US" sz="2200" kern="100" err="1">
                <a:effectLst/>
                <a:latin typeface="Calibri" panose="020F0502020204030204" pitchFamily="34" charset="0"/>
                <a:ea typeface="Calibri" panose="020F0502020204030204" pitchFamily="34" charset="0"/>
                <a:cs typeface="Times New Roman" panose="02020603050405020304" pitchFamily="18" charset="0"/>
              </a:rPr>
              <a:t>Student_Academic</a:t>
            </a:r>
            <a:r>
              <a:rPr lang="en-US" sz="2200" kern="100">
                <a:effectLst/>
                <a:latin typeface="Calibri" panose="020F0502020204030204" pitchFamily="34" charset="0"/>
                <a:ea typeface="Calibri" panose="020F0502020204030204" pitchFamily="34" charset="0"/>
                <a:cs typeface="Times New Roman" panose="02020603050405020304" pitchFamily="18" charset="0"/>
              </a:rPr>
              <a:t> AS</a:t>
            </a:r>
          </a:p>
          <a:p>
            <a:pPr marL="0" marR="0">
              <a:spcAft>
                <a:spcPts val="800"/>
              </a:spcAft>
              <a:buNone/>
            </a:pPr>
            <a:r>
              <a:rPr lang="en-US" sz="2200" kern="100">
                <a:effectLst/>
                <a:latin typeface="Calibri" panose="020F0502020204030204" pitchFamily="34" charset="0"/>
                <a:ea typeface="Calibri" panose="020F0502020204030204" pitchFamily="34" charset="0"/>
                <a:cs typeface="Times New Roman" panose="02020603050405020304" pitchFamily="18" charset="0"/>
              </a:rPr>
              <a:t>SELECT </a:t>
            </a:r>
            <a:r>
              <a:rPr lang="en-US" sz="2200" kern="100" err="1">
                <a:effectLst/>
                <a:latin typeface="Calibri" panose="020F0502020204030204" pitchFamily="34" charset="0"/>
                <a:ea typeface="Calibri" panose="020F0502020204030204" pitchFamily="34" charset="0"/>
                <a:cs typeface="Times New Roman" panose="02020603050405020304" pitchFamily="18" charset="0"/>
              </a:rPr>
              <a:t>StudentID</a:t>
            </a:r>
            <a:r>
              <a:rPr lang="en-US" sz="2200" kern="100">
                <a:effectLst/>
                <a:latin typeface="Calibri" panose="020F0502020204030204" pitchFamily="34" charset="0"/>
                <a:ea typeface="Calibri" panose="020F0502020204030204" pitchFamily="34" charset="0"/>
                <a:cs typeface="Times New Roman" panose="02020603050405020304" pitchFamily="18" charset="0"/>
              </a:rPr>
              <a:t>, Major, GPA FROM Students;</a:t>
            </a:r>
          </a:p>
          <a:p>
            <a:pPr marL="0" marR="0">
              <a:spcAft>
                <a:spcPts val="800"/>
              </a:spcAft>
              <a:buNone/>
            </a:pPr>
            <a:r>
              <a:rPr lang="en-US" sz="22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2200" b="1" kern="100">
                <a:effectLst/>
                <a:latin typeface="Calibri" panose="020F0502020204030204" pitchFamily="34" charset="0"/>
                <a:ea typeface="Calibri" panose="020F0502020204030204" pitchFamily="34" charset="0"/>
                <a:cs typeface="Times New Roman" panose="02020603050405020304" pitchFamily="18" charset="0"/>
              </a:rPr>
              <a:t> Fragment 2 – Personal Information:</a:t>
            </a:r>
            <a:endParaRPr lang="en-US" sz="2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200" kern="100">
                <a:effectLst/>
                <a:latin typeface="Calibri" panose="020F0502020204030204" pitchFamily="34" charset="0"/>
                <a:ea typeface="Calibri" panose="020F0502020204030204" pitchFamily="34" charset="0"/>
                <a:cs typeface="Times New Roman" panose="02020603050405020304" pitchFamily="18" charset="0"/>
              </a:rPr>
              <a:t>CREATE TABLE </a:t>
            </a:r>
            <a:r>
              <a:rPr lang="en-US" sz="2200" kern="100" err="1">
                <a:effectLst/>
                <a:latin typeface="Calibri" panose="020F0502020204030204" pitchFamily="34" charset="0"/>
                <a:ea typeface="Calibri" panose="020F0502020204030204" pitchFamily="34" charset="0"/>
                <a:cs typeface="Times New Roman" panose="02020603050405020304" pitchFamily="18" charset="0"/>
              </a:rPr>
              <a:t>Student_Personal</a:t>
            </a:r>
            <a:r>
              <a:rPr lang="en-US" sz="2200" kern="100">
                <a:effectLst/>
                <a:latin typeface="Calibri" panose="020F0502020204030204" pitchFamily="34" charset="0"/>
                <a:ea typeface="Calibri" panose="020F0502020204030204" pitchFamily="34" charset="0"/>
                <a:cs typeface="Times New Roman" panose="02020603050405020304" pitchFamily="18" charset="0"/>
              </a:rPr>
              <a:t> AS</a:t>
            </a:r>
          </a:p>
          <a:p>
            <a:pPr marL="0" marR="0">
              <a:spcAft>
                <a:spcPts val="800"/>
              </a:spcAft>
            </a:pPr>
            <a:r>
              <a:rPr lang="en-US" sz="2200" kern="100">
                <a:effectLst/>
                <a:latin typeface="Calibri" panose="020F0502020204030204" pitchFamily="34" charset="0"/>
                <a:ea typeface="Calibri" panose="020F0502020204030204" pitchFamily="34" charset="0"/>
                <a:cs typeface="Times New Roman" panose="02020603050405020304" pitchFamily="18" charset="0"/>
              </a:rPr>
              <a:t>SELECT </a:t>
            </a:r>
            <a:r>
              <a:rPr lang="en-US" sz="2200" kern="100" err="1">
                <a:effectLst/>
                <a:latin typeface="Calibri" panose="020F0502020204030204" pitchFamily="34" charset="0"/>
                <a:ea typeface="Calibri" panose="020F0502020204030204" pitchFamily="34" charset="0"/>
                <a:cs typeface="Times New Roman" panose="02020603050405020304" pitchFamily="18" charset="0"/>
              </a:rPr>
              <a:t>StudentID</a:t>
            </a:r>
            <a:r>
              <a:rPr lang="en-US" sz="2200" kern="100">
                <a:effectLst/>
                <a:latin typeface="Calibri" panose="020F0502020204030204" pitchFamily="34" charset="0"/>
                <a:ea typeface="Calibri" panose="020F0502020204030204" pitchFamily="34" charset="0"/>
                <a:cs typeface="Times New Roman" panose="02020603050405020304" pitchFamily="18" charset="0"/>
              </a:rPr>
              <a:t>, Name, Email, Phone FROM Students;</a:t>
            </a:r>
          </a:p>
          <a:p>
            <a:endParaRPr lang="en-US" sz="2200"/>
          </a:p>
        </p:txBody>
      </p:sp>
    </p:spTree>
    <p:extLst>
      <p:ext uri="{BB962C8B-B14F-4D97-AF65-F5344CB8AC3E}">
        <p14:creationId xmlns:p14="http://schemas.microsoft.com/office/powerpoint/2010/main" val="19243834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AFEEC-4995-20DB-B18A-59473A018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EC6E6-0589-8CF2-7E33-3A2191DD742C}"/>
              </a:ext>
            </a:extLst>
          </p:cNvPr>
          <p:cNvSpPr>
            <a:spLocks noGrp="1"/>
          </p:cNvSpPr>
          <p:nvPr>
            <p:ph type="title"/>
          </p:nvPr>
        </p:nvSpPr>
        <p:spPr>
          <a:xfrm>
            <a:off x="838200" y="365125"/>
            <a:ext cx="10515600" cy="1325563"/>
          </a:xfrm>
        </p:spPr>
        <p:txBody>
          <a:bodyPr>
            <a:normAutofit/>
          </a:bodyPr>
          <a:lstStyle/>
          <a:p>
            <a:r>
              <a:rPr lang="en-US" sz="3400" dirty="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800" dirty="0"/>
              <a:t>Hybrid Fragmentation</a:t>
            </a:r>
            <a:br>
              <a:rPr lang="en-US" sz="3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400" dirty="0"/>
          </a:p>
        </p:txBody>
      </p:sp>
      <p:sp>
        <p:nvSpPr>
          <p:cNvPr id="3" name="Rectangle 1">
            <a:extLst>
              <a:ext uri="{FF2B5EF4-FFF2-40B4-BE49-F238E27FC236}">
                <a16:creationId xmlns:a16="http://schemas.microsoft.com/office/drawing/2014/main" id="{FD0161C7-198A-875E-6761-F3957E187E16}"/>
              </a:ext>
            </a:extLst>
          </p:cNvPr>
          <p:cNvSpPr>
            <a:spLocks noGrp="1" noChangeArrowheads="1"/>
          </p:cNvSpPr>
          <p:nvPr>
            <p:ph idx="1"/>
          </p:nvPr>
        </p:nvSpPr>
        <p:spPr bwMode="auto">
          <a:xfrm>
            <a:off x="838200" y="1187818"/>
            <a:ext cx="10708758" cy="5734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15000"/>
              </a:lnSpc>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Reconstruction Query (if needed):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To get the full original data, join the fragments using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StudentID</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SELECT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FROM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Student_Academic</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JOIN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Student_Personal</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P ON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A.StudentID</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 </a:t>
            </a:r>
            <a:r>
              <a:rPr lang="en-US" sz="1800" b="1" kern="100" dirty="0" err="1">
                <a:effectLst/>
                <a:latin typeface="Segoe UI Emoji" panose="020B0502040204020203" pitchFamily="34" charset="0"/>
                <a:ea typeface="Calibri" panose="020F0502020204030204" pitchFamily="34" charset="0"/>
                <a:cs typeface="Segoe UI Emoji" panose="020B0502040204020203" pitchFamily="34" charset="0"/>
              </a:rPr>
              <a:t>P.StudentID</a:t>
            </a: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a:t>
            </a:r>
          </a:p>
          <a:p>
            <a:pPr marL="0" marR="0">
              <a:lnSpc>
                <a:spcPct val="115000"/>
              </a:lnSpc>
              <a:spcAft>
                <a:spcPts val="800"/>
              </a:spcAft>
              <a:buNone/>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 Benefits: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Security: Departments see only the data they need.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Performance: Less data fetched during queries.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Segoe UI Emoji" panose="020B0502040204020203" pitchFamily="34" charset="0"/>
                <a:ea typeface="Calibri" panose="020F0502020204030204" pitchFamily="34" charset="0"/>
                <a:cs typeface="Segoe UI Emoji" panose="020B0502040204020203" pitchFamily="34" charset="0"/>
              </a:rPr>
              <a:t>Modularity: Easier to manage and control access.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457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8BE41A-650F-68BB-C703-5E2EC2A8A824}"/>
              </a:ext>
            </a:extLst>
          </p:cNvPr>
          <p:cNvSpPr>
            <a:spLocks noGrp="1"/>
          </p:cNvSpPr>
          <p:nvPr>
            <p:ph type="title"/>
          </p:nvPr>
        </p:nvSpPr>
        <p:spPr>
          <a:xfrm>
            <a:off x="838200" y="365125"/>
            <a:ext cx="10515600" cy="1325563"/>
          </a:xfrm>
        </p:spPr>
        <p:txBody>
          <a:bodyPr>
            <a:normAutofit/>
          </a:bodyPr>
          <a:lstStyle/>
          <a:p>
            <a:r>
              <a:rPr lang="en-US" sz="5400"/>
              <a:t>DDBMS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93E067-9B8A-73EF-C9E1-1373B6ECE9B3}"/>
              </a:ext>
            </a:extLst>
          </p:cNvPr>
          <p:cNvSpPr>
            <a:spLocks noGrp="1"/>
          </p:cNvSpPr>
          <p:nvPr>
            <p:ph idx="1"/>
          </p:nvPr>
        </p:nvSpPr>
        <p:spPr>
          <a:xfrm>
            <a:off x="838200" y="1929384"/>
            <a:ext cx="10515600" cy="4251960"/>
          </a:xfrm>
        </p:spPr>
        <p:txBody>
          <a:bodyPr>
            <a:normAutofit/>
          </a:bodyPr>
          <a:lstStyle/>
          <a:p>
            <a:pPr marL="0" marR="0">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Distributed Database Management System (DDBMS) is a software system that manages a single logical database that is distributed across multiple physical locations. These locations could be within the same network or spread over different geographical areas. The DDBMS ensures that the distribution is transparent to users and applications, offering centralized access as if the data is in one place.</a:t>
            </a:r>
          </a:p>
          <a:p>
            <a:pPr marL="0" marR="0">
              <a:spcAft>
                <a:spcPts val="800"/>
              </a:spcAft>
              <a:buNone/>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Key Features:</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Data is stored across multiple sites/nodes.</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Offers transparency (location, replication, fragmentation).</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Supports concurrent access, reliability, and fault tolerance.</a:t>
            </a:r>
          </a:p>
          <a:p>
            <a:pPr marL="342900" marR="0" lvl="0" indent="-342900">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Can support heterogeneous databases and hardware systems.</a:t>
            </a:r>
          </a:p>
          <a:p>
            <a:pPr marL="0" indent="0">
              <a:buNone/>
            </a:pPr>
            <a:endParaRPr lang="en-US" sz="2000" dirty="0"/>
          </a:p>
        </p:txBody>
      </p:sp>
    </p:spTree>
    <p:extLst>
      <p:ext uri="{BB962C8B-B14F-4D97-AF65-F5344CB8AC3E}">
        <p14:creationId xmlns:p14="http://schemas.microsoft.com/office/powerpoint/2010/main" val="923027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973045-BF93-96D4-FD30-D8644CDDC79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92507-8859-F444-37BE-9260A5A45F5A}"/>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75958D-6A5A-9BE5-F8D0-F8E669924B04}"/>
              </a:ext>
            </a:extLst>
          </p:cNvPr>
          <p:cNvSpPr>
            <a:spLocks noGrp="1"/>
          </p:cNvSpPr>
          <p:nvPr>
            <p:ph idx="1"/>
          </p:nvPr>
        </p:nvSpPr>
        <p:spPr>
          <a:xfrm>
            <a:off x="4447308" y="591344"/>
            <a:ext cx="6906491" cy="5585619"/>
          </a:xfrm>
        </p:spPr>
        <p:txBody>
          <a:bodyPr anchor="ctr">
            <a:normAutofit/>
          </a:bodyPr>
          <a:lstStyle/>
          <a:p>
            <a:pPr>
              <a:buNone/>
            </a:pPr>
            <a:r>
              <a:rPr lang="en-US" sz="1300"/>
              <a:t>Horizontal Fragmentation Example:</a:t>
            </a:r>
          </a:p>
          <a:p>
            <a:pPr>
              <a:buNone/>
            </a:pPr>
            <a:r>
              <a:rPr lang="en-US" sz="1300"/>
              <a:t>-- Asia Site</a:t>
            </a:r>
          </a:p>
          <a:p>
            <a:pPr>
              <a:buNone/>
            </a:pPr>
            <a:r>
              <a:rPr lang="en-US" sz="1300"/>
              <a:t>CREATE TABLE </a:t>
            </a:r>
            <a:r>
              <a:rPr lang="en-US" sz="1300" err="1"/>
              <a:t>Customers_Asia</a:t>
            </a:r>
            <a:r>
              <a:rPr lang="en-US" sz="1300"/>
              <a:t> (</a:t>
            </a:r>
          </a:p>
          <a:p>
            <a:pPr>
              <a:buNone/>
            </a:pPr>
            <a:r>
              <a:rPr lang="en-US" sz="1300"/>
              <a:t>    </a:t>
            </a:r>
            <a:r>
              <a:rPr lang="en-US" sz="1300" err="1"/>
              <a:t>CustomerID</a:t>
            </a:r>
            <a:r>
              <a:rPr lang="en-US" sz="1300"/>
              <a:t> INT PRIMARY KEY,</a:t>
            </a:r>
          </a:p>
          <a:p>
            <a:pPr>
              <a:buNone/>
            </a:pPr>
            <a:r>
              <a:rPr lang="en-US" sz="1300"/>
              <a:t>    Name VARCHAR(50),</a:t>
            </a:r>
          </a:p>
          <a:p>
            <a:pPr>
              <a:buNone/>
            </a:pPr>
            <a:r>
              <a:rPr lang="en-US" sz="1300"/>
              <a:t>    Region VARCHAR(20)</a:t>
            </a:r>
          </a:p>
          <a:p>
            <a:pPr>
              <a:buNone/>
            </a:pPr>
            <a:r>
              <a:rPr lang="en-US" sz="1300"/>
              <a:t>);</a:t>
            </a:r>
          </a:p>
          <a:p>
            <a:pPr>
              <a:buNone/>
            </a:pPr>
            <a:endParaRPr lang="en-US" sz="1300"/>
          </a:p>
          <a:p>
            <a:pPr>
              <a:buNone/>
            </a:pPr>
            <a:r>
              <a:rPr lang="en-US" sz="1300"/>
              <a:t>-- Europe Site</a:t>
            </a:r>
          </a:p>
          <a:p>
            <a:pPr>
              <a:buNone/>
            </a:pPr>
            <a:r>
              <a:rPr lang="en-US" sz="1300"/>
              <a:t>CREATE TABLE </a:t>
            </a:r>
            <a:r>
              <a:rPr lang="en-US" sz="1300" err="1"/>
              <a:t>Customers_Europe</a:t>
            </a:r>
            <a:r>
              <a:rPr lang="en-US" sz="1300"/>
              <a:t> (</a:t>
            </a:r>
          </a:p>
          <a:p>
            <a:pPr>
              <a:buNone/>
            </a:pPr>
            <a:r>
              <a:rPr lang="en-US" sz="1300"/>
              <a:t>    </a:t>
            </a:r>
            <a:r>
              <a:rPr lang="en-US" sz="1300" err="1"/>
              <a:t>CustomerID</a:t>
            </a:r>
            <a:r>
              <a:rPr lang="en-US" sz="1300"/>
              <a:t> INT PRIMARY KEY,</a:t>
            </a:r>
          </a:p>
          <a:p>
            <a:pPr>
              <a:buNone/>
            </a:pPr>
            <a:r>
              <a:rPr lang="en-US" sz="1300"/>
              <a:t>    Name VARCHAR(50),</a:t>
            </a:r>
          </a:p>
          <a:p>
            <a:pPr>
              <a:buNone/>
            </a:pPr>
            <a:r>
              <a:rPr lang="en-US" sz="1300"/>
              <a:t>    Region VARCHAR(20)</a:t>
            </a:r>
          </a:p>
          <a:p>
            <a:pPr>
              <a:buNone/>
            </a:pPr>
            <a:r>
              <a:rPr lang="en-US" sz="1300"/>
              <a:t>);</a:t>
            </a:r>
          </a:p>
          <a:p>
            <a:pPr>
              <a:buNone/>
            </a:pPr>
            <a:endParaRPr lang="en-US" sz="1300"/>
          </a:p>
          <a:p>
            <a:pPr>
              <a:buNone/>
            </a:pPr>
            <a:r>
              <a:rPr lang="en-US" sz="1300"/>
              <a:t>-- Customers are stored based on Region</a:t>
            </a:r>
          </a:p>
          <a:p>
            <a:pPr>
              <a:buNone/>
            </a:pPr>
            <a:r>
              <a:rPr lang="en-US" sz="1300"/>
              <a:t>-- Asia DB stores only Region = 'Asia'</a:t>
            </a:r>
          </a:p>
          <a:p>
            <a:pPr>
              <a:buNone/>
            </a:pPr>
            <a:r>
              <a:rPr lang="en-US" sz="1300"/>
              <a:t>-- Europe DB stores only Region = 'Europe'</a:t>
            </a:r>
          </a:p>
          <a:p>
            <a:pPr>
              <a:buNone/>
            </a:pPr>
            <a:endParaRPr lang="en-US" sz="1300"/>
          </a:p>
        </p:txBody>
      </p:sp>
    </p:spTree>
    <p:extLst>
      <p:ext uri="{BB962C8B-B14F-4D97-AF65-F5344CB8AC3E}">
        <p14:creationId xmlns:p14="http://schemas.microsoft.com/office/powerpoint/2010/main" val="451677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40960C-DA59-69F3-552F-8400A26E3C1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37983-B573-1E00-3AEE-2FCAFFDA359B}"/>
              </a:ext>
            </a:extLst>
          </p:cNvPr>
          <p:cNvSpPr>
            <a:spLocks noGrp="1"/>
          </p:cNvSpPr>
          <p:nvPr>
            <p:ph type="title"/>
          </p:nvPr>
        </p:nvSpPr>
        <p:spPr>
          <a:xfrm>
            <a:off x="838200" y="365125"/>
            <a:ext cx="10515600" cy="1325563"/>
          </a:xfrm>
        </p:spPr>
        <p:txBody>
          <a:bodyPr>
            <a:normAutofit/>
          </a:bodyPr>
          <a:lstStyle/>
          <a:p>
            <a:r>
              <a:rPr lang="en-US" sz="3400">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sz="3400" kern="100">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sz="3400" kern="100">
                <a:effectLst/>
                <a:latin typeface="Calibri" panose="020F0502020204030204" pitchFamily="34" charset="0"/>
                <a:ea typeface="Calibri" panose="020F0502020204030204" pitchFamily="34" charset="0"/>
                <a:cs typeface="Times New Roman" panose="02020603050405020304" pitchFamily="18" charset="0"/>
              </a:rPr>
            </a:br>
            <a:endParaRPr lang="en-US" sz="3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10F6EE-AFD5-1A8F-9984-1EF44DE2BC49}"/>
              </a:ext>
            </a:extLst>
          </p:cNvPr>
          <p:cNvSpPr>
            <a:spLocks noGrp="1"/>
          </p:cNvSpPr>
          <p:nvPr>
            <p:ph idx="1"/>
          </p:nvPr>
        </p:nvSpPr>
        <p:spPr>
          <a:xfrm>
            <a:off x="838200" y="1929384"/>
            <a:ext cx="10515600" cy="4251960"/>
          </a:xfrm>
        </p:spPr>
        <p:txBody>
          <a:bodyPr>
            <a:normAutofit/>
          </a:bodyPr>
          <a:lstStyle/>
          <a:p>
            <a:pPr>
              <a:buNone/>
            </a:pPr>
            <a:r>
              <a:rPr lang="en-US" sz="700" b="1" dirty="0"/>
              <a:t>Vertical Fragmentation Example:</a:t>
            </a:r>
          </a:p>
          <a:p>
            <a:pPr>
              <a:buFont typeface="Arial" panose="020B0604020202020204" pitchFamily="34" charset="0"/>
              <a:buChar char="•"/>
            </a:pPr>
            <a:r>
              <a:rPr lang="en-US" sz="700" dirty="0"/>
              <a:t>Site 1 (Customer Identity):</a:t>
            </a:r>
          </a:p>
          <a:p>
            <a:pPr>
              <a:buNone/>
            </a:pPr>
            <a:r>
              <a:rPr lang="en-US" sz="700" dirty="0"/>
              <a:t>CREATE TABLE </a:t>
            </a:r>
            <a:r>
              <a:rPr lang="en-US" sz="700" dirty="0" err="1"/>
              <a:t>Customer_Basic</a:t>
            </a:r>
            <a:r>
              <a:rPr lang="en-US" sz="700" dirty="0"/>
              <a:t> (</a:t>
            </a:r>
          </a:p>
          <a:p>
            <a:pPr>
              <a:buNone/>
            </a:pPr>
            <a:r>
              <a:rPr lang="en-US" sz="700" dirty="0"/>
              <a:t>    </a:t>
            </a:r>
            <a:r>
              <a:rPr lang="en-US" sz="700" dirty="0" err="1"/>
              <a:t>CustomerID</a:t>
            </a:r>
            <a:r>
              <a:rPr lang="en-US" sz="700" dirty="0"/>
              <a:t> INT PRIMARY KEY,</a:t>
            </a:r>
          </a:p>
          <a:p>
            <a:pPr>
              <a:buNone/>
            </a:pPr>
            <a:r>
              <a:rPr lang="en-US" sz="700" dirty="0"/>
              <a:t>    Name VARCHAR(50)</a:t>
            </a:r>
          </a:p>
          <a:p>
            <a:pPr>
              <a:buNone/>
            </a:pPr>
            <a:r>
              <a:rPr lang="en-US" sz="700" dirty="0"/>
              <a:t>);</a:t>
            </a:r>
          </a:p>
          <a:p>
            <a:pPr>
              <a:buNone/>
            </a:pPr>
            <a:r>
              <a:rPr lang="en-US" sz="700" dirty="0"/>
              <a:t>Site 2 (Customer Contact Info):</a:t>
            </a:r>
          </a:p>
          <a:p>
            <a:pPr>
              <a:buNone/>
            </a:pPr>
            <a:r>
              <a:rPr lang="en-US" sz="700" dirty="0"/>
              <a:t>CREATE TABLE </a:t>
            </a:r>
            <a:r>
              <a:rPr lang="en-US" sz="700" dirty="0" err="1"/>
              <a:t>Customer_Contact</a:t>
            </a:r>
            <a:r>
              <a:rPr lang="en-US" sz="700" dirty="0"/>
              <a:t> (</a:t>
            </a:r>
          </a:p>
          <a:p>
            <a:pPr>
              <a:buNone/>
            </a:pPr>
            <a:r>
              <a:rPr lang="en-US" sz="700" dirty="0"/>
              <a:t>    </a:t>
            </a:r>
            <a:r>
              <a:rPr lang="en-US" sz="700" dirty="0" err="1"/>
              <a:t>CustomerID</a:t>
            </a:r>
            <a:r>
              <a:rPr lang="en-US" sz="700" dirty="0"/>
              <a:t> INT PRIMARY KEY,</a:t>
            </a:r>
          </a:p>
          <a:p>
            <a:pPr>
              <a:buNone/>
            </a:pPr>
            <a:r>
              <a:rPr lang="en-US" sz="700" dirty="0"/>
              <a:t>    Email VARCHAR(100),</a:t>
            </a:r>
          </a:p>
          <a:p>
            <a:pPr>
              <a:buNone/>
            </a:pPr>
            <a:r>
              <a:rPr lang="en-US" sz="700" dirty="0"/>
              <a:t>    Phone VARCHAR(20)</a:t>
            </a:r>
          </a:p>
          <a:p>
            <a:pPr>
              <a:buNone/>
            </a:pPr>
            <a:r>
              <a:rPr lang="en-US" sz="700" dirty="0"/>
              <a:t>);</a:t>
            </a:r>
          </a:p>
          <a:p>
            <a:pPr>
              <a:buNone/>
            </a:pPr>
            <a:r>
              <a:rPr lang="en-US" sz="700" b="1" dirty="0"/>
              <a:t>✅ Advantages:</a:t>
            </a:r>
          </a:p>
          <a:p>
            <a:pPr>
              <a:buFont typeface="Arial" panose="020B0604020202020204" pitchFamily="34" charset="0"/>
              <a:buChar char="•"/>
            </a:pPr>
            <a:r>
              <a:rPr lang="en-US" sz="700" dirty="0"/>
              <a:t>Reduces query load by storing relevant data locally.</a:t>
            </a:r>
          </a:p>
          <a:p>
            <a:pPr>
              <a:buFont typeface="Arial" panose="020B0604020202020204" pitchFamily="34" charset="0"/>
              <a:buChar char="•"/>
            </a:pPr>
            <a:r>
              <a:rPr lang="en-US" sz="700" dirty="0"/>
              <a:t>Improves performance for region-specific operations.</a:t>
            </a:r>
          </a:p>
          <a:p>
            <a:pPr>
              <a:buNone/>
            </a:pPr>
            <a:r>
              <a:rPr lang="en-US" sz="700" b="1" dirty="0"/>
              <a:t>❌ Disadvantages:</a:t>
            </a:r>
          </a:p>
          <a:p>
            <a:pPr>
              <a:buFont typeface="Arial" panose="020B0604020202020204" pitchFamily="34" charset="0"/>
              <a:buChar char="•"/>
            </a:pPr>
            <a:r>
              <a:rPr lang="en-US" sz="700" dirty="0"/>
              <a:t>Complex joins across fragments.</a:t>
            </a:r>
          </a:p>
          <a:p>
            <a:pPr>
              <a:buFont typeface="Arial" panose="020B0604020202020204" pitchFamily="34" charset="0"/>
              <a:buChar char="•"/>
            </a:pPr>
            <a:r>
              <a:rPr lang="en-US" sz="700" dirty="0"/>
              <a:t>Need for global indexing or metadata management.</a:t>
            </a:r>
          </a:p>
          <a:p>
            <a:pPr>
              <a:buNone/>
            </a:pPr>
            <a:endParaRPr lang="en-US" sz="700" dirty="0"/>
          </a:p>
        </p:txBody>
      </p:sp>
    </p:spTree>
    <p:extLst>
      <p:ext uri="{BB962C8B-B14F-4D97-AF65-F5344CB8AC3E}">
        <p14:creationId xmlns:p14="http://schemas.microsoft.com/office/powerpoint/2010/main" val="2910740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EEBD2B-A122-0C05-1026-31C83C33DBA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E5B5B-AED5-58A3-D29A-3F0695207A29}"/>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 - Replication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AE47B9-7721-6141-55D0-48CF797A48CE}"/>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b="1" kern="100">
                <a:effectLst/>
                <a:latin typeface="Segoe UI Emoji" panose="020B0502040204020203" pitchFamily="34" charset="0"/>
                <a:ea typeface="Calibri" panose="020F0502020204030204" pitchFamily="34" charset="0"/>
                <a:cs typeface="Segoe UI Emoji" panose="020B0502040204020203" pitchFamily="34" charset="0"/>
              </a:rPr>
              <a:t>✅ What is a Replicated Database?</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b="1" kern="100">
                <a:effectLst/>
                <a:latin typeface="Segoe UI Emoji" panose="020B0502040204020203" pitchFamily="34" charset="0"/>
                <a:ea typeface="Calibri" panose="020F0502020204030204" pitchFamily="34" charset="0"/>
                <a:cs typeface="Segoe UI Emoji" panose="020B0502040204020203" pitchFamily="34" charset="0"/>
              </a:rPr>
              <a:t>A replicated database is a distributed database system where copies of the same data are stored across multiple servers or locations to ensure availability, fault tolerance, and performance.</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b="1" kern="100">
                <a:effectLst/>
                <a:latin typeface="Segoe UI Emoji" panose="020B0502040204020203" pitchFamily="34" charset="0"/>
                <a:ea typeface="Calibri" panose="020F0502020204030204" pitchFamily="34" charset="0"/>
                <a:cs typeface="Segoe UI Emoji" panose="020B0502040204020203" pitchFamily="34" charset="0"/>
              </a:rPr>
              <a:t>📘 Example:</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b="1" kern="100">
                <a:effectLst/>
                <a:latin typeface="Segoe UI Emoji" panose="020B0502040204020203" pitchFamily="34" charset="0"/>
                <a:ea typeface="Calibri" panose="020F0502020204030204" pitchFamily="34" charset="0"/>
                <a:cs typeface="Segoe UI Emoji" panose="020B0502040204020203" pitchFamily="34" charset="0"/>
              </a:rPr>
              <a:t>An e-commerce website has users across the globe. The Products table is replicated in servers located in the US, Europe, and Asia to ensure fast and reliable product searches.</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a:p>
        </p:txBody>
      </p:sp>
    </p:spTree>
    <p:extLst>
      <p:ext uri="{BB962C8B-B14F-4D97-AF65-F5344CB8AC3E}">
        <p14:creationId xmlns:p14="http://schemas.microsoft.com/office/powerpoint/2010/main" val="1596795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41B7F2-A6FE-8396-9C60-500DAAC006C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45FBE-6861-2CCA-3B62-6C2F66E2A604}"/>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 - Replication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B49E25-E739-D232-AF8E-780348AAC3BE}"/>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Suppose you have a Products table in the main server:</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CREATE TABLE Products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a:t>
            </a:r>
            <a:r>
              <a:rPr lang="en-US" sz="2000" b="1" kern="100" err="1">
                <a:effectLst/>
                <a:latin typeface="Segoe UI Emoji" panose="020B0502040204020203" pitchFamily="34" charset="0"/>
                <a:ea typeface="Calibri" panose="020F0502020204030204" pitchFamily="34" charset="0"/>
                <a:cs typeface="Segoe UI Emoji" panose="020B0502040204020203" pitchFamily="34" charset="0"/>
              </a:rPr>
              <a:t>ProductID</a:t>
            </a: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INT PRIMARY KEY,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Name VARCHAR(100),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Price DECIMAL(10, 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Stock INT</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a:t>
            </a:r>
          </a:p>
          <a:p>
            <a:pPr marL="0" marR="0">
              <a:spcAft>
                <a:spcPts val="800"/>
              </a:spcAft>
              <a:buNone/>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To replicate this data to other servers: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Set up replication configuration (e.g., using MySQL or PostgreSQL replication).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Font typeface="+mj-lt"/>
              <a:buAutoNum type="arabicPeriod"/>
              <a:tabLst>
                <a:tab pos="457200" algn="l"/>
              </a:tabLst>
            </a:pP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Automatic replication tools (e.g., MySQL </a:t>
            </a:r>
            <a:r>
              <a:rPr lang="en-US" sz="2000" b="1" kern="100" err="1">
                <a:effectLst/>
                <a:latin typeface="Segoe UI Emoji" panose="020B0502040204020203" pitchFamily="34" charset="0"/>
                <a:ea typeface="Calibri" panose="020F0502020204030204" pitchFamily="34" charset="0"/>
                <a:cs typeface="Segoe UI Emoji" panose="020B0502040204020203" pitchFamily="34" charset="0"/>
              </a:rPr>
              <a:t>binlog</a:t>
            </a:r>
            <a:r>
              <a:rPr lang="en-US" sz="2000" b="1" kern="100">
                <a:effectLst/>
                <a:latin typeface="Segoe UI Emoji" panose="020B0502040204020203" pitchFamily="34" charset="0"/>
                <a:ea typeface="Calibri" panose="020F0502020204030204" pitchFamily="34" charset="0"/>
                <a:cs typeface="Segoe UI Emoji" panose="020B0502040204020203" pitchFamily="34" charset="0"/>
              </a:rPr>
              <a:t>, PostgreSQL streaming replication) copy:</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2000"/>
          </a:p>
        </p:txBody>
      </p:sp>
    </p:spTree>
    <p:extLst>
      <p:ext uri="{BB962C8B-B14F-4D97-AF65-F5344CB8AC3E}">
        <p14:creationId xmlns:p14="http://schemas.microsoft.com/office/powerpoint/2010/main" val="38010235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F3A8A5-FBDC-07EB-CBF5-C78C8D441D7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D5306-EEE5-CDCD-E084-8A20F32ECC06}"/>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 - Replication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7DBD287-CCF8-C160-05C2-893C0DDD431D}"/>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 Changes like this on the master</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UPDATE Products SET Stock = Stock - 1 WHERE </a:t>
            </a:r>
            <a:r>
              <a:rPr lang="en-US" sz="1500" b="1" kern="100" err="1">
                <a:effectLst/>
                <a:latin typeface="Segoe UI Emoji" panose="020B0502040204020203" pitchFamily="34" charset="0"/>
                <a:ea typeface="Calibri" panose="020F0502020204030204" pitchFamily="34" charset="0"/>
                <a:cs typeface="Segoe UI Emoji" panose="020B0502040204020203" pitchFamily="34" charset="0"/>
              </a:rPr>
              <a:t>ProductID</a:t>
            </a: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 = 101;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These changes are automatically applied to replica servers.</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 Advantages:</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High availability: Data is accessible even if one server fails.</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Faster read performance: Local replicas serve nearby users faster.</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Load balancing: Read traffic can be distributed.</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 Disadvantages:</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Complex synchronization: Keeping replicas up to date can be challenging.</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Write conflicts (in multi-master setups): Handling concurrent writes is hard.</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Storage cost: Requires more space due to data duplication.</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US" sz="1500"/>
          </a:p>
        </p:txBody>
      </p:sp>
    </p:spTree>
    <p:extLst>
      <p:ext uri="{BB962C8B-B14F-4D97-AF65-F5344CB8AC3E}">
        <p14:creationId xmlns:p14="http://schemas.microsoft.com/office/powerpoint/2010/main" val="24177092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B975C-BEEA-5578-D085-61CE6BA30657}"/>
              </a:ext>
            </a:extLst>
          </p:cNvPr>
          <p:cNvSpPr>
            <a:spLocks noGrp="1"/>
          </p:cNvSpPr>
          <p:nvPr>
            <p:ph type="title"/>
          </p:nvPr>
        </p:nvSpPr>
        <p:spPr>
          <a:xfrm>
            <a:off x="686834" y="1153572"/>
            <a:ext cx="3200400" cy="4461163"/>
          </a:xfrm>
        </p:spPr>
        <p:txBody>
          <a:bodyPr>
            <a:normAutofit/>
          </a:bodyPr>
          <a:lstStyle/>
          <a:p>
            <a:r>
              <a:rPr lang="en-US">
                <a:solidFill>
                  <a:srgbClr val="FFFFFF"/>
                </a:solidFill>
              </a:rPr>
              <a:t>Replication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5CB2AC-070C-E966-D14F-0ABA59FB750D}"/>
              </a:ext>
            </a:extLst>
          </p:cNvPr>
          <p:cNvSpPr>
            <a:spLocks noGrp="1"/>
          </p:cNvSpPr>
          <p:nvPr>
            <p:ph idx="1"/>
          </p:nvPr>
        </p:nvSpPr>
        <p:spPr>
          <a:xfrm>
            <a:off x="4447308" y="591344"/>
            <a:ext cx="6906491" cy="5585619"/>
          </a:xfrm>
        </p:spPr>
        <p:txBody>
          <a:bodyPr anchor="ctr">
            <a:normAutofit/>
          </a:bodyPr>
          <a:lstStyle/>
          <a:p>
            <a:pPr marL="0" marR="0">
              <a:spcAft>
                <a:spcPts val="800"/>
              </a:spcAft>
              <a:buNone/>
            </a:pPr>
            <a:r>
              <a:rPr lang="en-US" b="1" kern="100">
                <a:effectLst/>
                <a:latin typeface="Segoe UI Emoji" panose="020B0502040204020203" pitchFamily="34" charset="0"/>
                <a:ea typeface="Calibri" panose="020F0502020204030204" pitchFamily="34" charset="0"/>
                <a:cs typeface="Segoe UI Emoji" panose="020B0502040204020203" pitchFamily="34" charset="0"/>
              </a:rPr>
              <a:t>🕒 When to Use:</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b="1" kern="100">
                <a:effectLst/>
                <a:latin typeface="Segoe UI Emoji" panose="020B0502040204020203" pitchFamily="34" charset="0"/>
                <a:ea typeface="Calibri" panose="020F0502020204030204" pitchFamily="34" charset="0"/>
                <a:cs typeface="Segoe UI Emoji" panose="020B0502040204020203" pitchFamily="34" charset="0"/>
              </a:rPr>
              <a:t>You need high read performance and global availability.</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b="1" kern="100">
                <a:effectLst/>
                <a:latin typeface="Segoe UI Emoji" panose="020B0502040204020203" pitchFamily="34" charset="0"/>
                <a:ea typeface="Calibri" panose="020F0502020204030204" pitchFamily="34" charset="0"/>
                <a:cs typeface="Segoe UI Emoji" panose="020B0502040204020203" pitchFamily="34" charset="0"/>
              </a:rPr>
              <a:t>Your system is read-heavy, like product catalogs or blog content.</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b="1">
                <a:effectLst/>
                <a:latin typeface="Segoe UI Emoji" panose="020B0502040204020203" pitchFamily="34" charset="0"/>
                <a:ea typeface="Calibri" panose="020F0502020204030204" pitchFamily="34" charset="0"/>
                <a:cs typeface="Segoe UI Emoji" panose="020B0502040204020203" pitchFamily="34" charset="0"/>
              </a:rPr>
              <a:t>You want fault tolerance and disaster recovery</a:t>
            </a:r>
            <a:endParaRPr lang="en-US" dirty="0"/>
          </a:p>
        </p:txBody>
      </p:sp>
    </p:spTree>
    <p:extLst>
      <p:ext uri="{BB962C8B-B14F-4D97-AF65-F5344CB8AC3E}">
        <p14:creationId xmlns:p14="http://schemas.microsoft.com/office/powerpoint/2010/main" val="194357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B8717-C36C-8483-D203-0DD4BBA23D67}"/>
              </a:ext>
            </a:extLst>
          </p:cNvPr>
          <p:cNvSpPr>
            <a:spLocks noGrp="1"/>
          </p:cNvSpPr>
          <p:nvPr>
            <p:ph type="title"/>
          </p:nvPr>
        </p:nvSpPr>
        <p:spPr>
          <a:xfrm>
            <a:off x="686834" y="1153572"/>
            <a:ext cx="3200400" cy="4461163"/>
          </a:xfrm>
        </p:spPr>
        <p:txBody>
          <a:bodyPr>
            <a:normAutofit/>
          </a:bodyPr>
          <a:lstStyle/>
          <a:p>
            <a:r>
              <a:rPr lang="en-US">
                <a:solidFill>
                  <a:srgbClr val="FFFFFF"/>
                </a:solidFill>
              </a:rPr>
              <a:t>Replication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9D2555AB-AA32-30A1-3933-17D0588FC24B}"/>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500" b="1" i="0" u="none" strike="noStrike" cap="none" normalizeH="0" baseline="0">
                <a:ln>
                  <a:noFill/>
                </a:ln>
                <a:effectLst/>
                <a:latin typeface="Arial" panose="020B0604020202020204" pitchFamily="34" charset="0"/>
              </a:rPr>
              <a:t>🧩 Scenario:</a:t>
            </a: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a:ln>
                  <a:noFill/>
                </a:ln>
                <a:effectLst/>
                <a:latin typeface="Arial" panose="020B0604020202020204" pitchFamily="34" charset="0"/>
              </a:rPr>
              <a:t>You have a distributed system with </a:t>
            </a:r>
            <a:r>
              <a:rPr kumimoji="0" lang="en-US" altLang="en-US" sz="1500" b="1" i="0" u="none" strike="noStrike" cap="none" normalizeH="0" baseline="0">
                <a:ln>
                  <a:noFill/>
                </a:ln>
                <a:effectLst/>
                <a:latin typeface="Arial" panose="020B0604020202020204" pitchFamily="34" charset="0"/>
              </a:rPr>
              <a:t>one primary server</a:t>
            </a:r>
            <a:r>
              <a:rPr kumimoji="0" lang="en-US" altLang="en-US" sz="1500" b="0" i="0" u="none" strike="noStrike" cap="none" normalizeH="0" baseline="0">
                <a:ln>
                  <a:noFill/>
                </a:ln>
                <a:effectLst/>
                <a:latin typeface="Arial" panose="020B0604020202020204" pitchFamily="34" charset="0"/>
              </a:rPr>
              <a:t> (master) and </a:t>
            </a:r>
            <a:r>
              <a:rPr kumimoji="0" lang="en-US" altLang="en-US" sz="1500" b="1" i="0" u="none" strike="noStrike" cap="none" normalizeH="0" baseline="0">
                <a:ln>
                  <a:noFill/>
                </a:ln>
                <a:effectLst/>
                <a:latin typeface="Arial" panose="020B0604020202020204" pitchFamily="34" charset="0"/>
              </a:rPr>
              <a:t>multiple secondary servers</a:t>
            </a:r>
            <a:r>
              <a:rPr kumimoji="0" lang="en-US" altLang="en-US" sz="1500" b="0" i="0" u="none" strike="noStrike" cap="none" normalizeH="0" baseline="0">
                <a:ln>
                  <a:noFill/>
                </a:ln>
                <a:effectLst/>
                <a:latin typeface="Arial" panose="020B0604020202020204" pitchFamily="34" charset="0"/>
              </a:rPr>
              <a:t> (replicas). </a:t>
            </a: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a:ln>
                  <a:noFill/>
                </a:ln>
                <a:effectLst/>
                <a:latin typeface="Arial" panose="020B0604020202020204" pitchFamily="34" charset="0"/>
              </a:rPr>
              <a:t>The table </a:t>
            </a:r>
            <a:r>
              <a:rPr kumimoji="0" lang="en-US" altLang="en-US" sz="1500" b="0" i="0" u="none" strike="noStrike" cap="none" normalizeH="0" baseline="0">
                <a:ln>
                  <a:noFill/>
                </a:ln>
                <a:effectLst/>
                <a:latin typeface="Arial Unicode MS"/>
              </a:rPr>
              <a:t>Users</a:t>
            </a:r>
            <a:r>
              <a:rPr kumimoji="0" lang="en-US" altLang="en-US" sz="1500" b="0" i="0" u="none" strike="noStrike" cap="none" normalizeH="0" baseline="0">
                <a:ln>
                  <a:noFill/>
                </a:ln>
                <a:effectLst/>
              </a:rPr>
              <a:t> exists in all servers.</a:t>
            </a:r>
          </a:p>
          <a:p>
            <a:pPr>
              <a:buNone/>
            </a:pPr>
            <a:r>
              <a:rPr lang="en-US" sz="1500" b="1"/>
              <a:t>🔷 Step 1: Update Occurs on Primary Server</a:t>
            </a:r>
          </a:p>
          <a:p>
            <a:pPr>
              <a:buFont typeface="Arial" panose="020B0604020202020204" pitchFamily="34" charset="0"/>
              <a:buChar char="•"/>
            </a:pPr>
            <a:r>
              <a:rPr lang="en-US" sz="1500"/>
              <a:t>A user updates their profile:</a:t>
            </a:r>
          </a:p>
          <a:p>
            <a:pPr marL="0" marR="0" lvl="0" indent="0" defTabSz="914400" rtl="0" eaLnBrk="0" fontAlgn="base" latinLnBrk="0" hangingPunct="0">
              <a:spcBef>
                <a:spcPct val="0"/>
              </a:spcBef>
              <a:spcAft>
                <a:spcPct val="0"/>
              </a:spcAft>
              <a:buClrTx/>
              <a:buSzTx/>
              <a:buFontTx/>
              <a:buNone/>
              <a:tabLst/>
            </a:pPr>
            <a:r>
              <a:rPr kumimoji="0" lang="en-US" altLang="en-US" sz="1500" b="0" i="0" u="none" strike="noStrike" cap="none" normalizeH="0" baseline="0">
                <a:ln>
                  <a:noFill/>
                </a:ln>
                <a:effectLst/>
                <a:latin typeface="Arial" panose="020B0604020202020204" pitchFamily="34" charset="0"/>
              </a:rPr>
              <a:t>UPDATE Users SET email = 'newmail@example.com' WHERE </a:t>
            </a:r>
            <a:r>
              <a:rPr kumimoji="0" lang="en-US" altLang="en-US" sz="1500" b="0" i="0" u="none" strike="noStrike" cap="none" normalizeH="0" baseline="0" err="1">
                <a:ln>
                  <a:noFill/>
                </a:ln>
                <a:effectLst/>
                <a:latin typeface="Arial" panose="020B0604020202020204" pitchFamily="34" charset="0"/>
              </a:rPr>
              <a:t>UserID</a:t>
            </a:r>
            <a:r>
              <a:rPr kumimoji="0" lang="en-US" altLang="en-US" sz="1500" b="0" i="0" u="none" strike="noStrike" cap="none" normalizeH="0" baseline="0">
                <a:ln>
                  <a:noFill/>
                </a:ln>
                <a:effectLst/>
                <a:latin typeface="Arial" panose="020B0604020202020204" pitchFamily="34" charset="0"/>
              </a:rPr>
              <a:t> = 123;</a:t>
            </a:r>
          </a:p>
          <a:p>
            <a:pPr marL="0" marR="0" lvl="0" indent="0" defTabSz="914400" rtl="0" eaLnBrk="0" fontAlgn="base" latinLnBrk="0" hangingPunct="0">
              <a:spcBef>
                <a:spcPct val="0"/>
              </a:spcBef>
              <a:spcAft>
                <a:spcPct val="0"/>
              </a:spcAft>
              <a:buClrTx/>
              <a:buSzTx/>
              <a:buFontTx/>
              <a:buNone/>
              <a:tabLst/>
            </a:pPr>
            <a:r>
              <a:rPr lang="en-US" sz="1500"/>
              <a:t>This update is first applied to the </a:t>
            </a:r>
            <a:r>
              <a:rPr lang="en-US" sz="1500" b="1"/>
              <a:t>primary (master) node</a:t>
            </a:r>
            <a:r>
              <a:rPr lang="en-US" sz="1500"/>
              <a:t>. </a:t>
            </a:r>
          </a:p>
          <a:p>
            <a:pPr marL="0" marR="0" lvl="0" indent="0" defTabSz="914400" rtl="0" eaLnBrk="0" fontAlgn="base" latinLnBrk="0" hangingPunct="0">
              <a:spcBef>
                <a:spcPct val="0"/>
              </a:spcBef>
              <a:spcAft>
                <a:spcPct val="0"/>
              </a:spcAft>
              <a:buClrTx/>
              <a:buSzTx/>
              <a:buFontTx/>
              <a:buNone/>
              <a:tabLst/>
            </a:pPr>
            <a:endParaRPr lang="en-US" sz="1500"/>
          </a:p>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 Step 2: Change is Logged</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The DBMS writes this change to a </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binary log or transaction log</a:t>
            </a:r>
            <a:r>
              <a:rPr lang="en-US" sz="1500" kern="100">
                <a:effectLst/>
                <a:latin typeface="Calibri" panose="020F0502020204030204" pitchFamily="34" charset="0"/>
                <a:ea typeface="Calibri" panose="020F0502020204030204" pitchFamily="34" charset="0"/>
                <a:cs typeface="Times New Roman" panose="02020603050405020304" pitchFamily="18" charset="0"/>
              </a:rPr>
              <a:t> (e.g., </a:t>
            </a:r>
            <a:r>
              <a:rPr lang="en-US" sz="1500" kern="100" err="1">
                <a:effectLst/>
                <a:latin typeface="Calibri" panose="020F0502020204030204" pitchFamily="34" charset="0"/>
                <a:ea typeface="Calibri" panose="020F0502020204030204" pitchFamily="34" charset="0"/>
                <a:cs typeface="Times New Roman" panose="02020603050405020304" pitchFamily="18" charset="0"/>
              </a:rPr>
              <a:t>binlog</a:t>
            </a:r>
            <a:r>
              <a:rPr lang="en-US" sz="1500" kern="100">
                <a:effectLst/>
                <a:latin typeface="Calibri" panose="020F0502020204030204" pitchFamily="34" charset="0"/>
                <a:ea typeface="Calibri" panose="020F0502020204030204" pitchFamily="34" charset="0"/>
                <a:cs typeface="Times New Roman" panose="02020603050405020304" pitchFamily="18" charset="0"/>
              </a:rPr>
              <a:t> in MySQL, WAL in PostgreSQL).</a:t>
            </a:r>
          </a:p>
          <a:p>
            <a:pPr marL="342900" marR="0" lvl="0" indent="-342900">
              <a:spcAft>
                <a:spcPts val="800"/>
              </a:spcAft>
              <a:buSzPts val="1000"/>
              <a:buFont typeface="Symbol" panose="05050102010706020507" pitchFamily="18" charset="2"/>
              <a:buChar char=""/>
              <a:tabLst>
                <a:tab pos="4572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This log entry includes the exact SQL or row-level changes made.</a:t>
            </a:r>
          </a:p>
          <a:p>
            <a:pPr marL="0" marR="0">
              <a:spcAft>
                <a:spcPts val="800"/>
              </a:spcAft>
              <a:buNone/>
            </a:pPr>
            <a:r>
              <a:rPr lang="en-US" sz="1500"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 Step 3: Replication Service Detects Change</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A </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replication agent</a:t>
            </a:r>
            <a:r>
              <a:rPr lang="en-US" sz="1500" kern="100">
                <a:effectLst/>
                <a:latin typeface="Calibri" panose="020F0502020204030204" pitchFamily="34" charset="0"/>
                <a:ea typeface="Calibri" panose="020F0502020204030204" pitchFamily="34" charset="0"/>
                <a:cs typeface="Times New Roman" panose="02020603050405020304" pitchFamily="18" charset="0"/>
              </a:rPr>
              <a:t> or </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replication thread</a:t>
            </a:r>
            <a:r>
              <a:rPr lang="en-US" sz="1500" kern="100">
                <a:effectLst/>
                <a:latin typeface="Calibri" panose="020F0502020204030204" pitchFamily="34" charset="0"/>
                <a:ea typeface="Calibri" panose="020F0502020204030204" pitchFamily="34" charset="0"/>
                <a:cs typeface="Times New Roman" panose="02020603050405020304" pitchFamily="18" charset="0"/>
              </a:rPr>
              <a:t> continuously monitors the log file for new changes.</a:t>
            </a:r>
          </a:p>
          <a:p>
            <a:pPr marL="342900" marR="0" lvl="0" indent="-342900">
              <a:spcAft>
                <a:spcPts val="800"/>
              </a:spcAft>
              <a:buSzPts val="1000"/>
              <a:buFont typeface="Symbol" panose="05050102010706020507" pitchFamily="18" charset="2"/>
              <a:buChar char=""/>
              <a:tabLst>
                <a:tab pos="457200" algn="l"/>
              </a:tabLst>
            </a:pPr>
            <a:r>
              <a:rPr lang="en-US" sz="1500" kern="100">
                <a:effectLst/>
                <a:latin typeface="Calibri" panose="020F0502020204030204" pitchFamily="34" charset="0"/>
                <a:ea typeface="Calibri" panose="020F0502020204030204" pitchFamily="34" charset="0"/>
                <a:cs typeface="Times New Roman" panose="02020603050405020304" pitchFamily="18" charset="0"/>
              </a:rPr>
              <a:t>Once it sees the update, it </a:t>
            </a:r>
            <a:r>
              <a:rPr lang="en-US" sz="1500" b="1" kern="100">
                <a:effectLst/>
                <a:latin typeface="Calibri" panose="020F0502020204030204" pitchFamily="34" charset="0"/>
                <a:ea typeface="Calibri" panose="020F0502020204030204" pitchFamily="34" charset="0"/>
                <a:cs typeface="Times New Roman" panose="02020603050405020304" pitchFamily="18" charset="0"/>
              </a:rPr>
              <a:t>queues the operation</a:t>
            </a:r>
            <a:r>
              <a:rPr lang="en-US" sz="1500" kern="100">
                <a:effectLst/>
                <a:latin typeface="Calibri" panose="020F0502020204030204" pitchFamily="34" charset="0"/>
                <a:ea typeface="Calibri" panose="020F0502020204030204" pitchFamily="34" charset="0"/>
                <a:cs typeface="Times New Roman" panose="02020603050405020304" pitchFamily="18" charset="0"/>
              </a:rPr>
              <a:t> for replication.</a:t>
            </a:r>
          </a:p>
          <a:p>
            <a:pPr marL="0" marR="0" lvl="0" indent="0" defTabSz="914400" rtl="0" eaLnBrk="0" fontAlgn="base" latinLnBrk="0" hangingPunct="0">
              <a:spcBef>
                <a:spcPct val="0"/>
              </a:spcBef>
              <a:spcAft>
                <a:spcPct val="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018953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BBCC09-C2A1-5E8C-BDBB-CDA1B78E00B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528E6-010F-BEA2-4C5C-6862AFD5D417}"/>
              </a:ext>
            </a:extLst>
          </p:cNvPr>
          <p:cNvSpPr>
            <a:spLocks noGrp="1"/>
          </p:cNvSpPr>
          <p:nvPr>
            <p:ph type="title"/>
          </p:nvPr>
        </p:nvSpPr>
        <p:spPr>
          <a:xfrm>
            <a:off x="686834" y="1153572"/>
            <a:ext cx="3200400" cy="4461163"/>
          </a:xfrm>
        </p:spPr>
        <p:txBody>
          <a:bodyPr>
            <a:normAutofit/>
          </a:bodyPr>
          <a:lstStyle/>
          <a:p>
            <a:r>
              <a:rPr lang="en-US">
                <a:solidFill>
                  <a:srgbClr val="FFFFFF"/>
                </a:solidFill>
              </a:rPr>
              <a:t>Replication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C68E979E-17C7-C679-0157-5122837229CB}"/>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a:spcAft>
                <a:spcPts val="800"/>
              </a:spcAft>
              <a:buNone/>
            </a:pPr>
            <a:r>
              <a:rPr lang="en-US"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b="1" kern="100">
                <a:effectLst/>
                <a:latin typeface="Calibri" panose="020F0502020204030204" pitchFamily="34" charset="0"/>
                <a:ea typeface="Calibri" panose="020F0502020204030204" pitchFamily="34" charset="0"/>
                <a:cs typeface="Times New Roman" panose="02020603050405020304" pitchFamily="18" charset="0"/>
              </a:rPr>
              <a:t> Step 4: Changes Are Sent to Replica Servers</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The changes are </a:t>
            </a:r>
            <a:r>
              <a:rPr lang="en-US" b="1" kern="100">
                <a:effectLst/>
                <a:latin typeface="Calibri" panose="020F0502020204030204" pitchFamily="34" charset="0"/>
                <a:ea typeface="Calibri" panose="020F0502020204030204" pitchFamily="34" charset="0"/>
                <a:cs typeface="Times New Roman" panose="02020603050405020304" pitchFamily="18" charset="0"/>
              </a:rPr>
              <a:t>pushed (or pulled)</a:t>
            </a:r>
            <a:r>
              <a:rPr lang="en-US" kern="100">
                <a:effectLst/>
                <a:latin typeface="Calibri" panose="020F0502020204030204" pitchFamily="34" charset="0"/>
                <a:ea typeface="Calibri" panose="020F0502020204030204" pitchFamily="34" charset="0"/>
                <a:cs typeface="Times New Roman" panose="02020603050405020304" pitchFamily="18" charset="0"/>
              </a:rPr>
              <a:t> to the </a:t>
            </a:r>
            <a:r>
              <a:rPr lang="en-US" b="1" kern="100">
                <a:effectLst/>
                <a:latin typeface="Calibri" panose="020F0502020204030204" pitchFamily="34" charset="0"/>
                <a:ea typeface="Calibri" panose="020F0502020204030204" pitchFamily="34" charset="0"/>
                <a:cs typeface="Times New Roman" panose="02020603050405020304" pitchFamily="18" charset="0"/>
              </a:rPr>
              <a:t>replica nodes</a:t>
            </a:r>
            <a:r>
              <a:rPr lang="en-US" kern="100">
                <a:effectLst/>
                <a:latin typeface="Calibri" panose="020F0502020204030204" pitchFamily="34" charset="0"/>
                <a:ea typeface="Calibri" panose="020F0502020204030204" pitchFamily="34" charset="0"/>
                <a:cs typeface="Times New Roman" panose="02020603050405020304" pitchFamily="18" charset="0"/>
              </a:rPr>
              <a:t> over the network.</a:t>
            </a:r>
          </a:p>
          <a:p>
            <a:pPr marL="0" marR="0">
              <a:spcAft>
                <a:spcPts val="800"/>
              </a:spcAft>
              <a:buNone/>
            </a:pPr>
            <a:r>
              <a:rPr lang="en-US" b="1" kern="100">
                <a:effectLst/>
                <a:latin typeface="Segoe UI Emoji" panose="020B0502040204020203" pitchFamily="34" charset="0"/>
                <a:ea typeface="Calibri" panose="020F0502020204030204" pitchFamily="34" charset="0"/>
                <a:cs typeface="Segoe UI Emoji" panose="020B0502040204020203" pitchFamily="34" charset="0"/>
              </a:rPr>
              <a:t>🔷</a:t>
            </a:r>
            <a:r>
              <a:rPr lang="en-US" b="1" kern="100">
                <a:effectLst/>
                <a:latin typeface="Calibri" panose="020F0502020204030204" pitchFamily="34" charset="0"/>
                <a:ea typeface="Calibri" panose="020F0502020204030204" pitchFamily="34" charset="0"/>
                <a:cs typeface="Times New Roman" panose="02020603050405020304" pitchFamily="18" charset="0"/>
              </a:rPr>
              <a:t> Step 5: Replicas Apply the Update</a:t>
            </a:r>
            <a:endParaRPr lang="en-US"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Each replica server </a:t>
            </a:r>
            <a:r>
              <a:rPr lang="en-US" b="1" kern="100">
                <a:effectLst/>
                <a:latin typeface="Calibri" panose="020F0502020204030204" pitchFamily="34" charset="0"/>
                <a:ea typeface="Calibri" panose="020F0502020204030204" pitchFamily="34" charset="0"/>
                <a:cs typeface="Times New Roman" panose="02020603050405020304" pitchFamily="18" charset="0"/>
              </a:rPr>
              <a:t>reads the log entry</a:t>
            </a:r>
            <a:r>
              <a:rPr lang="en-US" kern="100">
                <a:effectLst/>
                <a:latin typeface="Calibri" panose="020F0502020204030204" pitchFamily="34" charset="0"/>
                <a:ea typeface="Calibri" panose="020F0502020204030204" pitchFamily="34" charset="0"/>
                <a:cs typeface="Times New Roman" panose="02020603050405020304" pitchFamily="18" charset="0"/>
              </a:rPr>
              <a:t> and </a:t>
            </a:r>
            <a:r>
              <a:rPr lang="en-US" b="1" kern="100">
                <a:effectLst/>
                <a:latin typeface="Calibri" panose="020F0502020204030204" pitchFamily="34" charset="0"/>
                <a:ea typeface="Calibri" panose="020F0502020204030204" pitchFamily="34" charset="0"/>
                <a:cs typeface="Times New Roman" panose="02020603050405020304" pitchFamily="18" charset="0"/>
              </a:rPr>
              <a:t>executes the same SQL</a:t>
            </a:r>
            <a:r>
              <a:rPr lang="en-US" kern="100">
                <a:effectLst/>
                <a:latin typeface="Calibri" panose="020F0502020204030204" pitchFamily="34" charset="0"/>
                <a:ea typeface="Calibri" panose="020F0502020204030204" pitchFamily="34" charset="0"/>
                <a:cs typeface="Times New Roman" panose="02020603050405020304" pitchFamily="18" charset="0"/>
              </a:rPr>
              <a:t> or </a:t>
            </a:r>
            <a:r>
              <a:rPr lang="en-US" b="1" kern="100">
                <a:effectLst/>
                <a:latin typeface="Calibri" panose="020F0502020204030204" pitchFamily="34" charset="0"/>
                <a:ea typeface="Calibri" panose="020F0502020204030204" pitchFamily="34" charset="0"/>
                <a:cs typeface="Times New Roman" panose="02020603050405020304" pitchFamily="18" charset="0"/>
              </a:rPr>
              <a:t>applies the row change</a:t>
            </a:r>
            <a:r>
              <a:rPr lang="en-US"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kern="100">
                <a:effectLst/>
                <a:latin typeface="Calibri" panose="020F0502020204030204" pitchFamily="34" charset="0"/>
                <a:ea typeface="Calibri" panose="020F0502020204030204" pitchFamily="34" charset="0"/>
                <a:cs typeface="Times New Roman" panose="02020603050405020304" pitchFamily="18" charset="0"/>
              </a:rPr>
              <a:t>Data is now consistent across all replicas (eventually or immediately depending on sync type).</a:t>
            </a:r>
          </a:p>
          <a:p>
            <a:pPr marL="0" marR="0" lvl="0" indent="0" defTabSz="914400" rtl="0" eaLnBrk="0" fontAlgn="base" latinLnBrk="0" hangingPunct="0">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765050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76FA8-5747-0343-0B32-C24C81858BA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Replication</a:t>
            </a:r>
          </a:p>
        </p:txBody>
      </p:sp>
      <p:pic>
        <p:nvPicPr>
          <p:cNvPr id="5" name="Content Placeholder 4">
            <a:extLst>
              <a:ext uri="{FF2B5EF4-FFF2-40B4-BE49-F238E27FC236}">
                <a16:creationId xmlns:a16="http://schemas.microsoft.com/office/drawing/2014/main" id="{3AD16EEA-70CF-D51F-A41B-BE975938269F}"/>
              </a:ext>
            </a:extLst>
          </p:cNvPr>
          <p:cNvPicPr>
            <a:picLocks noGrp="1" noChangeAspect="1"/>
          </p:cNvPicPr>
          <p:nvPr>
            <p:ph idx="1"/>
          </p:nvPr>
        </p:nvPicPr>
        <p:blipFill>
          <a:blip r:embed="rId2"/>
          <a:stretch>
            <a:fillRect/>
          </a:stretch>
        </p:blipFill>
        <p:spPr>
          <a:xfrm>
            <a:off x="4038600" y="1091141"/>
            <a:ext cx="7188199" cy="4672329"/>
          </a:xfrm>
          <a:prstGeom prst="rect">
            <a:avLst/>
          </a:prstGeom>
        </p:spPr>
      </p:pic>
    </p:spTree>
    <p:extLst>
      <p:ext uri="{BB962C8B-B14F-4D97-AF65-F5344CB8AC3E}">
        <p14:creationId xmlns:p14="http://schemas.microsoft.com/office/powerpoint/2010/main" val="20343136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F81FB8-44B6-7F4E-EB23-40863E9DCDB5}"/>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739EF-34C9-6431-0630-00A190D95069}"/>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403677-B16C-FB81-AE6A-ACB3144E979C}"/>
              </a:ext>
            </a:extLst>
          </p:cNvPr>
          <p:cNvSpPr>
            <a:spLocks noGrp="1"/>
          </p:cNvSpPr>
          <p:nvPr>
            <p:ph idx="1"/>
          </p:nvPr>
        </p:nvSpPr>
        <p:spPr>
          <a:xfrm>
            <a:off x="4447308" y="591344"/>
            <a:ext cx="6906491" cy="5585619"/>
          </a:xfrm>
        </p:spPr>
        <p:txBody>
          <a:bodyPr anchor="ctr">
            <a:normAutofit/>
          </a:bodyPr>
          <a:lstStyle/>
          <a:p>
            <a:pPr>
              <a:buNone/>
            </a:pPr>
            <a:r>
              <a:rPr lang="en-US" sz="1300" b="1"/>
              <a:t>Replicated Database</a:t>
            </a:r>
          </a:p>
          <a:p>
            <a:pPr>
              <a:buNone/>
            </a:pPr>
            <a:r>
              <a:rPr lang="en-US" sz="1300" b="1"/>
              <a:t>📌 Description:</a:t>
            </a:r>
          </a:p>
          <a:p>
            <a:pPr>
              <a:buNone/>
            </a:pPr>
            <a:r>
              <a:rPr lang="en-US" sz="1300"/>
              <a:t>Same data is </a:t>
            </a:r>
            <a:r>
              <a:rPr lang="en-US" sz="1300" b="1"/>
              <a:t>copied and stored</a:t>
            </a:r>
            <a:r>
              <a:rPr lang="en-US" sz="1300"/>
              <a:t> at multiple sites to provide </a:t>
            </a:r>
            <a:r>
              <a:rPr lang="en-US" sz="1300" b="1"/>
              <a:t>high availability</a:t>
            </a:r>
            <a:r>
              <a:rPr lang="en-US" sz="1300"/>
              <a:t>, </a:t>
            </a:r>
            <a:r>
              <a:rPr lang="en-US" sz="1300" b="1"/>
              <a:t>redundancy</a:t>
            </a:r>
            <a:r>
              <a:rPr lang="en-US" sz="1300"/>
              <a:t>, and </a:t>
            </a:r>
            <a:r>
              <a:rPr lang="en-US" sz="1300" b="1"/>
              <a:t>fault tolerance</a:t>
            </a:r>
            <a:r>
              <a:rPr lang="en-US" sz="1300"/>
              <a:t>.</a:t>
            </a:r>
          </a:p>
          <a:p>
            <a:pPr>
              <a:buNone/>
            </a:pPr>
            <a:r>
              <a:rPr lang="en-US" sz="1300" b="1"/>
              <a:t>🔍 Use Case Example:</a:t>
            </a:r>
          </a:p>
          <a:p>
            <a:pPr>
              <a:buNone/>
            </a:pPr>
            <a:r>
              <a:rPr lang="en-US" sz="1300"/>
              <a:t>A global chain like Starbucks replicates inventory and employee tables across all locations.</a:t>
            </a:r>
          </a:p>
          <a:p>
            <a:r>
              <a:rPr lang="en-US" sz="1300" b="1"/>
              <a:t>🧩 Replication Example:</a:t>
            </a:r>
          </a:p>
          <a:p>
            <a:pPr>
              <a:buNone/>
            </a:pPr>
            <a:r>
              <a:rPr lang="en-US" sz="1300"/>
              <a:t>-- Each site has same structure and data</a:t>
            </a:r>
          </a:p>
          <a:p>
            <a:pPr>
              <a:buNone/>
            </a:pPr>
            <a:r>
              <a:rPr lang="en-US" sz="1300"/>
              <a:t>CREATE TABLE </a:t>
            </a:r>
            <a:r>
              <a:rPr lang="en-US" sz="1300" err="1"/>
              <a:t>ProductInventory</a:t>
            </a:r>
            <a:r>
              <a:rPr lang="en-US" sz="1300"/>
              <a:t> (</a:t>
            </a:r>
          </a:p>
          <a:p>
            <a:pPr>
              <a:buNone/>
            </a:pPr>
            <a:r>
              <a:rPr lang="en-US" sz="1300"/>
              <a:t>    </a:t>
            </a:r>
            <a:r>
              <a:rPr lang="en-US" sz="1300" err="1"/>
              <a:t>ProductID</a:t>
            </a:r>
            <a:r>
              <a:rPr lang="en-US" sz="1300"/>
              <a:t> INT PRIMARY KEY,</a:t>
            </a:r>
          </a:p>
          <a:p>
            <a:pPr>
              <a:buNone/>
            </a:pPr>
            <a:r>
              <a:rPr lang="en-US" sz="1300"/>
              <a:t>    ProductName VARCHAR(50),</a:t>
            </a:r>
          </a:p>
          <a:p>
            <a:pPr>
              <a:buNone/>
            </a:pPr>
            <a:r>
              <a:rPr lang="en-US" sz="1300"/>
              <a:t>    Quantity INT</a:t>
            </a:r>
          </a:p>
          <a:p>
            <a:pPr>
              <a:buNone/>
            </a:pPr>
            <a:r>
              <a:rPr lang="en-US" sz="1300"/>
              <a:t>);</a:t>
            </a:r>
          </a:p>
          <a:p>
            <a:pPr>
              <a:buNone/>
            </a:pPr>
            <a:endParaRPr lang="en-US" sz="1300"/>
          </a:p>
          <a:p>
            <a:pPr>
              <a:buNone/>
            </a:pPr>
            <a:r>
              <a:rPr lang="en-US" sz="1300"/>
              <a:t>-- Data is periodically synced across all locations</a:t>
            </a:r>
          </a:p>
          <a:p>
            <a:pPr>
              <a:buNone/>
            </a:pPr>
            <a:r>
              <a:rPr lang="en-US" sz="1300"/>
              <a:t>-- Site A: Quantity = 100</a:t>
            </a:r>
          </a:p>
          <a:p>
            <a:pPr>
              <a:buNone/>
            </a:pPr>
            <a:r>
              <a:rPr lang="en-US" sz="1300"/>
              <a:t>-- Site B: Quantity = 100 (replicated)</a:t>
            </a:r>
          </a:p>
          <a:p>
            <a:pPr>
              <a:buNone/>
            </a:pPr>
            <a:endParaRPr lang="en-US" sz="1300"/>
          </a:p>
        </p:txBody>
      </p:sp>
    </p:spTree>
    <p:extLst>
      <p:ext uri="{BB962C8B-B14F-4D97-AF65-F5344CB8AC3E}">
        <p14:creationId xmlns:p14="http://schemas.microsoft.com/office/powerpoint/2010/main" val="352061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366BED-8587-2F11-4D29-4A05CCA5A3AB}"/>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AA936-7534-F697-D1F8-313BE9768B62}"/>
              </a:ext>
            </a:extLst>
          </p:cNvPr>
          <p:cNvSpPr>
            <a:spLocks noGrp="1"/>
          </p:cNvSpPr>
          <p:nvPr>
            <p:ph type="title"/>
          </p:nvPr>
        </p:nvSpPr>
        <p:spPr>
          <a:xfrm>
            <a:off x="630936" y="640080"/>
            <a:ext cx="4818888" cy="1481328"/>
          </a:xfrm>
        </p:spPr>
        <p:txBody>
          <a:bodyPr anchor="b">
            <a:normAutofit/>
          </a:bodyPr>
          <a:lstStyle/>
          <a:p>
            <a:r>
              <a:rPr lang="en-US" sz="4200">
                <a:effectLst/>
                <a:latin typeface="Calibri" panose="020F0502020204030204" pitchFamily="34" charset="0"/>
                <a:ea typeface="Calibri" panose="020F0502020204030204" pitchFamily="34" charset="0"/>
                <a:cs typeface="Times New Roman" panose="02020603050405020304" pitchFamily="18" charset="0"/>
              </a:rPr>
              <a:t>Data is Stored Across Multiple Sites/Nodes</a:t>
            </a:r>
            <a:endParaRPr lang="en-US" sz="4200"/>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A551C0-8494-0721-EAB2-025E6CD731FA}"/>
              </a:ext>
            </a:extLst>
          </p:cNvPr>
          <p:cNvSpPr>
            <a:spLocks noGrp="1"/>
          </p:cNvSpPr>
          <p:nvPr>
            <p:ph idx="1"/>
          </p:nvPr>
        </p:nvSpPr>
        <p:spPr>
          <a:xfrm>
            <a:off x="630936" y="2660904"/>
            <a:ext cx="4818888" cy="3547872"/>
          </a:xfrm>
        </p:spPr>
        <p:txBody>
          <a:bodyPr anchor="t">
            <a:normAutofit/>
          </a:bodyPr>
          <a:lstStyle/>
          <a:p>
            <a:pPr marL="0" marR="0">
              <a:spcAft>
                <a:spcPts val="800"/>
              </a:spcAft>
              <a:buNone/>
            </a:pPr>
            <a:r>
              <a:rPr lang="en-US" sz="1200" kern="100">
                <a:effectLst/>
                <a:latin typeface="Calibri" panose="020F0502020204030204" pitchFamily="34" charset="0"/>
                <a:ea typeface="Calibri" panose="020F0502020204030204" pitchFamily="34" charset="0"/>
                <a:cs typeface="Times New Roman" panose="02020603050405020304" pitchFamily="18" charset="0"/>
              </a:rPr>
              <a:t>Data in a DDBMS is not stored in a single central location. Instead, it is distributed across multiple physical or logical locations, also called nodes or sites. These nodes can be in the same building, city, or different countries.</a:t>
            </a:r>
          </a:p>
          <a:p>
            <a:pPr marL="0" marR="0">
              <a:spcAft>
                <a:spcPts val="800"/>
              </a:spcAft>
              <a:buNone/>
            </a:pPr>
            <a:r>
              <a:rPr lang="en-US" sz="1200" kern="100">
                <a:effectLst/>
                <a:latin typeface="Segoe UI Symbol" panose="020B0502040204020203" pitchFamily="34" charset="0"/>
                <a:ea typeface="Calibri" panose="020F0502020204030204" pitchFamily="34" charset="0"/>
                <a:cs typeface="Segoe UI Symbol" panose="020B0502040204020203" pitchFamily="34" charset="0"/>
              </a:rPr>
              <a:t>➤</a:t>
            </a:r>
            <a:r>
              <a:rPr lang="en-US" sz="1200" kern="100">
                <a:effectLst/>
                <a:latin typeface="Calibri" panose="020F0502020204030204" pitchFamily="34" charset="0"/>
                <a:ea typeface="Calibri" panose="020F0502020204030204" pitchFamily="34" charset="0"/>
                <a:cs typeface="Times New Roman" panose="02020603050405020304" pitchFamily="18" charset="0"/>
              </a:rPr>
              <a:t> Example:</a:t>
            </a:r>
          </a:p>
          <a:p>
            <a:pPr marL="0" marR="0">
              <a:spcAft>
                <a:spcPts val="800"/>
              </a:spcAft>
              <a:buNone/>
            </a:pPr>
            <a:r>
              <a:rPr lang="en-US" sz="1200" kern="100">
                <a:effectLst/>
                <a:latin typeface="Calibri" panose="020F0502020204030204" pitchFamily="34" charset="0"/>
                <a:ea typeface="Calibri" panose="020F0502020204030204" pitchFamily="34" charset="0"/>
                <a:cs typeface="Times New Roman" panose="02020603050405020304" pitchFamily="18" charset="0"/>
              </a:rPr>
              <a:t>An international e-commerce company stores:</a:t>
            </a:r>
          </a:p>
          <a:p>
            <a:pPr marL="342900" marR="0" lvl="0" indent="-342900">
              <a:spcAft>
                <a:spcPts val="800"/>
              </a:spcAft>
              <a:buSzPts val="1000"/>
              <a:buFont typeface="Symbol" panose="05050102010706020507" pitchFamily="18" charset="2"/>
              <a:buChar char=""/>
              <a:tabLst>
                <a:tab pos="457200" algn="l"/>
              </a:tabLst>
            </a:pPr>
            <a:r>
              <a:rPr lang="en-US" sz="1200" kern="100">
                <a:effectLst/>
                <a:latin typeface="Calibri" panose="020F0502020204030204" pitchFamily="34" charset="0"/>
                <a:ea typeface="Calibri" panose="020F0502020204030204" pitchFamily="34" charset="0"/>
                <a:cs typeface="Times New Roman" panose="02020603050405020304" pitchFamily="18" charset="0"/>
              </a:rPr>
              <a:t>Customer data in the US,</a:t>
            </a:r>
          </a:p>
          <a:p>
            <a:pPr marL="342900" marR="0" lvl="0" indent="-342900">
              <a:spcAft>
                <a:spcPts val="800"/>
              </a:spcAft>
              <a:buSzPts val="1000"/>
              <a:buFont typeface="Symbol" panose="05050102010706020507" pitchFamily="18" charset="2"/>
              <a:buChar char=""/>
              <a:tabLst>
                <a:tab pos="457200" algn="l"/>
              </a:tabLst>
            </a:pPr>
            <a:r>
              <a:rPr lang="en-US" sz="1200" kern="100">
                <a:effectLst/>
                <a:latin typeface="Calibri" panose="020F0502020204030204" pitchFamily="34" charset="0"/>
                <a:ea typeface="Calibri" panose="020F0502020204030204" pitchFamily="34" charset="0"/>
                <a:cs typeface="Times New Roman" panose="02020603050405020304" pitchFamily="18" charset="0"/>
              </a:rPr>
              <a:t>Product inventory in Germany,</a:t>
            </a:r>
          </a:p>
          <a:p>
            <a:pPr marL="342900" marR="0" lvl="0" indent="-342900">
              <a:spcAft>
                <a:spcPts val="800"/>
              </a:spcAft>
              <a:buSzPts val="1000"/>
              <a:buFont typeface="Symbol" panose="05050102010706020507" pitchFamily="18" charset="2"/>
              <a:buChar char=""/>
              <a:tabLst>
                <a:tab pos="457200" algn="l"/>
              </a:tabLst>
            </a:pPr>
            <a:r>
              <a:rPr lang="en-US" sz="1200" kern="100">
                <a:effectLst/>
                <a:latin typeface="Calibri" panose="020F0502020204030204" pitchFamily="34" charset="0"/>
                <a:ea typeface="Calibri" panose="020F0502020204030204" pitchFamily="34" charset="0"/>
                <a:cs typeface="Times New Roman" panose="02020603050405020304" pitchFamily="18" charset="0"/>
              </a:rPr>
              <a:t>Order history in Singapore.</a:t>
            </a:r>
          </a:p>
          <a:p>
            <a:pPr marL="0" marR="0" indent="0">
              <a:spcAft>
                <a:spcPts val="800"/>
              </a:spcAft>
              <a:buNone/>
            </a:pPr>
            <a:r>
              <a:rPr lang="en-US" sz="1200" kern="100">
                <a:effectLst/>
                <a:latin typeface="Calibri" panose="020F0502020204030204" pitchFamily="34" charset="0"/>
                <a:ea typeface="Calibri" panose="020F0502020204030204" pitchFamily="34" charset="0"/>
                <a:cs typeface="Times New Roman" panose="02020603050405020304" pitchFamily="18" charset="0"/>
              </a:rPr>
              <a:t>Each site can manage its own portion of the data but they all operate as one unified system.</a:t>
            </a:r>
          </a:p>
          <a:p>
            <a:pPr marL="0" indent="0">
              <a:buNone/>
            </a:pPr>
            <a:endParaRPr lang="en-US" sz="1200"/>
          </a:p>
        </p:txBody>
      </p:sp>
      <p:pic>
        <p:nvPicPr>
          <p:cNvPr id="4" name="Content Placeholder 3" descr="A diagram of a data flow&#10;&#10;AI-generated content may be incorrect.">
            <a:extLst>
              <a:ext uri="{FF2B5EF4-FFF2-40B4-BE49-F238E27FC236}">
                <a16:creationId xmlns:a16="http://schemas.microsoft.com/office/drawing/2014/main" id="{17272D6E-D393-0AE8-481E-4309C70E91AE}"/>
              </a:ext>
            </a:extLst>
          </p:cNvPr>
          <p:cNvPicPr>
            <a:picLocks noChangeAspect="1"/>
          </p:cNvPicPr>
          <p:nvPr/>
        </p:nvPicPr>
        <p:blipFill>
          <a:blip r:embed="rId2"/>
          <a:stretch>
            <a:fillRect/>
          </a:stretch>
        </p:blipFill>
        <p:spPr>
          <a:xfrm>
            <a:off x="6099048" y="2576036"/>
            <a:ext cx="5458968" cy="1705927"/>
          </a:xfrm>
          <a:prstGeom prst="rect">
            <a:avLst/>
          </a:prstGeom>
        </p:spPr>
      </p:pic>
    </p:spTree>
    <p:extLst>
      <p:ext uri="{BB962C8B-B14F-4D97-AF65-F5344CB8AC3E}">
        <p14:creationId xmlns:p14="http://schemas.microsoft.com/office/powerpoint/2010/main" val="30569223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CFCB4D-003C-5C78-1A84-7BD82A5121EB}"/>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E8A04A-DFC8-0F5C-AD43-38618D251A38}"/>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9888A8-90FF-7F3A-0528-FE29E3FD8B94}"/>
              </a:ext>
            </a:extLst>
          </p:cNvPr>
          <p:cNvSpPr>
            <a:spLocks noGrp="1"/>
          </p:cNvSpPr>
          <p:nvPr>
            <p:ph idx="1"/>
          </p:nvPr>
        </p:nvSpPr>
        <p:spPr>
          <a:xfrm>
            <a:off x="4447308" y="591344"/>
            <a:ext cx="6906491" cy="5585619"/>
          </a:xfrm>
        </p:spPr>
        <p:txBody>
          <a:bodyPr anchor="ctr">
            <a:normAutofit/>
          </a:bodyPr>
          <a:lstStyle/>
          <a:p>
            <a:pPr>
              <a:buNone/>
            </a:pPr>
            <a:r>
              <a:rPr lang="en-US" sz="1500" b="1"/>
              <a:t>Mixed Database</a:t>
            </a:r>
          </a:p>
          <a:p>
            <a:pPr>
              <a:buNone/>
            </a:pPr>
            <a:r>
              <a:rPr lang="en-US" sz="1500"/>
              <a:t>An online retail platform uses a </a:t>
            </a:r>
            <a:r>
              <a:rPr lang="en-US" sz="1500" b="1"/>
              <a:t>relational database</a:t>
            </a:r>
            <a:r>
              <a:rPr lang="en-US" sz="1500"/>
              <a:t> (like PostgreSQL) for </a:t>
            </a:r>
            <a:r>
              <a:rPr lang="en-US" sz="1500" b="1"/>
              <a:t>orders and transactions</a:t>
            </a:r>
            <a:r>
              <a:rPr lang="en-US" sz="1500"/>
              <a:t>, and a </a:t>
            </a:r>
            <a:r>
              <a:rPr lang="en-US" sz="1500" b="1"/>
              <a:t>NoSQL document store</a:t>
            </a:r>
            <a:r>
              <a:rPr lang="en-US" sz="1500"/>
              <a:t> (like MongoDB) for </a:t>
            </a:r>
            <a:r>
              <a:rPr lang="en-US" sz="1500" b="1"/>
              <a:t>user reviews and product metadata</a:t>
            </a:r>
            <a:r>
              <a:rPr lang="en-US" sz="1500"/>
              <a:t> — all accessed through a </a:t>
            </a:r>
            <a:r>
              <a:rPr lang="en-US" sz="1500" b="1"/>
              <a:t>hybrid database platform</a:t>
            </a:r>
            <a:r>
              <a:rPr lang="en-US" sz="1500"/>
              <a:t> (e.g., Azure Cosmos DB or Oracle Autonomous Database).</a:t>
            </a:r>
          </a:p>
          <a:p>
            <a:pPr>
              <a:buNone/>
            </a:pPr>
            <a:r>
              <a:rPr lang="en-US" sz="1500" b="1"/>
              <a:t>Use Case:</a:t>
            </a:r>
          </a:p>
          <a:p>
            <a:pPr>
              <a:buFont typeface="Arial" panose="020B0604020202020204" pitchFamily="34" charset="0"/>
              <a:buChar char="•"/>
            </a:pPr>
            <a:r>
              <a:rPr lang="en-US" sz="1500" b="1"/>
              <a:t>Relational part</a:t>
            </a:r>
            <a:r>
              <a:rPr lang="en-US" sz="1500"/>
              <a:t>: Orders table (SQL)</a:t>
            </a:r>
          </a:p>
          <a:p>
            <a:pPr>
              <a:buFont typeface="Arial" panose="020B0604020202020204" pitchFamily="34" charset="0"/>
              <a:buChar char="•"/>
            </a:pPr>
            <a:r>
              <a:rPr lang="en-US" sz="1500" b="1"/>
              <a:t>NoSQL part</a:t>
            </a:r>
            <a:r>
              <a:rPr lang="en-US" sz="1500"/>
              <a:t>: JSON-based customer reviews (NoSQL)</a:t>
            </a:r>
          </a:p>
          <a:p>
            <a:pPr>
              <a:buNone/>
            </a:pPr>
            <a:r>
              <a:rPr lang="en-US" sz="1500"/>
              <a:t>Exam</a:t>
            </a:r>
          </a:p>
          <a:p>
            <a:pPr>
              <a:buNone/>
            </a:pPr>
            <a:r>
              <a:rPr lang="en-US" sz="1500"/>
              <a:t>-- Relational Table</a:t>
            </a:r>
          </a:p>
          <a:p>
            <a:pPr>
              <a:buNone/>
            </a:pPr>
            <a:r>
              <a:rPr lang="en-US" sz="1500"/>
              <a:t>CREATE TABLE Orders (</a:t>
            </a:r>
          </a:p>
          <a:p>
            <a:pPr>
              <a:buNone/>
            </a:pPr>
            <a:r>
              <a:rPr lang="en-US" sz="1500"/>
              <a:t>  </a:t>
            </a:r>
            <a:r>
              <a:rPr lang="en-US" sz="1500" err="1"/>
              <a:t>OrderID</a:t>
            </a:r>
            <a:r>
              <a:rPr lang="en-US" sz="1500"/>
              <a:t> SERIAL PRIMARY KEY,</a:t>
            </a:r>
          </a:p>
          <a:p>
            <a:pPr>
              <a:buNone/>
            </a:pPr>
            <a:r>
              <a:rPr lang="en-US" sz="1500"/>
              <a:t>  </a:t>
            </a:r>
            <a:r>
              <a:rPr lang="en-US" sz="1500" err="1"/>
              <a:t>CustomerID</a:t>
            </a:r>
            <a:r>
              <a:rPr lang="en-US" sz="1500"/>
              <a:t> INT,</a:t>
            </a:r>
          </a:p>
          <a:p>
            <a:pPr>
              <a:buNone/>
            </a:pPr>
            <a:r>
              <a:rPr lang="en-US" sz="1500"/>
              <a:t>  Amount DECIMAL(10, 2)</a:t>
            </a:r>
          </a:p>
          <a:p>
            <a:pPr>
              <a:buNone/>
            </a:pPr>
            <a:r>
              <a:rPr lang="en-US" sz="1500"/>
              <a:t>);</a:t>
            </a:r>
            <a:r>
              <a:rPr lang="en-US" sz="1500" err="1"/>
              <a:t>ple</a:t>
            </a:r>
            <a:r>
              <a:rPr lang="en-US" sz="1500"/>
              <a:t> in a hybrid-enabled RDBMS (e.g., PostgreSQL with JSON support):</a:t>
            </a:r>
          </a:p>
        </p:txBody>
      </p:sp>
    </p:spTree>
    <p:extLst>
      <p:ext uri="{BB962C8B-B14F-4D97-AF65-F5344CB8AC3E}">
        <p14:creationId xmlns:p14="http://schemas.microsoft.com/office/powerpoint/2010/main" val="10569590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FC366B-6DF4-1B1B-F2EF-B35DA5B2CC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4CF7A-3C1A-B46A-421B-DB5EE7C23115}"/>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12E30E2-52EE-4855-0814-1266B4DB82EC}"/>
              </a:ext>
            </a:extLst>
          </p:cNvPr>
          <p:cNvSpPr>
            <a:spLocks noGrp="1"/>
          </p:cNvSpPr>
          <p:nvPr>
            <p:ph idx="1"/>
          </p:nvPr>
        </p:nvSpPr>
        <p:spPr>
          <a:xfrm>
            <a:off x="4447308" y="591344"/>
            <a:ext cx="6906491" cy="5585619"/>
          </a:xfrm>
        </p:spPr>
        <p:txBody>
          <a:bodyPr anchor="ctr">
            <a:normAutofit/>
          </a:bodyPr>
          <a:lstStyle/>
          <a:p>
            <a:pPr>
              <a:buNone/>
            </a:pPr>
            <a:r>
              <a:rPr lang="en-US" sz="2000"/>
              <a:t>-- JSON data column (semi-structured)</a:t>
            </a:r>
          </a:p>
          <a:p>
            <a:pPr>
              <a:buNone/>
            </a:pPr>
            <a:r>
              <a:rPr lang="en-US" sz="2000"/>
              <a:t>CREATE TABLE </a:t>
            </a:r>
            <a:r>
              <a:rPr lang="en-US" sz="2000" err="1"/>
              <a:t>ProductReviews</a:t>
            </a:r>
            <a:r>
              <a:rPr lang="en-US" sz="2000"/>
              <a:t> (</a:t>
            </a:r>
          </a:p>
          <a:p>
            <a:pPr>
              <a:buNone/>
            </a:pPr>
            <a:r>
              <a:rPr lang="en-US" sz="2000"/>
              <a:t>  </a:t>
            </a:r>
            <a:r>
              <a:rPr lang="en-US" sz="2000" err="1"/>
              <a:t>ReviewID</a:t>
            </a:r>
            <a:r>
              <a:rPr lang="en-US" sz="2000"/>
              <a:t> SERIAL PRIMARY KEY,</a:t>
            </a:r>
          </a:p>
          <a:p>
            <a:pPr>
              <a:buNone/>
            </a:pPr>
            <a:r>
              <a:rPr lang="en-US" sz="2000"/>
              <a:t>  </a:t>
            </a:r>
            <a:r>
              <a:rPr lang="en-US" sz="2000" err="1"/>
              <a:t>ProductID</a:t>
            </a:r>
            <a:r>
              <a:rPr lang="en-US" sz="2000"/>
              <a:t> INT,</a:t>
            </a:r>
          </a:p>
          <a:p>
            <a:pPr>
              <a:buNone/>
            </a:pPr>
            <a:r>
              <a:rPr lang="en-US" sz="2000"/>
              <a:t>  </a:t>
            </a:r>
            <a:r>
              <a:rPr lang="en-US" sz="2000" err="1"/>
              <a:t>ReviewData</a:t>
            </a:r>
            <a:r>
              <a:rPr lang="en-US" sz="2000"/>
              <a:t> JSONB</a:t>
            </a:r>
          </a:p>
          <a:p>
            <a:pPr>
              <a:buNone/>
            </a:pPr>
            <a:r>
              <a:rPr lang="en-US" sz="2000"/>
              <a:t>);</a:t>
            </a:r>
          </a:p>
          <a:p>
            <a:pPr>
              <a:buNone/>
            </a:pPr>
            <a:endParaRPr lang="en-US" sz="2000"/>
          </a:p>
          <a:p>
            <a:pPr>
              <a:buNone/>
            </a:pPr>
            <a:r>
              <a:rPr lang="en-US" sz="2000"/>
              <a:t>-- Querying structured + unstructured together</a:t>
            </a:r>
          </a:p>
          <a:p>
            <a:pPr>
              <a:buNone/>
            </a:pPr>
            <a:r>
              <a:rPr lang="en-US" sz="2000"/>
              <a:t>SELECT </a:t>
            </a:r>
            <a:r>
              <a:rPr lang="en-US" sz="2000" err="1"/>
              <a:t>o.OrderID</a:t>
            </a:r>
            <a:r>
              <a:rPr lang="en-US" sz="2000"/>
              <a:t>, </a:t>
            </a:r>
            <a:r>
              <a:rPr lang="en-US" sz="2000" err="1"/>
              <a:t>r.ReviewData</a:t>
            </a:r>
            <a:r>
              <a:rPr lang="en-US" sz="2000"/>
              <a:t>-&gt;&gt;'comment' AS Comment</a:t>
            </a:r>
          </a:p>
          <a:p>
            <a:pPr>
              <a:buNone/>
            </a:pPr>
            <a:r>
              <a:rPr lang="en-US" sz="2000"/>
              <a:t>FROM Orders o</a:t>
            </a:r>
          </a:p>
          <a:p>
            <a:pPr>
              <a:buNone/>
            </a:pPr>
            <a:r>
              <a:rPr lang="en-US" sz="2000"/>
              <a:t>JOIN </a:t>
            </a:r>
            <a:r>
              <a:rPr lang="en-US" sz="2000" err="1"/>
              <a:t>ProductReviews</a:t>
            </a:r>
            <a:r>
              <a:rPr lang="en-US" sz="2000"/>
              <a:t> r ON </a:t>
            </a:r>
            <a:r>
              <a:rPr lang="en-US" sz="2000" err="1"/>
              <a:t>o.OrderID</a:t>
            </a:r>
            <a:r>
              <a:rPr lang="en-US" sz="2000"/>
              <a:t> = </a:t>
            </a:r>
            <a:r>
              <a:rPr lang="en-US" sz="2000" err="1"/>
              <a:t>r.ProductID</a:t>
            </a:r>
            <a:r>
              <a:rPr lang="en-US" sz="2000"/>
              <a:t>;</a:t>
            </a:r>
          </a:p>
          <a:p>
            <a:pPr>
              <a:buNone/>
            </a:pPr>
            <a:r>
              <a:rPr lang="en-US" sz="2000"/>
              <a:t>Here, </a:t>
            </a:r>
            <a:r>
              <a:rPr lang="en-US" sz="2000" err="1"/>
              <a:t>ReviewData</a:t>
            </a:r>
            <a:r>
              <a:rPr lang="en-US" sz="2000"/>
              <a:t> stores JSON reviews (user rating, comment, etc.) and is queried like a NoSQL field inside SQL.</a:t>
            </a:r>
          </a:p>
        </p:txBody>
      </p:sp>
    </p:spTree>
    <p:extLst>
      <p:ext uri="{BB962C8B-B14F-4D97-AF65-F5344CB8AC3E}">
        <p14:creationId xmlns:p14="http://schemas.microsoft.com/office/powerpoint/2010/main" val="540638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76481B-0B70-40F0-B44C-4BF296C1D2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E24F8-98BE-F210-3F56-99B62048AF10}"/>
              </a:ext>
            </a:extLst>
          </p:cNvPr>
          <p:cNvSpPr>
            <a:spLocks noGrp="1"/>
          </p:cNvSpPr>
          <p:nvPr>
            <p:ph type="title"/>
          </p:nvPr>
        </p:nvSpPr>
        <p:spPr>
          <a:xfrm>
            <a:off x="686834" y="1153572"/>
            <a:ext cx="3200400" cy="4461163"/>
          </a:xfrm>
        </p:spPr>
        <p:txBody>
          <a:bodyPr>
            <a:normAutofit/>
          </a:bodyPr>
          <a:lstStyle/>
          <a:p>
            <a:r>
              <a:rPr lang="en-US">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Types of Distributed Databases - </a:t>
            </a:r>
            <a: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Based on Distribution</a:t>
            </a:r>
            <a:br>
              <a:rPr lang="en-US"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234012-EA66-FB4F-6E67-F35051409358}"/>
              </a:ext>
            </a:extLst>
          </p:cNvPr>
          <p:cNvSpPr>
            <a:spLocks noGrp="1"/>
          </p:cNvSpPr>
          <p:nvPr>
            <p:ph idx="1"/>
          </p:nvPr>
        </p:nvSpPr>
        <p:spPr>
          <a:xfrm>
            <a:off x="4447308" y="591344"/>
            <a:ext cx="6906491" cy="5585619"/>
          </a:xfrm>
        </p:spPr>
        <p:txBody>
          <a:bodyPr anchor="ctr">
            <a:normAutofit/>
          </a:bodyPr>
          <a:lstStyle/>
          <a:p>
            <a:pPr>
              <a:buNone/>
            </a:pPr>
            <a:r>
              <a:rPr lang="en-US" sz="1500" b="1"/>
              <a:t>✅ Advantages:</a:t>
            </a:r>
          </a:p>
          <a:p>
            <a:pPr>
              <a:buFont typeface="Arial" panose="020B0604020202020204" pitchFamily="34" charset="0"/>
              <a:buChar char="•"/>
            </a:pPr>
            <a:r>
              <a:rPr lang="en-US" sz="1500" b="1"/>
              <a:t>Flexibility</a:t>
            </a:r>
            <a:r>
              <a:rPr lang="en-US" sz="1500"/>
              <a:t> to handle structured and unstructured data.</a:t>
            </a:r>
          </a:p>
          <a:p>
            <a:pPr>
              <a:buFont typeface="Arial" panose="020B0604020202020204" pitchFamily="34" charset="0"/>
              <a:buChar char="•"/>
            </a:pPr>
            <a:r>
              <a:rPr lang="en-US" sz="1500"/>
              <a:t>Supports </a:t>
            </a:r>
            <a:r>
              <a:rPr lang="en-US" sz="1500" b="1"/>
              <a:t>diverse workloads</a:t>
            </a:r>
            <a:r>
              <a:rPr lang="en-US" sz="1500"/>
              <a:t> (OLTP + document storage).</a:t>
            </a:r>
          </a:p>
          <a:p>
            <a:pPr>
              <a:buFont typeface="Arial" panose="020B0604020202020204" pitchFamily="34" charset="0"/>
              <a:buChar char="•"/>
            </a:pPr>
            <a:r>
              <a:rPr lang="en-US" sz="1500"/>
              <a:t>Simplifies architecture by combining SQL and NoSQL in one DBMS.</a:t>
            </a:r>
          </a:p>
          <a:p>
            <a:pPr>
              <a:buNone/>
            </a:pPr>
            <a:r>
              <a:rPr lang="en-US" sz="1500" b="1"/>
              <a:t>❌ Disadvantages:</a:t>
            </a:r>
          </a:p>
          <a:p>
            <a:pPr>
              <a:buFont typeface="Arial" panose="020B0604020202020204" pitchFamily="34" charset="0"/>
              <a:buChar char="•"/>
            </a:pPr>
            <a:r>
              <a:rPr lang="en-US" sz="1500"/>
              <a:t>Can be </a:t>
            </a:r>
            <a:r>
              <a:rPr lang="en-US" sz="1500" b="1"/>
              <a:t>complex to manage and optimize</a:t>
            </a:r>
            <a:r>
              <a:rPr lang="en-US" sz="1500"/>
              <a:t>.</a:t>
            </a:r>
          </a:p>
          <a:p>
            <a:pPr>
              <a:buFont typeface="Arial" panose="020B0604020202020204" pitchFamily="34" charset="0"/>
              <a:buChar char="•"/>
            </a:pPr>
            <a:r>
              <a:rPr lang="en-US" sz="1500" b="1"/>
              <a:t>Performance tuning</a:t>
            </a:r>
            <a:r>
              <a:rPr lang="en-US" sz="1500"/>
              <a:t> for hybrid queries is harder.</a:t>
            </a:r>
          </a:p>
          <a:p>
            <a:pPr>
              <a:buFont typeface="Arial" panose="020B0604020202020204" pitchFamily="34" charset="0"/>
              <a:buChar char="•"/>
            </a:pPr>
            <a:r>
              <a:rPr lang="en-US" sz="1500"/>
              <a:t>May not be as performant as specialized standalone SQL or NoSQL databases for large-scale tasks.</a:t>
            </a:r>
          </a:p>
          <a:p>
            <a:pPr>
              <a:buNone/>
            </a:pPr>
            <a:r>
              <a:rPr lang="en-US" sz="1500" b="1"/>
              <a:t>🕒 When to Use:</a:t>
            </a:r>
          </a:p>
          <a:p>
            <a:pPr>
              <a:buFont typeface="Arial" panose="020B0604020202020204" pitchFamily="34" charset="0"/>
              <a:buChar char="•"/>
            </a:pPr>
            <a:r>
              <a:rPr lang="en-US" sz="1500"/>
              <a:t>When your application deals with </a:t>
            </a:r>
            <a:r>
              <a:rPr lang="en-US" sz="1500" b="1"/>
              <a:t>diverse data types</a:t>
            </a:r>
            <a:r>
              <a:rPr lang="en-US" sz="1500"/>
              <a:t> (e.g., tables, JSON, documents).</a:t>
            </a:r>
          </a:p>
          <a:p>
            <a:pPr>
              <a:buFont typeface="Arial" panose="020B0604020202020204" pitchFamily="34" charset="0"/>
              <a:buChar char="•"/>
            </a:pPr>
            <a:r>
              <a:rPr lang="en-US" sz="1500"/>
              <a:t>For </a:t>
            </a:r>
            <a:r>
              <a:rPr lang="en-US" sz="1500" b="1"/>
              <a:t>real-time analytics</a:t>
            </a:r>
            <a:r>
              <a:rPr lang="en-US" sz="1500"/>
              <a:t> that combine transactional and unstructured data.</a:t>
            </a:r>
          </a:p>
          <a:p>
            <a:pPr>
              <a:buFont typeface="Arial" panose="020B0604020202020204" pitchFamily="34" charset="0"/>
              <a:buChar char="•"/>
            </a:pPr>
            <a:r>
              <a:rPr lang="en-US" sz="1500"/>
              <a:t>In </a:t>
            </a:r>
            <a:r>
              <a:rPr lang="en-US" sz="1500" b="1"/>
              <a:t>enterprise systems</a:t>
            </a:r>
            <a:r>
              <a:rPr lang="en-US" sz="1500"/>
              <a:t> where data flexibility and scalability are key.</a:t>
            </a:r>
          </a:p>
          <a:p>
            <a:pPr>
              <a:buFont typeface="Arial" panose="020B0604020202020204" pitchFamily="34" charset="0"/>
              <a:buChar char="•"/>
            </a:pPr>
            <a:r>
              <a:rPr lang="en-US" sz="1500"/>
              <a:t>A </a:t>
            </a:r>
            <a:r>
              <a:rPr lang="en-US" sz="1500" b="1"/>
              <a:t>hybrid database</a:t>
            </a:r>
            <a:r>
              <a:rPr lang="en-US" sz="1500"/>
              <a:t> is ideal for modern applications needing the reliability of SQL and the flexibility of NoSQL. It allows querying JSON, XML, or key-value data alongside traditional relational tables, all in one system.</a:t>
            </a:r>
          </a:p>
          <a:p>
            <a:pPr>
              <a:buNone/>
            </a:pPr>
            <a:endParaRPr lang="en-US" sz="1500"/>
          </a:p>
        </p:txBody>
      </p:sp>
    </p:spTree>
    <p:extLst>
      <p:ext uri="{BB962C8B-B14F-4D97-AF65-F5344CB8AC3E}">
        <p14:creationId xmlns:p14="http://schemas.microsoft.com/office/powerpoint/2010/main" val="14284496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627C7F0B-A2D7-7222-F43C-E05A80572380}"/>
              </a:ext>
            </a:extLst>
          </p:cNvPr>
          <p:cNvSpPr>
            <a:spLocks noGrp="1"/>
          </p:cNvSpPr>
          <p:nvPr>
            <p:ph type="title"/>
          </p:nvPr>
        </p:nvSpPr>
        <p:spPr>
          <a:xfrm>
            <a:off x="838200" y="643467"/>
            <a:ext cx="2951205" cy="5571066"/>
          </a:xfrm>
        </p:spPr>
        <p:txBody>
          <a:bodyPr>
            <a:normAutofit/>
          </a:bodyPr>
          <a:lstStyle/>
          <a:p>
            <a: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Advantages of DDBMS</a:t>
            </a:r>
            <a:br>
              <a:rPr lang="en-US"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FFFF"/>
              </a:solidFill>
            </a:endParaRPr>
          </a:p>
        </p:txBody>
      </p:sp>
      <p:graphicFrame>
        <p:nvGraphicFramePr>
          <p:cNvPr id="15" name="Content Placeholder 2">
            <a:extLst>
              <a:ext uri="{FF2B5EF4-FFF2-40B4-BE49-F238E27FC236}">
                <a16:creationId xmlns:a16="http://schemas.microsoft.com/office/drawing/2014/main" id="{BEFEA09F-3923-AC68-2BE1-AD5346449A73}"/>
              </a:ext>
            </a:extLst>
          </p:cNvPr>
          <p:cNvGraphicFramePr>
            <a:graphicFrameLocks noGrp="1"/>
          </p:cNvGraphicFramePr>
          <p:nvPr>
            <p:ph idx="1"/>
            <p:extLst>
              <p:ext uri="{D42A27DB-BD31-4B8C-83A1-F6EECF244321}">
                <p14:modId xmlns:p14="http://schemas.microsoft.com/office/powerpoint/2010/main" val="167328977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67670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61E2C-AB22-4F82-330F-B3F1A2BC8C9A}"/>
              </a:ext>
            </a:extLst>
          </p:cNvPr>
          <p:cNvSpPr>
            <a:spLocks noGrp="1"/>
          </p:cNvSpPr>
          <p:nvPr>
            <p:ph type="title"/>
          </p:nvPr>
        </p:nvSpPr>
        <p:spPr>
          <a:xfrm>
            <a:off x="686834" y="1153572"/>
            <a:ext cx="3200400" cy="4461163"/>
          </a:xfrm>
        </p:spPr>
        <p:txBody>
          <a:bodyPr>
            <a:normAutofit/>
          </a:bodyPr>
          <a:lstStyle/>
          <a:p>
            <a:r>
              <a:rPr lang="en-US">
                <a:solidFill>
                  <a:srgbClr val="FFFFFF"/>
                </a:solidFill>
              </a:rPr>
              <a:t>Improved Availability and Fault Tolerance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0976CCA-DBB0-0EC4-3113-B5E753307A8B}"/>
              </a:ext>
            </a:extLst>
          </p:cNvPr>
          <p:cNvSpPr>
            <a:spLocks noGrp="1"/>
          </p:cNvSpPr>
          <p:nvPr>
            <p:ph idx="1"/>
          </p:nvPr>
        </p:nvSpPr>
        <p:spPr>
          <a:xfrm>
            <a:off x="4447308" y="591344"/>
            <a:ext cx="6906491" cy="5585619"/>
          </a:xfrm>
        </p:spPr>
        <p:txBody>
          <a:bodyPr anchor="ctr">
            <a:normAutofit/>
          </a:bodyPr>
          <a:lstStyle/>
          <a:p>
            <a:pPr>
              <a:buNone/>
            </a:pPr>
            <a:r>
              <a:rPr lang="en-US" dirty="0"/>
              <a:t>DDBMS ensures that the failure of one site does not make the entire database system inoperable. If one node fails, the other nodes continue to function, improving system availability and fault tolerance.</a:t>
            </a:r>
          </a:p>
          <a:p>
            <a:r>
              <a:rPr lang="en-US" b="1" dirty="0"/>
              <a:t>Example:</a:t>
            </a:r>
            <a:br>
              <a:rPr lang="en-US" dirty="0"/>
            </a:br>
            <a:r>
              <a:rPr lang="en-US" dirty="0"/>
              <a:t>Amazon Web Services (AWS) replicates data across </a:t>
            </a:r>
            <a:r>
              <a:rPr lang="en-US" b="1" dirty="0"/>
              <a:t>multiple availability zones (AZs)</a:t>
            </a:r>
            <a:r>
              <a:rPr lang="en-US" dirty="0"/>
              <a:t>. If the Virginia data center goes down, the Oregon data center still serves customer requests.</a:t>
            </a:r>
          </a:p>
          <a:p>
            <a:pPr lvl="1"/>
            <a:r>
              <a:rPr lang="en-US" dirty="0"/>
              <a:t>User requests product details → Primary DB in Zone A is down → System automatically redirects to replica in Zone B.</a:t>
            </a:r>
          </a:p>
          <a:p>
            <a:endParaRPr lang="en-US" dirty="0"/>
          </a:p>
        </p:txBody>
      </p:sp>
    </p:spTree>
    <p:extLst>
      <p:ext uri="{BB962C8B-B14F-4D97-AF65-F5344CB8AC3E}">
        <p14:creationId xmlns:p14="http://schemas.microsoft.com/office/powerpoint/2010/main" val="2275144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7B6A388-9597-84C0-41E7-C8C19BB7BCAE}"/>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Faster Access and Performance for Local Users</a:t>
            </a:r>
          </a:p>
        </p:txBody>
      </p:sp>
      <p:sp>
        <p:nvSpPr>
          <p:cNvPr id="3" name="Content Placeholder 2">
            <a:extLst>
              <a:ext uri="{FF2B5EF4-FFF2-40B4-BE49-F238E27FC236}">
                <a16:creationId xmlns:a16="http://schemas.microsoft.com/office/drawing/2014/main" id="{D7B3E1F6-18F1-26AD-FB0D-558854FDCA3D}"/>
              </a:ext>
            </a:extLst>
          </p:cNvPr>
          <p:cNvSpPr>
            <a:spLocks noGrp="1"/>
          </p:cNvSpPr>
          <p:nvPr>
            <p:ph idx="1"/>
          </p:nvPr>
        </p:nvSpPr>
        <p:spPr>
          <a:xfrm>
            <a:off x="838200" y="2586789"/>
            <a:ext cx="10515600" cy="3590174"/>
          </a:xfrm>
        </p:spPr>
        <p:txBody>
          <a:bodyPr>
            <a:normAutofit/>
          </a:bodyPr>
          <a:lstStyle/>
          <a:p>
            <a:pPr>
              <a:buNone/>
            </a:pPr>
            <a:r>
              <a:rPr lang="en-US" sz="2200"/>
              <a:t>By distributing data closer to users geographically, DDBMS reduces latency and network traffic. Local users can access data faster, which enhances performance.</a:t>
            </a:r>
          </a:p>
          <a:p>
            <a:pPr>
              <a:buNone/>
            </a:pPr>
            <a:r>
              <a:rPr lang="en-US" sz="2200" b="1"/>
              <a:t>Example:</a:t>
            </a:r>
            <a:br>
              <a:rPr lang="en-US" sz="2200"/>
            </a:br>
            <a:r>
              <a:rPr lang="en-US" sz="2200"/>
              <a:t>Netflix maintains regional data caches and services. A user in Germany gets content from the </a:t>
            </a:r>
            <a:r>
              <a:rPr lang="en-US" sz="2200" b="1"/>
              <a:t>European node</a:t>
            </a:r>
            <a:r>
              <a:rPr lang="en-US" sz="2200"/>
              <a:t>, not from the US, leading to faster playback and lower buffering.</a:t>
            </a:r>
          </a:p>
          <a:p>
            <a:r>
              <a:rPr lang="en-US" sz="2200" b="1"/>
              <a:t>SQL Scenario:</a:t>
            </a:r>
            <a:endParaRPr lang="en-US" sz="2200"/>
          </a:p>
          <a:p>
            <a:r>
              <a:rPr lang="en-US" sz="2200"/>
              <a:t>-- Local user in India accesses Orders_ASIA node</a:t>
            </a:r>
          </a:p>
          <a:p>
            <a:r>
              <a:rPr lang="en-US" sz="2200"/>
              <a:t>SELECT * FROM Orders_ASIA WHERE CustomerID = 123;</a:t>
            </a:r>
          </a:p>
        </p:txBody>
      </p:sp>
    </p:spTree>
    <p:extLst>
      <p:ext uri="{BB962C8B-B14F-4D97-AF65-F5344CB8AC3E}">
        <p14:creationId xmlns:p14="http://schemas.microsoft.com/office/powerpoint/2010/main" val="6296665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66867-E34F-B2B3-4659-FFF1CAE3A107}"/>
              </a:ext>
            </a:extLst>
          </p:cNvPr>
          <p:cNvSpPr>
            <a:spLocks noGrp="1"/>
          </p:cNvSpPr>
          <p:nvPr>
            <p:ph type="title"/>
          </p:nvPr>
        </p:nvSpPr>
        <p:spPr>
          <a:xfrm>
            <a:off x="686834" y="1153572"/>
            <a:ext cx="3200400" cy="4461163"/>
          </a:xfrm>
        </p:spPr>
        <p:txBody>
          <a:bodyPr>
            <a:normAutofit/>
          </a:bodyPr>
          <a:lstStyle/>
          <a:p>
            <a:r>
              <a:rPr lang="en-US">
                <a:solidFill>
                  <a:srgbClr val="FFFFFF"/>
                </a:solidFill>
              </a:rPr>
              <a:t>Scalability and Flexibility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D69C1C-F53E-204B-9DA7-BF14080089A1}"/>
              </a:ext>
            </a:extLst>
          </p:cNvPr>
          <p:cNvSpPr>
            <a:spLocks noGrp="1"/>
          </p:cNvSpPr>
          <p:nvPr>
            <p:ph idx="1"/>
          </p:nvPr>
        </p:nvSpPr>
        <p:spPr>
          <a:xfrm>
            <a:off x="4447308" y="591344"/>
            <a:ext cx="6906491" cy="5585619"/>
          </a:xfrm>
        </p:spPr>
        <p:txBody>
          <a:bodyPr anchor="ctr">
            <a:normAutofit/>
          </a:bodyPr>
          <a:lstStyle/>
          <a:p>
            <a:pPr>
              <a:buNone/>
            </a:pPr>
            <a:r>
              <a:rPr lang="en-US" dirty="0"/>
              <a:t>DDBMS can scale horizontally by adding more nodes, instead of vertically upgrading one central database. This makes it easier to adapt to growth in users and data.</a:t>
            </a:r>
          </a:p>
          <a:p>
            <a:pPr>
              <a:buNone/>
            </a:pPr>
            <a:r>
              <a:rPr lang="en-US" b="1" dirty="0"/>
              <a:t>Example:</a:t>
            </a:r>
            <a:br>
              <a:rPr lang="en-US" dirty="0"/>
            </a:br>
            <a:r>
              <a:rPr lang="en-US" dirty="0"/>
              <a:t>Google Cloud Spanner can add more instances (nodes) dynamically without shutting down the system.</a:t>
            </a:r>
          </a:p>
          <a:p>
            <a:r>
              <a:rPr lang="en-US" b="1" dirty="0"/>
              <a:t>Scenario:</a:t>
            </a:r>
            <a:endParaRPr lang="en-US" dirty="0"/>
          </a:p>
          <a:p>
            <a:r>
              <a:rPr lang="en-US" dirty="0"/>
              <a:t>E-commerce site handles 10K orders/day → expands to 1M/day → adds 5 new distributed nodes → no downtime.</a:t>
            </a:r>
          </a:p>
          <a:p>
            <a:endParaRPr lang="en-US" dirty="0"/>
          </a:p>
        </p:txBody>
      </p:sp>
    </p:spTree>
    <p:extLst>
      <p:ext uri="{BB962C8B-B14F-4D97-AF65-F5344CB8AC3E}">
        <p14:creationId xmlns:p14="http://schemas.microsoft.com/office/powerpoint/2010/main" val="3659427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CAD33-957E-7B46-81FB-61706E2C1388}"/>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Autonomy and Control at Local Sites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8CFFA45-20AB-7156-3231-0B9BDF66DB8D}"/>
              </a:ext>
            </a:extLst>
          </p:cNvPr>
          <p:cNvSpPr>
            <a:spLocks noGrp="1"/>
          </p:cNvSpPr>
          <p:nvPr>
            <p:ph idx="1"/>
          </p:nvPr>
        </p:nvSpPr>
        <p:spPr>
          <a:xfrm>
            <a:off x="4447308" y="591344"/>
            <a:ext cx="6906491" cy="5585619"/>
          </a:xfrm>
        </p:spPr>
        <p:txBody>
          <a:bodyPr anchor="ctr">
            <a:normAutofit/>
          </a:bodyPr>
          <a:lstStyle/>
          <a:p>
            <a:pPr>
              <a:buNone/>
            </a:pPr>
            <a:r>
              <a:rPr lang="en-US" sz="2400"/>
              <a:t>Each site in a DDBMS can have control over its own data, manage access, policies, and operations independently, while still being part of a larger distributed system.</a:t>
            </a:r>
          </a:p>
          <a:p>
            <a:r>
              <a:rPr lang="en-US" sz="2400" b="1"/>
              <a:t>Example:</a:t>
            </a:r>
            <a:br>
              <a:rPr lang="en-US" sz="2400"/>
            </a:br>
            <a:r>
              <a:rPr lang="en-US" sz="2400"/>
              <a:t>A multinational company has finance departments in the US, UK, and Japan. Each department can manage its own database, but all data can be integrated when needed.</a:t>
            </a:r>
          </a:p>
          <a:p>
            <a:r>
              <a:rPr lang="en-US" sz="2400"/>
              <a:t>SQL Scenario:</a:t>
            </a:r>
          </a:p>
          <a:p>
            <a:r>
              <a:rPr lang="en-US" sz="2400"/>
              <a:t>-- US Finance team manages its own payroll database</a:t>
            </a:r>
          </a:p>
          <a:p>
            <a:r>
              <a:rPr lang="en-US" sz="2400"/>
              <a:t>SELECT * FROM </a:t>
            </a:r>
            <a:r>
              <a:rPr lang="en-US" sz="2400" err="1"/>
              <a:t>Payroll_US</a:t>
            </a:r>
            <a:r>
              <a:rPr lang="en-US" sz="2400"/>
              <a:t> WHERE Month = 'April';</a:t>
            </a:r>
          </a:p>
        </p:txBody>
      </p:sp>
    </p:spTree>
    <p:extLst>
      <p:ext uri="{BB962C8B-B14F-4D97-AF65-F5344CB8AC3E}">
        <p14:creationId xmlns:p14="http://schemas.microsoft.com/office/powerpoint/2010/main" val="27819753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596D9E-629D-8BEC-DEE8-6E24F74ABDAC}"/>
              </a:ext>
            </a:extLst>
          </p:cNvPr>
          <p:cNvSpPr>
            <a:spLocks noGrp="1"/>
          </p:cNvSpPr>
          <p:nvPr>
            <p:ph type="title"/>
          </p:nvPr>
        </p:nvSpPr>
        <p:spPr>
          <a:xfrm>
            <a:off x="686834" y="1153572"/>
            <a:ext cx="3200400" cy="4461163"/>
          </a:xfrm>
        </p:spPr>
        <p:txBody>
          <a:bodyPr>
            <a:normAutofit/>
          </a:bodyPr>
          <a:lstStyle/>
          <a:p>
            <a:r>
              <a:rPr lang="en-US">
                <a:solidFill>
                  <a:srgbClr val="FFFFFF"/>
                </a:solidFill>
              </a:rPr>
              <a:t>Disaster Recovery Using Replication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6AF5016-B0BF-3245-6623-D735F58B2C2A}"/>
              </a:ext>
            </a:extLst>
          </p:cNvPr>
          <p:cNvSpPr>
            <a:spLocks noGrp="1"/>
          </p:cNvSpPr>
          <p:nvPr>
            <p:ph idx="1"/>
          </p:nvPr>
        </p:nvSpPr>
        <p:spPr>
          <a:xfrm>
            <a:off x="4447308" y="591344"/>
            <a:ext cx="6906491" cy="5585619"/>
          </a:xfrm>
        </p:spPr>
        <p:txBody>
          <a:bodyPr anchor="ctr">
            <a:normAutofit/>
          </a:bodyPr>
          <a:lstStyle/>
          <a:p>
            <a:pPr>
              <a:buNone/>
            </a:pPr>
            <a:r>
              <a:rPr lang="en-US" sz="2000" dirty="0"/>
              <a:t>DDBMS allows for data replication across different sites. If one site is lost due to a disaster (fire, flood, etc.), the data is still safe and accessible from replicas.</a:t>
            </a:r>
          </a:p>
          <a:p>
            <a:pPr>
              <a:buNone/>
            </a:pPr>
            <a:r>
              <a:rPr lang="en-US" sz="2000" b="1" dirty="0"/>
              <a:t>Example:</a:t>
            </a:r>
            <a:br>
              <a:rPr lang="en-US" sz="2000" dirty="0"/>
            </a:br>
            <a:r>
              <a:rPr lang="en-US" sz="2000" dirty="0"/>
              <a:t>Banks replicate transaction data across at least </a:t>
            </a:r>
            <a:r>
              <a:rPr lang="en-US" sz="2000" b="1" dirty="0"/>
              <a:t>two geographically separate locations</a:t>
            </a:r>
            <a:r>
              <a:rPr lang="en-US" sz="2000" dirty="0"/>
              <a:t>. If data center A is destroyed, backup from data center B ensures continuity.</a:t>
            </a:r>
          </a:p>
          <a:p>
            <a:r>
              <a:rPr lang="en-US" sz="2000" b="1" dirty="0"/>
              <a:t>Scenario:</a:t>
            </a:r>
            <a:endParaRPr lang="en-US" sz="2000" dirty="0"/>
          </a:p>
          <a:p>
            <a:r>
              <a:rPr lang="en-US" sz="2000" dirty="0"/>
              <a:t>-- Replication setup</a:t>
            </a:r>
          </a:p>
          <a:p>
            <a:r>
              <a:rPr lang="en-US" sz="2000" dirty="0"/>
              <a:t>CREATE TABLE </a:t>
            </a:r>
            <a:r>
              <a:rPr lang="en-US" sz="2000" dirty="0" err="1"/>
              <a:t>Accounts_LON</a:t>
            </a:r>
            <a:r>
              <a:rPr lang="en-US" sz="2000" dirty="0"/>
              <a:t> (</a:t>
            </a:r>
          </a:p>
          <a:p>
            <a:r>
              <a:rPr lang="en-US" sz="2000" dirty="0"/>
              <a:t>   </a:t>
            </a:r>
            <a:r>
              <a:rPr lang="en-US" sz="2000" dirty="0" err="1"/>
              <a:t>AccountID</a:t>
            </a:r>
            <a:r>
              <a:rPr lang="en-US" sz="2000" dirty="0"/>
              <a:t> INT PRIMARY KEY,</a:t>
            </a:r>
          </a:p>
          <a:p>
            <a:r>
              <a:rPr lang="en-US" sz="2000" dirty="0"/>
              <a:t>   Balance DECIMAL(10,2)</a:t>
            </a:r>
          </a:p>
          <a:p>
            <a:r>
              <a:rPr lang="en-US" sz="2000" dirty="0"/>
              <a:t>);</a:t>
            </a:r>
          </a:p>
          <a:p>
            <a:endParaRPr lang="en-US" sz="2000" dirty="0"/>
          </a:p>
          <a:p>
            <a:r>
              <a:rPr lang="en-US" sz="2000" dirty="0"/>
              <a:t>-- Synchronized with </a:t>
            </a:r>
            <a:r>
              <a:rPr lang="en-US" sz="2000" dirty="0" err="1"/>
              <a:t>Accounts_NY</a:t>
            </a:r>
            <a:endParaRPr lang="en-US" sz="2000" dirty="0"/>
          </a:p>
        </p:txBody>
      </p:sp>
    </p:spTree>
    <p:extLst>
      <p:ext uri="{BB962C8B-B14F-4D97-AF65-F5344CB8AC3E}">
        <p14:creationId xmlns:p14="http://schemas.microsoft.com/office/powerpoint/2010/main" val="9168249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1" name="Rectangle 10">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1E88ED8-AEFC-61E7-924A-0DB7002E525F}"/>
              </a:ext>
            </a:extLst>
          </p:cNvPr>
          <p:cNvSpPr>
            <a:spLocks noGrp="1"/>
          </p:cNvSpPr>
          <p:nvPr>
            <p:ph type="title"/>
          </p:nvPr>
        </p:nvSpPr>
        <p:spPr>
          <a:xfrm>
            <a:off x="876691" y="301843"/>
            <a:ext cx="10477109" cy="1003532"/>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b="1" i="0" u="none" strike="noStrike" cap="none" normalizeH="0" baseline="0">
                <a:ln>
                  <a:noFill/>
                </a:ln>
                <a:solidFill>
                  <a:srgbClr val="FFFFFF"/>
                </a:solidFill>
                <a:effectLst/>
                <a:latin typeface="Arial" panose="020B0604020202020204" pitchFamily="34" charset="0"/>
              </a:rPr>
              <a:t>🧾 Summary Table</a:t>
            </a:r>
          </a:p>
          <a:p>
            <a:pPr marL="0" marR="0" lvl="0" indent="0"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a:ln>
                <a:noFill/>
              </a:ln>
              <a:solidFill>
                <a:srgbClr val="FFFFFF"/>
              </a:solidFill>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9D30BFEA-0256-9518-BB67-6B0AB68DBE64}"/>
              </a:ext>
            </a:extLst>
          </p:cNvPr>
          <p:cNvGraphicFramePr>
            <a:graphicFrameLocks noGrp="1"/>
          </p:cNvGraphicFramePr>
          <p:nvPr>
            <p:ph idx="1"/>
            <p:extLst>
              <p:ext uri="{D42A27DB-BD31-4B8C-83A1-F6EECF244321}">
                <p14:modId xmlns:p14="http://schemas.microsoft.com/office/powerpoint/2010/main" val="511228038"/>
              </p:ext>
            </p:extLst>
          </p:nvPr>
        </p:nvGraphicFramePr>
        <p:xfrm>
          <a:off x="1349541" y="2184851"/>
          <a:ext cx="9493309" cy="3796850"/>
        </p:xfrm>
        <a:graphic>
          <a:graphicData uri="http://schemas.openxmlformats.org/drawingml/2006/table">
            <a:tbl>
              <a:tblPr>
                <a:solidFill>
                  <a:srgbClr val="F2F2F2">
                    <a:alpha val="45098"/>
                  </a:srgbClr>
                </a:solidFill>
              </a:tblPr>
              <a:tblGrid>
                <a:gridCol w="3042075">
                  <a:extLst>
                    <a:ext uri="{9D8B030D-6E8A-4147-A177-3AD203B41FA5}">
                      <a16:colId xmlns:a16="http://schemas.microsoft.com/office/drawing/2014/main" val="3178155057"/>
                    </a:ext>
                  </a:extLst>
                </a:gridCol>
                <a:gridCol w="3233511">
                  <a:extLst>
                    <a:ext uri="{9D8B030D-6E8A-4147-A177-3AD203B41FA5}">
                      <a16:colId xmlns:a16="http://schemas.microsoft.com/office/drawing/2014/main" val="1396472158"/>
                    </a:ext>
                  </a:extLst>
                </a:gridCol>
                <a:gridCol w="3217723">
                  <a:extLst>
                    <a:ext uri="{9D8B030D-6E8A-4147-A177-3AD203B41FA5}">
                      <a16:colId xmlns:a16="http://schemas.microsoft.com/office/drawing/2014/main" val="2525719689"/>
                    </a:ext>
                  </a:extLst>
                </a:gridCol>
              </a:tblGrid>
              <a:tr h="443345">
                <a:tc>
                  <a:txBody>
                    <a:bodyPr/>
                    <a:lstStyle/>
                    <a:p>
                      <a:r>
                        <a:rPr lang="en-US" sz="1500" cap="none" spc="0">
                          <a:solidFill>
                            <a:schemeClr val="tx1"/>
                          </a:solidFill>
                        </a:rPr>
                        <a:t>Advantage</a:t>
                      </a:r>
                    </a:p>
                  </a:txBody>
                  <a:tcPr marL="113678" marR="113678" marT="113678" marB="56839"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500" cap="none" spc="0">
                          <a:solidFill>
                            <a:schemeClr val="tx1"/>
                          </a:solidFill>
                        </a:rPr>
                        <a:t>Benefit</a:t>
                      </a:r>
                    </a:p>
                  </a:txBody>
                  <a:tcPr marL="113678" marR="113678" marT="113678" marB="56839"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500" cap="none" spc="0">
                          <a:solidFill>
                            <a:schemeClr val="tx1"/>
                          </a:solidFill>
                        </a:rPr>
                        <a:t>Real-World Example</a:t>
                      </a:r>
                    </a:p>
                  </a:txBody>
                  <a:tcPr marL="113678" marR="113678" marT="113678" marB="56839"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val="4204039892"/>
                  </a:ext>
                </a:extLst>
              </a:tr>
              <a:tr h="670701">
                <a:tc>
                  <a:txBody>
                    <a:bodyPr/>
                    <a:lstStyle/>
                    <a:p>
                      <a:r>
                        <a:rPr lang="en-US" sz="1500" cap="none" spc="0">
                          <a:solidFill>
                            <a:schemeClr val="tx1"/>
                          </a:solidFill>
                        </a:rPr>
                        <a:t>Improved availability</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No complete outage even if one node fails</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AWS with multi-region failover</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662231944"/>
                  </a:ext>
                </a:extLst>
              </a:tr>
              <a:tr h="670701">
                <a:tc>
                  <a:txBody>
                    <a:bodyPr/>
                    <a:lstStyle/>
                    <a:p>
                      <a:r>
                        <a:rPr lang="en-US" sz="1500" cap="none" spc="0">
                          <a:solidFill>
                            <a:schemeClr val="tx1"/>
                          </a:solidFill>
                        </a:rPr>
                        <a:t>Faster access for local users</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Lower latency, better performance for local queries</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Netflix content delivery per region</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888433238"/>
                  </a:ext>
                </a:extLst>
              </a:tr>
              <a:tr h="670701">
                <a:tc>
                  <a:txBody>
                    <a:bodyPr/>
                    <a:lstStyle/>
                    <a:p>
                      <a:r>
                        <a:rPr lang="en-US" sz="1500" cap="none" spc="0">
                          <a:solidFill>
                            <a:schemeClr val="tx1"/>
                          </a:solidFill>
                        </a:rPr>
                        <a:t>Scalability</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Easily add new nodes to support growth</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Google Cloud Spanner or Azure Cosmos DB</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522705288"/>
                  </a:ext>
                </a:extLst>
              </a:tr>
              <a:tr h="670701">
                <a:tc>
                  <a:txBody>
                    <a:bodyPr/>
                    <a:lstStyle/>
                    <a:p>
                      <a:r>
                        <a:rPr lang="en-US" sz="1500" cap="none" spc="0">
                          <a:solidFill>
                            <a:schemeClr val="tx1"/>
                          </a:solidFill>
                        </a:rPr>
                        <a:t>Data autonomy</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Local sites manage their own data independently</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Multinational companies with local HR systems</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764344560"/>
                  </a:ext>
                </a:extLst>
              </a:tr>
              <a:tr h="670701">
                <a:tc>
                  <a:txBody>
                    <a:bodyPr/>
                    <a:lstStyle/>
                    <a:p>
                      <a:r>
                        <a:rPr lang="en-US" sz="1500" cap="none" spc="0">
                          <a:solidFill>
                            <a:schemeClr val="tx1"/>
                          </a:solidFill>
                        </a:rPr>
                        <a:t>Disaster recovery via replication</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Prevent data loss and ensure business continuity</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500" cap="none" spc="0">
                          <a:solidFill>
                            <a:schemeClr val="tx1"/>
                          </a:solidFill>
                        </a:rPr>
                        <a:t>Banks with mirrored databases across cities</a:t>
                      </a:r>
                    </a:p>
                  </a:txBody>
                  <a:tcPr marL="113678" marR="113678" marT="113678" marB="56839"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294390961"/>
                  </a:ext>
                </a:extLst>
              </a:tr>
            </a:tbl>
          </a:graphicData>
        </a:graphic>
      </p:graphicFrame>
    </p:spTree>
    <p:extLst>
      <p:ext uri="{BB962C8B-B14F-4D97-AF65-F5344CB8AC3E}">
        <p14:creationId xmlns:p14="http://schemas.microsoft.com/office/powerpoint/2010/main" val="278198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4BC05-DC9B-3415-7EB5-0942801AECE8}"/>
              </a:ext>
            </a:extLst>
          </p:cNvPr>
          <p:cNvSpPr>
            <a:spLocks noGrp="1"/>
          </p:cNvSpPr>
          <p:nvPr>
            <p:ph type="title"/>
          </p:nvPr>
        </p:nvSpPr>
        <p:spPr>
          <a:xfrm>
            <a:off x="630936" y="640080"/>
            <a:ext cx="4818888" cy="1481328"/>
          </a:xfrm>
        </p:spPr>
        <p:txBody>
          <a:bodyPr anchor="b">
            <a:normAutofit/>
          </a:bodyPr>
          <a:lstStyle/>
          <a:p>
            <a:r>
              <a:rPr lang="en-US" sz="3000">
                <a:effectLst/>
                <a:latin typeface="Calibri" panose="020F0502020204030204" pitchFamily="34" charset="0"/>
                <a:ea typeface="Calibri" panose="020F0502020204030204" pitchFamily="34" charset="0"/>
                <a:cs typeface="Times New Roman" panose="02020603050405020304" pitchFamily="18" charset="0"/>
              </a:rPr>
              <a:t>Transparency (Location, Replication, Fragmentation)</a:t>
            </a:r>
            <a:endParaRPr lang="en-US" sz="30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19BE7A-7328-33FE-6820-1414B72EB0D0}"/>
              </a:ext>
            </a:extLst>
          </p:cNvPr>
          <p:cNvSpPr>
            <a:spLocks noGrp="1"/>
          </p:cNvSpPr>
          <p:nvPr>
            <p:ph idx="1"/>
          </p:nvPr>
        </p:nvSpPr>
        <p:spPr>
          <a:xfrm>
            <a:off x="630936" y="2660904"/>
            <a:ext cx="4818888" cy="3547872"/>
          </a:xfrm>
        </p:spPr>
        <p:txBody>
          <a:bodyPr anchor="t">
            <a:normAutofit/>
          </a:bodyPr>
          <a:lstStyle/>
          <a:p>
            <a:pPr marL="0" marR="0">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Transparency means that the user does not need to know:</a:t>
            </a:r>
          </a:p>
          <a:p>
            <a:pPr marL="342900" marR="0" lvl="0" indent="-342900">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Where the data is located (Location Transparency)</a:t>
            </a:r>
          </a:p>
          <a:p>
            <a:pPr marL="342900" marR="0" lvl="0" indent="-342900">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How many copies of data exist (Replication Transparency)</a:t>
            </a:r>
          </a:p>
          <a:p>
            <a:pPr marL="342900" marR="0" lvl="0" indent="-342900">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Whether data is split into fragments (Fragmentation Transparency)</a:t>
            </a:r>
          </a:p>
          <a:p>
            <a:pPr marL="0" marR="0">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system handles all complexities behind the scenes.</a:t>
            </a:r>
          </a:p>
          <a:p>
            <a:pPr marL="0" marR="0">
              <a:spcAft>
                <a:spcPts val="800"/>
              </a:spcAft>
              <a:buNone/>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Example:</a:t>
            </a:r>
          </a:p>
          <a:p>
            <a:pPr marL="0" marR="0">
              <a:spcAft>
                <a:spcPts val="800"/>
              </a:spcAf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 user queries customer data using SELECT * FROM Customers;</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Even if that data is fragmented or replicated across multiple countries, the user sees it as if it’s coming from a single local database.</a:t>
            </a:r>
          </a:p>
          <a:p>
            <a:endParaRPr lang="en-US" sz="1200" dirty="0"/>
          </a:p>
        </p:txBody>
      </p:sp>
      <p:pic>
        <p:nvPicPr>
          <p:cNvPr id="4" name="Content Placeholder 3" descr="A screenshot of a computer&#10;&#10;AI-generated content may be incorrect.">
            <a:extLst>
              <a:ext uri="{FF2B5EF4-FFF2-40B4-BE49-F238E27FC236}">
                <a16:creationId xmlns:a16="http://schemas.microsoft.com/office/drawing/2014/main" id="{D3931A37-2359-F9E0-4073-19EF80B10CD8}"/>
              </a:ext>
            </a:extLst>
          </p:cNvPr>
          <p:cNvPicPr>
            <a:picLocks noChangeAspect="1"/>
          </p:cNvPicPr>
          <p:nvPr/>
        </p:nvPicPr>
        <p:blipFill>
          <a:blip r:embed="rId2"/>
          <a:stretch>
            <a:fillRect/>
          </a:stretch>
        </p:blipFill>
        <p:spPr>
          <a:xfrm>
            <a:off x="6099048" y="1880018"/>
            <a:ext cx="5458968" cy="3097964"/>
          </a:xfrm>
          <a:prstGeom prst="rect">
            <a:avLst/>
          </a:prstGeom>
        </p:spPr>
      </p:pic>
    </p:spTree>
    <p:extLst>
      <p:ext uri="{BB962C8B-B14F-4D97-AF65-F5344CB8AC3E}">
        <p14:creationId xmlns:p14="http://schemas.microsoft.com/office/powerpoint/2010/main" val="16217816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6F3D7-35D5-6124-D0F7-C6BDC4BEA3A4}"/>
              </a:ext>
            </a:extLst>
          </p:cNvPr>
          <p:cNvSpPr>
            <a:spLocks noGrp="1"/>
          </p:cNvSpPr>
          <p:nvPr>
            <p:ph type="title"/>
          </p:nvPr>
        </p:nvSpPr>
        <p:spPr>
          <a:xfrm>
            <a:off x="686834" y="591344"/>
            <a:ext cx="3200400" cy="5585619"/>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3A4B32E-EEA5-D493-F871-5E1E0609D638}"/>
              </a:ext>
            </a:extLst>
          </p:cNvPr>
          <p:cNvSpPr>
            <a:spLocks noGrp="1"/>
          </p:cNvSpPr>
          <p:nvPr>
            <p:ph idx="1"/>
          </p:nvPr>
        </p:nvSpPr>
        <p:spPr>
          <a:xfrm>
            <a:off x="4447308" y="591344"/>
            <a:ext cx="6906491" cy="5585619"/>
          </a:xfrm>
        </p:spPr>
        <p:txBody>
          <a:bodyPr anchor="ctr">
            <a:normAutofit/>
          </a:bodyPr>
          <a:lstStyle/>
          <a:p>
            <a:pPr>
              <a:buNone/>
            </a:pPr>
            <a:r>
              <a:rPr lang="en-US" sz="2200" b="1"/>
              <a:t>Data Distribution Complexity</a:t>
            </a:r>
          </a:p>
          <a:p>
            <a:pPr>
              <a:buNone/>
            </a:pPr>
            <a:r>
              <a:rPr lang="en-US" sz="2200" b="1"/>
              <a:t>Explanation:</a:t>
            </a:r>
            <a:br>
              <a:rPr lang="en-US" sz="2200"/>
            </a:br>
            <a:r>
              <a:rPr lang="en-US" sz="2200"/>
              <a:t>Deciding how and where to place data (fragmentation and replication) is complex. Poor distribution may lead to inefficiency or data inconsistency.</a:t>
            </a:r>
          </a:p>
          <a:p>
            <a:pPr>
              <a:buNone/>
            </a:pPr>
            <a:r>
              <a:rPr lang="en-US" sz="2200" b="1"/>
              <a:t>Example:</a:t>
            </a:r>
            <a:br>
              <a:rPr lang="en-US" sz="2200"/>
            </a:br>
            <a:r>
              <a:rPr lang="en-US" sz="2200"/>
              <a:t>A global retail chain must decide whether to:</a:t>
            </a:r>
          </a:p>
          <a:p>
            <a:pPr>
              <a:buFont typeface="Arial" panose="020B0604020202020204" pitchFamily="34" charset="0"/>
              <a:buChar char="•"/>
            </a:pPr>
            <a:r>
              <a:rPr lang="en-US" sz="2200"/>
              <a:t>Store product inventory by country (horizontal fragmentation),</a:t>
            </a:r>
          </a:p>
          <a:p>
            <a:pPr>
              <a:buFont typeface="Arial" panose="020B0604020202020204" pitchFamily="34" charset="0"/>
              <a:buChar char="•"/>
            </a:pPr>
            <a:r>
              <a:rPr lang="en-US" sz="2200"/>
              <a:t>Or replicate it across all branches.</a:t>
            </a:r>
          </a:p>
          <a:p>
            <a:pPr>
              <a:buNone/>
            </a:pPr>
            <a:r>
              <a:rPr lang="en-US" sz="2200" b="1"/>
              <a:t>Problem:</a:t>
            </a:r>
            <a:endParaRPr lang="en-US" sz="2200"/>
          </a:p>
          <a:p>
            <a:pPr>
              <a:buFont typeface="Arial" panose="020B0604020202020204" pitchFamily="34" charset="0"/>
              <a:buChar char="•"/>
            </a:pPr>
            <a:r>
              <a:rPr lang="en-US" sz="2200"/>
              <a:t>Replicating everything increases storage costs.</a:t>
            </a:r>
          </a:p>
          <a:p>
            <a:pPr>
              <a:buFont typeface="Arial" panose="020B0604020202020204" pitchFamily="34" charset="0"/>
              <a:buChar char="•"/>
            </a:pPr>
            <a:r>
              <a:rPr lang="en-US" sz="2200"/>
              <a:t>Fragmenting data may slow cross-region analytics.</a:t>
            </a:r>
          </a:p>
          <a:p>
            <a:endParaRPr lang="en-US" sz="2200"/>
          </a:p>
        </p:txBody>
      </p:sp>
    </p:spTree>
    <p:extLst>
      <p:ext uri="{BB962C8B-B14F-4D97-AF65-F5344CB8AC3E}">
        <p14:creationId xmlns:p14="http://schemas.microsoft.com/office/powerpoint/2010/main" val="19270713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E24F13-EE83-2659-D307-A514D5449F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0E7BC-4E62-5196-CA24-31D73B4E1EE5}"/>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1CDF6A-E118-4F56-DA4E-0EBD4A146260}"/>
              </a:ext>
            </a:extLst>
          </p:cNvPr>
          <p:cNvSpPr>
            <a:spLocks noGrp="1"/>
          </p:cNvSpPr>
          <p:nvPr>
            <p:ph idx="1"/>
          </p:nvPr>
        </p:nvSpPr>
        <p:spPr>
          <a:xfrm>
            <a:off x="4447308" y="591344"/>
            <a:ext cx="6906491" cy="5585619"/>
          </a:xfrm>
        </p:spPr>
        <p:txBody>
          <a:bodyPr anchor="ctr">
            <a:normAutofit/>
          </a:bodyPr>
          <a:lstStyle/>
          <a:p>
            <a:pPr>
              <a:buNone/>
            </a:pPr>
            <a:r>
              <a:rPr lang="en-US" sz="2600" b="1"/>
              <a:t>Data Consistency and Integrity</a:t>
            </a:r>
          </a:p>
          <a:p>
            <a:pPr>
              <a:buNone/>
            </a:pPr>
            <a:r>
              <a:rPr lang="en-US" sz="2600" b="1"/>
              <a:t>Explanation:</a:t>
            </a:r>
            <a:br>
              <a:rPr lang="en-US" sz="2600"/>
            </a:br>
            <a:r>
              <a:rPr lang="en-US" sz="2600"/>
              <a:t>Maintaining data consistency across nodes is difficult, especially in a replicated environment.</a:t>
            </a:r>
          </a:p>
          <a:p>
            <a:pPr>
              <a:buNone/>
            </a:pPr>
            <a:r>
              <a:rPr lang="en-US" sz="2600" b="1"/>
              <a:t>Example:</a:t>
            </a:r>
            <a:br>
              <a:rPr lang="en-US" sz="2600"/>
            </a:br>
            <a:r>
              <a:rPr lang="en-US" sz="2600"/>
              <a:t>A banking system has multiple branches:</a:t>
            </a:r>
          </a:p>
          <a:p>
            <a:pPr>
              <a:buFont typeface="Arial" panose="020B0604020202020204" pitchFamily="34" charset="0"/>
              <a:buChar char="•"/>
            </a:pPr>
            <a:r>
              <a:rPr lang="en-US" sz="2600"/>
              <a:t>A customer deposits cash in New York,</a:t>
            </a:r>
          </a:p>
          <a:p>
            <a:pPr>
              <a:buFont typeface="Arial" panose="020B0604020202020204" pitchFamily="34" charset="0"/>
              <a:buChar char="•"/>
            </a:pPr>
            <a:r>
              <a:rPr lang="en-US" sz="2600"/>
              <a:t>But balance isn’t yet updated in London.</a:t>
            </a:r>
          </a:p>
          <a:p>
            <a:r>
              <a:rPr lang="en-US" sz="2600" b="1"/>
              <a:t>Problem:</a:t>
            </a:r>
            <a:br>
              <a:rPr lang="en-US" sz="2600"/>
            </a:br>
            <a:r>
              <a:rPr lang="en-US" sz="2600"/>
              <a:t>Without </a:t>
            </a:r>
            <a:r>
              <a:rPr lang="en-US" sz="2600" b="1"/>
              <a:t>synchronous replication</a:t>
            </a:r>
            <a:r>
              <a:rPr lang="en-US" sz="2600"/>
              <a:t>, different nodes might show different account balances.</a:t>
            </a:r>
          </a:p>
          <a:p>
            <a:endParaRPr lang="en-US" sz="2600"/>
          </a:p>
        </p:txBody>
      </p:sp>
    </p:spTree>
    <p:extLst>
      <p:ext uri="{BB962C8B-B14F-4D97-AF65-F5344CB8AC3E}">
        <p14:creationId xmlns:p14="http://schemas.microsoft.com/office/powerpoint/2010/main" val="40255158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ED2F0E-2AF2-6E3A-960E-8EC4519A87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E34E6-818D-6D9C-FD5E-C23F133A494C}"/>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7D940B-5CDF-5BDF-6DDF-B78CEB9D37EE}"/>
              </a:ext>
            </a:extLst>
          </p:cNvPr>
          <p:cNvSpPr>
            <a:spLocks noGrp="1"/>
          </p:cNvSpPr>
          <p:nvPr>
            <p:ph idx="1"/>
          </p:nvPr>
        </p:nvSpPr>
        <p:spPr>
          <a:xfrm>
            <a:off x="4447308" y="591344"/>
            <a:ext cx="6906491" cy="5585619"/>
          </a:xfrm>
        </p:spPr>
        <p:txBody>
          <a:bodyPr anchor="ctr">
            <a:normAutofit/>
          </a:bodyPr>
          <a:lstStyle/>
          <a:p>
            <a:pPr marL="0" indent="0">
              <a:buNone/>
            </a:pPr>
            <a:r>
              <a:rPr lang="en-US" sz="2200"/>
              <a:t>Complex Query Processing and Optimization</a:t>
            </a:r>
          </a:p>
          <a:p>
            <a:pPr>
              <a:buNone/>
            </a:pPr>
            <a:r>
              <a:rPr lang="en-US" sz="2200"/>
              <a:t>Executing a query that spans multiple nodes requires intelligent distribution, coordination, and optimization.</a:t>
            </a:r>
          </a:p>
          <a:p>
            <a:r>
              <a:rPr lang="en-US" sz="2200" b="1"/>
              <a:t>Example:</a:t>
            </a:r>
            <a:br>
              <a:rPr lang="en-US" sz="2200"/>
            </a:br>
            <a:r>
              <a:rPr lang="en-US" sz="2200"/>
              <a:t>Query to join customer data (in Germany) with transaction history (in Singapore):</a:t>
            </a:r>
          </a:p>
          <a:p>
            <a:pPr marL="0" indent="0">
              <a:buNone/>
            </a:pPr>
            <a:r>
              <a:rPr lang="en-US" sz="2200"/>
              <a:t>SELECT * FROM </a:t>
            </a:r>
            <a:r>
              <a:rPr lang="en-US" sz="2200" err="1"/>
              <a:t>Customers_GER</a:t>
            </a:r>
            <a:r>
              <a:rPr lang="en-US" sz="2200"/>
              <a:t> C JOIN </a:t>
            </a:r>
            <a:r>
              <a:rPr lang="en-US" sz="2200" err="1"/>
              <a:t>Transactions_SGP</a:t>
            </a:r>
            <a:r>
              <a:rPr lang="en-US" sz="2200"/>
              <a:t> T ON </a:t>
            </a:r>
            <a:r>
              <a:rPr lang="en-US" sz="2200" err="1"/>
              <a:t>C.CustomerID</a:t>
            </a:r>
            <a:r>
              <a:rPr lang="en-US" sz="2200"/>
              <a:t> = </a:t>
            </a:r>
            <a:r>
              <a:rPr lang="en-US" sz="2200" err="1"/>
              <a:t>T.CustomerID</a:t>
            </a:r>
            <a:r>
              <a:rPr lang="en-US" sz="2200"/>
              <a:t>;</a:t>
            </a:r>
          </a:p>
          <a:p>
            <a:pPr>
              <a:buNone/>
            </a:pPr>
            <a:r>
              <a:rPr lang="en-US" sz="2200" b="1"/>
              <a:t>Problem:</a:t>
            </a:r>
            <a:br>
              <a:rPr lang="en-US" sz="2200"/>
            </a:br>
            <a:r>
              <a:rPr lang="en-US" sz="2200"/>
              <a:t>Cross-node joins increase:</a:t>
            </a:r>
          </a:p>
          <a:p>
            <a:pPr>
              <a:buFont typeface="Arial" panose="020B0604020202020204" pitchFamily="34" charset="0"/>
              <a:buChar char="•"/>
            </a:pPr>
            <a:r>
              <a:rPr lang="en-US" sz="2200"/>
              <a:t>Network traffic,</a:t>
            </a:r>
          </a:p>
          <a:p>
            <a:pPr>
              <a:buFont typeface="Arial" panose="020B0604020202020204" pitchFamily="34" charset="0"/>
              <a:buChar char="•"/>
            </a:pPr>
            <a:r>
              <a:rPr lang="en-US" sz="2200"/>
              <a:t>Query execution time,</a:t>
            </a:r>
          </a:p>
          <a:p>
            <a:pPr>
              <a:buFont typeface="Arial" panose="020B0604020202020204" pitchFamily="34" charset="0"/>
              <a:buChar char="•"/>
            </a:pPr>
            <a:r>
              <a:rPr lang="en-US" sz="2200"/>
              <a:t>Risk of timeouts or stale reads.</a:t>
            </a:r>
          </a:p>
          <a:p>
            <a:pPr marL="0" indent="0">
              <a:buNone/>
            </a:pPr>
            <a:endParaRPr lang="en-US" sz="2200"/>
          </a:p>
        </p:txBody>
      </p:sp>
    </p:spTree>
    <p:extLst>
      <p:ext uri="{BB962C8B-B14F-4D97-AF65-F5344CB8AC3E}">
        <p14:creationId xmlns:p14="http://schemas.microsoft.com/office/powerpoint/2010/main" val="33007057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E1E3F5-05D0-0E58-08A9-791ACAEBC36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E5B283-2566-C8D4-8ADB-BEF4AF1963DF}"/>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49E54E0-E6EA-8740-9776-1FDF6718BCC3}"/>
              </a:ext>
            </a:extLst>
          </p:cNvPr>
          <p:cNvSpPr>
            <a:spLocks noGrp="1"/>
          </p:cNvSpPr>
          <p:nvPr>
            <p:ph idx="1"/>
          </p:nvPr>
        </p:nvSpPr>
        <p:spPr>
          <a:xfrm>
            <a:off x="4447308" y="591344"/>
            <a:ext cx="6906491" cy="5585619"/>
          </a:xfrm>
        </p:spPr>
        <p:txBody>
          <a:bodyPr anchor="ctr">
            <a:normAutofit/>
          </a:bodyPr>
          <a:lstStyle/>
          <a:p>
            <a:pPr>
              <a:buNone/>
            </a:pPr>
            <a:r>
              <a:rPr lang="en-US" sz="2600" b="1"/>
              <a:t>Distributed Transaction Management</a:t>
            </a:r>
          </a:p>
          <a:p>
            <a:pPr>
              <a:buNone/>
            </a:pPr>
            <a:r>
              <a:rPr lang="en-US" sz="2600" b="1"/>
              <a:t>Explanation:</a:t>
            </a:r>
            <a:br>
              <a:rPr lang="en-US" sz="2600"/>
            </a:br>
            <a:r>
              <a:rPr lang="en-US" sz="2600"/>
              <a:t>Ensuring </a:t>
            </a:r>
            <a:r>
              <a:rPr lang="en-US" sz="2600" b="1"/>
              <a:t>ACID</a:t>
            </a:r>
            <a:r>
              <a:rPr lang="en-US" sz="2600"/>
              <a:t> (Atomicity, Consistency, Isolation, Durability) in distributed transactions is hard.</a:t>
            </a:r>
          </a:p>
          <a:p>
            <a:pPr>
              <a:buNone/>
            </a:pPr>
            <a:r>
              <a:rPr lang="en-US" sz="2600" b="1"/>
              <a:t>Example:</a:t>
            </a:r>
            <a:br>
              <a:rPr lang="en-US" sz="2600"/>
            </a:br>
            <a:r>
              <a:rPr lang="en-US" sz="2600"/>
              <a:t>A transaction updates stock levels in New York and records payment in Tokyo.</a:t>
            </a:r>
            <a:br>
              <a:rPr lang="en-US" sz="2600"/>
            </a:br>
            <a:r>
              <a:rPr lang="en-US" sz="2600"/>
              <a:t>If the payment system crashes mid-way, rollback is tricky.</a:t>
            </a:r>
          </a:p>
          <a:p>
            <a:pPr>
              <a:buNone/>
            </a:pPr>
            <a:r>
              <a:rPr lang="en-US" sz="2600" b="1"/>
              <a:t>Solution:</a:t>
            </a:r>
            <a:endParaRPr lang="en-US" sz="2600"/>
          </a:p>
          <a:p>
            <a:pPr>
              <a:buFont typeface="Arial" panose="020B0604020202020204" pitchFamily="34" charset="0"/>
              <a:buChar char="•"/>
            </a:pPr>
            <a:r>
              <a:rPr lang="en-US" sz="2600"/>
              <a:t>Use </a:t>
            </a:r>
            <a:r>
              <a:rPr lang="en-US" sz="2600" b="1"/>
              <a:t>Two-Phase Commit (2PC)</a:t>
            </a:r>
            <a:r>
              <a:rPr lang="en-US" sz="2600"/>
              <a:t> protocol—but it's slow and failure-prone.</a:t>
            </a:r>
          </a:p>
          <a:p>
            <a:pPr marL="0" indent="0">
              <a:buNone/>
            </a:pPr>
            <a:endParaRPr lang="en-US" sz="2600"/>
          </a:p>
        </p:txBody>
      </p:sp>
    </p:spTree>
    <p:extLst>
      <p:ext uri="{BB962C8B-B14F-4D97-AF65-F5344CB8AC3E}">
        <p14:creationId xmlns:p14="http://schemas.microsoft.com/office/powerpoint/2010/main" val="4159144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8F40A1-1260-8752-439F-4E23627474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A44F85-ECD8-FA91-FC2D-A7E4043E2C85}"/>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E4CE941-7FE1-172B-AA13-506A6E789B8F}"/>
              </a:ext>
            </a:extLst>
          </p:cNvPr>
          <p:cNvSpPr>
            <a:spLocks noGrp="1"/>
          </p:cNvSpPr>
          <p:nvPr>
            <p:ph idx="1"/>
          </p:nvPr>
        </p:nvSpPr>
        <p:spPr>
          <a:xfrm>
            <a:off x="4447308" y="591344"/>
            <a:ext cx="6906491" cy="5585619"/>
          </a:xfrm>
        </p:spPr>
        <p:txBody>
          <a:bodyPr anchor="ctr">
            <a:normAutofit/>
          </a:bodyPr>
          <a:lstStyle/>
          <a:p>
            <a:pPr>
              <a:buNone/>
            </a:pPr>
            <a:r>
              <a:rPr lang="en-US" sz="2600" b="1"/>
              <a:t>Network Reliability and Latency</a:t>
            </a:r>
          </a:p>
          <a:p>
            <a:pPr>
              <a:buNone/>
            </a:pPr>
            <a:r>
              <a:rPr lang="en-US" sz="2600" b="1"/>
              <a:t>Explanation:</a:t>
            </a:r>
            <a:br>
              <a:rPr lang="en-US" sz="2600"/>
            </a:br>
            <a:r>
              <a:rPr lang="en-US" sz="2600"/>
              <a:t>DDBMS heavily depends on a reliable and fast network. Any network failure may impact data access or transaction processing.</a:t>
            </a:r>
          </a:p>
          <a:p>
            <a:pPr>
              <a:buNone/>
            </a:pPr>
            <a:r>
              <a:rPr lang="en-US" sz="2600" b="1"/>
              <a:t>Example:</a:t>
            </a:r>
            <a:br>
              <a:rPr lang="en-US" sz="2600"/>
            </a:br>
            <a:r>
              <a:rPr lang="en-US" sz="2600"/>
              <a:t>If a fiber cut severs communication between data centers, some queries may hang or fail.</a:t>
            </a:r>
          </a:p>
          <a:p>
            <a:pPr>
              <a:buNone/>
            </a:pPr>
            <a:r>
              <a:rPr lang="en-US" sz="2600" b="1"/>
              <a:t>Problem:</a:t>
            </a:r>
            <a:endParaRPr lang="en-US" sz="2600"/>
          </a:p>
          <a:p>
            <a:pPr>
              <a:buFont typeface="Arial" panose="020B0604020202020204" pitchFamily="34" charset="0"/>
              <a:buChar char="•"/>
            </a:pPr>
            <a:r>
              <a:rPr lang="en-US" sz="2600"/>
              <a:t>High latency for queries between distant nodes (e.g., India ↔ USA).</a:t>
            </a:r>
          </a:p>
          <a:p>
            <a:pPr>
              <a:buFont typeface="Arial" panose="020B0604020202020204" pitchFamily="34" charset="0"/>
              <a:buChar char="•"/>
            </a:pPr>
            <a:r>
              <a:rPr lang="en-US" sz="2600"/>
              <a:t>Timeout errors.</a:t>
            </a:r>
          </a:p>
          <a:p>
            <a:pPr marL="0" indent="0">
              <a:buNone/>
            </a:pPr>
            <a:endParaRPr lang="en-US" sz="2600"/>
          </a:p>
        </p:txBody>
      </p:sp>
    </p:spTree>
    <p:extLst>
      <p:ext uri="{BB962C8B-B14F-4D97-AF65-F5344CB8AC3E}">
        <p14:creationId xmlns:p14="http://schemas.microsoft.com/office/powerpoint/2010/main" val="33582481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917142-EB0F-19E4-1B6B-23B40F0C5E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D77E5-23D8-1BDA-CA4F-93BD5AB64A8D}"/>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AEC7EA-D86A-05B4-FF31-0C195E7C3D4E}"/>
              </a:ext>
            </a:extLst>
          </p:cNvPr>
          <p:cNvSpPr>
            <a:spLocks noGrp="1"/>
          </p:cNvSpPr>
          <p:nvPr>
            <p:ph idx="1"/>
          </p:nvPr>
        </p:nvSpPr>
        <p:spPr>
          <a:xfrm>
            <a:off x="4447308" y="591344"/>
            <a:ext cx="6906491" cy="5585619"/>
          </a:xfrm>
        </p:spPr>
        <p:txBody>
          <a:bodyPr anchor="ctr">
            <a:normAutofit/>
          </a:bodyPr>
          <a:lstStyle/>
          <a:p>
            <a:pPr>
              <a:buNone/>
            </a:pPr>
            <a:r>
              <a:rPr lang="en-US" sz="2600" b="1"/>
              <a:t>Security and Access Control</a:t>
            </a:r>
          </a:p>
          <a:p>
            <a:pPr>
              <a:buNone/>
            </a:pPr>
            <a:r>
              <a:rPr lang="en-US" sz="2600" b="1"/>
              <a:t>Explanation:</a:t>
            </a:r>
            <a:br>
              <a:rPr lang="en-US" sz="2600"/>
            </a:br>
            <a:r>
              <a:rPr lang="en-US" sz="2600"/>
              <a:t>Securing a centralized database is easier than securing multiple nodes across regions.</a:t>
            </a:r>
          </a:p>
          <a:p>
            <a:pPr>
              <a:buNone/>
            </a:pPr>
            <a:r>
              <a:rPr lang="en-US" sz="2600" b="1"/>
              <a:t>Example:</a:t>
            </a:r>
            <a:br>
              <a:rPr lang="en-US" sz="2600"/>
            </a:br>
            <a:r>
              <a:rPr lang="en-US" sz="2600"/>
              <a:t>A healthcare system stores patient data in different locations:</a:t>
            </a:r>
          </a:p>
          <a:p>
            <a:pPr>
              <a:buFont typeface="Arial" panose="020B0604020202020204" pitchFamily="34" charset="0"/>
              <a:buChar char="•"/>
            </a:pPr>
            <a:r>
              <a:rPr lang="en-US" sz="2600"/>
              <a:t>Local regulation (e.g., GDPR, HIPAA) requires </a:t>
            </a:r>
            <a:r>
              <a:rPr lang="en-US" sz="2600" b="1"/>
              <a:t>location-aware</a:t>
            </a:r>
            <a:r>
              <a:rPr lang="en-US" sz="2600"/>
              <a:t> access control.</a:t>
            </a:r>
          </a:p>
          <a:p>
            <a:pPr>
              <a:buNone/>
            </a:pPr>
            <a:r>
              <a:rPr lang="en-US" sz="2600" b="1"/>
              <a:t>Problem:</a:t>
            </a:r>
            <a:endParaRPr lang="en-US" sz="2600"/>
          </a:p>
          <a:p>
            <a:pPr>
              <a:buFont typeface="Arial" panose="020B0604020202020204" pitchFamily="34" charset="0"/>
              <a:buChar char="•"/>
            </a:pPr>
            <a:r>
              <a:rPr lang="en-US" sz="2600"/>
              <a:t>More attack surfaces.</a:t>
            </a:r>
          </a:p>
          <a:p>
            <a:pPr>
              <a:buFont typeface="Arial" panose="020B0604020202020204" pitchFamily="34" charset="0"/>
              <a:buChar char="•"/>
            </a:pPr>
            <a:r>
              <a:rPr lang="en-US" sz="2600"/>
              <a:t>Difficulty enforcing unified security policies.</a:t>
            </a:r>
          </a:p>
          <a:p>
            <a:pPr marL="0" indent="0">
              <a:buNone/>
            </a:pPr>
            <a:endParaRPr lang="en-US" sz="2600"/>
          </a:p>
        </p:txBody>
      </p:sp>
    </p:spTree>
    <p:extLst>
      <p:ext uri="{BB962C8B-B14F-4D97-AF65-F5344CB8AC3E}">
        <p14:creationId xmlns:p14="http://schemas.microsoft.com/office/powerpoint/2010/main" val="16318107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A92BDA-57F1-8695-1625-7B6E3371C03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E89FB-F27F-9790-C6F1-A8E88CCAD442}"/>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14BAE1-2C0F-6338-51C1-32A977F74F66}"/>
              </a:ext>
            </a:extLst>
          </p:cNvPr>
          <p:cNvSpPr>
            <a:spLocks noGrp="1"/>
          </p:cNvSpPr>
          <p:nvPr>
            <p:ph idx="1"/>
          </p:nvPr>
        </p:nvSpPr>
        <p:spPr>
          <a:xfrm>
            <a:off x="4447308" y="591344"/>
            <a:ext cx="6906491" cy="5585619"/>
          </a:xfrm>
        </p:spPr>
        <p:txBody>
          <a:bodyPr anchor="ctr">
            <a:normAutofit/>
          </a:bodyPr>
          <a:lstStyle/>
          <a:p>
            <a:pPr>
              <a:buNone/>
            </a:pPr>
            <a:r>
              <a:rPr lang="en-US" b="1" dirty="0"/>
              <a:t>Synchronization and Conflict Resolution</a:t>
            </a:r>
          </a:p>
          <a:p>
            <a:pPr>
              <a:buNone/>
            </a:pPr>
            <a:r>
              <a:rPr lang="en-US" b="1" dirty="0"/>
              <a:t>Explanation:</a:t>
            </a:r>
            <a:br>
              <a:rPr lang="en-US" dirty="0"/>
            </a:br>
            <a:r>
              <a:rPr lang="en-US" dirty="0"/>
              <a:t>In asynchronous replication, conflicts may arise during updates.</a:t>
            </a:r>
          </a:p>
          <a:p>
            <a:pPr>
              <a:buNone/>
            </a:pPr>
            <a:r>
              <a:rPr lang="en-US" b="1" dirty="0"/>
              <a:t>Example:</a:t>
            </a:r>
            <a:endParaRPr lang="en-US" dirty="0"/>
          </a:p>
          <a:p>
            <a:pPr>
              <a:buFont typeface="Arial" panose="020B0604020202020204" pitchFamily="34" charset="0"/>
              <a:buChar char="•"/>
            </a:pPr>
            <a:r>
              <a:rPr lang="en-US" dirty="0"/>
              <a:t>Two users simultaneously update a profile at different locations.</a:t>
            </a:r>
          </a:p>
          <a:p>
            <a:pPr>
              <a:buFont typeface="Arial" panose="020B0604020202020204" pitchFamily="34" charset="0"/>
              <a:buChar char="•"/>
            </a:pPr>
            <a:r>
              <a:rPr lang="en-US" dirty="0"/>
              <a:t>Which update wins?</a:t>
            </a:r>
          </a:p>
          <a:p>
            <a:pPr>
              <a:buNone/>
            </a:pPr>
            <a:r>
              <a:rPr lang="en-US" b="1" dirty="0"/>
              <a:t>Problem:</a:t>
            </a:r>
            <a:endParaRPr lang="en-US" dirty="0"/>
          </a:p>
          <a:p>
            <a:pPr>
              <a:buFont typeface="Arial" panose="020B0604020202020204" pitchFamily="34" charset="0"/>
              <a:buChar char="•"/>
            </a:pPr>
            <a:r>
              <a:rPr lang="en-US" dirty="0"/>
              <a:t>Version conflicts.</a:t>
            </a:r>
          </a:p>
          <a:p>
            <a:pPr>
              <a:buFont typeface="Arial" panose="020B0604020202020204" pitchFamily="34" charset="0"/>
              <a:buChar char="•"/>
            </a:pPr>
            <a:r>
              <a:rPr lang="en-US" dirty="0"/>
              <a:t>Need for conflict resolution strategies.</a:t>
            </a:r>
          </a:p>
          <a:p>
            <a:pPr marL="0" indent="0">
              <a:buNone/>
            </a:pPr>
            <a:endParaRPr lang="en-US" dirty="0"/>
          </a:p>
        </p:txBody>
      </p:sp>
    </p:spTree>
    <p:extLst>
      <p:ext uri="{BB962C8B-B14F-4D97-AF65-F5344CB8AC3E}">
        <p14:creationId xmlns:p14="http://schemas.microsoft.com/office/powerpoint/2010/main" val="39409991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F4840B-5C53-225E-10BD-91301D8483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F08123-E0DD-10F1-EBFD-4545A510CB69}"/>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F56F1C4-68C2-596C-DFC1-A0F02367C5A6}"/>
              </a:ext>
            </a:extLst>
          </p:cNvPr>
          <p:cNvSpPr>
            <a:spLocks noGrp="1"/>
          </p:cNvSpPr>
          <p:nvPr>
            <p:ph idx="1"/>
          </p:nvPr>
        </p:nvSpPr>
        <p:spPr>
          <a:xfrm>
            <a:off x="4447308" y="591344"/>
            <a:ext cx="6906491" cy="5585619"/>
          </a:xfrm>
        </p:spPr>
        <p:txBody>
          <a:bodyPr anchor="ctr">
            <a:normAutofit/>
          </a:bodyPr>
          <a:lstStyle/>
          <a:p>
            <a:pPr>
              <a:buNone/>
            </a:pPr>
            <a:r>
              <a:rPr lang="en-US" b="1" dirty="0" err="1"/>
              <a:t>ation</a:t>
            </a:r>
            <a:r>
              <a:rPr lang="en-US" b="1" dirty="0"/>
              <a:t>:</a:t>
            </a:r>
            <a:br>
              <a:rPr lang="en-US" dirty="0"/>
            </a:br>
            <a:r>
              <a:rPr lang="en-US" dirty="0"/>
              <a:t>Managing multiple distributed databases requires skilled personnel and resources.</a:t>
            </a:r>
          </a:p>
          <a:p>
            <a:pPr>
              <a:buNone/>
            </a:pPr>
            <a:r>
              <a:rPr lang="en-US" b="1" dirty="0"/>
              <a:t>Example:</a:t>
            </a:r>
            <a:br>
              <a:rPr lang="en-US" dirty="0"/>
            </a:br>
            <a:r>
              <a:rPr lang="en-US" dirty="0"/>
              <a:t>Each node may require:</a:t>
            </a:r>
          </a:p>
          <a:p>
            <a:pPr>
              <a:buFont typeface="Arial" panose="020B0604020202020204" pitchFamily="34" charset="0"/>
              <a:buChar char="•"/>
            </a:pPr>
            <a:r>
              <a:rPr lang="en-US" dirty="0"/>
              <a:t>Its own DBAs,</a:t>
            </a:r>
          </a:p>
          <a:p>
            <a:pPr>
              <a:buFont typeface="Arial" panose="020B0604020202020204" pitchFamily="34" charset="0"/>
              <a:buChar char="•"/>
            </a:pPr>
            <a:r>
              <a:rPr lang="en-US" dirty="0"/>
              <a:t>Regular backups,</a:t>
            </a:r>
          </a:p>
          <a:p>
            <a:pPr>
              <a:buFont typeface="Arial" panose="020B0604020202020204" pitchFamily="34" charset="0"/>
              <a:buChar char="•"/>
            </a:pPr>
            <a:r>
              <a:rPr lang="en-US" dirty="0"/>
              <a:t>Monitoring tools.</a:t>
            </a:r>
          </a:p>
          <a:p>
            <a:r>
              <a:rPr lang="en-US" b="1" dirty="0"/>
              <a:t>Problem:</a:t>
            </a:r>
            <a:br>
              <a:rPr lang="en-US" dirty="0"/>
            </a:br>
            <a:r>
              <a:rPr lang="en-US" dirty="0"/>
              <a:t>Increased </a:t>
            </a:r>
            <a:r>
              <a:rPr lang="en-US" b="1" dirty="0"/>
              <a:t>operational overhead</a:t>
            </a:r>
            <a:r>
              <a:rPr lang="en-US" dirty="0"/>
              <a:t> compared to centralized systems.</a:t>
            </a:r>
          </a:p>
          <a:p>
            <a:pPr marL="0" indent="0">
              <a:buNone/>
            </a:pPr>
            <a:endParaRPr lang="en-US" dirty="0"/>
          </a:p>
        </p:txBody>
      </p:sp>
    </p:spTree>
    <p:extLst>
      <p:ext uri="{BB962C8B-B14F-4D97-AF65-F5344CB8AC3E}">
        <p14:creationId xmlns:p14="http://schemas.microsoft.com/office/powerpoint/2010/main" val="808907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DEBA94-0C7E-1770-5FF9-9F6E2E68F6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10288-A9EC-CFC5-8C04-7EF5224F131B}"/>
              </a:ext>
            </a:extLst>
          </p:cNvPr>
          <p:cNvSpPr>
            <a:spLocks noGrp="1"/>
          </p:cNvSpPr>
          <p:nvPr>
            <p:ph type="title"/>
          </p:nvPr>
        </p:nvSpPr>
        <p:spPr>
          <a:xfrm>
            <a:off x="686834" y="1153572"/>
            <a:ext cx="3200400" cy="4461163"/>
          </a:xfrm>
        </p:spPr>
        <p:txBody>
          <a:bodyPr>
            <a:normAutofit/>
          </a:bodyPr>
          <a:lstStyle/>
          <a:p>
            <a:r>
              <a:rPr lang="en-US">
                <a:solidFill>
                  <a:srgbClr val="FFFFFF"/>
                </a:solidFill>
              </a:rPr>
              <a:t>Key Challenges in Distributed Databases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19C8187-3CFD-90D1-B202-C784E068BA49}"/>
              </a:ext>
            </a:extLst>
          </p:cNvPr>
          <p:cNvSpPr>
            <a:spLocks noGrp="1"/>
          </p:cNvSpPr>
          <p:nvPr>
            <p:ph idx="1"/>
          </p:nvPr>
        </p:nvSpPr>
        <p:spPr>
          <a:xfrm>
            <a:off x="4447308" y="591344"/>
            <a:ext cx="6906491" cy="5585619"/>
          </a:xfrm>
        </p:spPr>
        <p:txBody>
          <a:bodyPr anchor="ctr">
            <a:normAutofit/>
          </a:bodyPr>
          <a:lstStyle/>
          <a:p>
            <a:pPr>
              <a:buNone/>
            </a:pPr>
            <a:r>
              <a:rPr lang="en-US" b="1" dirty="0"/>
              <a:t>Software and Hardware Compatibility</a:t>
            </a:r>
          </a:p>
          <a:p>
            <a:pPr>
              <a:buNone/>
            </a:pPr>
            <a:r>
              <a:rPr lang="en-US" b="1" dirty="0"/>
              <a:t>Explanation:</a:t>
            </a:r>
            <a:br>
              <a:rPr lang="en-US" dirty="0"/>
            </a:br>
            <a:r>
              <a:rPr lang="en-US" dirty="0"/>
              <a:t>Nodes in different regions may run different hardware/software versions, causing integration issues.</a:t>
            </a:r>
          </a:p>
          <a:p>
            <a:pPr>
              <a:buNone/>
            </a:pPr>
            <a:r>
              <a:rPr lang="en-US" b="1" dirty="0"/>
              <a:t>Example:</a:t>
            </a:r>
            <a:endParaRPr lang="en-US" dirty="0"/>
          </a:p>
          <a:p>
            <a:pPr>
              <a:buFont typeface="Arial" panose="020B0604020202020204" pitchFamily="34" charset="0"/>
              <a:buChar char="•"/>
            </a:pPr>
            <a:r>
              <a:rPr lang="en-US" dirty="0"/>
              <a:t>Node A uses SQL Server 2022,</a:t>
            </a:r>
          </a:p>
          <a:p>
            <a:pPr>
              <a:buFont typeface="Arial" panose="020B0604020202020204" pitchFamily="34" charset="0"/>
              <a:buChar char="•"/>
            </a:pPr>
            <a:r>
              <a:rPr lang="en-US" dirty="0"/>
              <a:t>Node B uses SQL Server 2016,</a:t>
            </a:r>
          </a:p>
          <a:p>
            <a:pPr>
              <a:buFont typeface="Arial" panose="020B0604020202020204" pitchFamily="34" charset="0"/>
              <a:buChar char="•"/>
            </a:pPr>
            <a:r>
              <a:rPr lang="en-US" dirty="0"/>
              <a:t>Certain features/functions may behave differently.</a:t>
            </a:r>
          </a:p>
          <a:p>
            <a:pPr marL="0" indent="0">
              <a:buNone/>
            </a:pPr>
            <a:endParaRPr lang="en-US" dirty="0"/>
          </a:p>
        </p:txBody>
      </p:sp>
    </p:spTree>
    <p:extLst>
      <p:ext uri="{BB962C8B-B14F-4D97-AF65-F5344CB8AC3E}">
        <p14:creationId xmlns:p14="http://schemas.microsoft.com/office/powerpoint/2010/main" val="38302771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18BBBE-862C-102B-99C1-86BAB1013A1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Summary Table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23883EC9-C263-CEAA-F3DF-EBCFD3C6B081}"/>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fontAlgn="base">
              <a:lnSpc>
                <a:spcPct val="90000"/>
              </a:lnSpc>
              <a:spcBef>
                <a:spcPct val="0"/>
              </a:spcBef>
              <a:spcAft>
                <a:spcPts val="600"/>
              </a:spcAft>
              <a:buClrTx/>
              <a:buSzTx/>
              <a:tabLst/>
            </a:pPr>
            <a:endParaRPr kumimoji="0" lang="en-US" altLang="en-US" sz="22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D96CC505-D21F-BD4C-9A7D-AC10A256831B}"/>
              </a:ext>
            </a:extLst>
          </p:cNvPr>
          <p:cNvGraphicFramePr>
            <a:graphicFrameLocks noGrp="1"/>
          </p:cNvGraphicFramePr>
          <p:nvPr>
            <p:ph idx="1"/>
            <p:extLst>
              <p:ext uri="{D42A27DB-BD31-4B8C-83A1-F6EECF244321}">
                <p14:modId xmlns:p14="http://schemas.microsoft.com/office/powerpoint/2010/main" val="966804796"/>
              </p:ext>
            </p:extLst>
          </p:nvPr>
        </p:nvGraphicFramePr>
        <p:xfrm>
          <a:off x="4654296" y="990908"/>
          <a:ext cx="6903721" cy="4876188"/>
        </p:xfrm>
        <a:graphic>
          <a:graphicData uri="http://schemas.openxmlformats.org/drawingml/2006/table">
            <a:tbl>
              <a:tblPr>
                <a:noFill/>
              </a:tblPr>
              <a:tblGrid>
                <a:gridCol w="2062170">
                  <a:extLst>
                    <a:ext uri="{9D8B030D-6E8A-4147-A177-3AD203B41FA5}">
                      <a16:colId xmlns:a16="http://schemas.microsoft.com/office/drawing/2014/main" val="310811952"/>
                    </a:ext>
                  </a:extLst>
                </a:gridCol>
                <a:gridCol w="2455257">
                  <a:extLst>
                    <a:ext uri="{9D8B030D-6E8A-4147-A177-3AD203B41FA5}">
                      <a16:colId xmlns:a16="http://schemas.microsoft.com/office/drawing/2014/main" val="1109208098"/>
                    </a:ext>
                  </a:extLst>
                </a:gridCol>
                <a:gridCol w="2386294">
                  <a:extLst>
                    <a:ext uri="{9D8B030D-6E8A-4147-A177-3AD203B41FA5}">
                      <a16:colId xmlns:a16="http://schemas.microsoft.com/office/drawing/2014/main" val="1123613617"/>
                    </a:ext>
                  </a:extLst>
                </a:gridCol>
              </a:tblGrid>
              <a:tr h="308868">
                <a:tc>
                  <a:txBody>
                    <a:bodyPr/>
                    <a:lstStyle/>
                    <a:p>
                      <a:r>
                        <a:rPr lang="en-US" sz="1300" cap="none" spc="0">
                          <a:solidFill>
                            <a:schemeClr val="tx1"/>
                          </a:solidFill>
                        </a:rPr>
                        <a:t>Challenge</a:t>
                      </a:r>
                    </a:p>
                  </a:txBody>
                  <a:tcPr marL="0" marR="70532" marT="35266" marB="35266"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300" cap="none" spc="0">
                          <a:solidFill>
                            <a:schemeClr val="tx1"/>
                          </a:solidFill>
                        </a:rPr>
                        <a:t>Description</a:t>
                      </a:r>
                    </a:p>
                  </a:txBody>
                  <a:tcPr marL="0" marR="70532" marT="35266" marB="35266"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300" cap="none" spc="0">
                          <a:solidFill>
                            <a:schemeClr val="tx1"/>
                          </a:solidFill>
                        </a:rPr>
                        <a:t>Example</a:t>
                      </a:r>
                    </a:p>
                  </a:txBody>
                  <a:tcPr marL="0" marR="70532" marT="35266" marB="35266"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1111230396"/>
                  </a:ext>
                </a:extLst>
              </a:tr>
              <a:tr h="507480">
                <a:tc>
                  <a:txBody>
                    <a:bodyPr/>
                    <a:lstStyle/>
                    <a:p>
                      <a:r>
                        <a:rPr lang="en-US" sz="1300" cap="none" spc="0">
                          <a:solidFill>
                            <a:schemeClr val="tx1"/>
                          </a:solidFill>
                        </a:rPr>
                        <a:t>Data distribution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Fragmentation/replication planning is hard</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Retail chain database</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6152139"/>
                  </a:ext>
                </a:extLst>
              </a:tr>
              <a:tr h="507480">
                <a:tc>
                  <a:txBody>
                    <a:bodyPr/>
                    <a:lstStyle/>
                    <a:p>
                      <a:r>
                        <a:rPr lang="en-US" sz="1300" cap="none" spc="0">
                          <a:solidFill>
                            <a:schemeClr val="tx1"/>
                          </a:solidFill>
                        </a:rPr>
                        <a:t>Consistency</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Replicas may have outdated/conflicting data</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Bank balances across cities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70977834"/>
                  </a:ext>
                </a:extLst>
              </a:tr>
              <a:tr h="507480">
                <a:tc>
                  <a:txBody>
                    <a:bodyPr/>
                    <a:lstStyle/>
                    <a:p>
                      <a:r>
                        <a:rPr lang="en-US" sz="1300" cap="none" spc="0">
                          <a:solidFill>
                            <a:schemeClr val="tx1"/>
                          </a:solidFill>
                        </a:rPr>
                        <a:t>Query optimization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Complex queries across nodes need coordination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Join across Germany and Singapore nodes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5038796"/>
                  </a:ext>
                </a:extLst>
              </a:tr>
              <a:tr h="507480">
                <a:tc>
                  <a:txBody>
                    <a:bodyPr/>
                    <a:lstStyle/>
                    <a:p>
                      <a:r>
                        <a:rPr lang="en-US" sz="1300" cap="none" spc="0">
                          <a:solidFill>
                            <a:schemeClr val="tx1"/>
                          </a:solidFill>
                        </a:rPr>
                        <a:t>Transaction management</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ACID properties hard to enforce across nodes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Update in NY, payment in Tokyo</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16379757"/>
                  </a:ext>
                </a:extLst>
              </a:tr>
              <a:tr h="507480">
                <a:tc>
                  <a:txBody>
                    <a:bodyPr/>
                    <a:lstStyle/>
                    <a:p>
                      <a:r>
                        <a:rPr lang="en-US" sz="1300" cap="none" spc="0">
                          <a:solidFill>
                            <a:schemeClr val="tx1"/>
                          </a:solidFill>
                        </a:rPr>
                        <a:t>Network issues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Delays, packet loss, or outages can disrupt operations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Cross-region latency or disconnection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00516355"/>
                  </a:ext>
                </a:extLst>
              </a:tr>
              <a:tr h="507480">
                <a:tc>
                  <a:txBody>
                    <a:bodyPr/>
                    <a:lstStyle/>
                    <a:p>
                      <a:r>
                        <a:rPr lang="en-US" sz="1300" cap="none" spc="0">
                          <a:solidFill>
                            <a:schemeClr val="tx1"/>
                          </a:solidFill>
                        </a:rPr>
                        <a:t>Security</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Requires region-specific access and encryption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Healthcare data under GDPR/HIPAA</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64454536"/>
                  </a:ext>
                </a:extLst>
              </a:tr>
              <a:tr h="507480">
                <a:tc>
                  <a:txBody>
                    <a:bodyPr/>
                    <a:lstStyle/>
                    <a:p>
                      <a:r>
                        <a:rPr lang="en-US" sz="1300" cap="none" spc="0">
                          <a:solidFill>
                            <a:schemeClr val="tx1"/>
                          </a:solidFill>
                        </a:rPr>
                        <a:t>Synchronization conflicts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Conflicting updates in asynchronous replication</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Profile update in two places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45787765"/>
                  </a:ext>
                </a:extLst>
              </a:tr>
              <a:tr h="507480">
                <a:tc>
                  <a:txBody>
                    <a:bodyPr/>
                    <a:lstStyle/>
                    <a:p>
                      <a:r>
                        <a:rPr lang="en-US" sz="1300" cap="none" spc="0">
                          <a:solidFill>
                            <a:schemeClr val="tx1"/>
                          </a:solidFill>
                        </a:rPr>
                        <a:t>High maintenance</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Requires skilled staff and monitoring at each site</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Multinational business IT overhead</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65904671"/>
                  </a:ext>
                </a:extLst>
              </a:tr>
              <a:tr h="507480">
                <a:tc>
                  <a:txBody>
                    <a:bodyPr/>
                    <a:lstStyle/>
                    <a:p>
                      <a:r>
                        <a:rPr lang="en-US" sz="1300" cap="none" spc="0">
                          <a:solidFill>
                            <a:schemeClr val="tx1"/>
                          </a:solidFill>
                        </a:rPr>
                        <a:t>Compatibility issues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Software version mismatches among nodes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300" cap="none" spc="0">
                          <a:solidFill>
                            <a:schemeClr val="tx1"/>
                          </a:solidFill>
                        </a:rPr>
                        <a:t>Different SQL Server versions</a:t>
                      </a:r>
                    </a:p>
                  </a:txBody>
                  <a:tcPr marL="0" marR="70532" marT="35266" marB="352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24056943"/>
                  </a:ext>
                </a:extLst>
              </a:tr>
            </a:tbl>
          </a:graphicData>
        </a:graphic>
      </p:graphicFrame>
    </p:spTree>
    <p:extLst>
      <p:ext uri="{BB962C8B-B14F-4D97-AF65-F5344CB8AC3E}">
        <p14:creationId xmlns:p14="http://schemas.microsoft.com/office/powerpoint/2010/main" val="3267514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08FC1AF54D449872153F805ACE6EF" ma:contentTypeVersion="11" ma:contentTypeDescription="Create a new document." ma:contentTypeScope="" ma:versionID="d877b52c9f40aa90e97123a47eb58593">
  <xsd:schema xmlns:xsd="http://www.w3.org/2001/XMLSchema" xmlns:xs="http://www.w3.org/2001/XMLSchema" xmlns:p="http://schemas.microsoft.com/office/2006/metadata/properties" xmlns:ns2="d455814b-bc0f-46b4-9b45-b7042d3eb635" xmlns:ns3="3591e1ee-7812-4bc1-a200-9f1e494ef9b0" targetNamespace="http://schemas.microsoft.com/office/2006/metadata/properties" ma:root="true" ma:fieldsID="b2b74201e39b65d5e10ec3376f92449d" ns2:_="" ns3:_="">
    <xsd:import namespace="d455814b-bc0f-46b4-9b45-b7042d3eb635"/>
    <xsd:import namespace="3591e1ee-7812-4bc1-a200-9f1e494ef9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55814b-bc0f-46b4-9b45-b7042d3eb6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69d814c0-9b3f-4c78-9577-1f6435586df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91e1ee-7812-4bc1-a200-9f1e494ef9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1d0e2c59-f838-4528-9851-39e21eca7d68}" ma:internalName="TaxCatchAll" ma:showField="CatchAllData" ma:web="3591e1ee-7812-4bc1-a200-9f1e494ef9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591e1ee-7812-4bc1-a200-9f1e494ef9b0"/>
    <lcf76f155ced4ddcb4097134ff3c332f xmlns="d455814b-bc0f-46b4-9b45-b7042d3eb63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9D8224A-E733-4047-9F88-C5046091F0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55814b-bc0f-46b4-9b45-b7042d3eb635"/>
    <ds:schemaRef ds:uri="3591e1ee-7812-4bc1-a200-9f1e494ef9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9F50CE-3129-49A2-A3E2-FAA4A0FD563B}">
  <ds:schemaRefs>
    <ds:schemaRef ds:uri="http://schemas.microsoft.com/sharepoint/v3/contenttype/forms"/>
  </ds:schemaRefs>
</ds:datastoreItem>
</file>

<file path=customXml/itemProps3.xml><?xml version="1.0" encoding="utf-8"?>
<ds:datastoreItem xmlns:ds="http://schemas.openxmlformats.org/officeDocument/2006/customXml" ds:itemID="{C5A0599D-269E-45D4-90BF-F766920E565A}">
  <ds:schemaRefs>
    <ds:schemaRef ds:uri="http://schemas.microsoft.com/office/2006/metadata/properties"/>
    <ds:schemaRef ds:uri="http://purl.org/dc/dcmitype/"/>
    <ds:schemaRef ds:uri="3591e1ee-7812-4bc1-a200-9f1e494ef9b0"/>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d455814b-bc0f-46b4-9b45-b7042d3eb63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1275</TotalTime>
  <Words>9025</Words>
  <Application>Microsoft Office PowerPoint</Application>
  <PresentationFormat>Widescreen</PresentationFormat>
  <Paragraphs>999</Paragraphs>
  <Slides>99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Aptos</vt:lpstr>
      <vt:lpstr>Aptos Display</vt:lpstr>
      <vt:lpstr>Arial</vt:lpstr>
      <vt:lpstr>Arial Unicode MS</vt:lpstr>
      <vt:lpstr>Calibri</vt:lpstr>
      <vt:lpstr>Courier New</vt:lpstr>
      <vt:lpstr>Segoe UI Emoji</vt:lpstr>
      <vt:lpstr>Segoe UI Symbol</vt:lpstr>
      <vt:lpstr>Symbol</vt:lpstr>
      <vt:lpstr>Office Theme</vt:lpstr>
      <vt:lpstr>DDBMS</vt:lpstr>
      <vt:lpstr>Distributed Database</vt:lpstr>
      <vt:lpstr>Distributed Database</vt:lpstr>
      <vt:lpstr>DDBMS</vt:lpstr>
      <vt:lpstr>DDBMS</vt:lpstr>
      <vt:lpstr>DDBMS</vt:lpstr>
      <vt:lpstr>DDBMS</vt:lpstr>
      <vt:lpstr>Data is Stored Across Multiple Sites/Nodes</vt:lpstr>
      <vt:lpstr>Transparency (Location, Replication, Fragmentation)</vt:lpstr>
      <vt:lpstr> Supports Concurrent Access, Reliability, and Fault Tolerance</vt:lpstr>
      <vt:lpstr>Can Support Heterogeneous Databases and Hardware Systems </vt:lpstr>
      <vt:lpstr>Summary</vt:lpstr>
      <vt:lpstr>Problems in Distributed DBMS</vt:lpstr>
      <vt:lpstr>Real-Life Example: Amazon</vt:lpstr>
      <vt:lpstr>Basic Network Concepts </vt:lpstr>
      <vt:lpstr>Data Transfer and Communication Protocols </vt:lpstr>
      <vt:lpstr>Network Issues and Solutions </vt:lpstr>
      <vt:lpstr>Distributed Query Execution over Network </vt:lpstr>
      <vt:lpstr>Distributed Design &amp; Architecture</vt:lpstr>
      <vt:lpstr>Architectural Models of DDB </vt:lpstr>
      <vt:lpstr>Autonomy</vt:lpstr>
      <vt:lpstr>Distribution</vt:lpstr>
      <vt:lpstr>Heterogeneity</vt:lpstr>
      <vt:lpstr>How All Three Models Interact In a real-world DDB: </vt:lpstr>
      <vt:lpstr>Types of Distributed Databases - Based on Homogeneity</vt:lpstr>
      <vt:lpstr>📝 Summary Table </vt:lpstr>
      <vt:lpstr>Objectives of DDB Architecture</vt:lpstr>
      <vt:lpstr>Transparency</vt:lpstr>
      <vt:lpstr>Scalability Availability Fault Tolerance Improved Performance</vt:lpstr>
      <vt:lpstr>Types of DDB Architectures</vt:lpstr>
      <vt:lpstr>Types of Data Distribution</vt:lpstr>
      <vt:lpstr>Design Considerations </vt:lpstr>
      <vt:lpstr>Design Considerations </vt:lpstr>
      <vt:lpstr>Design Considerations </vt:lpstr>
      <vt:lpstr>Global Directory Issues</vt:lpstr>
      <vt:lpstr>Global Directory Issues</vt:lpstr>
      <vt:lpstr>Global Directory Issues</vt:lpstr>
      <vt:lpstr>PowerPoint Presentation</vt:lpstr>
      <vt:lpstr>Global Directory Issues</vt:lpstr>
      <vt:lpstr>Global Directory Isuses</vt:lpstr>
      <vt:lpstr>SOlution</vt:lpstr>
      <vt:lpstr>What is Distribution Design?</vt:lpstr>
      <vt:lpstr>What is Distribution Design?</vt:lpstr>
      <vt:lpstr>What is Distribution Design?</vt:lpstr>
      <vt:lpstr>What is Distribution Design?</vt:lpstr>
      <vt:lpstr>What is Distribution Design?</vt:lpstr>
      <vt:lpstr>What is Distribution Design?</vt:lpstr>
      <vt:lpstr>What is Distribution Design?</vt:lpstr>
      <vt:lpstr>PowerPoint Presentation</vt:lpstr>
      <vt:lpstr>Types of Distributed Databases - Based on Homogeneity</vt:lpstr>
      <vt:lpstr>PowerPoint Presentation</vt:lpstr>
      <vt:lpstr>Types of Distributed Databases - Based on Architecture</vt:lpstr>
      <vt:lpstr>Types of Distributed Databases - Based on Architecture</vt:lpstr>
      <vt:lpstr>Types of Distributed Databases - Based on Architecture</vt:lpstr>
      <vt:lpstr>Types of Distributed Databases - Based on Architecture</vt:lpstr>
      <vt:lpstr>Types of Distributed Databases - Based on Architecture</vt:lpstr>
      <vt:lpstr>Types of Distributed Databases - Based on Architecture</vt:lpstr>
      <vt:lpstr>Types of Distributed Databases - Based on Architecture</vt:lpstr>
      <vt:lpstr>Comparison</vt:lpstr>
      <vt:lpstr>Types of Distributed Databases - Based on Distribution </vt:lpstr>
      <vt:lpstr>Types of Distributed Databases - Based on Distribution </vt:lpstr>
      <vt:lpstr>Types of Distributed Databases - Horizontal Fragmentation </vt:lpstr>
      <vt:lpstr>Horizontal Fragmentation</vt:lpstr>
      <vt:lpstr>Horizontal Fragmentation</vt:lpstr>
      <vt:lpstr>Horizontal Fragmentation</vt:lpstr>
      <vt:lpstr>Types of Distributed Databases - Vertical Fragmentation </vt:lpstr>
      <vt:lpstr>Types of Distributed Databases - Vertical Fragmentation </vt:lpstr>
      <vt:lpstr>Vertical Fragmentation</vt:lpstr>
      <vt:lpstr>Types of Distributed Databases - Hybrid Fragmentation </vt:lpstr>
      <vt:lpstr>Types of Distributed Databases - Based on Distribution </vt:lpstr>
      <vt:lpstr>Types of Distributed Databases - Based on Distribution </vt:lpstr>
      <vt:lpstr>Types of Distributed Databases - Based on Distribution - Replication </vt:lpstr>
      <vt:lpstr>Types of Distributed Databases - Based on Distribution - Replication </vt:lpstr>
      <vt:lpstr>Types of Distributed Databases - Based on Distribution - Replication </vt:lpstr>
      <vt:lpstr>Replication</vt:lpstr>
      <vt:lpstr>Replication</vt:lpstr>
      <vt:lpstr>Replication</vt:lpstr>
      <vt:lpstr>Replication</vt:lpstr>
      <vt:lpstr>Types of Distributed Databases - Based on Distribution </vt:lpstr>
      <vt:lpstr>Types of Distributed Databases - Based on Distribution </vt:lpstr>
      <vt:lpstr>Types of Distributed Databases - Based on Distribution </vt:lpstr>
      <vt:lpstr>Types of Distributed Databases - Based on Distribution </vt:lpstr>
      <vt:lpstr> Advantages of DDBMS </vt:lpstr>
      <vt:lpstr>Improved Availability and Fault Tolerance</vt:lpstr>
      <vt:lpstr>Faster Access and Performance for Local Users</vt:lpstr>
      <vt:lpstr>Scalability and Flexibility</vt:lpstr>
      <vt:lpstr>Data Autonomy and Control at Local Sites</vt:lpstr>
      <vt:lpstr>Disaster Recovery Using Replication</vt:lpstr>
      <vt:lpstr>🧾 Summary Table </vt:lpstr>
      <vt:lpstr>Key Challenges in Distributed Databases</vt:lpstr>
      <vt:lpstr>Key Challenges in Distributed Databases</vt:lpstr>
      <vt:lpstr>Key Challenges in Distributed Databases</vt:lpstr>
      <vt:lpstr>Key Challenges in Distributed Databases</vt:lpstr>
      <vt:lpstr>Key Challenges in Distributed Databases</vt:lpstr>
      <vt:lpstr>Key Challenges in Distributed Databases</vt:lpstr>
      <vt:lpstr>Key Challenges in Distributed Databases</vt:lpstr>
      <vt:lpstr>Key Challenges in Distributed Databases</vt:lpstr>
      <vt:lpstr>Key Challenges in Distributed Databases</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KC, Surendra</dc:creator>
  <cp:lastModifiedBy>Surendra Kc</cp:lastModifiedBy>
  <cp:revision>73</cp:revision>
  <dcterms:created xsi:type="dcterms:W3CDTF">2025-05-07T04:20:45Z</dcterms:created>
  <dcterms:modified xsi:type="dcterms:W3CDTF">2025-05-27T16:01:12Z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0x01010025608FC1AF54D449872153F805ACE6EF</vt:lpwstr>
  </property>
</Properties>
</file>