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9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5" r:id="rId23"/>
    <p:sldId id="276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482A-BBC1-5E1E-049B-2C9540B9A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C715B-C2F3-D607-F806-CD96EFA49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6366-A3F3-507E-FA3D-C5B57B38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2BA-3117-4290-B432-3B0C21290E1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FD05C-6378-401C-50C9-53920098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EFD07-86D7-6821-A181-D90CB3ED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FAB7-C3FD-42F5-B22B-E37A48EAC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4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91FB-796F-6AFF-F3DD-6DCF8A55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51C9B-E92E-6C14-88D6-8353A7E69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4BD1D-AD62-6BAD-87BE-B12589EB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2BA-3117-4290-B432-3B0C21290E1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BCAB2-DABE-A527-962F-B2F988A7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02C1F-9AC2-00BB-C8AA-26DB0E8C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FAB7-C3FD-42F5-B22B-E37A48EAC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1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C724D-36B4-6E1C-87DC-7500F855F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1CA06-55C0-D6EA-214B-543B90717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9766-AB3D-0C35-D988-91F18662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2BA-3117-4290-B432-3B0C21290E1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CC396-9C27-0F16-FA83-04BDD274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F3D78-11B0-181E-64BE-DE52A1F4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FAB7-C3FD-42F5-B22B-E37A48EAC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4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8814-05E5-A7D9-EE94-426FDBA3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4537-AEF5-4D35-7C94-D1762F1A8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B0E93-21A1-2E04-A51C-2E0AE016B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2BA-3117-4290-B432-3B0C21290E1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9A125-51C4-3D0E-4946-DBBDB6D5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3EDAF-D4B4-1F1C-0654-DA71FB91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FAB7-C3FD-42F5-B22B-E37A48EAC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ED6B-F764-3945-7C15-96DD64B29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F15E5-1ACB-208F-CDCA-F4B8E1A47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160B8-2099-3CB1-10A4-929EA241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2BA-3117-4290-B432-3B0C21290E1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62FE3-B347-D40B-1FE6-88A9C0D1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439BF-022D-DCF3-99BF-ED6B1644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FAB7-C3FD-42F5-B22B-E37A48EAC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B90F-DE01-2876-37C5-7D0813AE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E2B7-1D89-A5DD-0E26-21A812ECB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FCAA2-B006-502E-1035-3AD18CE4D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C8103-715F-995C-4A9C-73C831D8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2BA-3117-4290-B432-3B0C21290E1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95445-158D-1DCD-729A-484FDED1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E657D-B2A9-B29F-3A0D-9AAEC9AD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FAB7-C3FD-42F5-B22B-E37A48EAC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0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C534-6D5C-EBBE-A77E-3CEA23CA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B043A-5786-6C99-7398-4921C18FB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346C7-82A3-753E-8435-2382B2ECA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ABCCF-C3D9-51E6-E8F1-B0E2F7792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6EA173-22B9-17F8-8250-27B07F509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AAFD6-BD38-9269-C7DA-0B088481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2BA-3117-4290-B432-3B0C21290E1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BDF8A-CB79-ED24-DC00-9F601D96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58FD7-1104-1621-2740-53363CA0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FAB7-C3FD-42F5-B22B-E37A48EAC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4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18FE-FCEE-6417-33F9-70991DB8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CF373-57D9-4401-743B-149783F3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2BA-3117-4290-B432-3B0C21290E1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294FB-5383-E39F-4B5B-D6D9B40F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62D6B-8ABA-8270-EEB4-165EE1B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FAB7-C3FD-42F5-B22B-E37A48EAC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7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52986-260D-CABA-4852-A654B98A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2BA-3117-4290-B432-3B0C21290E1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9025CB-4A98-F4D6-4413-9D14258C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709D7-8090-2883-768A-12510F5B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FAB7-C3FD-42F5-B22B-E37A48EAC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8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D916A-A299-AAB4-F809-0740A4D6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D1E76-23BE-19CF-DBDE-085DD91C8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A48E2-2DEE-BF89-5DFD-38197DA18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09D1B-D7DA-A5B2-BB83-FCDA8199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2BA-3117-4290-B432-3B0C21290E1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E2CA8-C1D3-7881-7FC7-6ED8C09A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6883E-DC75-AB47-F27A-47690D0A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FAB7-C3FD-42F5-B22B-E37A48EAC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8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612C-0923-459B-0E47-72E0A090B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58FD3-9601-8F3D-F4C3-EBABBAA15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2EA4D-5139-028E-832C-2AFB42D7C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28845-F17F-DB31-7C52-A369B34F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D2BA-3117-4290-B432-3B0C21290E1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3147F-A738-AA74-D0C2-E87B300D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839D5-069B-80BB-D09C-388910D1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FAB7-C3FD-42F5-B22B-E37A48EAC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6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451AB-BB3F-F109-DE10-2B9A5E41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CA89F-32BB-3C75-4DA5-E28C715EE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0FDEB-D713-F769-8339-2F08052B2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0D2BA-3117-4290-B432-3B0C21290E17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C9E7D-9375-BEA8-AC4B-37CE92D47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4D42A-F1CA-FE00-0E8F-7C57FF3B2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FFAB7-C3FD-42F5-B22B-E37A48EAC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2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4746-E671-8F21-DF00-D7C41059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A5FE2-6EB1-7808-1E14-67F650608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structured organizational structure is characterized by clear lines of authority, well-defined roles and responsibilities, and a formalized hierarchy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Characteristics: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Clear hierarchy with levels of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Well-defined roles and responsibilities for each position.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Formal communication channels.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Decisions flow through the established hierarchy.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Common in large, established organizations.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04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F0CA7-6DAB-1A9D-C1F5-8CDF221BD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70"/>
            <a:ext cx="10515600" cy="6056193"/>
          </a:xfrm>
        </p:spPr>
        <p:txBody>
          <a:bodyPr>
            <a:normAutofit fontScale="77500" lnSpcReduction="20000"/>
          </a:bodyPr>
          <a:lstStyle/>
          <a:p>
            <a:r>
              <a:rPr lang="en-US" b="1" i="0" dirty="0">
                <a:effectLst/>
                <a:latin typeface="Söhne"/>
              </a:rPr>
              <a:t>Integration Management: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Ensures that all project components are coordinated effectively.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involves developing a project charter, project management plan, project execution, monitoring and controlling, and project closing.</a:t>
            </a:r>
          </a:p>
          <a:p>
            <a:r>
              <a:rPr lang="en-US" b="1" i="0" dirty="0">
                <a:effectLst/>
                <a:latin typeface="Söhne"/>
              </a:rPr>
              <a:t>Scope Management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Defines and controls what is and is not included in the project.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involves planning, defining, creating a work breakdown structure (WBS), validating scope, and controlling changes to the project scope.</a:t>
            </a:r>
          </a:p>
          <a:p>
            <a:r>
              <a:rPr lang="en-US" b="1" i="0" dirty="0">
                <a:effectLst/>
                <a:latin typeface="Söhne"/>
              </a:rPr>
              <a:t>Time Management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Ensures timely completion of the project.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involves defining activities, sequencing them, estimating resource requirements, developing schedules, and controlling the schedule</a:t>
            </a:r>
          </a:p>
          <a:p>
            <a:r>
              <a:rPr lang="en-US" b="1" i="0" dirty="0">
                <a:effectLst/>
                <a:latin typeface="Söhne"/>
              </a:rPr>
              <a:t>Cost Management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Involves planning, estimating, budgeting, financing, funding, managing, and controlling costs to complete the project within the approved budget.</a:t>
            </a:r>
          </a:p>
          <a:p>
            <a:r>
              <a:rPr lang="en-US" b="1" i="0" dirty="0">
                <a:effectLst/>
                <a:latin typeface="Söhne"/>
              </a:rPr>
              <a:t>Quality Management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Ensures that the project will satisfy the needs for which it was undertaken.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involves planning quality, performing quality assurance, and performing quality control.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5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F0CA7-6DAB-1A9D-C1F5-8CDF221BD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70"/>
            <a:ext cx="10515600" cy="6056193"/>
          </a:xfrm>
        </p:spPr>
        <p:txBody>
          <a:bodyPr>
            <a:normAutofit fontScale="70000" lnSpcReduction="20000"/>
          </a:bodyPr>
          <a:lstStyle/>
          <a:p>
            <a:r>
              <a:rPr lang="en-US" b="1" i="0" dirty="0">
                <a:effectLst/>
                <a:latin typeface="Söhne"/>
              </a:rPr>
              <a:t>Human Resource Management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Involves organizing and managing the project team.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includes processes such as developing the project team, acquiring the project team, and managing the project team</a:t>
            </a:r>
          </a:p>
          <a:p>
            <a:r>
              <a:rPr lang="en-US" b="1" i="0" dirty="0">
                <a:effectLst/>
                <a:latin typeface="Söhne"/>
              </a:rPr>
              <a:t>Communications Management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Involves ensuring timely and appropriate planning, collection, creation, distribution, storage, retrieval, management, control, monitoring, and the ultimate disposition of project information.</a:t>
            </a:r>
          </a:p>
          <a:p>
            <a:r>
              <a:rPr lang="en-US" b="1" i="0" dirty="0">
                <a:effectLst/>
                <a:latin typeface="Söhne"/>
              </a:rPr>
              <a:t>Risk Management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Identifies, analyzes, and responds to project risks.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includes risk management planning, risk identification, qualitative and quantitative risk analysis, risk response planning, and risk monitoring and control.</a:t>
            </a:r>
          </a:p>
          <a:p>
            <a:r>
              <a:rPr lang="en-US" b="1" i="0" dirty="0">
                <a:effectLst/>
                <a:latin typeface="Söhne"/>
              </a:rPr>
              <a:t>Procurement Management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Involves acquiring goods and services from outside the performing organization.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includes processes such as planning procurement, conducting procurement, controlling procurement, and closing procurement.</a:t>
            </a:r>
          </a:p>
          <a:p>
            <a:r>
              <a:rPr lang="en-US" b="1" i="0" dirty="0">
                <a:effectLst/>
                <a:latin typeface="Söhne"/>
              </a:rPr>
              <a:t>Stakeholder Management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Involves identifying, analyzing, and managing relationships with project stakeholders.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includes processes such as identifying stakeholders, planning stakeholder engagement, managing stakeholder engagement, and monitoring stakeholder engagement.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3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BF81A5-688B-9A27-397E-5524A079B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0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ACFE84-EFCC-E8DA-DF99-296643246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4317" y="643467"/>
            <a:ext cx="5743366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3542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F68EAB-4C03-7F73-090A-C5A144360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394" b="-1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47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CE9A33-445E-9BA7-849C-24554CA03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2225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46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678A0-272B-4B1C-40CF-9E927C6A1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948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4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60EF-39BF-5995-7146-6A12AF52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84865-13A2-C34A-D5D1-9E62B7AE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Organizational Process Assets (OPAs) refer to the plans, processes, policies, procedures, and knowledge bases that are specific to and used by an organization.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They influence the management of projects and can include both tangible and intangible assets.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Here are the types of Organizational Process Assets along with examples: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Processes and Procedures: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Examples: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Standard operating procedures (SOPs), project management methodologies, and guidelines for project initiation, planning, execution, monitoring, and closing.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Templates and Forms: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Examples: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Standardized templates for project management plans, risk registers, issue logs, change control forms, and other project-related documents.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Corporate Knowledge Base: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Examples: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Lessons learned from previous projects, historical information on project performance, and best practices derived from successful projects.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Historical Information: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Examples: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Records of past project performance, including project schedules, budgets, and outcomes. Documentation of issues faced and how they were resolved.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91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60EF-39BF-5995-7146-6A12AF52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84865-13A2-C34A-D5D1-9E62B7AE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Best Practices: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Examples: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Proven methods and approaches that have consistently led to successful project outcomes. These can include effective communication strategies, risk management techniques, and quality control practices.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Policies and Procedures: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Examples: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Organizational policies related to project management, ethical guidelines, quality standards, safety protocols, and compliance requirements.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Organizational Structure and Culture: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Examples: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structure of the organization, reporting relationships, and the prevailing organizational culture, which can influence how projects are initiated, managed, and executed.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Governance Framework: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Examples: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Governance frameworks that define how decisions are made, how project performance is monitored, and the authority levels for various project stakeholders.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Resource Availability: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Examples: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Information about the availability and skill sets of resources within the organization, including human resources, equipment, and facilities.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32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60EF-39BF-5995-7146-6A12AF52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84865-13A2-C34A-D5D1-9E62B7AE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Enterprise Environmental Factors (EEFs):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Examples: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External factors that influence the organization, such as industry standards, market conditions, regulatory requirements, and technological advancements.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Change Control Procedures: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Examples: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Processes for requesting, reviewing, approving, and implementing changes to the project, including change control boards and change request forms.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Communication Channels: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Examples: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Information about established communication channels within the organization, including formal and informal communication methods and reporting structures.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Risk Databases: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Examples: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Databases containing information on identified risks, risk assessments, and risk response strategies from past projects.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Lessons Learned Repository: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Examples: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 repository containing documented lessons learned from completed projects, outlining what worked well and what could be improved in future projects.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Issue and Defect Management Database: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Examples: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Records of issues and defects identified during project execution, along with their resolutions and the impact on project outcomes.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1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74C4-9292-986B-60CF-C459F566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CD96D-D8F5-2853-935B-CCE1FE5F7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Advantages: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Clearly defined roles help in efficient task allocation.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Formal communication channels facilitate order and control.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Well-suited for stable and routine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Disadvantages: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May lead to bureaucracy and slow decision-making.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Less adaptable to change.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Limited employee empowerment</a:t>
            </a:r>
          </a:p>
        </p:txBody>
      </p:sp>
    </p:spTree>
    <p:extLst>
      <p:ext uri="{BB962C8B-B14F-4D97-AF65-F5344CB8AC3E}">
        <p14:creationId xmlns:p14="http://schemas.microsoft.com/office/powerpoint/2010/main" val="1142960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3E1E52-3EA6-1D30-24FC-4227D2D34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933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16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-up of a document&#10;&#10;Description automatically generated">
            <a:extLst>
              <a:ext uri="{FF2B5EF4-FFF2-40B4-BE49-F238E27FC236}">
                <a16:creationId xmlns:a16="http://schemas.microsoft.com/office/drawing/2014/main" id="{F6D747C2-8815-5561-D3FA-63673E80A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969" y="643467"/>
            <a:ext cx="9564062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94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ADAD-A812-31CE-70BE-D83D78BA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EA449-5B8F-50F7-A4EC-7E0265ADC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Enterprise Environmental Factors (EEFs) are external factors that can influence or impact a project, but they are generally beyond the control of the project team.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These factors provide the context in which a project operates and can significantly affect how the project is planned and executed.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Marketplace Conditions: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Example: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state of the economy, industry trends, and market demand for the product or service being delivered by the project.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Regulatory Environment: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Example: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Government regulations, industry standards, and compliance requirements that the project must adhere to. For instance, projects in healthcare or finance may be subject to strict regulatory frameworks.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Stakeholder Tolerances and Thresholds: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Example: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acceptable levels of risk, schedule delays, and budget overruns as defined by key stakeholders. Understanding stakeholder expectations is crucial for project success.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Political Climate: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Example: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Political stability or instability in the region where the organization operates can impact the project. Changes in government policies or leadership may affect the project's regulatory environment.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49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EA449-5B8F-50F7-A4EC-7E0265ADC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034"/>
            <a:ext cx="10515600" cy="5969929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Marketplace Conditions: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Example: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level of competition in the marketplace, the availability of resources, and the overall economic conditions can influence project constraints and opportunities.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Technology Factors: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Example: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state of technology, the availability of specific tools or software, and the pace of technological change can impact project planning and execution.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Labor Market Conditions: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Example: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availability of skilled resources, labor market conditions, and potential shortages of specific skills needed for the project.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Financial Conditions: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Example: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financial health of the organization, including its budgetary constraints, cash flow, and availability of funding for the project.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Legal Considerations: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Example: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Legal constraints, contracts, and agreements that the project must adhere to. This may include intellectual property laws, contract terms, and dispute resolution mechanisms.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Infrastructure: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Example: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availability and condition of physical infrastructure, such as transportation, communication, and facilities, which can impact project logistics.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Cultural Influences: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Example: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Cultural factors that may impact the project, especially in international projects where cultural differences can affect communication, decision-making, and team dynamics.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Ethical Standards: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Example: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ethical guidelines and standards that the organization follows. Projects may need to align with the organization's ethical policies.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74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D70249-63FC-FB14-7851-45A08B112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565" y="643467"/>
            <a:ext cx="9646870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37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9A4C-0C2A-FBA6-BAB2-C662F752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Unstructured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3120C-9164-771F-DC95-3F18FD34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 unstructured organizational structure is characterized by flexibility, fluidity, and a lack of rigid hierarchy. It is often associated with smaller organizations, startups, or those emphasizing innovation and creativity.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Characteristics: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Flexible roles and responsibilities.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Informal communication channels and networks.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Emphasis on collaboration and teamwork.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Decentralized decision-making.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Common in dynamic and creative industries.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8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5057-DE39-7E80-A40A-E8C44472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Unstructured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D00DD-8F57-6623-3600-B3FC96472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Advantages: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Promotes innovation and adaptability.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Encourages employee creativity and empowerment.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Responsive to changes in the external environment.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Disadvantages: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Lack of clear structure may lead to confusion.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Challenges in maintaining consistency.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Decision-making may become decentralized to the point of inefficiency.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6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9622-C477-9F7C-4F9F-48E51D76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i="0" u="none" strike="noStrike" baseline="0" dirty="0">
                <a:latin typeface="Calibri-Light"/>
              </a:rPr>
              <a:t>Organizational Structures Influence on Projects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C7E3A-DB31-367A-F46A-5A8AFAF6B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organizational structure of a company has a significant impact on how projects are planned, executed, and controlled.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Different organizational structures provide unique environments and communication channels that can influence the success of a project.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Communication Channels: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Functional Structure: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In a functional organization, communication tends to flow vertically through functional departments. Project team members report to functional managers, and information may take longer to reach stakeholders outside a specific department.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Matrix Structure: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In a matrix organization, there are dual reporting relationships—functional and project. This can improve communication, as team members have direct access to both functional and project managers.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0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9622-C477-9F7C-4F9F-48E51D76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i="0" u="none" strike="noStrike" baseline="0" dirty="0">
                <a:latin typeface="Calibri-Light"/>
              </a:rPr>
              <a:t>Organizational Structures Influence on Projects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C7E3A-DB31-367A-F46A-5A8AFAF6B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Authority and Decision-Making: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Functional Structure: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Project managers in functional organizations often have limited authority and must rely on functional managers for resources and decision-making. This can result in slower decision-making processes.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Matrix Structure: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Project managers in a matrix organization have more authority over project resources, which can lead to quicker decision-making. However, conflicts may arise over resource allocation between functional and project managers.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Resource Allocation: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Functional Structure: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Resources are controlled by functional managers, and project managers must negotiate for the allocation of resources. This can lead to challenges in resource availability and allocation across projects.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Matrix Structure: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Project managers have more control over resources, but they may still need to negotiate with functional managers. There may be a need for clear guidelines on resource priorities and allocation.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2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9622-C477-9F7C-4F9F-48E51D76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i="0" u="none" strike="noStrike" baseline="0" dirty="0">
                <a:latin typeface="Calibri-Light"/>
              </a:rPr>
              <a:t>Organizational Structures Influence on Projects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C7E3A-DB31-367A-F46A-5A8AFAF6B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Flexibility and Adaptability: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Functional Structure: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Functional organizations may be less flexible, as resources are dedicated to functional areas and may be less available for projects. Changes in project scope may be challenging to accommodate.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Matrix Structure: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Matrix organizations are often more adaptable, with resources available for projects. The matrix structure allows for better responsiveness to changes in project requirements.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Project Team Loyalty: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Functional Structure: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Team members in a functional organization may prioritize loyalty to their functional departments over project goals. This can affect team cohesion and commitment to project objectives.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Matrix Structure: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Matrix organizations can foster a sense of team loyalty to both the functional department and the project. However, conflicts may arise if priorities conflict.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8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9622-C477-9F7C-4F9F-48E51D76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0" i="0" u="none" strike="noStrike" baseline="0" dirty="0">
                <a:latin typeface="Calibri-Light"/>
              </a:rPr>
              <a:t>Organizational Structures Influence on Projects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C7E3A-DB31-367A-F46A-5A8AFAF6B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Project Manager's Role: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Functional Structure: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Project managers in functional organizations may have a part-time role with limited authority. They focus on project coordination but rely heavily on functional managers for support.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Matrix Structure: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Project managers in a matrix organization have a more central role, with greater responsibility and authority. They are accountable for project success and have a direct impact on project outcomes.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Organizational Culture: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overall culture of the organization, whether it encourages innovation, collaboration, and risk-taking, can influence project success. A culture that supports project management practices is more likely to foster successful project outcomes.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8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9C35-9758-7F8B-16E3-20A54C6A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E8BCF-EBC4-94E0-29D0-63FD5DA2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5FD80-3845-D849-4670-72C13BE29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9" y="142240"/>
            <a:ext cx="12902185" cy="63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9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1980</Words>
  <Application>Microsoft Office PowerPoint</Application>
  <PresentationFormat>Widescreen</PresentationFormat>
  <Paragraphs>151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Calibri-Light</vt:lpstr>
      <vt:lpstr>Söhne</vt:lpstr>
      <vt:lpstr>Office Theme</vt:lpstr>
      <vt:lpstr>Structured Organization</vt:lpstr>
      <vt:lpstr>Structured Organization</vt:lpstr>
      <vt:lpstr>Unstructured Organization</vt:lpstr>
      <vt:lpstr>Unstructured Organization</vt:lpstr>
      <vt:lpstr>Organizational Structures Influence on Projects</vt:lpstr>
      <vt:lpstr>Organizational Structures Influence on Projects</vt:lpstr>
      <vt:lpstr>Organizational Structures Influence on Projects</vt:lpstr>
      <vt:lpstr>Organizational Structures Influence on Projects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OPA</vt:lpstr>
      <vt:lpstr>OPA</vt:lpstr>
      <vt:lpstr>OPA</vt:lpstr>
      <vt:lpstr>PowerPoint Presentation</vt:lpstr>
      <vt:lpstr>PowerPoint Presentation</vt:lpstr>
      <vt:lpstr>EEF</vt:lpstr>
      <vt:lpstr>PowerPoint Presentation</vt:lpstr>
      <vt:lpstr>PowerPoint Presentation</vt:lpstr>
    </vt:vector>
  </TitlesOfParts>
  <Company>Cotiviti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KC, Surendra</dc:creator>
  <cp:lastModifiedBy>KC, Surendra</cp:lastModifiedBy>
  <cp:revision>11</cp:revision>
  <dcterms:created xsi:type="dcterms:W3CDTF">2023-12-10T14:14:31Z</dcterms:created>
  <dcterms:modified xsi:type="dcterms:W3CDTF">2023-12-11T02:57:53Z</dcterms:modified>
</cp:coreProperties>
</file>