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9C0F-866F-47EE-B674-3D42A35B9D1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83895-01CC-4411-8836-B5AE00969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83895-01CC-4411-8836-B5AE009697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7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1C2F-E46F-9DDF-E528-814C33288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E6031-E961-5BF7-9EF6-BC4A7FCBA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5B0A-121A-0AA3-E961-17420917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EECA-65F3-4597-8B54-37641A6D0AB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A28C-4C69-1E96-927F-7A881981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06C8E-DFC0-EB03-4FFF-252B5E92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8FA-10D3-45B1-9EFF-9193600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46A1-7219-1107-F39D-A87A4F37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67279-62B1-80D5-1266-B2CEE299B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54AD-9559-CAF6-FA95-FFAC5305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EECA-65F3-4597-8B54-37641A6D0AB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918BB-2CD6-8F9A-C13A-5191C0D5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6DACA-AE85-E8D8-7A36-AB53797C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8FA-10D3-45B1-9EFF-9193600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4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6EB69-87BF-8850-2BEB-934244777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86F25-681C-91A8-5B2C-84F7C48B5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470B-3397-27B0-F7C5-D2880CC2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EECA-65F3-4597-8B54-37641A6D0AB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8F33F-BBFF-AD51-2357-4F6C461C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ABC5B-C487-1681-D454-6F7D516E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8FA-10D3-45B1-9EFF-9193600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F26B-6128-0F53-DF2A-70E65083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CC2F-8DD2-BCE7-A465-5D16E9CD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7D7F8-9ACB-A4EE-1F2C-F2961C94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EECA-65F3-4597-8B54-37641A6D0AB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8BBB0-9416-1A4E-354B-916F6E93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F7F1-61B4-AD78-DC2F-5B75FBD0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8FA-10D3-45B1-9EFF-9193600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1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BC3F-D328-903B-66D0-477BD6ED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D2086-277C-D649-A3D5-E5C82F64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E3A5D-A429-5CFF-F3E6-C4F9738E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EECA-65F3-4597-8B54-37641A6D0AB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0C36-4353-DAB7-7BE0-D0D972B0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079A6-C0E5-DC29-5C93-38FD48DF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8FA-10D3-45B1-9EFF-9193600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7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4E8F-A61F-9F08-C06F-5F60A3EB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596B-219F-79B2-DCCE-CEDD39949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730A8-5FC3-9F57-75FB-3BFCFF708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CBF95-9F61-FA02-9AFD-714E4616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EECA-65F3-4597-8B54-37641A6D0AB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8C3DB-B9EB-A19D-5B98-151DD58D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39FC2-FCE6-1393-D156-7003544D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8FA-10D3-45B1-9EFF-9193600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3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689E-B56B-0546-55E3-1FE36F20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294AA-2543-E74F-7B48-E47175E7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FA0AD-F5CB-636B-A2F0-0781417C9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BA992-00CD-FD4C-0298-C58D47243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F8D3D-4BBC-4EE7-C96B-67B7EAF2B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2BC26-96A6-C81F-1C32-C6A42A68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EECA-65F3-4597-8B54-37641A6D0AB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6A4BA-997C-ADA9-EB23-67078A62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D9406-D159-573E-64D8-FFF84F71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8FA-10D3-45B1-9EFF-9193600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75A1-4CC7-10B9-54AA-9C6AAC9F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B94C4-22AE-FB17-5215-395D9F91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EECA-65F3-4597-8B54-37641A6D0AB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4C9B3-8250-FA2A-3F16-69866B87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4D718-B989-F3AF-F04A-302B3B54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8FA-10D3-45B1-9EFF-9193600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4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D2523-637E-D4AD-4E19-F92427FE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EECA-65F3-4597-8B54-37641A6D0AB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ABFF3-2A61-B63B-BD9A-AB1D3558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CD756-AF1B-B4A0-0DD0-F76FA0E1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8FA-10D3-45B1-9EFF-9193600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9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143D-AB5C-ADD5-C87D-8549D45A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6C49-2C56-3E20-24CF-0915395C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E5199-FBE2-0232-B05B-70DDFAED7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67141-5433-9BDC-72AA-0EE13F5B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EECA-65F3-4597-8B54-37641A6D0AB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B3689-2A54-589B-B4EF-500B914E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F4637-5CB8-6DF1-4A6B-98F92908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8FA-10D3-45B1-9EFF-9193600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1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E345-DFBE-41D1-B078-F6A39A03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DB34B-2C6B-7A19-598C-63C16C5EF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08029-54AE-27B1-4D2A-B5DD3B206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B7EF7-BC89-236F-7C44-10EBE1AE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EECA-65F3-4597-8B54-37641A6D0AB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C735E-C12B-4EF8-0D97-A6ACF515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FDC6A-759E-B637-6E19-3C7ECC58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8FA-10D3-45B1-9EFF-9193600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5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6BB51-7171-351C-1022-5F1746AE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DDFD7-0830-36F9-099A-0B1F290AE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6651-A772-85A6-8283-9B5DA7104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E2EECA-65F3-4597-8B54-37641A6D0AB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73FD7-963F-CB5E-5FC3-739BB8D4C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A7C4-B3C5-EDE6-3F4E-A6E18DFF0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D348FA-10D3-45B1-9EFF-9193600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9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6FCA-6BDA-2AE3-9B4C-CB7426C5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BCD1-891D-2299-D0E5-8E9DE2A7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2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D8A2-045B-B4DA-B026-59D715A3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Information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2B0E-54BF-394F-631F-70BE1A81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Challenges: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Coordinating across different departments to ensure projects align with strategic objectives.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Managing resource constraints and budget limitations.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Handling unforeseen project delays or technical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Maintaining flexibility to adapt to changing priorities or market conditions.</a:t>
            </a:r>
          </a:p>
        </p:txBody>
      </p:sp>
    </p:spTree>
    <p:extLst>
      <p:ext uri="{BB962C8B-B14F-4D97-AF65-F5344CB8AC3E}">
        <p14:creationId xmlns:p14="http://schemas.microsoft.com/office/powerpoint/2010/main" val="286468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D8A2-045B-B4DA-B026-59D715A3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Information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2B0E-54BF-394F-631F-70BE1A81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Responsible Party: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Operational managers (e.g., team leads, IT support, system administrators)</a:t>
            </a:r>
          </a:p>
        </p:txBody>
      </p:sp>
    </p:spTree>
    <p:extLst>
      <p:ext uri="{BB962C8B-B14F-4D97-AF65-F5344CB8AC3E}">
        <p14:creationId xmlns:p14="http://schemas.microsoft.com/office/powerpoint/2010/main" val="315244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D8A2-045B-B4DA-B026-59D715A3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Information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2B0E-54BF-394F-631F-70BE1A81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tactical plans through daily operations and activities.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the smooth and efficient functioning of IT systems and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 and maintain technology infrastructure and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support and training to staff to ensure effective use of technology.</a:t>
            </a:r>
          </a:p>
        </p:txBody>
      </p:sp>
    </p:spTree>
    <p:extLst>
      <p:ext uri="{BB962C8B-B14F-4D97-AF65-F5344CB8AC3E}">
        <p14:creationId xmlns:p14="http://schemas.microsoft.com/office/powerpoint/2010/main" val="154177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D8A2-045B-B4DA-B026-59D715A3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Information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2B0E-54BF-394F-631F-70BE1A81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Scheduling regular maintenance and updates for software and hardware.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Implementing a helpdesk system to support staff with IT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Conducting training sessions on new project management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Monitoring system performance and addressing any issues promptly.</a:t>
            </a:r>
          </a:p>
        </p:txBody>
      </p:sp>
    </p:spTree>
    <p:extLst>
      <p:ext uri="{BB962C8B-B14F-4D97-AF65-F5344CB8AC3E}">
        <p14:creationId xmlns:p14="http://schemas.microsoft.com/office/powerpoint/2010/main" val="79319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D8A2-045B-B4DA-B026-59D715A3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Information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2B0E-54BF-394F-631F-70BE1A81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Challenges: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Balancing day-to-day operational tasks with the implementation of new initiatives.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Ensuring high availability and reliability of IT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Managing user expectations and providing timely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Keeping up with security updates and compliance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28758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1F9F-F0D2-7223-295A-99904EB6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E9F8-9ECA-76F3-FA00-45EBE1DF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Strategic Planning</a:t>
            </a:r>
          </a:p>
          <a:p>
            <a:pPr lvl="1"/>
            <a:r>
              <a:rPr lang="en-US" b="1" dirty="0"/>
              <a:t>Responsible:</a:t>
            </a:r>
            <a:r>
              <a:rPr lang="en-US" dirty="0"/>
              <a:t> C-level executives, Board of Directors</a:t>
            </a:r>
          </a:p>
          <a:p>
            <a:pPr lvl="1"/>
            <a:r>
              <a:rPr lang="en-US" b="1" dirty="0"/>
              <a:t>Objectives:</a:t>
            </a:r>
            <a:r>
              <a:rPr lang="en-US" dirty="0"/>
              <a:t> Long-term vision, market positioning, innovation.</a:t>
            </a:r>
          </a:p>
          <a:p>
            <a:pPr lvl="1"/>
            <a:r>
              <a:rPr lang="en-US" b="1" dirty="0"/>
              <a:t>Challenges:</a:t>
            </a:r>
            <a:r>
              <a:rPr lang="en-US" dirty="0"/>
              <a:t> Future trends, stakeholder alignment, risk management.</a:t>
            </a:r>
          </a:p>
          <a:p>
            <a:r>
              <a:rPr lang="en-US" b="1" dirty="0"/>
              <a:t>Tactical Planning</a:t>
            </a:r>
          </a:p>
          <a:p>
            <a:pPr lvl="1"/>
            <a:r>
              <a:rPr lang="en-US" b="1" dirty="0"/>
              <a:t>Responsible:</a:t>
            </a:r>
            <a:r>
              <a:rPr lang="en-US" dirty="0"/>
              <a:t> Middle management</a:t>
            </a:r>
          </a:p>
          <a:p>
            <a:pPr lvl="1"/>
            <a:r>
              <a:rPr lang="en-US" b="1" dirty="0"/>
              <a:t>Objectives:</a:t>
            </a:r>
            <a:r>
              <a:rPr lang="en-US" dirty="0"/>
              <a:t> Medium-term projects, resource allocation, project alignment.</a:t>
            </a:r>
          </a:p>
          <a:p>
            <a:pPr lvl="1"/>
            <a:r>
              <a:rPr lang="en-US" b="1" dirty="0"/>
              <a:t>Challenges:</a:t>
            </a:r>
            <a:r>
              <a:rPr lang="en-US" dirty="0"/>
              <a:t> Coordination, resource management, project delays.</a:t>
            </a:r>
          </a:p>
          <a:p>
            <a:r>
              <a:rPr lang="en-US" b="1" dirty="0"/>
              <a:t>Operational Planning</a:t>
            </a:r>
          </a:p>
          <a:p>
            <a:pPr lvl="1"/>
            <a:r>
              <a:rPr lang="en-US" b="1" dirty="0"/>
              <a:t>Responsible:</a:t>
            </a:r>
            <a:r>
              <a:rPr lang="en-US" dirty="0"/>
              <a:t> Operational managers</a:t>
            </a:r>
          </a:p>
          <a:p>
            <a:pPr lvl="1"/>
            <a:r>
              <a:rPr lang="en-US" b="1" dirty="0"/>
              <a:t>Objectives:</a:t>
            </a:r>
            <a:r>
              <a:rPr lang="en-US" dirty="0"/>
              <a:t> Daily operations, system maintenance, user support.</a:t>
            </a:r>
          </a:p>
          <a:p>
            <a:pPr lvl="1"/>
            <a:r>
              <a:rPr lang="en-US" b="1" dirty="0"/>
              <a:t>Challenges:</a:t>
            </a:r>
            <a:r>
              <a:rPr lang="en-US" dirty="0"/>
              <a:t> Task balancing, system reliability, user expectations.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99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DFEE-E00E-EC4B-8798-7438DF13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Scenario: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14B1-3610-0918-169C-8EC164B9E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Strategic:</a:t>
            </a:r>
            <a:endParaRPr lang="en-US" dirty="0"/>
          </a:p>
          <a:p>
            <a:pPr lvl="1"/>
            <a:r>
              <a:rPr lang="en-US" b="1" dirty="0"/>
              <a:t>Goal:</a:t>
            </a:r>
            <a:r>
              <a:rPr lang="en-US" dirty="0"/>
              <a:t> Become a leader in AI-driven software solutions.</a:t>
            </a:r>
          </a:p>
          <a:p>
            <a:pPr lvl="1"/>
            <a:r>
              <a:rPr lang="en-US" b="1" dirty="0"/>
              <a:t>Objective:</a:t>
            </a:r>
            <a:r>
              <a:rPr lang="en-US" dirty="0"/>
              <a:t> Invest in AI research and hire top talent in the field.</a:t>
            </a:r>
          </a:p>
          <a:p>
            <a:r>
              <a:rPr lang="en-US" b="1" dirty="0"/>
              <a:t>Tactical:</a:t>
            </a:r>
            <a:endParaRPr lang="en-US" dirty="0"/>
          </a:p>
          <a:p>
            <a:pPr lvl="1"/>
            <a:r>
              <a:rPr lang="en-US" b="1" dirty="0"/>
              <a:t>Goal:</a:t>
            </a:r>
            <a:r>
              <a:rPr lang="en-US" dirty="0"/>
              <a:t> Integrate AI features into the flagship product within 2 years.</a:t>
            </a:r>
          </a:p>
          <a:p>
            <a:pPr lvl="1"/>
            <a:r>
              <a:rPr lang="en-US" b="1" dirty="0"/>
              <a:t>Objective:</a:t>
            </a:r>
            <a:r>
              <a:rPr lang="en-US" dirty="0"/>
              <a:t> Develop a project plan, secure budget, and form a specialized AI development team.</a:t>
            </a:r>
          </a:p>
          <a:p>
            <a:r>
              <a:rPr lang="en-US" b="1" dirty="0"/>
              <a:t>Operational:</a:t>
            </a:r>
            <a:endParaRPr lang="en-US" dirty="0"/>
          </a:p>
          <a:p>
            <a:pPr lvl="1"/>
            <a:r>
              <a:rPr lang="en-US" b="1" dirty="0"/>
              <a:t>Goal:</a:t>
            </a:r>
            <a:r>
              <a:rPr lang="en-US" dirty="0"/>
              <a:t> Ensure smooth integration and operation of AI features.</a:t>
            </a:r>
          </a:p>
          <a:p>
            <a:pPr lvl="1"/>
            <a:r>
              <a:rPr lang="en-US" b="1" dirty="0"/>
              <a:t>Objective:</a:t>
            </a:r>
            <a:r>
              <a:rPr lang="en-US" dirty="0"/>
              <a:t> Conduct regular testing, provide staff training, and set up a dedicated support team for AI-related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5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DFEE-E00E-EC4B-8798-7438DF13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Scenario: Manufacturing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14B1-3610-0918-169C-8EC164B9E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Strategic:</a:t>
            </a:r>
            <a:endParaRPr lang="en-US" dirty="0"/>
          </a:p>
          <a:p>
            <a:pPr lvl="1"/>
            <a:r>
              <a:rPr lang="en-US" b="1" dirty="0"/>
              <a:t>Goal:</a:t>
            </a:r>
            <a:r>
              <a:rPr lang="en-US" dirty="0"/>
              <a:t> Achieve leadership in smart manufacturing.</a:t>
            </a:r>
          </a:p>
          <a:p>
            <a:pPr lvl="1"/>
            <a:r>
              <a:rPr lang="en-US" b="1" dirty="0"/>
              <a:t>Objective:</a:t>
            </a:r>
            <a:r>
              <a:rPr lang="en-US" dirty="0"/>
              <a:t> Invest in Industry 4.0 technologies and sustainable practices.</a:t>
            </a:r>
          </a:p>
          <a:p>
            <a:r>
              <a:rPr lang="en-US" b="1" dirty="0"/>
              <a:t>Tactical:</a:t>
            </a:r>
            <a:endParaRPr lang="en-US" dirty="0"/>
          </a:p>
          <a:p>
            <a:pPr lvl="1"/>
            <a:r>
              <a:rPr lang="en-US" b="1" dirty="0"/>
              <a:t>Goal:</a:t>
            </a:r>
            <a:r>
              <a:rPr lang="en-US" dirty="0"/>
              <a:t> Implement IoT sensors and AI-driven predictive maintenance.</a:t>
            </a:r>
          </a:p>
          <a:p>
            <a:pPr lvl="1"/>
            <a:r>
              <a:rPr lang="en-US" b="1" dirty="0"/>
              <a:t>Objective:</a:t>
            </a:r>
            <a:r>
              <a:rPr lang="en-US" dirty="0"/>
              <a:t> Develop a project plan, secure budget, and form specialized teams.</a:t>
            </a:r>
          </a:p>
          <a:p>
            <a:r>
              <a:rPr lang="en-US" b="1" dirty="0"/>
              <a:t>Operational:</a:t>
            </a:r>
            <a:endParaRPr lang="en-US" dirty="0"/>
          </a:p>
          <a:p>
            <a:pPr lvl="1"/>
            <a:r>
              <a:rPr lang="en-US" b="1" dirty="0"/>
              <a:t>Goal:</a:t>
            </a:r>
            <a:r>
              <a:rPr lang="en-US" dirty="0"/>
              <a:t> Ensure smooth integration and operation of new technologies.</a:t>
            </a:r>
          </a:p>
          <a:p>
            <a:pPr lvl="1"/>
            <a:r>
              <a:rPr lang="en-US" b="1" dirty="0"/>
              <a:t>Objective:</a:t>
            </a:r>
            <a:r>
              <a:rPr lang="en-US" dirty="0"/>
              <a:t> Conduct regular equipment maintenance, provide staff training, and monitor system performance.</a:t>
            </a:r>
          </a:p>
        </p:txBody>
      </p:sp>
    </p:spTree>
    <p:extLst>
      <p:ext uri="{BB962C8B-B14F-4D97-AF65-F5344CB8AC3E}">
        <p14:creationId xmlns:p14="http://schemas.microsoft.com/office/powerpoint/2010/main" val="8931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7A75-0926-B765-B59C-F800E942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b="1" dirty="0"/>
              <a:t>Example Scenario: Engineering College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5D486-378D-61B8-033A-4FD946F5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Strategic Level:</a:t>
            </a:r>
            <a:endParaRPr lang="en-US" dirty="0"/>
          </a:p>
          <a:p>
            <a:pPr lvl="1"/>
            <a:r>
              <a:rPr lang="en-US" b="1" dirty="0"/>
              <a:t>Goal:</a:t>
            </a:r>
            <a:r>
              <a:rPr lang="en-US" dirty="0"/>
              <a:t> Enhance digital learning and research capabilities.</a:t>
            </a:r>
          </a:p>
          <a:p>
            <a:pPr lvl="1"/>
            <a:r>
              <a:rPr lang="en-US" b="1" dirty="0"/>
              <a:t>Objective:</a:t>
            </a:r>
            <a:r>
              <a:rPr lang="en-US" dirty="0"/>
              <a:t> Invest in a state-of-the-art Learning Management System (LMS) and establish a research center for AI and robotics.</a:t>
            </a:r>
          </a:p>
          <a:p>
            <a:pPr lvl="1"/>
            <a:r>
              <a:rPr lang="en-US" b="1" dirty="0"/>
              <a:t>Responsible Persons:</a:t>
            </a:r>
            <a:r>
              <a:rPr lang="en-US" dirty="0"/>
              <a:t> Board of Trustees, College President, CIO.</a:t>
            </a:r>
          </a:p>
          <a:p>
            <a:r>
              <a:rPr lang="en-US" b="1" dirty="0"/>
              <a:t>Tactical Level:</a:t>
            </a:r>
            <a:endParaRPr lang="en-US" dirty="0"/>
          </a:p>
          <a:p>
            <a:pPr lvl="1"/>
            <a:r>
              <a:rPr lang="en-US" b="1" dirty="0"/>
              <a:t>Goal:</a:t>
            </a:r>
            <a:r>
              <a:rPr lang="en-US" dirty="0"/>
              <a:t> Implement the LMS across all departments within 2 years and set up the research center.</a:t>
            </a:r>
          </a:p>
          <a:p>
            <a:pPr lvl="1"/>
            <a:r>
              <a:rPr lang="en-US" b="1" dirty="0"/>
              <a:t>Objective:</a:t>
            </a:r>
            <a:r>
              <a:rPr lang="en-US" dirty="0"/>
              <a:t> Develop a detailed project plan, secure necessary budgets, and establish partnerships with technology providers.</a:t>
            </a:r>
          </a:p>
          <a:p>
            <a:pPr lvl="1"/>
            <a:r>
              <a:rPr lang="en-US" b="1" dirty="0"/>
              <a:t>Responsible Persons:</a:t>
            </a:r>
            <a:r>
              <a:rPr lang="en-US" dirty="0"/>
              <a:t> Deans of Faculties, Department Heads, IT Managers.</a:t>
            </a:r>
          </a:p>
          <a:p>
            <a:r>
              <a:rPr lang="en-US" b="1" dirty="0"/>
              <a:t>Operational Level:</a:t>
            </a:r>
            <a:endParaRPr lang="en-US" dirty="0"/>
          </a:p>
          <a:p>
            <a:pPr lvl="1"/>
            <a:r>
              <a:rPr lang="en-US" b="1" dirty="0"/>
              <a:t>Goal:</a:t>
            </a:r>
            <a:r>
              <a:rPr lang="en-US" dirty="0"/>
              <a:t> Ensure smooth integration and operation of the LMS and research center technologies.</a:t>
            </a:r>
          </a:p>
          <a:p>
            <a:pPr lvl="1"/>
            <a:r>
              <a:rPr lang="en-US" b="1" dirty="0"/>
              <a:t>Objective:</a:t>
            </a:r>
            <a:r>
              <a:rPr lang="en-US" dirty="0"/>
              <a:t> Conduct regular system updates, provide training sessions, and monitor system performance.</a:t>
            </a:r>
          </a:p>
          <a:p>
            <a:pPr lvl="1"/>
            <a:r>
              <a:rPr lang="en-US" b="1" dirty="0"/>
              <a:t>Responsible Persons:</a:t>
            </a:r>
            <a:r>
              <a:rPr lang="en-US" dirty="0"/>
              <a:t> Departmental Administrators, IT Support Staff, Faculty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64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A1765-DF5A-582B-383A-FFB53E86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 differences: Strategic, tactical, operational ISP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EBCA4-7E39-2D98-1FFC-C3B7950D9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3136" y="1675227"/>
            <a:ext cx="712572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5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D8A2-045B-B4DA-B026-59D715A3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Information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2B0E-54BF-394F-631F-70BE1A81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Responsible Party: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C-level executives (e.g., CEO, CTO, CIO)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Board of Directors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2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D8A2-045B-B4DA-B026-59D715A3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Information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2B0E-54BF-394F-631F-70BE1A81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Align technology strategy with overall business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long-term technology trends and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Establish a vision for the company’s technology landscape.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the company’s technological infrastructure supports its future growth.</a:t>
            </a:r>
          </a:p>
        </p:txBody>
      </p:sp>
    </p:spTree>
    <p:extLst>
      <p:ext uri="{BB962C8B-B14F-4D97-AF65-F5344CB8AC3E}">
        <p14:creationId xmlns:p14="http://schemas.microsoft.com/office/powerpoint/2010/main" val="257767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D8A2-045B-B4DA-B026-59D715A3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Information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2B0E-54BF-394F-631F-70BE1A81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Deciding to invest in artificial intelligence (AI) and machine learning (ML) capabilities to enhance product offerings.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Planning to expand into new markets or industries with tailored software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Setting long-term goals for cloud migration and data center consolidation.</a:t>
            </a:r>
          </a:p>
        </p:txBody>
      </p:sp>
    </p:spTree>
    <p:extLst>
      <p:ext uri="{BB962C8B-B14F-4D97-AF65-F5344CB8AC3E}">
        <p14:creationId xmlns:p14="http://schemas.microsoft.com/office/powerpoint/2010/main" val="230008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D8A2-045B-B4DA-B026-59D715A3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Information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2B0E-54BF-394F-631F-70BE1A81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Challenges: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Predicting future technology trends and market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Balancing innovation with the company’s core competencies.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Securing buy-in from stakeholders and ensuring alignment across departments.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Managing risks associated with large-scale technological changes.</a:t>
            </a:r>
          </a:p>
        </p:txBody>
      </p:sp>
    </p:spTree>
    <p:extLst>
      <p:ext uri="{BB962C8B-B14F-4D97-AF65-F5344CB8AC3E}">
        <p14:creationId xmlns:p14="http://schemas.microsoft.com/office/powerpoint/2010/main" val="210025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D8A2-045B-B4DA-B026-59D715A3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Information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2B0E-54BF-394F-631F-70BE1A81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Responsible Party: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Middle management (e.g., IT managers, project managers, product managers)</a:t>
            </a:r>
          </a:p>
        </p:txBody>
      </p:sp>
    </p:spTree>
    <p:extLst>
      <p:ext uri="{BB962C8B-B14F-4D97-AF65-F5344CB8AC3E}">
        <p14:creationId xmlns:p14="http://schemas.microsoft.com/office/powerpoint/2010/main" val="161844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D8A2-045B-B4DA-B026-59D715A3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Information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2B0E-54BF-394F-631F-70BE1A81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Responsible Party: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Middle management (e.g., IT managers, project managers, product managers)</a:t>
            </a:r>
          </a:p>
        </p:txBody>
      </p:sp>
    </p:spTree>
    <p:extLst>
      <p:ext uri="{BB962C8B-B14F-4D97-AF65-F5344CB8AC3E}">
        <p14:creationId xmlns:p14="http://schemas.microsoft.com/office/powerpoint/2010/main" val="259803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D8A2-045B-B4DA-B026-59D715A3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Information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2B0E-54BF-394F-631F-70BE1A81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Translate strategic goals into actionable projects and initiatives.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medium-term plans to achieve strategic objectives.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Allocate resources efficiently to support strategic initiatives.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that projects are aligned with both strategic goals and operational capabilities.</a:t>
            </a:r>
          </a:p>
        </p:txBody>
      </p:sp>
    </p:spTree>
    <p:extLst>
      <p:ext uri="{BB962C8B-B14F-4D97-AF65-F5344CB8AC3E}">
        <p14:creationId xmlns:p14="http://schemas.microsoft.com/office/powerpoint/2010/main" val="381687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D8A2-045B-B4DA-B026-59D715A3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Information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2B0E-54BF-394F-631F-70BE1A81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Developing a roadmap for implementing new AI and ML features into existing products over the next 1-2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Planning the rollout of a new project management software across all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Establishing a partnership with a cloud service provider to support the strategic goal of cloud migration.</a:t>
            </a:r>
          </a:p>
        </p:txBody>
      </p:sp>
    </p:spTree>
    <p:extLst>
      <p:ext uri="{BB962C8B-B14F-4D97-AF65-F5344CB8AC3E}">
        <p14:creationId xmlns:p14="http://schemas.microsoft.com/office/powerpoint/2010/main" val="271324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919</Words>
  <Application>Microsoft Office PowerPoint</Application>
  <PresentationFormat>Widescreen</PresentationFormat>
  <Paragraphs>115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Software Development Company</vt:lpstr>
      <vt:lpstr>Strategic Information Planning</vt:lpstr>
      <vt:lpstr>Strategic Information Planning</vt:lpstr>
      <vt:lpstr>Strategic Information Planning</vt:lpstr>
      <vt:lpstr>Strategic Information Planning</vt:lpstr>
      <vt:lpstr>Tactical Information Planning</vt:lpstr>
      <vt:lpstr>Tactical Information Planning</vt:lpstr>
      <vt:lpstr>Tactical Information Planning</vt:lpstr>
      <vt:lpstr>Tactical Information Planning</vt:lpstr>
      <vt:lpstr>Tactical Information Planning</vt:lpstr>
      <vt:lpstr>Operational Information Planning</vt:lpstr>
      <vt:lpstr>Operational Information Planning</vt:lpstr>
      <vt:lpstr>Operational Information Planning</vt:lpstr>
      <vt:lpstr>Operational Information Planning</vt:lpstr>
      <vt:lpstr>Summary</vt:lpstr>
      <vt:lpstr>Example Scenario: </vt:lpstr>
      <vt:lpstr>Example Scenario: Manufacturing  </vt:lpstr>
      <vt:lpstr>Example Scenario: Engineering College</vt:lpstr>
      <vt:lpstr>Key differences: Strategic, tactical, operational ISP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Surendra Kc</dc:creator>
  <cp:lastModifiedBy>Surendra Kc</cp:lastModifiedBy>
  <cp:revision>6</cp:revision>
  <dcterms:created xsi:type="dcterms:W3CDTF">2024-06-24T04:35:00Z</dcterms:created>
  <dcterms:modified xsi:type="dcterms:W3CDTF">2024-06-24T04:51:35Z</dcterms:modified>
</cp:coreProperties>
</file>