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4588AB-7C1D-4133-8891-FF6CFB61A634}" v="2" dt="2024-05-28T09:09:52.8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105" d="100"/>
          <a:sy n="105"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dra Kc" userId="880eb05b-cc72-4250-920b-6630e35cf82c" providerId="ADAL" clId="{3A4588AB-7C1D-4133-8891-FF6CFB61A634}"/>
    <pc:docChg chg="undo custSel addSld modSld">
      <pc:chgData name="Surendra Kc" userId="880eb05b-cc72-4250-920b-6630e35cf82c" providerId="ADAL" clId="{3A4588AB-7C1D-4133-8891-FF6CFB61A634}" dt="2024-05-28T09:23:09.685" v="356" actId="27636"/>
      <pc:docMkLst>
        <pc:docMk/>
      </pc:docMkLst>
      <pc:sldChg chg="modSp new mod">
        <pc:chgData name="Surendra Kc" userId="880eb05b-cc72-4250-920b-6630e35cf82c" providerId="ADAL" clId="{3A4588AB-7C1D-4133-8891-FF6CFB61A634}" dt="2024-05-28T09:03:26.699" v="4" actId="27636"/>
        <pc:sldMkLst>
          <pc:docMk/>
          <pc:sldMk cId="3830445451" sldId="260"/>
        </pc:sldMkLst>
        <pc:spChg chg="mod">
          <ac:chgData name="Surendra Kc" userId="880eb05b-cc72-4250-920b-6630e35cf82c" providerId="ADAL" clId="{3A4588AB-7C1D-4133-8891-FF6CFB61A634}" dt="2024-05-28T09:03:11.081" v="2" actId="27636"/>
          <ac:spMkLst>
            <pc:docMk/>
            <pc:sldMk cId="3830445451" sldId="260"/>
            <ac:spMk id="2" creationId="{93DE645A-7921-AFB1-1246-085862AA03F0}"/>
          </ac:spMkLst>
        </pc:spChg>
        <pc:spChg chg="mod">
          <ac:chgData name="Surendra Kc" userId="880eb05b-cc72-4250-920b-6630e35cf82c" providerId="ADAL" clId="{3A4588AB-7C1D-4133-8891-FF6CFB61A634}" dt="2024-05-28T09:03:26.699" v="4" actId="27636"/>
          <ac:spMkLst>
            <pc:docMk/>
            <pc:sldMk cId="3830445451" sldId="260"/>
            <ac:spMk id="3" creationId="{33B592CF-1193-EC1B-08EC-828FC3B2F769}"/>
          </ac:spMkLst>
        </pc:spChg>
      </pc:sldChg>
      <pc:sldChg chg="addSp delSp modSp new mod setBg">
        <pc:chgData name="Surendra Kc" userId="880eb05b-cc72-4250-920b-6630e35cf82c" providerId="ADAL" clId="{3A4588AB-7C1D-4133-8891-FF6CFB61A634}" dt="2024-05-28T09:04:35.687" v="7" actId="26606"/>
        <pc:sldMkLst>
          <pc:docMk/>
          <pc:sldMk cId="828514407" sldId="261"/>
        </pc:sldMkLst>
        <pc:spChg chg="del">
          <ac:chgData name="Surendra Kc" userId="880eb05b-cc72-4250-920b-6630e35cf82c" providerId="ADAL" clId="{3A4588AB-7C1D-4133-8891-FF6CFB61A634}" dt="2024-05-28T09:04:35.687" v="7" actId="26606"/>
          <ac:spMkLst>
            <pc:docMk/>
            <pc:sldMk cId="828514407" sldId="261"/>
            <ac:spMk id="2" creationId="{C7DD2BAB-BED8-69B4-B987-5D52FAAC80AE}"/>
          </ac:spMkLst>
        </pc:spChg>
        <pc:spChg chg="del">
          <ac:chgData name="Surendra Kc" userId="880eb05b-cc72-4250-920b-6630e35cf82c" providerId="ADAL" clId="{3A4588AB-7C1D-4133-8891-FF6CFB61A634}" dt="2024-05-28T09:04:35.687" v="7" actId="26606"/>
          <ac:spMkLst>
            <pc:docMk/>
            <pc:sldMk cId="828514407" sldId="261"/>
            <ac:spMk id="3" creationId="{CCDF6AEE-C61D-82E3-8D86-C4FB4CB1D015}"/>
          </ac:spMkLst>
        </pc:spChg>
        <pc:spChg chg="add">
          <ac:chgData name="Surendra Kc" userId="880eb05b-cc72-4250-920b-6630e35cf82c" providerId="ADAL" clId="{3A4588AB-7C1D-4133-8891-FF6CFB61A634}" dt="2024-05-28T09:04:35.687" v="7" actId="26606"/>
          <ac:spMkLst>
            <pc:docMk/>
            <pc:sldMk cId="828514407" sldId="261"/>
            <ac:spMk id="10" creationId="{42A4FC2C-047E-45A5-965D-8E1E3BF09BC6}"/>
          </ac:spMkLst>
        </pc:spChg>
        <pc:picChg chg="add mod">
          <ac:chgData name="Surendra Kc" userId="880eb05b-cc72-4250-920b-6630e35cf82c" providerId="ADAL" clId="{3A4588AB-7C1D-4133-8891-FF6CFB61A634}" dt="2024-05-28T09:04:35.687" v="7" actId="26606"/>
          <ac:picMkLst>
            <pc:docMk/>
            <pc:sldMk cId="828514407" sldId="261"/>
            <ac:picMk id="5" creationId="{510924BA-853F-FE23-7570-BED59F0E94BE}"/>
          </ac:picMkLst>
        </pc:picChg>
      </pc:sldChg>
      <pc:sldChg chg="modSp new mod">
        <pc:chgData name="Surendra Kc" userId="880eb05b-cc72-4250-920b-6630e35cf82c" providerId="ADAL" clId="{3A4588AB-7C1D-4133-8891-FF6CFB61A634}" dt="2024-05-28T09:15:40.977" v="164" actId="27636"/>
        <pc:sldMkLst>
          <pc:docMk/>
          <pc:sldMk cId="1751525025" sldId="262"/>
        </pc:sldMkLst>
        <pc:spChg chg="mod">
          <ac:chgData name="Surendra Kc" userId="880eb05b-cc72-4250-920b-6630e35cf82c" providerId="ADAL" clId="{3A4588AB-7C1D-4133-8891-FF6CFB61A634}" dt="2024-05-28T09:05:05.529" v="24" actId="20577"/>
          <ac:spMkLst>
            <pc:docMk/>
            <pc:sldMk cId="1751525025" sldId="262"/>
            <ac:spMk id="2" creationId="{F643EE04-785C-D4C0-D44C-F298BE9A0895}"/>
          </ac:spMkLst>
        </pc:spChg>
        <pc:spChg chg="mod">
          <ac:chgData name="Surendra Kc" userId="880eb05b-cc72-4250-920b-6630e35cf82c" providerId="ADAL" clId="{3A4588AB-7C1D-4133-8891-FF6CFB61A634}" dt="2024-05-28T09:15:40.977" v="164" actId="27636"/>
          <ac:spMkLst>
            <pc:docMk/>
            <pc:sldMk cId="1751525025" sldId="262"/>
            <ac:spMk id="3" creationId="{09882994-A57D-3513-8D56-B29EDD0F5041}"/>
          </ac:spMkLst>
        </pc:spChg>
      </pc:sldChg>
      <pc:sldChg chg="modSp new mod">
        <pc:chgData name="Surendra Kc" userId="880eb05b-cc72-4250-920b-6630e35cf82c" providerId="ADAL" clId="{3A4588AB-7C1D-4133-8891-FF6CFB61A634}" dt="2024-05-28T09:16:14.906" v="201" actId="20577"/>
        <pc:sldMkLst>
          <pc:docMk/>
          <pc:sldMk cId="3753849230" sldId="263"/>
        </pc:sldMkLst>
        <pc:spChg chg="mod">
          <ac:chgData name="Surendra Kc" userId="880eb05b-cc72-4250-920b-6630e35cf82c" providerId="ADAL" clId="{3A4588AB-7C1D-4133-8891-FF6CFB61A634}" dt="2024-05-28T09:15:53.228" v="194" actId="20577"/>
          <ac:spMkLst>
            <pc:docMk/>
            <pc:sldMk cId="3753849230" sldId="263"/>
            <ac:spMk id="2" creationId="{F14CA53E-7EB3-9214-4C64-F7721BDFBF37}"/>
          </ac:spMkLst>
        </pc:spChg>
        <pc:spChg chg="mod">
          <ac:chgData name="Surendra Kc" userId="880eb05b-cc72-4250-920b-6630e35cf82c" providerId="ADAL" clId="{3A4588AB-7C1D-4133-8891-FF6CFB61A634}" dt="2024-05-28T09:16:14.906" v="201" actId="20577"/>
          <ac:spMkLst>
            <pc:docMk/>
            <pc:sldMk cId="3753849230" sldId="263"/>
            <ac:spMk id="3" creationId="{7E22A31D-0FB4-674C-EE3C-7EC8AF0A8970}"/>
          </ac:spMkLst>
        </pc:spChg>
      </pc:sldChg>
      <pc:sldChg chg="modSp new mod">
        <pc:chgData name="Surendra Kc" userId="880eb05b-cc72-4250-920b-6630e35cf82c" providerId="ADAL" clId="{3A4588AB-7C1D-4133-8891-FF6CFB61A634}" dt="2024-05-28T09:16:24.700" v="207" actId="20577"/>
        <pc:sldMkLst>
          <pc:docMk/>
          <pc:sldMk cId="1533322671" sldId="264"/>
        </pc:sldMkLst>
        <pc:spChg chg="mod">
          <ac:chgData name="Surendra Kc" userId="880eb05b-cc72-4250-920b-6630e35cf82c" providerId="ADAL" clId="{3A4588AB-7C1D-4133-8891-FF6CFB61A634}" dt="2024-05-28T09:16:04.508" v="195"/>
          <ac:spMkLst>
            <pc:docMk/>
            <pc:sldMk cId="1533322671" sldId="264"/>
            <ac:spMk id="2" creationId="{A4AB7E6E-14C9-AD0A-80F4-1C1841436E2D}"/>
          </ac:spMkLst>
        </pc:spChg>
        <pc:spChg chg="mod">
          <ac:chgData name="Surendra Kc" userId="880eb05b-cc72-4250-920b-6630e35cf82c" providerId="ADAL" clId="{3A4588AB-7C1D-4133-8891-FF6CFB61A634}" dt="2024-05-28T09:16:24.700" v="207" actId="20577"/>
          <ac:spMkLst>
            <pc:docMk/>
            <pc:sldMk cId="1533322671" sldId="264"/>
            <ac:spMk id="3" creationId="{9A5FE0C4-1DF5-9BCE-F2A3-96BB02B31EC7}"/>
          </ac:spMkLst>
        </pc:spChg>
      </pc:sldChg>
      <pc:sldChg chg="modSp new mod">
        <pc:chgData name="Surendra Kc" userId="880eb05b-cc72-4250-920b-6630e35cf82c" providerId="ADAL" clId="{3A4588AB-7C1D-4133-8891-FF6CFB61A634}" dt="2024-05-28T09:16:31.217" v="211"/>
        <pc:sldMkLst>
          <pc:docMk/>
          <pc:sldMk cId="2407970206" sldId="265"/>
        </pc:sldMkLst>
        <pc:spChg chg="mod">
          <ac:chgData name="Surendra Kc" userId="880eb05b-cc72-4250-920b-6630e35cf82c" providerId="ADAL" clId="{3A4588AB-7C1D-4133-8891-FF6CFB61A634}" dt="2024-05-28T09:16:31.217" v="211"/>
          <ac:spMkLst>
            <pc:docMk/>
            <pc:sldMk cId="2407970206" sldId="265"/>
            <ac:spMk id="2" creationId="{1BFCC4E6-0892-0690-B08C-3556934E2463}"/>
          </ac:spMkLst>
        </pc:spChg>
        <pc:spChg chg="mod">
          <ac:chgData name="Surendra Kc" userId="880eb05b-cc72-4250-920b-6630e35cf82c" providerId="ADAL" clId="{3A4588AB-7C1D-4133-8891-FF6CFB61A634}" dt="2024-05-28T09:16:29.220" v="210" actId="20577"/>
          <ac:spMkLst>
            <pc:docMk/>
            <pc:sldMk cId="2407970206" sldId="265"/>
            <ac:spMk id="3" creationId="{DE4008B9-81E1-0993-E5B1-FB496F033A95}"/>
          </ac:spMkLst>
        </pc:spChg>
      </pc:sldChg>
      <pc:sldChg chg="modSp new mod">
        <pc:chgData name="Surendra Kc" userId="880eb05b-cc72-4250-920b-6630e35cf82c" providerId="ADAL" clId="{3A4588AB-7C1D-4133-8891-FF6CFB61A634}" dt="2024-05-28T09:19:15.116" v="242" actId="27636"/>
        <pc:sldMkLst>
          <pc:docMk/>
          <pc:sldMk cId="1884290319" sldId="266"/>
        </pc:sldMkLst>
        <pc:spChg chg="mod">
          <ac:chgData name="Surendra Kc" userId="880eb05b-cc72-4250-920b-6630e35cf82c" providerId="ADAL" clId="{3A4588AB-7C1D-4133-8891-FF6CFB61A634}" dt="2024-05-28T09:08:54.225" v="99" actId="20577"/>
          <ac:spMkLst>
            <pc:docMk/>
            <pc:sldMk cId="1884290319" sldId="266"/>
            <ac:spMk id="2" creationId="{B8B504C3-5EC2-986E-EE8A-15723B296385}"/>
          </ac:spMkLst>
        </pc:spChg>
        <pc:spChg chg="mod">
          <ac:chgData name="Surendra Kc" userId="880eb05b-cc72-4250-920b-6630e35cf82c" providerId="ADAL" clId="{3A4588AB-7C1D-4133-8891-FF6CFB61A634}" dt="2024-05-28T09:19:15.116" v="242" actId="27636"/>
          <ac:spMkLst>
            <pc:docMk/>
            <pc:sldMk cId="1884290319" sldId="266"/>
            <ac:spMk id="3" creationId="{7551EF63-C2DB-72FA-0D23-6970280E52AB}"/>
          </ac:spMkLst>
        </pc:spChg>
      </pc:sldChg>
      <pc:sldChg chg="modSp add mod">
        <pc:chgData name="Surendra Kc" userId="880eb05b-cc72-4250-920b-6630e35cf82c" providerId="ADAL" clId="{3A4588AB-7C1D-4133-8891-FF6CFB61A634}" dt="2024-05-28T09:21:56.158" v="330" actId="15"/>
        <pc:sldMkLst>
          <pc:docMk/>
          <pc:sldMk cId="1956261469" sldId="267"/>
        </pc:sldMkLst>
        <pc:spChg chg="mod">
          <ac:chgData name="Surendra Kc" userId="880eb05b-cc72-4250-920b-6630e35cf82c" providerId="ADAL" clId="{3A4588AB-7C1D-4133-8891-FF6CFB61A634}" dt="2024-05-28T09:21:56.158" v="330" actId="15"/>
          <ac:spMkLst>
            <pc:docMk/>
            <pc:sldMk cId="1956261469" sldId="267"/>
            <ac:spMk id="3" creationId="{7551EF63-C2DB-72FA-0D23-6970280E52AB}"/>
          </ac:spMkLst>
        </pc:spChg>
      </pc:sldChg>
      <pc:sldChg chg="modSp add mod">
        <pc:chgData name="Surendra Kc" userId="880eb05b-cc72-4250-920b-6630e35cf82c" providerId="ADAL" clId="{3A4588AB-7C1D-4133-8891-FF6CFB61A634}" dt="2024-05-28T09:23:09.685" v="356" actId="27636"/>
        <pc:sldMkLst>
          <pc:docMk/>
          <pc:sldMk cId="39354688" sldId="268"/>
        </pc:sldMkLst>
        <pc:spChg chg="mod">
          <ac:chgData name="Surendra Kc" userId="880eb05b-cc72-4250-920b-6630e35cf82c" providerId="ADAL" clId="{3A4588AB-7C1D-4133-8891-FF6CFB61A634}" dt="2024-05-28T09:23:09.685" v="356" actId="27636"/>
          <ac:spMkLst>
            <pc:docMk/>
            <pc:sldMk cId="39354688" sldId="268"/>
            <ac:spMk id="3" creationId="{7551EF63-C2DB-72FA-0D23-6970280E52A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62D3-608E-5D3D-C5D8-DCA2543453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3CC06F-E393-54A7-657E-6136CB663E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4FB901-8876-E16C-22F8-15747A3BC6B6}"/>
              </a:ext>
            </a:extLst>
          </p:cNvPr>
          <p:cNvSpPr>
            <a:spLocks noGrp="1"/>
          </p:cNvSpPr>
          <p:nvPr>
            <p:ph type="dt" sz="half" idx="10"/>
          </p:nvPr>
        </p:nvSpPr>
        <p:spPr/>
        <p:txBody>
          <a:bodyPr/>
          <a:lstStyle/>
          <a:p>
            <a:fld id="{1C18CAAC-E060-4591-AE3E-F1D7ABD31762}" type="datetimeFigureOut">
              <a:rPr lang="en-US" smtClean="0"/>
              <a:t>5/28/2024</a:t>
            </a:fld>
            <a:endParaRPr lang="en-US"/>
          </a:p>
        </p:txBody>
      </p:sp>
      <p:sp>
        <p:nvSpPr>
          <p:cNvPr id="5" name="Footer Placeholder 4">
            <a:extLst>
              <a:ext uri="{FF2B5EF4-FFF2-40B4-BE49-F238E27FC236}">
                <a16:creationId xmlns:a16="http://schemas.microsoft.com/office/drawing/2014/main" id="{B1C01911-2B74-CC64-AAF5-46B59B0226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CCB219-E570-C86B-C88C-99E66D81B8AC}"/>
              </a:ext>
            </a:extLst>
          </p:cNvPr>
          <p:cNvSpPr>
            <a:spLocks noGrp="1"/>
          </p:cNvSpPr>
          <p:nvPr>
            <p:ph type="sldNum" sz="quarter" idx="12"/>
          </p:nvPr>
        </p:nvSpPr>
        <p:spPr/>
        <p:txBody>
          <a:bodyPr/>
          <a:lstStyle/>
          <a:p>
            <a:fld id="{198221D4-2293-4CC5-B598-E44F3426AB2D}" type="slidenum">
              <a:rPr lang="en-US" smtClean="0"/>
              <a:t>‹#›</a:t>
            </a:fld>
            <a:endParaRPr lang="en-US"/>
          </a:p>
        </p:txBody>
      </p:sp>
    </p:spTree>
    <p:extLst>
      <p:ext uri="{BB962C8B-B14F-4D97-AF65-F5344CB8AC3E}">
        <p14:creationId xmlns:p14="http://schemas.microsoft.com/office/powerpoint/2010/main" val="2332838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295F1-9EB2-5FD9-EDB4-A3DC6DE957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0B3BB0-1259-4481-1661-9A3B93ADE4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179D6C-98F0-B661-6093-5201033B9617}"/>
              </a:ext>
            </a:extLst>
          </p:cNvPr>
          <p:cNvSpPr>
            <a:spLocks noGrp="1"/>
          </p:cNvSpPr>
          <p:nvPr>
            <p:ph type="dt" sz="half" idx="10"/>
          </p:nvPr>
        </p:nvSpPr>
        <p:spPr/>
        <p:txBody>
          <a:bodyPr/>
          <a:lstStyle/>
          <a:p>
            <a:fld id="{1C18CAAC-E060-4591-AE3E-F1D7ABD31762}" type="datetimeFigureOut">
              <a:rPr lang="en-US" smtClean="0"/>
              <a:t>5/28/2024</a:t>
            </a:fld>
            <a:endParaRPr lang="en-US"/>
          </a:p>
        </p:txBody>
      </p:sp>
      <p:sp>
        <p:nvSpPr>
          <p:cNvPr id="5" name="Footer Placeholder 4">
            <a:extLst>
              <a:ext uri="{FF2B5EF4-FFF2-40B4-BE49-F238E27FC236}">
                <a16:creationId xmlns:a16="http://schemas.microsoft.com/office/drawing/2014/main" id="{A1417A5E-6CF1-A0AA-E7E1-D5546AA010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3FFB98-5666-27D8-94C1-646EC58F1AEF}"/>
              </a:ext>
            </a:extLst>
          </p:cNvPr>
          <p:cNvSpPr>
            <a:spLocks noGrp="1"/>
          </p:cNvSpPr>
          <p:nvPr>
            <p:ph type="sldNum" sz="quarter" idx="12"/>
          </p:nvPr>
        </p:nvSpPr>
        <p:spPr/>
        <p:txBody>
          <a:bodyPr/>
          <a:lstStyle/>
          <a:p>
            <a:fld id="{198221D4-2293-4CC5-B598-E44F3426AB2D}" type="slidenum">
              <a:rPr lang="en-US" smtClean="0"/>
              <a:t>‹#›</a:t>
            </a:fld>
            <a:endParaRPr lang="en-US"/>
          </a:p>
        </p:txBody>
      </p:sp>
    </p:spTree>
    <p:extLst>
      <p:ext uri="{BB962C8B-B14F-4D97-AF65-F5344CB8AC3E}">
        <p14:creationId xmlns:p14="http://schemas.microsoft.com/office/powerpoint/2010/main" val="3030195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51FA81-FCDF-77C6-0820-226061B9CE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C37E2C-A5F4-5645-6BB6-8ABD5C9262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97800-C3DD-435A-E3A6-1B408E48DEC3}"/>
              </a:ext>
            </a:extLst>
          </p:cNvPr>
          <p:cNvSpPr>
            <a:spLocks noGrp="1"/>
          </p:cNvSpPr>
          <p:nvPr>
            <p:ph type="dt" sz="half" idx="10"/>
          </p:nvPr>
        </p:nvSpPr>
        <p:spPr/>
        <p:txBody>
          <a:bodyPr/>
          <a:lstStyle/>
          <a:p>
            <a:fld id="{1C18CAAC-E060-4591-AE3E-F1D7ABD31762}" type="datetimeFigureOut">
              <a:rPr lang="en-US" smtClean="0"/>
              <a:t>5/28/2024</a:t>
            </a:fld>
            <a:endParaRPr lang="en-US"/>
          </a:p>
        </p:txBody>
      </p:sp>
      <p:sp>
        <p:nvSpPr>
          <p:cNvPr id="5" name="Footer Placeholder 4">
            <a:extLst>
              <a:ext uri="{FF2B5EF4-FFF2-40B4-BE49-F238E27FC236}">
                <a16:creationId xmlns:a16="http://schemas.microsoft.com/office/drawing/2014/main" id="{F3739B51-771A-D741-120C-3C959ECBD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0ADD8E-6659-FED0-1359-45ED039DECC5}"/>
              </a:ext>
            </a:extLst>
          </p:cNvPr>
          <p:cNvSpPr>
            <a:spLocks noGrp="1"/>
          </p:cNvSpPr>
          <p:nvPr>
            <p:ph type="sldNum" sz="quarter" idx="12"/>
          </p:nvPr>
        </p:nvSpPr>
        <p:spPr/>
        <p:txBody>
          <a:bodyPr/>
          <a:lstStyle/>
          <a:p>
            <a:fld id="{198221D4-2293-4CC5-B598-E44F3426AB2D}" type="slidenum">
              <a:rPr lang="en-US" smtClean="0"/>
              <a:t>‹#›</a:t>
            </a:fld>
            <a:endParaRPr lang="en-US"/>
          </a:p>
        </p:txBody>
      </p:sp>
    </p:spTree>
    <p:extLst>
      <p:ext uri="{BB962C8B-B14F-4D97-AF65-F5344CB8AC3E}">
        <p14:creationId xmlns:p14="http://schemas.microsoft.com/office/powerpoint/2010/main" val="664831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4ADB1-64DC-473B-25D9-06C125A7EB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A1CC08-B129-42CB-CBA4-BC0A10D6F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209029-E372-75BC-C71E-38A30EFA9C36}"/>
              </a:ext>
            </a:extLst>
          </p:cNvPr>
          <p:cNvSpPr>
            <a:spLocks noGrp="1"/>
          </p:cNvSpPr>
          <p:nvPr>
            <p:ph type="dt" sz="half" idx="10"/>
          </p:nvPr>
        </p:nvSpPr>
        <p:spPr/>
        <p:txBody>
          <a:bodyPr/>
          <a:lstStyle/>
          <a:p>
            <a:fld id="{1C18CAAC-E060-4591-AE3E-F1D7ABD31762}" type="datetimeFigureOut">
              <a:rPr lang="en-US" smtClean="0"/>
              <a:t>5/28/2024</a:t>
            </a:fld>
            <a:endParaRPr lang="en-US"/>
          </a:p>
        </p:txBody>
      </p:sp>
      <p:sp>
        <p:nvSpPr>
          <p:cNvPr id="5" name="Footer Placeholder 4">
            <a:extLst>
              <a:ext uri="{FF2B5EF4-FFF2-40B4-BE49-F238E27FC236}">
                <a16:creationId xmlns:a16="http://schemas.microsoft.com/office/drawing/2014/main" id="{00822254-32D2-B1B9-D115-B5BB5FC478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072A12-D318-ECC1-4446-21E6689CCDEE}"/>
              </a:ext>
            </a:extLst>
          </p:cNvPr>
          <p:cNvSpPr>
            <a:spLocks noGrp="1"/>
          </p:cNvSpPr>
          <p:nvPr>
            <p:ph type="sldNum" sz="quarter" idx="12"/>
          </p:nvPr>
        </p:nvSpPr>
        <p:spPr/>
        <p:txBody>
          <a:bodyPr/>
          <a:lstStyle/>
          <a:p>
            <a:fld id="{198221D4-2293-4CC5-B598-E44F3426AB2D}" type="slidenum">
              <a:rPr lang="en-US" smtClean="0"/>
              <a:t>‹#›</a:t>
            </a:fld>
            <a:endParaRPr lang="en-US"/>
          </a:p>
        </p:txBody>
      </p:sp>
    </p:spTree>
    <p:extLst>
      <p:ext uri="{BB962C8B-B14F-4D97-AF65-F5344CB8AC3E}">
        <p14:creationId xmlns:p14="http://schemas.microsoft.com/office/powerpoint/2010/main" val="648230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5053B-DB89-3CD9-25FB-75FF32B078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FC0B42-41B6-3140-07C6-BC5A89E2428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134D23-AED6-353D-E23A-E32F4192ECD2}"/>
              </a:ext>
            </a:extLst>
          </p:cNvPr>
          <p:cNvSpPr>
            <a:spLocks noGrp="1"/>
          </p:cNvSpPr>
          <p:nvPr>
            <p:ph type="dt" sz="half" idx="10"/>
          </p:nvPr>
        </p:nvSpPr>
        <p:spPr/>
        <p:txBody>
          <a:bodyPr/>
          <a:lstStyle/>
          <a:p>
            <a:fld id="{1C18CAAC-E060-4591-AE3E-F1D7ABD31762}" type="datetimeFigureOut">
              <a:rPr lang="en-US" smtClean="0"/>
              <a:t>5/28/2024</a:t>
            </a:fld>
            <a:endParaRPr lang="en-US"/>
          </a:p>
        </p:txBody>
      </p:sp>
      <p:sp>
        <p:nvSpPr>
          <p:cNvPr id="5" name="Footer Placeholder 4">
            <a:extLst>
              <a:ext uri="{FF2B5EF4-FFF2-40B4-BE49-F238E27FC236}">
                <a16:creationId xmlns:a16="http://schemas.microsoft.com/office/drawing/2014/main" id="{09AC2732-3EA1-64A2-18A5-63E94FDD14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A1876-E722-963F-EC6A-8662CD556BC4}"/>
              </a:ext>
            </a:extLst>
          </p:cNvPr>
          <p:cNvSpPr>
            <a:spLocks noGrp="1"/>
          </p:cNvSpPr>
          <p:nvPr>
            <p:ph type="sldNum" sz="quarter" idx="12"/>
          </p:nvPr>
        </p:nvSpPr>
        <p:spPr/>
        <p:txBody>
          <a:bodyPr/>
          <a:lstStyle/>
          <a:p>
            <a:fld id="{198221D4-2293-4CC5-B598-E44F3426AB2D}" type="slidenum">
              <a:rPr lang="en-US" smtClean="0"/>
              <a:t>‹#›</a:t>
            </a:fld>
            <a:endParaRPr lang="en-US"/>
          </a:p>
        </p:txBody>
      </p:sp>
    </p:spTree>
    <p:extLst>
      <p:ext uri="{BB962C8B-B14F-4D97-AF65-F5344CB8AC3E}">
        <p14:creationId xmlns:p14="http://schemas.microsoft.com/office/powerpoint/2010/main" val="254267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B9569-8AA6-AC0B-EB03-D59D12D48E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8F23D9-B5EF-D918-54C1-76E5F5F300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9832D9-D338-241B-FA8B-DECCA33C18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749BA0-571B-904E-9AC8-57EEFAAED550}"/>
              </a:ext>
            </a:extLst>
          </p:cNvPr>
          <p:cNvSpPr>
            <a:spLocks noGrp="1"/>
          </p:cNvSpPr>
          <p:nvPr>
            <p:ph type="dt" sz="half" idx="10"/>
          </p:nvPr>
        </p:nvSpPr>
        <p:spPr/>
        <p:txBody>
          <a:bodyPr/>
          <a:lstStyle/>
          <a:p>
            <a:fld id="{1C18CAAC-E060-4591-AE3E-F1D7ABD31762}" type="datetimeFigureOut">
              <a:rPr lang="en-US" smtClean="0"/>
              <a:t>5/28/2024</a:t>
            </a:fld>
            <a:endParaRPr lang="en-US"/>
          </a:p>
        </p:txBody>
      </p:sp>
      <p:sp>
        <p:nvSpPr>
          <p:cNvPr id="6" name="Footer Placeholder 5">
            <a:extLst>
              <a:ext uri="{FF2B5EF4-FFF2-40B4-BE49-F238E27FC236}">
                <a16:creationId xmlns:a16="http://schemas.microsoft.com/office/drawing/2014/main" id="{795113E1-DE42-AAA4-50D5-1CFB5EA503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60C0B9-4259-92D8-0BFE-379BBF55171B}"/>
              </a:ext>
            </a:extLst>
          </p:cNvPr>
          <p:cNvSpPr>
            <a:spLocks noGrp="1"/>
          </p:cNvSpPr>
          <p:nvPr>
            <p:ph type="sldNum" sz="quarter" idx="12"/>
          </p:nvPr>
        </p:nvSpPr>
        <p:spPr/>
        <p:txBody>
          <a:bodyPr/>
          <a:lstStyle/>
          <a:p>
            <a:fld id="{198221D4-2293-4CC5-B598-E44F3426AB2D}" type="slidenum">
              <a:rPr lang="en-US" smtClean="0"/>
              <a:t>‹#›</a:t>
            </a:fld>
            <a:endParaRPr lang="en-US"/>
          </a:p>
        </p:txBody>
      </p:sp>
    </p:spTree>
    <p:extLst>
      <p:ext uri="{BB962C8B-B14F-4D97-AF65-F5344CB8AC3E}">
        <p14:creationId xmlns:p14="http://schemas.microsoft.com/office/powerpoint/2010/main" val="3876934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5DD0-3250-0007-6EFE-06E31DB98F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2D7724-7CE6-F7BB-3F94-4BA6AA3936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5E4935-FB66-5CB4-EF6F-50DD04C6AF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D09791-F54F-B823-0DC9-A94ADE839C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614D30-7A14-79F5-9CBD-D6E12F77B2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5893E4-BB8F-AF7F-AE65-F60455983890}"/>
              </a:ext>
            </a:extLst>
          </p:cNvPr>
          <p:cNvSpPr>
            <a:spLocks noGrp="1"/>
          </p:cNvSpPr>
          <p:nvPr>
            <p:ph type="dt" sz="half" idx="10"/>
          </p:nvPr>
        </p:nvSpPr>
        <p:spPr/>
        <p:txBody>
          <a:bodyPr/>
          <a:lstStyle/>
          <a:p>
            <a:fld id="{1C18CAAC-E060-4591-AE3E-F1D7ABD31762}" type="datetimeFigureOut">
              <a:rPr lang="en-US" smtClean="0"/>
              <a:t>5/28/2024</a:t>
            </a:fld>
            <a:endParaRPr lang="en-US"/>
          </a:p>
        </p:txBody>
      </p:sp>
      <p:sp>
        <p:nvSpPr>
          <p:cNvPr id="8" name="Footer Placeholder 7">
            <a:extLst>
              <a:ext uri="{FF2B5EF4-FFF2-40B4-BE49-F238E27FC236}">
                <a16:creationId xmlns:a16="http://schemas.microsoft.com/office/drawing/2014/main" id="{D99B4369-DA1B-E323-3841-172429D29D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574674-0CF5-CE60-F78F-46A09E242F3F}"/>
              </a:ext>
            </a:extLst>
          </p:cNvPr>
          <p:cNvSpPr>
            <a:spLocks noGrp="1"/>
          </p:cNvSpPr>
          <p:nvPr>
            <p:ph type="sldNum" sz="quarter" idx="12"/>
          </p:nvPr>
        </p:nvSpPr>
        <p:spPr/>
        <p:txBody>
          <a:bodyPr/>
          <a:lstStyle/>
          <a:p>
            <a:fld id="{198221D4-2293-4CC5-B598-E44F3426AB2D}" type="slidenum">
              <a:rPr lang="en-US" smtClean="0"/>
              <a:t>‹#›</a:t>
            </a:fld>
            <a:endParaRPr lang="en-US"/>
          </a:p>
        </p:txBody>
      </p:sp>
    </p:spTree>
    <p:extLst>
      <p:ext uri="{BB962C8B-B14F-4D97-AF65-F5344CB8AC3E}">
        <p14:creationId xmlns:p14="http://schemas.microsoft.com/office/powerpoint/2010/main" val="4026561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1DD60-9AF6-7DA1-6563-169F3068E8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B10BF6-803D-8DCC-8E73-3F485F8EB0C0}"/>
              </a:ext>
            </a:extLst>
          </p:cNvPr>
          <p:cNvSpPr>
            <a:spLocks noGrp="1"/>
          </p:cNvSpPr>
          <p:nvPr>
            <p:ph type="dt" sz="half" idx="10"/>
          </p:nvPr>
        </p:nvSpPr>
        <p:spPr/>
        <p:txBody>
          <a:bodyPr/>
          <a:lstStyle/>
          <a:p>
            <a:fld id="{1C18CAAC-E060-4591-AE3E-F1D7ABD31762}" type="datetimeFigureOut">
              <a:rPr lang="en-US" smtClean="0"/>
              <a:t>5/28/2024</a:t>
            </a:fld>
            <a:endParaRPr lang="en-US"/>
          </a:p>
        </p:txBody>
      </p:sp>
      <p:sp>
        <p:nvSpPr>
          <p:cNvPr id="4" name="Footer Placeholder 3">
            <a:extLst>
              <a:ext uri="{FF2B5EF4-FFF2-40B4-BE49-F238E27FC236}">
                <a16:creationId xmlns:a16="http://schemas.microsoft.com/office/drawing/2014/main" id="{1AD98FF5-822E-ED56-38CB-D6EA10ECB0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A2CBA4-2FE0-D452-8363-4B18BC4AC748}"/>
              </a:ext>
            </a:extLst>
          </p:cNvPr>
          <p:cNvSpPr>
            <a:spLocks noGrp="1"/>
          </p:cNvSpPr>
          <p:nvPr>
            <p:ph type="sldNum" sz="quarter" idx="12"/>
          </p:nvPr>
        </p:nvSpPr>
        <p:spPr/>
        <p:txBody>
          <a:bodyPr/>
          <a:lstStyle/>
          <a:p>
            <a:fld id="{198221D4-2293-4CC5-B598-E44F3426AB2D}" type="slidenum">
              <a:rPr lang="en-US" smtClean="0"/>
              <a:t>‹#›</a:t>
            </a:fld>
            <a:endParaRPr lang="en-US"/>
          </a:p>
        </p:txBody>
      </p:sp>
    </p:spTree>
    <p:extLst>
      <p:ext uri="{BB962C8B-B14F-4D97-AF65-F5344CB8AC3E}">
        <p14:creationId xmlns:p14="http://schemas.microsoft.com/office/powerpoint/2010/main" val="1799655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9FB225-63CF-8548-3435-9E2F0A668BB6}"/>
              </a:ext>
            </a:extLst>
          </p:cNvPr>
          <p:cNvSpPr>
            <a:spLocks noGrp="1"/>
          </p:cNvSpPr>
          <p:nvPr>
            <p:ph type="dt" sz="half" idx="10"/>
          </p:nvPr>
        </p:nvSpPr>
        <p:spPr/>
        <p:txBody>
          <a:bodyPr/>
          <a:lstStyle/>
          <a:p>
            <a:fld id="{1C18CAAC-E060-4591-AE3E-F1D7ABD31762}" type="datetimeFigureOut">
              <a:rPr lang="en-US" smtClean="0"/>
              <a:t>5/28/2024</a:t>
            </a:fld>
            <a:endParaRPr lang="en-US"/>
          </a:p>
        </p:txBody>
      </p:sp>
      <p:sp>
        <p:nvSpPr>
          <p:cNvPr id="3" name="Footer Placeholder 2">
            <a:extLst>
              <a:ext uri="{FF2B5EF4-FFF2-40B4-BE49-F238E27FC236}">
                <a16:creationId xmlns:a16="http://schemas.microsoft.com/office/drawing/2014/main" id="{FA0FF5D4-F7E5-8494-770D-8088CE3BC7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8F21B4-63CF-ED3D-9114-8B9C69904C24}"/>
              </a:ext>
            </a:extLst>
          </p:cNvPr>
          <p:cNvSpPr>
            <a:spLocks noGrp="1"/>
          </p:cNvSpPr>
          <p:nvPr>
            <p:ph type="sldNum" sz="quarter" idx="12"/>
          </p:nvPr>
        </p:nvSpPr>
        <p:spPr/>
        <p:txBody>
          <a:bodyPr/>
          <a:lstStyle/>
          <a:p>
            <a:fld id="{198221D4-2293-4CC5-B598-E44F3426AB2D}" type="slidenum">
              <a:rPr lang="en-US" smtClean="0"/>
              <a:t>‹#›</a:t>
            </a:fld>
            <a:endParaRPr lang="en-US"/>
          </a:p>
        </p:txBody>
      </p:sp>
    </p:spTree>
    <p:extLst>
      <p:ext uri="{BB962C8B-B14F-4D97-AF65-F5344CB8AC3E}">
        <p14:creationId xmlns:p14="http://schemas.microsoft.com/office/powerpoint/2010/main" val="1632371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9BDD4-90AF-8E01-C00E-E2E3B9CF48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40C55F-C0C9-67AB-5FB7-A98DA1CEA1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B1CDCF-35FE-E289-126F-41DFA25F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67A1AB-783D-4132-7230-5DF8206F3DBD}"/>
              </a:ext>
            </a:extLst>
          </p:cNvPr>
          <p:cNvSpPr>
            <a:spLocks noGrp="1"/>
          </p:cNvSpPr>
          <p:nvPr>
            <p:ph type="dt" sz="half" idx="10"/>
          </p:nvPr>
        </p:nvSpPr>
        <p:spPr/>
        <p:txBody>
          <a:bodyPr/>
          <a:lstStyle/>
          <a:p>
            <a:fld id="{1C18CAAC-E060-4591-AE3E-F1D7ABD31762}" type="datetimeFigureOut">
              <a:rPr lang="en-US" smtClean="0"/>
              <a:t>5/28/2024</a:t>
            </a:fld>
            <a:endParaRPr lang="en-US"/>
          </a:p>
        </p:txBody>
      </p:sp>
      <p:sp>
        <p:nvSpPr>
          <p:cNvPr id="6" name="Footer Placeholder 5">
            <a:extLst>
              <a:ext uri="{FF2B5EF4-FFF2-40B4-BE49-F238E27FC236}">
                <a16:creationId xmlns:a16="http://schemas.microsoft.com/office/drawing/2014/main" id="{449EFBA4-B7AD-5F41-406F-3564DE97B3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578D03-E11D-1984-39D4-4D818B0668DD}"/>
              </a:ext>
            </a:extLst>
          </p:cNvPr>
          <p:cNvSpPr>
            <a:spLocks noGrp="1"/>
          </p:cNvSpPr>
          <p:nvPr>
            <p:ph type="sldNum" sz="quarter" idx="12"/>
          </p:nvPr>
        </p:nvSpPr>
        <p:spPr/>
        <p:txBody>
          <a:bodyPr/>
          <a:lstStyle/>
          <a:p>
            <a:fld id="{198221D4-2293-4CC5-B598-E44F3426AB2D}" type="slidenum">
              <a:rPr lang="en-US" smtClean="0"/>
              <a:t>‹#›</a:t>
            </a:fld>
            <a:endParaRPr lang="en-US"/>
          </a:p>
        </p:txBody>
      </p:sp>
    </p:spTree>
    <p:extLst>
      <p:ext uri="{BB962C8B-B14F-4D97-AF65-F5344CB8AC3E}">
        <p14:creationId xmlns:p14="http://schemas.microsoft.com/office/powerpoint/2010/main" val="643132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2EBA6-A40C-6A6B-6765-CB4CA26927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89067B-1625-FD1A-05BC-5BB511CF2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7978A4-A16D-BBA8-DE72-41C7B57440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8FB736-DA70-8341-F97E-97BE7CB58686}"/>
              </a:ext>
            </a:extLst>
          </p:cNvPr>
          <p:cNvSpPr>
            <a:spLocks noGrp="1"/>
          </p:cNvSpPr>
          <p:nvPr>
            <p:ph type="dt" sz="half" idx="10"/>
          </p:nvPr>
        </p:nvSpPr>
        <p:spPr/>
        <p:txBody>
          <a:bodyPr/>
          <a:lstStyle/>
          <a:p>
            <a:fld id="{1C18CAAC-E060-4591-AE3E-F1D7ABD31762}" type="datetimeFigureOut">
              <a:rPr lang="en-US" smtClean="0"/>
              <a:t>5/28/2024</a:t>
            </a:fld>
            <a:endParaRPr lang="en-US"/>
          </a:p>
        </p:txBody>
      </p:sp>
      <p:sp>
        <p:nvSpPr>
          <p:cNvPr id="6" name="Footer Placeholder 5">
            <a:extLst>
              <a:ext uri="{FF2B5EF4-FFF2-40B4-BE49-F238E27FC236}">
                <a16:creationId xmlns:a16="http://schemas.microsoft.com/office/drawing/2014/main" id="{3DE15D52-651C-2F94-D136-E2C64D399F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26F8C4-19CE-4F91-79EE-379695AB4C24}"/>
              </a:ext>
            </a:extLst>
          </p:cNvPr>
          <p:cNvSpPr>
            <a:spLocks noGrp="1"/>
          </p:cNvSpPr>
          <p:nvPr>
            <p:ph type="sldNum" sz="quarter" idx="12"/>
          </p:nvPr>
        </p:nvSpPr>
        <p:spPr/>
        <p:txBody>
          <a:bodyPr/>
          <a:lstStyle/>
          <a:p>
            <a:fld id="{198221D4-2293-4CC5-B598-E44F3426AB2D}" type="slidenum">
              <a:rPr lang="en-US" smtClean="0"/>
              <a:t>‹#›</a:t>
            </a:fld>
            <a:endParaRPr lang="en-US"/>
          </a:p>
        </p:txBody>
      </p:sp>
    </p:spTree>
    <p:extLst>
      <p:ext uri="{BB962C8B-B14F-4D97-AF65-F5344CB8AC3E}">
        <p14:creationId xmlns:p14="http://schemas.microsoft.com/office/powerpoint/2010/main" val="3081473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F1A3EB-0BD5-97E8-E168-0EF871094E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2532D4-7157-0E42-5DF5-7FFE832D5F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4D22C6-2D18-ED9F-A4FA-7E37B5F22A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C18CAAC-E060-4591-AE3E-F1D7ABD31762}" type="datetimeFigureOut">
              <a:rPr lang="en-US" smtClean="0"/>
              <a:t>5/28/2024</a:t>
            </a:fld>
            <a:endParaRPr lang="en-US"/>
          </a:p>
        </p:txBody>
      </p:sp>
      <p:sp>
        <p:nvSpPr>
          <p:cNvPr id="5" name="Footer Placeholder 4">
            <a:extLst>
              <a:ext uri="{FF2B5EF4-FFF2-40B4-BE49-F238E27FC236}">
                <a16:creationId xmlns:a16="http://schemas.microsoft.com/office/drawing/2014/main" id="{E94656D5-02ED-A665-BB45-D14762353E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9DF5ACB-024B-AC08-949D-8D936A9ED3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98221D4-2293-4CC5-B598-E44F3426AB2D}" type="slidenum">
              <a:rPr lang="en-US" smtClean="0"/>
              <a:t>‹#›</a:t>
            </a:fld>
            <a:endParaRPr lang="en-US"/>
          </a:p>
        </p:txBody>
      </p:sp>
    </p:spTree>
    <p:extLst>
      <p:ext uri="{BB962C8B-B14F-4D97-AF65-F5344CB8AC3E}">
        <p14:creationId xmlns:p14="http://schemas.microsoft.com/office/powerpoint/2010/main" val="1330222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42A94-A8D3-F639-2E0A-3B6272F7185E}"/>
              </a:ext>
            </a:extLst>
          </p:cNvPr>
          <p:cNvSpPr>
            <a:spLocks noGrp="1"/>
          </p:cNvSpPr>
          <p:nvPr>
            <p:ph type="title"/>
          </p:nvPr>
        </p:nvSpPr>
        <p:spPr/>
        <p:txBody>
          <a:bodyPr/>
          <a:lstStyle/>
          <a:p>
            <a:r>
              <a:rPr lang="en-US" dirty="0"/>
              <a:t>Managing Information System Resources</a:t>
            </a:r>
          </a:p>
        </p:txBody>
      </p:sp>
      <p:sp>
        <p:nvSpPr>
          <p:cNvPr id="3" name="Content Placeholder 2">
            <a:extLst>
              <a:ext uri="{FF2B5EF4-FFF2-40B4-BE49-F238E27FC236}">
                <a16:creationId xmlns:a16="http://schemas.microsoft.com/office/drawing/2014/main" id="{9A7C66B6-A198-58C1-F0AD-A1F59792D622}"/>
              </a:ext>
            </a:extLst>
          </p:cNvPr>
          <p:cNvSpPr>
            <a:spLocks noGrp="1"/>
          </p:cNvSpPr>
          <p:nvPr>
            <p:ph idx="1"/>
          </p:nvPr>
        </p:nvSpPr>
        <p:spPr/>
        <p:txBody>
          <a:bodyPr>
            <a:normAutofit lnSpcReduction="10000"/>
          </a:bodyPr>
          <a:lstStyle/>
          <a:p>
            <a:pPr marL="0" indent="0">
              <a:buNone/>
            </a:pPr>
            <a:r>
              <a:rPr lang="en-US" b="0" i="0" dirty="0">
                <a:solidFill>
                  <a:srgbClr val="0D0D0D"/>
                </a:solidFill>
                <a:effectLst/>
                <a:highlight>
                  <a:srgbClr val="FFFFFF"/>
                </a:highlight>
                <a:latin typeface="ui-sans-serif"/>
              </a:rPr>
              <a:t>Managing information system (IS) resources effectively is crucial for any organization to achieve its strategic goals, improve efficiency, and maintain a competitive edge.</a:t>
            </a:r>
          </a:p>
          <a:p>
            <a:pPr marL="0" indent="0" algn="l">
              <a:buNone/>
            </a:pPr>
            <a:r>
              <a:rPr lang="en-US" b="1" i="0" dirty="0">
                <a:solidFill>
                  <a:srgbClr val="0D0D0D"/>
                </a:solidFill>
                <a:effectLst/>
                <a:highlight>
                  <a:srgbClr val="FFFFFF"/>
                </a:highlight>
                <a:latin typeface="ui-sans-serif"/>
              </a:rPr>
              <a:t>Key Aspects of Managing Information System Resources</a:t>
            </a:r>
          </a:p>
          <a:p>
            <a:pPr algn="l">
              <a:buFont typeface="+mj-lt"/>
              <a:buAutoNum type="arabicPeriod"/>
            </a:pPr>
            <a:r>
              <a:rPr lang="en-US" b="1" i="0" dirty="0">
                <a:solidFill>
                  <a:srgbClr val="0D0D0D"/>
                </a:solidFill>
                <a:effectLst/>
                <a:highlight>
                  <a:srgbClr val="FFFFFF"/>
                </a:highlight>
                <a:latin typeface="ui-sans-serif"/>
              </a:rPr>
              <a:t>Hardware Management:</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1" i="0" dirty="0">
                <a:solidFill>
                  <a:srgbClr val="0D0D0D"/>
                </a:solidFill>
                <a:effectLst/>
                <a:highlight>
                  <a:srgbClr val="FFFFFF"/>
                </a:highlight>
                <a:latin typeface="ui-sans-serif"/>
              </a:rPr>
              <a:t>Inventory Control:</a:t>
            </a:r>
            <a:r>
              <a:rPr lang="en-US" b="0" i="0" dirty="0">
                <a:solidFill>
                  <a:srgbClr val="0D0D0D"/>
                </a:solidFill>
                <a:effectLst/>
                <a:highlight>
                  <a:srgbClr val="FFFFFF"/>
                </a:highlight>
                <a:latin typeface="ui-sans-serif"/>
              </a:rPr>
              <a:t> Keep track of all hardware assets, including servers, computers, and networking equipment.</a:t>
            </a:r>
          </a:p>
          <a:p>
            <a:pPr marL="742950" lvl="1" indent="-285750" algn="l">
              <a:buFont typeface="+mj-lt"/>
              <a:buAutoNum type="arabicPeriod"/>
            </a:pPr>
            <a:r>
              <a:rPr lang="en-US" b="1" i="0" dirty="0">
                <a:solidFill>
                  <a:srgbClr val="0D0D0D"/>
                </a:solidFill>
                <a:effectLst/>
                <a:highlight>
                  <a:srgbClr val="FFFFFF"/>
                </a:highlight>
                <a:latin typeface="ui-sans-serif"/>
              </a:rPr>
              <a:t>Maintenance and Upgrades:</a:t>
            </a:r>
            <a:r>
              <a:rPr lang="en-US" b="0" i="0" dirty="0">
                <a:solidFill>
                  <a:srgbClr val="0D0D0D"/>
                </a:solidFill>
                <a:effectLst/>
                <a:highlight>
                  <a:srgbClr val="FFFFFF"/>
                </a:highlight>
                <a:latin typeface="ui-sans-serif"/>
              </a:rPr>
              <a:t> Regularly maintain and upgrade hardware to ensure optimal performance and prevent obsolescence.</a:t>
            </a:r>
          </a:p>
          <a:p>
            <a:pPr marL="742950" lvl="1" indent="-285750" algn="l">
              <a:buFont typeface="+mj-lt"/>
              <a:buAutoNum type="arabicPeriod"/>
            </a:pPr>
            <a:r>
              <a:rPr lang="en-US" b="1" i="0" dirty="0">
                <a:solidFill>
                  <a:srgbClr val="0D0D0D"/>
                </a:solidFill>
                <a:effectLst/>
                <a:highlight>
                  <a:srgbClr val="FFFFFF"/>
                </a:highlight>
                <a:latin typeface="ui-sans-serif"/>
              </a:rPr>
              <a:t>Capacity Planning:</a:t>
            </a:r>
            <a:r>
              <a:rPr lang="en-US" b="0" i="0" dirty="0">
                <a:solidFill>
                  <a:srgbClr val="0D0D0D"/>
                </a:solidFill>
                <a:effectLst/>
                <a:highlight>
                  <a:srgbClr val="FFFFFF"/>
                </a:highlight>
                <a:latin typeface="ui-sans-serif"/>
              </a:rPr>
              <a:t> Plan for future hardware needs based on expected growth and technological advancements.</a:t>
            </a:r>
          </a:p>
          <a:p>
            <a:pPr marL="0" indent="0">
              <a:buNone/>
            </a:pPr>
            <a:endParaRPr lang="en-US" dirty="0"/>
          </a:p>
        </p:txBody>
      </p:sp>
    </p:spTree>
    <p:extLst>
      <p:ext uri="{BB962C8B-B14F-4D97-AF65-F5344CB8AC3E}">
        <p14:creationId xmlns:p14="http://schemas.microsoft.com/office/powerpoint/2010/main" val="3717242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504C3-5EC2-986E-EE8A-15723B296385}"/>
              </a:ext>
            </a:extLst>
          </p:cNvPr>
          <p:cNvSpPr>
            <a:spLocks noGrp="1"/>
          </p:cNvSpPr>
          <p:nvPr>
            <p:ph type="title"/>
          </p:nvPr>
        </p:nvSpPr>
        <p:spPr/>
        <p:txBody>
          <a:bodyPr/>
          <a:lstStyle/>
          <a:p>
            <a:r>
              <a:rPr lang="en-US" dirty="0"/>
              <a:t>Phases of IS architecture</a:t>
            </a:r>
          </a:p>
        </p:txBody>
      </p:sp>
      <p:sp>
        <p:nvSpPr>
          <p:cNvPr id="3" name="Content Placeholder 2">
            <a:extLst>
              <a:ext uri="{FF2B5EF4-FFF2-40B4-BE49-F238E27FC236}">
                <a16:creationId xmlns:a16="http://schemas.microsoft.com/office/drawing/2014/main" id="{7551EF63-C2DB-72FA-0D23-6970280E52AB}"/>
              </a:ext>
            </a:extLst>
          </p:cNvPr>
          <p:cNvSpPr>
            <a:spLocks noGrp="1"/>
          </p:cNvSpPr>
          <p:nvPr>
            <p:ph idx="1"/>
          </p:nvPr>
        </p:nvSpPr>
        <p:spPr/>
        <p:txBody>
          <a:bodyPr>
            <a:normAutofit fontScale="40000" lnSpcReduction="20000"/>
          </a:bodyPr>
          <a:lstStyle/>
          <a:p>
            <a:pPr algn="l">
              <a:buFont typeface="+mj-lt"/>
              <a:buAutoNum type="arabicPeriod"/>
            </a:pPr>
            <a:r>
              <a:rPr lang="en-US" b="1" i="0" dirty="0">
                <a:solidFill>
                  <a:srgbClr val="0D0D0D"/>
                </a:solidFill>
                <a:effectLst/>
                <a:highlight>
                  <a:srgbClr val="FFFFFF"/>
                </a:highlight>
                <a:latin typeface="ui-sans-serif"/>
              </a:rPr>
              <a:t>Preliminary Phase:</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Establish the architecture framework and principles.</a:t>
            </a:r>
          </a:p>
          <a:p>
            <a:pPr marL="742950" lvl="1" indent="-285750" algn="l">
              <a:buFont typeface="+mj-lt"/>
              <a:buAutoNum type="arabicPeriod"/>
            </a:pPr>
            <a:r>
              <a:rPr lang="en-US" b="0" i="0" dirty="0">
                <a:solidFill>
                  <a:srgbClr val="0D0D0D"/>
                </a:solidFill>
                <a:effectLst/>
                <a:highlight>
                  <a:srgbClr val="FFFFFF"/>
                </a:highlight>
                <a:latin typeface="ui-sans-serif"/>
              </a:rPr>
              <a:t>Set up the architecture team and define the architecture governance structure.</a:t>
            </a:r>
          </a:p>
          <a:p>
            <a:pPr algn="l"/>
            <a:r>
              <a:rPr lang="en-US" b="1" i="0" dirty="0">
                <a:solidFill>
                  <a:srgbClr val="0D0D0D"/>
                </a:solidFill>
                <a:effectLst/>
                <a:highlight>
                  <a:srgbClr val="FFFFFF"/>
                </a:highlight>
                <a:latin typeface="ui-sans-serif"/>
              </a:rPr>
              <a:t>Activities:</a:t>
            </a:r>
            <a:endParaRPr lang="en-US" b="0" i="0" dirty="0">
              <a:solidFill>
                <a:srgbClr val="0D0D0D"/>
              </a:solidFill>
              <a:effectLst/>
              <a:highlight>
                <a:srgbClr val="FFFFFF"/>
              </a:highlight>
              <a:latin typeface="ui-sans-serif"/>
            </a:endParaRPr>
          </a:p>
          <a:p>
            <a:pPr lvl="1"/>
            <a:r>
              <a:rPr lang="en-US" b="0" i="0" dirty="0">
                <a:solidFill>
                  <a:srgbClr val="0D0D0D"/>
                </a:solidFill>
                <a:effectLst/>
                <a:highlight>
                  <a:srgbClr val="FFFFFF"/>
                </a:highlight>
                <a:latin typeface="ui-sans-serif"/>
              </a:rPr>
              <a:t>Define the scope of the architecture.</a:t>
            </a:r>
          </a:p>
          <a:p>
            <a:pPr lvl="1"/>
            <a:r>
              <a:rPr lang="en-US" b="0" i="0" dirty="0">
                <a:solidFill>
                  <a:srgbClr val="0D0D0D"/>
                </a:solidFill>
                <a:effectLst/>
                <a:highlight>
                  <a:srgbClr val="FFFFFF"/>
                </a:highlight>
                <a:latin typeface="ui-sans-serif"/>
              </a:rPr>
              <a:t>Identify stakeholders and their concerns.</a:t>
            </a:r>
          </a:p>
          <a:p>
            <a:pPr lvl="1"/>
            <a:r>
              <a:rPr lang="en-US" b="0" i="0" dirty="0">
                <a:solidFill>
                  <a:srgbClr val="0D0D0D"/>
                </a:solidFill>
                <a:effectLst/>
                <a:highlight>
                  <a:srgbClr val="FFFFFF"/>
                </a:highlight>
                <a:latin typeface="ui-sans-serif"/>
              </a:rPr>
              <a:t>Establish the architecture governance structure.</a:t>
            </a:r>
          </a:p>
          <a:p>
            <a:pPr marL="457200" lvl="1" indent="0" algn="l">
              <a:buNone/>
            </a:pPr>
            <a:endParaRPr lang="en-US" b="0" i="0" dirty="0">
              <a:solidFill>
                <a:srgbClr val="0D0D0D"/>
              </a:solidFill>
              <a:effectLst/>
              <a:highlight>
                <a:srgbClr val="FFFFFF"/>
              </a:highlight>
              <a:latin typeface="ui-sans-serif"/>
            </a:endParaRPr>
          </a:p>
          <a:p>
            <a:pPr marL="0" indent="0" algn="l">
              <a:buNone/>
            </a:pPr>
            <a:r>
              <a:rPr lang="en-US" b="1" i="0" dirty="0">
                <a:solidFill>
                  <a:srgbClr val="0D0D0D"/>
                </a:solidFill>
                <a:effectLst/>
                <a:highlight>
                  <a:srgbClr val="FFFFFF"/>
                </a:highlight>
                <a:latin typeface="ui-sans-serif"/>
              </a:rPr>
              <a:t>2. Architecture Vision:</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Develop a high-level vision of the architecture that aligns with company's business strategy.</a:t>
            </a:r>
          </a:p>
          <a:p>
            <a:pPr marL="742950" lvl="1" indent="-285750" algn="l">
              <a:buFont typeface="+mj-lt"/>
              <a:buAutoNum type="arabicPeriod"/>
            </a:pPr>
            <a:r>
              <a:rPr lang="en-US" b="0" i="0" dirty="0">
                <a:solidFill>
                  <a:srgbClr val="0D0D0D"/>
                </a:solidFill>
                <a:effectLst/>
                <a:highlight>
                  <a:srgbClr val="FFFFFF"/>
                </a:highlight>
                <a:latin typeface="ui-sans-serif"/>
              </a:rPr>
              <a:t>Create an initial architecture roadmap outlining the transition from the current state to the desired future state.</a:t>
            </a:r>
          </a:p>
          <a:p>
            <a:pPr algn="l"/>
            <a:r>
              <a:rPr lang="en-US" b="1" i="0" dirty="0">
                <a:solidFill>
                  <a:srgbClr val="0D0D0D"/>
                </a:solidFill>
                <a:effectLst/>
                <a:highlight>
                  <a:srgbClr val="FFFFFF"/>
                </a:highlight>
                <a:latin typeface="ui-sans-serif"/>
              </a:rPr>
              <a:t>Activities:</a:t>
            </a:r>
            <a:endParaRPr lang="en-US" b="0" i="0" dirty="0">
              <a:solidFill>
                <a:srgbClr val="0D0D0D"/>
              </a:solidFill>
              <a:effectLst/>
              <a:highlight>
                <a:srgbClr val="FFFFFF"/>
              </a:highlight>
              <a:latin typeface="ui-sans-serif"/>
            </a:endParaRPr>
          </a:p>
          <a:p>
            <a:pPr lvl="1"/>
            <a:r>
              <a:rPr lang="en-US" b="0" i="0" dirty="0">
                <a:solidFill>
                  <a:srgbClr val="0D0D0D"/>
                </a:solidFill>
                <a:effectLst/>
                <a:highlight>
                  <a:srgbClr val="FFFFFF"/>
                </a:highlight>
                <a:latin typeface="ui-sans-serif"/>
              </a:rPr>
              <a:t>Create an initial architecture vision document.</a:t>
            </a:r>
          </a:p>
          <a:p>
            <a:pPr lvl="1"/>
            <a:r>
              <a:rPr lang="en-US" b="0" i="0" dirty="0">
                <a:solidFill>
                  <a:srgbClr val="0D0D0D"/>
                </a:solidFill>
                <a:effectLst/>
                <a:highlight>
                  <a:srgbClr val="FFFFFF"/>
                </a:highlight>
                <a:latin typeface="ui-sans-serif"/>
              </a:rPr>
              <a:t>Define key business requirements and constraints.</a:t>
            </a:r>
          </a:p>
          <a:p>
            <a:pPr lvl="1"/>
            <a:r>
              <a:rPr lang="en-US" b="0" i="0" dirty="0">
                <a:solidFill>
                  <a:srgbClr val="0D0D0D"/>
                </a:solidFill>
                <a:effectLst/>
                <a:highlight>
                  <a:srgbClr val="FFFFFF"/>
                </a:highlight>
                <a:latin typeface="ui-sans-serif"/>
              </a:rPr>
              <a:t>Develop a high-level roadmap.</a:t>
            </a:r>
          </a:p>
          <a:p>
            <a:pPr marL="457200" lvl="1" indent="0" algn="l">
              <a:buNone/>
            </a:pPr>
            <a:endParaRPr lang="en-US" b="0" i="0" dirty="0">
              <a:solidFill>
                <a:srgbClr val="0D0D0D"/>
              </a:solidFill>
              <a:effectLst/>
              <a:highlight>
                <a:srgbClr val="FFFFFF"/>
              </a:highlight>
              <a:latin typeface="ui-sans-serif"/>
            </a:endParaRPr>
          </a:p>
          <a:p>
            <a:pPr marL="0" indent="0" algn="l">
              <a:buNone/>
            </a:pPr>
            <a:r>
              <a:rPr lang="en-US" b="1" i="0" dirty="0">
                <a:solidFill>
                  <a:srgbClr val="0D0D0D"/>
                </a:solidFill>
                <a:effectLst/>
                <a:highlight>
                  <a:srgbClr val="FFFFFF"/>
                </a:highlight>
                <a:latin typeface="ui-sans-serif"/>
              </a:rPr>
              <a:t>3. Business Architecture:</a:t>
            </a:r>
            <a:endParaRPr lang="en-US" b="0" i="0" dirty="0">
              <a:solidFill>
                <a:srgbClr val="0D0D0D"/>
              </a:solidFill>
              <a:effectLst/>
              <a:highlight>
                <a:srgbClr val="FFFFFF"/>
              </a:highlight>
              <a:latin typeface="ui-sans-serif"/>
            </a:endParaRPr>
          </a:p>
          <a:p>
            <a:pPr marL="457200" lvl="1" indent="0">
              <a:buNone/>
            </a:pPr>
            <a:r>
              <a:rPr lang="en-US" b="0" i="0" dirty="0">
                <a:solidFill>
                  <a:srgbClr val="0D0D0D"/>
                </a:solidFill>
                <a:effectLst/>
                <a:highlight>
                  <a:srgbClr val="FFFFFF"/>
                </a:highlight>
                <a:latin typeface="ui-sans-serif"/>
              </a:rPr>
              <a:t>1. Document the current business processes and identify areas for improvement.</a:t>
            </a:r>
          </a:p>
          <a:p>
            <a:pPr marL="457200" lvl="1" indent="0">
              <a:buNone/>
            </a:pPr>
            <a:r>
              <a:rPr lang="en-US" b="0" i="0" dirty="0">
                <a:solidFill>
                  <a:srgbClr val="0D0D0D"/>
                </a:solidFill>
                <a:effectLst/>
                <a:highlight>
                  <a:srgbClr val="FFFFFF"/>
                </a:highlight>
                <a:latin typeface="ui-sans-serif"/>
              </a:rPr>
              <a:t>2. Design the target business architecture to achieve strategic goal</a:t>
            </a:r>
          </a:p>
          <a:p>
            <a:pPr algn="l"/>
            <a:r>
              <a:rPr lang="en-US" b="1" i="0" dirty="0">
                <a:solidFill>
                  <a:srgbClr val="0D0D0D"/>
                </a:solidFill>
                <a:effectLst/>
                <a:highlight>
                  <a:srgbClr val="FFFFFF"/>
                </a:highlight>
                <a:latin typeface="ui-sans-serif"/>
              </a:rPr>
              <a:t>Activities:</a:t>
            </a:r>
            <a:endParaRPr lang="en-US" b="0" i="0" dirty="0">
              <a:solidFill>
                <a:srgbClr val="0D0D0D"/>
              </a:solidFill>
              <a:effectLst/>
              <a:highlight>
                <a:srgbClr val="FFFFFF"/>
              </a:highlight>
              <a:latin typeface="ui-sans-serif"/>
            </a:endParaRPr>
          </a:p>
          <a:p>
            <a:pPr lvl="1"/>
            <a:r>
              <a:rPr lang="en-US" b="0" i="0" dirty="0">
                <a:solidFill>
                  <a:srgbClr val="0D0D0D"/>
                </a:solidFill>
                <a:effectLst/>
                <a:highlight>
                  <a:srgbClr val="FFFFFF"/>
                </a:highlight>
                <a:latin typeface="ui-sans-serif"/>
              </a:rPr>
              <a:t>Document current business processes and capabilities.</a:t>
            </a:r>
          </a:p>
          <a:p>
            <a:pPr lvl="1"/>
            <a:r>
              <a:rPr lang="en-US" b="0" i="0" dirty="0">
                <a:solidFill>
                  <a:srgbClr val="0D0D0D"/>
                </a:solidFill>
                <a:effectLst/>
                <a:highlight>
                  <a:srgbClr val="FFFFFF"/>
                </a:highlight>
                <a:latin typeface="ui-sans-serif"/>
              </a:rPr>
              <a:t>Identify gaps and opportunities for improvement.</a:t>
            </a:r>
          </a:p>
          <a:p>
            <a:pPr lvl="1"/>
            <a:r>
              <a:rPr lang="en-US" b="0" i="0" dirty="0">
                <a:solidFill>
                  <a:srgbClr val="0D0D0D"/>
                </a:solidFill>
                <a:effectLst/>
                <a:highlight>
                  <a:srgbClr val="FFFFFF"/>
                </a:highlight>
                <a:latin typeface="ui-sans-serif"/>
              </a:rPr>
              <a:t>Design the target business architecture.</a:t>
            </a:r>
          </a:p>
          <a:p>
            <a:pPr marL="457200" lvl="1" indent="0">
              <a:buNone/>
            </a:pPr>
            <a:endParaRPr lang="en-US" b="0" i="0" dirty="0">
              <a:solidFill>
                <a:srgbClr val="0D0D0D"/>
              </a:solidFill>
              <a:effectLst/>
              <a:highlight>
                <a:srgbClr val="FFFFFF"/>
              </a:highlight>
              <a:latin typeface="ui-sans-serif"/>
            </a:endParaRPr>
          </a:p>
          <a:p>
            <a:endParaRPr lang="en-US" dirty="0"/>
          </a:p>
        </p:txBody>
      </p:sp>
    </p:spTree>
    <p:extLst>
      <p:ext uri="{BB962C8B-B14F-4D97-AF65-F5344CB8AC3E}">
        <p14:creationId xmlns:p14="http://schemas.microsoft.com/office/powerpoint/2010/main" val="1884290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504C3-5EC2-986E-EE8A-15723B296385}"/>
              </a:ext>
            </a:extLst>
          </p:cNvPr>
          <p:cNvSpPr>
            <a:spLocks noGrp="1"/>
          </p:cNvSpPr>
          <p:nvPr>
            <p:ph type="title"/>
          </p:nvPr>
        </p:nvSpPr>
        <p:spPr/>
        <p:txBody>
          <a:bodyPr/>
          <a:lstStyle/>
          <a:p>
            <a:r>
              <a:rPr lang="en-US" dirty="0"/>
              <a:t>Phases of IS architecture</a:t>
            </a:r>
          </a:p>
        </p:txBody>
      </p:sp>
      <p:sp>
        <p:nvSpPr>
          <p:cNvPr id="3" name="Content Placeholder 2">
            <a:extLst>
              <a:ext uri="{FF2B5EF4-FFF2-40B4-BE49-F238E27FC236}">
                <a16:creationId xmlns:a16="http://schemas.microsoft.com/office/drawing/2014/main" id="{7551EF63-C2DB-72FA-0D23-6970280E52AB}"/>
              </a:ext>
            </a:extLst>
          </p:cNvPr>
          <p:cNvSpPr>
            <a:spLocks noGrp="1"/>
          </p:cNvSpPr>
          <p:nvPr>
            <p:ph idx="1"/>
          </p:nvPr>
        </p:nvSpPr>
        <p:spPr/>
        <p:txBody>
          <a:bodyPr>
            <a:normAutofit fontScale="25000" lnSpcReduction="20000"/>
          </a:bodyPr>
          <a:lstStyle/>
          <a:p>
            <a:pPr marL="0" indent="0" algn="l">
              <a:buNone/>
            </a:pPr>
            <a:r>
              <a:rPr lang="en-US" b="1" i="0" dirty="0">
                <a:solidFill>
                  <a:srgbClr val="0D0D0D"/>
                </a:solidFill>
                <a:effectLst/>
                <a:highlight>
                  <a:srgbClr val="FFFFFF"/>
                </a:highlight>
                <a:latin typeface="ui-sans-serif"/>
              </a:rPr>
              <a:t>4. Information Systems Architectures (Data and Application):</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Define the baseline and target data architecture, ensuring data quality and accessibility.</a:t>
            </a:r>
          </a:p>
          <a:p>
            <a:pPr marL="742950" lvl="1" indent="-285750" algn="l">
              <a:buFont typeface="+mj-lt"/>
              <a:buAutoNum type="arabicPeriod"/>
            </a:pPr>
            <a:r>
              <a:rPr lang="en-US" b="0" i="0" dirty="0">
                <a:solidFill>
                  <a:srgbClr val="0D0D0D"/>
                </a:solidFill>
                <a:effectLst/>
                <a:highlight>
                  <a:srgbClr val="FFFFFF"/>
                </a:highlight>
                <a:latin typeface="ui-sans-serif"/>
              </a:rPr>
              <a:t>Develop the baseline and target application architecture, focusing on integration and alignment with business processes.</a:t>
            </a:r>
          </a:p>
          <a:p>
            <a:pPr algn="l"/>
            <a:r>
              <a:rPr lang="en-US" b="1" dirty="0">
                <a:solidFill>
                  <a:srgbClr val="0D0D0D"/>
                </a:solidFill>
                <a:highlight>
                  <a:srgbClr val="FFFFFF"/>
                </a:highlight>
                <a:latin typeface="ui-sans-serif"/>
              </a:rPr>
              <a:t>Data </a:t>
            </a:r>
            <a:r>
              <a:rPr lang="en-US" b="1" i="0" dirty="0">
                <a:solidFill>
                  <a:srgbClr val="0D0D0D"/>
                </a:solidFill>
                <a:effectLst/>
                <a:highlight>
                  <a:srgbClr val="FFFFFF"/>
                </a:highlight>
                <a:latin typeface="ui-sans-serif"/>
              </a:rPr>
              <a:t>Activities:</a:t>
            </a:r>
            <a:endParaRPr lang="en-US" b="0" i="0" dirty="0">
              <a:solidFill>
                <a:srgbClr val="0D0D0D"/>
              </a:solidFill>
              <a:effectLst/>
              <a:highlight>
                <a:srgbClr val="FFFFFF"/>
              </a:highlight>
              <a:latin typeface="ui-sans-serif"/>
            </a:endParaRPr>
          </a:p>
          <a:p>
            <a:pPr lvl="1"/>
            <a:r>
              <a:rPr lang="en-US" b="0" i="0" dirty="0">
                <a:solidFill>
                  <a:srgbClr val="0D0D0D"/>
                </a:solidFill>
                <a:effectLst/>
                <a:highlight>
                  <a:srgbClr val="FFFFFF"/>
                </a:highlight>
                <a:latin typeface="ui-sans-serif"/>
              </a:rPr>
              <a:t>Develop data models (conceptual, logical, and physical).</a:t>
            </a:r>
          </a:p>
          <a:p>
            <a:pPr lvl="1"/>
            <a:r>
              <a:rPr lang="en-US" b="0" i="0" dirty="0">
                <a:solidFill>
                  <a:srgbClr val="0D0D0D"/>
                </a:solidFill>
                <a:effectLst/>
                <a:highlight>
                  <a:srgbClr val="FFFFFF"/>
                </a:highlight>
                <a:latin typeface="ui-sans-serif"/>
              </a:rPr>
              <a:t>Establish data management policies and governance.</a:t>
            </a:r>
          </a:p>
          <a:p>
            <a:pPr lvl="1"/>
            <a:r>
              <a:rPr lang="en-US" b="0" i="0" dirty="0">
                <a:solidFill>
                  <a:srgbClr val="0D0D0D"/>
                </a:solidFill>
                <a:effectLst/>
                <a:highlight>
                  <a:srgbClr val="FFFFFF"/>
                </a:highlight>
                <a:latin typeface="ui-sans-serif"/>
              </a:rPr>
              <a:t>Plan for data storage and retrieval systems.</a:t>
            </a:r>
          </a:p>
          <a:p>
            <a:pPr algn="l"/>
            <a:r>
              <a:rPr lang="en-US" b="1" i="0" dirty="0">
                <a:solidFill>
                  <a:srgbClr val="0D0D0D"/>
                </a:solidFill>
                <a:effectLst/>
                <a:highlight>
                  <a:srgbClr val="FFFFFF"/>
                </a:highlight>
                <a:latin typeface="ui-sans-serif"/>
              </a:rPr>
              <a:t>Application Activities:</a:t>
            </a:r>
            <a:endParaRPr lang="en-US" b="0" i="0" dirty="0">
              <a:solidFill>
                <a:srgbClr val="0D0D0D"/>
              </a:solidFill>
              <a:effectLst/>
              <a:highlight>
                <a:srgbClr val="FFFFFF"/>
              </a:highlight>
              <a:latin typeface="ui-sans-serif"/>
            </a:endParaRPr>
          </a:p>
          <a:p>
            <a:pPr lvl="1"/>
            <a:r>
              <a:rPr lang="en-US" b="0" i="0" dirty="0">
                <a:solidFill>
                  <a:srgbClr val="0D0D0D"/>
                </a:solidFill>
                <a:effectLst/>
                <a:highlight>
                  <a:srgbClr val="FFFFFF"/>
                </a:highlight>
                <a:latin typeface="ui-sans-serif"/>
              </a:rPr>
              <a:t>Identify existing applications and their functionality.</a:t>
            </a:r>
          </a:p>
          <a:p>
            <a:pPr lvl="1"/>
            <a:r>
              <a:rPr lang="en-US" b="0" i="0" dirty="0">
                <a:solidFill>
                  <a:srgbClr val="0D0D0D"/>
                </a:solidFill>
                <a:effectLst/>
                <a:highlight>
                  <a:srgbClr val="FFFFFF"/>
                </a:highlight>
                <a:latin typeface="ui-sans-serif"/>
              </a:rPr>
              <a:t>Define application interfaces and integration points.</a:t>
            </a:r>
          </a:p>
          <a:p>
            <a:pPr lvl="1"/>
            <a:r>
              <a:rPr lang="en-US" b="0" i="0" dirty="0">
                <a:solidFill>
                  <a:srgbClr val="0D0D0D"/>
                </a:solidFill>
                <a:effectLst/>
                <a:highlight>
                  <a:srgbClr val="FFFFFF"/>
                </a:highlight>
                <a:latin typeface="ui-sans-serif"/>
              </a:rPr>
              <a:t>Design the target application architecture.</a:t>
            </a:r>
          </a:p>
          <a:p>
            <a:pPr marL="0" indent="0" algn="l">
              <a:buNone/>
            </a:pPr>
            <a:r>
              <a:rPr lang="en-US" b="1" i="0" dirty="0">
                <a:solidFill>
                  <a:srgbClr val="0D0D0D"/>
                </a:solidFill>
                <a:effectLst/>
                <a:highlight>
                  <a:srgbClr val="FFFFFF"/>
                </a:highlight>
                <a:latin typeface="ui-sans-serif"/>
              </a:rPr>
              <a:t>5. Technology Architecture:</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Assess the current technology landscape and identify gaps.</a:t>
            </a:r>
          </a:p>
          <a:p>
            <a:pPr marL="742950" lvl="1" indent="-285750" algn="l">
              <a:buFont typeface="+mj-lt"/>
              <a:buAutoNum type="arabicPeriod"/>
            </a:pPr>
            <a:r>
              <a:rPr lang="en-US" b="0" i="0" dirty="0">
                <a:solidFill>
                  <a:srgbClr val="0D0D0D"/>
                </a:solidFill>
                <a:effectLst/>
                <a:highlight>
                  <a:srgbClr val="FFFFFF"/>
                </a:highlight>
                <a:latin typeface="ui-sans-serif"/>
              </a:rPr>
              <a:t>Design the target technology architecture, considering scalability, security, and performance requirements.</a:t>
            </a:r>
          </a:p>
          <a:p>
            <a:pPr algn="l"/>
            <a:r>
              <a:rPr lang="en-US" b="1" i="0" dirty="0">
                <a:solidFill>
                  <a:srgbClr val="0D0D0D"/>
                </a:solidFill>
                <a:effectLst/>
                <a:highlight>
                  <a:srgbClr val="FFFFFF"/>
                </a:highlight>
                <a:latin typeface="ui-sans-serif"/>
              </a:rPr>
              <a:t>Activities:</a:t>
            </a:r>
            <a:endParaRPr lang="en-US" b="0" i="0" dirty="0">
              <a:solidFill>
                <a:srgbClr val="0D0D0D"/>
              </a:solidFill>
              <a:effectLst/>
              <a:highlight>
                <a:srgbClr val="FFFFFF"/>
              </a:highlight>
              <a:latin typeface="ui-sans-serif"/>
            </a:endParaRPr>
          </a:p>
          <a:p>
            <a:pPr lvl="1"/>
            <a:r>
              <a:rPr lang="en-US" b="0" i="0" dirty="0">
                <a:solidFill>
                  <a:srgbClr val="0D0D0D"/>
                </a:solidFill>
                <a:effectLst/>
                <a:highlight>
                  <a:srgbClr val="FFFFFF"/>
                </a:highlight>
                <a:latin typeface="ui-sans-serif"/>
              </a:rPr>
              <a:t>Document current technology infrastructure.</a:t>
            </a:r>
          </a:p>
          <a:p>
            <a:pPr lvl="1"/>
            <a:r>
              <a:rPr lang="en-US" b="0" i="0" dirty="0">
                <a:solidFill>
                  <a:srgbClr val="0D0D0D"/>
                </a:solidFill>
                <a:effectLst/>
                <a:highlight>
                  <a:srgbClr val="FFFFFF"/>
                </a:highlight>
                <a:latin typeface="ui-sans-serif"/>
              </a:rPr>
              <a:t>Identify technology standards and protocols.</a:t>
            </a:r>
          </a:p>
          <a:p>
            <a:pPr lvl="1"/>
            <a:r>
              <a:rPr lang="en-US" b="0" i="0" dirty="0">
                <a:solidFill>
                  <a:srgbClr val="0D0D0D"/>
                </a:solidFill>
                <a:effectLst/>
                <a:highlight>
                  <a:srgbClr val="FFFFFF"/>
                </a:highlight>
                <a:latin typeface="ui-sans-serif"/>
              </a:rPr>
              <a:t>Design the target technology infrastructure.</a:t>
            </a:r>
          </a:p>
          <a:p>
            <a:pPr marL="457200" lvl="1" indent="0" algn="l">
              <a:buNone/>
            </a:pPr>
            <a:endParaRPr lang="en-US" b="0" i="0" dirty="0">
              <a:solidFill>
                <a:srgbClr val="0D0D0D"/>
              </a:solidFill>
              <a:effectLst/>
              <a:highlight>
                <a:srgbClr val="FFFFFF"/>
              </a:highlight>
              <a:latin typeface="ui-sans-serif"/>
            </a:endParaRPr>
          </a:p>
          <a:p>
            <a:pPr marL="0" indent="0" algn="l">
              <a:buNone/>
            </a:pPr>
            <a:r>
              <a:rPr lang="en-US" b="1" i="0" dirty="0">
                <a:solidFill>
                  <a:srgbClr val="0D0D0D"/>
                </a:solidFill>
                <a:effectLst/>
                <a:highlight>
                  <a:srgbClr val="FFFFFF"/>
                </a:highlight>
                <a:latin typeface="ui-sans-serif"/>
              </a:rPr>
              <a:t>6. Opportunities and Solutions:</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Identify potential solutions and opportunities to bridge the gaps between the baseline and target architectures.</a:t>
            </a:r>
          </a:p>
          <a:p>
            <a:pPr marL="742950" lvl="1" indent="-285750" algn="l">
              <a:buFont typeface="+mj-lt"/>
              <a:buAutoNum type="arabicPeriod"/>
            </a:pPr>
            <a:r>
              <a:rPr lang="en-US" b="0" i="0" dirty="0">
                <a:solidFill>
                  <a:srgbClr val="0D0D0D"/>
                </a:solidFill>
                <a:effectLst/>
                <a:highlight>
                  <a:srgbClr val="FFFFFF"/>
                </a:highlight>
                <a:latin typeface="ui-sans-serif"/>
              </a:rPr>
              <a:t>Develop a detailed implementation and migration plan.</a:t>
            </a:r>
          </a:p>
          <a:p>
            <a:pPr algn="l"/>
            <a:r>
              <a:rPr lang="en-US" b="1" i="0" dirty="0">
                <a:solidFill>
                  <a:srgbClr val="0D0D0D"/>
                </a:solidFill>
                <a:effectLst/>
                <a:highlight>
                  <a:srgbClr val="FFFFFF"/>
                </a:highlight>
                <a:latin typeface="ui-sans-serif"/>
              </a:rPr>
              <a:t>Activities:</a:t>
            </a:r>
            <a:endParaRPr lang="en-US" b="0" i="0" dirty="0">
              <a:solidFill>
                <a:srgbClr val="0D0D0D"/>
              </a:solidFill>
              <a:effectLst/>
              <a:highlight>
                <a:srgbClr val="FFFFFF"/>
              </a:highlight>
              <a:latin typeface="ui-sans-serif"/>
            </a:endParaRPr>
          </a:p>
          <a:p>
            <a:pPr lvl="1"/>
            <a:r>
              <a:rPr lang="en-US" b="0" i="0" dirty="0">
                <a:solidFill>
                  <a:srgbClr val="0D0D0D"/>
                </a:solidFill>
                <a:effectLst/>
                <a:highlight>
                  <a:srgbClr val="FFFFFF"/>
                </a:highlight>
                <a:latin typeface="ui-sans-serif"/>
              </a:rPr>
              <a:t>Identify and evaluate solution options.</a:t>
            </a:r>
          </a:p>
          <a:p>
            <a:pPr lvl="1"/>
            <a:r>
              <a:rPr lang="en-US" b="0" i="0" dirty="0">
                <a:solidFill>
                  <a:srgbClr val="0D0D0D"/>
                </a:solidFill>
                <a:effectLst/>
                <a:highlight>
                  <a:srgbClr val="FFFFFF"/>
                </a:highlight>
                <a:latin typeface="ui-sans-serif"/>
              </a:rPr>
              <a:t>Develop a detailed implementation plan.</a:t>
            </a:r>
          </a:p>
          <a:p>
            <a:pPr lvl="1"/>
            <a:r>
              <a:rPr lang="en-US" b="0" i="0" dirty="0">
                <a:solidFill>
                  <a:srgbClr val="0D0D0D"/>
                </a:solidFill>
                <a:effectLst/>
                <a:highlight>
                  <a:srgbClr val="FFFFFF"/>
                </a:highlight>
                <a:latin typeface="ui-sans-serif"/>
              </a:rPr>
              <a:t>Define migration strategies and roadmaps.</a:t>
            </a:r>
          </a:p>
          <a:p>
            <a:pPr marL="457200" lvl="1" indent="0" algn="l">
              <a:buNone/>
            </a:pPr>
            <a:endParaRPr lang="en-US" b="0" i="0" dirty="0">
              <a:solidFill>
                <a:srgbClr val="0D0D0D"/>
              </a:solidFill>
              <a:effectLst/>
              <a:highlight>
                <a:srgbClr val="FFFFFF"/>
              </a:highlight>
              <a:latin typeface="ui-sans-serif"/>
            </a:endParaRPr>
          </a:p>
          <a:p>
            <a:endParaRPr lang="en-US" dirty="0"/>
          </a:p>
        </p:txBody>
      </p:sp>
    </p:spTree>
    <p:extLst>
      <p:ext uri="{BB962C8B-B14F-4D97-AF65-F5344CB8AC3E}">
        <p14:creationId xmlns:p14="http://schemas.microsoft.com/office/powerpoint/2010/main" val="1956261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504C3-5EC2-986E-EE8A-15723B296385}"/>
              </a:ext>
            </a:extLst>
          </p:cNvPr>
          <p:cNvSpPr>
            <a:spLocks noGrp="1"/>
          </p:cNvSpPr>
          <p:nvPr>
            <p:ph type="title"/>
          </p:nvPr>
        </p:nvSpPr>
        <p:spPr/>
        <p:txBody>
          <a:bodyPr/>
          <a:lstStyle/>
          <a:p>
            <a:r>
              <a:rPr lang="en-US" dirty="0"/>
              <a:t>Phases of IS architecture</a:t>
            </a:r>
          </a:p>
        </p:txBody>
      </p:sp>
      <p:sp>
        <p:nvSpPr>
          <p:cNvPr id="3" name="Content Placeholder 2">
            <a:extLst>
              <a:ext uri="{FF2B5EF4-FFF2-40B4-BE49-F238E27FC236}">
                <a16:creationId xmlns:a16="http://schemas.microsoft.com/office/drawing/2014/main" id="{7551EF63-C2DB-72FA-0D23-6970280E52AB}"/>
              </a:ext>
            </a:extLst>
          </p:cNvPr>
          <p:cNvSpPr>
            <a:spLocks noGrp="1"/>
          </p:cNvSpPr>
          <p:nvPr>
            <p:ph idx="1"/>
          </p:nvPr>
        </p:nvSpPr>
        <p:spPr/>
        <p:txBody>
          <a:bodyPr>
            <a:normAutofit fontScale="40000" lnSpcReduction="20000"/>
          </a:bodyPr>
          <a:lstStyle/>
          <a:p>
            <a:pPr marL="0" indent="0" algn="l">
              <a:buNone/>
            </a:pPr>
            <a:r>
              <a:rPr lang="en-US" b="1" i="0" dirty="0">
                <a:solidFill>
                  <a:srgbClr val="0D0D0D"/>
                </a:solidFill>
                <a:effectLst/>
                <a:highlight>
                  <a:srgbClr val="FFFFFF"/>
                </a:highlight>
                <a:latin typeface="ui-sans-serif"/>
              </a:rPr>
              <a:t>7. Migration Planning:</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Prioritize the implementation projects based on business value and dependencies.</a:t>
            </a:r>
          </a:p>
          <a:p>
            <a:pPr marL="742950" lvl="1" indent="-285750" algn="l">
              <a:buFont typeface="+mj-lt"/>
              <a:buAutoNum type="arabicPeriod"/>
            </a:pPr>
            <a:r>
              <a:rPr lang="en-US" b="0" i="0" dirty="0">
                <a:solidFill>
                  <a:srgbClr val="0D0D0D"/>
                </a:solidFill>
                <a:effectLst/>
                <a:highlight>
                  <a:srgbClr val="FFFFFF"/>
                </a:highlight>
                <a:latin typeface="ui-sans-serif"/>
              </a:rPr>
              <a:t>Create a detailed roadmap for executing the migration plan.</a:t>
            </a:r>
          </a:p>
          <a:p>
            <a:pPr algn="l"/>
            <a:r>
              <a:rPr lang="en-US" b="1" i="0" dirty="0">
                <a:solidFill>
                  <a:srgbClr val="0D0D0D"/>
                </a:solidFill>
                <a:effectLst/>
                <a:highlight>
                  <a:srgbClr val="FFFFFF"/>
                </a:highlight>
                <a:latin typeface="ui-sans-serif"/>
              </a:rPr>
              <a:t>Activities:</a:t>
            </a:r>
            <a:endParaRPr lang="en-US" b="0" i="0" dirty="0">
              <a:solidFill>
                <a:srgbClr val="0D0D0D"/>
              </a:solidFill>
              <a:effectLst/>
              <a:highlight>
                <a:srgbClr val="FFFFFF"/>
              </a:highlight>
              <a:latin typeface="ui-sans-serif"/>
            </a:endParaRPr>
          </a:p>
          <a:p>
            <a:pPr lvl="1"/>
            <a:r>
              <a:rPr lang="en-US" b="0" i="0" dirty="0">
                <a:solidFill>
                  <a:srgbClr val="0D0D0D"/>
                </a:solidFill>
                <a:effectLst/>
                <a:highlight>
                  <a:srgbClr val="FFFFFF"/>
                </a:highlight>
                <a:latin typeface="ui-sans-serif"/>
              </a:rPr>
              <a:t>Prioritize projects and initiatives based on business value and dependencies.</a:t>
            </a:r>
          </a:p>
          <a:p>
            <a:pPr lvl="1"/>
            <a:r>
              <a:rPr lang="en-US" b="0" i="0" dirty="0">
                <a:solidFill>
                  <a:srgbClr val="0D0D0D"/>
                </a:solidFill>
                <a:effectLst/>
                <a:highlight>
                  <a:srgbClr val="FFFFFF"/>
                </a:highlight>
                <a:latin typeface="ui-sans-serif"/>
              </a:rPr>
              <a:t>Create a comprehensive migration roadmap.</a:t>
            </a:r>
          </a:p>
          <a:p>
            <a:pPr lvl="1"/>
            <a:r>
              <a:rPr lang="en-US" b="0" i="0" dirty="0">
                <a:solidFill>
                  <a:srgbClr val="0D0D0D"/>
                </a:solidFill>
                <a:effectLst/>
                <a:highlight>
                  <a:srgbClr val="FFFFFF"/>
                </a:highlight>
                <a:latin typeface="ui-sans-serif"/>
              </a:rPr>
              <a:t>Define change management and training requirements.</a:t>
            </a:r>
          </a:p>
          <a:p>
            <a:pPr marL="457200" lvl="1" indent="0" algn="l">
              <a:buNone/>
            </a:pPr>
            <a:endParaRPr lang="en-US" b="0" i="0" dirty="0">
              <a:solidFill>
                <a:srgbClr val="0D0D0D"/>
              </a:solidFill>
              <a:effectLst/>
              <a:highlight>
                <a:srgbClr val="FFFFFF"/>
              </a:highlight>
              <a:latin typeface="ui-sans-serif"/>
            </a:endParaRPr>
          </a:p>
          <a:p>
            <a:pPr marL="0" indent="0" algn="l">
              <a:buNone/>
            </a:pPr>
            <a:r>
              <a:rPr lang="en-US" b="1" i="0" dirty="0">
                <a:solidFill>
                  <a:srgbClr val="0D0D0D"/>
                </a:solidFill>
                <a:effectLst/>
                <a:highlight>
                  <a:srgbClr val="FFFFFF"/>
                </a:highlight>
                <a:latin typeface="ui-sans-serif"/>
              </a:rPr>
              <a:t>8. Implementation Governance:</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Monitor the implementation to ensure alignment with the architecture vision and principles.</a:t>
            </a:r>
          </a:p>
          <a:p>
            <a:pPr marL="742950" lvl="1" indent="-285750" algn="l">
              <a:buFont typeface="+mj-lt"/>
              <a:buAutoNum type="arabicPeriod"/>
            </a:pPr>
            <a:r>
              <a:rPr lang="en-US" b="0" i="0" dirty="0">
                <a:solidFill>
                  <a:srgbClr val="0D0D0D"/>
                </a:solidFill>
                <a:effectLst/>
                <a:highlight>
                  <a:srgbClr val="FFFFFF"/>
                </a:highlight>
                <a:latin typeface="ui-sans-serif"/>
              </a:rPr>
              <a:t>Adjust the plan as necessary based on feedback and changing business requirements.</a:t>
            </a:r>
          </a:p>
          <a:p>
            <a:pPr algn="l"/>
            <a:r>
              <a:rPr lang="en-US" b="1" i="0" dirty="0">
                <a:solidFill>
                  <a:srgbClr val="0D0D0D"/>
                </a:solidFill>
                <a:effectLst/>
                <a:highlight>
                  <a:srgbClr val="FFFFFF"/>
                </a:highlight>
                <a:latin typeface="ui-sans-serif"/>
              </a:rPr>
              <a:t>Activities:</a:t>
            </a:r>
            <a:endParaRPr lang="en-US" b="0" i="0" dirty="0">
              <a:solidFill>
                <a:srgbClr val="0D0D0D"/>
              </a:solidFill>
              <a:effectLst/>
              <a:highlight>
                <a:srgbClr val="FFFFFF"/>
              </a:highlight>
              <a:latin typeface="ui-sans-serif"/>
            </a:endParaRPr>
          </a:p>
          <a:p>
            <a:pPr lvl="1"/>
            <a:r>
              <a:rPr lang="en-US" b="0" i="0" dirty="0">
                <a:solidFill>
                  <a:srgbClr val="0D0D0D"/>
                </a:solidFill>
                <a:effectLst/>
                <a:highlight>
                  <a:srgbClr val="FFFFFF"/>
                </a:highlight>
                <a:latin typeface="ui-sans-serif"/>
              </a:rPr>
              <a:t>Monitor and control the implementation process.</a:t>
            </a:r>
          </a:p>
          <a:p>
            <a:pPr lvl="1"/>
            <a:r>
              <a:rPr lang="en-US" b="0" i="0" dirty="0">
                <a:solidFill>
                  <a:srgbClr val="0D0D0D"/>
                </a:solidFill>
                <a:effectLst/>
                <a:highlight>
                  <a:srgbClr val="FFFFFF"/>
                </a:highlight>
                <a:latin typeface="ui-sans-serif"/>
              </a:rPr>
              <a:t>Ensure compliance with architecture standards and principles.</a:t>
            </a:r>
          </a:p>
          <a:p>
            <a:pPr lvl="1"/>
            <a:r>
              <a:rPr lang="en-US" b="0" i="0" dirty="0">
                <a:solidFill>
                  <a:srgbClr val="0D0D0D"/>
                </a:solidFill>
                <a:effectLst/>
                <a:highlight>
                  <a:srgbClr val="FFFFFF"/>
                </a:highlight>
                <a:latin typeface="ui-sans-serif"/>
              </a:rPr>
              <a:t>Address any deviations from the plan.</a:t>
            </a:r>
          </a:p>
          <a:p>
            <a:pPr marL="457200" lvl="1" indent="0" algn="l">
              <a:buNone/>
            </a:pPr>
            <a:endParaRPr lang="en-US" b="0" i="0" dirty="0">
              <a:solidFill>
                <a:srgbClr val="0D0D0D"/>
              </a:solidFill>
              <a:effectLst/>
              <a:highlight>
                <a:srgbClr val="FFFFFF"/>
              </a:highlight>
              <a:latin typeface="ui-sans-serif"/>
            </a:endParaRPr>
          </a:p>
          <a:p>
            <a:pPr marL="0" indent="0" algn="l">
              <a:buNone/>
            </a:pPr>
            <a:r>
              <a:rPr lang="en-US" b="1" i="0" dirty="0">
                <a:solidFill>
                  <a:srgbClr val="0D0D0D"/>
                </a:solidFill>
                <a:effectLst/>
                <a:highlight>
                  <a:srgbClr val="FFFFFF"/>
                </a:highlight>
                <a:latin typeface="ui-sans-serif"/>
              </a:rPr>
              <a:t>9. Architecture Change Management:</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Establish a process for managing changes to the architecture.</a:t>
            </a:r>
          </a:p>
          <a:p>
            <a:pPr marL="742950" lvl="1" indent="-285750" algn="l">
              <a:buFont typeface="+mj-lt"/>
              <a:buAutoNum type="arabicPeriod"/>
            </a:pPr>
            <a:r>
              <a:rPr lang="en-US" b="0" i="0" dirty="0">
                <a:solidFill>
                  <a:srgbClr val="0D0D0D"/>
                </a:solidFill>
                <a:effectLst/>
                <a:highlight>
                  <a:srgbClr val="FFFFFF"/>
                </a:highlight>
                <a:latin typeface="ui-sans-serif"/>
              </a:rPr>
              <a:t>Continuously review and update the architecture to reflect new business needs and technological advancements.</a:t>
            </a:r>
          </a:p>
          <a:p>
            <a:pPr algn="l"/>
            <a:r>
              <a:rPr lang="en-US" b="1" i="0" dirty="0">
                <a:solidFill>
                  <a:srgbClr val="0D0D0D"/>
                </a:solidFill>
                <a:effectLst/>
                <a:highlight>
                  <a:srgbClr val="FFFFFF"/>
                </a:highlight>
                <a:latin typeface="ui-sans-serif"/>
              </a:rPr>
              <a:t>Activities:</a:t>
            </a:r>
            <a:endParaRPr lang="en-US" b="0" i="0" dirty="0">
              <a:solidFill>
                <a:srgbClr val="0D0D0D"/>
              </a:solidFill>
              <a:effectLst/>
              <a:highlight>
                <a:srgbClr val="FFFFFF"/>
              </a:highlight>
              <a:latin typeface="ui-sans-serif"/>
            </a:endParaRPr>
          </a:p>
          <a:p>
            <a:pPr lvl="1"/>
            <a:r>
              <a:rPr lang="en-US" b="0" i="0" dirty="0">
                <a:solidFill>
                  <a:srgbClr val="0D0D0D"/>
                </a:solidFill>
                <a:effectLst/>
                <a:highlight>
                  <a:srgbClr val="FFFFFF"/>
                </a:highlight>
                <a:latin typeface="ui-sans-serif"/>
              </a:rPr>
              <a:t>Establish a change management process.</a:t>
            </a:r>
          </a:p>
          <a:p>
            <a:pPr lvl="1"/>
            <a:r>
              <a:rPr lang="en-US" b="0" i="0" dirty="0">
                <a:solidFill>
                  <a:srgbClr val="0D0D0D"/>
                </a:solidFill>
                <a:effectLst/>
                <a:highlight>
                  <a:srgbClr val="FFFFFF"/>
                </a:highlight>
                <a:latin typeface="ui-sans-serif"/>
              </a:rPr>
              <a:t>Review and approve changes to the architecture.</a:t>
            </a:r>
          </a:p>
          <a:p>
            <a:pPr lvl="1"/>
            <a:r>
              <a:rPr lang="en-US" b="0" i="0" dirty="0">
                <a:solidFill>
                  <a:srgbClr val="0D0D0D"/>
                </a:solidFill>
                <a:effectLst/>
                <a:highlight>
                  <a:srgbClr val="FFFFFF"/>
                </a:highlight>
                <a:latin typeface="ui-sans-serif"/>
              </a:rPr>
              <a:t>Continuously update the architecture to reflect changes.</a:t>
            </a:r>
          </a:p>
          <a:p>
            <a:pPr marL="457200" lvl="1" indent="0" algn="l">
              <a:buNone/>
            </a:pPr>
            <a:endParaRPr lang="en-US" b="0" i="0" dirty="0">
              <a:solidFill>
                <a:srgbClr val="0D0D0D"/>
              </a:solidFill>
              <a:effectLst/>
              <a:highlight>
                <a:srgbClr val="FFFFFF"/>
              </a:highlight>
              <a:latin typeface="ui-sans-serif"/>
            </a:endParaRPr>
          </a:p>
          <a:p>
            <a:endParaRPr lang="en-US" dirty="0"/>
          </a:p>
        </p:txBody>
      </p:sp>
    </p:spTree>
    <p:extLst>
      <p:ext uri="{BB962C8B-B14F-4D97-AF65-F5344CB8AC3E}">
        <p14:creationId xmlns:p14="http://schemas.microsoft.com/office/powerpoint/2010/main" val="39354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F7DD-2854-638A-BBF4-DB88689DB3AA}"/>
              </a:ext>
            </a:extLst>
          </p:cNvPr>
          <p:cNvSpPr>
            <a:spLocks noGrp="1"/>
          </p:cNvSpPr>
          <p:nvPr>
            <p:ph type="title"/>
          </p:nvPr>
        </p:nvSpPr>
        <p:spPr/>
        <p:txBody>
          <a:bodyPr/>
          <a:lstStyle/>
          <a:p>
            <a:r>
              <a:rPr lang="en-US" dirty="0"/>
              <a:t>Managing Information System Resources</a:t>
            </a:r>
          </a:p>
        </p:txBody>
      </p:sp>
      <p:sp>
        <p:nvSpPr>
          <p:cNvPr id="3" name="Content Placeholder 2">
            <a:extLst>
              <a:ext uri="{FF2B5EF4-FFF2-40B4-BE49-F238E27FC236}">
                <a16:creationId xmlns:a16="http://schemas.microsoft.com/office/drawing/2014/main" id="{5A387B4A-43E4-1B2E-FC8C-4EF783EECF1A}"/>
              </a:ext>
            </a:extLst>
          </p:cNvPr>
          <p:cNvSpPr>
            <a:spLocks noGrp="1"/>
          </p:cNvSpPr>
          <p:nvPr>
            <p:ph idx="1"/>
          </p:nvPr>
        </p:nvSpPr>
        <p:spPr/>
        <p:txBody>
          <a:bodyPr>
            <a:normAutofit fontScale="92500" lnSpcReduction="20000"/>
          </a:bodyPr>
          <a:lstStyle/>
          <a:p>
            <a:pPr marL="0" indent="0" algn="l">
              <a:buNone/>
            </a:pPr>
            <a:r>
              <a:rPr lang="en-US" b="1" i="0" dirty="0">
                <a:solidFill>
                  <a:srgbClr val="0D0D0D"/>
                </a:solidFill>
                <a:effectLst/>
                <a:highlight>
                  <a:srgbClr val="FFFFFF"/>
                </a:highlight>
                <a:latin typeface="ui-sans-serif"/>
              </a:rPr>
              <a:t>2.Software Management:</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1" i="0" dirty="0">
                <a:solidFill>
                  <a:srgbClr val="0D0D0D"/>
                </a:solidFill>
                <a:effectLst/>
                <a:highlight>
                  <a:srgbClr val="FFFFFF"/>
                </a:highlight>
                <a:latin typeface="ui-sans-serif"/>
              </a:rPr>
              <a:t>Licensing and Compliance:</a:t>
            </a:r>
            <a:r>
              <a:rPr lang="en-US" b="0" i="0" dirty="0">
                <a:solidFill>
                  <a:srgbClr val="0D0D0D"/>
                </a:solidFill>
                <a:effectLst/>
                <a:highlight>
                  <a:srgbClr val="FFFFFF"/>
                </a:highlight>
                <a:latin typeface="ui-sans-serif"/>
              </a:rPr>
              <a:t> Ensure all software is properly licensed and complies with vendor agreements and legal requirements.</a:t>
            </a:r>
          </a:p>
          <a:p>
            <a:pPr marL="742950" lvl="1" indent="-285750" algn="l">
              <a:buFont typeface="+mj-lt"/>
              <a:buAutoNum type="arabicPeriod"/>
            </a:pPr>
            <a:r>
              <a:rPr lang="en-US" b="1" i="0" dirty="0">
                <a:solidFill>
                  <a:srgbClr val="0D0D0D"/>
                </a:solidFill>
                <a:effectLst/>
                <a:highlight>
                  <a:srgbClr val="FFFFFF"/>
                </a:highlight>
                <a:latin typeface="ui-sans-serif"/>
              </a:rPr>
              <a:t>Updates and Patches:</a:t>
            </a:r>
            <a:r>
              <a:rPr lang="en-US" b="0" i="0" dirty="0">
                <a:solidFill>
                  <a:srgbClr val="0D0D0D"/>
                </a:solidFill>
                <a:effectLst/>
                <a:highlight>
                  <a:srgbClr val="FFFFFF"/>
                </a:highlight>
                <a:latin typeface="ui-sans-serif"/>
              </a:rPr>
              <a:t> Regularly update software to protect against vulnerabilities and improve functionality.</a:t>
            </a:r>
          </a:p>
          <a:p>
            <a:pPr marL="742950" lvl="1" indent="-285750" algn="l">
              <a:buFont typeface="+mj-lt"/>
              <a:buAutoNum type="arabicPeriod"/>
            </a:pPr>
            <a:r>
              <a:rPr lang="en-US" b="1" i="0" dirty="0">
                <a:solidFill>
                  <a:srgbClr val="0D0D0D"/>
                </a:solidFill>
                <a:effectLst/>
                <a:highlight>
                  <a:srgbClr val="FFFFFF"/>
                </a:highlight>
                <a:latin typeface="ui-sans-serif"/>
              </a:rPr>
              <a:t>Application Portfolio Management:</a:t>
            </a:r>
            <a:r>
              <a:rPr lang="en-US" b="0" i="0" dirty="0">
                <a:solidFill>
                  <a:srgbClr val="0D0D0D"/>
                </a:solidFill>
                <a:effectLst/>
                <a:highlight>
                  <a:srgbClr val="FFFFFF"/>
                </a:highlight>
                <a:latin typeface="ui-sans-serif"/>
              </a:rPr>
              <a:t> Evaluate and manage the portfolio of applications to align with business needs and eliminate redundancies.</a:t>
            </a:r>
          </a:p>
          <a:p>
            <a:pPr marL="0" indent="0" algn="l">
              <a:buNone/>
            </a:pPr>
            <a:r>
              <a:rPr lang="en-US" b="1" i="0" dirty="0">
                <a:solidFill>
                  <a:srgbClr val="0D0D0D"/>
                </a:solidFill>
                <a:effectLst/>
                <a:highlight>
                  <a:srgbClr val="FFFFFF"/>
                </a:highlight>
                <a:latin typeface="ui-sans-serif"/>
              </a:rPr>
              <a:t>3.Data Management:</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1" i="0" dirty="0">
                <a:solidFill>
                  <a:srgbClr val="0D0D0D"/>
                </a:solidFill>
                <a:effectLst/>
                <a:highlight>
                  <a:srgbClr val="FFFFFF"/>
                </a:highlight>
                <a:latin typeface="ui-sans-serif"/>
              </a:rPr>
              <a:t>Data Governance:</a:t>
            </a:r>
            <a:r>
              <a:rPr lang="en-US" b="0" i="0" dirty="0">
                <a:solidFill>
                  <a:srgbClr val="0D0D0D"/>
                </a:solidFill>
                <a:effectLst/>
                <a:highlight>
                  <a:srgbClr val="FFFFFF"/>
                </a:highlight>
                <a:latin typeface="ui-sans-serif"/>
              </a:rPr>
              <a:t> Implement policies and procedures to ensure data accuracy, security, and accessibility.</a:t>
            </a:r>
          </a:p>
          <a:p>
            <a:pPr marL="742950" lvl="1" indent="-285750" algn="l">
              <a:buFont typeface="+mj-lt"/>
              <a:buAutoNum type="arabicPeriod"/>
            </a:pPr>
            <a:r>
              <a:rPr lang="en-US" b="1" i="0" dirty="0">
                <a:solidFill>
                  <a:srgbClr val="0D0D0D"/>
                </a:solidFill>
                <a:effectLst/>
                <a:highlight>
                  <a:srgbClr val="FFFFFF"/>
                </a:highlight>
                <a:latin typeface="ui-sans-serif"/>
              </a:rPr>
              <a:t>Data Storage:</a:t>
            </a:r>
            <a:r>
              <a:rPr lang="en-US" b="0" i="0" dirty="0">
                <a:solidFill>
                  <a:srgbClr val="0D0D0D"/>
                </a:solidFill>
                <a:effectLst/>
                <a:highlight>
                  <a:srgbClr val="FFFFFF"/>
                </a:highlight>
                <a:latin typeface="ui-sans-serif"/>
              </a:rPr>
              <a:t> Use efficient and scalable storage solutions, such as cloud storage, to manage growing data volumes.</a:t>
            </a:r>
          </a:p>
          <a:p>
            <a:pPr marL="742950" lvl="1" indent="-285750" algn="l">
              <a:buFont typeface="+mj-lt"/>
              <a:buAutoNum type="arabicPeriod"/>
            </a:pPr>
            <a:r>
              <a:rPr lang="en-US" b="1" i="0" dirty="0">
                <a:solidFill>
                  <a:srgbClr val="0D0D0D"/>
                </a:solidFill>
                <a:effectLst/>
                <a:highlight>
                  <a:srgbClr val="FFFFFF"/>
                </a:highlight>
                <a:latin typeface="ui-sans-serif"/>
              </a:rPr>
              <a:t>Backup and Recovery:</a:t>
            </a:r>
            <a:r>
              <a:rPr lang="en-US" b="0" i="0" dirty="0">
                <a:solidFill>
                  <a:srgbClr val="0D0D0D"/>
                </a:solidFill>
                <a:effectLst/>
                <a:highlight>
                  <a:srgbClr val="FFFFFF"/>
                </a:highlight>
                <a:latin typeface="ui-sans-serif"/>
              </a:rPr>
              <a:t> Regularly back up data and have a robust disaster recovery plan in place to mitigate data loss.</a:t>
            </a:r>
          </a:p>
          <a:p>
            <a:endParaRPr lang="en-US" dirty="0"/>
          </a:p>
        </p:txBody>
      </p:sp>
    </p:spTree>
    <p:extLst>
      <p:ext uri="{BB962C8B-B14F-4D97-AF65-F5344CB8AC3E}">
        <p14:creationId xmlns:p14="http://schemas.microsoft.com/office/powerpoint/2010/main" val="199013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DC9D3-A9B9-9126-07C0-EC4CFC66DC38}"/>
              </a:ext>
            </a:extLst>
          </p:cNvPr>
          <p:cNvSpPr>
            <a:spLocks noGrp="1"/>
          </p:cNvSpPr>
          <p:nvPr>
            <p:ph type="title"/>
          </p:nvPr>
        </p:nvSpPr>
        <p:spPr/>
        <p:txBody>
          <a:bodyPr/>
          <a:lstStyle/>
          <a:p>
            <a:r>
              <a:rPr lang="en-US" dirty="0"/>
              <a:t>Managing Information System Resources</a:t>
            </a:r>
          </a:p>
        </p:txBody>
      </p:sp>
      <p:sp>
        <p:nvSpPr>
          <p:cNvPr id="3" name="Content Placeholder 2">
            <a:extLst>
              <a:ext uri="{FF2B5EF4-FFF2-40B4-BE49-F238E27FC236}">
                <a16:creationId xmlns:a16="http://schemas.microsoft.com/office/drawing/2014/main" id="{36F2D750-E78A-4788-552A-52939440EE3D}"/>
              </a:ext>
            </a:extLst>
          </p:cNvPr>
          <p:cNvSpPr>
            <a:spLocks noGrp="1"/>
          </p:cNvSpPr>
          <p:nvPr>
            <p:ph idx="1"/>
          </p:nvPr>
        </p:nvSpPr>
        <p:spPr/>
        <p:txBody>
          <a:bodyPr>
            <a:normAutofit fontScale="92500" lnSpcReduction="20000"/>
          </a:bodyPr>
          <a:lstStyle/>
          <a:p>
            <a:pPr marL="0" indent="0" algn="l">
              <a:buNone/>
            </a:pPr>
            <a:r>
              <a:rPr lang="en-US" b="1" i="0" dirty="0">
                <a:solidFill>
                  <a:srgbClr val="0D0D0D"/>
                </a:solidFill>
                <a:effectLst/>
                <a:highlight>
                  <a:srgbClr val="FFFFFF"/>
                </a:highlight>
                <a:latin typeface="ui-sans-serif"/>
              </a:rPr>
              <a:t>4.Network Management:</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1" i="0" dirty="0">
                <a:solidFill>
                  <a:srgbClr val="0D0D0D"/>
                </a:solidFill>
                <a:effectLst/>
                <a:highlight>
                  <a:srgbClr val="FFFFFF"/>
                </a:highlight>
                <a:latin typeface="ui-sans-serif"/>
              </a:rPr>
              <a:t>Network Infrastructure:</a:t>
            </a:r>
            <a:r>
              <a:rPr lang="en-US" b="0" i="0" dirty="0">
                <a:solidFill>
                  <a:srgbClr val="0D0D0D"/>
                </a:solidFill>
                <a:effectLst/>
                <a:highlight>
                  <a:srgbClr val="FFFFFF"/>
                </a:highlight>
                <a:latin typeface="ui-sans-serif"/>
              </a:rPr>
              <a:t> Design and maintain a reliable and scalable network infrastructure to support business operations.</a:t>
            </a:r>
          </a:p>
          <a:p>
            <a:pPr marL="742950" lvl="1" indent="-285750" algn="l">
              <a:buFont typeface="+mj-lt"/>
              <a:buAutoNum type="arabicPeriod"/>
            </a:pPr>
            <a:r>
              <a:rPr lang="en-US" b="1" i="0" dirty="0">
                <a:solidFill>
                  <a:srgbClr val="0D0D0D"/>
                </a:solidFill>
                <a:effectLst/>
                <a:highlight>
                  <a:srgbClr val="FFFFFF"/>
                </a:highlight>
                <a:latin typeface="ui-sans-serif"/>
              </a:rPr>
              <a:t>Security:</a:t>
            </a:r>
            <a:r>
              <a:rPr lang="en-US" b="0" i="0" dirty="0">
                <a:solidFill>
                  <a:srgbClr val="0D0D0D"/>
                </a:solidFill>
                <a:effectLst/>
                <a:highlight>
                  <a:srgbClr val="FFFFFF"/>
                </a:highlight>
                <a:latin typeface="ui-sans-serif"/>
              </a:rPr>
              <a:t> Implement robust network security measures, including firewalls, intrusion detection systems, and encryption.</a:t>
            </a:r>
          </a:p>
          <a:p>
            <a:pPr marL="742950" lvl="1" indent="-285750" algn="l">
              <a:buFont typeface="+mj-lt"/>
              <a:buAutoNum type="arabicPeriod"/>
            </a:pPr>
            <a:r>
              <a:rPr lang="en-US" b="1" i="0" dirty="0">
                <a:solidFill>
                  <a:srgbClr val="0D0D0D"/>
                </a:solidFill>
                <a:effectLst/>
                <a:highlight>
                  <a:srgbClr val="FFFFFF"/>
                </a:highlight>
                <a:latin typeface="ui-sans-serif"/>
              </a:rPr>
              <a:t>Performance Monitoring:</a:t>
            </a:r>
            <a:r>
              <a:rPr lang="en-US" b="0" i="0" dirty="0">
                <a:solidFill>
                  <a:srgbClr val="0D0D0D"/>
                </a:solidFill>
                <a:effectLst/>
                <a:highlight>
                  <a:srgbClr val="FFFFFF"/>
                </a:highlight>
                <a:latin typeface="ui-sans-serif"/>
              </a:rPr>
              <a:t> Continuously monitor network performance to detect and resolve issues promptly.</a:t>
            </a:r>
          </a:p>
          <a:p>
            <a:pPr marL="0" indent="0" algn="l">
              <a:buNone/>
            </a:pPr>
            <a:r>
              <a:rPr lang="en-US" b="1" i="0" dirty="0">
                <a:solidFill>
                  <a:srgbClr val="0D0D0D"/>
                </a:solidFill>
                <a:effectLst/>
                <a:highlight>
                  <a:srgbClr val="FFFFFF"/>
                </a:highlight>
                <a:latin typeface="ui-sans-serif"/>
              </a:rPr>
              <a:t>5.Human Resources Management:</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1" i="0" dirty="0">
                <a:solidFill>
                  <a:srgbClr val="0D0D0D"/>
                </a:solidFill>
                <a:effectLst/>
                <a:highlight>
                  <a:srgbClr val="FFFFFF"/>
                </a:highlight>
                <a:latin typeface="ui-sans-serif"/>
              </a:rPr>
              <a:t>Skills Development:</a:t>
            </a:r>
            <a:r>
              <a:rPr lang="en-US" b="0" i="0" dirty="0">
                <a:solidFill>
                  <a:srgbClr val="0D0D0D"/>
                </a:solidFill>
                <a:effectLst/>
                <a:highlight>
                  <a:srgbClr val="FFFFFF"/>
                </a:highlight>
                <a:latin typeface="ui-sans-serif"/>
              </a:rPr>
              <a:t> Invest in training and development programs to keep IT staff updated with the latest technologies and best practices.</a:t>
            </a:r>
          </a:p>
          <a:p>
            <a:pPr marL="742950" lvl="1" indent="-285750" algn="l">
              <a:buFont typeface="+mj-lt"/>
              <a:buAutoNum type="arabicPeriod"/>
            </a:pPr>
            <a:r>
              <a:rPr lang="en-US" b="1" i="0" dirty="0">
                <a:solidFill>
                  <a:srgbClr val="0D0D0D"/>
                </a:solidFill>
                <a:effectLst/>
                <a:highlight>
                  <a:srgbClr val="FFFFFF"/>
                </a:highlight>
                <a:latin typeface="ui-sans-serif"/>
              </a:rPr>
              <a:t>Roles and Responsibilities:</a:t>
            </a:r>
            <a:r>
              <a:rPr lang="en-US" b="0" i="0" dirty="0">
                <a:solidFill>
                  <a:srgbClr val="0D0D0D"/>
                </a:solidFill>
                <a:effectLst/>
                <a:highlight>
                  <a:srgbClr val="FFFFFF"/>
                </a:highlight>
                <a:latin typeface="ui-sans-serif"/>
              </a:rPr>
              <a:t> Clearly define roles and responsibilities to ensure efficient management and accountability.</a:t>
            </a:r>
          </a:p>
          <a:p>
            <a:pPr marL="742950" lvl="1" indent="-285750" algn="l">
              <a:buFont typeface="+mj-lt"/>
              <a:buAutoNum type="arabicPeriod"/>
            </a:pPr>
            <a:r>
              <a:rPr lang="en-US" b="1" i="0" dirty="0">
                <a:solidFill>
                  <a:srgbClr val="0D0D0D"/>
                </a:solidFill>
                <a:effectLst/>
                <a:highlight>
                  <a:srgbClr val="FFFFFF"/>
                </a:highlight>
                <a:latin typeface="ui-sans-serif"/>
              </a:rPr>
              <a:t>Talent Acquisition:</a:t>
            </a:r>
            <a:r>
              <a:rPr lang="en-US" b="0" i="0" dirty="0">
                <a:solidFill>
                  <a:srgbClr val="0D0D0D"/>
                </a:solidFill>
                <a:effectLst/>
                <a:highlight>
                  <a:srgbClr val="FFFFFF"/>
                </a:highlight>
                <a:latin typeface="ui-sans-serif"/>
              </a:rPr>
              <a:t> Recruit and retain skilled IT professionals to support and advance the organization's IS initiatives.</a:t>
            </a:r>
          </a:p>
          <a:p>
            <a:endParaRPr lang="en-US" dirty="0"/>
          </a:p>
        </p:txBody>
      </p:sp>
    </p:spTree>
    <p:extLst>
      <p:ext uri="{BB962C8B-B14F-4D97-AF65-F5344CB8AC3E}">
        <p14:creationId xmlns:p14="http://schemas.microsoft.com/office/powerpoint/2010/main" val="343138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E645A-7921-AFB1-1246-085862AA03F0}"/>
              </a:ext>
            </a:extLst>
          </p:cNvPr>
          <p:cNvSpPr>
            <a:spLocks noGrp="1"/>
          </p:cNvSpPr>
          <p:nvPr>
            <p:ph type="title"/>
          </p:nvPr>
        </p:nvSpPr>
        <p:spPr/>
        <p:txBody>
          <a:bodyPr>
            <a:normAutofit fontScale="90000"/>
          </a:bodyPr>
          <a:lstStyle/>
          <a:p>
            <a:r>
              <a:rPr lang="en-US" b="1" i="0" dirty="0">
                <a:solidFill>
                  <a:srgbClr val="0D0D0D"/>
                </a:solidFill>
                <a:effectLst/>
                <a:highlight>
                  <a:srgbClr val="FFFFFF"/>
                </a:highlight>
                <a:latin typeface="ui-sans-serif"/>
              </a:rPr>
              <a:t>Example Scenario: Managing IS Resources in a Mid-Sized Company</a:t>
            </a:r>
            <a:br>
              <a:rPr lang="en-US" b="1" i="0" dirty="0">
                <a:solidFill>
                  <a:srgbClr val="0D0D0D"/>
                </a:solidFill>
                <a:effectLst/>
                <a:highlight>
                  <a:srgbClr val="FFFFFF"/>
                </a:highlight>
                <a:latin typeface="ui-sans-serif"/>
              </a:rPr>
            </a:br>
            <a:endParaRPr lang="en-US" dirty="0"/>
          </a:p>
        </p:txBody>
      </p:sp>
      <p:sp>
        <p:nvSpPr>
          <p:cNvPr id="3" name="Content Placeholder 2">
            <a:extLst>
              <a:ext uri="{FF2B5EF4-FFF2-40B4-BE49-F238E27FC236}">
                <a16:creationId xmlns:a16="http://schemas.microsoft.com/office/drawing/2014/main" id="{33B592CF-1193-EC1B-08EC-828FC3B2F769}"/>
              </a:ext>
            </a:extLst>
          </p:cNvPr>
          <p:cNvSpPr>
            <a:spLocks noGrp="1"/>
          </p:cNvSpPr>
          <p:nvPr>
            <p:ph idx="1"/>
          </p:nvPr>
        </p:nvSpPr>
        <p:spPr/>
        <p:txBody>
          <a:bodyPr>
            <a:normAutofit fontScale="62500" lnSpcReduction="20000"/>
          </a:bodyPr>
          <a:lstStyle/>
          <a:p>
            <a:pPr algn="l">
              <a:buFont typeface="+mj-lt"/>
              <a:buAutoNum type="arabicPeriod"/>
            </a:pPr>
            <a:r>
              <a:rPr lang="en-US" b="1" i="0" dirty="0">
                <a:solidFill>
                  <a:srgbClr val="0D0D0D"/>
                </a:solidFill>
                <a:effectLst/>
                <a:highlight>
                  <a:srgbClr val="FFFFFF"/>
                </a:highlight>
                <a:latin typeface="ui-sans-serif"/>
              </a:rPr>
              <a:t>Hardware:</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They maintain an inventory of all hardware assets using an asset management system.</a:t>
            </a:r>
          </a:p>
          <a:p>
            <a:pPr marL="742950" lvl="1" indent="-285750" algn="l">
              <a:buFont typeface="+mj-lt"/>
              <a:buAutoNum type="arabicPeriod"/>
            </a:pPr>
            <a:r>
              <a:rPr lang="en-US" b="0" i="0" dirty="0">
                <a:solidFill>
                  <a:srgbClr val="0D0D0D"/>
                </a:solidFill>
                <a:effectLst/>
                <a:highlight>
                  <a:srgbClr val="FFFFFF"/>
                </a:highlight>
                <a:latin typeface="ui-sans-serif"/>
              </a:rPr>
              <a:t>Regular maintenance schedules are followed, and aging equipment is replaced proactively.</a:t>
            </a:r>
          </a:p>
          <a:p>
            <a:pPr algn="l">
              <a:buFont typeface="+mj-lt"/>
              <a:buAutoNum type="arabicPeriod"/>
            </a:pPr>
            <a:r>
              <a:rPr lang="en-US" b="1" i="0" dirty="0">
                <a:solidFill>
                  <a:srgbClr val="0D0D0D"/>
                </a:solidFill>
                <a:effectLst/>
                <a:highlight>
                  <a:srgbClr val="FFFFFF"/>
                </a:highlight>
                <a:latin typeface="ui-sans-serif"/>
              </a:rPr>
              <a:t>Software:</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All software licenses are tracked and managed to ensure compliance.</a:t>
            </a:r>
          </a:p>
          <a:p>
            <a:pPr marL="742950" lvl="1" indent="-285750" algn="l">
              <a:buFont typeface="+mj-lt"/>
              <a:buAutoNum type="arabicPeriod"/>
            </a:pPr>
            <a:r>
              <a:rPr lang="en-US" b="0" i="0" dirty="0">
                <a:solidFill>
                  <a:srgbClr val="0D0D0D"/>
                </a:solidFill>
                <a:effectLst/>
                <a:highlight>
                  <a:srgbClr val="FFFFFF"/>
                </a:highlight>
                <a:latin typeface="ui-sans-serif"/>
              </a:rPr>
              <a:t>Regular software updates and patches are applied to keep systems secure and functional.</a:t>
            </a:r>
          </a:p>
          <a:p>
            <a:pPr algn="l">
              <a:buFont typeface="+mj-lt"/>
              <a:buAutoNum type="arabicPeriod"/>
            </a:pPr>
            <a:r>
              <a:rPr lang="en-US" b="1" i="0" dirty="0">
                <a:solidFill>
                  <a:srgbClr val="0D0D0D"/>
                </a:solidFill>
                <a:effectLst/>
                <a:highlight>
                  <a:srgbClr val="FFFFFF"/>
                </a:highlight>
                <a:latin typeface="ui-sans-serif"/>
              </a:rPr>
              <a:t>Data:</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A data governance framework ensures that data is accurate, secure, and accessible to authorized users.</a:t>
            </a:r>
          </a:p>
          <a:p>
            <a:pPr marL="742950" lvl="1" indent="-285750" algn="l">
              <a:buFont typeface="+mj-lt"/>
              <a:buAutoNum type="arabicPeriod"/>
            </a:pPr>
            <a:r>
              <a:rPr lang="en-US" b="0" i="0" dirty="0">
                <a:solidFill>
                  <a:srgbClr val="0D0D0D"/>
                </a:solidFill>
                <a:effectLst/>
                <a:highlight>
                  <a:srgbClr val="FFFFFF"/>
                </a:highlight>
                <a:latin typeface="ui-sans-serif"/>
              </a:rPr>
              <a:t>Data is backed up daily, and a disaster recovery plan is in place, with regular drills conducted to ensure readiness.</a:t>
            </a:r>
          </a:p>
          <a:p>
            <a:pPr algn="l">
              <a:buFont typeface="+mj-lt"/>
              <a:buAutoNum type="arabicPeriod"/>
            </a:pPr>
            <a:r>
              <a:rPr lang="en-US" b="1" i="0" dirty="0">
                <a:solidFill>
                  <a:srgbClr val="0D0D0D"/>
                </a:solidFill>
                <a:effectLst/>
                <a:highlight>
                  <a:srgbClr val="FFFFFF"/>
                </a:highlight>
                <a:latin typeface="ui-sans-serif"/>
              </a:rPr>
              <a:t>Network:</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The company’s network infrastructure is designed for scalability and reliability, with redundant systems to prevent downtime.</a:t>
            </a:r>
          </a:p>
          <a:p>
            <a:pPr marL="742950" lvl="1" indent="-285750" algn="l">
              <a:buFont typeface="+mj-lt"/>
              <a:buAutoNum type="arabicPeriod"/>
            </a:pPr>
            <a:r>
              <a:rPr lang="en-US" b="0" i="0" dirty="0">
                <a:solidFill>
                  <a:srgbClr val="0D0D0D"/>
                </a:solidFill>
                <a:effectLst/>
                <a:highlight>
                  <a:srgbClr val="FFFFFF"/>
                </a:highlight>
                <a:latin typeface="ui-sans-serif"/>
              </a:rPr>
              <a:t>Advanced security measures, including firewalls and intrusion detection systems, are implemented to protect against cyber threats.</a:t>
            </a:r>
          </a:p>
          <a:p>
            <a:pPr algn="l">
              <a:buFont typeface="+mj-lt"/>
              <a:buAutoNum type="arabicPeriod"/>
            </a:pPr>
            <a:r>
              <a:rPr lang="en-US" b="1" i="0" dirty="0">
                <a:solidFill>
                  <a:srgbClr val="0D0D0D"/>
                </a:solidFill>
                <a:effectLst/>
                <a:highlight>
                  <a:srgbClr val="FFFFFF"/>
                </a:highlight>
                <a:latin typeface="ui-sans-serif"/>
              </a:rPr>
              <a:t>Human Resources:</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0" i="0" dirty="0">
                <a:solidFill>
                  <a:srgbClr val="0D0D0D"/>
                </a:solidFill>
                <a:effectLst/>
                <a:highlight>
                  <a:srgbClr val="FFFFFF"/>
                </a:highlight>
                <a:latin typeface="ui-sans-serif"/>
              </a:rPr>
              <a:t>IT staff receive ongoing training and certifications to stay updated with the latest technologies.</a:t>
            </a:r>
          </a:p>
          <a:p>
            <a:pPr marL="742950" lvl="1" indent="-285750" algn="l">
              <a:buFont typeface="+mj-lt"/>
              <a:buAutoNum type="arabicPeriod"/>
            </a:pPr>
            <a:r>
              <a:rPr lang="en-US" b="0" i="0" dirty="0">
                <a:solidFill>
                  <a:srgbClr val="0D0D0D"/>
                </a:solidFill>
                <a:effectLst/>
                <a:highlight>
                  <a:srgbClr val="FFFFFF"/>
                </a:highlight>
                <a:latin typeface="ui-sans-serif"/>
              </a:rPr>
              <a:t>Clear roles and responsibilities are defined, and regular performance reviews are conducted.</a:t>
            </a:r>
          </a:p>
          <a:p>
            <a:endParaRPr lang="en-US" dirty="0"/>
          </a:p>
        </p:txBody>
      </p:sp>
    </p:spTree>
    <p:extLst>
      <p:ext uri="{BB962C8B-B14F-4D97-AF65-F5344CB8AC3E}">
        <p14:creationId xmlns:p14="http://schemas.microsoft.com/office/powerpoint/2010/main" val="3830445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510924BA-853F-FE23-7570-BED59F0E94BE}"/>
              </a:ext>
            </a:extLst>
          </p:cNvPr>
          <p:cNvPicPr>
            <a:picLocks noGrp="1" noChangeAspect="1"/>
          </p:cNvPicPr>
          <p:nvPr>
            <p:ph idx="1"/>
          </p:nvPr>
        </p:nvPicPr>
        <p:blipFill rotWithShape="1">
          <a:blip r:embed="rId2"/>
          <a:srcRect t="22221" b="5907"/>
          <a:stretch/>
        </p:blipFill>
        <p:spPr>
          <a:xfrm>
            <a:off x="20" y="1282"/>
            <a:ext cx="12191980" cy="6856718"/>
          </a:xfrm>
          <a:prstGeom prst="rect">
            <a:avLst/>
          </a:prstGeom>
        </p:spPr>
      </p:pic>
    </p:spTree>
    <p:extLst>
      <p:ext uri="{BB962C8B-B14F-4D97-AF65-F5344CB8AC3E}">
        <p14:creationId xmlns:p14="http://schemas.microsoft.com/office/powerpoint/2010/main" val="828514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EE04-785C-D4C0-D44C-F298BE9A0895}"/>
              </a:ext>
            </a:extLst>
          </p:cNvPr>
          <p:cNvSpPr>
            <a:spLocks noGrp="1"/>
          </p:cNvSpPr>
          <p:nvPr>
            <p:ph type="title"/>
          </p:nvPr>
        </p:nvSpPr>
        <p:spPr/>
        <p:txBody>
          <a:bodyPr/>
          <a:lstStyle/>
          <a:p>
            <a:r>
              <a:rPr lang="en-US" dirty="0"/>
              <a:t>IS Architecture</a:t>
            </a:r>
          </a:p>
        </p:txBody>
      </p:sp>
      <p:sp>
        <p:nvSpPr>
          <p:cNvPr id="3" name="Content Placeholder 2">
            <a:extLst>
              <a:ext uri="{FF2B5EF4-FFF2-40B4-BE49-F238E27FC236}">
                <a16:creationId xmlns:a16="http://schemas.microsoft.com/office/drawing/2014/main" id="{09882994-A57D-3513-8D56-B29EDD0F5041}"/>
              </a:ext>
            </a:extLst>
          </p:cNvPr>
          <p:cNvSpPr>
            <a:spLocks noGrp="1"/>
          </p:cNvSpPr>
          <p:nvPr>
            <p:ph idx="1"/>
          </p:nvPr>
        </p:nvSpPr>
        <p:spPr/>
        <p:txBody>
          <a:bodyPr>
            <a:normAutofit fontScale="85000" lnSpcReduction="10000"/>
          </a:bodyPr>
          <a:lstStyle/>
          <a:p>
            <a:r>
              <a:rPr lang="en-US" b="0" i="0" dirty="0">
                <a:solidFill>
                  <a:srgbClr val="0D0D0D"/>
                </a:solidFill>
                <a:effectLst/>
                <a:highlight>
                  <a:srgbClr val="FFFFFF"/>
                </a:highlight>
                <a:latin typeface="ui-sans-serif"/>
              </a:rPr>
              <a:t>Information system architecture is a comprehensive framework used to manage and align an organization’s IT infrastructure, data, applications, and processes with its business objectives. It serves as a blueprint for integrating and managing technology resources to effectively support business operations.</a:t>
            </a:r>
          </a:p>
          <a:p>
            <a:r>
              <a:rPr lang="en-US" b="0" i="0" dirty="0">
                <a:solidFill>
                  <a:srgbClr val="0D0D0D"/>
                </a:solidFill>
                <a:effectLst/>
                <a:highlight>
                  <a:srgbClr val="FFFFFF"/>
                </a:highlight>
                <a:latin typeface="ui-sans-serif"/>
              </a:rPr>
              <a:t>Information system architecture (ISA) is like a blueprint for how an organization's technology supports its goals and operations. It outlines how the different parts of the information system, such as hardware, software, data, and networks, work together to help the business run smoothly and efficiently.</a:t>
            </a:r>
          </a:p>
          <a:p>
            <a:pPr algn="l">
              <a:buFont typeface="+mj-lt"/>
              <a:buAutoNum type="arabicPeriod"/>
            </a:pPr>
            <a:r>
              <a:rPr lang="en-US" b="1" i="0" dirty="0">
                <a:solidFill>
                  <a:srgbClr val="0D0D0D"/>
                </a:solidFill>
                <a:effectLst/>
                <a:highlight>
                  <a:srgbClr val="FFFFFF"/>
                </a:highlight>
                <a:latin typeface="ui-sans-serif"/>
              </a:rPr>
              <a:t>Business Architecture:</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1" i="0" dirty="0">
                <a:solidFill>
                  <a:srgbClr val="0D0D0D"/>
                </a:solidFill>
                <a:effectLst/>
                <a:highlight>
                  <a:srgbClr val="FFFFFF"/>
                </a:highlight>
                <a:latin typeface="ui-sans-serif"/>
              </a:rPr>
              <a:t>Business Processes:</a:t>
            </a:r>
            <a:r>
              <a:rPr lang="en-US" b="0" i="0" dirty="0">
                <a:solidFill>
                  <a:srgbClr val="0D0D0D"/>
                </a:solidFill>
                <a:effectLst/>
                <a:highlight>
                  <a:srgbClr val="FFFFFF"/>
                </a:highlight>
                <a:latin typeface="ui-sans-serif"/>
              </a:rPr>
              <a:t> Defines the core business processes, workflows, and functions.</a:t>
            </a:r>
          </a:p>
          <a:p>
            <a:pPr marL="742950" lvl="1" indent="-285750" algn="l">
              <a:buFont typeface="+mj-lt"/>
              <a:buAutoNum type="arabicPeriod"/>
            </a:pPr>
            <a:r>
              <a:rPr lang="en-US" b="1" i="0" dirty="0">
                <a:solidFill>
                  <a:srgbClr val="0D0D0D"/>
                </a:solidFill>
                <a:effectLst/>
                <a:highlight>
                  <a:srgbClr val="FFFFFF"/>
                </a:highlight>
                <a:latin typeface="ui-sans-serif"/>
              </a:rPr>
              <a:t>Business Goals and Objectives:</a:t>
            </a:r>
            <a:r>
              <a:rPr lang="en-US" b="0" i="0" dirty="0">
                <a:solidFill>
                  <a:srgbClr val="0D0D0D"/>
                </a:solidFill>
                <a:effectLst/>
                <a:highlight>
                  <a:srgbClr val="FFFFFF"/>
                </a:highlight>
                <a:latin typeface="ui-sans-serif"/>
              </a:rPr>
              <a:t> Aligns IT initiatives with strategic business goals.</a:t>
            </a:r>
          </a:p>
          <a:p>
            <a:pPr marL="742950" lvl="1" indent="-285750" algn="l">
              <a:buFont typeface="+mj-lt"/>
              <a:buAutoNum type="arabicPeriod"/>
            </a:pPr>
            <a:r>
              <a:rPr lang="en-US" b="1" i="0" dirty="0">
                <a:solidFill>
                  <a:srgbClr val="0D0D0D"/>
                </a:solidFill>
                <a:effectLst/>
                <a:highlight>
                  <a:srgbClr val="FFFFFF"/>
                </a:highlight>
                <a:latin typeface="ui-sans-serif"/>
              </a:rPr>
              <a:t>Organizational Structure:</a:t>
            </a:r>
            <a:r>
              <a:rPr lang="en-US" b="0" i="0" dirty="0">
                <a:solidFill>
                  <a:srgbClr val="0D0D0D"/>
                </a:solidFill>
                <a:effectLst/>
                <a:highlight>
                  <a:srgbClr val="FFFFFF"/>
                </a:highlight>
                <a:latin typeface="ui-sans-serif"/>
              </a:rPr>
              <a:t> Outlines roles, responsibilities, and relationships within the organization.</a:t>
            </a:r>
          </a:p>
          <a:p>
            <a:endParaRPr lang="en-US" dirty="0"/>
          </a:p>
        </p:txBody>
      </p:sp>
    </p:spTree>
    <p:extLst>
      <p:ext uri="{BB962C8B-B14F-4D97-AF65-F5344CB8AC3E}">
        <p14:creationId xmlns:p14="http://schemas.microsoft.com/office/powerpoint/2010/main" val="1751525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CA53E-7EB3-9214-4C64-F7721BDFBF37}"/>
              </a:ext>
            </a:extLst>
          </p:cNvPr>
          <p:cNvSpPr>
            <a:spLocks noGrp="1"/>
          </p:cNvSpPr>
          <p:nvPr>
            <p:ph type="title"/>
          </p:nvPr>
        </p:nvSpPr>
        <p:spPr/>
        <p:txBody>
          <a:bodyPr/>
          <a:lstStyle/>
          <a:p>
            <a:r>
              <a:rPr lang="en-US" dirty="0"/>
              <a:t>Components/ Domains of ISA</a:t>
            </a:r>
          </a:p>
        </p:txBody>
      </p:sp>
      <p:sp>
        <p:nvSpPr>
          <p:cNvPr id="3" name="Content Placeholder 2">
            <a:extLst>
              <a:ext uri="{FF2B5EF4-FFF2-40B4-BE49-F238E27FC236}">
                <a16:creationId xmlns:a16="http://schemas.microsoft.com/office/drawing/2014/main" id="{7E22A31D-0FB4-674C-EE3C-7EC8AF0A8970}"/>
              </a:ext>
            </a:extLst>
          </p:cNvPr>
          <p:cNvSpPr>
            <a:spLocks noGrp="1"/>
          </p:cNvSpPr>
          <p:nvPr>
            <p:ph idx="1"/>
          </p:nvPr>
        </p:nvSpPr>
        <p:spPr/>
        <p:txBody>
          <a:bodyPr>
            <a:normAutofit fontScale="92500" lnSpcReduction="10000"/>
          </a:bodyPr>
          <a:lstStyle/>
          <a:p>
            <a:pPr marL="0" indent="0" algn="l">
              <a:buNone/>
            </a:pPr>
            <a:r>
              <a:rPr lang="en-US" b="1" i="0" dirty="0">
                <a:solidFill>
                  <a:srgbClr val="0D0D0D"/>
                </a:solidFill>
                <a:effectLst/>
                <a:highlight>
                  <a:srgbClr val="FFFFFF"/>
                </a:highlight>
                <a:latin typeface="ui-sans-serif"/>
              </a:rPr>
              <a:t>2.Data Architecture:</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1" i="0" dirty="0">
                <a:solidFill>
                  <a:srgbClr val="0D0D0D"/>
                </a:solidFill>
                <a:effectLst/>
                <a:highlight>
                  <a:srgbClr val="FFFFFF"/>
                </a:highlight>
                <a:latin typeface="ui-sans-serif"/>
              </a:rPr>
              <a:t>Data Models:</a:t>
            </a:r>
            <a:r>
              <a:rPr lang="en-US" b="0" i="0" dirty="0">
                <a:solidFill>
                  <a:srgbClr val="0D0D0D"/>
                </a:solidFill>
                <a:effectLst/>
                <a:highlight>
                  <a:srgbClr val="FFFFFF"/>
                </a:highlight>
                <a:latin typeface="ui-sans-serif"/>
              </a:rPr>
              <a:t> Defines the structure of data, including entities, relationships, and data flow.</a:t>
            </a:r>
          </a:p>
          <a:p>
            <a:pPr marL="742950" lvl="1" indent="-285750" algn="l">
              <a:buFont typeface="+mj-lt"/>
              <a:buAutoNum type="arabicPeriod"/>
            </a:pPr>
            <a:r>
              <a:rPr lang="en-US" b="1" i="0" dirty="0">
                <a:solidFill>
                  <a:srgbClr val="0D0D0D"/>
                </a:solidFill>
                <a:effectLst/>
                <a:highlight>
                  <a:srgbClr val="FFFFFF"/>
                </a:highlight>
                <a:latin typeface="ui-sans-serif"/>
              </a:rPr>
              <a:t>Data Management:</a:t>
            </a:r>
            <a:r>
              <a:rPr lang="en-US" b="0" i="0" dirty="0">
                <a:solidFill>
                  <a:srgbClr val="0D0D0D"/>
                </a:solidFill>
                <a:effectLst/>
                <a:highlight>
                  <a:srgbClr val="FFFFFF"/>
                </a:highlight>
                <a:latin typeface="ui-sans-serif"/>
              </a:rPr>
              <a:t> Establishes data governance, quality, and lifecycle management practices.</a:t>
            </a:r>
          </a:p>
          <a:p>
            <a:pPr marL="742950" lvl="1" indent="-285750" algn="l">
              <a:buFont typeface="+mj-lt"/>
              <a:buAutoNum type="arabicPeriod"/>
            </a:pPr>
            <a:r>
              <a:rPr lang="en-US" b="1" i="0" dirty="0">
                <a:solidFill>
                  <a:srgbClr val="0D0D0D"/>
                </a:solidFill>
                <a:effectLst/>
                <a:highlight>
                  <a:srgbClr val="FFFFFF"/>
                </a:highlight>
                <a:latin typeface="ui-sans-serif"/>
              </a:rPr>
              <a:t>Data Storage:</a:t>
            </a:r>
            <a:r>
              <a:rPr lang="en-US" b="0" i="0" dirty="0">
                <a:solidFill>
                  <a:srgbClr val="0D0D0D"/>
                </a:solidFill>
                <a:effectLst/>
                <a:highlight>
                  <a:srgbClr val="FFFFFF"/>
                </a:highlight>
                <a:latin typeface="ui-sans-serif"/>
              </a:rPr>
              <a:t> Determines how and where data is stored, whether on-premises, in the cloud, or hybrid.</a:t>
            </a:r>
          </a:p>
          <a:p>
            <a:pPr marL="0" indent="0" algn="l">
              <a:buNone/>
            </a:pPr>
            <a:r>
              <a:rPr lang="en-US" b="1" i="0" dirty="0">
                <a:solidFill>
                  <a:srgbClr val="0D0D0D"/>
                </a:solidFill>
                <a:effectLst/>
                <a:highlight>
                  <a:srgbClr val="FFFFFF"/>
                </a:highlight>
                <a:latin typeface="ui-sans-serif"/>
              </a:rPr>
              <a:t>3.Application Architecture:</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1" i="0" dirty="0">
                <a:solidFill>
                  <a:srgbClr val="0D0D0D"/>
                </a:solidFill>
                <a:effectLst/>
                <a:highlight>
                  <a:srgbClr val="FFFFFF"/>
                </a:highlight>
                <a:latin typeface="ui-sans-serif"/>
              </a:rPr>
              <a:t>Application Portfolio:</a:t>
            </a:r>
            <a:r>
              <a:rPr lang="en-US" b="0" i="0" dirty="0">
                <a:solidFill>
                  <a:srgbClr val="0D0D0D"/>
                </a:solidFill>
                <a:effectLst/>
                <a:highlight>
                  <a:srgbClr val="FFFFFF"/>
                </a:highlight>
                <a:latin typeface="ui-sans-serif"/>
              </a:rPr>
              <a:t> Catalogs all applications and their interactions.</a:t>
            </a:r>
          </a:p>
          <a:p>
            <a:pPr marL="742950" lvl="1" indent="-285750" algn="l">
              <a:buFont typeface="+mj-lt"/>
              <a:buAutoNum type="arabicPeriod"/>
            </a:pPr>
            <a:r>
              <a:rPr lang="en-US" b="1" i="0" dirty="0">
                <a:solidFill>
                  <a:srgbClr val="0D0D0D"/>
                </a:solidFill>
                <a:effectLst/>
                <a:highlight>
                  <a:srgbClr val="FFFFFF"/>
                </a:highlight>
                <a:latin typeface="ui-sans-serif"/>
              </a:rPr>
              <a:t>Application Integration:</a:t>
            </a:r>
            <a:r>
              <a:rPr lang="en-US" b="0" i="0" dirty="0">
                <a:solidFill>
                  <a:srgbClr val="0D0D0D"/>
                </a:solidFill>
                <a:effectLst/>
                <a:highlight>
                  <a:srgbClr val="FFFFFF"/>
                </a:highlight>
                <a:latin typeface="ui-sans-serif"/>
              </a:rPr>
              <a:t> Defines how different applications communicate and share data.</a:t>
            </a:r>
          </a:p>
          <a:p>
            <a:pPr marL="742950" lvl="1" indent="-285750" algn="l">
              <a:buFont typeface="+mj-lt"/>
              <a:buAutoNum type="arabicPeriod"/>
            </a:pPr>
            <a:r>
              <a:rPr lang="en-US" b="1" i="0" dirty="0">
                <a:solidFill>
                  <a:srgbClr val="0D0D0D"/>
                </a:solidFill>
                <a:effectLst/>
                <a:highlight>
                  <a:srgbClr val="FFFFFF"/>
                </a:highlight>
                <a:latin typeface="ui-sans-serif"/>
              </a:rPr>
              <a:t>Development Standards:</a:t>
            </a:r>
            <a:r>
              <a:rPr lang="en-US" b="0" i="0" dirty="0">
                <a:solidFill>
                  <a:srgbClr val="0D0D0D"/>
                </a:solidFill>
                <a:effectLst/>
                <a:highlight>
                  <a:srgbClr val="FFFFFF"/>
                </a:highlight>
                <a:latin typeface="ui-sans-serif"/>
              </a:rPr>
              <a:t> Sets standards for application development, including coding practices and tools.</a:t>
            </a:r>
          </a:p>
          <a:p>
            <a:endParaRPr lang="en-US" dirty="0"/>
          </a:p>
        </p:txBody>
      </p:sp>
    </p:spTree>
    <p:extLst>
      <p:ext uri="{BB962C8B-B14F-4D97-AF65-F5344CB8AC3E}">
        <p14:creationId xmlns:p14="http://schemas.microsoft.com/office/powerpoint/2010/main" val="3753849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B7E6E-14C9-AD0A-80F4-1C1841436E2D}"/>
              </a:ext>
            </a:extLst>
          </p:cNvPr>
          <p:cNvSpPr>
            <a:spLocks noGrp="1"/>
          </p:cNvSpPr>
          <p:nvPr>
            <p:ph type="title"/>
          </p:nvPr>
        </p:nvSpPr>
        <p:spPr/>
        <p:txBody>
          <a:bodyPr/>
          <a:lstStyle/>
          <a:p>
            <a:r>
              <a:rPr lang="en-US" dirty="0"/>
              <a:t>Components/ Domains of ISA</a:t>
            </a:r>
          </a:p>
        </p:txBody>
      </p:sp>
      <p:sp>
        <p:nvSpPr>
          <p:cNvPr id="3" name="Content Placeholder 2">
            <a:extLst>
              <a:ext uri="{FF2B5EF4-FFF2-40B4-BE49-F238E27FC236}">
                <a16:creationId xmlns:a16="http://schemas.microsoft.com/office/drawing/2014/main" id="{9A5FE0C4-1DF5-9BCE-F2A3-96BB02B31EC7}"/>
              </a:ext>
            </a:extLst>
          </p:cNvPr>
          <p:cNvSpPr>
            <a:spLocks noGrp="1"/>
          </p:cNvSpPr>
          <p:nvPr>
            <p:ph idx="1"/>
          </p:nvPr>
        </p:nvSpPr>
        <p:spPr/>
        <p:txBody>
          <a:bodyPr>
            <a:normAutofit fontScale="92500" lnSpcReduction="20000"/>
          </a:bodyPr>
          <a:lstStyle/>
          <a:p>
            <a:pPr marL="0" indent="0" algn="l">
              <a:buNone/>
            </a:pPr>
            <a:r>
              <a:rPr lang="en-US" b="1" i="0" dirty="0">
                <a:solidFill>
                  <a:srgbClr val="0D0D0D"/>
                </a:solidFill>
                <a:effectLst/>
                <a:highlight>
                  <a:srgbClr val="FFFFFF"/>
                </a:highlight>
                <a:latin typeface="ui-sans-serif"/>
              </a:rPr>
              <a:t>4.Technology Architecture:</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1" i="0" dirty="0">
                <a:solidFill>
                  <a:srgbClr val="0D0D0D"/>
                </a:solidFill>
                <a:effectLst/>
                <a:highlight>
                  <a:srgbClr val="FFFFFF"/>
                </a:highlight>
                <a:latin typeface="ui-sans-serif"/>
              </a:rPr>
              <a:t>Infrastructure:</a:t>
            </a:r>
            <a:r>
              <a:rPr lang="en-US" b="0" i="0" dirty="0">
                <a:solidFill>
                  <a:srgbClr val="0D0D0D"/>
                </a:solidFill>
                <a:effectLst/>
                <a:highlight>
                  <a:srgbClr val="FFFFFF"/>
                </a:highlight>
                <a:latin typeface="ui-sans-serif"/>
              </a:rPr>
              <a:t> Describes the hardware, software, networks, and facilities required to support applications and data.</a:t>
            </a:r>
          </a:p>
          <a:p>
            <a:pPr marL="742950" lvl="1" indent="-285750" algn="l">
              <a:buFont typeface="+mj-lt"/>
              <a:buAutoNum type="arabicPeriod"/>
            </a:pPr>
            <a:r>
              <a:rPr lang="en-US" b="1" i="0" dirty="0">
                <a:solidFill>
                  <a:srgbClr val="0D0D0D"/>
                </a:solidFill>
                <a:effectLst/>
                <a:highlight>
                  <a:srgbClr val="FFFFFF"/>
                </a:highlight>
                <a:latin typeface="ui-sans-serif"/>
              </a:rPr>
              <a:t>Platforms:</a:t>
            </a:r>
            <a:r>
              <a:rPr lang="en-US" b="0" i="0" dirty="0">
                <a:solidFill>
                  <a:srgbClr val="0D0D0D"/>
                </a:solidFill>
                <a:effectLst/>
                <a:highlight>
                  <a:srgbClr val="FFFFFF"/>
                </a:highlight>
                <a:latin typeface="ui-sans-serif"/>
              </a:rPr>
              <a:t> Identifies the operating systems, databases, and middleware used in the organization.</a:t>
            </a:r>
          </a:p>
          <a:p>
            <a:pPr marL="742950" lvl="1" indent="-285750" algn="l">
              <a:buFont typeface="+mj-lt"/>
              <a:buAutoNum type="arabicPeriod"/>
            </a:pPr>
            <a:r>
              <a:rPr lang="en-US" b="1" i="0" dirty="0">
                <a:solidFill>
                  <a:srgbClr val="0D0D0D"/>
                </a:solidFill>
                <a:effectLst/>
                <a:highlight>
                  <a:srgbClr val="FFFFFF"/>
                </a:highlight>
                <a:latin typeface="ui-sans-serif"/>
              </a:rPr>
              <a:t>Security:</a:t>
            </a:r>
            <a:r>
              <a:rPr lang="en-US" b="0" i="0" dirty="0">
                <a:solidFill>
                  <a:srgbClr val="0D0D0D"/>
                </a:solidFill>
                <a:effectLst/>
                <a:highlight>
                  <a:srgbClr val="FFFFFF"/>
                </a:highlight>
                <a:latin typeface="ui-sans-serif"/>
              </a:rPr>
              <a:t> Establishes security policies, controls, and technologies to protect the IT environment.</a:t>
            </a:r>
          </a:p>
          <a:p>
            <a:pPr marL="0" indent="0" algn="l">
              <a:buNone/>
            </a:pPr>
            <a:r>
              <a:rPr lang="en-US" b="1" i="0" dirty="0">
                <a:solidFill>
                  <a:srgbClr val="0D0D0D"/>
                </a:solidFill>
                <a:effectLst/>
                <a:highlight>
                  <a:srgbClr val="FFFFFF"/>
                </a:highlight>
                <a:latin typeface="ui-sans-serif"/>
              </a:rPr>
              <a:t>5.Security Architecture:</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1" i="0" dirty="0">
                <a:solidFill>
                  <a:srgbClr val="0D0D0D"/>
                </a:solidFill>
                <a:effectLst/>
                <a:highlight>
                  <a:srgbClr val="FFFFFF"/>
                </a:highlight>
                <a:latin typeface="ui-sans-serif"/>
              </a:rPr>
              <a:t>Security Policies:</a:t>
            </a:r>
            <a:r>
              <a:rPr lang="en-US" b="0" i="0" dirty="0">
                <a:solidFill>
                  <a:srgbClr val="0D0D0D"/>
                </a:solidFill>
                <a:effectLst/>
                <a:highlight>
                  <a:srgbClr val="FFFFFF"/>
                </a:highlight>
                <a:latin typeface="ui-sans-serif"/>
              </a:rPr>
              <a:t> Defines the policies and procedures to safeguard information systems.</a:t>
            </a:r>
          </a:p>
          <a:p>
            <a:pPr marL="742950" lvl="1" indent="-285750" algn="l">
              <a:buFont typeface="+mj-lt"/>
              <a:buAutoNum type="arabicPeriod"/>
            </a:pPr>
            <a:r>
              <a:rPr lang="en-US" b="1" i="0" dirty="0">
                <a:solidFill>
                  <a:srgbClr val="0D0D0D"/>
                </a:solidFill>
                <a:effectLst/>
                <a:highlight>
                  <a:srgbClr val="FFFFFF"/>
                </a:highlight>
                <a:latin typeface="ui-sans-serif"/>
              </a:rPr>
              <a:t>Access Controls:</a:t>
            </a:r>
            <a:r>
              <a:rPr lang="en-US" b="0" i="0" dirty="0">
                <a:solidFill>
                  <a:srgbClr val="0D0D0D"/>
                </a:solidFill>
                <a:effectLst/>
                <a:highlight>
                  <a:srgbClr val="FFFFFF"/>
                </a:highlight>
                <a:latin typeface="ui-sans-serif"/>
              </a:rPr>
              <a:t> Specifies mechanisms for authentication, authorization, and auditing.</a:t>
            </a:r>
          </a:p>
          <a:p>
            <a:pPr marL="742950" lvl="1" indent="-285750" algn="l">
              <a:buFont typeface="+mj-lt"/>
              <a:buAutoNum type="arabicPeriod"/>
            </a:pPr>
            <a:r>
              <a:rPr lang="en-US" b="1" i="0" dirty="0">
                <a:solidFill>
                  <a:srgbClr val="0D0D0D"/>
                </a:solidFill>
                <a:effectLst/>
                <a:highlight>
                  <a:srgbClr val="FFFFFF"/>
                </a:highlight>
                <a:latin typeface="ui-sans-serif"/>
              </a:rPr>
              <a:t>Risk Management:</a:t>
            </a:r>
            <a:r>
              <a:rPr lang="en-US" b="0" i="0" dirty="0">
                <a:solidFill>
                  <a:srgbClr val="0D0D0D"/>
                </a:solidFill>
                <a:effectLst/>
                <a:highlight>
                  <a:srgbClr val="FFFFFF"/>
                </a:highlight>
                <a:latin typeface="ui-sans-serif"/>
              </a:rPr>
              <a:t> Identifies and mitigates potential security risks and vulnerabilities.</a:t>
            </a:r>
          </a:p>
          <a:p>
            <a:endParaRPr lang="en-US" dirty="0"/>
          </a:p>
        </p:txBody>
      </p:sp>
    </p:spTree>
    <p:extLst>
      <p:ext uri="{BB962C8B-B14F-4D97-AF65-F5344CB8AC3E}">
        <p14:creationId xmlns:p14="http://schemas.microsoft.com/office/powerpoint/2010/main" val="1533322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CC4E6-0892-0690-B08C-3556934E2463}"/>
              </a:ext>
            </a:extLst>
          </p:cNvPr>
          <p:cNvSpPr>
            <a:spLocks noGrp="1"/>
          </p:cNvSpPr>
          <p:nvPr>
            <p:ph type="title"/>
          </p:nvPr>
        </p:nvSpPr>
        <p:spPr/>
        <p:txBody>
          <a:bodyPr/>
          <a:lstStyle/>
          <a:p>
            <a:r>
              <a:rPr lang="en-US" dirty="0"/>
              <a:t>Components/ Domains of ISA</a:t>
            </a:r>
          </a:p>
        </p:txBody>
      </p:sp>
      <p:sp>
        <p:nvSpPr>
          <p:cNvPr id="3" name="Content Placeholder 2">
            <a:extLst>
              <a:ext uri="{FF2B5EF4-FFF2-40B4-BE49-F238E27FC236}">
                <a16:creationId xmlns:a16="http://schemas.microsoft.com/office/drawing/2014/main" id="{DE4008B9-81E1-0993-E5B1-FB496F033A95}"/>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latin typeface="ui-sans-serif"/>
              </a:rPr>
              <a:t>6.Integration Architecture:</a:t>
            </a:r>
            <a:endParaRPr lang="en-US" b="0" i="0" dirty="0">
              <a:solidFill>
                <a:srgbClr val="0D0D0D"/>
              </a:solidFill>
              <a:effectLst/>
              <a:highlight>
                <a:srgbClr val="FFFFFF"/>
              </a:highlight>
              <a:latin typeface="ui-sans-serif"/>
            </a:endParaRPr>
          </a:p>
          <a:p>
            <a:pPr marL="742950" lvl="1" indent="-285750" algn="l">
              <a:buFont typeface="+mj-lt"/>
              <a:buAutoNum type="arabicPeriod"/>
            </a:pPr>
            <a:r>
              <a:rPr lang="en-US" b="1" i="0" dirty="0">
                <a:solidFill>
                  <a:srgbClr val="0D0D0D"/>
                </a:solidFill>
                <a:effectLst/>
                <a:highlight>
                  <a:srgbClr val="FFFFFF"/>
                </a:highlight>
                <a:latin typeface="ui-sans-serif"/>
              </a:rPr>
              <a:t>Middleware:</a:t>
            </a:r>
            <a:r>
              <a:rPr lang="en-US" b="0" i="0" dirty="0">
                <a:solidFill>
                  <a:srgbClr val="0D0D0D"/>
                </a:solidFill>
                <a:effectLst/>
                <a:highlight>
                  <a:srgbClr val="FFFFFF"/>
                </a:highlight>
                <a:latin typeface="ui-sans-serif"/>
              </a:rPr>
              <a:t> Uses middleware solutions for integrating disparate systems and applications.</a:t>
            </a:r>
          </a:p>
          <a:p>
            <a:pPr marL="742950" lvl="1" indent="-285750" algn="l">
              <a:buFont typeface="+mj-lt"/>
              <a:buAutoNum type="arabicPeriod"/>
            </a:pPr>
            <a:r>
              <a:rPr lang="en-US" b="1" i="0" dirty="0">
                <a:solidFill>
                  <a:srgbClr val="0D0D0D"/>
                </a:solidFill>
                <a:effectLst/>
                <a:highlight>
                  <a:srgbClr val="FFFFFF"/>
                </a:highlight>
                <a:latin typeface="ui-sans-serif"/>
              </a:rPr>
              <a:t>APIs:</a:t>
            </a:r>
            <a:r>
              <a:rPr lang="en-US" b="0" i="0" dirty="0">
                <a:solidFill>
                  <a:srgbClr val="0D0D0D"/>
                </a:solidFill>
                <a:effectLst/>
                <a:highlight>
                  <a:srgbClr val="FFFFFF"/>
                </a:highlight>
                <a:latin typeface="ui-sans-serif"/>
              </a:rPr>
              <a:t> Develops and manages APIs for seamless communication between systems.</a:t>
            </a:r>
          </a:p>
          <a:p>
            <a:pPr marL="742950" lvl="1" indent="-285750" algn="l">
              <a:buFont typeface="+mj-lt"/>
              <a:buAutoNum type="arabicPeriod"/>
            </a:pPr>
            <a:r>
              <a:rPr lang="en-US" b="1" i="0" dirty="0">
                <a:solidFill>
                  <a:srgbClr val="0D0D0D"/>
                </a:solidFill>
                <a:effectLst/>
                <a:highlight>
                  <a:srgbClr val="FFFFFF"/>
                </a:highlight>
                <a:latin typeface="ui-sans-serif"/>
              </a:rPr>
              <a:t>Enterprise Service Bus (ESB):</a:t>
            </a:r>
            <a:r>
              <a:rPr lang="en-US" b="0" i="0" dirty="0">
                <a:solidFill>
                  <a:srgbClr val="0D0D0D"/>
                </a:solidFill>
                <a:effectLst/>
                <a:highlight>
                  <a:srgbClr val="FFFFFF"/>
                </a:highlight>
                <a:latin typeface="ui-sans-serif"/>
              </a:rPr>
              <a:t> Implements ESB for routing and transforming messages between applications.</a:t>
            </a:r>
          </a:p>
          <a:p>
            <a:endParaRPr lang="en-US" dirty="0"/>
          </a:p>
        </p:txBody>
      </p:sp>
    </p:spTree>
    <p:extLst>
      <p:ext uri="{BB962C8B-B14F-4D97-AF65-F5344CB8AC3E}">
        <p14:creationId xmlns:p14="http://schemas.microsoft.com/office/powerpoint/2010/main" val="2407970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TotalTime>
  <Words>1444</Words>
  <Application>Microsoft Office PowerPoint</Application>
  <PresentationFormat>Widescreen</PresentationFormat>
  <Paragraphs>146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ui-sans-serif</vt:lpstr>
      <vt:lpstr>Office Theme</vt:lpstr>
      <vt:lpstr>Managing Information System Resources</vt:lpstr>
      <vt:lpstr>Managing Information System Resources</vt:lpstr>
      <vt:lpstr>Managing Information System Resources</vt:lpstr>
      <vt:lpstr>Example Scenario: Managing IS Resources in a Mid-Sized Company </vt:lpstr>
      <vt:lpstr>PowerPoint Presentation</vt:lpstr>
      <vt:lpstr>IS Architecture</vt:lpstr>
      <vt:lpstr>Components/ Domains of ISA</vt:lpstr>
      <vt:lpstr>Components/ Domains of ISA</vt:lpstr>
      <vt:lpstr>Components/ Domains of ISA</vt:lpstr>
      <vt:lpstr>Phases of IS architecture</vt:lpstr>
      <vt:lpstr>Phases of IS architecture</vt:lpstr>
      <vt:lpstr>Phases of IS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Information System Resources</dc:title>
  <dc:creator>Surendra Kc</dc:creator>
  <cp:lastModifiedBy>Surendra Kc</cp:lastModifiedBy>
  <cp:revision>1</cp:revision>
  <dcterms:created xsi:type="dcterms:W3CDTF">2024-05-28T08:54:03Z</dcterms:created>
  <dcterms:modified xsi:type="dcterms:W3CDTF">2024-05-28T09:23:10Z</dcterms:modified>
</cp:coreProperties>
</file>