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82" r:id="rId4"/>
    <p:sldId id="283" r:id="rId5"/>
    <p:sldId id="284" r:id="rId6"/>
    <p:sldId id="293" r:id="rId7"/>
    <p:sldId id="286" r:id="rId8"/>
    <p:sldId id="285" r:id="rId9"/>
    <p:sldId id="287" r:id="rId10"/>
    <p:sldId id="288" r:id="rId11"/>
    <p:sldId id="289" r:id="rId12"/>
    <p:sldId id="290" r:id="rId13"/>
    <p:sldId id="291" r:id="rId14"/>
    <p:sldId id="292" r:id="rId15"/>
    <p:sldId id="294" r:id="rId16"/>
    <p:sldId id="295" r:id="rId17"/>
    <p:sldId id="296" r:id="rId18"/>
    <p:sldId id="297" r:id="rId19"/>
    <p:sldId id="298" r:id="rId20"/>
    <p:sldId id="299" r:id="rId21"/>
    <p:sldId id="300" r:id="rId22"/>
    <p:sldId id="256" r:id="rId23"/>
    <p:sldId id="257" r:id="rId24"/>
    <p:sldId id="301" r:id="rId25"/>
    <p:sldId id="258" r:id="rId26"/>
    <p:sldId id="279" r:id="rId27"/>
    <p:sldId id="259" r:id="rId28"/>
    <p:sldId id="260" r:id="rId29"/>
    <p:sldId id="261" r:id="rId30"/>
    <p:sldId id="276" r:id="rId31"/>
    <p:sldId id="262"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307" r:id="rId45"/>
    <p:sldId id="308" r:id="rId46"/>
    <p:sldId id="309" r:id="rId47"/>
    <p:sldId id="277" r:id="rId48"/>
    <p:sldId id="278" r:id="rId49"/>
    <p:sldId id="302" r:id="rId50"/>
    <p:sldId id="303" r:id="rId51"/>
    <p:sldId id="304" r:id="rId52"/>
    <p:sldId id="305" r:id="rId53"/>
    <p:sldId id="30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6049D-A5EE-4430-9916-9852309163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80499C-8FF1-4939-8E8F-9F19549D2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00010-3570-4AE3-AD44-ADF2634A4F89}"/>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5" name="Footer Placeholder 4">
            <a:extLst>
              <a:ext uri="{FF2B5EF4-FFF2-40B4-BE49-F238E27FC236}">
                <a16:creationId xmlns:a16="http://schemas.microsoft.com/office/drawing/2014/main" id="{445258ED-040A-4DF4-8C01-7D9C26033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775C2-5FBF-43F5-8F41-19E1586A4A1B}"/>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767575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B7A1-020B-450C-9C41-DA30F05424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919F7C-47FE-4B91-A56C-A79FA7A6D1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2108E-71E8-4008-8E2B-D62530C263BD}"/>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5" name="Footer Placeholder 4">
            <a:extLst>
              <a:ext uri="{FF2B5EF4-FFF2-40B4-BE49-F238E27FC236}">
                <a16:creationId xmlns:a16="http://schemas.microsoft.com/office/drawing/2014/main" id="{C0C6CA39-B8F6-4A5B-9D6B-053B23225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D39FEA-DE2E-4129-83AA-EF46CB0E6958}"/>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334392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184F6D-F05A-40F8-AABD-82B35FC049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5107BB-F48B-4EC4-8660-C0840F89E5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51932-4A4D-4FAE-906D-96D8B7A315B3}"/>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5" name="Footer Placeholder 4">
            <a:extLst>
              <a:ext uri="{FF2B5EF4-FFF2-40B4-BE49-F238E27FC236}">
                <a16:creationId xmlns:a16="http://schemas.microsoft.com/office/drawing/2014/main" id="{9EAF2EEC-6A28-4241-A51E-4338811E9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C71D3-588F-4BA0-A12D-5CD1897300E9}"/>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360300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740B-DF09-4156-80F4-4FF6418351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5ED945-63FD-44A7-B4F7-96BB0A8B3F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33337-7EF8-496D-9AC9-55A36DEAA0AB}"/>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5" name="Footer Placeholder 4">
            <a:extLst>
              <a:ext uri="{FF2B5EF4-FFF2-40B4-BE49-F238E27FC236}">
                <a16:creationId xmlns:a16="http://schemas.microsoft.com/office/drawing/2014/main" id="{FD6E29D5-6D96-419A-B8B5-0C949FFED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87C1A-0C5C-4C6C-8711-6746F8E40852}"/>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86494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3711-F2E9-476D-B9CC-56F1EBA646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94724-2186-4D4F-8B15-7129E1491D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3343F6-2E20-46BE-AAE3-55652BEFFCCC}"/>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5" name="Footer Placeholder 4">
            <a:extLst>
              <a:ext uri="{FF2B5EF4-FFF2-40B4-BE49-F238E27FC236}">
                <a16:creationId xmlns:a16="http://schemas.microsoft.com/office/drawing/2014/main" id="{BCE5B74C-E218-459C-B0F9-8BC9131FD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E02B5-E08C-4D8C-933A-74570A8DAC89}"/>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276246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958A-B66C-4ED0-9126-5A17C48DAA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F4B52B-1B58-4BBC-8052-A89FCE0CD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CF22C-5486-4876-8C2A-8D9C777F8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DB8692-4905-49EC-8928-8EAC6FD85976}"/>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6" name="Footer Placeholder 5">
            <a:extLst>
              <a:ext uri="{FF2B5EF4-FFF2-40B4-BE49-F238E27FC236}">
                <a16:creationId xmlns:a16="http://schemas.microsoft.com/office/drawing/2014/main" id="{C4A3A68D-F342-44EC-B151-A3D8AC352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8D70F-1ECC-4C44-85B5-069AF0B52946}"/>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94136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121B-238A-4869-BAC6-B1EED61DB2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1C205F-C378-47FF-9548-23C1E275D7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0C59D-C8E8-48C7-B41F-C4990ADB04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1CFF6A-C93B-4567-BFD3-0870DFDA7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09EE6-D2BA-4098-9CA7-22E784DB1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2342F0-2945-445A-9D8A-7B5CE60B91F5}"/>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8" name="Footer Placeholder 7">
            <a:extLst>
              <a:ext uri="{FF2B5EF4-FFF2-40B4-BE49-F238E27FC236}">
                <a16:creationId xmlns:a16="http://schemas.microsoft.com/office/drawing/2014/main" id="{86B21909-2956-45D6-A175-8896F338D2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47384D-F3EE-49B0-9245-FE6A9A8742A3}"/>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319150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4D06-5FBB-4772-9185-CA72BAF80F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1488E2-506F-47EF-A357-C1559C4B2CB2}"/>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4" name="Footer Placeholder 3">
            <a:extLst>
              <a:ext uri="{FF2B5EF4-FFF2-40B4-BE49-F238E27FC236}">
                <a16:creationId xmlns:a16="http://schemas.microsoft.com/office/drawing/2014/main" id="{22AF9E1C-B998-4639-83F2-EC5F66420F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641266-A159-4798-A9AC-9C42B9541012}"/>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114368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63FC4-DA24-4D80-BD3D-E30208217A8A}"/>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3" name="Footer Placeholder 2">
            <a:extLst>
              <a:ext uri="{FF2B5EF4-FFF2-40B4-BE49-F238E27FC236}">
                <a16:creationId xmlns:a16="http://schemas.microsoft.com/office/drawing/2014/main" id="{FEA23C88-9CE4-4F57-97A6-6F3D2E0F05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10514E-5835-41AD-A559-02BCAEAB0FCA}"/>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76901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C333-8AD3-4ABF-B052-30D9B1B4FA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16298E-345D-423A-94F3-82B59B8F6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1861EF-720A-429E-A429-5C0A0DD90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1B622-4315-4D7C-B344-9FEB0BA5EADE}"/>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6" name="Footer Placeholder 5">
            <a:extLst>
              <a:ext uri="{FF2B5EF4-FFF2-40B4-BE49-F238E27FC236}">
                <a16:creationId xmlns:a16="http://schemas.microsoft.com/office/drawing/2014/main" id="{4980C3A9-2572-4779-A635-56A08E47A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90B2C-2131-4D13-A1C4-0A2B31143AD2}"/>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3339831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9528-180C-4D20-A774-CE7F76287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925CEA-FA75-4B6B-B9A6-A5AC64957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BEC303-3BA4-454C-8742-60D28BE6E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19729-0067-49A9-8B2F-FBD63D601FE8}"/>
              </a:ext>
            </a:extLst>
          </p:cNvPr>
          <p:cNvSpPr>
            <a:spLocks noGrp="1"/>
          </p:cNvSpPr>
          <p:nvPr>
            <p:ph type="dt" sz="half" idx="10"/>
          </p:nvPr>
        </p:nvSpPr>
        <p:spPr/>
        <p:txBody>
          <a:bodyPr/>
          <a:lstStyle/>
          <a:p>
            <a:fld id="{F8B87AA1-8B81-42CA-9D39-80E502C68D37}" type="datetimeFigureOut">
              <a:rPr lang="en-US" smtClean="0"/>
              <a:t>7/7/2020</a:t>
            </a:fld>
            <a:endParaRPr lang="en-US"/>
          </a:p>
        </p:txBody>
      </p:sp>
      <p:sp>
        <p:nvSpPr>
          <p:cNvPr id="6" name="Footer Placeholder 5">
            <a:extLst>
              <a:ext uri="{FF2B5EF4-FFF2-40B4-BE49-F238E27FC236}">
                <a16:creationId xmlns:a16="http://schemas.microsoft.com/office/drawing/2014/main" id="{497A9762-E287-49CE-838A-318760C95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C979B-C430-420A-B00F-71EA967E6830}"/>
              </a:ext>
            </a:extLst>
          </p:cNvPr>
          <p:cNvSpPr>
            <a:spLocks noGrp="1"/>
          </p:cNvSpPr>
          <p:nvPr>
            <p:ph type="sldNum" sz="quarter" idx="12"/>
          </p:nvPr>
        </p:nvSpPr>
        <p:spPr/>
        <p:txBody>
          <a:bodyPr/>
          <a:lstStyle/>
          <a:p>
            <a:fld id="{BF8274FF-52F3-4A70-A75C-67E6839CF8CA}" type="slidenum">
              <a:rPr lang="en-US" smtClean="0"/>
              <a:t>‹#›</a:t>
            </a:fld>
            <a:endParaRPr lang="en-US"/>
          </a:p>
        </p:txBody>
      </p:sp>
    </p:spTree>
    <p:extLst>
      <p:ext uri="{BB962C8B-B14F-4D97-AF65-F5344CB8AC3E}">
        <p14:creationId xmlns:p14="http://schemas.microsoft.com/office/powerpoint/2010/main" val="43751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2AB67-05C1-43B3-A561-0346515AD6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BBDAF6-B46C-4A96-A35E-CEB376D16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81CB7-0479-4472-9E14-818C64529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87AA1-8B81-42CA-9D39-80E502C68D37}" type="datetimeFigureOut">
              <a:rPr lang="en-US" smtClean="0"/>
              <a:t>7/7/2020</a:t>
            </a:fld>
            <a:endParaRPr lang="en-US"/>
          </a:p>
        </p:txBody>
      </p:sp>
      <p:sp>
        <p:nvSpPr>
          <p:cNvPr id="5" name="Footer Placeholder 4">
            <a:extLst>
              <a:ext uri="{FF2B5EF4-FFF2-40B4-BE49-F238E27FC236}">
                <a16:creationId xmlns:a16="http://schemas.microsoft.com/office/drawing/2014/main" id="{87BBB311-DD42-47BB-9E2D-8EC70312F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D5E606-7AA6-41E2-B43A-E94A0C04A8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8274FF-52F3-4A70-A75C-67E6839CF8CA}" type="slidenum">
              <a:rPr lang="en-US" smtClean="0"/>
              <a:t>‹#›</a:t>
            </a:fld>
            <a:endParaRPr lang="en-US"/>
          </a:p>
        </p:txBody>
      </p:sp>
    </p:spTree>
    <p:extLst>
      <p:ext uri="{BB962C8B-B14F-4D97-AF65-F5344CB8AC3E}">
        <p14:creationId xmlns:p14="http://schemas.microsoft.com/office/powerpoint/2010/main" val="3562171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reately.com/diagram-type/class-diagram"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16073-8911-4562-9ED5-74021141275F}"/>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rPr>
              <a:t>OOSDLC</a:t>
            </a:r>
          </a:p>
        </p:txBody>
      </p:sp>
      <p:sp>
        <p:nvSpPr>
          <p:cNvPr id="3" name="Content Placeholder 2">
            <a:extLst>
              <a:ext uri="{FF2B5EF4-FFF2-40B4-BE49-F238E27FC236}">
                <a16:creationId xmlns:a16="http://schemas.microsoft.com/office/drawing/2014/main" id="{2D488339-8654-4A42-B482-393AF26AB959}"/>
              </a:ext>
            </a:extLst>
          </p:cNvPr>
          <p:cNvSpPr>
            <a:spLocks noGrp="1"/>
          </p:cNvSpPr>
          <p:nvPr>
            <p:ph idx="1"/>
          </p:nvPr>
        </p:nvSpPr>
        <p:spPr>
          <a:xfrm>
            <a:off x="838200" y="2391568"/>
            <a:ext cx="10515600" cy="3785394"/>
          </a:xfrm>
        </p:spPr>
        <p:txBody>
          <a:bodyPr anchor="ctr">
            <a:normAutofit/>
          </a:bodyPr>
          <a:lstStyle/>
          <a:p>
            <a:r>
              <a:rPr lang="en-US" sz="1700" dirty="0"/>
              <a:t>SYSTEM Development Methodology: </a:t>
            </a:r>
            <a:r>
              <a:rPr lang="en-US" sz="1700" i="1" dirty="0"/>
              <a:t>Any logical process used by a </a:t>
            </a:r>
            <a:r>
              <a:rPr lang="en-US" sz="1700" b="1" i="1" dirty="0"/>
              <a:t>System Analyst </a:t>
            </a:r>
            <a:r>
              <a:rPr lang="en-US" sz="1700" i="1" dirty="0"/>
              <a:t>or </a:t>
            </a:r>
            <a:r>
              <a:rPr lang="en-US" sz="1700" b="1" i="1" dirty="0"/>
              <a:t>Business Analyst </a:t>
            </a:r>
            <a:r>
              <a:rPr lang="en-US" sz="1700" i="1" dirty="0"/>
              <a:t>to develop an </a:t>
            </a:r>
            <a:r>
              <a:rPr lang="en-US" sz="1700" b="1" i="1" dirty="0"/>
              <a:t>Information System.</a:t>
            </a:r>
            <a:r>
              <a:rPr lang="en-US" sz="1700" dirty="0"/>
              <a:t> </a:t>
            </a:r>
          </a:p>
          <a:p>
            <a:r>
              <a:rPr lang="en-US" sz="1700" dirty="0"/>
              <a:t>The methodology results in a high quality system that:</a:t>
            </a:r>
            <a:br>
              <a:rPr lang="en-US" sz="1700" dirty="0"/>
            </a:br>
            <a:r>
              <a:rPr lang="en-US" sz="1700" i="1" dirty="0"/>
              <a:t>meets or exceeds customer expectations</a:t>
            </a:r>
            <a:br>
              <a:rPr lang="en-US" sz="1700" i="1" dirty="0"/>
            </a:br>
            <a:r>
              <a:rPr lang="en-US" sz="1700" i="1" dirty="0"/>
              <a:t>	</a:t>
            </a:r>
            <a:r>
              <a:rPr lang="en-US" sz="1700" dirty="0"/>
              <a:t>• </a:t>
            </a:r>
            <a:r>
              <a:rPr lang="en-US" sz="1700" i="1" dirty="0"/>
              <a:t>within time and cost estimates</a:t>
            </a:r>
            <a:br>
              <a:rPr lang="en-US" sz="1700" i="1" dirty="0"/>
            </a:br>
            <a:r>
              <a:rPr lang="en-US" sz="1700" i="1" dirty="0"/>
              <a:t>	</a:t>
            </a:r>
            <a:r>
              <a:rPr lang="en-US" sz="1700" dirty="0"/>
              <a:t>• </a:t>
            </a:r>
            <a:r>
              <a:rPr lang="en-US" sz="1700" i="1" dirty="0"/>
              <a:t>works effectively and efficiently in the current and</a:t>
            </a:r>
            <a:br>
              <a:rPr lang="en-US" sz="1700" i="1" dirty="0"/>
            </a:br>
            <a:r>
              <a:rPr lang="en-US" sz="1700" i="1" dirty="0"/>
              <a:t>	planned Information Technology infrastructure</a:t>
            </a:r>
            <a:br>
              <a:rPr lang="en-US" sz="1700" i="1" dirty="0"/>
            </a:br>
            <a:r>
              <a:rPr lang="en-US" sz="1700" i="1" dirty="0"/>
              <a:t>	</a:t>
            </a:r>
            <a:r>
              <a:rPr lang="en-US" sz="1700" dirty="0"/>
              <a:t>• </a:t>
            </a:r>
            <a:r>
              <a:rPr lang="en-US" sz="1700" i="1" dirty="0"/>
              <a:t>cheap to maintain and cost-effective to enhance</a:t>
            </a:r>
            <a:r>
              <a:rPr lang="en-US" sz="1700" dirty="0"/>
              <a:t> </a:t>
            </a:r>
          </a:p>
          <a:p>
            <a:r>
              <a:rPr lang="en-US" sz="1700" i="1" dirty="0"/>
              <a:t>Different methodologies place emphasis on</a:t>
            </a:r>
            <a:br>
              <a:rPr lang="en-US" sz="1700" i="1" dirty="0"/>
            </a:br>
            <a:r>
              <a:rPr lang="en-US" sz="1700" i="1" dirty="0"/>
              <a:t>different aspects of the system development</a:t>
            </a:r>
            <a:br>
              <a:rPr lang="en-US" sz="1700" i="1" dirty="0"/>
            </a:br>
            <a:r>
              <a:rPr lang="en-US" sz="1700" i="1" dirty="0"/>
              <a:t>process.</a:t>
            </a:r>
            <a:r>
              <a:rPr lang="en-US" sz="1700" dirty="0"/>
              <a:t> </a:t>
            </a:r>
            <a:br>
              <a:rPr lang="en-US" sz="1700" dirty="0"/>
            </a:br>
            <a:br>
              <a:rPr lang="en-US" sz="1700" dirty="0"/>
            </a:br>
            <a:br>
              <a:rPr lang="en-US" sz="1700" dirty="0"/>
            </a:br>
            <a:endParaRPr lang="en-US" sz="1700" dirty="0"/>
          </a:p>
        </p:txBody>
      </p:sp>
    </p:spTree>
    <p:extLst>
      <p:ext uri="{BB962C8B-B14F-4D97-AF65-F5344CB8AC3E}">
        <p14:creationId xmlns:p14="http://schemas.microsoft.com/office/powerpoint/2010/main" val="1910430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9007-1099-4C40-A8DE-520C86C42335}"/>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0486E847-FD61-40E3-A5CE-10F8EC6A7539}"/>
              </a:ext>
            </a:extLst>
          </p:cNvPr>
          <p:cNvSpPr>
            <a:spLocks noGrp="1"/>
          </p:cNvSpPr>
          <p:nvPr>
            <p:ph idx="1"/>
          </p:nvPr>
        </p:nvSpPr>
        <p:spPr/>
        <p:txBody>
          <a:bodyPr/>
          <a:lstStyle/>
          <a:p>
            <a:r>
              <a:rPr lang="en-US" dirty="0"/>
              <a:t>External Entity (e.g., other systems, devices, people) that produce or consume information to be used by system </a:t>
            </a:r>
          </a:p>
          <a:p>
            <a:r>
              <a:rPr lang="en-US" dirty="0"/>
              <a:t>Things (e.g., reports, displays, letters, signals) that are part of information domain for the problem</a:t>
            </a:r>
          </a:p>
          <a:p>
            <a:r>
              <a:rPr lang="en-US" dirty="0"/>
              <a:t>Places (e.g., book’s room) that establish the context of the problem and the overall function of the system.</a:t>
            </a:r>
          </a:p>
          <a:p>
            <a:r>
              <a:rPr lang="en-US" dirty="0"/>
              <a:t>Organizational units (e.g., division, group, team, department) that are relevant to an application</a:t>
            </a:r>
          </a:p>
          <a:p>
            <a:r>
              <a:rPr lang="en-US" dirty="0"/>
              <a:t>Transaction (e.g., loan, take course, buy, order)</a:t>
            </a:r>
          </a:p>
        </p:txBody>
      </p:sp>
    </p:spTree>
    <p:extLst>
      <p:ext uri="{BB962C8B-B14F-4D97-AF65-F5344CB8AC3E}">
        <p14:creationId xmlns:p14="http://schemas.microsoft.com/office/powerpoint/2010/main" val="31594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C096-62E2-46F5-9254-A08F51FE8BE4}"/>
              </a:ext>
            </a:extLst>
          </p:cNvPr>
          <p:cNvSpPr>
            <a:spLocks noGrp="1"/>
          </p:cNvSpPr>
          <p:nvPr>
            <p:ph type="title"/>
          </p:nvPr>
        </p:nvSpPr>
        <p:spPr/>
        <p:txBody>
          <a:bodyPr/>
          <a:lstStyle/>
          <a:p>
            <a:r>
              <a:rPr lang="en-US" dirty="0"/>
              <a:t>Example of candidate objects </a:t>
            </a:r>
          </a:p>
        </p:txBody>
      </p:sp>
      <p:sp>
        <p:nvSpPr>
          <p:cNvPr id="3" name="Content Placeholder 2">
            <a:extLst>
              <a:ext uri="{FF2B5EF4-FFF2-40B4-BE49-F238E27FC236}">
                <a16:creationId xmlns:a16="http://schemas.microsoft.com/office/drawing/2014/main" id="{0945A359-D56D-400B-9CDA-AF2526765A5A}"/>
              </a:ext>
            </a:extLst>
          </p:cNvPr>
          <p:cNvSpPr>
            <a:spLocks noGrp="1"/>
          </p:cNvSpPr>
          <p:nvPr>
            <p:ph idx="1"/>
          </p:nvPr>
        </p:nvSpPr>
        <p:spPr/>
        <p:txBody>
          <a:bodyPr>
            <a:normAutofit fontScale="85000" lnSpcReduction="20000"/>
          </a:bodyPr>
          <a:lstStyle/>
          <a:p>
            <a:pPr marL="0" indent="0" algn="just">
              <a:buNone/>
            </a:pPr>
            <a:r>
              <a:rPr lang="en-US" dirty="0"/>
              <a:t>Just a Line management wishes to increase security, both in their building and on site, without antagonizing their employees. They would also like to prevent people who are not part of the company from using the Just a Line car park. It has been decide to issue identity cards to all employees, which they are expected to wear while on the Just a Line site. The cards records the name, department and number of the member of staff, and permit access to the Just a Line car park. A barrier and a card reader are placed at the entrance to the car park. The driver of an approaching car insert his or her numbered card in the card reader, which then checks that the card number is known to the Just a Line system. If the card is recognized, the reader sends a signal to raise the barrier and the car is able to enter the car park. At the exit, there is also a barrier, which is raised when a car wishes to leave the car park. When there are no spaces in the car park a sign at the entrance display “Full” and is only switched off when a car leaves. Special visitor’s cards, which record a number and the current date, also permit access to the car park. Visitor’s cards may be sent out in advance, or collected from reception. All visitor’s cards must be returned to reception when the visitor leaves Just a Line.</a:t>
            </a:r>
          </a:p>
          <a:p>
            <a:pPr algn="just"/>
            <a:endParaRPr lang="en-US" dirty="0"/>
          </a:p>
        </p:txBody>
      </p:sp>
    </p:spTree>
    <p:extLst>
      <p:ext uri="{BB962C8B-B14F-4D97-AF65-F5344CB8AC3E}">
        <p14:creationId xmlns:p14="http://schemas.microsoft.com/office/powerpoint/2010/main" val="56890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724B-0B15-4A69-A0C3-D185B76E6466}"/>
              </a:ext>
            </a:extLst>
          </p:cNvPr>
          <p:cNvSpPr>
            <a:spLocks noGrp="1"/>
          </p:cNvSpPr>
          <p:nvPr>
            <p:ph type="title"/>
          </p:nvPr>
        </p:nvSpPr>
        <p:spPr/>
        <p:txBody>
          <a:bodyPr/>
          <a:lstStyle/>
          <a:p>
            <a:r>
              <a:rPr lang="en-US" dirty="0"/>
              <a:t>Candidate objects are:</a:t>
            </a:r>
          </a:p>
        </p:txBody>
      </p:sp>
      <p:sp>
        <p:nvSpPr>
          <p:cNvPr id="3" name="Content Placeholder 2">
            <a:extLst>
              <a:ext uri="{FF2B5EF4-FFF2-40B4-BE49-F238E27FC236}">
                <a16:creationId xmlns:a16="http://schemas.microsoft.com/office/drawing/2014/main" id="{AABDE848-82ED-43FA-998F-0C9C74DD0536}"/>
              </a:ext>
            </a:extLst>
          </p:cNvPr>
          <p:cNvSpPr>
            <a:spLocks noGrp="1"/>
          </p:cNvSpPr>
          <p:nvPr>
            <p:ph idx="1"/>
          </p:nvPr>
        </p:nvSpPr>
        <p:spPr/>
        <p:txBody>
          <a:bodyPr>
            <a:normAutofit/>
          </a:bodyPr>
          <a:lstStyle/>
          <a:p>
            <a:r>
              <a:rPr lang="en-US" sz="4400" dirty="0"/>
              <a:t>Just a line management, security, building, site, employee, people, company, car park, cards, name, department, number, member of staff, access, barrier, card reader, entrance, driver, car, system, signal, exit, space, sign, visitor, reception</a:t>
            </a:r>
          </a:p>
        </p:txBody>
      </p:sp>
    </p:spTree>
    <p:extLst>
      <p:ext uri="{BB962C8B-B14F-4D97-AF65-F5344CB8AC3E}">
        <p14:creationId xmlns:p14="http://schemas.microsoft.com/office/powerpoint/2010/main" val="298035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9645-B40F-439F-A0C2-AF5B6A56F00A}"/>
              </a:ext>
            </a:extLst>
          </p:cNvPr>
          <p:cNvSpPr>
            <a:spLocks noGrp="1"/>
          </p:cNvSpPr>
          <p:nvPr>
            <p:ph type="title"/>
          </p:nvPr>
        </p:nvSpPr>
        <p:spPr/>
        <p:txBody>
          <a:bodyPr/>
          <a:lstStyle/>
          <a:p>
            <a:r>
              <a:rPr lang="en-US" dirty="0"/>
              <a:t>Candidate objects rejection rule</a:t>
            </a:r>
          </a:p>
        </p:txBody>
      </p:sp>
      <p:sp>
        <p:nvSpPr>
          <p:cNvPr id="3" name="Content Placeholder 2">
            <a:extLst>
              <a:ext uri="{FF2B5EF4-FFF2-40B4-BE49-F238E27FC236}">
                <a16:creationId xmlns:a16="http://schemas.microsoft.com/office/drawing/2014/main" id="{EC3DBEC3-BF38-4A1D-8052-75B5507583C0}"/>
              </a:ext>
            </a:extLst>
          </p:cNvPr>
          <p:cNvSpPr>
            <a:spLocks noGrp="1"/>
          </p:cNvSpPr>
          <p:nvPr>
            <p:ph idx="1"/>
          </p:nvPr>
        </p:nvSpPr>
        <p:spPr/>
        <p:txBody>
          <a:bodyPr>
            <a:normAutofit fontScale="92500" lnSpcReduction="20000"/>
          </a:bodyPr>
          <a:lstStyle/>
          <a:p>
            <a:r>
              <a:rPr lang="en-US" dirty="0"/>
              <a:t>Duplicates: if two or more objects are simply different names for the same thing. </a:t>
            </a:r>
          </a:p>
          <a:p>
            <a:r>
              <a:rPr lang="en-US" dirty="0"/>
              <a:t>Irrelevant: objects which exists in the problem domain, but which are not intended.</a:t>
            </a:r>
          </a:p>
          <a:p>
            <a:r>
              <a:rPr lang="en-US" dirty="0"/>
              <a:t>Vague: when considering words carefully it sometimes becomes clear that they do not have a price meaning and cannot be the basis of a useful in the system. </a:t>
            </a:r>
          </a:p>
          <a:p>
            <a:r>
              <a:rPr lang="en-US" dirty="0"/>
              <a:t>General: the meaning is too broad. </a:t>
            </a:r>
          </a:p>
          <a:p>
            <a:r>
              <a:rPr lang="en-US" dirty="0"/>
              <a:t>Attributes: as the attribute of objects p </a:t>
            </a:r>
          </a:p>
          <a:p>
            <a:r>
              <a:rPr lang="en-US" dirty="0"/>
              <a:t>Associations: actually represents the relationships between objects.</a:t>
            </a:r>
          </a:p>
          <a:p>
            <a:r>
              <a:rPr lang="en-US" dirty="0"/>
              <a:t>Roles: sometimes objects referred to by the role they play in a particular part of the system. </a:t>
            </a:r>
          </a:p>
        </p:txBody>
      </p:sp>
    </p:spTree>
    <p:extLst>
      <p:ext uri="{BB962C8B-B14F-4D97-AF65-F5344CB8AC3E}">
        <p14:creationId xmlns:p14="http://schemas.microsoft.com/office/powerpoint/2010/main" val="2805019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7BDE-8409-40EF-BF58-01287F6A60F7}"/>
              </a:ext>
            </a:extLst>
          </p:cNvPr>
          <p:cNvSpPr>
            <a:spLocks noGrp="1"/>
          </p:cNvSpPr>
          <p:nvPr>
            <p:ph type="title"/>
          </p:nvPr>
        </p:nvSpPr>
        <p:spPr/>
        <p:txBody>
          <a:bodyPr/>
          <a:lstStyle/>
          <a:p>
            <a:r>
              <a:rPr lang="en-US" dirty="0"/>
              <a:t>Rejected candidate objects</a:t>
            </a:r>
          </a:p>
        </p:txBody>
      </p:sp>
      <p:graphicFrame>
        <p:nvGraphicFramePr>
          <p:cNvPr id="4" name="Table 4">
            <a:extLst>
              <a:ext uri="{FF2B5EF4-FFF2-40B4-BE49-F238E27FC236}">
                <a16:creationId xmlns:a16="http://schemas.microsoft.com/office/drawing/2014/main" id="{8982246C-D843-429D-BDB4-A17027D66AE2}"/>
              </a:ext>
            </a:extLst>
          </p:cNvPr>
          <p:cNvGraphicFramePr>
            <a:graphicFrameLocks noGrp="1"/>
          </p:cNvGraphicFramePr>
          <p:nvPr>
            <p:ph idx="1"/>
            <p:extLst>
              <p:ext uri="{D42A27DB-BD31-4B8C-83A1-F6EECF244321}">
                <p14:modId xmlns:p14="http://schemas.microsoft.com/office/powerpoint/2010/main" val="931118024"/>
              </p:ext>
            </p:extLst>
          </p:nvPr>
        </p:nvGraphicFramePr>
        <p:xfrm>
          <a:off x="838200" y="1825625"/>
          <a:ext cx="10515600" cy="32359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82259011"/>
                    </a:ext>
                  </a:extLst>
                </a:gridCol>
                <a:gridCol w="5257800">
                  <a:extLst>
                    <a:ext uri="{9D8B030D-6E8A-4147-A177-3AD203B41FA5}">
                      <a16:colId xmlns:a16="http://schemas.microsoft.com/office/drawing/2014/main" val="1961046814"/>
                    </a:ext>
                  </a:extLst>
                </a:gridCol>
              </a:tblGrid>
              <a:tr h="370840">
                <a:tc>
                  <a:txBody>
                    <a:bodyPr/>
                    <a:lstStyle/>
                    <a:p>
                      <a:r>
                        <a:rPr lang="en-US" dirty="0"/>
                        <a:t>Candidate objects</a:t>
                      </a:r>
                    </a:p>
                  </a:txBody>
                  <a:tcPr/>
                </a:tc>
                <a:tc>
                  <a:txBody>
                    <a:bodyPr/>
                    <a:lstStyle/>
                    <a:p>
                      <a:r>
                        <a:rPr lang="en-US" dirty="0"/>
                        <a:t>Rejection criteria </a:t>
                      </a:r>
                    </a:p>
                  </a:txBody>
                  <a:tcPr/>
                </a:tc>
                <a:extLst>
                  <a:ext uri="{0D108BD9-81ED-4DB2-BD59-A6C34878D82A}">
                    <a16:rowId xmlns:a16="http://schemas.microsoft.com/office/drawing/2014/main" val="3707308139"/>
                  </a:ext>
                </a:extLst>
              </a:tr>
              <a:tr h="370840">
                <a:tc>
                  <a:txBody>
                    <a:bodyPr/>
                    <a:lstStyle/>
                    <a:p>
                      <a:r>
                        <a:rPr lang="en-US" dirty="0"/>
                        <a:t>Just a line, member of staff</a:t>
                      </a:r>
                    </a:p>
                  </a:txBody>
                  <a:tcPr/>
                </a:tc>
                <a:tc>
                  <a:txBody>
                    <a:bodyPr/>
                    <a:lstStyle/>
                    <a:p>
                      <a:r>
                        <a:rPr lang="en-US" dirty="0"/>
                        <a:t>Duplicate with company and employee respect.</a:t>
                      </a:r>
                    </a:p>
                  </a:txBody>
                  <a:tcPr/>
                </a:tc>
                <a:extLst>
                  <a:ext uri="{0D108BD9-81ED-4DB2-BD59-A6C34878D82A}">
                    <a16:rowId xmlns:a16="http://schemas.microsoft.com/office/drawing/2014/main" val="3875388409"/>
                  </a:ext>
                </a:extLst>
              </a:tr>
              <a:tr h="370840">
                <a:tc>
                  <a:txBody>
                    <a:bodyPr/>
                    <a:lstStyle/>
                    <a:p>
                      <a:r>
                        <a:rPr lang="en-US" dirty="0"/>
                        <a:t>Management, company, building, site, visitor and reception</a:t>
                      </a:r>
                    </a:p>
                  </a:txBody>
                  <a:tcPr/>
                </a:tc>
                <a:tc>
                  <a:txBody>
                    <a:bodyPr/>
                    <a:lstStyle/>
                    <a:p>
                      <a:r>
                        <a:rPr lang="en-US" dirty="0"/>
                        <a:t>Irrelevant to the system</a:t>
                      </a:r>
                    </a:p>
                  </a:txBody>
                  <a:tcPr/>
                </a:tc>
                <a:extLst>
                  <a:ext uri="{0D108BD9-81ED-4DB2-BD59-A6C34878D82A}">
                    <a16:rowId xmlns:a16="http://schemas.microsoft.com/office/drawing/2014/main" val="4099027019"/>
                  </a:ext>
                </a:extLst>
              </a:tr>
              <a:tr h="370840">
                <a:tc>
                  <a:txBody>
                    <a:bodyPr/>
                    <a:lstStyle/>
                    <a:p>
                      <a:r>
                        <a:rPr lang="en-US" dirty="0"/>
                        <a:t>Security, people </a:t>
                      </a:r>
                    </a:p>
                  </a:txBody>
                  <a:tcPr/>
                </a:tc>
                <a:tc>
                  <a:txBody>
                    <a:bodyPr/>
                    <a:lstStyle/>
                    <a:p>
                      <a:r>
                        <a:rPr lang="en-US" dirty="0"/>
                        <a:t>vague</a:t>
                      </a:r>
                    </a:p>
                  </a:txBody>
                  <a:tcPr/>
                </a:tc>
                <a:extLst>
                  <a:ext uri="{0D108BD9-81ED-4DB2-BD59-A6C34878D82A}">
                    <a16:rowId xmlns:a16="http://schemas.microsoft.com/office/drawing/2014/main" val="1245610174"/>
                  </a:ext>
                </a:extLst>
              </a:tr>
              <a:tr h="370840">
                <a:tc>
                  <a:txBody>
                    <a:bodyPr/>
                    <a:lstStyle/>
                    <a:p>
                      <a:r>
                        <a:rPr lang="en-US" dirty="0"/>
                        <a:t>System </a:t>
                      </a:r>
                    </a:p>
                  </a:txBody>
                  <a:tcPr/>
                </a:tc>
                <a:tc>
                  <a:txBody>
                    <a:bodyPr/>
                    <a:lstStyle/>
                    <a:p>
                      <a:r>
                        <a:rPr lang="en-US" dirty="0"/>
                        <a:t>Too general</a:t>
                      </a:r>
                    </a:p>
                  </a:txBody>
                  <a:tcPr/>
                </a:tc>
                <a:extLst>
                  <a:ext uri="{0D108BD9-81ED-4DB2-BD59-A6C34878D82A}">
                    <a16:rowId xmlns:a16="http://schemas.microsoft.com/office/drawing/2014/main" val="2582744910"/>
                  </a:ext>
                </a:extLst>
              </a:tr>
              <a:tr h="370840">
                <a:tc>
                  <a:txBody>
                    <a:bodyPr/>
                    <a:lstStyle/>
                    <a:p>
                      <a:r>
                        <a:rPr lang="en-US" dirty="0"/>
                        <a:t>Name, department</a:t>
                      </a:r>
                    </a:p>
                  </a:txBody>
                  <a:tcPr/>
                </a:tc>
                <a:tc>
                  <a:txBody>
                    <a:bodyPr/>
                    <a:lstStyle/>
                    <a:p>
                      <a:r>
                        <a:rPr lang="en-US" dirty="0"/>
                        <a:t>Attribute </a:t>
                      </a:r>
                    </a:p>
                  </a:txBody>
                  <a:tcPr/>
                </a:tc>
                <a:extLst>
                  <a:ext uri="{0D108BD9-81ED-4DB2-BD59-A6C34878D82A}">
                    <a16:rowId xmlns:a16="http://schemas.microsoft.com/office/drawing/2014/main" val="1932780618"/>
                  </a:ext>
                </a:extLst>
              </a:tr>
              <a:tr h="370840">
                <a:tc>
                  <a:txBody>
                    <a:bodyPr/>
                    <a:lstStyle/>
                    <a:p>
                      <a:r>
                        <a:rPr lang="en-US" dirty="0"/>
                        <a:t>Access </a:t>
                      </a:r>
                    </a:p>
                  </a:txBody>
                  <a:tcPr/>
                </a:tc>
                <a:tc>
                  <a:txBody>
                    <a:bodyPr/>
                    <a:lstStyle/>
                    <a:p>
                      <a:r>
                        <a:rPr lang="en-US" dirty="0"/>
                        <a:t>Association </a:t>
                      </a:r>
                    </a:p>
                  </a:txBody>
                  <a:tcPr/>
                </a:tc>
                <a:extLst>
                  <a:ext uri="{0D108BD9-81ED-4DB2-BD59-A6C34878D82A}">
                    <a16:rowId xmlns:a16="http://schemas.microsoft.com/office/drawing/2014/main" val="1224889481"/>
                  </a:ext>
                </a:extLst>
              </a:tr>
              <a:tr h="370840">
                <a:tc>
                  <a:txBody>
                    <a:bodyPr/>
                    <a:lstStyle/>
                    <a:p>
                      <a:r>
                        <a:rPr lang="en-US" dirty="0"/>
                        <a:t>driver</a:t>
                      </a:r>
                    </a:p>
                  </a:txBody>
                  <a:tcPr/>
                </a:tc>
                <a:tc>
                  <a:txBody>
                    <a:bodyPr/>
                    <a:lstStyle/>
                    <a:p>
                      <a:r>
                        <a:rPr lang="en-US" dirty="0"/>
                        <a:t>role</a:t>
                      </a:r>
                    </a:p>
                  </a:txBody>
                  <a:tcPr/>
                </a:tc>
                <a:extLst>
                  <a:ext uri="{0D108BD9-81ED-4DB2-BD59-A6C34878D82A}">
                    <a16:rowId xmlns:a16="http://schemas.microsoft.com/office/drawing/2014/main" val="3205821199"/>
                  </a:ext>
                </a:extLst>
              </a:tr>
            </a:tbl>
          </a:graphicData>
        </a:graphic>
      </p:graphicFrame>
    </p:spTree>
    <p:extLst>
      <p:ext uri="{BB962C8B-B14F-4D97-AF65-F5344CB8AC3E}">
        <p14:creationId xmlns:p14="http://schemas.microsoft.com/office/powerpoint/2010/main" val="114108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0C21-DD90-4B38-ABEC-A067B2BD466B}"/>
              </a:ext>
            </a:extLst>
          </p:cNvPr>
          <p:cNvSpPr>
            <a:spLocks noGrp="1"/>
          </p:cNvSpPr>
          <p:nvPr>
            <p:ph type="title"/>
          </p:nvPr>
        </p:nvSpPr>
        <p:spPr/>
        <p:txBody>
          <a:bodyPr/>
          <a:lstStyle/>
          <a:p>
            <a:r>
              <a:rPr lang="en-US" dirty="0"/>
              <a:t>Object oriented design</a:t>
            </a:r>
          </a:p>
        </p:txBody>
      </p:sp>
      <p:sp>
        <p:nvSpPr>
          <p:cNvPr id="3" name="Content Placeholder 2">
            <a:extLst>
              <a:ext uri="{FF2B5EF4-FFF2-40B4-BE49-F238E27FC236}">
                <a16:creationId xmlns:a16="http://schemas.microsoft.com/office/drawing/2014/main" id="{104A6CFC-7739-44EB-A3F0-E67B401E760F}"/>
              </a:ext>
            </a:extLst>
          </p:cNvPr>
          <p:cNvSpPr>
            <a:spLocks noGrp="1"/>
          </p:cNvSpPr>
          <p:nvPr>
            <p:ph idx="1"/>
          </p:nvPr>
        </p:nvSpPr>
        <p:spPr/>
        <p:txBody>
          <a:bodyPr>
            <a:normAutofit fontScale="85000" lnSpcReduction="20000"/>
          </a:bodyPr>
          <a:lstStyle/>
          <a:p>
            <a:r>
              <a:rPr lang="en-US" dirty="0"/>
              <a:t>OOD transforms the analysis model created using OOA into a design model that serves as a blueprint for software construction</a:t>
            </a:r>
          </a:p>
          <a:p>
            <a:r>
              <a:rPr lang="en-US" dirty="0"/>
              <a:t>Subsystems: Major system components</a:t>
            </a:r>
          </a:p>
          <a:p>
            <a:r>
              <a:rPr lang="en-US" dirty="0"/>
              <a:t>Objects: Data and the operations</a:t>
            </a:r>
          </a:p>
          <a:p>
            <a:r>
              <a:rPr lang="en-US" dirty="0"/>
              <a:t>Four important software design concepts: o Abstraction o Information Hiding o Functional Independence o Modularity</a:t>
            </a:r>
          </a:p>
          <a:p>
            <a:r>
              <a:rPr lang="en-US" dirty="0"/>
              <a:t>As stated earlier, analysis is the practice of studying a problem domain, leading to a specification of externally observable behavior.</a:t>
            </a:r>
          </a:p>
          <a:p>
            <a:r>
              <a:rPr lang="en-US" dirty="0"/>
              <a:t>Building on this, design is the practice of taking a specification of externally observable behavior and adding details needed for actual computer system implementation.</a:t>
            </a:r>
          </a:p>
          <a:p>
            <a:r>
              <a:rPr lang="en-US" dirty="0"/>
              <a:t>Analysis is what or the problem phase. Design is the how or the solution phase</a:t>
            </a:r>
          </a:p>
        </p:txBody>
      </p:sp>
    </p:spTree>
    <p:extLst>
      <p:ext uri="{BB962C8B-B14F-4D97-AF65-F5344CB8AC3E}">
        <p14:creationId xmlns:p14="http://schemas.microsoft.com/office/powerpoint/2010/main" val="1507642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1973-235E-4181-87D2-B9329400B890}"/>
              </a:ext>
            </a:extLst>
          </p:cNvPr>
          <p:cNvSpPr>
            <a:spLocks noGrp="1"/>
          </p:cNvSpPr>
          <p:nvPr>
            <p:ph type="title"/>
          </p:nvPr>
        </p:nvSpPr>
        <p:spPr/>
        <p:txBody>
          <a:bodyPr/>
          <a:lstStyle/>
          <a:p>
            <a:r>
              <a:rPr lang="en-US" dirty="0"/>
              <a:t>OOD Goals</a:t>
            </a:r>
          </a:p>
        </p:txBody>
      </p:sp>
      <p:sp>
        <p:nvSpPr>
          <p:cNvPr id="3" name="Content Placeholder 2">
            <a:extLst>
              <a:ext uri="{FF2B5EF4-FFF2-40B4-BE49-F238E27FC236}">
                <a16:creationId xmlns:a16="http://schemas.microsoft.com/office/drawing/2014/main" id="{61C137BE-2C67-47CE-96BF-B553FBF8CA32}"/>
              </a:ext>
            </a:extLst>
          </p:cNvPr>
          <p:cNvSpPr>
            <a:spLocks noGrp="1"/>
          </p:cNvSpPr>
          <p:nvPr>
            <p:ph idx="1"/>
          </p:nvPr>
        </p:nvSpPr>
        <p:spPr/>
        <p:txBody>
          <a:bodyPr/>
          <a:lstStyle/>
          <a:p>
            <a:r>
              <a:rPr lang="en-US" dirty="0"/>
              <a:t>To design classes identified during analysis phase &amp; user interface</a:t>
            </a:r>
          </a:p>
          <a:p>
            <a:r>
              <a:rPr lang="en-US" dirty="0"/>
              <a:t>Identify additional objects &amp; classes that support implementation of requirements o E.g. add objects for user interface to system (data entry windows, browse windows) </a:t>
            </a:r>
          </a:p>
          <a:p>
            <a:r>
              <a:rPr lang="en-US" dirty="0"/>
              <a:t>Can be intertwined(entangled) with analysis phase</a:t>
            </a:r>
          </a:p>
          <a:p>
            <a:r>
              <a:rPr lang="en-US" dirty="0"/>
              <a:t>Highly incremental, e.g. can start with object-oriented analysis, model it, create object-oriented design, then do some more of each again &amp; again, gradually refining &amp; completing models of system</a:t>
            </a:r>
          </a:p>
          <a:p>
            <a:r>
              <a:rPr lang="en-US" dirty="0"/>
              <a:t>Activities &amp; focus of OO analysis &amp; OO design are intertwined</a:t>
            </a:r>
          </a:p>
        </p:txBody>
      </p:sp>
    </p:spTree>
    <p:extLst>
      <p:ext uri="{BB962C8B-B14F-4D97-AF65-F5344CB8AC3E}">
        <p14:creationId xmlns:p14="http://schemas.microsoft.com/office/powerpoint/2010/main" val="79182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AD9C-5AAE-48DC-9E67-10E24670F66D}"/>
              </a:ext>
            </a:extLst>
          </p:cNvPr>
          <p:cNvSpPr>
            <a:spLocks noGrp="1"/>
          </p:cNvSpPr>
          <p:nvPr>
            <p:ph type="title"/>
          </p:nvPr>
        </p:nvSpPr>
        <p:spPr/>
        <p:txBody>
          <a:bodyPr/>
          <a:lstStyle/>
          <a:p>
            <a:r>
              <a:rPr lang="en-US" dirty="0"/>
              <a:t>OOD Steps</a:t>
            </a:r>
          </a:p>
        </p:txBody>
      </p:sp>
      <p:sp>
        <p:nvSpPr>
          <p:cNvPr id="3" name="Content Placeholder 2">
            <a:extLst>
              <a:ext uri="{FF2B5EF4-FFF2-40B4-BE49-F238E27FC236}">
                <a16:creationId xmlns:a16="http://schemas.microsoft.com/office/drawing/2014/main" id="{C86BFB47-E3A2-4BE7-9C8A-5F703A4C12AA}"/>
              </a:ext>
            </a:extLst>
          </p:cNvPr>
          <p:cNvSpPr>
            <a:spLocks noGrp="1"/>
          </p:cNvSpPr>
          <p:nvPr>
            <p:ph idx="1"/>
          </p:nvPr>
        </p:nvSpPr>
        <p:spPr/>
        <p:txBody>
          <a:bodyPr/>
          <a:lstStyle/>
          <a:p>
            <a:r>
              <a:rPr lang="en-US" dirty="0"/>
              <a:t>First, build object model based on objects &amp; relationship</a:t>
            </a:r>
          </a:p>
          <a:p>
            <a:r>
              <a:rPr lang="en-US" dirty="0"/>
              <a:t>Then iterate &amp; refine model o Design &amp; refine classes </a:t>
            </a:r>
          </a:p>
          <a:p>
            <a:pPr lvl="1"/>
            <a:r>
              <a:rPr lang="en-US" dirty="0"/>
              <a:t>Design &amp; refine attributes</a:t>
            </a:r>
          </a:p>
          <a:p>
            <a:pPr lvl="1"/>
            <a:r>
              <a:rPr lang="en-US" dirty="0"/>
              <a:t>Design &amp; refine methods</a:t>
            </a:r>
          </a:p>
          <a:p>
            <a:pPr lvl="1"/>
            <a:r>
              <a:rPr lang="en-US" dirty="0"/>
              <a:t>Design &amp; refine structures</a:t>
            </a:r>
          </a:p>
          <a:p>
            <a:pPr lvl="1"/>
            <a:r>
              <a:rPr lang="en-US" dirty="0"/>
              <a:t>Design &amp; refine associations</a:t>
            </a:r>
          </a:p>
        </p:txBody>
      </p:sp>
    </p:spTree>
    <p:extLst>
      <p:ext uri="{BB962C8B-B14F-4D97-AF65-F5344CB8AC3E}">
        <p14:creationId xmlns:p14="http://schemas.microsoft.com/office/powerpoint/2010/main" val="233216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B097-6724-412D-BB81-031A7C1B3DF2}"/>
              </a:ext>
            </a:extLst>
          </p:cNvPr>
          <p:cNvSpPr>
            <a:spLocks noGrp="1"/>
          </p:cNvSpPr>
          <p:nvPr>
            <p:ph type="title"/>
          </p:nvPr>
        </p:nvSpPr>
        <p:spPr/>
        <p:txBody>
          <a:bodyPr/>
          <a:lstStyle/>
          <a:p>
            <a:r>
              <a:rPr lang="en-US" dirty="0"/>
              <a:t>Generic Components for OOD</a:t>
            </a:r>
          </a:p>
        </p:txBody>
      </p:sp>
      <p:sp>
        <p:nvSpPr>
          <p:cNvPr id="3" name="Content Placeholder 2">
            <a:extLst>
              <a:ext uri="{FF2B5EF4-FFF2-40B4-BE49-F238E27FC236}">
                <a16:creationId xmlns:a16="http://schemas.microsoft.com/office/drawing/2014/main" id="{103ADC86-7810-4C43-9499-0ECE05580986}"/>
              </a:ext>
            </a:extLst>
          </p:cNvPr>
          <p:cNvSpPr>
            <a:spLocks noGrp="1"/>
          </p:cNvSpPr>
          <p:nvPr>
            <p:ph idx="1"/>
          </p:nvPr>
        </p:nvSpPr>
        <p:spPr/>
        <p:txBody>
          <a:bodyPr/>
          <a:lstStyle/>
          <a:p>
            <a:r>
              <a:rPr lang="en-US" dirty="0"/>
              <a:t>Problem domain component—the subsystems that are responsible for implementing customer requirements directly;</a:t>
            </a:r>
          </a:p>
          <a:p>
            <a:r>
              <a:rPr lang="en-US" dirty="0"/>
              <a:t>Human interaction component —the subsystems that implement the user interface (this included reusable GUI subsystems);</a:t>
            </a:r>
          </a:p>
          <a:p>
            <a:r>
              <a:rPr lang="en-US" dirty="0"/>
              <a:t>Task Management Component—the subsystems that are responsible for controlling and coordinating concurrent tasks that may be packaged within a subsystem or among different subsystems;</a:t>
            </a:r>
          </a:p>
          <a:p>
            <a:r>
              <a:rPr lang="en-US" dirty="0"/>
              <a:t>Data management component—the subsystem that is responsible for the storage and retrieval of objects.</a:t>
            </a:r>
          </a:p>
        </p:txBody>
      </p:sp>
    </p:spTree>
    <p:extLst>
      <p:ext uri="{BB962C8B-B14F-4D97-AF65-F5344CB8AC3E}">
        <p14:creationId xmlns:p14="http://schemas.microsoft.com/office/powerpoint/2010/main" val="3446550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E1BA-DD60-4151-AF92-281F34122690}"/>
              </a:ext>
            </a:extLst>
          </p:cNvPr>
          <p:cNvSpPr>
            <a:spLocks noGrp="1"/>
          </p:cNvSpPr>
          <p:nvPr>
            <p:ph type="title"/>
          </p:nvPr>
        </p:nvSpPr>
        <p:spPr/>
        <p:txBody>
          <a:bodyPr/>
          <a:lstStyle/>
          <a:p>
            <a:r>
              <a:rPr lang="en-US" dirty="0"/>
              <a:t>UML</a:t>
            </a:r>
          </a:p>
        </p:txBody>
      </p:sp>
      <p:sp>
        <p:nvSpPr>
          <p:cNvPr id="3" name="Content Placeholder 2">
            <a:extLst>
              <a:ext uri="{FF2B5EF4-FFF2-40B4-BE49-F238E27FC236}">
                <a16:creationId xmlns:a16="http://schemas.microsoft.com/office/drawing/2014/main" id="{0AD1A6BD-E7BA-4C2D-832E-B6219F5C3F12}"/>
              </a:ext>
            </a:extLst>
          </p:cNvPr>
          <p:cNvSpPr>
            <a:spLocks noGrp="1"/>
          </p:cNvSpPr>
          <p:nvPr>
            <p:ph idx="1"/>
          </p:nvPr>
        </p:nvSpPr>
        <p:spPr/>
        <p:txBody>
          <a:bodyPr>
            <a:normAutofit lnSpcReduction="10000"/>
          </a:bodyPr>
          <a:lstStyle/>
          <a:p>
            <a:r>
              <a:rPr lang="en-US" dirty="0"/>
              <a:t>UML stands for </a:t>
            </a:r>
            <a:r>
              <a:rPr lang="en-US" b="1" dirty="0"/>
              <a:t>Unified Modeling Language</a:t>
            </a:r>
            <a:r>
              <a:rPr lang="en-US" dirty="0"/>
              <a:t>. </a:t>
            </a:r>
          </a:p>
          <a:p>
            <a:r>
              <a:rPr lang="en-US" dirty="0"/>
              <a:t>It is a industry-standard graphical language for</a:t>
            </a:r>
            <a:br>
              <a:rPr lang="en-US" dirty="0"/>
            </a:br>
            <a:r>
              <a:rPr lang="en-US" dirty="0"/>
              <a:t>specifying, visualizing, constructing, and documenting</a:t>
            </a:r>
            <a:br>
              <a:rPr lang="en-US" dirty="0"/>
            </a:br>
            <a:r>
              <a:rPr lang="en-US" dirty="0"/>
              <a:t>the artifacts of software systems. </a:t>
            </a:r>
          </a:p>
          <a:p>
            <a:r>
              <a:rPr lang="en-US" dirty="0"/>
              <a:t>visualize a system throughout different phases of development.</a:t>
            </a:r>
          </a:p>
          <a:p>
            <a:r>
              <a:rPr lang="en-US" dirty="0"/>
              <a:t>The UML uses mostly graphical notations to express</a:t>
            </a:r>
            <a:br>
              <a:rPr lang="en-US" dirty="0"/>
            </a:br>
            <a:r>
              <a:rPr lang="en-US" dirty="0"/>
              <a:t>the OO analysis and design of software projects. </a:t>
            </a:r>
          </a:p>
          <a:p>
            <a:r>
              <a:rPr lang="en-US" dirty="0"/>
              <a:t>UML is a pictorial language used to make software blueprint.</a:t>
            </a:r>
          </a:p>
          <a:p>
            <a:r>
              <a:rPr lang="en-US" b="1" dirty="0"/>
              <a:t>or simply you can say that UML is a language for modeling software systems.</a:t>
            </a:r>
          </a:p>
        </p:txBody>
      </p:sp>
    </p:spTree>
    <p:extLst>
      <p:ext uri="{BB962C8B-B14F-4D97-AF65-F5344CB8AC3E}">
        <p14:creationId xmlns:p14="http://schemas.microsoft.com/office/powerpoint/2010/main" val="15007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6A4D3-7688-4F90-BA03-91D8118C31A4}"/>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rPr>
              <a:t>RUP</a:t>
            </a:r>
          </a:p>
        </p:txBody>
      </p:sp>
      <p:sp>
        <p:nvSpPr>
          <p:cNvPr id="3" name="Content Placeholder 2">
            <a:extLst>
              <a:ext uri="{FF2B5EF4-FFF2-40B4-BE49-F238E27FC236}">
                <a16:creationId xmlns:a16="http://schemas.microsoft.com/office/drawing/2014/main" id="{67D80C00-3A4B-4481-A2C6-54E22D1F0B1E}"/>
              </a:ext>
            </a:extLst>
          </p:cNvPr>
          <p:cNvSpPr>
            <a:spLocks noGrp="1"/>
          </p:cNvSpPr>
          <p:nvPr>
            <p:ph idx="1"/>
          </p:nvPr>
        </p:nvSpPr>
        <p:spPr>
          <a:xfrm>
            <a:off x="838200" y="2391568"/>
            <a:ext cx="10515600" cy="3785394"/>
          </a:xfrm>
        </p:spPr>
        <p:txBody>
          <a:bodyPr anchor="ctr">
            <a:normAutofit/>
          </a:bodyPr>
          <a:lstStyle/>
          <a:p>
            <a:r>
              <a:rPr lang="en-US" sz="2400"/>
              <a:t>An engineering process that provides a disciplined</a:t>
            </a:r>
            <a:br>
              <a:rPr lang="en-US" sz="2400"/>
            </a:br>
            <a:r>
              <a:rPr lang="en-US" sz="2400"/>
              <a:t>approach to assigning and managing tasks and</a:t>
            </a:r>
            <a:br>
              <a:rPr lang="en-US" sz="2400"/>
            </a:br>
            <a:r>
              <a:rPr lang="en-US" sz="2400"/>
              <a:t>responsibilities to developing software systems. </a:t>
            </a:r>
          </a:p>
          <a:p>
            <a:r>
              <a:rPr lang="en-US" sz="2400"/>
              <a:t>An object-oriented systems development</a:t>
            </a:r>
            <a:br>
              <a:rPr lang="en-US" sz="2400"/>
            </a:br>
            <a:r>
              <a:rPr lang="en-US" sz="2400"/>
              <a:t>methodology. </a:t>
            </a:r>
          </a:p>
          <a:p>
            <a:r>
              <a:rPr lang="en-US" sz="2400"/>
              <a:t>Uses UML for visual notation </a:t>
            </a:r>
            <a:br>
              <a:rPr lang="en-US" sz="2400"/>
            </a:br>
            <a:br>
              <a:rPr lang="en-US" sz="2400"/>
            </a:br>
            <a:endParaRPr lang="en-US" sz="2400"/>
          </a:p>
        </p:txBody>
      </p:sp>
    </p:spTree>
    <p:extLst>
      <p:ext uri="{BB962C8B-B14F-4D97-AF65-F5344CB8AC3E}">
        <p14:creationId xmlns:p14="http://schemas.microsoft.com/office/powerpoint/2010/main" val="1885789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C044D7E6-306D-4CC5-8D33-193E9166ED7B}"/>
              </a:ext>
            </a:extLst>
          </p:cNvPr>
          <p:cNvSpPr>
            <a:spLocks noGrp="1"/>
          </p:cNvSpPr>
          <p:nvPr>
            <p:ph type="ctrTitle"/>
          </p:nvPr>
        </p:nvSpPr>
        <p:spPr>
          <a:xfrm>
            <a:off x="841248" y="5529884"/>
            <a:ext cx="5802656" cy="1096331"/>
          </a:xfrm>
        </p:spPr>
        <p:txBody>
          <a:bodyPr vert="horz" lIns="91440" tIns="45720" rIns="91440" bIns="45720" rtlCol="0" anchor="ctr">
            <a:normAutofit/>
          </a:bodyPr>
          <a:lstStyle/>
          <a:p>
            <a:pPr algn="l"/>
            <a:r>
              <a:rPr lang="en-US" sz="4000">
                <a:solidFill>
                  <a:srgbClr val="303030"/>
                </a:solidFill>
              </a:rPr>
              <a:t>Why UML for modeling?</a:t>
            </a:r>
          </a:p>
        </p:txBody>
      </p:sp>
      <p:pic>
        <p:nvPicPr>
          <p:cNvPr id="2050" name="Picture 2" descr="overview of uml">
            <a:extLst>
              <a:ext uri="{FF2B5EF4-FFF2-40B4-BE49-F238E27FC236}">
                <a16:creationId xmlns:a16="http://schemas.microsoft.com/office/drawing/2014/main" id="{F62AA49F-EB6F-4D02-BC6F-F5B0B19CAA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9" r="3762" b="-4"/>
          <a:stretch/>
        </p:blipFill>
        <p:spPr bwMode="auto">
          <a:xfrm>
            <a:off x="841248" y="604158"/>
            <a:ext cx="6049941" cy="43501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B033FEC-766A-4725-BCF7-C8D82DA68BDF}"/>
              </a:ext>
            </a:extLst>
          </p:cNvPr>
          <p:cNvSpPr>
            <a:spLocks noGrp="1"/>
          </p:cNvSpPr>
          <p:nvPr>
            <p:ph type="subTitle" idx="1"/>
          </p:nvPr>
        </p:nvSpPr>
        <p:spPr>
          <a:xfrm>
            <a:off x="7534655" y="601315"/>
            <a:ext cx="4008101" cy="4384342"/>
          </a:xfrm>
        </p:spPr>
        <p:txBody>
          <a:bodyPr vert="horz" lIns="91440" tIns="45720" rIns="91440" bIns="45720" rtlCol="0" anchor="ctr">
            <a:normAutofit/>
          </a:bodyPr>
          <a:lstStyle/>
          <a:p>
            <a:pPr indent="-228600" algn="l">
              <a:buFont typeface="Arial" panose="020B0604020202020204" pitchFamily="34" charset="0"/>
              <a:buChar char="•"/>
            </a:pPr>
            <a:r>
              <a:rPr lang="en-US" sz="1700"/>
              <a:t>Use graphical notation to communicate more clearly </a:t>
            </a:r>
          </a:p>
          <a:p>
            <a:pPr indent="-228600" algn="l">
              <a:buFont typeface="Arial" panose="020B0604020202020204" pitchFamily="34" charset="0"/>
              <a:buChar char="•"/>
            </a:pPr>
            <a:r>
              <a:rPr lang="en-US" sz="1700"/>
              <a:t>Help acquire an overall view of a system. </a:t>
            </a:r>
          </a:p>
          <a:p>
            <a:pPr indent="-228600" algn="l">
              <a:buFont typeface="Arial" panose="020B0604020202020204" pitchFamily="34" charset="0"/>
              <a:buChar char="•"/>
            </a:pPr>
            <a:r>
              <a:rPr lang="en-US" sz="1700"/>
              <a:t>UML is </a:t>
            </a:r>
            <a:r>
              <a:rPr lang="en-US" sz="1700" i="1"/>
              <a:t>not </a:t>
            </a:r>
            <a:r>
              <a:rPr lang="en-US" sz="1700"/>
              <a:t>dependent on any one language or</a:t>
            </a:r>
            <a:br>
              <a:rPr lang="en-US" sz="1700"/>
            </a:br>
            <a:r>
              <a:rPr lang="en-US" sz="1700"/>
              <a:t>technology </a:t>
            </a:r>
          </a:p>
          <a:p>
            <a:pPr indent="-228600" algn="l">
              <a:buFont typeface="Arial" panose="020B0604020202020204" pitchFamily="34" charset="0"/>
              <a:buChar char="•"/>
            </a:pPr>
            <a:r>
              <a:rPr lang="en-US" sz="1700"/>
              <a:t>UML is the language for </a:t>
            </a:r>
          </a:p>
          <a:p>
            <a:pPr lvl="1" indent="-228600" algn="l">
              <a:buFont typeface="Arial" panose="020B0604020202020204" pitchFamily="34" charset="0"/>
              <a:buChar char="•"/>
            </a:pPr>
            <a:r>
              <a:rPr lang="en-US" sz="1700"/>
              <a:t>Visualizing </a:t>
            </a:r>
          </a:p>
          <a:p>
            <a:pPr lvl="1" indent="-228600" algn="l">
              <a:buFont typeface="Arial" panose="020B0604020202020204" pitchFamily="34" charset="0"/>
              <a:buChar char="•"/>
            </a:pPr>
            <a:r>
              <a:rPr lang="en-US" sz="1700"/>
              <a:t>Specifying</a:t>
            </a:r>
          </a:p>
          <a:p>
            <a:pPr lvl="1" indent="-228600" algn="l">
              <a:buFont typeface="Arial" panose="020B0604020202020204" pitchFamily="34" charset="0"/>
              <a:buChar char="•"/>
            </a:pPr>
            <a:r>
              <a:rPr lang="en-US" sz="1700"/>
              <a:t>Constructing</a:t>
            </a:r>
          </a:p>
          <a:p>
            <a:pPr lvl="1" indent="-228600" algn="l">
              <a:buFont typeface="Arial" panose="020B0604020202020204" pitchFamily="34" charset="0"/>
              <a:buChar char="•"/>
            </a:pPr>
            <a:r>
              <a:rPr lang="en-US" sz="1700"/>
              <a:t>Documenting</a:t>
            </a:r>
          </a:p>
          <a:p>
            <a:pPr marL="457200" lvl="1" indent="-228600" algn="l">
              <a:buFont typeface="Arial" panose="020B0604020202020204" pitchFamily="34" charset="0"/>
              <a:buChar char="•"/>
            </a:pPr>
            <a:r>
              <a:rPr lang="en-US" sz="1700"/>
              <a:t>…the artifacts of software system.</a:t>
            </a:r>
            <a:br>
              <a:rPr lang="en-US" sz="1700"/>
            </a:br>
            <a:endParaRPr lang="en-US" sz="1700"/>
          </a:p>
        </p:txBody>
      </p:sp>
    </p:spTree>
    <p:extLst>
      <p:ext uri="{BB962C8B-B14F-4D97-AF65-F5344CB8AC3E}">
        <p14:creationId xmlns:p14="http://schemas.microsoft.com/office/powerpoint/2010/main" val="2172723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ll 14 UMl diagram types categorized into behavioral and structural UML">
            <a:extLst>
              <a:ext uri="{FF2B5EF4-FFF2-40B4-BE49-F238E27FC236}">
                <a16:creationId xmlns:a16="http://schemas.microsoft.com/office/drawing/2014/main" id="{CED0CF7C-7AF2-4D76-BBC6-BAE4803CB3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0487" r="1" b="1"/>
          <a:stretch/>
        </p:blipFill>
        <p:spPr bwMode="auto">
          <a:xfrm>
            <a:off x="643467" y="643467"/>
            <a:ext cx="1090506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363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5B11A-92C8-4047-A5D2-7D1F6C1E25B0}"/>
              </a:ext>
            </a:extLst>
          </p:cNvPr>
          <p:cNvSpPr>
            <a:spLocks noGrp="1"/>
          </p:cNvSpPr>
          <p:nvPr>
            <p:ph type="ctrTitle"/>
          </p:nvPr>
        </p:nvSpPr>
        <p:spPr>
          <a:xfrm>
            <a:off x="1524000" y="1293338"/>
            <a:ext cx="9144000" cy="3274592"/>
          </a:xfrm>
        </p:spPr>
        <p:txBody>
          <a:bodyPr anchor="ctr">
            <a:normAutofit/>
          </a:bodyPr>
          <a:lstStyle/>
          <a:p>
            <a:r>
              <a:rPr lang="en-US" sz="7200" dirty="0"/>
              <a:t>USE CASE DIAGRAMS</a:t>
            </a:r>
          </a:p>
        </p:txBody>
      </p:sp>
      <p:sp>
        <p:nvSpPr>
          <p:cNvPr id="3" name="Subtitle 2">
            <a:extLst>
              <a:ext uri="{FF2B5EF4-FFF2-40B4-BE49-F238E27FC236}">
                <a16:creationId xmlns:a16="http://schemas.microsoft.com/office/drawing/2014/main" id="{9883F8DA-3771-4019-989D-50DDFC6D57D6}"/>
              </a:ext>
            </a:extLst>
          </p:cNvPr>
          <p:cNvSpPr>
            <a:spLocks noGrp="1"/>
          </p:cNvSpPr>
          <p:nvPr>
            <p:ph type="subTitle" idx="1"/>
          </p:nvPr>
        </p:nvSpPr>
        <p:spPr>
          <a:xfrm>
            <a:off x="1524000" y="5514052"/>
            <a:ext cx="9144000" cy="651910"/>
          </a:xfrm>
        </p:spPr>
        <p:txBody>
          <a:bodyPr anchor="ctr">
            <a:normAutofit/>
          </a:bodyPr>
          <a:lstStyle/>
          <a:p>
            <a:r>
              <a:rPr lang="en-US" dirty="0"/>
              <a:t>Capture functional (behavioral) requirement of the system.</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863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5405DC-5FEE-44D9-96CD-700C63FB2F7F}"/>
              </a:ext>
            </a:extLst>
          </p:cNvPr>
          <p:cNvSpPr>
            <a:spLocks noGrp="1"/>
          </p:cNvSpPr>
          <p:nvPr>
            <p:ph type="title"/>
          </p:nvPr>
        </p:nvSpPr>
        <p:spPr>
          <a:xfrm>
            <a:off x="803503" y="6532"/>
            <a:ext cx="9942716" cy="1554480"/>
          </a:xfrm>
        </p:spPr>
        <p:txBody>
          <a:bodyPr anchor="ctr">
            <a:normAutofit/>
          </a:bodyPr>
          <a:lstStyle/>
          <a:p>
            <a:r>
              <a:rPr lang="en-US" sz="4800" dirty="0"/>
              <a:t>UCD</a:t>
            </a:r>
          </a:p>
        </p:txBody>
      </p:sp>
      <p:sp>
        <p:nvSpPr>
          <p:cNvPr id="3" name="Content Placeholder 2">
            <a:extLst>
              <a:ext uri="{FF2B5EF4-FFF2-40B4-BE49-F238E27FC236}">
                <a16:creationId xmlns:a16="http://schemas.microsoft.com/office/drawing/2014/main" id="{ECC7A0D9-85CC-4690-8E1B-D7F0AB5A37A5}"/>
              </a:ext>
            </a:extLst>
          </p:cNvPr>
          <p:cNvSpPr>
            <a:spLocks noGrp="1"/>
          </p:cNvSpPr>
          <p:nvPr>
            <p:ph idx="1"/>
          </p:nvPr>
        </p:nvSpPr>
        <p:spPr>
          <a:xfrm>
            <a:off x="568102" y="1216597"/>
            <a:ext cx="11619544" cy="4925583"/>
          </a:xfrm>
        </p:spPr>
        <p:txBody>
          <a:bodyPr anchor="ctr">
            <a:normAutofit/>
          </a:bodyPr>
          <a:lstStyle/>
          <a:p>
            <a:r>
              <a:rPr lang="en-US" sz="1500" dirty="0"/>
              <a:t>use case diagrams are used to gather a usage requirement of a system. </a:t>
            </a:r>
          </a:p>
          <a:p>
            <a:r>
              <a:rPr lang="en-US" sz="1500" dirty="0"/>
              <a:t>They enable you to visualize the different types of roles in a system and how those roles interact with the system</a:t>
            </a:r>
          </a:p>
          <a:p>
            <a:r>
              <a:rPr lang="en-US" sz="1500" dirty="0"/>
              <a:t>Use case diagram used to model the dynamic behavior (model) of system.</a:t>
            </a:r>
          </a:p>
          <a:p>
            <a:r>
              <a:rPr lang="en-US" sz="1500" dirty="0"/>
              <a:t> It models how an external entity interacts with the system to make it work.</a:t>
            </a:r>
          </a:p>
          <a:p>
            <a:r>
              <a:rPr lang="en-US" sz="1500" b="1" dirty="0"/>
              <a:t>To identify functions and how roles interact with them</a:t>
            </a:r>
            <a:r>
              <a:rPr lang="en-US" sz="1500" dirty="0"/>
              <a:t> – The primary purpose of use case diagrams.</a:t>
            </a:r>
          </a:p>
          <a:p>
            <a:r>
              <a:rPr lang="en-US" sz="1500" b="1" dirty="0"/>
              <a:t>For a high-level view of the system</a:t>
            </a:r>
            <a:r>
              <a:rPr lang="en-US" sz="1500" dirty="0"/>
              <a:t> – Especially useful when presenting to managers or stakeholders. You can highlight the roles that interact with the system and the functionality provided by the system without going deep into inner workings of the system.</a:t>
            </a:r>
          </a:p>
          <a:p>
            <a:r>
              <a:rPr lang="en-US" sz="1500" b="1" dirty="0"/>
              <a:t>To identify internal and external factors</a:t>
            </a:r>
            <a:r>
              <a:rPr lang="en-US" sz="1500" dirty="0"/>
              <a:t> – This might sound simple but in large complex projects a system can be identified as an external role in another use case.</a:t>
            </a:r>
          </a:p>
          <a:p>
            <a:r>
              <a:rPr lang="en-US" dirty="0"/>
              <a:t>A </a:t>
            </a:r>
            <a:r>
              <a:rPr lang="en-US" b="1" dirty="0"/>
              <a:t>use case</a:t>
            </a:r>
            <a:r>
              <a:rPr lang="en-US" dirty="0"/>
              <a:t> is a method of capturing requirements for software and system design.</a:t>
            </a:r>
          </a:p>
          <a:p>
            <a:r>
              <a:rPr lang="en-US" dirty="0"/>
              <a:t>Use cases document the actions of external </a:t>
            </a:r>
            <a:r>
              <a:rPr lang="en-US" b="1" dirty="0"/>
              <a:t>actors</a:t>
            </a:r>
            <a:r>
              <a:rPr lang="en-US" dirty="0"/>
              <a:t> (usually humans, but external systems are also considered actors) interacting with a </a:t>
            </a:r>
            <a:r>
              <a:rPr lang="en-US" b="1" dirty="0"/>
              <a:t>system</a:t>
            </a:r>
            <a:r>
              <a:rPr lang="en-US" dirty="0"/>
              <a:t> to achieve a specific goal. </a:t>
            </a:r>
            <a:endParaRPr lang="en-US" sz="1500" dirty="0"/>
          </a:p>
          <a:p>
            <a:endParaRPr lang="en-US" sz="15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787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EB162-0C78-4E08-AD25-4C2ADE7E0215}"/>
              </a:ext>
            </a:extLst>
          </p:cNvPr>
          <p:cNvSpPr>
            <a:spLocks noGrp="1"/>
          </p:cNvSpPr>
          <p:nvPr>
            <p:ph type="title"/>
          </p:nvPr>
        </p:nvSpPr>
        <p:spPr/>
        <p:txBody>
          <a:bodyPr/>
          <a:lstStyle/>
          <a:p>
            <a:r>
              <a:rPr lang="en-US" dirty="0"/>
              <a:t>Components of UCD</a:t>
            </a:r>
          </a:p>
        </p:txBody>
      </p:sp>
      <p:sp>
        <p:nvSpPr>
          <p:cNvPr id="3" name="Content Placeholder 2">
            <a:extLst>
              <a:ext uri="{FF2B5EF4-FFF2-40B4-BE49-F238E27FC236}">
                <a16:creationId xmlns:a16="http://schemas.microsoft.com/office/drawing/2014/main" id="{21554E9F-7396-4A7C-BCAD-2949F990E496}"/>
              </a:ext>
            </a:extLst>
          </p:cNvPr>
          <p:cNvSpPr>
            <a:spLocks noGrp="1"/>
          </p:cNvSpPr>
          <p:nvPr>
            <p:ph idx="1"/>
          </p:nvPr>
        </p:nvSpPr>
        <p:spPr/>
        <p:txBody>
          <a:bodyPr/>
          <a:lstStyle/>
          <a:p>
            <a:r>
              <a:rPr lang="en-US" dirty="0"/>
              <a:t>Actor</a:t>
            </a:r>
          </a:p>
          <a:p>
            <a:r>
              <a:rPr lang="en-US" dirty="0"/>
              <a:t>Use case</a:t>
            </a:r>
          </a:p>
          <a:p>
            <a:r>
              <a:rPr lang="en-US" dirty="0"/>
              <a:t>System </a:t>
            </a:r>
          </a:p>
          <a:p>
            <a:r>
              <a:rPr lang="en-US" dirty="0"/>
              <a:t>Relationship </a:t>
            </a:r>
          </a:p>
        </p:txBody>
      </p:sp>
    </p:spTree>
    <p:extLst>
      <p:ext uri="{BB962C8B-B14F-4D97-AF65-F5344CB8AC3E}">
        <p14:creationId xmlns:p14="http://schemas.microsoft.com/office/powerpoint/2010/main" val="74038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91">
            <a:extLst>
              <a:ext uri="{FF2B5EF4-FFF2-40B4-BE49-F238E27FC236}">
                <a16:creationId xmlns:a16="http://schemas.microsoft.com/office/drawing/2014/main" id="{4002B3F2-8A15-46CC-98B9-2E405110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ctor">
            <a:extLst>
              <a:ext uri="{FF2B5EF4-FFF2-40B4-BE49-F238E27FC236}">
                <a16:creationId xmlns:a16="http://schemas.microsoft.com/office/drawing/2014/main" id="{7953F236-318C-4375-B7B0-0C03D64B8F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30" r="1" b="1932"/>
          <a:stretch/>
        </p:blipFill>
        <p:spPr bwMode="auto">
          <a:xfrm>
            <a:off x="1371601" y="1371601"/>
            <a:ext cx="2057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92">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68AD609D-DACC-4840-B7D5-41EBAA296859}"/>
              </a:ext>
            </a:extLst>
          </p:cNvPr>
          <p:cNvSpPr>
            <a:spLocks noGrp="1"/>
          </p:cNvSpPr>
          <p:nvPr>
            <p:ph type="title"/>
          </p:nvPr>
        </p:nvSpPr>
        <p:spPr>
          <a:xfrm>
            <a:off x="5653287" y="769172"/>
            <a:ext cx="5667269" cy="1391294"/>
          </a:xfrm>
        </p:spPr>
        <p:txBody>
          <a:bodyPr anchor="b">
            <a:normAutofit/>
          </a:bodyPr>
          <a:lstStyle/>
          <a:p>
            <a:pPr algn="ctr"/>
            <a:r>
              <a:rPr lang="en-US" sz="3200">
                <a:solidFill>
                  <a:srgbClr val="595959"/>
                </a:solidFill>
              </a:rPr>
              <a:t>UCD</a:t>
            </a:r>
          </a:p>
        </p:txBody>
      </p:sp>
      <p:sp>
        <p:nvSpPr>
          <p:cNvPr id="3" name="Content Placeholder 2">
            <a:extLst>
              <a:ext uri="{FF2B5EF4-FFF2-40B4-BE49-F238E27FC236}">
                <a16:creationId xmlns:a16="http://schemas.microsoft.com/office/drawing/2014/main" id="{EB2F7AC8-D459-435F-BBE8-435B98033B75}"/>
              </a:ext>
            </a:extLst>
          </p:cNvPr>
          <p:cNvSpPr>
            <a:spLocks noGrp="1"/>
          </p:cNvSpPr>
          <p:nvPr>
            <p:ph idx="1"/>
          </p:nvPr>
        </p:nvSpPr>
        <p:spPr>
          <a:xfrm>
            <a:off x="5653287" y="769171"/>
            <a:ext cx="5667269" cy="5217386"/>
          </a:xfrm>
        </p:spPr>
        <p:txBody>
          <a:bodyPr anchor="t">
            <a:normAutofit/>
          </a:bodyPr>
          <a:lstStyle/>
          <a:p>
            <a:r>
              <a:rPr lang="en-US" sz="1900" dirty="0">
                <a:solidFill>
                  <a:srgbClr val="595959"/>
                </a:solidFill>
              </a:rPr>
              <a:t>Use case diagrams consist of 4 objects.</a:t>
            </a:r>
          </a:p>
          <a:p>
            <a:r>
              <a:rPr lang="en-US" sz="1900" dirty="0">
                <a:solidFill>
                  <a:srgbClr val="595959"/>
                </a:solidFill>
              </a:rPr>
              <a:t>Actor</a:t>
            </a:r>
          </a:p>
          <a:p>
            <a:r>
              <a:rPr lang="en-US" sz="1900" dirty="0">
                <a:solidFill>
                  <a:srgbClr val="595959"/>
                </a:solidFill>
              </a:rPr>
              <a:t>Use case</a:t>
            </a:r>
          </a:p>
          <a:p>
            <a:r>
              <a:rPr lang="en-US" sz="1900" dirty="0">
                <a:solidFill>
                  <a:srgbClr val="595959"/>
                </a:solidFill>
              </a:rPr>
              <a:t>System</a:t>
            </a:r>
          </a:p>
          <a:p>
            <a:r>
              <a:rPr lang="en-US" sz="1900" dirty="0">
                <a:solidFill>
                  <a:srgbClr val="595959"/>
                </a:solidFill>
              </a:rPr>
              <a:t>Package</a:t>
            </a:r>
          </a:p>
          <a:p>
            <a:r>
              <a:rPr lang="en-US" sz="1900" dirty="0">
                <a:solidFill>
                  <a:srgbClr val="595959"/>
                </a:solidFill>
              </a:rPr>
              <a:t>Actor in a</a:t>
            </a:r>
            <a:r>
              <a:rPr lang="en-US" sz="1900" b="1" dirty="0">
                <a:solidFill>
                  <a:srgbClr val="595959"/>
                </a:solidFill>
              </a:rPr>
              <a:t> </a:t>
            </a:r>
            <a:r>
              <a:rPr lang="en-US" sz="1900" dirty="0">
                <a:solidFill>
                  <a:srgbClr val="595959"/>
                </a:solidFill>
              </a:rPr>
              <a:t>use case diagram is </a:t>
            </a:r>
            <a:r>
              <a:rPr lang="en-US" sz="1900" b="1" dirty="0">
                <a:solidFill>
                  <a:srgbClr val="595959"/>
                </a:solidFill>
              </a:rPr>
              <a:t>any entity that performs a role</a:t>
            </a:r>
            <a:r>
              <a:rPr lang="en-US" sz="1900" dirty="0">
                <a:solidFill>
                  <a:srgbClr val="595959"/>
                </a:solidFill>
              </a:rPr>
              <a:t> in one given system. This could be a person, organization or an external system and usually drawn like skeleton shown below.</a:t>
            </a:r>
          </a:p>
          <a:p>
            <a:r>
              <a:rPr lang="en-US" sz="1900" dirty="0">
                <a:solidFill>
                  <a:srgbClr val="595959"/>
                </a:solidFill>
              </a:rPr>
              <a:t>The actor is an entity that interacts with the system</a:t>
            </a:r>
          </a:p>
          <a:p>
            <a:r>
              <a:rPr lang="en-US" sz="1900" b="1" dirty="0">
                <a:solidFill>
                  <a:srgbClr val="595959"/>
                </a:solidFill>
              </a:rPr>
              <a:t>An actor is someone or something that has a goal in using the system.</a:t>
            </a:r>
          </a:p>
          <a:p>
            <a:r>
              <a:rPr lang="en-US" sz="1900" b="1" dirty="0">
                <a:solidFill>
                  <a:srgbClr val="595959"/>
                </a:solidFill>
              </a:rPr>
              <a:t>Goal: what the actor wants to achieve by interacting with the system.</a:t>
            </a:r>
          </a:p>
        </p:txBody>
      </p:sp>
    </p:spTree>
    <p:extLst>
      <p:ext uri="{BB962C8B-B14F-4D97-AF65-F5344CB8AC3E}">
        <p14:creationId xmlns:p14="http://schemas.microsoft.com/office/powerpoint/2010/main" val="1562603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08CA-B2CC-4913-AD3F-3607870D255D}"/>
              </a:ext>
            </a:extLst>
          </p:cNvPr>
          <p:cNvSpPr>
            <a:spLocks noGrp="1"/>
          </p:cNvSpPr>
          <p:nvPr>
            <p:ph type="title"/>
          </p:nvPr>
        </p:nvSpPr>
        <p:spPr/>
        <p:txBody>
          <a:bodyPr/>
          <a:lstStyle/>
          <a:p>
            <a:r>
              <a:rPr lang="en-US" dirty="0"/>
              <a:t>Primary vs Supporting Actors</a:t>
            </a:r>
            <a:br>
              <a:rPr lang="en-US" dirty="0"/>
            </a:br>
            <a:endParaRPr lang="en-US" dirty="0"/>
          </a:p>
        </p:txBody>
      </p:sp>
      <p:sp>
        <p:nvSpPr>
          <p:cNvPr id="3" name="Content Placeholder 2">
            <a:extLst>
              <a:ext uri="{FF2B5EF4-FFF2-40B4-BE49-F238E27FC236}">
                <a16:creationId xmlns:a16="http://schemas.microsoft.com/office/drawing/2014/main" id="{989C9AA6-56ED-4B2B-8EFB-4C0A0A2CA633}"/>
              </a:ext>
            </a:extLst>
          </p:cNvPr>
          <p:cNvSpPr>
            <a:spLocks noGrp="1"/>
          </p:cNvSpPr>
          <p:nvPr>
            <p:ph idx="1"/>
          </p:nvPr>
        </p:nvSpPr>
        <p:spPr/>
        <p:txBody>
          <a:bodyPr>
            <a:normAutofit fontScale="92500" lnSpcReduction="20000"/>
          </a:bodyPr>
          <a:lstStyle/>
          <a:p>
            <a:r>
              <a:rPr lang="en-US" dirty="0"/>
              <a:t>The primary actor of a use case is the stakeholder that calls on the system to deliver one of its services. (</a:t>
            </a:r>
            <a:r>
              <a:rPr lang="en-US" b="1" dirty="0"/>
              <a:t>initiates the use case)</a:t>
            </a:r>
          </a:p>
          <a:p>
            <a:r>
              <a:rPr lang="en-US" dirty="0"/>
              <a:t>The primary actor is often, the actor who triggers the use case.</a:t>
            </a:r>
          </a:p>
          <a:p>
            <a:r>
              <a:rPr lang="en-US" dirty="0"/>
              <a:t>A supporting actor (also known as a secondary actor) in a use case in an external actor that provides a service to the system under design. It might be a high-speed printer, a web service, or humans that have to do some research and get back to us.</a:t>
            </a:r>
          </a:p>
          <a:p>
            <a:r>
              <a:rPr lang="en-US" b="1" dirty="0"/>
              <a:t>Use Case Description example:</a:t>
            </a:r>
            <a:endParaRPr lang="en-US" dirty="0"/>
          </a:p>
          <a:p>
            <a:r>
              <a:rPr lang="en-US" i="1" dirty="0"/>
              <a:t>A user clicks the search button on an application’s user interface. The application sends an SQL query to a database system. The database system responds with a result set. The application formats and displays the result set to the user.</a:t>
            </a:r>
            <a:endParaRPr lang="en-US" dirty="0"/>
          </a:p>
          <a:p>
            <a:endParaRPr lang="en-US" dirty="0"/>
          </a:p>
        </p:txBody>
      </p:sp>
    </p:spTree>
    <p:extLst>
      <p:ext uri="{BB962C8B-B14F-4D97-AF65-F5344CB8AC3E}">
        <p14:creationId xmlns:p14="http://schemas.microsoft.com/office/powerpoint/2010/main" val="2650346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Group 140">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42" name="Rectangle 141">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Rectangle 144">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B0113-5E92-4CD2-9B50-12204B04BB0D}"/>
              </a:ext>
            </a:extLst>
          </p:cNvPr>
          <p:cNvSpPr>
            <a:spLocks noGrp="1"/>
          </p:cNvSpPr>
          <p:nvPr>
            <p:ph type="title"/>
          </p:nvPr>
        </p:nvSpPr>
        <p:spPr>
          <a:xfrm>
            <a:off x="1057025" y="922644"/>
            <a:ext cx="5040285" cy="1169585"/>
          </a:xfrm>
        </p:spPr>
        <p:txBody>
          <a:bodyPr anchor="b">
            <a:normAutofit/>
          </a:bodyPr>
          <a:lstStyle/>
          <a:p>
            <a:r>
              <a:rPr lang="en-US" sz="4000"/>
              <a:t>UCD</a:t>
            </a:r>
          </a:p>
        </p:txBody>
      </p:sp>
      <p:sp>
        <p:nvSpPr>
          <p:cNvPr id="147" name="Rectangle 14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63F5A5-778B-4829-9C6C-2E1F8FDB5703}"/>
              </a:ext>
            </a:extLst>
          </p:cNvPr>
          <p:cNvSpPr>
            <a:spLocks noGrp="1"/>
          </p:cNvSpPr>
          <p:nvPr>
            <p:ph idx="1"/>
          </p:nvPr>
        </p:nvSpPr>
        <p:spPr>
          <a:xfrm>
            <a:off x="1055715" y="2508105"/>
            <a:ext cx="5040285" cy="3632493"/>
          </a:xfrm>
        </p:spPr>
        <p:txBody>
          <a:bodyPr anchor="ctr">
            <a:normAutofit fontScale="92500" lnSpcReduction="10000"/>
          </a:bodyPr>
          <a:lstStyle/>
          <a:p>
            <a:r>
              <a:rPr lang="en-US" sz="1600" dirty="0"/>
              <a:t>A use case </a:t>
            </a:r>
            <a:r>
              <a:rPr lang="en-US" sz="1600" b="1" dirty="0"/>
              <a:t>represents a function or an action within the system</a:t>
            </a:r>
            <a:r>
              <a:rPr lang="en-US" sz="1600" dirty="0"/>
              <a:t>. It’s drawn as an oval and named with the function.</a:t>
            </a:r>
          </a:p>
          <a:p>
            <a:r>
              <a:rPr lang="en-US" sz="1600" dirty="0"/>
              <a:t>A use case is nothing but a core functionality of any working system</a:t>
            </a:r>
          </a:p>
          <a:p>
            <a:r>
              <a:rPr lang="en-US" sz="1600" dirty="0"/>
              <a:t>The system is used to </a:t>
            </a:r>
            <a:r>
              <a:rPr lang="en-US" sz="1600" b="1" dirty="0"/>
              <a:t>define the scope of the use case</a:t>
            </a:r>
            <a:r>
              <a:rPr lang="en-US" sz="1600" dirty="0"/>
              <a:t> and drawn as a rectangle. This an optional element but useful when you’re visualizing large systems.</a:t>
            </a:r>
          </a:p>
          <a:p>
            <a:r>
              <a:rPr lang="en-US" sz="1600" dirty="0"/>
              <a:t>The package is another optional element that is extremely useful in complex diagrams. Similar to </a:t>
            </a:r>
            <a:r>
              <a:rPr lang="en-US" sz="1600" dirty="0">
                <a:hlinkClick r:id="rId2" tooltip="Create class diagrams online"/>
              </a:rPr>
              <a:t>class diagrams</a:t>
            </a:r>
            <a:r>
              <a:rPr lang="en-US" sz="1600" dirty="0"/>
              <a:t>, packages are </a:t>
            </a:r>
            <a:r>
              <a:rPr lang="en-US" sz="1600" b="1" dirty="0"/>
              <a:t>used to group together use cases</a:t>
            </a:r>
            <a:r>
              <a:rPr lang="en-US" sz="1600" dirty="0"/>
              <a:t>. They are drawn like the image shown below.</a:t>
            </a:r>
          </a:p>
          <a:p>
            <a:r>
              <a:rPr lang="en-US" dirty="0"/>
              <a:t>A use case represents the functionality provided by the system to the user.</a:t>
            </a:r>
            <a:endParaRPr lang="en-US" sz="1600" dirty="0"/>
          </a:p>
          <a:p>
            <a:endParaRPr lang="en-US" sz="1600" dirty="0"/>
          </a:p>
        </p:txBody>
      </p:sp>
      <p:pic>
        <p:nvPicPr>
          <p:cNvPr id="2052" name="Picture 4" descr="System">
            <a:extLst>
              <a:ext uri="{FF2B5EF4-FFF2-40B4-BE49-F238E27FC236}">
                <a16:creationId xmlns:a16="http://schemas.microsoft.com/office/drawing/2014/main" id="{B5AC3A1E-12A2-4DE1-B68B-011FAB11905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63204" y="774285"/>
            <a:ext cx="1079188" cy="19996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Use Case">
            <a:extLst>
              <a:ext uri="{FF2B5EF4-FFF2-40B4-BE49-F238E27FC236}">
                <a16:creationId xmlns:a16="http://schemas.microsoft.com/office/drawing/2014/main" id="{CA6003A0-BD80-41E6-97CA-5696D6C32B7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223523" y="1024313"/>
            <a:ext cx="2112264" cy="14996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ckage">
            <a:extLst>
              <a:ext uri="{FF2B5EF4-FFF2-40B4-BE49-F238E27FC236}">
                <a16:creationId xmlns:a16="http://schemas.microsoft.com/office/drawing/2014/main" id="{2F353C74-D993-46D4-AD9A-58418B8BF8B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46667" y="3232739"/>
            <a:ext cx="4389120" cy="2633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707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117C7-0ACD-4AD2-9189-CB5BF420AC61}"/>
              </a:ext>
            </a:extLst>
          </p:cNvPr>
          <p:cNvSpPr>
            <a:spLocks noGrp="1"/>
          </p:cNvSpPr>
          <p:nvPr>
            <p:ph type="title"/>
          </p:nvPr>
        </p:nvSpPr>
        <p:spPr>
          <a:xfrm>
            <a:off x="645065" y="1463040"/>
            <a:ext cx="3796306" cy="2690949"/>
          </a:xfrm>
        </p:spPr>
        <p:txBody>
          <a:bodyPr anchor="t">
            <a:normAutofit/>
          </a:bodyPr>
          <a:lstStyle/>
          <a:p>
            <a:r>
              <a:rPr lang="en-US" sz="4800"/>
              <a:t>ACTORS</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C59DF7-CBB0-4279-B986-6A394A7B4A38}"/>
              </a:ext>
            </a:extLst>
          </p:cNvPr>
          <p:cNvSpPr>
            <a:spLocks noGrp="1"/>
          </p:cNvSpPr>
          <p:nvPr>
            <p:ph idx="1"/>
          </p:nvPr>
        </p:nvSpPr>
        <p:spPr>
          <a:xfrm>
            <a:off x="5656218" y="1463039"/>
            <a:ext cx="5542387" cy="4300447"/>
          </a:xfrm>
        </p:spPr>
        <p:txBody>
          <a:bodyPr anchor="t">
            <a:normAutofit/>
          </a:bodyPr>
          <a:lstStyle/>
          <a:p>
            <a:r>
              <a:rPr lang="en-US" sz="1500" b="1"/>
              <a:t>Give meaningful business relevant names for actors</a:t>
            </a:r>
            <a:r>
              <a:rPr lang="en-US" sz="1500"/>
              <a:t> – For example, if your use case interacts with an outside organization it’s much better to name it with the function rather than the organization name. (Eg: Airline Company is better than PanAir)</a:t>
            </a:r>
          </a:p>
          <a:p>
            <a:r>
              <a:rPr lang="en-US" sz="1500" b="1"/>
              <a:t>Primary actors should be to the left side of the diagram</a:t>
            </a:r>
            <a:r>
              <a:rPr lang="en-US" sz="1500"/>
              <a:t> – This enables you to quickly highlight the important roles in the system.</a:t>
            </a:r>
          </a:p>
          <a:p>
            <a:r>
              <a:rPr lang="en-US" sz="1500" b="1"/>
              <a:t>Actors model roles (not positions)</a:t>
            </a:r>
            <a:r>
              <a:rPr lang="en-US" sz="1500"/>
              <a:t> – In a hotel both the front office executive and shift manager can make reservations. So something like “Reservation Agent” should be used for actor name to highlight the role.</a:t>
            </a:r>
          </a:p>
          <a:p>
            <a:r>
              <a:rPr lang="en-US" sz="1500" b="1"/>
              <a:t>External systems are actors</a:t>
            </a:r>
            <a:r>
              <a:rPr lang="en-US" sz="1500"/>
              <a:t> – If your use case is send-email and if interacts with the email management software then the software is an actor to that particular use case.</a:t>
            </a:r>
          </a:p>
          <a:p>
            <a:r>
              <a:rPr lang="en-US" sz="1500" b="1"/>
              <a:t>Actors don’t interact with other actors</a:t>
            </a:r>
            <a:r>
              <a:rPr lang="en-US" sz="1500"/>
              <a:t> </a:t>
            </a:r>
          </a:p>
          <a:p>
            <a:r>
              <a:rPr lang="en-US" sz="1500" b="1"/>
              <a:t>Place inheriting actors below the parent actor</a:t>
            </a:r>
            <a:r>
              <a:rPr lang="en-US" sz="1500"/>
              <a:t> </a:t>
            </a:r>
          </a:p>
        </p:txBody>
      </p:sp>
    </p:spTree>
    <p:extLst>
      <p:ext uri="{BB962C8B-B14F-4D97-AF65-F5344CB8AC3E}">
        <p14:creationId xmlns:p14="http://schemas.microsoft.com/office/powerpoint/2010/main" val="3875444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F01FC-9C90-4440-8CA9-3528581B030C}"/>
              </a:ext>
            </a:extLst>
          </p:cNvPr>
          <p:cNvSpPr>
            <a:spLocks noGrp="1"/>
          </p:cNvSpPr>
          <p:nvPr>
            <p:ph type="title"/>
          </p:nvPr>
        </p:nvSpPr>
        <p:spPr>
          <a:xfrm>
            <a:off x="1043631" y="809898"/>
            <a:ext cx="9942716" cy="1554480"/>
          </a:xfrm>
        </p:spPr>
        <p:txBody>
          <a:bodyPr anchor="ctr">
            <a:normAutofit/>
          </a:bodyPr>
          <a:lstStyle/>
          <a:p>
            <a:r>
              <a:rPr lang="en-US" sz="4800"/>
              <a:t>USE CASES</a:t>
            </a:r>
          </a:p>
        </p:txBody>
      </p:sp>
      <p:sp>
        <p:nvSpPr>
          <p:cNvPr id="3" name="Content Placeholder 2">
            <a:extLst>
              <a:ext uri="{FF2B5EF4-FFF2-40B4-BE49-F238E27FC236}">
                <a16:creationId xmlns:a16="http://schemas.microsoft.com/office/drawing/2014/main" id="{A1383FA8-4C09-4002-945C-873536A473B2}"/>
              </a:ext>
            </a:extLst>
          </p:cNvPr>
          <p:cNvSpPr>
            <a:spLocks noGrp="1"/>
          </p:cNvSpPr>
          <p:nvPr>
            <p:ph idx="1"/>
          </p:nvPr>
        </p:nvSpPr>
        <p:spPr>
          <a:xfrm>
            <a:off x="1045028" y="3017522"/>
            <a:ext cx="9941319" cy="3124658"/>
          </a:xfrm>
        </p:spPr>
        <p:txBody>
          <a:bodyPr anchor="ctr">
            <a:normAutofit/>
          </a:bodyPr>
          <a:lstStyle/>
          <a:p>
            <a:r>
              <a:rPr lang="en-US" sz="1700" b="1"/>
              <a:t>Names begin with a verb</a:t>
            </a:r>
          </a:p>
          <a:p>
            <a:r>
              <a:rPr lang="en-US" sz="1700" b="1"/>
              <a:t>Make the name descriptive</a:t>
            </a:r>
            <a:r>
              <a:rPr lang="en-US" sz="1700"/>
              <a:t> – This is to give more information for others who are looking at the diagram. For example “Print Invoice”  is better than “Print”.</a:t>
            </a:r>
          </a:p>
          <a:p>
            <a:r>
              <a:rPr lang="en-US" sz="1700" b="1"/>
              <a:t>Highlight the logical order</a:t>
            </a:r>
            <a:r>
              <a:rPr lang="en-US" sz="1700"/>
              <a:t> – For example, if you’re analyzing a bank customer typical use cases include open account, deposit and withdraw. Showing them in the logical order makes more sense.</a:t>
            </a:r>
          </a:p>
          <a:p>
            <a:r>
              <a:rPr lang="en-US" sz="1700" b="1"/>
              <a:t>Place included use cases to the right of the invoking use case</a:t>
            </a:r>
            <a:r>
              <a:rPr lang="en-US" sz="1700"/>
              <a:t> – This is done to improve readability and add clarity.</a:t>
            </a:r>
          </a:p>
          <a:p>
            <a:r>
              <a:rPr lang="en-US" sz="1700" b="1"/>
              <a:t>Place inheriting use case below parent use case</a:t>
            </a:r>
            <a:r>
              <a:rPr lang="en-US" sz="1700"/>
              <a:t> – Again this is done to improve the readability of the diagram.</a:t>
            </a:r>
          </a:p>
          <a:p>
            <a:endParaRPr lang="en-US"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115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100" y="349250"/>
            <a:ext cx="11099800" cy="180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D5D21-8F82-4D2A-BD84-1B5D2D8DAF26}"/>
              </a:ext>
            </a:extLst>
          </p:cNvPr>
          <p:cNvSpPr>
            <a:spLocks noGrp="1"/>
          </p:cNvSpPr>
          <p:nvPr>
            <p:ph type="title"/>
          </p:nvPr>
        </p:nvSpPr>
        <p:spPr>
          <a:xfrm>
            <a:off x="838200" y="588168"/>
            <a:ext cx="10515600" cy="1325563"/>
          </a:xfrm>
        </p:spPr>
        <p:txBody>
          <a:bodyPr>
            <a:normAutofit/>
          </a:bodyPr>
          <a:lstStyle/>
          <a:p>
            <a:pPr algn="ctr"/>
            <a:r>
              <a:rPr lang="en-US" sz="4600">
                <a:solidFill>
                  <a:srgbClr val="FFFFFF"/>
                </a:solidFill>
              </a:rPr>
              <a:t>OOSDLC</a:t>
            </a:r>
          </a:p>
        </p:txBody>
      </p:sp>
      <p:sp>
        <p:nvSpPr>
          <p:cNvPr id="3" name="Content Placeholder 2">
            <a:extLst>
              <a:ext uri="{FF2B5EF4-FFF2-40B4-BE49-F238E27FC236}">
                <a16:creationId xmlns:a16="http://schemas.microsoft.com/office/drawing/2014/main" id="{EDDB0B74-9425-48BF-82E3-4042C950E408}"/>
              </a:ext>
            </a:extLst>
          </p:cNvPr>
          <p:cNvSpPr>
            <a:spLocks noGrp="1"/>
          </p:cNvSpPr>
          <p:nvPr>
            <p:ph idx="1"/>
          </p:nvPr>
        </p:nvSpPr>
        <p:spPr>
          <a:xfrm>
            <a:off x="838200" y="2391568"/>
            <a:ext cx="10515600" cy="3785394"/>
          </a:xfrm>
        </p:spPr>
        <p:txBody>
          <a:bodyPr anchor="ctr">
            <a:normAutofit/>
          </a:bodyPr>
          <a:lstStyle/>
          <a:p>
            <a:r>
              <a:rPr lang="en-US" sz="2000"/>
              <a:t>OO SDLC consists of following macro phases.</a:t>
            </a:r>
          </a:p>
          <a:p>
            <a:pPr lvl="1"/>
            <a:r>
              <a:rPr lang="en-US" sz="2000"/>
              <a:t>Conceptualization</a:t>
            </a:r>
          </a:p>
          <a:p>
            <a:pPr lvl="1"/>
            <a:r>
              <a:rPr lang="en-US" sz="2000"/>
              <a:t>Object oriented analysis</a:t>
            </a:r>
          </a:p>
          <a:p>
            <a:pPr lvl="1"/>
            <a:r>
              <a:rPr lang="en-US" sz="2000"/>
              <a:t>Object oriented design</a:t>
            </a:r>
          </a:p>
          <a:p>
            <a:pPr lvl="1"/>
            <a:r>
              <a:rPr lang="en-US" sz="2000"/>
              <a:t>Object oriented implementation (programming)</a:t>
            </a:r>
          </a:p>
          <a:p>
            <a:pPr lvl="1"/>
            <a:r>
              <a:rPr lang="en-US" sz="2000"/>
              <a:t>Maintenance </a:t>
            </a:r>
          </a:p>
          <a:p>
            <a:pPr marL="457200" lvl="1" indent="0">
              <a:buNone/>
            </a:pPr>
            <a:endParaRPr lang="en-US" sz="2000"/>
          </a:p>
          <a:p>
            <a:pPr marL="457200" lvl="1" indent="0">
              <a:buNone/>
            </a:pPr>
            <a:r>
              <a:rPr lang="en-US" sz="2000"/>
              <a:t>Conceptualization</a:t>
            </a:r>
          </a:p>
          <a:p>
            <a:pPr marL="457200" lvl="1" indent="0">
              <a:buNone/>
            </a:pPr>
            <a:r>
              <a:rPr lang="en-US" sz="2000"/>
              <a:t>-To establish the vision and core requirements of the software</a:t>
            </a:r>
            <a:br>
              <a:rPr lang="en-US" sz="2000"/>
            </a:br>
            <a:r>
              <a:rPr lang="en-US" sz="2000"/>
              <a:t>system to be developed </a:t>
            </a:r>
            <a:br>
              <a:rPr lang="en-US" sz="2000"/>
            </a:br>
            <a:endParaRPr lang="en-US" sz="2000"/>
          </a:p>
          <a:p>
            <a:pPr lvl="1"/>
            <a:endParaRPr lang="en-US" sz="2000"/>
          </a:p>
          <a:p>
            <a:endParaRPr lang="en-US" sz="2000"/>
          </a:p>
        </p:txBody>
      </p:sp>
    </p:spTree>
    <p:extLst>
      <p:ext uri="{BB962C8B-B14F-4D97-AF65-F5344CB8AC3E}">
        <p14:creationId xmlns:p14="http://schemas.microsoft.com/office/powerpoint/2010/main" val="1452253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A8A0A-42BB-42F7-B386-52DB0252348A}"/>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2800" dirty="0"/>
              <a:t>STUDENT MANAGEMENT SYSTEM</a:t>
            </a:r>
          </a:p>
        </p:txBody>
      </p:sp>
      <p:sp>
        <p:nvSpPr>
          <p:cNvPr id="6150" name="Rectangle 7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1" name="Rectangle 7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7C338B5A-33D9-4506-80D9-D08F197336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45" r="-4" b="2904"/>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7702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C898F85-4225-4931-9F2F-17B4AF8BA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B8C28-C77D-4EE8-8C22-3AA421F1C192}"/>
              </a:ext>
            </a:extLst>
          </p:cNvPr>
          <p:cNvSpPr>
            <a:spLocks noGrp="1"/>
          </p:cNvSpPr>
          <p:nvPr>
            <p:ph type="title"/>
          </p:nvPr>
        </p:nvSpPr>
        <p:spPr>
          <a:xfrm>
            <a:off x="1325526" y="1259958"/>
            <a:ext cx="3444948" cy="2481729"/>
          </a:xfrm>
        </p:spPr>
        <p:txBody>
          <a:bodyPr vert="horz" lIns="91440" tIns="45720" rIns="91440" bIns="45720" rtlCol="0" anchor="b">
            <a:normAutofit/>
          </a:bodyPr>
          <a:lstStyle/>
          <a:p>
            <a:pPr algn="ctr"/>
            <a:r>
              <a:rPr lang="en-US" sz="3200">
                <a:solidFill>
                  <a:schemeClr val="tx1">
                    <a:lumMod val="65000"/>
                    <a:lumOff val="35000"/>
                  </a:schemeClr>
                </a:solidFill>
              </a:rPr>
              <a:t>USE CASES</a:t>
            </a:r>
          </a:p>
        </p:txBody>
      </p:sp>
      <p:sp>
        <p:nvSpPr>
          <p:cNvPr id="137" name="Rectangle 136">
            <a:extLst>
              <a:ext uri="{FF2B5EF4-FFF2-40B4-BE49-F238E27FC236}">
                <a16:creationId xmlns:a16="http://schemas.microsoft.com/office/drawing/2014/main" id="{BEC14D36-68AD-4546-A67C-CE0F66374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85800"/>
            <a:ext cx="54102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uidelines to follow when drawing use cases in use case diagrams">
            <a:extLst>
              <a:ext uri="{FF2B5EF4-FFF2-40B4-BE49-F238E27FC236}">
                <a16:creationId xmlns:a16="http://schemas.microsoft.com/office/drawing/2014/main" id="{F86857B5-FC88-4EBB-AB78-5A98DEA8CD4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806" r="10" b="2"/>
          <a:stretch/>
        </p:blipFill>
        <p:spPr bwMode="auto">
          <a:xfrm>
            <a:off x="6781799" y="1371601"/>
            <a:ext cx="4076701"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78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E7B7-EBE1-4244-A38B-C36247B9FE78}"/>
              </a:ext>
            </a:extLst>
          </p:cNvPr>
          <p:cNvSpPr>
            <a:spLocks noGrp="1"/>
          </p:cNvSpPr>
          <p:nvPr>
            <p:ph type="title"/>
          </p:nvPr>
        </p:nvSpPr>
        <p:spPr/>
        <p:txBody>
          <a:bodyPr/>
          <a:lstStyle/>
          <a:p>
            <a:r>
              <a:rPr lang="en-US" dirty="0"/>
              <a:t>Relationships in use cases</a:t>
            </a:r>
          </a:p>
        </p:txBody>
      </p:sp>
      <p:sp>
        <p:nvSpPr>
          <p:cNvPr id="3" name="Content Placeholder 2">
            <a:extLst>
              <a:ext uri="{FF2B5EF4-FFF2-40B4-BE49-F238E27FC236}">
                <a16:creationId xmlns:a16="http://schemas.microsoft.com/office/drawing/2014/main" id="{638FAD50-F0ED-43E5-8938-4DC1F6DB5ED9}"/>
              </a:ext>
            </a:extLst>
          </p:cNvPr>
          <p:cNvSpPr>
            <a:spLocks noGrp="1"/>
          </p:cNvSpPr>
          <p:nvPr>
            <p:ph idx="1"/>
          </p:nvPr>
        </p:nvSpPr>
        <p:spPr/>
        <p:txBody>
          <a:bodyPr/>
          <a:lstStyle/>
          <a:p>
            <a:r>
              <a:rPr lang="en-US" dirty="0"/>
              <a:t>Association between actor and use case</a:t>
            </a:r>
          </a:p>
          <a:p>
            <a:r>
              <a:rPr lang="en-US" dirty="0"/>
              <a:t>Generalization of an actor</a:t>
            </a:r>
          </a:p>
          <a:p>
            <a:r>
              <a:rPr lang="en-US" dirty="0"/>
              <a:t>Extend between two use cases</a:t>
            </a:r>
          </a:p>
          <a:p>
            <a:r>
              <a:rPr lang="en-US" dirty="0"/>
              <a:t>Include between two use cases</a:t>
            </a:r>
          </a:p>
          <a:p>
            <a:r>
              <a:rPr lang="en-US" dirty="0"/>
              <a:t>Generalization of a use case</a:t>
            </a:r>
          </a:p>
          <a:p>
            <a:endParaRPr lang="en-US" dirty="0"/>
          </a:p>
        </p:txBody>
      </p:sp>
    </p:spTree>
    <p:extLst>
      <p:ext uri="{BB962C8B-B14F-4D97-AF65-F5344CB8AC3E}">
        <p14:creationId xmlns:p14="http://schemas.microsoft.com/office/powerpoint/2010/main" val="561812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845C-552A-4FDC-8260-30F39F483583}"/>
              </a:ext>
            </a:extLst>
          </p:cNvPr>
          <p:cNvSpPr>
            <a:spLocks noGrp="1"/>
          </p:cNvSpPr>
          <p:nvPr>
            <p:ph type="title"/>
          </p:nvPr>
        </p:nvSpPr>
        <p:spPr>
          <a:xfrm>
            <a:off x="838200" y="365126"/>
            <a:ext cx="5340605" cy="1146176"/>
          </a:xfrm>
        </p:spPr>
        <p:txBody>
          <a:bodyPr>
            <a:normAutofit/>
          </a:bodyPr>
          <a:lstStyle/>
          <a:p>
            <a:r>
              <a:rPr lang="en-US" sz="2400"/>
              <a:t>Association Between Actor and Use Case</a:t>
            </a:r>
            <a:br>
              <a:rPr lang="en-US" sz="2400"/>
            </a:br>
            <a:endParaRPr lang="en-US" sz="2400"/>
          </a:p>
        </p:txBody>
      </p:sp>
      <p:sp>
        <p:nvSpPr>
          <p:cNvPr id="71" name="Freeform: Shape 70">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23D2A4-2362-419E-9713-E6B014E80159}"/>
              </a:ext>
            </a:extLst>
          </p:cNvPr>
          <p:cNvSpPr>
            <a:spLocks noGrp="1"/>
          </p:cNvSpPr>
          <p:nvPr>
            <p:ph idx="1"/>
          </p:nvPr>
        </p:nvSpPr>
        <p:spPr>
          <a:xfrm>
            <a:off x="838200" y="1876430"/>
            <a:ext cx="3603171" cy="3936542"/>
          </a:xfrm>
        </p:spPr>
        <p:txBody>
          <a:bodyPr anchor="ctr">
            <a:normAutofit/>
          </a:bodyPr>
          <a:lstStyle/>
          <a:p>
            <a:r>
              <a:rPr lang="en-US" sz="2000" dirty="0">
                <a:solidFill>
                  <a:srgbClr val="FFFFFF"/>
                </a:solidFill>
              </a:rPr>
              <a:t>An actor must be associated with at least one use case.</a:t>
            </a:r>
          </a:p>
          <a:p>
            <a:r>
              <a:rPr lang="en-US" sz="2000" dirty="0">
                <a:solidFill>
                  <a:srgbClr val="FFFFFF"/>
                </a:solidFill>
              </a:rPr>
              <a:t>An actor can be associated with multiple use cases.</a:t>
            </a:r>
          </a:p>
          <a:p>
            <a:r>
              <a:rPr lang="en-US" sz="2000" dirty="0">
                <a:solidFill>
                  <a:srgbClr val="FFFFFF"/>
                </a:solidFill>
              </a:rPr>
              <a:t>Multiple actors can be associated with a single use case.</a:t>
            </a:r>
          </a:p>
          <a:p>
            <a:endParaRPr lang="en-US" sz="2000" dirty="0">
              <a:solidFill>
                <a:srgbClr val="FFFFFF"/>
              </a:solidFill>
            </a:endParaRPr>
          </a:p>
        </p:txBody>
      </p:sp>
      <p:pic>
        <p:nvPicPr>
          <p:cNvPr id="1026" name="Picture 2" descr="use case diagram relationships for actor and use case">
            <a:extLst>
              <a:ext uri="{FF2B5EF4-FFF2-40B4-BE49-F238E27FC236}">
                <a16:creationId xmlns:a16="http://schemas.microsoft.com/office/drawing/2014/main" id="{513C5F3C-F522-4EE4-B9CD-4524B06374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3088" y="2842872"/>
            <a:ext cx="5170711" cy="2477664"/>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602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74">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A6831-96CF-41BA-B2C3-797F3BDBC4AD}"/>
              </a:ext>
            </a:extLst>
          </p:cNvPr>
          <p:cNvSpPr>
            <a:spLocks noGrp="1"/>
          </p:cNvSpPr>
          <p:nvPr>
            <p:ph type="title"/>
          </p:nvPr>
        </p:nvSpPr>
        <p:spPr>
          <a:xfrm>
            <a:off x="645064" y="525982"/>
            <a:ext cx="4282983" cy="1200361"/>
          </a:xfrm>
        </p:spPr>
        <p:txBody>
          <a:bodyPr anchor="b">
            <a:normAutofit/>
          </a:bodyPr>
          <a:lstStyle/>
          <a:p>
            <a:r>
              <a:rPr lang="en-US" sz="2800"/>
              <a:t>Generalization of an Actor</a:t>
            </a:r>
            <a:br>
              <a:rPr lang="en-US" sz="2800"/>
            </a:br>
            <a:endParaRPr lang="en-US" sz="2800"/>
          </a:p>
        </p:txBody>
      </p:sp>
      <p:sp>
        <p:nvSpPr>
          <p:cNvPr id="2057" name="Rectangle 7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3FA267-2568-4FBD-B3F6-888A614D9B33}"/>
              </a:ext>
            </a:extLst>
          </p:cNvPr>
          <p:cNvSpPr>
            <a:spLocks noGrp="1"/>
          </p:cNvSpPr>
          <p:nvPr>
            <p:ph idx="1"/>
          </p:nvPr>
        </p:nvSpPr>
        <p:spPr>
          <a:xfrm>
            <a:off x="645066" y="2031101"/>
            <a:ext cx="4282984" cy="3511943"/>
          </a:xfrm>
        </p:spPr>
        <p:txBody>
          <a:bodyPr anchor="ctr">
            <a:normAutofit/>
          </a:bodyPr>
          <a:lstStyle/>
          <a:p>
            <a:r>
              <a:rPr lang="en-US" sz="1800"/>
              <a:t>Generalization of an actor means that one actor can inherit the role of the other actor.</a:t>
            </a:r>
          </a:p>
          <a:p>
            <a:r>
              <a:rPr lang="en-US" sz="1800"/>
              <a:t>The descendant inherits all the use cases of the ancestor.</a:t>
            </a:r>
          </a:p>
          <a:p>
            <a:r>
              <a:rPr lang="en-US" sz="1800"/>
              <a:t>The descendant has one or more use cases that are specific to that role.</a:t>
            </a:r>
          </a:p>
          <a:p>
            <a:endParaRPr lang="en-US" sz="1800"/>
          </a:p>
        </p:txBody>
      </p:sp>
      <p:sp>
        <p:nvSpPr>
          <p:cNvPr id="2058" name="Rectangle 7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8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ectangle 8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ctor generalization use case relationship">
            <a:extLst>
              <a:ext uri="{FF2B5EF4-FFF2-40B4-BE49-F238E27FC236}">
                <a16:creationId xmlns:a16="http://schemas.microsoft.com/office/drawing/2014/main" id="{39B08DA1-57EC-4ABA-AA09-8CD63912BF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070"/>
          <a:stretch/>
        </p:blipFill>
        <p:spPr bwMode="auto">
          <a:xfrm>
            <a:off x="5987738" y="650494"/>
            <a:ext cx="5628018" cy="53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649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8C48-66DC-42FE-AE69-30D34702816B}"/>
              </a:ext>
            </a:extLst>
          </p:cNvPr>
          <p:cNvSpPr>
            <a:spLocks noGrp="1"/>
          </p:cNvSpPr>
          <p:nvPr>
            <p:ph type="title"/>
          </p:nvPr>
        </p:nvSpPr>
        <p:spPr/>
        <p:txBody>
          <a:bodyPr/>
          <a:lstStyle/>
          <a:p>
            <a:r>
              <a:rPr lang="en-US" dirty="0"/>
              <a:t>Extend Relationship Between Two Use Cases</a:t>
            </a:r>
            <a:br>
              <a:rPr lang="en-US" dirty="0"/>
            </a:br>
            <a:endParaRPr lang="en-US" dirty="0"/>
          </a:p>
        </p:txBody>
      </p:sp>
      <p:sp>
        <p:nvSpPr>
          <p:cNvPr id="3" name="Content Placeholder 2">
            <a:extLst>
              <a:ext uri="{FF2B5EF4-FFF2-40B4-BE49-F238E27FC236}">
                <a16:creationId xmlns:a16="http://schemas.microsoft.com/office/drawing/2014/main" id="{B1B263C2-4F51-49DE-9808-DE4B23163F2B}"/>
              </a:ext>
            </a:extLst>
          </p:cNvPr>
          <p:cNvSpPr>
            <a:spLocks noGrp="1"/>
          </p:cNvSpPr>
          <p:nvPr>
            <p:ph idx="1"/>
          </p:nvPr>
        </p:nvSpPr>
        <p:spPr/>
        <p:txBody>
          <a:bodyPr>
            <a:normAutofit fontScale="70000" lnSpcReduction="20000"/>
          </a:bodyPr>
          <a:lstStyle/>
          <a:p>
            <a:r>
              <a:rPr lang="en-US" dirty="0"/>
              <a:t>Many people confuse the extend relationship in use cases. As the name implies it extends the base use case and adds more functionality to the system.</a:t>
            </a:r>
          </a:p>
          <a:p>
            <a:r>
              <a:rPr lang="en-US" b="1" dirty="0"/>
              <a:t>The extending use case is dependent on the extended (base) use case</a:t>
            </a:r>
            <a:r>
              <a:rPr lang="en-US" dirty="0"/>
              <a:t>. In the below diagram the “Calculate Bonus” use case doesn’t make much sense without the “Deposit Funds” use case.</a:t>
            </a:r>
          </a:p>
          <a:p>
            <a:r>
              <a:rPr lang="en-US" b="1" dirty="0"/>
              <a:t>The extending use case is usually optional</a:t>
            </a:r>
            <a:r>
              <a:rPr lang="en-US" dirty="0"/>
              <a:t> and can be triggered conditionally. In the diagram, you can see that the extending use case is triggered only for deposits over 10,000 or when the age is over 55.</a:t>
            </a:r>
          </a:p>
          <a:p>
            <a:r>
              <a:rPr lang="en-US" b="1" dirty="0"/>
              <a:t>The extended (base) use case must be meaningful on its own</a:t>
            </a:r>
            <a:r>
              <a:rPr lang="en-US" dirty="0"/>
              <a:t>. This means it should be independent and must not rely on the behavior of the extending use case.</a:t>
            </a:r>
          </a:p>
          <a:p>
            <a:r>
              <a:rPr lang="en-US" dirty="0"/>
              <a:t>Although extending use case is optional most of the time it is not a must. An extending use case can have non-optional behavior as well. </a:t>
            </a:r>
          </a:p>
          <a:p>
            <a:r>
              <a:rPr lang="en-US" dirty="0"/>
              <a:t>For example, in an accounting system, one use case might be “Add Account Ledger Entry”. This might have extending use cases “Add Tax Ledger Entry” and “Add Payment Ledger Entry”. These are not optional but depend on the account ledger entry. Also, they have their own specific behavior to be modeled as a separate use case.</a:t>
            </a:r>
          </a:p>
          <a:p>
            <a:endParaRPr lang="en-US" dirty="0"/>
          </a:p>
        </p:txBody>
      </p:sp>
    </p:spTree>
    <p:extLst>
      <p:ext uri="{BB962C8B-B14F-4D97-AF65-F5344CB8AC3E}">
        <p14:creationId xmlns:p14="http://schemas.microsoft.com/office/powerpoint/2010/main" val="327547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113D9-497E-41E0-B839-7F6B6467590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a:t>Extend Relationship Between Two Use Cases</a:t>
            </a:r>
            <a:br>
              <a:rPr lang="en-US" sz="3100"/>
            </a:br>
            <a:endParaRPr lang="en-US" sz="3100"/>
          </a:p>
        </p:txBody>
      </p:sp>
      <p:sp>
        <p:nvSpPr>
          <p:cNvPr id="73" name="Rectangle 7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se case diagram relationships with extend">
            <a:extLst>
              <a:ext uri="{FF2B5EF4-FFF2-40B4-BE49-F238E27FC236}">
                <a16:creationId xmlns:a16="http://schemas.microsoft.com/office/drawing/2014/main" id="{5C755387-287A-46F9-B2A2-9ACE639DEF2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2771" b="1"/>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379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1409B5-A809-4BC2-97B4-F9D84CE714EA}"/>
              </a:ext>
            </a:extLst>
          </p:cNvPr>
          <p:cNvSpPr>
            <a:spLocks noGrp="1"/>
          </p:cNvSpPr>
          <p:nvPr>
            <p:ph type="title"/>
          </p:nvPr>
        </p:nvSpPr>
        <p:spPr>
          <a:xfrm>
            <a:off x="1043631" y="809898"/>
            <a:ext cx="9942716" cy="1554480"/>
          </a:xfrm>
        </p:spPr>
        <p:txBody>
          <a:bodyPr anchor="ctr">
            <a:normAutofit/>
          </a:bodyPr>
          <a:lstStyle/>
          <a:p>
            <a:r>
              <a:rPr lang="en-US" sz="4100"/>
              <a:t>Include Relationship Between Two Use Cases</a:t>
            </a:r>
            <a:br>
              <a:rPr lang="en-US" sz="4100"/>
            </a:br>
            <a:endParaRPr lang="en-US" sz="4100"/>
          </a:p>
        </p:txBody>
      </p:sp>
      <p:sp>
        <p:nvSpPr>
          <p:cNvPr id="3" name="Content Placeholder 2">
            <a:extLst>
              <a:ext uri="{FF2B5EF4-FFF2-40B4-BE49-F238E27FC236}">
                <a16:creationId xmlns:a16="http://schemas.microsoft.com/office/drawing/2014/main" id="{DDD73E2B-F919-4D15-8B33-151E104CDBDD}"/>
              </a:ext>
            </a:extLst>
          </p:cNvPr>
          <p:cNvSpPr>
            <a:spLocks noGrp="1"/>
          </p:cNvSpPr>
          <p:nvPr>
            <p:ph idx="1"/>
          </p:nvPr>
        </p:nvSpPr>
        <p:spPr>
          <a:xfrm>
            <a:off x="1045028" y="3017522"/>
            <a:ext cx="9941319" cy="3124658"/>
          </a:xfrm>
        </p:spPr>
        <p:txBody>
          <a:bodyPr anchor="ctr">
            <a:normAutofit/>
          </a:bodyPr>
          <a:lstStyle/>
          <a:p>
            <a:r>
              <a:rPr lang="en-US" sz="2400" dirty="0"/>
              <a:t>Include relationship show that the behavior of the included use case is part of the including (base) use case.</a:t>
            </a:r>
          </a:p>
          <a:p>
            <a:r>
              <a:rPr lang="en-US" sz="2400" dirty="0"/>
              <a:t>The main reason for this is to reuse common actions across multiple use cases.</a:t>
            </a:r>
          </a:p>
          <a:p>
            <a:r>
              <a:rPr lang="en-US" sz="2400" dirty="0"/>
              <a:t>Few things to consider when using the &lt;&lt;include&gt;&gt; relationship.</a:t>
            </a:r>
          </a:p>
          <a:p>
            <a:pPr lvl="1"/>
            <a:r>
              <a:rPr lang="en-US" dirty="0"/>
              <a:t>The base use case is incomplete without the included use case.</a:t>
            </a:r>
          </a:p>
          <a:p>
            <a:pPr lvl="1"/>
            <a:r>
              <a:rPr lang="en-US" dirty="0"/>
              <a:t>The included use case is mandatory and not optional.</a:t>
            </a:r>
          </a:p>
          <a:p>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208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026A84AF-6F58-471A-BF1F-10D8C0351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CAB9A-E6E1-431B-B2CF-8BB07D61B456}"/>
              </a:ext>
            </a:extLst>
          </p:cNvPr>
          <p:cNvSpPr>
            <a:spLocks noGrp="1"/>
          </p:cNvSpPr>
          <p:nvPr>
            <p:ph type="title"/>
          </p:nvPr>
        </p:nvSpPr>
        <p:spPr>
          <a:xfrm>
            <a:off x="838200" y="728662"/>
            <a:ext cx="3785513" cy="3728853"/>
          </a:xfrm>
          <a:noFill/>
        </p:spPr>
        <p:txBody>
          <a:bodyPr vert="horz" lIns="91440" tIns="45720" rIns="91440" bIns="45720" rtlCol="0" anchor="b">
            <a:normAutofit/>
          </a:bodyPr>
          <a:lstStyle/>
          <a:p>
            <a:r>
              <a:rPr lang="en-US" sz="5200"/>
              <a:t>Include Relationship Between Two Use Cases</a:t>
            </a:r>
            <a:br>
              <a:rPr lang="en-US" sz="5200"/>
            </a:br>
            <a:endParaRPr lang="en-US" sz="5200"/>
          </a:p>
        </p:txBody>
      </p:sp>
      <p:pic>
        <p:nvPicPr>
          <p:cNvPr id="4098" name="Picture 2" descr="How to use include in use case diagrams">
            <a:extLst>
              <a:ext uri="{FF2B5EF4-FFF2-40B4-BE49-F238E27FC236}">
                <a16:creationId xmlns:a16="http://schemas.microsoft.com/office/drawing/2014/main" id="{E2FF6100-B757-405A-ACEB-F9C9444B8B9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45" r="645"/>
          <a:stretch/>
        </p:blipFill>
        <p:spPr bwMode="auto">
          <a:xfrm>
            <a:off x="5009505" y="10"/>
            <a:ext cx="718249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6608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F5E27-5FBB-4609-A5CE-8BA0A9AD8197}"/>
              </a:ext>
            </a:extLst>
          </p:cNvPr>
          <p:cNvSpPr>
            <a:spLocks noGrp="1"/>
          </p:cNvSpPr>
          <p:nvPr>
            <p:ph type="title"/>
          </p:nvPr>
        </p:nvSpPr>
        <p:spPr>
          <a:xfrm>
            <a:off x="1043631" y="809898"/>
            <a:ext cx="9942716" cy="1554480"/>
          </a:xfrm>
        </p:spPr>
        <p:txBody>
          <a:bodyPr anchor="ctr">
            <a:normAutofit/>
          </a:bodyPr>
          <a:lstStyle/>
          <a:p>
            <a:r>
              <a:rPr lang="en-US" sz="4800" dirty="0"/>
              <a:t>Generalization of a Use Case</a:t>
            </a:r>
            <a:br>
              <a:rPr lang="en-US" sz="4800" dirty="0"/>
            </a:br>
            <a:endParaRPr lang="en-US" sz="4800" dirty="0"/>
          </a:p>
        </p:txBody>
      </p:sp>
      <p:sp>
        <p:nvSpPr>
          <p:cNvPr id="3" name="Content Placeholder 2">
            <a:extLst>
              <a:ext uri="{FF2B5EF4-FFF2-40B4-BE49-F238E27FC236}">
                <a16:creationId xmlns:a16="http://schemas.microsoft.com/office/drawing/2014/main" id="{187C63BB-00F5-47FC-ADD8-3B82A08F14A0}"/>
              </a:ext>
            </a:extLst>
          </p:cNvPr>
          <p:cNvSpPr>
            <a:spLocks noGrp="1"/>
          </p:cNvSpPr>
          <p:nvPr>
            <p:ph idx="1"/>
          </p:nvPr>
        </p:nvSpPr>
        <p:spPr>
          <a:xfrm>
            <a:off x="1045028" y="3017522"/>
            <a:ext cx="9941319" cy="3124658"/>
          </a:xfrm>
        </p:spPr>
        <p:txBody>
          <a:bodyPr anchor="ctr">
            <a:normAutofit/>
          </a:bodyPr>
          <a:lstStyle/>
          <a:p>
            <a:r>
              <a:rPr lang="en-US" sz="2400"/>
              <a:t>This is similar to the generalization of an actor</a:t>
            </a:r>
          </a:p>
          <a:p>
            <a:r>
              <a:rPr lang="en-US" sz="2400"/>
              <a:t>The behavior of the ancestor is inherited by the descendant. This is used when there is common behavior between two use cases and also specialized behavior specific to each use case.</a:t>
            </a:r>
          </a:p>
          <a:p>
            <a:r>
              <a:rPr lang="en-US" sz="2400"/>
              <a:t>For example, in the previous banking example, there might be a use case called “Pay Bills”. This can be generalized to “Pay by Credit Card”, “Pay by Bank Balance” etc.</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5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F9AA8-486F-4CDA-B52D-A29BFA1A990C}"/>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Object oriented analysis</a:t>
            </a:r>
          </a:p>
        </p:txBody>
      </p:sp>
      <p:sp>
        <p:nvSpPr>
          <p:cNvPr id="3" name="Content Placeholder 2">
            <a:extLst>
              <a:ext uri="{FF2B5EF4-FFF2-40B4-BE49-F238E27FC236}">
                <a16:creationId xmlns:a16="http://schemas.microsoft.com/office/drawing/2014/main" id="{71C48DCD-3751-4017-9C06-AFAFB8AEB20D}"/>
              </a:ext>
            </a:extLst>
          </p:cNvPr>
          <p:cNvSpPr>
            <a:spLocks noGrp="1"/>
          </p:cNvSpPr>
          <p:nvPr>
            <p:ph idx="1"/>
          </p:nvPr>
        </p:nvSpPr>
        <p:spPr>
          <a:xfrm>
            <a:off x="838200" y="2438400"/>
            <a:ext cx="10515600" cy="3738562"/>
          </a:xfrm>
        </p:spPr>
        <p:txBody>
          <a:bodyPr>
            <a:normAutofit/>
          </a:bodyPr>
          <a:lstStyle/>
          <a:p>
            <a:r>
              <a:rPr lang="en-US" sz="1400"/>
              <a:t>To build models of the system’s desired behavior, using</a:t>
            </a:r>
            <a:br>
              <a:rPr lang="en-US" sz="1400"/>
            </a:br>
            <a:r>
              <a:rPr lang="en-US" sz="1400"/>
              <a:t>notations such as the Unified Modeling Language (UML) </a:t>
            </a:r>
          </a:p>
          <a:p>
            <a:r>
              <a:rPr lang="en-US" sz="1400"/>
              <a:t>To capture the essential relevant aspects of the real world</a:t>
            </a:r>
            <a:br>
              <a:rPr lang="en-US" sz="1400"/>
            </a:br>
            <a:r>
              <a:rPr lang="en-US" sz="1400"/>
              <a:t>and to define the services to be provided and/or the</a:t>
            </a:r>
            <a:br>
              <a:rPr lang="en-US" sz="1400"/>
            </a:br>
            <a:r>
              <a:rPr lang="en-US" sz="1400"/>
              <a:t>problems to be solved. </a:t>
            </a:r>
          </a:p>
          <a:p>
            <a:r>
              <a:rPr lang="en-US" sz="1400"/>
              <a:t>To simplify reality to better understand the system to be</a:t>
            </a:r>
            <a:br>
              <a:rPr lang="en-US" sz="1400"/>
            </a:br>
            <a:r>
              <a:rPr lang="en-US" sz="1400"/>
              <a:t>developed </a:t>
            </a:r>
          </a:p>
          <a:p>
            <a:r>
              <a:rPr lang="en-US" sz="1400"/>
              <a:t>During </a:t>
            </a:r>
            <a:r>
              <a:rPr lang="en-US" sz="1400" b="1"/>
              <a:t>object-oriented analysis</a:t>
            </a:r>
            <a:r>
              <a:rPr lang="en-US" sz="1400"/>
              <a:t>, the focus is on finding and describing objects or concepts in the problem domain. For example, in the case of library management system, some of the concepts are </a:t>
            </a:r>
            <a:r>
              <a:rPr lang="en-US" sz="1400" i="1"/>
              <a:t>Book</a:t>
            </a:r>
            <a:r>
              <a:rPr lang="en-US" sz="1400"/>
              <a:t>, </a:t>
            </a:r>
            <a:r>
              <a:rPr lang="en-US" sz="1400" i="1"/>
              <a:t>Library</a:t>
            </a:r>
            <a:r>
              <a:rPr lang="en-US" sz="1400"/>
              <a:t> and </a:t>
            </a:r>
            <a:r>
              <a:rPr lang="en-US" sz="1400" i="1"/>
              <a:t>Librarian</a:t>
            </a:r>
            <a:r>
              <a:rPr lang="en-US" sz="1400"/>
              <a:t>.</a:t>
            </a:r>
          </a:p>
          <a:p>
            <a:r>
              <a:rPr lang="en-US" sz="1400"/>
              <a:t>In the phase of OOA the typical question starts with What...? like “What will my program need to do?”, “What will the classes in my program be?” and “What will each class be responsible for?” . Hence, OOA cares about the real world and how to model this real world without getting into much detail.</a:t>
            </a:r>
          </a:p>
          <a:p>
            <a:r>
              <a:rPr lang="en-US" sz="1400"/>
              <a:t>Larman describes in [Lar02] the OOA phase as an investigation of the problem and requirements, rather than finding a solution to the problem</a:t>
            </a:r>
            <a:br>
              <a:rPr lang="en-US" sz="1400"/>
            </a:br>
            <a:endParaRPr lang="en-US" sz="1400"/>
          </a:p>
        </p:txBody>
      </p:sp>
    </p:spTree>
    <p:extLst>
      <p:ext uri="{BB962C8B-B14F-4D97-AF65-F5344CB8AC3E}">
        <p14:creationId xmlns:p14="http://schemas.microsoft.com/office/powerpoint/2010/main" val="2948238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3D706-ED52-4CF4-801D-9E1291276E82}"/>
              </a:ext>
            </a:extLst>
          </p:cNvPr>
          <p:cNvSpPr>
            <a:spLocks noGrp="1"/>
          </p:cNvSpPr>
          <p:nvPr>
            <p:ph type="title"/>
          </p:nvPr>
        </p:nvSpPr>
        <p:spPr>
          <a:xfrm>
            <a:off x="808638" y="386930"/>
            <a:ext cx="9236700" cy="1188950"/>
          </a:xfrm>
        </p:spPr>
        <p:txBody>
          <a:bodyPr anchor="b">
            <a:normAutofit/>
          </a:bodyPr>
          <a:lstStyle/>
          <a:p>
            <a:r>
              <a:rPr lang="en-US" sz="3800" dirty="0"/>
              <a:t>How to Create a Use Case Diagram</a:t>
            </a:r>
            <a:br>
              <a:rPr lang="en-US" sz="3800" dirty="0"/>
            </a:br>
            <a:endParaRPr lang="en-US" sz="3800" dirty="0"/>
          </a:p>
        </p:txBody>
      </p:sp>
      <p:grpSp>
        <p:nvGrpSpPr>
          <p:cNvPr id="17"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9746B3-7E4C-4A90-BF10-D9A2F63B70C7}"/>
              </a:ext>
            </a:extLst>
          </p:cNvPr>
          <p:cNvSpPr>
            <a:spLocks noGrp="1"/>
          </p:cNvSpPr>
          <p:nvPr>
            <p:ph idx="1"/>
          </p:nvPr>
        </p:nvSpPr>
        <p:spPr>
          <a:xfrm>
            <a:off x="793660" y="2599509"/>
            <a:ext cx="10143668" cy="3435531"/>
          </a:xfrm>
        </p:spPr>
        <p:txBody>
          <a:bodyPr anchor="ctr">
            <a:normAutofit/>
          </a:bodyPr>
          <a:lstStyle/>
          <a:p>
            <a:r>
              <a:rPr lang="en-US" sz="2400"/>
              <a:t>Identifying Actors</a:t>
            </a:r>
          </a:p>
          <a:p>
            <a:pPr lvl="1"/>
            <a:r>
              <a:rPr lang="en-US"/>
              <a:t>Actors are external entities that interact with your system. It can be a person, another system or an organization. </a:t>
            </a:r>
          </a:p>
          <a:p>
            <a:pPr lvl="1"/>
            <a:r>
              <a:rPr lang="en-US"/>
              <a:t>In a banking system, the most obvious actor is the customer. Other actors can be bank employee or cashier depending on the role you’re trying to show in the use case.</a:t>
            </a:r>
          </a:p>
          <a:p>
            <a:pPr lvl="1"/>
            <a:r>
              <a:rPr lang="en-US"/>
              <a:t>An example of an external organization can be the tax authority or the central bank. The loan processor is a good example of an external system associated as an actor.</a:t>
            </a:r>
            <a:endParaRPr lang="en-US" dirty="0"/>
          </a:p>
        </p:txBody>
      </p:sp>
    </p:spTree>
    <p:extLst>
      <p:ext uri="{BB962C8B-B14F-4D97-AF65-F5344CB8AC3E}">
        <p14:creationId xmlns:p14="http://schemas.microsoft.com/office/powerpoint/2010/main" val="3683676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DBD2-48FF-46A3-B2FB-EC2D768CF6CB}"/>
              </a:ext>
            </a:extLst>
          </p:cNvPr>
          <p:cNvSpPr>
            <a:spLocks noGrp="1"/>
          </p:cNvSpPr>
          <p:nvPr>
            <p:ph type="title"/>
          </p:nvPr>
        </p:nvSpPr>
        <p:spPr/>
        <p:txBody>
          <a:bodyPr/>
          <a:lstStyle/>
          <a:p>
            <a:r>
              <a:rPr lang="en-US" dirty="0"/>
              <a:t>How to Create a Use Case Diagram</a:t>
            </a:r>
            <a:br>
              <a:rPr lang="en-US" dirty="0"/>
            </a:br>
            <a:endParaRPr lang="en-US" dirty="0"/>
          </a:p>
        </p:txBody>
      </p:sp>
      <p:sp>
        <p:nvSpPr>
          <p:cNvPr id="3" name="Content Placeholder 2">
            <a:extLst>
              <a:ext uri="{FF2B5EF4-FFF2-40B4-BE49-F238E27FC236}">
                <a16:creationId xmlns:a16="http://schemas.microsoft.com/office/drawing/2014/main" id="{261667C1-E439-42ED-B0FE-AE02324D122F}"/>
              </a:ext>
            </a:extLst>
          </p:cNvPr>
          <p:cNvSpPr>
            <a:spLocks noGrp="1"/>
          </p:cNvSpPr>
          <p:nvPr>
            <p:ph idx="1"/>
          </p:nvPr>
        </p:nvSpPr>
        <p:spPr/>
        <p:txBody>
          <a:bodyPr>
            <a:normAutofit fontScale="77500" lnSpcReduction="20000"/>
          </a:bodyPr>
          <a:lstStyle/>
          <a:p>
            <a:r>
              <a:rPr lang="en-US" dirty="0"/>
              <a:t>Identifying Use Cases</a:t>
            </a:r>
          </a:p>
          <a:p>
            <a:r>
              <a:rPr lang="en-US" dirty="0"/>
              <a:t>A good way to identify use cases: what the actors need from the system</a:t>
            </a:r>
          </a:p>
          <a:p>
            <a:r>
              <a:rPr lang="en-US" dirty="0"/>
              <a:t> In a banking system, a customer will need to open accounts, deposit and withdraw funds, request check books and similar functions. So all of these can be considered as use cases.</a:t>
            </a:r>
          </a:p>
          <a:p>
            <a:r>
              <a:rPr lang="en-US" dirty="0"/>
              <a:t>Top level use cases should always provide a complete function required by an actor. You can extend or include use cases depending on the complexity of the system.</a:t>
            </a:r>
          </a:p>
          <a:p>
            <a:r>
              <a:rPr lang="en-US" dirty="0"/>
              <a:t>Look for Common Functionality to use Include</a:t>
            </a:r>
          </a:p>
          <a:p>
            <a:r>
              <a:rPr lang="en-US" dirty="0"/>
              <a:t>Look for common functionality that can be reused across the system. If you find two or more use cases that share common functionality you can extract the common functions and add it to a separate use case. Then you can connect it via the include relationship to show that it’s always called when the original use case is executed.</a:t>
            </a:r>
          </a:p>
          <a:p>
            <a:pPr marL="0" indent="0">
              <a:buNone/>
            </a:pPr>
            <a:br>
              <a:rPr lang="en-US" dirty="0"/>
            </a:br>
            <a:endParaRPr lang="en-US" dirty="0"/>
          </a:p>
        </p:txBody>
      </p:sp>
    </p:spTree>
    <p:extLst>
      <p:ext uri="{BB962C8B-B14F-4D97-AF65-F5344CB8AC3E}">
        <p14:creationId xmlns:p14="http://schemas.microsoft.com/office/powerpoint/2010/main" val="1770581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1357-A14D-4017-82F3-A141C0BCAAA9}"/>
              </a:ext>
            </a:extLst>
          </p:cNvPr>
          <p:cNvSpPr>
            <a:spLocks noGrp="1"/>
          </p:cNvSpPr>
          <p:nvPr>
            <p:ph type="title"/>
          </p:nvPr>
        </p:nvSpPr>
        <p:spPr/>
        <p:txBody>
          <a:bodyPr/>
          <a:lstStyle/>
          <a:p>
            <a:r>
              <a:rPr lang="en-US" dirty="0"/>
              <a:t>How to Create a Use Case Diagram</a:t>
            </a:r>
            <a:br>
              <a:rPr lang="en-US" dirty="0"/>
            </a:br>
            <a:endParaRPr lang="en-US" dirty="0"/>
          </a:p>
        </p:txBody>
      </p:sp>
      <p:sp>
        <p:nvSpPr>
          <p:cNvPr id="3" name="Content Placeholder 2">
            <a:extLst>
              <a:ext uri="{FF2B5EF4-FFF2-40B4-BE49-F238E27FC236}">
                <a16:creationId xmlns:a16="http://schemas.microsoft.com/office/drawing/2014/main" id="{B11028AD-47BF-4E36-9E26-F1202D692D33}"/>
              </a:ext>
            </a:extLst>
          </p:cNvPr>
          <p:cNvSpPr>
            <a:spLocks noGrp="1"/>
          </p:cNvSpPr>
          <p:nvPr>
            <p:ph idx="1"/>
          </p:nvPr>
        </p:nvSpPr>
        <p:spPr/>
        <p:txBody>
          <a:bodyPr>
            <a:normAutofit fontScale="70000" lnSpcReduction="20000"/>
          </a:bodyPr>
          <a:lstStyle/>
          <a:p>
            <a:r>
              <a:rPr lang="en-US" dirty="0"/>
              <a:t>Is it Possible to Generalize Actors and Use Cases</a:t>
            </a:r>
          </a:p>
          <a:p>
            <a:r>
              <a:rPr lang="en-US" dirty="0"/>
              <a:t>you can generalize the actor to show the inheritance of functions. You can do a similar thing for use case as well.</a:t>
            </a:r>
          </a:p>
          <a:p>
            <a:r>
              <a:rPr lang="en-US" dirty="0"/>
              <a:t>One of the best examples of this is “Make Payment” use case in a payment system. You can further generalize it to “Pay by Credit Card”, “Pay by Cash”, “Pay by Check” etc. All of them have the attributes and the functionality of payment with special scenarios unique to them.</a:t>
            </a:r>
          </a:p>
          <a:p>
            <a:r>
              <a:rPr lang="en-US" dirty="0"/>
              <a:t>Optional Functions or Additional Functions</a:t>
            </a:r>
          </a:p>
          <a:p>
            <a:r>
              <a:rPr lang="en-US" dirty="0"/>
              <a:t>There are some functions that are triggered optionally. In such cases, you can use the extend relationship and attach an extension rule to it. In the below banking system example “Calculate Bonus” is optional and only triggers when a certain condition is matched.</a:t>
            </a:r>
          </a:p>
          <a:p>
            <a:r>
              <a:rPr lang="en-US" dirty="0"/>
              <a:t>Extend doesn’t always mean it’s optional. Sometimes the use case connected by extending can supplement the base use case. The thing to remember is that the base use case should be able to perform a function on its own even if the extending use case is not called.</a:t>
            </a:r>
          </a:p>
        </p:txBody>
      </p:sp>
    </p:spTree>
    <p:extLst>
      <p:ext uri="{BB962C8B-B14F-4D97-AF65-F5344CB8AC3E}">
        <p14:creationId xmlns:p14="http://schemas.microsoft.com/office/powerpoint/2010/main" val="3493888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0E9A6ED-B880-44EA-8D60-C9D3C82CC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4D67E-F830-468F-AD7F-2A0720B0355A}"/>
              </a:ext>
            </a:extLst>
          </p:cNvPr>
          <p:cNvSpPr>
            <a:spLocks noGrp="1"/>
          </p:cNvSpPr>
          <p:nvPr>
            <p:ph type="title"/>
          </p:nvPr>
        </p:nvSpPr>
        <p:spPr>
          <a:xfrm>
            <a:off x="648929" y="557190"/>
            <a:ext cx="5170852" cy="1671564"/>
          </a:xfrm>
        </p:spPr>
        <p:txBody>
          <a:bodyPr>
            <a:normAutofit/>
          </a:bodyPr>
          <a:lstStyle/>
          <a:p>
            <a:r>
              <a:rPr lang="en-US" sz="4000"/>
              <a:t>USE CASE DIAGRAM-ATM</a:t>
            </a:r>
          </a:p>
        </p:txBody>
      </p:sp>
      <p:sp>
        <p:nvSpPr>
          <p:cNvPr id="3" name="Content Placeholder 2">
            <a:extLst>
              <a:ext uri="{FF2B5EF4-FFF2-40B4-BE49-F238E27FC236}">
                <a16:creationId xmlns:a16="http://schemas.microsoft.com/office/drawing/2014/main" id="{25E2B324-BCE6-49A0-B715-30FCD5FF63A9}"/>
              </a:ext>
            </a:extLst>
          </p:cNvPr>
          <p:cNvSpPr>
            <a:spLocks noGrp="1"/>
          </p:cNvSpPr>
          <p:nvPr>
            <p:ph idx="1"/>
          </p:nvPr>
        </p:nvSpPr>
        <p:spPr>
          <a:xfrm>
            <a:off x="648930" y="2398030"/>
            <a:ext cx="5180245" cy="3731058"/>
          </a:xfrm>
        </p:spPr>
        <p:txBody>
          <a:bodyPr>
            <a:normAutofit/>
          </a:bodyPr>
          <a:lstStyle/>
          <a:p>
            <a:endParaRPr lang="en-US" sz="2000"/>
          </a:p>
        </p:txBody>
      </p:sp>
      <p:pic>
        <p:nvPicPr>
          <p:cNvPr id="5122" name="Picture 2" descr="A use case template for an ATM system">
            <a:extLst>
              <a:ext uri="{FF2B5EF4-FFF2-40B4-BE49-F238E27FC236}">
                <a16:creationId xmlns:a16="http://schemas.microsoft.com/office/drawing/2014/main" id="{4F63EAC0-5341-459D-8F46-A73DFD2076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79" r="254" b="2"/>
          <a:stretch/>
        </p:blipFill>
        <p:spPr bwMode="auto">
          <a:xfrm>
            <a:off x="6182944" y="0"/>
            <a:ext cx="5774594" cy="612908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8866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FDD7F-EA35-4A6E-BDEA-97CD7A31145D}"/>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dirty="0">
                <a:solidFill>
                  <a:schemeClr val="bg1"/>
                </a:solidFill>
              </a:rPr>
              <a:t>ATM UCD</a:t>
            </a:r>
          </a:p>
        </p:txBody>
      </p:sp>
      <p:pic>
        <p:nvPicPr>
          <p:cNvPr id="4098" name="Picture 2" descr="Bank ATM Use Cases Example for Customer and ATM Technician.">
            <a:extLst>
              <a:ext uri="{FF2B5EF4-FFF2-40B4-BE49-F238E27FC236}">
                <a16:creationId xmlns:a16="http://schemas.microsoft.com/office/drawing/2014/main" id="{7384BD88-2AE0-4A9B-A005-1AA6F818F96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37" r="2841" b="-3"/>
          <a:stretch/>
        </p:blipFill>
        <p:spPr bwMode="auto">
          <a:xfrm>
            <a:off x="20" y="10"/>
            <a:ext cx="7534636"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222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46E2A38-ACC8-44E6-85E2-A79CBAF15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4086003"/>
            <a:ext cx="11100816" cy="22586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C3EC9-C1A7-413E-875C-466F24FEFE01}"/>
              </a:ext>
            </a:extLst>
          </p:cNvPr>
          <p:cNvSpPr>
            <a:spLocks noGrp="1"/>
          </p:cNvSpPr>
          <p:nvPr>
            <p:ph type="title"/>
          </p:nvPr>
        </p:nvSpPr>
        <p:spPr>
          <a:xfrm>
            <a:off x="838199" y="4272030"/>
            <a:ext cx="3515591" cy="1881559"/>
          </a:xfrm>
        </p:spPr>
        <p:txBody>
          <a:bodyPr>
            <a:normAutofit/>
          </a:bodyPr>
          <a:lstStyle/>
          <a:p>
            <a:endParaRPr lang="en-US" sz="3200">
              <a:solidFill>
                <a:srgbClr val="FFFFFE"/>
              </a:solidFill>
            </a:endParaRPr>
          </a:p>
        </p:txBody>
      </p:sp>
      <p:pic>
        <p:nvPicPr>
          <p:cNvPr id="5122" name="Picture 2" descr="Bank ATM transactions and authentication use cases example.">
            <a:extLst>
              <a:ext uri="{FF2B5EF4-FFF2-40B4-BE49-F238E27FC236}">
                <a16:creationId xmlns:a16="http://schemas.microsoft.com/office/drawing/2014/main" id="{00084E14-572B-4E89-B522-5DE6057E48F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545" y="933174"/>
            <a:ext cx="5428486" cy="23342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ank ATM Maintenance, Repair, Diagnostics Use Cases Example.">
            <a:extLst>
              <a:ext uri="{FF2B5EF4-FFF2-40B4-BE49-F238E27FC236}">
                <a16:creationId xmlns:a16="http://schemas.microsoft.com/office/drawing/2014/main" id="{CB3D7FCC-1D52-48DE-BED3-09891001807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20971" y="564038"/>
            <a:ext cx="5428484" cy="307252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B7B637-AE21-4D7F-85AD-333E9BD76C99}"/>
              </a:ext>
            </a:extLst>
          </p:cNvPr>
          <p:cNvSpPr>
            <a:spLocks noGrp="1"/>
          </p:cNvSpPr>
          <p:nvPr>
            <p:ph idx="1"/>
          </p:nvPr>
        </p:nvSpPr>
        <p:spPr>
          <a:xfrm>
            <a:off x="4763069" y="4272030"/>
            <a:ext cx="6590732" cy="1881559"/>
          </a:xfrm>
        </p:spPr>
        <p:txBody>
          <a:bodyPr anchor="ctr">
            <a:normAutofit/>
          </a:bodyPr>
          <a:lstStyle/>
          <a:p>
            <a:endParaRPr lang="en-US" sz="2000">
              <a:solidFill>
                <a:srgbClr val="FFFFFE"/>
              </a:solidFill>
            </a:endParaRPr>
          </a:p>
        </p:txBody>
      </p:sp>
    </p:spTree>
    <p:extLst>
      <p:ext uri="{BB962C8B-B14F-4D97-AF65-F5344CB8AC3E}">
        <p14:creationId xmlns:p14="http://schemas.microsoft.com/office/powerpoint/2010/main" val="910394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48" name="Rectangle 7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54D9E-B1D7-466E-BB05-B1867C2342D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endParaRPr lang="en-US" sz="3700"/>
          </a:p>
        </p:txBody>
      </p:sp>
      <p:sp>
        <p:nvSpPr>
          <p:cNvPr id="73" name="Rectangle 7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UML USe Case Diagram Example">
            <a:extLst>
              <a:ext uri="{FF2B5EF4-FFF2-40B4-BE49-F238E27FC236}">
                <a16:creationId xmlns:a16="http://schemas.microsoft.com/office/drawing/2014/main" id="{4E7E4B4E-DF83-449D-BEFA-ABB63CF7D36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993" r="1" b="1866"/>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750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29505-3C17-4BB6-8C64-2436A1444476}"/>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5400" dirty="0"/>
              <a:t>WEBSTE</a:t>
            </a:r>
          </a:p>
        </p:txBody>
      </p:sp>
      <p:sp>
        <p:nvSpPr>
          <p:cNvPr id="73"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Use case diagram components">
            <a:extLst>
              <a:ext uri="{FF2B5EF4-FFF2-40B4-BE49-F238E27FC236}">
                <a16:creationId xmlns:a16="http://schemas.microsoft.com/office/drawing/2014/main" id="{F4CB4F64-E446-46CC-9252-1093BA42287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249" b="1"/>
          <a:stretch/>
        </p:blipFill>
        <p:spPr bwMode="auto">
          <a:xfrm>
            <a:off x="733507" y="666728"/>
            <a:ext cx="6308347" cy="54657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4533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2DAA-280A-4933-B112-0F75529E94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735902-054B-4095-B75F-62F518154906}"/>
              </a:ext>
            </a:extLst>
          </p:cNvPr>
          <p:cNvSpPr>
            <a:spLocks noGrp="1"/>
          </p:cNvSpPr>
          <p:nvPr>
            <p:ph idx="1"/>
          </p:nvPr>
        </p:nvSpPr>
        <p:spPr/>
        <p:txBody>
          <a:bodyPr/>
          <a:lstStyle/>
          <a:p>
            <a:endParaRPr lang="en-US"/>
          </a:p>
        </p:txBody>
      </p:sp>
      <p:pic>
        <p:nvPicPr>
          <p:cNvPr id="8194" name="Picture 2" descr="Use case diagram example">
            <a:extLst>
              <a:ext uri="{FF2B5EF4-FFF2-40B4-BE49-F238E27FC236}">
                <a16:creationId xmlns:a16="http://schemas.microsoft.com/office/drawing/2014/main" id="{B6ED1481-979D-48AF-9650-F3D04EDF4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109927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475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A1A4-D378-4470-B1E6-7FE121495FC3}"/>
              </a:ext>
            </a:extLst>
          </p:cNvPr>
          <p:cNvSpPr>
            <a:spLocks noGrp="1"/>
          </p:cNvSpPr>
          <p:nvPr>
            <p:ph type="title"/>
          </p:nvPr>
        </p:nvSpPr>
        <p:spPr/>
        <p:txBody>
          <a:bodyPr/>
          <a:lstStyle/>
          <a:p>
            <a:r>
              <a:rPr lang="en-US" dirty="0"/>
              <a:t>USE CASE Documentation</a:t>
            </a:r>
          </a:p>
        </p:txBody>
      </p:sp>
      <p:sp>
        <p:nvSpPr>
          <p:cNvPr id="3" name="Content Placeholder 2">
            <a:extLst>
              <a:ext uri="{FF2B5EF4-FFF2-40B4-BE49-F238E27FC236}">
                <a16:creationId xmlns:a16="http://schemas.microsoft.com/office/drawing/2014/main" id="{37C2BE72-4188-4056-AFEA-99DD9666B718}"/>
              </a:ext>
            </a:extLst>
          </p:cNvPr>
          <p:cNvSpPr>
            <a:spLocks noGrp="1"/>
          </p:cNvSpPr>
          <p:nvPr>
            <p:ph idx="1"/>
          </p:nvPr>
        </p:nvSpPr>
        <p:spPr/>
        <p:txBody>
          <a:bodyPr/>
          <a:lstStyle/>
          <a:p>
            <a:r>
              <a:rPr lang="en-US" dirty="0"/>
              <a:t>Purpose?</a:t>
            </a:r>
          </a:p>
          <a:p>
            <a:r>
              <a:rPr lang="en-US" dirty="0"/>
              <a:t>The use case diagram itself maybe ambiguous.</a:t>
            </a:r>
          </a:p>
          <a:p>
            <a:r>
              <a:rPr lang="en-US" dirty="0"/>
              <a:t>The diagram on its own does not explain alternative scenarios.</a:t>
            </a:r>
          </a:p>
          <a:p>
            <a:r>
              <a:rPr lang="en-US" dirty="0"/>
              <a:t>Helps to identify duplicate use case.</a:t>
            </a:r>
          </a:p>
          <a:p>
            <a:r>
              <a:rPr lang="en-US" dirty="0"/>
              <a:t>Helps to identify contradictory use cases.</a:t>
            </a:r>
          </a:p>
          <a:p>
            <a:r>
              <a:rPr lang="en-US" dirty="0"/>
              <a:t>It is a good practice to document as you go along.</a:t>
            </a:r>
          </a:p>
          <a:p>
            <a:r>
              <a:rPr lang="en-US" dirty="0"/>
              <a:t>Helps to list all requirements. </a:t>
            </a:r>
            <a:br>
              <a:rPr lang="en-US" dirty="0"/>
            </a:br>
            <a:endParaRPr lang="en-US" dirty="0"/>
          </a:p>
        </p:txBody>
      </p:sp>
    </p:spTree>
    <p:extLst>
      <p:ext uri="{BB962C8B-B14F-4D97-AF65-F5344CB8AC3E}">
        <p14:creationId xmlns:p14="http://schemas.microsoft.com/office/powerpoint/2010/main" val="78783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F54E2-8C62-4481-AA7C-BA08FD1DBFE9}"/>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Object oriented design</a:t>
            </a:r>
          </a:p>
        </p:txBody>
      </p:sp>
      <p:sp>
        <p:nvSpPr>
          <p:cNvPr id="3" name="Content Placeholder 2">
            <a:extLst>
              <a:ext uri="{FF2B5EF4-FFF2-40B4-BE49-F238E27FC236}">
                <a16:creationId xmlns:a16="http://schemas.microsoft.com/office/drawing/2014/main" id="{2B7E949C-5EAB-4565-BCBC-30AD863CD04A}"/>
              </a:ext>
            </a:extLst>
          </p:cNvPr>
          <p:cNvSpPr>
            <a:spLocks noGrp="1"/>
          </p:cNvSpPr>
          <p:nvPr>
            <p:ph idx="1"/>
          </p:nvPr>
        </p:nvSpPr>
        <p:spPr>
          <a:xfrm>
            <a:off x="838200" y="2438400"/>
            <a:ext cx="10515600" cy="3738562"/>
          </a:xfrm>
        </p:spPr>
        <p:txBody>
          <a:bodyPr>
            <a:normAutofit/>
          </a:bodyPr>
          <a:lstStyle/>
          <a:p>
            <a:r>
              <a:rPr lang="en-US" sz="2000"/>
              <a:t>Design emphasizes a conceptual solution (in software and hardware) that fulfills the requirements, rather than its implementation. </a:t>
            </a:r>
          </a:p>
          <a:p>
            <a:r>
              <a:rPr lang="en-US" sz="2000"/>
              <a:t>For example, a description of a database schema and software objects.</a:t>
            </a:r>
          </a:p>
          <a:p>
            <a:r>
              <a:rPr lang="en-US" sz="2000"/>
              <a:t>OOD phase, the question typically starts with How...? like “How will this class handle it’s responsibilities?”, “How to ensure that this class knows all the information it needs?” and “How will classes in the design communicate?” .</a:t>
            </a:r>
          </a:p>
          <a:p>
            <a:r>
              <a:rPr lang="en-US" sz="2000"/>
              <a:t>The OOD phase deals with finding a conceptual solution to the problem – it is about fulfilling the requirements, but not about implementing the solution</a:t>
            </a:r>
          </a:p>
          <a:p>
            <a:r>
              <a:rPr lang="en-US" sz="2000"/>
              <a:t>During </a:t>
            </a:r>
            <a:r>
              <a:rPr lang="en-US" sz="2000" b="1"/>
              <a:t>object-oriented design</a:t>
            </a:r>
            <a:r>
              <a:rPr lang="en-US" sz="2000"/>
              <a:t>, the focus is on defining software objects and how they collaborate to fulfill the requirements. For example, in the library system, a </a:t>
            </a:r>
            <a:r>
              <a:rPr lang="en-US" sz="2000" i="1"/>
              <a:t>Book</a:t>
            </a:r>
            <a:r>
              <a:rPr lang="en-US" sz="2000"/>
              <a:t> software object may have a </a:t>
            </a:r>
            <a:r>
              <a:rPr lang="en-US" sz="2000" i="1"/>
              <a:t>title</a:t>
            </a:r>
            <a:r>
              <a:rPr lang="en-US" sz="2000"/>
              <a:t> attribute and </a:t>
            </a:r>
            <a:r>
              <a:rPr lang="en-US" sz="2000" i="1"/>
              <a:t>getChapter</a:t>
            </a:r>
            <a:r>
              <a:rPr lang="en-US" sz="2000"/>
              <a:t>method.</a:t>
            </a:r>
          </a:p>
        </p:txBody>
      </p:sp>
    </p:spTree>
    <p:extLst>
      <p:ext uri="{BB962C8B-B14F-4D97-AF65-F5344CB8AC3E}">
        <p14:creationId xmlns:p14="http://schemas.microsoft.com/office/powerpoint/2010/main" val="1574250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B3ED-ABF0-44E7-B0DC-9A49B217C0D4}"/>
              </a:ext>
            </a:extLst>
          </p:cNvPr>
          <p:cNvSpPr>
            <a:spLocks noGrp="1"/>
          </p:cNvSpPr>
          <p:nvPr>
            <p:ph type="title"/>
          </p:nvPr>
        </p:nvSpPr>
        <p:spPr/>
        <p:txBody>
          <a:bodyPr/>
          <a:lstStyle/>
          <a:p>
            <a:r>
              <a:rPr lang="en-US" dirty="0"/>
              <a:t>Use case documentation-structure</a:t>
            </a:r>
          </a:p>
        </p:txBody>
      </p:sp>
      <p:sp>
        <p:nvSpPr>
          <p:cNvPr id="3" name="Content Placeholder 2">
            <a:extLst>
              <a:ext uri="{FF2B5EF4-FFF2-40B4-BE49-F238E27FC236}">
                <a16:creationId xmlns:a16="http://schemas.microsoft.com/office/drawing/2014/main" id="{8C197F0A-DD04-467C-A867-AA0A2E6A0467}"/>
              </a:ext>
            </a:extLst>
          </p:cNvPr>
          <p:cNvSpPr>
            <a:spLocks noGrp="1"/>
          </p:cNvSpPr>
          <p:nvPr>
            <p:ph idx="1"/>
          </p:nvPr>
        </p:nvSpPr>
        <p:spPr/>
        <p:txBody>
          <a:bodyPr>
            <a:normAutofit lnSpcReduction="10000"/>
          </a:bodyPr>
          <a:lstStyle/>
          <a:p>
            <a:pPr marL="0" indent="0">
              <a:buNone/>
            </a:pPr>
            <a:r>
              <a:rPr lang="en-US" b="1" i="1" dirty="0"/>
              <a:t>Title: Name of use case as per use case diagram</a:t>
            </a:r>
            <a:br>
              <a:rPr lang="en-US" b="1" i="1" dirty="0"/>
            </a:br>
            <a:r>
              <a:rPr lang="en-US" b="1" i="1" dirty="0"/>
              <a:t>Brief Description: A summary outlining the purpose of particular use case.</a:t>
            </a:r>
            <a:br>
              <a:rPr lang="en-US" b="1" i="1" dirty="0"/>
            </a:br>
            <a:r>
              <a:rPr lang="en-US" b="1" i="1" dirty="0"/>
              <a:t>Actors: Identify which actor interacts with the use case.</a:t>
            </a:r>
            <a:br>
              <a:rPr lang="en-US" b="1" i="1" dirty="0"/>
            </a:br>
            <a:r>
              <a:rPr lang="en-US" b="1" i="1" dirty="0"/>
              <a:t>Pre-Conditions: ”This use case starts when…”. What is necessary for the use case to start.</a:t>
            </a:r>
            <a:br>
              <a:rPr lang="en-US" b="1" i="1" dirty="0"/>
            </a:br>
            <a:r>
              <a:rPr lang="en-US" b="1" i="1" dirty="0"/>
              <a:t>Flow of Events: This is normal course of events.</a:t>
            </a:r>
            <a:br>
              <a:rPr lang="en-US" b="1" i="1" dirty="0"/>
            </a:br>
            <a:r>
              <a:rPr lang="en-US" b="1" i="1" dirty="0"/>
              <a:t>Post-Conditions: “ This use case terminates when…”.</a:t>
            </a:r>
            <a:r>
              <a:rPr lang="en-US" dirty="0"/>
              <a:t> Define the state of the system after the use case ends. </a:t>
            </a:r>
            <a:br>
              <a:rPr lang="en-US" b="1" i="1" dirty="0"/>
            </a:br>
            <a:r>
              <a:rPr lang="en-US" b="1" i="1" dirty="0"/>
              <a:t>Alternative Scenarios: To define exceptional situations. Describe what happens if things go wrong.</a:t>
            </a:r>
            <a:br>
              <a:rPr lang="en-US" dirty="0"/>
            </a:br>
            <a:endParaRPr lang="en-US" dirty="0"/>
          </a:p>
        </p:txBody>
      </p:sp>
    </p:spTree>
    <p:extLst>
      <p:ext uri="{BB962C8B-B14F-4D97-AF65-F5344CB8AC3E}">
        <p14:creationId xmlns:p14="http://schemas.microsoft.com/office/powerpoint/2010/main" val="1384482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393E-8BB2-4B53-B25E-99BC064FEFCA}"/>
              </a:ext>
            </a:extLst>
          </p:cNvPr>
          <p:cNvSpPr>
            <a:spLocks noGrp="1"/>
          </p:cNvSpPr>
          <p:nvPr>
            <p:ph type="title"/>
          </p:nvPr>
        </p:nvSpPr>
        <p:spPr/>
        <p:txBody>
          <a:bodyPr/>
          <a:lstStyle/>
          <a:p>
            <a:r>
              <a:rPr lang="en-US" b="1" dirty="0"/>
              <a:t>Documenting Use Cases – </a:t>
            </a:r>
            <a:r>
              <a:rPr lang="en-US" b="1" i="1" dirty="0"/>
              <a:t>An Example</a:t>
            </a:r>
            <a:r>
              <a:rPr lang="en-US" dirty="0"/>
              <a:t> </a:t>
            </a:r>
            <a:br>
              <a:rPr lang="en-US" dirty="0"/>
            </a:br>
            <a:endParaRPr lang="en-US" dirty="0"/>
          </a:p>
        </p:txBody>
      </p:sp>
      <p:sp>
        <p:nvSpPr>
          <p:cNvPr id="3" name="Content Placeholder 2">
            <a:extLst>
              <a:ext uri="{FF2B5EF4-FFF2-40B4-BE49-F238E27FC236}">
                <a16:creationId xmlns:a16="http://schemas.microsoft.com/office/drawing/2014/main" id="{79DB7F23-09D1-4834-96B8-1066D37DD059}"/>
              </a:ext>
            </a:extLst>
          </p:cNvPr>
          <p:cNvSpPr>
            <a:spLocks noGrp="1"/>
          </p:cNvSpPr>
          <p:nvPr>
            <p:ph idx="1"/>
          </p:nvPr>
        </p:nvSpPr>
        <p:spPr/>
        <p:txBody>
          <a:bodyPr/>
          <a:lstStyle/>
          <a:p>
            <a:r>
              <a:rPr lang="en-US" dirty="0"/>
              <a:t>Title: Order Computer</a:t>
            </a:r>
          </a:p>
          <a:p>
            <a:r>
              <a:rPr lang="en-US" dirty="0"/>
              <a:t>Brief Description: Allows customer to purchase order</a:t>
            </a:r>
          </a:p>
          <a:p>
            <a:r>
              <a:rPr lang="en-US" dirty="0"/>
              <a:t>Actor: Customer</a:t>
            </a:r>
          </a:p>
          <a:p>
            <a:r>
              <a:rPr lang="en-US" dirty="0"/>
              <a:t>Pre- Conditions:</a:t>
            </a:r>
          </a:p>
          <a:p>
            <a:pPr lvl="1"/>
            <a:r>
              <a:rPr lang="en-US" dirty="0"/>
              <a:t>Customer has signed in.</a:t>
            </a:r>
          </a:p>
          <a:p>
            <a:pPr lvl="1"/>
            <a:r>
              <a:rPr lang="en-US" dirty="0"/>
              <a:t>Order entry webpage is displayed</a:t>
            </a:r>
          </a:p>
          <a:p>
            <a:pPr lvl="1"/>
            <a:r>
              <a:rPr lang="en-US" dirty="0"/>
              <a:t>Order item has been selected</a:t>
            </a:r>
          </a:p>
          <a:p>
            <a:pPr lvl="1"/>
            <a:r>
              <a:rPr lang="en-US" dirty="0"/>
              <a:t>Stock details are up to date.</a:t>
            </a:r>
          </a:p>
        </p:txBody>
      </p:sp>
    </p:spTree>
    <p:extLst>
      <p:ext uri="{BB962C8B-B14F-4D97-AF65-F5344CB8AC3E}">
        <p14:creationId xmlns:p14="http://schemas.microsoft.com/office/powerpoint/2010/main" val="1894983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393E-8BB2-4B53-B25E-99BC064FEFCA}"/>
              </a:ext>
            </a:extLst>
          </p:cNvPr>
          <p:cNvSpPr>
            <a:spLocks noGrp="1"/>
          </p:cNvSpPr>
          <p:nvPr>
            <p:ph type="title"/>
          </p:nvPr>
        </p:nvSpPr>
        <p:spPr/>
        <p:txBody>
          <a:bodyPr/>
          <a:lstStyle/>
          <a:p>
            <a:r>
              <a:rPr lang="en-US" b="1" dirty="0"/>
              <a:t>Documenting Use Cases – </a:t>
            </a:r>
            <a:r>
              <a:rPr lang="en-US" b="1" i="1" dirty="0"/>
              <a:t>An Example</a:t>
            </a:r>
            <a:r>
              <a:rPr lang="en-US" dirty="0"/>
              <a:t> </a:t>
            </a:r>
            <a:br>
              <a:rPr lang="en-US" dirty="0"/>
            </a:br>
            <a:endParaRPr lang="en-US" dirty="0"/>
          </a:p>
        </p:txBody>
      </p:sp>
      <p:sp>
        <p:nvSpPr>
          <p:cNvPr id="3" name="Content Placeholder 2">
            <a:extLst>
              <a:ext uri="{FF2B5EF4-FFF2-40B4-BE49-F238E27FC236}">
                <a16:creationId xmlns:a16="http://schemas.microsoft.com/office/drawing/2014/main" id="{79DB7F23-09D1-4834-96B8-1066D37DD059}"/>
              </a:ext>
            </a:extLst>
          </p:cNvPr>
          <p:cNvSpPr>
            <a:spLocks noGrp="1"/>
          </p:cNvSpPr>
          <p:nvPr>
            <p:ph idx="1"/>
          </p:nvPr>
        </p:nvSpPr>
        <p:spPr/>
        <p:txBody>
          <a:bodyPr>
            <a:normAutofit/>
          </a:bodyPr>
          <a:lstStyle/>
          <a:p>
            <a:r>
              <a:rPr lang="en-US" dirty="0"/>
              <a:t>Flow of events</a:t>
            </a:r>
          </a:p>
          <a:p>
            <a:pPr lvl="1"/>
            <a:r>
              <a:rPr lang="en-US" dirty="0"/>
              <a:t>Customer selects ‘Buy’ button.</a:t>
            </a:r>
          </a:p>
          <a:p>
            <a:pPr lvl="1"/>
            <a:r>
              <a:rPr lang="en-US" dirty="0"/>
              <a:t>System requests item quantity.</a:t>
            </a:r>
          </a:p>
          <a:p>
            <a:pPr lvl="1"/>
            <a:r>
              <a:rPr lang="en-US" dirty="0"/>
              <a:t>Customer enters item quantity.</a:t>
            </a:r>
          </a:p>
          <a:p>
            <a:pPr lvl="1"/>
            <a:r>
              <a:rPr lang="en-US" dirty="0"/>
              <a:t>System requests delivery details.</a:t>
            </a:r>
          </a:p>
          <a:p>
            <a:pPr lvl="1"/>
            <a:r>
              <a:rPr lang="en-US" dirty="0"/>
              <a:t>Customer enters delivery address.</a:t>
            </a:r>
          </a:p>
          <a:p>
            <a:pPr lvl="1"/>
            <a:r>
              <a:rPr lang="en-US" dirty="0"/>
              <a:t>System accepts details.</a:t>
            </a:r>
          </a:p>
          <a:p>
            <a:pPr lvl="1"/>
            <a:r>
              <a:rPr lang="en-US" dirty="0"/>
              <a:t>System request payment details – includes</a:t>
            </a:r>
            <a:br>
              <a:rPr lang="en-US" dirty="0"/>
            </a:br>
            <a:r>
              <a:rPr lang="en-US" dirty="0"/>
              <a:t>verify Payment details. </a:t>
            </a:r>
            <a:br>
              <a:rPr lang="en-US" dirty="0"/>
            </a:br>
            <a:endParaRPr lang="en-US" dirty="0"/>
          </a:p>
        </p:txBody>
      </p:sp>
    </p:spTree>
    <p:extLst>
      <p:ext uri="{BB962C8B-B14F-4D97-AF65-F5344CB8AC3E}">
        <p14:creationId xmlns:p14="http://schemas.microsoft.com/office/powerpoint/2010/main" val="1525225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393E-8BB2-4B53-B25E-99BC064FEFCA}"/>
              </a:ext>
            </a:extLst>
          </p:cNvPr>
          <p:cNvSpPr>
            <a:spLocks noGrp="1"/>
          </p:cNvSpPr>
          <p:nvPr>
            <p:ph type="title"/>
          </p:nvPr>
        </p:nvSpPr>
        <p:spPr/>
        <p:txBody>
          <a:bodyPr/>
          <a:lstStyle/>
          <a:p>
            <a:r>
              <a:rPr lang="en-US" b="1" dirty="0"/>
              <a:t>Documenting Use Cases – </a:t>
            </a:r>
            <a:r>
              <a:rPr lang="en-US" b="1" i="1" dirty="0"/>
              <a:t>An Example</a:t>
            </a:r>
            <a:r>
              <a:rPr lang="en-US" dirty="0"/>
              <a:t> </a:t>
            </a:r>
            <a:br>
              <a:rPr lang="en-US" dirty="0"/>
            </a:br>
            <a:endParaRPr lang="en-US" dirty="0"/>
          </a:p>
        </p:txBody>
      </p:sp>
      <p:sp>
        <p:nvSpPr>
          <p:cNvPr id="3" name="Content Placeholder 2">
            <a:extLst>
              <a:ext uri="{FF2B5EF4-FFF2-40B4-BE49-F238E27FC236}">
                <a16:creationId xmlns:a16="http://schemas.microsoft.com/office/drawing/2014/main" id="{79DB7F23-09D1-4834-96B8-1066D37DD059}"/>
              </a:ext>
            </a:extLst>
          </p:cNvPr>
          <p:cNvSpPr>
            <a:spLocks noGrp="1"/>
          </p:cNvSpPr>
          <p:nvPr>
            <p:ph idx="1"/>
          </p:nvPr>
        </p:nvSpPr>
        <p:spPr/>
        <p:txBody>
          <a:bodyPr>
            <a:normAutofit/>
          </a:bodyPr>
          <a:lstStyle/>
          <a:p>
            <a:r>
              <a:rPr lang="en-US" dirty="0"/>
              <a:t>Post-conditions:</a:t>
            </a:r>
          </a:p>
          <a:p>
            <a:pPr lvl="1"/>
            <a:r>
              <a:rPr lang="en-US" dirty="0"/>
              <a:t>System generates order number. </a:t>
            </a:r>
          </a:p>
          <a:p>
            <a:r>
              <a:rPr lang="en-US" i="1" dirty="0"/>
              <a:t>Alternative Scenarios</a:t>
            </a:r>
            <a:r>
              <a:rPr lang="en-US" dirty="0"/>
              <a:t> </a:t>
            </a:r>
          </a:p>
          <a:p>
            <a:pPr lvl="1"/>
            <a:r>
              <a:rPr lang="en-US" dirty="0"/>
              <a:t>Item not in stock.</a:t>
            </a:r>
          </a:p>
          <a:p>
            <a:pPr lvl="1"/>
            <a:r>
              <a:rPr lang="en-US" dirty="0"/>
              <a:t>Customer not signed in.</a:t>
            </a:r>
          </a:p>
          <a:p>
            <a:pPr lvl="1"/>
            <a:r>
              <a:rPr lang="en-US" dirty="0"/>
              <a:t>Payment not accepted. </a:t>
            </a:r>
            <a:br>
              <a:rPr lang="en-US" dirty="0"/>
            </a:br>
            <a:endParaRPr lang="en-US" dirty="0"/>
          </a:p>
        </p:txBody>
      </p:sp>
    </p:spTree>
    <p:extLst>
      <p:ext uri="{BB962C8B-B14F-4D97-AF65-F5344CB8AC3E}">
        <p14:creationId xmlns:p14="http://schemas.microsoft.com/office/powerpoint/2010/main" val="17012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1836-3F75-49A6-866D-94F641C807CA}"/>
              </a:ext>
            </a:extLst>
          </p:cNvPr>
          <p:cNvSpPr>
            <a:spLocks noGrp="1"/>
          </p:cNvSpPr>
          <p:nvPr>
            <p:ph type="title"/>
          </p:nvPr>
        </p:nvSpPr>
        <p:spPr/>
        <p:txBody>
          <a:bodyPr/>
          <a:lstStyle/>
          <a:p>
            <a:r>
              <a:rPr lang="en-US" dirty="0"/>
              <a:t>Object oriented Programming</a:t>
            </a:r>
          </a:p>
        </p:txBody>
      </p:sp>
      <p:sp>
        <p:nvSpPr>
          <p:cNvPr id="3" name="Content Placeholder 2">
            <a:extLst>
              <a:ext uri="{FF2B5EF4-FFF2-40B4-BE49-F238E27FC236}">
                <a16:creationId xmlns:a16="http://schemas.microsoft.com/office/drawing/2014/main" id="{B3C3E8E8-919A-4FFE-95D7-19E4B9A3EB75}"/>
              </a:ext>
            </a:extLst>
          </p:cNvPr>
          <p:cNvSpPr>
            <a:spLocks noGrp="1"/>
          </p:cNvSpPr>
          <p:nvPr>
            <p:ph idx="1"/>
          </p:nvPr>
        </p:nvSpPr>
        <p:spPr/>
        <p:txBody>
          <a:bodyPr/>
          <a:lstStyle/>
          <a:p>
            <a:r>
              <a:rPr lang="en-US" dirty="0"/>
              <a:t>Bottom–up approach in program design</a:t>
            </a:r>
          </a:p>
          <a:p>
            <a:r>
              <a:rPr lang="en-US" dirty="0"/>
              <a:t>Programs organized around objects, grouped in classes</a:t>
            </a:r>
          </a:p>
          <a:p>
            <a:r>
              <a:rPr lang="en-US" dirty="0"/>
              <a:t>Focus on data with methods to operate upon object’s data</a:t>
            </a:r>
          </a:p>
          <a:p>
            <a:r>
              <a:rPr lang="en-US" dirty="0"/>
              <a:t>Interaction between objects through functions</a:t>
            </a:r>
          </a:p>
          <a:p>
            <a:r>
              <a:rPr lang="en-US" dirty="0"/>
              <a:t>Reusability of design through creation of new classes by adding features to existing classes</a:t>
            </a:r>
          </a:p>
        </p:txBody>
      </p:sp>
    </p:spTree>
    <p:extLst>
      <p:ext uri="{BB962C8B-B14F-4D97-AF65-F5344CB8AC3E}">
        <p14:creationId xmlns:p14="http://schemas.microsoft.com/office/powerpoint/2010/main" val="412125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74382C-07E1-4653-A2BE-655266F8A491}"/>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OOP</a:t>
            </a:r>
          </a:p>
        </p:txBody>
      </p:sp>
      <p:sp>
        <p:nvSpPr>
          <p:cNvPr id="3" name="Content Placeholder 2">
            <a:extLst>
              <a:ext uri="{FF2B5EF4-FFF2-40B4-BE49-F238E27FC236}">
                <a16:creationId xmlns:a16="http://schemas.microsoft.com/office/drawing/2014/main" id="{AFDD1505-3BD3-4073-825D-70694234E0AB}"/>
              </a:ext>
            </a:extLst>
          </p:cNvPr>
          <p:cNvSpPr>
            <a:spLocks noGrp="1"/>
          </p:cNvSpPr>
          <p:nvPr>
            <p:ph idx="1"/>
          </p:nvPr>
        </p:nvSpPr>
        <p:spPr>
          <a:xfrm>
            <a:off x="4699818" y="640082"/>
            <a:ext cx="6848715" cy="2484884"/>
          </a:xfrm>
        </p:spPr>
        <p:txBody>
          <a:bodyPr anchor="ctr">
            <a:normAutofit/>
          </a:bodyPr>
          <a:lstStyle/>
          <a:p>
            <a:r>
              <a:rPr lang="en-US" sz="2000"/>
              <a:t>Finally, in Implementation or object-oriented programming, the design objects are implemented as classes like </a:t>
            </a:r>
            <a:r>
              <a:rPr lang="en-US" sz="2000" i="1"/>
              <a:t>Book</a:t>
            </a:r>
            <a:r>
              <a:rPr lang="en-US" sz="2000"/>
              <a:t> class in Java.</a:t>
            </a:r>
          </a:p>
        </p:txBody>
      </p:sp>
      <p:pic>
        <p:nvPicPr>
          <p:cNvPr id="1026" name="Picture 2" descr="ooad">
            <a:extLst>
              <a:ext uri="{FF2B5EF4-FFF2-40B4-BE49-F238E27FC236}">
                <a16:creationId xmlns:a16="http://schemas.microsoft.com/office/drawing/2014/main" id="{919BBC24-471B-4C18-87DC-65FFD18D1E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38800" y="2546252"/>
            <a:ext cx="7275009" cy="4079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11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1526-F3E2-400C-A339-E7BB6B85F3AC}"/>
              </a:ext>
            </a:extLst>
          </p:cNvPr>
          <p:cNvSpPr>
            <a:spLocks noGrp="1"/>
          </p:cNvSpPr>
          <p:nvPr>
            <p:ph type="title"/>
          </p:nvPr>
        </p:nvSpPr>
        <p:spPr/>
        <p:txBody>
          <a:bodyPr/>
          <a:lstStyle/>
          <a:p>
            <a:r>
              <a:rPr lang="en-US" dirty="0"/>
              <a:t>OOAD</a:t>
            </a:r>
          </a:p>
        </p:txBody>
      </p:sp>
      <p:graphicFrame>
        <p:nvGraphicFramePr>
          <p:cNvPr id="4" name="Table 4">
            <a:extLst>
              <a:ext uri="{FF2B5EF4-FFF2-40B4-BE49-F238E27FC236}">
                <a16:creationId xmlns:a16="http://schemas.microsoft.com/office/drawing/2014/main" id="{9B4EFDA2-A069-48DE-9299-40C7AEE43933}"/>
              </a:ext>
            </a:extLst>
          </p:cNvPr>
          <p:cNvGraphicFramePr>
            <a:graphicFrameLocks noGrp="1"/>
          </p:cNvGraphicFramePr>
          <p:nvPr>
            <p:ph idx="1"/>
            <p:extLst>
              <p:ext uri="{D42A27DB-BD31-4B8C-83A1-F6EECF244321}">
                <p14:modId xmlns:p14="http://schemas.microsoft.com/office/powerpoint/2010/main" val="2974028055"/>
              </p:ext>
            </p:extLst>
          </p:nvPr>
        </p:nvGraphicFramePr>
        <p:xfrm>
          <a:off x="838200" y="1825625"/>
          <a:ext cx="10515600" cy="3505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98323593"/>
                    </a:ext>
                  </a:extLst>
                </a:gridCol>
                <a:gridCol w="5257800">
                  <a:extLst>
                    <a:ext uri="{9D8B030D-6E8A-4147-A177-3AD203B41FA5}">
                      <a16:colId xmlns:a16="http://schemas.microsoft.com/office/drawing/2014/main" val="1706516574"/>
                    </a:ext>
                  </a:extLst>
                </a:gridCol>
              </a:tblGrid>
              <a:tr h="370840">
                <a:tc>
                  <a:txBody>
                    <a:bodyPr/>
                    <a:lstStyle/>
                    <a:p>
                      <a:r>
                        <a:rPr lang="en-US" dirty="0"/>
                        <a:t>OOA</a:t>
                      </a:r>
                    </a:p>
                  </a:txBody>
                  <a:tcPr/>
                </a:tc>
                <a:tc>
                  <a:txBody>
                    <a:bodyPr/>
                    <a:lstStyle/>
                    <a:p>
                      <a:r>
                        <a:rPr lang="en-US" dirty="0"/>
                        <a:t>OOD</a:t>
                      </a:r>
                    </a:p>
                  </a:txBody>
                  <a:tcPr/>
                </a:tc>
                <a:extLst>
                  <a:ext uri="{0D108BD9-81ED-4DB2-BD59-A6C34878D82A}">
                    <a16:rowId xmlns:a16="http://schemas.microsoft.com/office/drawing/2014/main" val="4200097498"/>
                  </a:ext>
                </a:extLst>
              </a:tr>
              <a:tr h="370840">
                <a:tc>
                  <a:txBody>
                    <a:bodyPr/>
                    <a:lstStyle/>
                    <a:p>
                      <a:r>
                        <a:rPr lang="en-US" dirty="0"/>
                        <a:t>OOA identify:</a:t>
                      </a:r>
                    </a:p>
                  </a:txBody>
                  <a:tcPr/>
                </a:tc>
                <a:tc>
                  <a:txBody>
                    <a:bodyPr/>
                    <a:lstStyle/>
                    <a:p>
                      <a:r>
                        <a:rPr lang="en-US" dirty="0"/>
                        <a:t>OOD decide how to implement:</a:t>
                      </a:r>
                    </a:p>
                  </a:txBody>
                  <a:tcPr/>
                </a:tc>
                <a:extLst>
                  <a:ext uri="{0D108BD9-81ED-4DB2-BD59-A6C34878D82A}">
                    <a16:rowId xmlns:a16="http://schemas.microsoft.com/office/drawing/2014/main" val="2896262060"/>
                  </a:ext>
                </a:extLst>
              </a:tr>
              <a:tr h="370840">
                <a:tc>
                  <a:txBody>
                    <a:bodyPr/>
                    <a:lstStyle/>
                    <a:p>
                      <a:r>
                        <a:rPr lang="en-US" dirty="0"/>
                        <a:t>Classes: who am I ? What do I contain? Who am I associated with?</a:t>
                      </a:r>
                    </a:p>
                  </a:txBody>
                  <a:tcPr/>
                </a:tc>
                <a:tc>
                  <a:txBody>
                    <a:bodyPr/>
                    <a:lstStyle/>
                    <a:p>
                      <a:r>
                        <a:rPr lang="en-US" dirty="0"/>
                        <a:t>Classes</a:t>
                      </a:r>
                    </a:p>
                    <a:p>
                      <a:r>
                        <a:rPr lang="en-US" dirty="0"/>
                        <a:t>State </a:t>
                      </a:r>
                    </a:p>
                  </a:txBody>
                  <a:tcPr/>
                </a:tc>
                <a:extLst>
                  <a:ext uri="{0D108BD9-81ED-4DB2-BD59-A6C34878D82A}">
                    <a16:rowId xmlns:a16="http://schemas.microsoft.com/office/drawing/2014/main" val="970994816"/>
                  </a:ext>
                </a:extLst>
              </a:tr>
              <a:tr h="370840">
                <a:tc>
                  <a:txBody>
                    <a:bodyPr/>
                    <a:lstStyle/>
                    <a:p>
                      <a:r>
                        <a:rPr lang="en-US" dirty="0"/>
                        <a:t>Attributes: what do I need to know?</a:t>
                      </a:r>
                    </a:p>
                  </a:txBody>
                  <a:tcPr/>
                </a:tc>
                <a:tc>
                  <a:txBody>
                    <a:bodyPr/>
                    <a:lstStyle/>
                    <a:p>
                      <a:r>
                        <a:rPr lang="en-US" dirty="0"/>
                        <a:t>Behavior </a:t>
                      </a:r>
                    </a:p>
                  </a:txBody>
                  <a:tcPr/>
                </a:tc>
                <a:extLst>
                  <a:ext uri="{0D108BD9-81ED-4DB2-BD59-A6C34878D82A}">
                    <a16:rowId xmlns:a16="http://schemas.microsoft.com/office/drawing/2014/main" val="86185492"/>
                  </a:ext>
                </a:extLst>
              </a:tr>
              <a:tr h="370840">
                <a:tc>
                  <a:txBody>
                    <a:bodyPr/>
                    <a:lstStyle/>
                    <a:p>
                      <a:r>
                        <a:rPr lang="en-US" dirty="0"/>
                        <a:t>Behaviors: what can I do?</a:t>
                      </a:r>
                    </a:p>
                  </a:txBody>
                  <a:tcPr/>
                </a:tc>
                <a:tc>
                  <a:txBody>
                    <a:bodyPr/>
                    <a:lstStyle/>
                    <a:p>
                      <a:r>
                        <a:rPr lang="en-US" dirty="0"/>
                        <a:t>Collaborations </a:t>
                      </a:r>
                    </a:p>
                  </a:txBody>
                  <a:tcPr/>
                </a:tc>
                <a:extLst>
                  <a:ext uri="{0D108BD9-81ED-4DB2-BD59-A6C34878D82A}">
                    <a16:rowId xmlns:a16="http://schemas.microsoft.com/office/drawing/2014/main" val="1144574431"/>
                  </a:ext>
                </a:extLst>
              </a:tr>
              <a:tr h="370840">
                <a:tc>
                  <a:txBody>
                    <a:bodyPr/>
                    <a:lstStyle/>
                    <a:p>
                      <a:r>
                        <a:rPr lang="en-US" dirty="0"/>
                        <a:t>Collaborations: what help do I need ? Who needs my help?</a:t>
                      </a:r>
                    </a:p>
                  </a:txBody>
                  <a:tcPr/>
                </a:tc>
                <a:tc>
                  <a:txBody>
                    <a:bodyPr/>
                    <a:lstStyle/>
                    <a:p>
                      <a:r>
                        <a:rPr lang="en-US" dirty="0"/>
                        <a:t>Add implementation specific components:</a:t>
                      </a:r>
                    </a:p>
                    <a:p>
                      <a:r>
                        <a:rPr lang="en-US" dirty="0"/>
                        <a:t>Human interactions</a:t>
                      </a:r>
                    </a:p>
                  </a:txBody>
                  <a:tcPr/>
                </a:tc>
                <a:extLst>
                  <a:ext uri="{0D108BD9-81ED-4DB2-BD59-A6C34878D82A}">
                    <a16:rowId xmlns:a16="http://schemas.microsoft.com/office/drawing/2014/main" val="1121614630"/>
                  </a:ext>
                </a:extLst>
              </a:tr>
              <a:tr h="370840">
                <a:tc>
                  <a:txBody>
                    <a:bodyPr/>
                    <a:lstStyle/>
                    <a:p>
                      <a:endParaRPr lang="en-US"/>
                    </a:p>
                  </a:txBody>
                  <a:tcPr/>
                </a:tc>
                <a:tc>
                  <a:txBody>
                    <a:bodyPr/>
                    <a:lstStyle/>
                    <a:p>
                      <a:r>
                        <a:rPr lang="en-US" dirty="0"/>
                        <a:t>Data management</a:t>
                      </a:r>
                    </a:p>
                  </a:txBody>
                  <a:tcPr/>
                </a:tc>
                <a:extLst>
                  <a:ext uri="{0D108BD9-81ED-4DB2-BD59-A6C34878D82A}">
                    <a16:rowId xmlns:a16="http://schemas.microsoft.com/office/drawing/2014/main" val="60260518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505343634"/>
                  </a:ext>
                </a:extLst>
              </a:tr>
            </a:tbl>
          </a:graphicData>
        </a:graphic>
      </p:graphicFrame>
    </p:spTree>
    <p:extLst>
      <p:ext uri="{BB962C8B-B14F-4D97-AF65-F5344CB8AC3E}">
        <p14:creationId xmlns:p14="http://schemas.microsoft.com/office/powerpoint/2010/main" val="290752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2D544-30C3-44E3-B59D-E3D72C15A1ED}"/>
              </a:ext>
            </a:extLst>
          </p:cNvPr>
          <p:cNvSpPr>
            <a:spLocks noGrp="1"/>
          </p:cNvSpPr>
          <p:nvPr>
            <p:ph type="title"/>
          </p:nvPr>
        </p:nvSpPr>
        <p:spPr/>
        <p:txBody>
          <a:bodyPr/>
          <a:lstStyle/>
          <a:p>
            <a:r>
              <a:rPr lang="en-US" dirty="0"/>
              <a:t>Steps/Activities for Object oriented Analysis</a:t>
            </a:r>
          </a:p>
        </p:txBody>
      </p:sp>
      <p:sp>
        <p:nvSpPr>
          <p:cNvPr id="3" name="Content Placeholder 2">
            <a:extLst>
              <a:ext uri="{FF2B5EF4-FFF2-40B4-BE49-F238E27FC236}">
                <a16:creationId xmlns:a16="http://schemas.microsoft.com/office/drawing/2014/main" id="{66E785E1-7277-4E8B-9714-F3904FBA536B}"/>
              </a:ext>
            </a:extLst>
          </p:cNvPr>
          <p:cNvSpPr>
            <a:spLocks noGrp="1"/>
          </p:cNvSpPr>
          <p:nvPr>
            <p:ph idx="1"/>
          </p:nvPr>
        </p:nvSpPr>
        <p:spPr/>
        <p:txBody>
          <a:bodyPr/>
          <a:lstStyle/>
          <a:p>
            <a:pPr marL="514350" indent="-514350">
              <a:buAutoNum type="alphaUcPeriod"/>
            </a:pPr>
            <a:r>
              <a:rPr lang="en-US" dirty="0"/>
              <a:t>Analyze the domain problem </a:t>
            </a:r>
          </a:p>
          <a:p>
            <a:pPr marL="514350" indent="-514350">
              <a:buAutoNum type="alphaUcPeriod"/>
            </a:pPr>
            <a:r>
              <a:rPr lang="en-US" dirty="0"/>
              <a:t>Describe the process of systems </a:t>
            </a:r>
          </a:p>
          <a:p>
            <a:pPr marL="514350" indent="-514350">
              <a:buAutoNum type="alphaUcPeriod"/>
            </a:pPr>
            <a:r>
              <a:rPr lang="en-US" dirty="0"/>
              <a:t>Identify the objects </a:t>
            </a:r>
          </a:p>
          <a:p>
            <a:pPr marL="514350" indent="-514350">
              <a:buAutoNum type="alphaUcPeriod"/>
            </a:pPr>
            <a:r>
              <a:rPr lang="en-US" dirty="0"/>
              <a:t>Specify attributes </a:t>
            </a:r>
          </a:p>
          <a:p>
            <a:pPr marL="514350" indent="-514350">
              <a:buAutoNum type="alphaUcPeriod"/>
            </a:pPr>
            <a:r>
              <a:rPr lang="en-US" dirty="0"/>
              <a:t>Defining operations </a:t>
            </a:r>
          </a:p>
          <a:p>
            <a:pPr marL="514350" indent="-514350">
              <a:buAutoNum type="alphaUcPeriod"/>
            </a:pPr>
            <a:r>
              <a:rPr lang="en-US" dirty="0"/>
              <a:t>Define and establish Inter-object Communication mechanism</a:t>
            </a:r>
          </a:p>
        </p:txBody>
      </p:sp>
    </p:spTree>
    <p:extLst>
      <p:ext uri="{BB962C8B-B14F-4D97-AF65-F5344CB8AC3E}">
        <p14:creationId xmlns:p14="http://schemas.microsoft.com/office/powerpoint/2010/main" val="3709260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3932</Words>
  <Application>Microsoft Office PowerPoint</Application>
  <PresentationFormat>Widescreen</PresentationFormat>
  <Paragraphs>285</Paragraphs>
  <Slides>53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OOSDLC</vt:lpstr>
      <vt:lpstr>RUP</vt:lpstr>
      <vt:lpstr>OOSDLC</vt:lpstr>
      <vt:lpstr>Object oriented analysis</vt:lpstr>
      <vt:lpstr>Object oriented design</vt:lpstr>
      <vt:lpstr>Object oriented Programming</vt:lpstr>
      <vt:lpstr>OOP</vt:lpstr>
      <vt:lpstr>OOAD</vt:lpstr>
      <vt:lpstr>Steps/Activities for Object oriented Analysis</vt:lpstr>
      <vt:lpstr>objects</vt:lpstr>
      <vt:lpstr>Example of candidate objects </vt:lpstr>
      <vt:lpstr>Candidate objects are:</vt:lpstr>
      <vt:lpstr>Candidate objects rejection rule</vt:lpstr>
      <vt:lpstr>Rejected candidate objects</vt:lpstr>
      <vt:lpstr>Object oriented design</vt:lpstr>
      <vt:lpstr>OOD Goals</vt:lpstr>
      <vt:lpstr>OOD Steps</vt:lpstr>
      <vt:lpstr>Generic Components for OOD</vt:lpstr>
      <vt:lpstr>UML</vt:lpstr>
      <vt:lpstr>Why UML for modeling?</vt:lpstr>
      <vt:lpstr>PowerPoint Presentation</vt:lpstr>
      <vt:lpstr>USE CASE DIAGRAMS</vt:lpstr>
      <vt:lpstr>UCD</vt:lpstr>
      <vt:lpstr>Components of UCD</vt:lpstr>
      <vt:lpstr>UCD</vt:lpstr>
      <vt:lpstr>Primary vs Supporting Actors </vt:lpstr>
      <vt:lpstr>UCD</vt:lpstr>
      <vt:lpstr>ACTORS</vt:lpstr>
      <vt:lpstr>USE CASES</vt:lpstr>
      <vt:lpstr>STUDENT MANAGEMENT SYSTEM</vt:lpstr>
      <vt:lpstr>USE CASES</vt:lpstr>
      <vt:lpstr>Relationships in use cases</vt:lpstr>
      <vt:lpstr>Association Between Actor and Use Case </vt:lpstr>
      <vt:lpstr>Generalization of an Actor </vt:lpstr>
      <vt:lpstr>Extend Relationship Between Two Use Cases </vt:lpstr>
      <vt:lpstr>Extend Relationship Between Two Use Cases </vt:lpstr>
      <vt:lpstr>Include Relationship Between Two Use Cases </vt:lpstr>
      <vt:lpstr>Include Relationship Between Two Use Cases </vt:lpstr>
      <vt:lpstr>Generalization of a Use Case </vt:lpstr>
      <vt:lpstr>How to Create a Use Case Diagram </vt:lpstr>
      <vt:lpstr>How to Create a Use Case Diagram </vt:lpstr>
      <vt:lpstr>How to Create a Use Case Diagram </vt:lpstr>
      <vt:lpstr>USE CASE DIAGRAM-ATM</vt:lpstr>
      <vt:lpstr>ATM UCD</vt:lpstr>
      <vt:lpstr>PowerPoint Presentation</vt:lpstr>
      <vt:lpstr>PowerPoint Presentation</vt:lpstr>
      <vt:lpstr>WEBSTE</vt:lpstr>
      <vt:lpstr>PowerPoint Presentation</vt:lpstr>
      <vt:lpstr>USE CASE Documentation</vt:lpstr>
      <vt:lpstr>Use case documentation-structure</vt:lpstr>
      <vt:lpstr>Documenting Use Cases – An Example  </vt:lpstr>
      <vt:lpstr>Documenting Use Cases – An Example  </vt:lpstr>
      <vt:lpstr>Documenting Use Cases – An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OOSDLC</dc:title>
  <dc:creator>KC, Surendra</dc:creator>
  <cp:lastModifiedBy>KC, Surendra</cp:lastModifiedBy>
  <cp:revision>1</cp:revision>
  <dcterms:created xsi:type="dcterms:W3CDTF">2020-07-07T12:02:53Z</dcterms:created>
  <dcterms:modified xsi:type="dcterms:W3CDTF">2020-07-07T12:03:32Z</dcterms:modified>
</cp:coreProperties>
</file>