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8" r:id="rId1"/>
  </p:sldMasterIdLst>
  <p:notesMasterIdLst>
    <p:notesMasterId r:id="rId45"/>
  </p:notesMasterIdLst>
  <p:sldIdLst>
    <p:sldId id="256" r:id="rId2"/>
    <p:sldId id="257" r:id="rId3"/>
    <p:sldId id="258" r:id="rId4"/>
    <p:sldId id="590" r:id="rId5"/>
    <p:sldId id="259" r:id="rId6"/>
    <p:sldId id="260" r:id="rId7"/>
    <p:sldId id="278" r:id="rId8"/>
    <p:sldId id="286" r:id="rId9"/>
    <p:sldId id="279" r:id="rId10"/>
    <p:sldId id="261" r:id="rId11"/>
    <p:sldId id="262" r:id="rId12"/>
    <p:sldId id="591" r:id="rId13"/>
    <p:sldId id="264" r:id="rId14"/>
    <p:sldId id="265" r:id="rId15"/>
    <p:sldId id="266" r:id="rId16"/>
    <p:sldId id="267" r:id="rId17"/>
    <p:sldId id="263" r:id="rId18"/>
    <p:sldId id="268" r:id="rId19"/>
    <p:sldId id="269" r:id="rId20"/>
    <p:sldId id="270" r:id="rId21"/>
    <p:sldId id="271" r:id="rId22"/>
    <p:sldId id="272" r:id="rId23"/>
    <p:sldId id="273" r:id="rId24"/>
    <p:sldId id="274" r:id="rId25"/>
    <p:sldId id="275" r:id="rId26"/>
    <p:sldId id="276" r:id="rId27"/>
    <p:sldId id="277" r:id="rId28"/>
    <p:sldId id="280" r:id="rId29"/>
    <p:sldId id="281" r:id="rId30"/>
    <p:sldId id="287" r:id="rId31"/>
    <p:sldId id="282" r:id="rId32"/>
    <p:sldId id="288" r:id="rId33"/>
    <p:sldId id="283" r:id="rId34"/>
    <p:sldId id="284" r:id="rId35"/>
    <p:sldId id="285" r:id="rId36"/>
    <p:sldId id="582" r:id="rId37"/>
    <p:sldId id="583" r:id="rId38"/>
    <p:sldId id="584" r:id="rId39"/>
    <p:sldId id="589" r:id="rId40"/>
    <p:sldId id="585" r:id="rId41"/>
    <p:sldId id="586" r:id="rId42"/>
    <p:sldId id="587" r:id="rId43"/>
    <p:sldId id="58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C, Surendra" initials="KS" lastIdx="1" clrIdx="0">
    <p:extLst>
      <p:ext uri="{19B8F6BF-5375-455C-9EA6-DF929625EA0E}">
        <p15:presenceInfo xmlns:p15="http://schemas.microsoft.com/office/powerpoint/2012/main" userId="KC, Surend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85FC7E-F22F-493C-AF83-834534509716}"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13E4D-6F2E-435D-9C01-DB3C9FF409F5}" type="slidenum">
              <a:rPr lang="en-US" smtClean="0"/>
              <a:t>‹#›</a:t>
            </a:fld>
            <a:endParaRPr lang="en-US"/>
          </a:p>
        </p:txBody>
      </p:sp>
    </p:spTree>
    <p:extLst>
      <p:ext uri="{BB962C8B-B14F-4D97-AF65-F5344CB8AC3E}">
        <p14:creationId xmlns:p14="http://schemas.microsoft.com/office/powerpoint/2010/main" val="366554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6/15/2020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93362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73745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74227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38616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82662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12001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88722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729392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5733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77057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81701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7288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42815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3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80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61971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2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6/15/2020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5688584"/>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314F-3498-4EA4-9E8C-9B00CC9E4A7D}"/>
              </a:ext>
            </a:extLst>
          </p:cNvPr>
          <p:cNvSpPr>
            <a:spLocks noGrp="1"/>
          </p:cNvSpPr>
          <p:nvPr>
            <p:ph type="ctrTitle"/>
          </p:nvPr>
        </p:nvSpPr>
        <p:spPr/>
        <p:txBody>
          <a:bodyPr/>
          <a:lstStyle/>
          <a:p>
            <a:r>
              <a:rPr lang="en-US" dirty="0" err="1"/>
              <a:t>nORMALIZATION</a:t>
            </a:r>
            <a:endParaRPr lang="en-US" dirty="0"/>
          </a:p>
        </p:txBody>
      </p:sp>
      <p:sp>
        <p:nvSpPr>
          <p:cNvPr id="3" name="Subtitle 2">
            <a:extLst>
              <a:ext uri="{FF2B5EF4-FFF2-40B4-BE49-F238E27FC236}">
                <a16:creationId xmlns:a16="http://schemas.microsoft.com/office/drawing/2014/main" id="{F8E1D713-6FED-45EB-B206-69CAAF4C37C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433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4DC3-6931-4EB6-B521-58079AFA9270}"/>
              </a:ext>
            </a:extLst>
          </p:cNvPr>
          <p:cNvSpPr>
            <a:spLocks noGrp="1"/>
          </p:cNvSpPr>
          <p:nvPr>
            <p:ph type="title"/>
          </p:nvPr>
        </p:nvSpPr>
        <p:spPr/>
        <p:txBody>
          <a:bodyPr>
            <a:normAutofit fontScale="90000"/>
          </a:bodyPr>
          <a:lstStyle/>
          <a:p>
            <a:r>
              <a:rPr lang="en-US" dirty="0"/>
              <a:t>First Normal Form (1NF)</a:t>
            </a:r>
            <a:br>
              <a:rPr lang="en-US" dirty="0"/>
            </a:br>
            <a:endParaRPr lang="en-US" dirty="0"/>
          </a:p>
        </p:txBody>
      </p:sp>
      <p:sp>
        <p:nvSpPr>
          <p:cNvPr id="3" name="Content Placeholder 2">
            <a:extLst>
              <a:ext uri="{FF2B5EF4-FFF2-40B4-BE49-F238E27FC236}">
                <a16:creationId xmlns:a16="http://schemas.microsoft.com/office/drawing/2014/main" id="{C894F48F-0640-4587-BAE5-5FAD6616AC35}"/>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A given relation is called in First Normal Form (1NF) if each cell of the table contains only an atomic value. (</a:t>
            </a:r>
            <a:r>
              <a:rPr lang="en-US" b="1" dirty="0">
                <a:latin typeface="Times New Roman" panose="02020603050405020304" pitchFamily="18" charset="0"/>
                <a:cs typeface="Times New Roman" panose="02020603050405020304" pitchFamily="18" charset="0"/>
              </a:rPr>
              <a:t>Atomic values:-</a:t>
            </a:r>
            <a:r>
              <a:rPr lang="en-US" dirty="0">
                <a:latin typeface="Times New Roman" panose="02020603050405020304" pitchFamily="18" charset="0"/>
                <a:cs typeface="Times New Roman" panose="02020603050405020304" pitchFamily="18" charset="0"/>
              </a:rPr>
              <a:t> The Single cell have only single value)</a:t>
            </a:r>
          </a:p>
          <a:p>
            <a:r>
              <a:rPr lang="en-US" dirty="0">
                <a:latin typeface="Times New Roman" panose="02020603050405020304" pitchFamily="18" charset="0"/>
                <a:cs typeface="Times New Roman" panose="02020603050405020304" pitchFamily="18" charset="0"/>
              </a:rPr>
              <a:t>Each Record needs to be unique and there are no repeating groups. </a:t>
            </a:r>
          </a:p>
          <a:p>
            <a:r>
              <a:rPr lang="en-US" b="1" dirty="0">
                <a:latin typeface="Times New Roman" panose="02020603050405020304" pitchFamily="18" charset="0"/>
                <a:cs typeface="Times New Roman" panose="02020603050405020304" pitchFamily="18" charset="0"/>
              </a:rPr>
              <a:t>Repeating Groups:-</a:t>
            </a:r>
            <a:r>
              <a:rPr lang="en-US" dirty="0">
                <a:latin typeface="Times New Roman" panose="02020603050405020304" pitchFamily="18" charset="0"/>
                <a:cs typeface="Times New Roman" panose="02020603050405020304" pitchFamily="18" charset="0"/>
              </a:rPr>
              <a:t> Repeating group means a table contains 2 or more values of columns that are closely related.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12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BE9C3DE-5760-49AD-843A-D1AB0C5E4204}"/>
              </a:ext>
            </a:extLst>
          </p:cNvPr>
          <p:cNvGraphicFramePr>
            <a:graphicFrameLocks noGrp="1"/>
          </p:cNvGraphicFramePr>
          <p:nvPr>
            <p:ph sz="quarter" idx="13"/>
            <p:extLst>
              <p:ext uri="{D42A27DB-BD31-4B8C-83A1-F6EECF244321}">
                <p14:modId xmlns:p14="http://schemas.microsoft.com/office/powerpoint/2010/main" val="3773436093"/>
              </p:ext>
            </p:extLst>
          </p:nvPr>
        </p:nvGraphicFramePr>
        <p:xfrm>
          <a:off x="2082800" y="3429000"/>
          <a:ext cx="7600950" cy="1677571"/>
        </p:xfrm>
        <a:graphic>
          <a:graphicData uri="http://schemas.openxmlformats.org/drawingml/2006/table">
            <a:tbl>
              <a:tblPr/>
              <a:tblGrid>
                <a:gridCol w="2533650">
                  <a:extLst>
                    <a:ext uri="{9D8B030D-6E8A-4147-A177-3AD203B41FA5}">
                      <a16:colId xmlns:a16="http://schemas.microsoft.com/office/drawing/2014/main" val="2536616935"/>
                    </a:ext>
                  </a:extLst>
                </a:gridCol>
                <a:gridCol w="2533650">
                  <a:extLst>
                    <a:ext uri="{9D8B030D-6E8A-4147-A177-3AD203B41FA5}">
                      <a16:colId xmlns:a16="http://schemas.microsoft.com/office/drawing/2014/main" val="3283050949"/>
                    </a:ext>
                  </a:extLst>
                </a:gridCol>
                <a:gridCol w="2533650">
                  <a:extLst>
                    <a:ext uri="{9D8B030D-6E8A-4147-A177-3AD203B41FA5}">
                      <a16:colId xmlns:a16="http://schemas.microsoft.com/office/drawing/2014/main" val="1276153125"/>
                    </a:ext>
                  </a:extLst>
                </a:gridCol>
              </a:tblGrid>
              <a:tr h="350765">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ECode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Employee_Name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Department_Name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extLst>
                  <a:ext uri="{0D108BD9-81ED-4DB2-BD59-A6C34878D82A}">
                    <a16:rowId xmlns:a16="http://schemas.microsoft.com/office/drawing/2014/main" val="2192304861"/>
                  </a:ext>
                </a:extLst>
              </a:tr>
              <a:tr h="350765">
                <a:tc>
                  <a:txBody>
                    <a:bodyPr/>
                    <a:lstStyle/>
                    <a:p>
                      <a:pPr algn="l" fontAlgn="t"/>
                      <a:r>
                        <a:rPr lang="en-US" b="0">
                          <a:effectLst/>
                          <a:latin typeface="Times New Roman" panose="02020603050405020304" pitchFamily="18" charset="0"/>
                          <a:cs typeface="Times New Roman" panose="02020603050405020304" pitchFamily="18" charset="0"/>
                        </a:rPr>
                        <a:t>1</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ABC</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Sales, Production</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4107957345"/>
                  </a:ext>
                </a:extLst>
              </a:tr>
              <a:tr h="350765">
                <a:tc>
                  <a:txBody>
                    <a:bodyPr/>
                    <a:lstStyle/>
                    <a:p>
                      <a:pPr algn="l" fontAlgn="t"/>
                      <a:r>
                        <a:rPr lang="en-US" b="0">
                          <a:effectLst/>
                          <a:latin typeface="Times New Roman" panose="02020603050405020304" pitchFamily="18" charset="0"/>
                          <a:cs typeface="Times New Roman" panose="02020603050405020304" pitchFamily="18" charset="0"/>
                        </a:rPr>
                        <a:t>2</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PQR</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Human Resource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3978169314"/>
                  </a:ext>
                </a:extLst>
              </a:tr>
              <a:tr h="625276">
                <a:tc>
                  <a:txBody>
                    <a:bodyPr/>
                    <a:lstStyle/>
                    <a:p>
                      <a:pPr algn="l" fontAlgn="t"/>
                      <a:r>
                        <a:rPr lang="en-US" b="0">
                          <a:effectLst/>
                          <a:latin typeface="Times New Roman" panose="02020603050405020304" pitchFamily="18" charset="0"/>
                          <a:cs typeface="Times New Roman" panose="02020603050405020304" pitchFamily="18" charset="0"/>
                        </a:rPr>
                        <a:t>3</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XYZ</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Quality Assurance, Marketing</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69086085"/>
                  </a:ext>
                </a:extLst>
              </a:tr>
            </a:tbl>
          </a:graphicData>
        </a:graphic>
      </p:graphicFrame>
      <p:graphicFrame>
        <p:nvGraphicFramePr>
          <p:cNvPr id="9" name="Table 8">
            <a:extLst>
              <a:ext uri="{FF2B5EF4-FFF2-40B4-BE49-F238E27FC236}">
                <a16:creationId xmlns:a16="http://schemas.microsoft.com/office/drawing/2014/main" id="{4AD6D7EB-7359-45DF-8A3E-F8629A3F2209}"/>
              </a:ext>
            </a:extLst>
          </p:cNvPr>
          <p:cNvGraphicFramePr>
            <a:graphicFrameLocks noGrp="1"/>
          </p:cNvGraphicFramePr>
          <p:nvPr>
            <p:extLst>
              <p:ext uri="{D42A27DB-BD31-4B8C-83A1-F6EECF244321}">
                <p14:modId xmlns:p14="http://schemas.microsoft.com/office/powerpoint/2010/main" val="1762897177"/>
              </p:ext>
            </p:extLst>
          </p:nvPr>
        </p:nvGraphicFramePr>
        <p:xfrm>
          <a:off x="2082800" y="388985"/>
          <a:ext cx="7600950" cy="2846586"/>
        </p:xfrm>
        <a:graphic>
          <a:graphicData uri="http://schemas.openxmlformats.org/drawingml/2006/table">
            <a:tbl>
              <a:tblPr/>
              <a:tblGrid>
                <a:gridCol w="2533650">
                  <a:extLst>
                    <a:ext uri="{9D8B030D-6E8A-4147-A177-3AD203B41FA5}">
                      <a16:colId xmlns:a16="http://schemas.microsoft.com/office/drawing/2014/main" val="3011979440"/>
                    </a:ext>
                  </a:extLst>
                </a:gridCol>
                <a:gridCol w="2533650">
                  <a:extLst>
                    <a:ext uri="{9D8B030D-6E8A-4147-A177-3AD203B41FA5}">
                      <a16:colId xmlns:a16="http://schemas.microsoft.com/office/drawing/2014/main" val="676047671"/>
                    </a:ext>
                  </a:extLst>
                </a:gridCol>
                <a:gridCol w="2533650">
                  <a:extLst>
                    <a:ext uri="{9D8B030D-6E8A-4147-A177-3AD203B41FA5}">
                      <a16:colId xmlns:a16="http://schemas.microsoft.com/office/drawing/2014/main" val="4010253056"/>
                    </a:ext>
                  </a:extLst>
                </a:gridCol>
              </a:tblGrid>
              <a:tr h="474431">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ECode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Employee_Name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Department_Name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extLst>
                  <a:ext uri="{0D108BD9-81ED-4DB2-BD59-A6C34878D82A}">
                    <a16:rowId xmlns:a16="http://schemas.microsoft.com/office/drawing/2014/main" val="3782380921"/>
                  </a:ext>
                </a:extLst>
              </a:tr>
              <a:tr h="474431">
                <a:tc>
                  <a:txBody>
                    <a:bodyPr/>
                    <a:lstStyle/>
                    <a:p>
                      <a:pPr algn="l" fontAlgn="t"/>
                      <a:r>
                        <a:rPr lang="en-US" b="0">
                          <a:effectLst/>
                          <a:latin typeface="Times New Roman" panose="02020603050405020304" pitchFamily="18" charset="0"/>
                          <a:cs typeface="Times New Roman" panose="02020603050405020304" pitchFamily="18" charset="0"/>
                        </a:rPr>
                        <a:t>1</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ABC</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Sales</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4072478160"/>
                  </a:ext>
                </a:extLst>
              </a:tr>
              <a:tr h="474431">
                <a:tc>
                  <a:txBody>
                    <a:bodyPr/>
                    <a:lstStyle/>
                    <a:p>
                      <a:pPr algn="l" fontAlgn="t"/>
                      <a:r>
                        <a:rPr lang="en-US" b="0" dirty="0">
                          <a:effectLst/>
                          <a:latin typeface="Times New Roman" panose="02020603050405020304" pitchFamily="18" charset="0"/>
                          <a:cs typeface="Times New Roman" panose="02020603050405020304" pitchFamily="18" charset="0"/>
                        </a:rPr>
                        <a:t>1</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ABC</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Production</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242542484"/>
                  </a:ext>
                </a:extLst>
              </a:tr>
              <a:tr h="474431">
                <a:tc>
                  <a:txBody>
                    <a:bodyPr/>
                    <a:lstStyle/>
                    <a:p>
                      <a:pPr algn="l" fontAlgn="t"/>
                      <a:r>
                        <a:rPr lang="en-US" b="0">
                          <a:effectLst/>
                          <a:latin typeface="Times New Roman" panose="02020603050405020304" pitchFamily="18" charset="0"/>
                          <a:cs typeface="Times New Roman" panose="02020603050405020304" pitchFamily="18" charset="0"/>
                        </a:rPr>
                        <a:t>2</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PQR</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Human Resource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3537157107"/>
                  </a:ext>
                </a:extLst>
              </a:tr>
              <a:tr h="474431">
                <a:tc>
                  <a:txBody>
                    <a:bodyPr/>
                    <a:lstStyle/>
                    <a:p>
                      <a:pPr algn="l" fontAlgn="t"/>
                      <a:r>
                        <a:rPr lang="en-US" b="0">
                          <a:effectLst/>
                          <a:latin typeface="Times New Roman" panose="02020603050405020304" pitchFamily="18" charset="0"/>
                          <a:cs typeface="Times New Roman" panose="02020603050405020304" pitchFamily="18" charset="0"/>
                        </a:rPr>
                        <a:t>3</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XYZ</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Quality Assurance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2772424828"/>
                  </a:ext>
                </a:extLst>
              </a:tr>
              <a:tr h="474431">
                <a:tc>
                  <a:txBody>
                    <a:bodyPr/>
                    <a:lstStyle/>
                    <a:p>
                      <a:pPr algn="l" fontAlgn="t"/>
                      <a:r>
                        <a:rPr lang="en-US" b="0">
                          <a:effectLst/>
                          <a:latin typeface="Times New Roman" panose="02020603050405020304" pitchFamily="18" charset="0"/>
                          <a:cs typeface="Times New Roman" panose="02020603050405020304" pitchFamily="18" charset="0"/>
                        </a:rPr>
                        <a:t>3</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XYZ</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Marketing</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960001252"/>
                  </a:ext>
                </a:extLst>
              </a:tr>
            </a:tbl>
          </a:graphicData>
        </a:graphic>
      </p:graphicFrame>
    </p:spTree>
    <p:extLst>
      <p:ext uri="{BB962C8B-B14F-4D97-AF65-F5344CB8AC3E}">
        <p14:creationId xmlns:p14="http://schemas.microsoft.com/office/powerpoint/2010/main" val="266719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0498" name="Picture 72">
            <a:extLst>
              <a:ext uri="{FF2B5EF4-FFF2-40B4-BE49-F238E27FC236}">
                <a16:creationId xmlns:a16="http://schemas.microsoft.com/office/drawing/2014/main" id="{76EA5558-6F13-4315-B59F-DAA05A6EB0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Freeform 11">
            <a:extLst>
              <a:ext uri="{FF2B5EF4-FFF2-40B4-BE49-F238E27FC236}">
                <a16:creationId xmlns:a16="http://schemas.microsoft.com/office/drawing/2014/main" id="{F11EF67E-A76B-4908-8CBC-824BC0E8D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77" name="Freeform 13">
            <a:extLst>
              <a:ext uri="{FF2B5EF4-FFF2-40B4-BE49-F238E27FC236}">
                <a16:creationId xmlns:a16="http://schemas.microsoft.com/office/drawing/2014/main" id="{D14104DC-0846-4DC0-92E6-1EEBE1EE7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79" name="Freeform 25">
            <a:extLst>
              <a:ext uri="{FF2B5EF4-FFF2-40B4-BE49-F238E27FC236}">
                <a16:creationId xmlns:a16="http://schemas.microsoft.com/office/drawing/2014/main" id="{C8E240AA-819B-40E3-92F6-95A21067E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81" name="Freeform 14">
            <a:extLst>
              <a:ext uri="{FF2B5EF4-FFF2-40B4-BE49-F238E27FC236}">
                <a16:creationId xmlns:a16="http://schemas.microsoft.com/office/drawing/2014/main" id="{ECAE88C9-DE01-4326-8D88-50215123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0499" name="5-Point Star 24">
            <a:extLst>
              <a:ext uri="{FF2B5EF4-FFF2-40B4-BE49-F238E27FC236}">
                <a16:creationId xmlns:a16="http://schemas.microsoft.com/office/drawing/2014/main" id="{7E7FD8B2-7738-4D90-8464-083682300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0500" name="Picture 84">
            <a:extLst>
              <a:ext uri="{FF2B5EF4-FFF2-40B4-BE49-F238E27FC236}">
                <a16:creationId xmlns:a16="http://schemas.microsoft.com/office/drawing/2014/main" id="{3CBFDAC0-DC5A-49DF-BEB9-A63879B92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501" name="Rectangle 86">
            <a:extLst>
              <a:ext uri="{FF2B5EF4-FFF2-40B4-BE49-F238E27FC236}">
                <a16:creationId xmlns:a16="http://schemas.microsoft.com/office/drawing/2014/main" id="{EB440A17-DE8D-487F-BDDE-BFA84792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1NF_table - Normalization in SQL -Edureka">
            <a:extLst>
              <a:ext uri="{FF2B5EF4-FFF2-40B4-BE49-F238E27FC236}">
                <a16:creationId xmlns:a16="http://schemas.microsoft.com/office/drawing/2014/main" id="{5F7C8860-14CE-41C4-8E32-E42DA00C0C6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43532" y="828961"/>
            <a:ext cx="6553803" cy="2599675"/>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502" name="Rectangle 88">
            <a:extLst>
              <a:ext uri="{FF2B5EF4-FFF2-40B4-BE49-F238E27FC236}">
                <a16:creationId xmlns:a16="http://schemas.microsoft.com/office/drawing/2014/main" id="{B0A2EC62-2DF0-4D39-9DEB-7AB5F2525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AE7375FD-A630-4163-9530-0DC3DAD3F0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F084560-6C14-4438-9D12-75069E5D6627}"/>
              </a:ext>
            </a:extLst>
          </p:cNvPr>
          <p:cNvSpPr>
            <a:spLocks noGrp="1"/>
          </p:cNvSpPr>
          <p:nvPr>
            <p:ph type="title"/>
          </p:nvPr>
        </p:nvSpPr>
        <p:spPr>
          <a:xfrm>
            <a:off x="685912" y="4714814"/>
            <a:ext cx="10818199" cy="1075211"/>
          </a:xfrm>
        </p:spPr>
        <p:txBody>
          <a:bodyPr vert="horz" lIns="91440" tIns="45720" rIns="91440" bIns="45720" rtlCol="0" anchor="b">
            <a:normAutofit fontScale="90000"/>
          </a:bodyPr>
          <a:lstStyle/>
          <a:p>
            <a:pPr algn="ctr"/>
            <a:r>
              <a:rPr lang="en-US" sz="8000" dirty="0"/>
              <a:t>MULTIVALUED </a:t>
            </a:r>
          </a:p>
        </p:txBody>
      </p:sp>
      <p:sp>
        <p:nvSpPr>
          <p:cNvPr id="93" name="5-Point Star 8">
            <a:extLst>
              <a:ext uri="{FF2B5EF4-FFF2-40B4-BE49-F238E27FC236}">
                <a16:creationId xmlns:a16="http://schemas.microsoft.com/office/drawing/2014/main" id="{50307023-CCD1-446F-BD30-E4D8A0210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0484" name="Picture 4" descr="1NF_table_example - Normalization in SQL -Edureka">
            <a:extLst>
              <a:ext uri="{FF2B5EF4-FFF2-40B4-BE49-F238E27FC236}">
                <a16:creationId xmlns:a16="http://schemas.microsoft.com/office/drawing/2014/main" id="{D5E63C02-06C0-4DCE-B4D3-7F4A6AA53415}"/>
              </a:ext>
            </a:extLst>
          </p:cNvPr>
          <p:cNvPicPr>
            <a:picLocks noGrp="1" noChangeAspect="1" noChangeArrowheads="1"/>
          </p:cNvPicPr>
          <p:nvPr>
            <p:ph sz="quarter" idx="13"/>
          </p:nvPr>
        </p:nvPicPr>
        <p:blipFill>
          <a:blip r:embed="rId5">
            <a:extLst>
              <a:ext uri="{28A0092B-C50C-407E-A947-70E740481C1C}">
                <a14:useLocalDpi xmlns:a14="http://schemas.microsoft.com/office/drawing/2010/main" val="0"/>
              </a:ext>
            </a:extLst>
          </a:blip>
          <a:stretch>
            <a:fillRect/>
          </a:stretch>
        </p:blipFill>
        <p:spPr bwMode="auto">
          <a:xfrm>
            <a:off x="685913" y="1274401"/>
            <a:ext cx="4134176" cy="1708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6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9B05349-6BA6-49AD-88A3-50D366CB0423}"/>
              </a:ext>
            </a:extLst>
          </p:cNvPr>
          <p:cNvGraphicFramePr>
            <a:graphicFrameLocks noGrp="1"/>
          </p:cNvGraphicFramePr>
          <p:nvPr>
            <p:ph sz="quarter" idx="13"/>
            <p:extLst>
              <p:ext uri="{D42A27DB-BD31-4B8C-83A1-F6EECF244321}">
                <p14:modId xmlns:p14="http://schemas.microsoft.com/office/powerpoint/2010/main" val="971303673"/>
              </p:ext>
            </p:extLst>
          </p:nvPr>
        </p:nvGraphicFramePr>
        <p:xfrm>
          <a:off x="2922877" y="3165273"/>
          <a:ext cx="1914165" cy="1883803"/>
        </p:xfrm>
        <a:graphic>
          <a:graphicData uri="http://schemas.openxmlformats.org/drawingml/2006/table">
            <a:tbl>
              <a:tblPr firstRow="1" firstCol="1" bandRow="1">
                <a:tableStyleId>{5C22544A-7EE6-4342-B048-85BDC9FD1C3A}</a:tableStyleId>
              </a:tblPr>
              <a:tblGrid>
                <a:gridCol w="1040563">
                  <a:extLst>
                    <a:ext uri="{9D8B030D-6E8A-4147-A177-3AD203B41FA5}">
                      <a16:colId xmlns:a16="http://schemas.microsoft.com/office/drawing/2014/main" val="125090345"/>
                    </a:ext>
                  </a:extLst>
                </a:gridCol>
                <a:gridCol w="873602">
                  <a:extLst>
                    <a:ext uri="{9D8B030D-6E8A-4147-A177-3AD203B41FA5}">
                      <a16:colId xmlns:a16="http://schemas.microsoft.com/office/drawing/2014/main" val="918123102"/>
                    </a:ext>
                  </a:extLst>
                </a:gridCol>
              </a:tblGrid>
              <a:tr h="637647">
                <a:tc>
                  <a:txBody>
                    <a:bodyPr/>
                    <a:lstStyle/>
                    <a:p>
                      <a:pPr marL="0" marR="0" algn="ctr">
                        <a:lnSpc>
                          <a:spcPct val="107000"/>
                        </a:lnSpc>
                        <a:spcBef>
                          <a:spcPts val="750"/>
                        </a:spcBef>
                        <a:spcAft>
                          <a:spcPts val="750"/>
                        </a:spcAft>
                      </a:pPr>
                      <a:r>
                        <a:rPr lang="en-US" sz="1200" u="sng">
                          <a:effectLst/>
                          <a:latin typeface="Times New Roman" panose="02020603050405020304" pitchFamily="18" charset="0"/>
                          <a:cs typeface="Times New Roman" panose="02020603050405020304" pitchFamily="18" charset="0"/>
                        </a:rPr>
                        <a:t>Roll_no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76200" marB="76200" anchor="ctr"/>
                </a:tc>
                <a:tc>
                  <a:txBody>
                    <a:bodyPr/>
                    <a:lstStyle/>
                    <a:p>
                      <a:pPr marL="0" marR="0" algn="ctr">
                        <a:lnSpc>
                          <a:spcPct val="107000"/>
                        </a:lnSpc>
                        <a:spcBef>
                          <a:spcPts val="750"/>
                        </a:spcBef>
                        <a:spcAft>
                          <a:spcPts val="750"/>
                        </a:spcAft>
                      </a:pPr>
                      <a:r>
                        <a:rPr lang="en-US" sz="1200">
                          <a:effectLst/>
                          <a:latin typeface="Times New Roman" panose="02020603050405020304" pitchFamily="18" charset="0"/>
                          <a:cs typeface="Times New Roman" panose="02020603050405020304" pitchFamily="18" charset="0"/>
                        </a:rPr>
                        <a:t>City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76200" marB="76200" anchor="ctr"/>
                </a:tc>
                <a:extLst>
                  <a:ext uri="{0D108BD9-81ED-4DB2-BD59-A6C34878D82A}">
                    <a16:rowId xmlns:a16="http://schemas.microsoft.com/office/drawing/2014/main" val="4155540503"/>
                  </a:ext>
                </a:extLst>
              </a:tr>
              <a:tr h="1246156">
                <a:tc>
                  <a:txBody>
                    <a:bodyPr/>
                    <a:lstStyle/>
                    <a:p>
                      <a:pPr marL="0" marR="0">
                        <a:lnSpc>
                          <a:spcPct val="107000"/>
                        </a:lnSpc>
                        <a:spcBef>
                          <a:spcPts val="750"/>
                        </a:spcBef>
                        <a:spcAft>
                          <a:spcPts val="750"/>
                        </a:spcAft>
                      </a:pPr>
                      <a:r>
                        <a:rPr lang="en-US" sz="115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cs typeface="Times New Roman" panose="02020603050405020304" pitchFamily="18" charset="0"/>
                      </a:endParaRPr>
                    </a:p>
                    <a:p>
                      <a:pPr marL="0" marR="0" fontAlgn="base">
                        <a:lnSpc>
                          <a:spcPct val="107000"/>
                        </a:lnSpc>
                        <a:spcBef>
                          <a:spcPts val="300"/>
                        </a:spcBef>
                        <a:spcAft>
                          <a:spcPts val="900"/>
                        </a:spcAft>
                      </a:pPr>
                      <a:r>
                        <a:rPr lang="en-US" sz="115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76200" marB="76200" anchor="ctr"/>
                </a:tc>
                <a:tc>
                  <a:txBody>
                    <a:bodyPr/>
                    <a:lstStyle/>
                    <a:p>
                      <a:pPr>
                        <a:lnSpc>
                          <a:spcPct val="107000"/>
                        </a:lnSpc>
                      </a:pPr>
                      <a:endParaRPr lang="en-US" sz="1100" dirty="0">
                        <a:effectLst/>
                        <a:latin typeface="Times New Roman" panose="02020603050405020304" pitchFamily="18" charset="0"/>
                        <a:cs typeface="Times New Roman" panose="02020603050405020304" pitchFamily="18" charset="0"/>
                      </a:endParaRPr>
                    </a:p>
                  </a:txBody>
                  <a:tcPr marL="95250" marR="95250" marT="76200" marB="76200" anchor="ctr"/>
                </a:tc>
                <a:extLst>
                  <a:ext uri="{0D108BD9-81ED-4DB2-BD59-A6C34878D82A}">
                    <a16:rowId xmlns:a16="http://schemas.microsoft.com/office/drawing/2014/main" val="2637747333"/>
                  </a:ext>
                </a:extLst>
              </a:tr>
            </a:tbl>
          </a:graphicData>
        </a:graphic>
      </p:graphicFrame>
      <p:pic>
        <p:nvPicPr>
          <p:cNvPr id="4" name="Picture 3">
            <a:extLst>
              <a:ext uri="{FF2B5EF4-FFF2-40B4-BE49-F238E27FC236}">
                <a16:creationId xmlns:a16="http://schemas.microsoft.com/office/drawing/2014/main" id="{0A12088F-8EC7-44A3-8F0C-0F27129189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30268" y="264007"/>
            <a:ext cx="3924300" cy="2439436"/>
          </a:xfrm>
          <a:prstGeom prst="rect">
            <a:avLst/>
          </a:prstGeom>
          <a:noFill/>
          <a:ln>
            <a:noFill/>
          </a:ln>
        </p:spPr>
      </p:pic>
      <p:graphicFrame>
        <p:nvGraphicFramePr>
          <p:cNvPr id="6" name="Table 5">
            <a:extLst>
              <a:ext uri="{FF2B5EF4-FFF2-40B4-BE49-F238E27FC236}">
                <a16:creationId xmlns:a16="http://schemas.microsoft.com/office/drawing/2014/main" id="{3438E560-FD79-4EE5-9187-0170EB68AFE5}"/>
              </a:ext>
            </a:extLst>
          </p:cNvPr>
          <p:cNvGraphicFramePr>
            <a:graphicFrameLocks noGrp="1"/>
          </p:cNvGraphicFramePr>
          <p:nvPr>
            <p:extLst>
              <p:ext uri="{D42A27DB-BD31-4B8C-83A1-F6EECF244321}">
                <p14:modId xmlns:p14="http://schemas.microsoft.com/office/powerpoint/2010/main" val="3024686534"/>
              </p:ext>
            </p:extLst>
          </p:nvPr>
        </p:nvGraphicFramePr>
        <p:xfrm>
          <a:off x="5035709" y="3123690"/>
          <a:ext cx="3087874" cy="1925387"/>
        </p:xfrm>
        <a:graphic>
          <a:graphicData uri="http://schemas.openxmlformats.org/drawingml/2006/table">
            <a:tbl>
              <a:tblPr firstRow="1" firstCol="1" bandRow="1">
                <a:tableStyleId>{5C22544A-7EE6-4342-B048-85BDC9FD1C3A}</a:tableStyleId>
              </a:tblPr>
              <a:tblGrid>
                <a:gridCol w="1365968">
                  <a:extLst>
                    <a:ext uri="{9D8B030D-6E8A-4147-A177-3AD203B41FA5}">
                      <a16:colId xmlns:a16="http://schemas.microsoft.com/office/drawing/2014/main" val="1644169550"/>
                    </a:ext>
                  </a:extLst>
                </a:gridCol>
                <a:gridCol w="1721906">
                  <a:extLst>
                    <a:ext uri="{9D8B030D-6E8A-4147-A177-3AD203B41FA5}">
                      <a16:colId xmlns:a16="http://schemas.microsoft.com/office/drawing/2014/main" val="3865204185"/>
                    </a:ext>
                  </a:extLst>
                </a:gridCol>
              </a:tblGrid>
              <a:tr h="651722">
                <a:tc>
                  <a:txBody>
                    <a:bodyPr/>
                    <a:lstStyle/>
                    <a:p>
                      <a:pPr marL="0" marR="0" algn="ctr">
                        <a:lnSpc>
                          <a:spcPct val="107000"/>
                        </a:lnSpc>
                        <a:spcBef>
                          <a:spcPts val="750"/>
                        </a:spcBef>
                        <a:spcAft>
                          <a:spcPts val="750"/>
                        </a:spcAft>
                      </a:pPr>
                      <a:r>
                        <a:rPr lang="en-US" sz="1200" u="sng" dirty="0" err="1">
                          <a:effectLst/>
                          <a:latin typeface="Times New Roman" panose="02020603050405020304" pitchFamily="18" charset="0"/>
                          <a:cs typeface="Times New Roman" panose="02020603050405020304" pitchFamily="18" charset="0"/>
                        </a:rPr>
                        <a:t>Roll_no</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76200" marB="76200" anchor="ctr"/>
                </a:tc>
                <a:tc>
                  <a:txBody>
                    <a:bodyPr/>
                    <a:lstStyle/>
                    <a:p>
                      <a:pPr marL="0" marR="0" algn="ctr">
                        <a:lnSpc>
                          <a:spcPct val="107000"/>
                        </a:lnSpc>
                        <a:spcBef>
                          <a:spcPts val="750"/>
                        </a:spcBef>
                        <a:spcAft>
                          <a:spcPts val="750"/>
                        </a:spcAft>
                      </a:pPr>
                      <a:r>
                        <a:rPr lang="en-US" sz="1200">
                          <a:effectLst/>
                          <a:latin typeface="Times New Roman" panose="02020603050405020304" pitchFamily="18" charset="0"/>
                          <a:cs typeface="Times New Roman" panose="02020603050405020304" pitchFamily="18" charset="0"/>
                        </a:rPr>
                        <a:t>Mobile_no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76200" marB="76200" anchor="ctr"/>
                </a:tc>
                <a:extLst>
                  <a:ext uri="{0D108BD9-81ED-4DB2-BD59-A6C34878D82A}">
                    <a16:rowId xmlns:a16="http://schemas.microsoft.com/office/drawing/2014/main" val="1438586202"/>
                  </a:ext>
                </a:extLst>
              </a:tr>
              <a:tr h="1273665">
                <a:tc>
                  <a:txBody>
                    <a:bodyPr/>
                    <a:lstStyle/>
                    <a:p>
                      <a:pPr marL="0" marR="0">
                        <a:lnSpc>
                          <a:spcPct val="107000"/>
                        </a:lnSpc>
                        <a:spcBef>
                          <a:spcPts val="750"/>
                        </a:spcBef>
                        <a:spcAft>
                          <a:spcPts val="750"/>
                        </a:spcAft>
                      </a:pPr>
                      <a:r>
                        <a:rPr lang="en-US" sz="115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cs typeface="Times New Roman" panose="02020603050405020304" pitchFamily="18" charset="0"/>
                      </a:endParaRPr>
                    </a:p>
                    <a:p>
                      <a:pPr marL="0" marR="0" fontAlgn="base">
                        <a:lnSpc>
                          <a:spcPct val="107000"/>
                        </a:lnSpc>
                        <a:spcBef>
                          <a:spcPts val="300"/>
                        </a:spcBef>
                        <a:spcAft>
                          <a:spcPts val="900"/>
                        </a:spcAft>
                      </a:pPr>
                      <a:r>
                        <a:rPr lang="en-US" sz="1150">
                          <a:effectLst/>
                          <a:latin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76200" marB="76200" anchor="ctr"/>
                </a:tc>
                <a:tc>
                  <a:txBody>
                    <a:bodyPr/>
                    <a:lstStyle/>
                    <a:p>
                      <a:pPr>
                        <a:lnSpc>
                          <a:spcPct val="107000"/>
                        </a:lnSpc>
                      </a:pPr>
                      <a:endParaRPr lang="en-US" sz="1100" dirty="0">
                        <a:effectLst/>
                        <a:latin typeface="Times New Roman" panose="02020603050405020304" pitchFamily="18" charset="0"/>
                        <a:cs typeface="Times New Roman" panose="02020603050405020304" pitchFamily="18" charset="0"/>
                      </a:endParaRPr>
                    </a:p>
                    <a:p>
                      <a:pPr>
                        <a:lnSpc>
                          <a:spcPct val="107000"/>
                        </a:lnSpc>
                      </a:pPr>
                      <a:endParaRPr lang="en-US" sz="1100" dirty="0">
                        <a:effectLst/>
                        <a:latin typeface="Times New Roman" panose="02020603050405020304" pitchFamily="18" charset="0"/>
                        <a:cs typeface="Times New Roman" panose="02020603050405020304" pitchFamily="18" charset="0"/>
                      </a:endParaRPr>
                    </a:p>
                  </a:txBody>
                  <a:tcPr marL="95250" marR="95250" marT="76200" marB="76200" anchor="ctr"/>
                </a:tc>
                <a:extLst>
                  <a:ext uri="{0D108BD9-81ED-4DB2-BD59-A6C34878D82A}">
                    <a16:rowId xmlns:a16="http://schemas.microsoft.com/office/drawing/2014/main" val="642682743"/>
                  </a:ext>
                </a:extLst>
              </a:tr>
            </a:tbl>
          </a:graphicData>
        </a:graphic>
      </p:graphicFrame>
    </p:spTree>
    <p:extLst>
      <p:ext uri="{BB962C8B-B14F-4D97-AF65-F5344CB8AC3E}">
        <p14:creationId xmlns:p14="http://schemas.microsoft.com/office/powerpoint/2010/main" val="91205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70B4CD-535A-4FF2-B700-8C40F0031E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1" name="Group 10">
            <a:extLst>
              <a:ext uri="{FF2B5EF4-FFF2-40B4-BE49-F238E27FC236}">
                <a16:creationId xmlns:a16="http://schemas.microsoft.com/office/drawing/2014/main" id="{42AB5EEF-5DB7-47EA-BB55-DC7DAC8A6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2" name="Rectangle 11">
              <a:extLst>
                <a:ext uri="{FF2B5EF4-FFF2-40B4-BE49-F238E27FC236}">
                  <a16:creationId xmlns:a16="http://schemas.microsoft.com/office/drawing/2014/main" id="{2D031218-C353-46BE-8BA0-03B929089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63018239-79C0-4159-AE08-A6113D9AD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A68094AE-62A3-4DD8-B617-758BE447B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16" name="Picture 15">
            <a:extLst>
              <a:ext uri="{FF2B5EF4-FFF2-40B4-BE49-F238E27FC236}">
                <a16:creationId xmlns:a16="http://schemas.microsoft.com/office/drawing/2014/main" id="{9F5E1885-4B77-4930-AF94-83DC34F51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8" name="Rectangle 17">
            <a:extLst>
              <a:ext uri="{FF2B5EF4-FFF2-40B4-BE49-F238E27FC236}">
                <a16:creationId xmlns:a16="http://schemas.microsoft.com/office/drawing/2014/main" id="{12CED8F1-A066-4193-A0C6-FA32AABA2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6FC2AD83-6F23-413C-AD90-9F32AF82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8" y="6581"/>
            <a:ext cx="11741281" cy="5600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30F7A0D-7060-4EC9-8AAA-487E26329EA5}"/>
              </a:ext>
            </a:extLst>
          </p:cNvPr>
          <p:cNvPicPr>
            <a:picLocks noGrp="1"/>
          </p:cNvPicPr>
          <p:nvPr>
            <p:ph sz="quarter" idx="13"/>
          </p:nvPr>
        </p:nvPicPr>
        <p:blipFill>
          <a:blip r:embed="rId4"/>
          <a:stretch>
            <a:fillRect/>
          </a:stretch>
        </p:blipFill>
        <p:spPr>
          <a:xfrm>
            <a:off x="692940" y="321733"/>
            <a:ext cx="10340270" cy="4963329"/>
          </a:xfrm>
          <a:prstGeom prst="rect">
            <a:avLst/>
          </a:prstGeom>
        </p:spPr>
      </p:pic>
      <p:sp>
        <p:nvSpPr>
          <p:cNvPr id="22" name="Rectangle 21">
            <a:extLst>
              <a:ext uri="{FF2B5EF4-FFF2-40B4-BE49-F238E27FC236}">
                <a16:creationId xmlns:a16="http://schemas.microsoft.com/office/drawing/2014/main" id="{7367BE40-CEB0-42C0-A019-83612A9D1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27" y="6581"/>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3A1CF79-E584-4525-AB80-C5E82644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0499" y="0"/>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FF68DC-7619-4C0C-B291-0018372D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8" name="Freeform 9">
            <a:extLst>
              <a:ext uri="{FF2B5EF4-FFF2-40B4-BE49-F238E27FC236}">
                <a16:creationId xmlns:a16="http://schemas.microsoft.com/office/drawing/2014/main" id="{5003435F-4995-49A0-9B3D-4955D282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Tree>
    <p:extLst>
      <p:ext uri="{BB962C8B-B14F-4D97-AF65-F5344CB8AC3E}">
        <p14:creationId xmlns:p14="http://schemas.microsoft.com/office/powerpoint/2010/main" val="148190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70B4CD-535A-4FF2-B700-8C40F0031E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1" name="Group 10">
            <a:extLst>
              <a:ext uri="{FF2B5EF4-FFF2-40B4-BE49-F238E27FC236}">
                <a16:creationId xmlns:a16="http://schemas.microsoft.com/office/drawing/2014/main" id="{42AB5EEF-5DB7-47EA-BB55-DC7DAC8A6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2" name="Rectangle 11">
              <a:extLst>
                <a:ext uri="{FF2B5EF4-FFF2-40B4-BE49-F238E27FC236}">
                  <a16:creationId xmlns:a16="http://schemas.microsoft.com/office/drawing/2014/main" id="{2D031218-C353-46BE-8BA0-03B929089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63018239-79C0-4159-AE08-A6113D9AD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A68094AE-62A3-4DD8-B617-758BE447B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16" name="Picture 15">
            <a:extLst>
              <a:ext uri="{FF2B5EF4-FFF2-40B4-BE49-F238E27FC236}">
                <a16:creationId xmlns:a16="http://schemas.microsoft.com/office/drawing/2014/main" id="{9F5E1885-4B77-4930-AF94-83DC34F51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8" name="Rectangle 17">
            <a:extLst>
              <a:ext uri="{FF2B5EF4-FFF2-40B4-BE49-F238E27FC236}">
                <a16:creationId xmlns:a16="http://schemas.microsoft.com/office/drawing/2014/main" id="{12CED8F1-A066-4193-A0C6-FA32AABA2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6FC2AD83-6F23-413C-AD90-9F32AF82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8" y="6581"/>
            <a:ext cx="11741281" cy="5600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47355FE-DA7E-4CFA-956C-C84C71215330}"/>
              </a:ext>
            </a:extLst>
          </p:cNvPr>
          <p:cNvPicPr>
            <a:picLocks noGrp="1"/>
          </p:cNvPicPr>
          <p:nvPr>
            <p:ph sz="quarter" idx="13"/>
          </p:nvPr>
        </p:nvPicPr>
        <p:blipFill>
          <a:blip r:embed="rId4"/>
          <a:stretch>
            <a:fillRect/>
          </a:stretch>
        </p:blipFill>
        <p:spPr>
          <a:xfrm>
            <a:off x="1451226" y="321733"/>
            <a:ext cx="8823697" cy="4963329"/>
          </a:xfrm>
          <a:prstGeom prst="rect">
            <a:avLst/>
          </a:prstGeom>
        </p:spPr>
      </p:pic>
      <p:sp>
        <p:nvSpPr>
          <p:cNvPr id="22" name="Rectangle 21">
            <a:extLst>
              <a:ext uri="{FF2B5EF4-FFF2-40B4-BE49-F238E27FC236}">
                <a16:creationId xmlns:a16="http://schemas.microsoft.com/office/drawing/2014/main" id="{7367BE40-CEB0-42C0-A019-83612A9D1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27" y="6581"/>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3A1CF79-E584-4525-AB80-C5E82644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0499" y="0"/>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FF68DC-7619-4C0C-B291-0018372D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8" name="Freeform 9">
            <a:extLst>
              <a:ext uri="{FF2B5EF4-FFF2-40B4-BE49-F238E27FC236}">
                <a16:creationId xmlns:a16="http://schemas.microsoft.com/office/drawing/2014/main" id="{5003435F-4995-49A0-9B3D-4955D282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Tree>
    <p:extLst>
      <p:ext uri="{BB962C8B-B14F-4D97-AF65-F5344CB8AC3E}">
        <p14:creationId xmlns:p14="http://schemas.microsoft.com/office/powerpoint/2010/main" val="478258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70B4CD-535A-4FF2-B700-8C40F0031E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1" name="Group 10">
            <a:extLst>
              <a:ext uri="{FF2B5EF4-FFF2-40B4-BE49-F238E27FC236}">
                <a16:creationId xmlns:a16="http://schemas.microsoft.com/office/drawing/2014/main" id="{42AB5EEF-5DB7-47EA-BB55-DC7DAC8A6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2" name="Rectangle 11">
              <a:extLst>
                <a:ext uri="{FF2B5EF4-FFF2-40B4-BE49-F238E27FC236}">
                  <a16:creationId xmlns:a16="http://schemas.microsoft.com/office/drawing/2014/main" id="{2D031218-C353-46BE-8BA0-03B929089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63018239-79C0-4159-AE08-A6113D9AD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A68094AE-62A3-4DD8-B617-758BE447B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4" name="Content Placeholder 3" descr="This image describes the solution to insertion, deletion and updation anomalies.">
            <a:extLst>
              <a:ext uri="{FF2B5EF4-FFF2-40B4-BE49-F238E27FC236}">
                <a16:creationId xmlns:a16="http://schemas.microsoft.com/office/drawing/2014/main" id="{BF2AFBA6-4332-4EE0-B6CF-BC983A647A03}"/>
              </a:ext>
            </a:extLst>
          </p:cNvPr>
          <p:cNvPicPr>
            <a:picLocks noGrp="1"/>
          </p:cNvPicPr>
          <p:nvPr>
            <p:ph sz="quarter" idx="13"/>
          </p:nvPr>
        </p:nvPicPr>
        <p:blipFill>
          <a:blip r:embed="rId4">
            <a:extLst>
              <a:ext uri="{28A0092B-C50C-407E-A947-70E740481C1C}">
                <a14:useLocalDpi xmlns:a14="http://schemas.microsoft.com/office/drawing/2010/main" val="0"/>
              </a:ext>
            </a:extLst>
          </a:blip>
          <a:stretch>
            <a:fillRect/>
          </a:stretch>
        </p:blipFill>
        <p:spPr bwMode="auto">
          <a:xfrm>
            <a:off x="1472456" y="321012"/>
            <a:ext cx="8776357" cy="4980583"/>
          </a:xfrm>
          <a:prstGeom prst="rect">
            <a:avLst/>
          </a:prstGeom>
          <a:noFill/>
          <a:ln w="57150" cmpd="thinThick">
            <a:solidFill>
              <a:schemeClr val="bg1">
                <a:lumMod val="50000"/>
              </a:schemeClr>
            </a:solidFill>
            <a:miter lim="800000"/>
          </a:ln>
        </p:spPr>
      </p:pic>
    </p:spTree>
    <p:extLst>
      <p:ext uri="{BB962C8B-B14F-4D97-AF65-F5344CB8AC3E}">
        <p14:creationId xmlns:p14="http://schemas.microsoft.com/office/powerpoint/2010/main" val="55241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0726-343C-4DC1-8FCC-775CA3066E55}"/>
              </a:ext>
            </a:extLst>
          </p:cNvPr>
          <p:cNvSpPr>
            <a:spLocks noGrp="1"/>
          </p:cNvSpPr>
          <p:nvPr>
            <p:ph type="title"/>
          </p:nvPr>
        </p:nvSpPr>
        <p:spPr/>
        <p:txBody>
          <a:bodyPr/>
          <a:lstStyle/>
          <a:p>
            <a:r>
              <a:rPr lang="en-US" dirty="0"/>
              <a:t>SECOND NORMAL FORM -2NF</a:t>
            </a:r>
          </a:p>
        </p:txBody>
      </p:sp>
      <p:sp>
        <p:nvSpPr>
          <p:cNvPr id="3" name="Content Placeholder 2">
            <a:extLst>
              <a:ext uri="{FF2B5EF4-FFF2-40B4-BE49-F238E27FC236}">
                <a16:creationId xmlns:a16="http://schemas.microsoft.com/office/drawing/2014/main" id="{CB1DB198-8CFA-4E6B-89E5-52CF75D6FFD4}"/>
              </a:ext>
            </a:extLst>
          </p:cNvPr>
          <p:cNvSpPr>
            <a:spLocks noGrp="1"/>
          </p:cNvSpPr>
          <p:nvPr>
            <p:ph sz="quarter" idx="13"/>
          </p:nvPr>
        </p:nvSpPr>
        <p:spPr/>
        <p:txBody>
          <a:bodyPr>
            <a:normAutofit lnSpcReduction="10000"/>
          </a:bodyPr>
          <a:lstStyle/>
          <a:p>
            <a:pPr fontAlgn="base"/>
            <a:r>
              <a:rPr lang="en-US" dirty="0">
                <a:latin typeface="Times New Roman" panose="02020603050405020304" pitchFamily="18" charset="0"/>
                <a:cs typeface="Times New Roman" panose="02020603050405020304" pitchFamily="18" charset="0"/>
              </a:rPr>
              <a:t>A given relation is called in Second Normal Form (2NF) if and only if-</a:t>
            </a:r>
          </a:p>
          <a:p>
            <a:pPr fontAlgn="base"/>
            <a:r>
              <a:rPr lang="en-US" dirty="0">
                <a:latin typeface="Times New Roman" panose="02020603050405020304" pitchFamily="18" charset="0"/>
                <a:cs typeface="Times New Roman" panose="02020603050405020304" pitchFamily="18" charset="0"/>
              </a:rPr>
              <a:t>Relation already exists in 1NF.</a:t>
            </a:r>
          </a:p>
          <a:p>
            <a:pPr fontAlgn="base"/>
            <a:r>
              <a:rPr lang="en-US" dirty="0">
                <a:latin typeface="Times New Roman" panose="02020603050405020304" pitchFamily="18" charset="0"/>
                <a:cs typeface="Times New Roman" panose="02020603050405020304" pitchFamily="18" charset="0"/>
              </a:rPr>
              <a:t>No partial dependency exists in the relation.</a:t>
            </a:r>
          </a:p>
          <a:p>
            <a:r>
              <a:rPr lang="en-US" dirty="0">
                <a:latin typeface="Times New Roman" panose="02020603050405020304" pitchFamily="18" charset="0"/>
                <a:cs typeface="Times New Roman" panose="02020603050405020304" pitchFamily="18" charset="0"/>
              </a:rPr>
              <a:t>A relation is in 2NF if it has </a:t>
            </a:r>
            <a:r>
              <a:rPr lang="en-US" b="1" dirty="0">
                <a:latin typeface="Times New Roman" panose="02020603050405020304" pitchFamily="18" charset="0"/>
                <a:cs typeface="Times New Roman" panose="02020603050405020304" pitchFamily="18" charset="0"/>
              </a:rPr>
              <a:t>No Partial Dependency, </a:t>
            </a:r>
            <a:r>
              <a:rPr lang="en-US" dirty="0">
                <a:latin typeface="Times New Roman" panose="02020603050405020304" pitchFamily="18" charset="0"/>
                <a:cs typeface="Times New Roman" panose="02020603050405020304" pitchFamily="18" charset="0"/>
              </a:rPr>
              <a:t>i.e.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 non-prime attribute (attributes which are not part of any candidate key) is dependent on any proper subset of any candidate key of the table.</a:t>
            </a:r>
          </a:p>
          <a:p>
            <a:r>
              <a:rPr lang="en-US" b="1" dirty="0">
                <a:latin typeface="Times New Roman" panose="02020603050405020304" pitchFamily="18" charset="0"/>
                <a:cs typeface="Times New Roman" panose="02020603050405020304" pitchFamily="18" charset="0"/>
              </a:rPr>
              <a:t>Partial Dependency –</a:t>
            </a:r>
            <a:r>
              <a:rPr lang="en-US" dirty="0">
                <a:latin typeface="Times New Roman" panose="02020603050405020304" pitchFamily="18" charset="0"/>
                <a:cs typeface="Times New Roman" panose="02020603050405020304" pitchFamily="18" charset="0"/>
              </a:rPr>
              <a:t> If the proper subset of candidate key determines non-prime attribute, it is called partial dependency.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394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D9D3D-2345-4845-A5A6-539AC17B4E77}"/>
              </a:ext>
            </a:extLst>
          </p:cNvPr>
          <p:cNvSpPr>
            <a:spLocks noGrp="1"/>
          </p:cNvSpPr>
          <p:nvPr>
            <p:ph sz="quarter" idx="13"/>
          </p:nvPr>
        </p:nvSpPr>
        <p:spPr>
          <a:xfrm>
            <a:off x="685800" y="211015"/>
            <a:ext cx="10394707" cy="5163570"/>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Consider a relation R(X,Y,Z,T) with following functional dependencies :</a:t>
            </a:r>
          </a:p>
          <a:p>
            <a:pPr algn="just"/>
            <a:r>
              <a:rPr lang="en-US" dirty="0">
                <a:latin typeface="Times New Roman" panose="02020603050405020304" pitchFamily="18" charset="0"/>
                <a:cs typeface="Times New Roman" panose="02020603050405020304" pitchFamily="18" charset="0"/>
              </a:rPr>
              <a:t>FD1 : XY -&gt;T, FD2 : Y -&gt;Z</a:t>
            </a:r>
          </a:p>
          <a:p>
            <a:pPr algn="just"/>
            <a:r>
              <a:rPr lang="en-US" dirty="0">
                <a:latin typeface="Times New Roman" panose="02020603050405020304" pitchFamily="18" charset="0"/>
                <a:cs typeface="Times New Roman" panose="02020603050405020304" pitchFamily="18" charset="0"/>
              </a:rPr>
              <a:t>The closure will be, {X}</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{X},{Y}</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{Y,Z}, {XY}</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{X,Y,Z,T}, {T}</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{T}</a:t>
            </a:r>
          </a:p>
          <a:p>
            <a:pPr algn="just"/>
            <a:r>
              <a:rPr lang="en-US" dirty="0">
                <a:latin typeface="Times New Roman" panose="02020603050405020304" pitchFamily="18" charset="0"/>
                <a:cs typeface="Times New Roman" panose="02020603050405020304" pitchFamily="18" charset="0"/>
              </a:rPr>
              <a:t>Here, Candidate key will be “XY”.</a:t>
            </a:r>
          </a:p>
          <a:p>
            <a:pPr algn="just"/>
            <a:r>
              <a:rPr lang="en-US" dirty="0">
                <a:latin typeface="Times New Roman" panose="02020603050405020304" pitchFamily="18" charset="0"/>
                <a:cs typeface="Times New Roman" panose="02020603050405020304" pitchFamily="18" charset="0"/>
              </a:rPr>
              <a:t>Now, have a look at the FD2,</a:t>
            </a:r>
          </a:p>
          <a:p>
            <a:pPr algn="just"/>
            <a:r>
              <a:rPr lang="en-US" dirty="0">
                <a:latin typeface="Times New Roman" panose="02020603050405020304" pitchFamily="18" charset="0"/>
                <a:cs typeface="Times New Roman" panose="02020603050405020304" pitchFamily="18" charset="0"/>
              </a:rPr>
              <a:t>Y-&gt; Z</a:t>
            </a:r>
          </a:p>
          <a:p>
            <a:pPr algn="just"/>
            <a:r>
              <a:rPr lang="en-US" dirty="0">
                <a:latin typeface="Times New Roman" panose="02020603050405020304" pitchFamily="18" charset="0"/>
                <a:cs typeface="Times New Roman" panose="02020603050405020304" pitchFamily="18" charset="0"/>
              </a:rPr>
              <a:t>In the above FD2, “Z” is a non-prime attribute which is dependent upon “Y”, which is a partial part of candidate key “XY”. This is called as partial dependency.</a:t>
            </a:r>
          </a:p>
          <a:p>
            <a:pPr algn="just"/>
            <a:r>
              <a:rPr lang="en-US" dirty="0">
                <a:latin typeface="Times New Roman" panose="02020603050405020304" pitchFamily="18" charset="0"/>
                <a:cs typeface="Times New Roman" panose="02020603050405020304" pitchFamily="18" charset="0"/>
              </a:rPr>
              <a:t>To remove partial dependency, decompose the whole relation R(X,Y,Z,T) into R1(X,Y,T) and R2(Y,Z).</a:t>
            </a:r>
          </a:p>
          <a:p>
            <a:pPr algn="just"/>
            <a:r>
              <a:rPr lang="en-US" dirty="0">
                <a:latin typeface="Times New Roman" panose="02020603050405020304" pitchFamily="18" charset="0"/>
                <a:cs typeface="Times New Roman" panose="02020603050405020304" pitchFamily="18" charset="0"/>
              </a:rPr>
              <a:t>Therefore, R1 : XY  T (“XY” will be the candidate key) and R2 : Y  Z (“Y” will be the candidate key)</a:t>
            </a:r>
          </a:p>
          <a:p>
            <a:pPr algn="just"/>
            <a:r>
              <a:rPr lang="en-US" dirty="0">
                <a:latin typeface="Times New Roman" panose="02020603050405020304" pitchFamily="18" charset="0"/>
                <a:cs typeface="Times New Roman" panose="02020603050405020304" pitchFamily="18" charset="0"/>
              </a:rPr>
              <a:t>Hence in relation R2, “Z” will be fully dependent upon “Y” as it is the candidate key for relation R2.</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48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A2421B2-57D1-46F0-93D7-1FB1C7031250}"/>
              </a:ext>
            </a:extLst>
          </p:cNvPr>
          <p:cNvGraphicFramePr>
            <a:graphicFrameLocks noGrp="1"/>
          </p:cNvGraphicFramePr>
          <p:nvPr>
            <p:ph sz="quarter" idx="13"/>
            <p:extLst>
              <p:ext uri="{D42A27DB-BD31-4B8C-83A1-F6EECF244321}">
                <p14:modId xmlns:p14="http://schemas.microsoft.com/office/powerpoint/2010/main" val="590557715"/>
              </p:ext>
            </p:extLst>
          </p:nvPr>
        </p:nvGraphicFramePr>
        <p:xfrm>
          <a:off x="244474" y="134930"/>
          <a:ext cx="3792953" cy="2706746"/>
        </p:xfrm>
        <a:graphic>
          <a:graphicData uri="http://schemas.openxmlformats.org/drawingml/2006/table">
            <a:tbl>
              <a:tblPr>
                <a:tableStyleId>{5C22544A-7EE6-4342-B048-85BDC9FD1C3A}</a:tableStyleId>
              </a:tblPr>
              <a:tblGrid>
                <a:gridCol w="3792953">
                  <a:extLst>
                    <a:ext uri="{9D8B030D-6E8A-4147-A177-3AD203B41FA5}">
                      <a16:colId xmlns:a16="http://schemas.microsoft.com/office/drawing/2014/main" val="3700860800"/>
                    </a:ext>
                  </a:extLst>
                </a:gridCol>
              </a:tblGrid>
              <a:tr h="386678">
                <a:tc>
                  <a:txBody>
                    <a:bodyPr/>
                    <a:lstStyle/>
                    <a:p>
                      <a:pPr algn="l" fontAlgn="ctr"/>
                      <a:r>
                        <a:rPr lang="en-US" sz="1100" u="none" strike="noStrike">
                          <a:effectLst/>
                          <a:latin typeface="Times New Roman" panose="02020603050405020304" pitchFamily="18" charset="0"/>
                          <a:cs typeface="Times New Roman" panose="02020603050405020304" pitchFamily="18" charset="0"/>
                        </a:rPr>
                        <a:t>STUD_NO            COURSE_NO        COURSE_FEE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528121090"/>
                  </a:ext>
                </a:extLst>
              </a:tr>
              <a:tr h="386678">
                <a:tc>
                  <a:txBody>
                    <a:bodyPr/>
                    <a:lstStyle/>
                    <a:p>
                      <a:pPr algn="l" fontAlgn="ctr"/>
                      <a:r>
                        <a:rPr lang="en-US" sz="1100" u="none" strike="noStrike">
                          <a:effectLst/>
                          <a:latin typeface="Times New Roman" panose="02020603050405020304" pitchFamily="18" charset="0"/>
                          <a:cs typeface="Times New Roman" panose="02020603050405020304" pitchFamily="18" charset="0"/>
                        </a:rPr>
                        <a:t>1                     C1                  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43832548"/>
                  </a:ext>
                </a:extLst>
              </a:tr>
              <a:tr h="386678">
                <a:tc>
                  <a:txBody>
                    <a:bodyPr/>
                    <a:lstStyle/>
                    <a:p>
                      <a:pPr algn="l" fontAlgn="ctr"/>
                      <a:r>
                        <a:rPr lang="en-US" sz="1100" u="none" strike="noStrike">
                          <a:effectLst/>
                          <a:latin typeface="Times New Roman" panose="02020603050405020304" pitchFamily="18" charset="0"/>
                          <a:cs typeface="Times New Roman" panose="02020603050405020304" pitchFamily="18" charset="0"/>
                        </a:rPr>
                        <a:t>2                     C2                  1500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412386688"/>
                  </a:ext>
                </a:extLst>
              </a:tr>
              <a:tr h="386678">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1                     C4                  2000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656262169"/>
                  </a:ext>
                </a:extLst>
              </a:tr>
              <a:tr h="386678">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4                     C3                  1000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3258714318"/>
                  </a:ext>
                </a:extLst>
              </a:tr>
              <a:tr h="386678">
                <a:tc>
                  <a:txBody>
                    <a:bodyPr/>
                    <a:lstStyle/>
                    <a:p>
                      <a:pPr algn="l" fontAlgn="ctr"/>
                      <a:r>
                        <a:rPr lang="en-US" sz="1100" u="none" strike="noStrike">
                          <a:effectLst/>
                          <a:latin typeface="Times New Roman" panose="02020603050405020304" pitchFamily="18" charset="0"/>
                          <a:cs typeface="Times New Roman" panose="02020603050405020304" pitchFamily="18" charset="0"/>
                        </a:rPr>
                        <a:t>4                     C1                  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1312827404"/>
                  </a:ext>
                </a:extLst>
              </a:tr>
              <a:tr h="386678">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2                     C5                  2000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3742364206"/>
                  </a:ext>
                </a:extLst>
              </a:tr>
            </a:tbl>
          </a:graphicData>
        </a:graphic>
      </p:graphicFrame>
      <p:sp>
        <p:nvSpPr>
          <p:cNvPr id="5" name="TextBox 4">
            <a:extLst>
              <a:ext uri="{FF2B5EF4-FFF2-40B4-BE49-F238E27FC236}">
                <a16:creationId xmlns:a16="http://schemas.microsoft.com/office/drawing/2014/main" id="{B14D466C-AE68-44E3-9887-3728926CD862}"/>
              </a:ext>
            </a:extLst>
          </p:cNvPr>
          <p:cNvSpPr txBox="1"/>
          <p:nvPr/>
        </p:nvSpPr>
        <p:spPr>
          <a:xfrm>
            <a:off x="6642747" y="134931"/>
            <a:ext cx="483649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candidate key {STUD_NO, COURSE_NO} ;</a:t>
            </a:r>
          </a:p>
        </p:txBody>
      </p:sp>
      <p:sp>
        <p:nvSpPr>
          <p:cNvPr id="6" name="TextBox 5">
            <a:extLst>
              <a:ext uri="{FF2B5EF4-FFF2-40B4-BE49-F238E27FC236}">
                <a16:creationId xmlns:a16="http://schemas.microsoft.com/office/drawing/2014/main" id="{2D7F9DE2-9DE2-44AD-86BB-846937CD61F8}"/>
              </a:ext>
            </a:extLst>
          </p:cNvPr>
          <p:cNvSpPr txBox="1"/>
          <p:nvPr/>
        </p:nvSpPr>
        <p:spPr>
          <a:xfrm>
            <a:off x="0" y="3244334"/>
            <a:ext cx="41640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But, COURSE_NO -&gt; COURSE_FEE </a:t>
            </a:r>
          </a:p>
        </p:txBody>
      </p:sp>
      <p:sp>
        <p:nvSpPr>
          <p:cNvPr id="7" name="TextBox 6">
            <a:extLst>
              <a:ext uri="{FF2B5EF4-FFF2-40B4-BE49-F238E27FC236}">
                <a16:creationId xmlns:a16="http://schemas.microsoft.com/office/drawing/2014/main" id="{419B03C3-EBC6-4D88-A010-C58819DBDD44}"/>
              </a:ext>
            </a:extLst>
          </p:cNvPr>
          <p:cNvSpPr txBox="1"/>
          <p:nvPr/>
        </p:nvSpPr>
        <p:spPr>
          <a:xfrm>
            <a:off x="0" y="4332850"/>
            <a:ext cx="563816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Non-prime attribute COURSE_FEE is dependent on a proper subset of the candidate key, which is a partial dependency and so this relation is not in 2NF.</a:t>
            </a:r>
          </a:p>
        </p:txBody>
      </p:sp>
      <p:graphicFrame>
        <p:nvGraphicFramePr>
          <p:cNvPr id="9" name="Table 8">
            <a:extLst>
              <a:ext uri="{FF2B5EF4-FFF2-40B4-BE49-F238E27FC236}">
                <a16:creationId xmlns:a16="http://schemas.microsoft.com/office/drawing/2014/main" id="{C4E91F84-E94D-4D98-B546-B2236487CD26}"/>
              </a:ext>
            </a:extLst>
          </p:cNvPr>
          <p:cNvGraphicFramePr>
            <a:graphicFrameLocks noGrp="1"/>
          </p:cNvGraphicFramePr>
          <p:nvPr>
            <p:extLst>
              <p:ext uri="{D42A27DB-BD31-4B8C-83A1-F6EECF244321}">
                <p14:modId xmlns:p14="http://schemas.microsoft.com/office/powerpoint/2010/main" val="3266439916"/>
              </p:ext>
            </p:extLst>
          </p:nvPr>
        </p:nvGraphicFramePr>
        <p:xfrm>
          <a:off x="4858104" y="1182125"/>
          <a:ext cx="5765800" cy="3150723"/>
        </p:xfrm>
        <a:graphic>
          <a:graphicData uri="http://schemas.openxmlformats.org/drawingml/2006/table">
            <a:tbl>
              <a:tblPr>
                <a:tableStyleId>{5C22544A-7EE6-4342-B048-85BDC9FD1C3A}</a:tableStyleId>
              </a:tblPr>
              <a:tblGrid>
                <a:gridCol w="5765800">
                  <a:extLst>
                    <a:ext uri="{9D8B030D-6E8A-4147-A177-3AD203B41FA5}">
                      <a16:colId xmlns:a16="http://schemas.microsoft.com/office/drawing/2014/main" val="2096592031"/>
                    </a:ext>
                  </a:extLst>
                </a:gridCol>
              </a:tblGrid>
              <a:tr h="446911">
                <a:tc>
                  <a:txBody>
                    <a:bodyPr/>
                    <a:lstStyle/>
                    <a:p>
                      <a:pPr algn="l" fontAlgn="ctr"/>
                      <a:r>
                        <a:rPr lang="en-US" sz="1100" u="none" strike="noStrike">
                          <a:effectLst/>
                          <a:latin typeface="Times New Roman" panose="02020603050405020304" pitchFamily="18" charset="0"/>
                          <a:cs typeface="Times New Roman" panose="02020603050405020304" pitchFamily="18" charset="0"/>
                        </a:rPr>
                        <a:t>    Table 1                                    Table 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2327539693"/>
                  </a:ext>
                </a:extLst>
              </a:tr>
              <a:tr h="446911">
                <a:tc>
                  <a:txBody>
                    <a:bodyPr/>
                    <a:lstStyle/>
                    <a:p>
                      <a:pPr algn="l" fontAlgn="ctr"/>
                      <a:r>
                        <a:rPr lang="en-US" sz="1100" u="none" strike="noStrike">
                          <a:effectLst/>
                          <a:latin typeface="Times New Roman" panose="02020603050405020304" pitchFamily="18" charset="0"/>
                          <a:cs typeface="Times New Roman" panose="02020603050405020304" pitchFamily="18" charset="0"/>
                        </a:rPr>
                        <a:t>STUD_NO            COURSE_NO          COURSE_NO                COURSE_FEE     </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912122161"/>
                  </a:ext>
                </a:extLst>
              </a:tr>
              <a:tr h="446911">
                <a:tc>
                  <a:txBody>
                    <a:bodyPr/>
                    <a:lstStyle/>
                    <a:p>
                      <a:pPr algn="l" fontAlgn="ctr"/>
                      <a:r>
                        <a:rPr lang="en-US" sz="1100" u="none" strike="noStrike">
                          <a:effectLst/>
                          <a:latin typeface="Times New Roman" panose="02020603050405020304" pitchFamily="18" charset="0"/>
                          <a:cs typeface="Times New Roman" panose="02020603050405020304" pitchFamily="18" charset="0"/>
                        </a:rPr>
                        <a:t>1                 C1                  C1                        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2216585996"/>
                  </a:ext>
                </a:extLst>
              </a:tr>
              <a:tr h="446911">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2                 C2                  C2                        1500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2983166000"/>
                  </a:ext>
                </a:extLst>
              </a:tr>
              <a:tr h="446911">
                <a:tc>
                  <a:txBody>
                    <a:bodyPr/>
                    <a:lstStyle/>
                    <a:p>
                      <a:pPr algn="l" fontAlgn="ctr"/>
                      <a:r>
                        <a:rPr lang="en-US" sz="1100" u="none" strike="noStrike">
                          <a:effectLst/>
                          <a:latin typeface="Times New Roman" panose="02020603050405020304" pitchFamily="18" charset="0"/>
                          <a:cs typeface="Times New Roman" panose="02020603050405020304" pitchFamily="18" charset="0"/>
                        </a:rPr>
                        <a:t>1                 C4                  C3                        1000</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1549697407"/>
                  </a:ext>
                </a:extLst>
              </a:tr>
              <a:tr h="446911">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4                 C3                  C4                        2000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3935313161"/>
                  </a:ext>
                </a:extLst>
              </a:tr>
              <a:tr h="469257">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4                 C1                  C5                        2000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1468125500"/>
                  </a:ext>
                </a:extLst>
              </a:tr>
            </a:tbl>
          </a:graphicData>
        </a:graphic>
      </p:graphicFrame>
    </p:spTree>
    <p:extLst>
      <p:ext uri="{BB962C8B-B14F-4D97-AF65-F5344CB8AC3E}">
        <p14:creationId xmlns:p14="http://schemas.microsoft.com/office/powerpoint/2010/main" val="11181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90D9-1E04-40A1-9252-FAFD11B8CD0B}"/>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448C8C95-B0B6-4B64-8A20-2E93C4B52009}"/>
              </a:ext>
            </a:extLst>
          </p:cNvPr>
          <p:cNvSpPr>
            <a:spLocks noGrp="1"/>
          </p:cNvSpPr>
          <p:nvPr>
            <p:ph sz="quarter" idx="13"/>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Normalization</a:t>
            </a:r>
            <a:r>
              <a:rPr lang="en-US" dirty="0">
                <a:latin typeface="Times New Roman" panose="02020603050405020304" pitchFamily="18" charset="0"/>
                <a:cs typeface="Times New Roman" panose="02020603050405020304" pitchFamily="18" charset="0"/>
              </a:rPr>
              <a:t> is a process of organizing the data in the database.</a:t>
            </a:r>
          </a:p>
          <a:p>
            <a:r>
              <a:rPr lang="en-US" dirty="0">
                <a:latin typeface="Times New Roman" panose="02020603050405020304" pitchFamily="18" charset="0"/>
                <a:cs typeface="Times New Roman" panose="02020603050405020304" pitchFamily="18" charset="0"/>
              </a:rPr>
              <a:t>It is a systematic approach of decomposing tables to eliminate data redundancy.</a:t>
            </a:r>
          </a:p>
          <a:p>
            <a:r>
              <a:rPr lang="en-US" dirty="0">
                <a:latin typeface="Times New Roman" panose="02020603050405020304" pitchFamily="18" charset="0"/>
                <a:cs typeface="Times New Roman" panose="02020603050405020304" pitchFamily="18" charset="0"/>
              </a:rPr>
              <a:t>It was developed by </a:t>
            </a:r>
            <a:r>
              <a:rPr lang="en-US" b="1" dirty="0">
                <a:latin typeface="Times New Roman" panose="02020603050405020304" pitchFamily="18" charset="0"/>
                <a:cs typeface="Times New Roman" panose="02020603050405020304" pitchFamily="18" charset="0"/>
              </a:rPr>
              <a:t>E. F. Codd.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Normalization is a multi-step process that puts the data into a tabular form by removing the duplicate data from the relation tables.</a:t>
            </a:r>
          </a:p>
          <a:p>
            <a:r>
              <a:rPr lang="en-US" dirty="0">
                <a:latin typeface="Times New Roman" panose="02020603050405020304" pitchFamily="18" charset="0"/>
                <a:cs typeface="Times New Roman" panose="02020603050405020304" pitchFamily="18" charset="0"/>
              </a:rPr>
              <a:t>It is a step by step decomposition of complex records into simple records.</a:t>
            </a:r>
          </a:p>
          <a:p>
            <a:r>
              <a:rPr lang="en-US" dirty="0">
                <a:latin typeface="Times New Roman" panose="02020603050405020304" pitchFamily="18" charset="0"/>
                <a:cs typeface="Times New Roman" panose="02020603050405020304" pitchFamily="18" charset="0"/>
              </a:rPr>
              <a:t>“Normalization is a process of designing a consistent database by minimizing redundancy and ensuring data integrity through decomposition WHICH IS LOSSLESS”</a:t>
            </a:r>
          </a:p>
        </p:txBody>
      </p:sp>
    </p:spTree>
    <p:extLst>
      <p:ext uri="{BB962C8B-B14F-4D97-AF65-F5344CB8AC3E}">
        <p14:creationId xmlns:p14="http://schemas.microsoft.com/office/powerpoint/2010/main" val="68982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2B90EDF-55C5-4016-A704-66053AE93F6F}"/>
              </a:ext>
            </a:extLst>
          </p:cNvPr>
          <p:cNvGraphicFramePr>
            <a:graphicFrameLocks noGrp="1"/>
          </p:cNvGraphicFramePr>
          <p:nvPr>
            <p:ph sz="quarter" idx="13"/>
            <p:extLst>
              <p:ext uri="{D42A27DB-BD31-4B8C-83A1-F6EECF244321}">
                <p14:modId xmlns:p14="http://schemas.microsoft.com/office/powerpoint/2010/main" val="4154246571"/>
              </p:ext>
            </p:extLst>
          </p:nvPr>
        </p:nvGraphicFramePr>
        <p:xfrm>
          <a:off x="6096000" y="1232452"/>
          <a:ext cx="5433392" cy="2372140"/>
        </p:xfrm>
        <a:graphic>
          <a:graphicData uri="http://schemas.openxmlformats.org/drawingml/2006/table">
            <a:tbl>
              <a:tblPr>
                <a:tableStyleId>{5C22544A-7EE6-4342-B048-85BDC9FD1C3A}</a:tableStyleId>
              </a:tblPr>
              <a:tblGrid>
                <a:gridCol w="1388889">
                  <a:extLst>
                    <a:ext uri="{9D8B030D-6E8A-4147-A177-3AD203B41FA5}">
                      <a16:colId xmlns:a16="http://schemas.microsoft.com/office/drawing/2014/main" val="2500999651"/>
                    </a:ext>
                  </a:extLst>
                </a:gridCol>
                <a:gridCol w="1372096">
                  <a:extLst>
                    <a:ext uri="{9D8B030D-6E8A-4147-A177-3AD203B41FA5}">
                      <a16:colId xmlns:a16="http://schemas.microsoft.com/office/drawing/2014/main" val="1362049020"/>
                    </a:ext>
                  </a:extLst>
                </a:gridCol>
                <a:gridCol w="858760">
                  <a:extLst>
                    <a:ext uri="{9D8B030D-6E8A-4147-A177-3AD203B41FA5}">
                      <a16:colId xmlns:a16="http://schemas.microsoft.com/office/drawing/2014/main" val="1230312666"/>
                    </a:ext>
                  </a:extLst>
                </a:gridCol>
                <a:gridCol w="1813647">
                  <a:extLst>
                    <a:ext uri="{9D8B030D-6E8A-4147-A177-3AD203B41FA5}">
                      <a16:colId xmlns:a16="http://schemas.microsoft.com/office/drawing/2014/main" val="722305351"/>
                    </a:ext>
                  </a:extLst>
                </a:gridCol>
              </a:tblGrid>
              <a:tr h="671251">
                <a:tc>
                  <a:txBody>
                    <a:bodyPr/>
                    <a:lstStyle/>
                    <a:p>
                      <a:pPr algn="ctr" fontAlgn="ctr"/>
                      <a:r>
                        <a:rPr lang="en-US" sz="1600" u="none" strike="noStrike" dirty="0" err="1">
                          <a:effectLst/>
                          <a:latin typeface="Times New Roman" panose="02020603050405020304" pitchFamily="18" charset="0"/>
                          <a:cs typeface="Times New Roman" panose="02020603050405020304" pitchFamily="18" charset="0"/>
                        </a:rPr>
                        <a:t>student_id</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err="1">
                          <a:effectLst/>
                          <a:latin typeface="Times New Roman" panose="02020603050405020304" pitchFamily="18" charset="0"/>
                          <a:cs typeface="Times New Roman" panose="02020603050405020304" pitchFamily="18" charset="0"/>
                        </a:rPr>
                        <a:t>subject_id</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marks</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teacher</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637057668"/>
                  </a:ext>
                </a:extLst>
              </a:tr>
              <a:tr h="1029639">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70</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Java Teacher</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760873887"/>
                  </a:ext>
                </a:extLst>
              </a:tr>
              <a:tr h="33562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75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C++ Teacher</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742893806"/>
                  </a:ext>
                </a:extLst>
              </a:tr>
              <a:tr h="33562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80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Java Teacher</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83037025"/>
                  </a:ext>
                </a:extLst>
              </a:tr>
            </a:tbl>
          </a:graphicData>
        </a:graphic>
      </p:graphicFrame>
      <p:pic>
        <p:nvPicPr>
          <p:cNvPr id="2050" name="Picture 2" descr="Example Second normal form">
            <a:extLst>
              <a:ext uri="{FF2B5EF4-FFF2-40B4-BE49-F238E27FC236}">
                <a16:creationId xmlns:a16="http://schemas.microsoft.com/office/drawing/2014/main" id="{1A920D86-E99D-4053-926E-6FEEF5621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08035" cy="549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64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ample Not In Second Normal Form">
            <a:extLst>
              <a:ext uri="{FF2B5EF4-FFF2-40B4-BE49-F238E27FC236}">
                <a16:creationId xmlns:a16="http://schemas.microsoft.com/office/drawing/2014/main" id="{32B699B5-F131-41EB-A1AD-C0AA92124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2" y="1026942"/>
            <a:ext cx="5303519" cy="2819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nd Normal Form Example">
            <a:extLst>
              <a:ext uri="{FF2B5EF4-FFF2-40B4-BE49-F238E27FC236}">
                <a16:creationId xmlns:a16="http://schemas.microsoft.com/office/drawing/2014/main" id="{AD665020-F64C-44B3-92D9-0288DDD880E7}"/>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096000" y="703385"/>
            <a:ext cx="4961203" cy="346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323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F770B4CD-535A-4FF2-B700-8C40F0031E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3" name="Group 72">
            <a:extLst>
              <a:ext uri="{FF2B5EF4-FFF2-40B4-BE49-F238E27FC236}">
                <a16:creationId xmlns:a16="http://schemas.microsoft.com/office/drawing/2014/main" id="{42AB5EEF-5DB7-47EA-BB55-DC7DAC8A6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74" name="Rectangle 73">
              <a:extLst>
                <a:ext uri="{FF2B5EF4-FFF2-40B4-BE49-F238E27FC236}">
                  <a16:creationId xmlns:a16="http://schemas.microsoft.com/office/drawing/2014/main" id="{2D031218-C353-46BE-8BA0-03B929089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75" name="Freeform 11">
              <a:extLst>
                <a:ext uri="{FF2B5EF4-FFF2-40B4-BE49-F238E27FC236}">
                  <a16:creationId xmlns:a16="http://schemas.microsoft.com/office/drawing/2014/main" id="{63018239-79C0-4159-AE08-A6113D9AD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76" name="Rectangle 75">
              <a:extLst>
                <a:ext uri="{FF2B5EF4-FFF2-40B4-BE49-F238E27FC236}">
                  <a16:creationId xmlns:a16="http://schemas.microsoft.com/office/drawing/2014/main" id="{A68094AE-62A3-4DD8-B617-758BE447B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78" name="Rectangle 77">
            <a:extLst>
              <a:ext uri="{FF2B5EF4-FFF2-40B4-BE49-F238E27FC236}">
                <a16:creationId xmlns:a16="http://schemas.microsoft.com/office/drawing/2014/main" id="{4ED2C424-5870-46BF-B77E-0C113783B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D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4B75501-2C4C-44D8-A541-FA33D7EF1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screenshot of a cell phone&#10;&#10;Description automatically generated">
            <a:extLst>
              <a:ext uri="{FF2B5EF4-FFF2-40B4-BE49-F238E27FC236}">
                <a16:creationId xmlns:a16="http://schemas.microsoft.com/office/drawing/2014/main" id="{A5148715-640D-45B7-A0EE-0FE6CB5E5F3B}"/>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tretch>
            <a:fillRect/>
          </a:stretch>
        </p:blipFill>
        <p:spPr bwMode="auto">
          <a:xfrm>
            <a:off x="1953944" y="643467"/>
            <a:ext cx="8284112"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330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2D95B3-A1CD-4EF7-BD74-3AB7933F5F10}"/>
              </a:ext>
            </a:extLst>
          </p:cNvPr>
          <p:cNvGraphicFramePr>
            <a:graphicFrameLocks noGrp="1"/>
          </p:cNvGraphicFramePr>
          <p:nvPr>
            <p:ph sz="quarter" idx="13"/>
            <p:extLst>
              <p:ext uri="{D42A27DB-BD31-4B8C-83A1-F6EECF244321}">
                <p14:modId xmlns:p14="http://schemas.microsoft.com/office/powerpoint/2010/main" val="3537535523"/>
              </p:ext>
            </p:extLst>
          </p:nvPr>
        </p:nvGraphicFramePr>
        <p:xfrm>
          <a:off x="2447778" y="743028"/>
          <a:ext cx="6035038" cy="1803224"/>
        </p:xfrm>
        <a:graphic>
          <a:graphicData uri="http://schemas.openxmlformats.org/drawingml/2006/table">
            <a:tbl>
              <a:tblPr>
                <a:tableStyleId>{5C22544A-7EE6-4342-B048-85BDC9FD1C3A}</a:tableStyleId>
              </a:tblPr>
              <a:tblGrid>
                <a:gridCol w="1364872">
                  <a:extLst>
                    <a:ext uri="{9D8B030D-6E8A-4147-A177-3AD203B41FA5}">
                      <a16:colId xmlns:a16="http://schemas.microsoft.com/office/drawing/2014/main" val="3983662017"/>
                    </a:ext>
                  </a:extLst>
                </a:gridCol>
                <a:gridCol w="1463538">
                  <a:extLst>
                    <a:ext uri="{9D8B030D-6E8A-4147-A177-3AD203B41FA5}">
                      <a16:colId xmlns:a16="http://schemas.microsoft.com/office/drawing/2014/main" val="3148422794"/>
                    </a:ext>
                  </a:extLst>
                </a:gridCol>
                <a:gridCol w="1743090">
                  <a:extLst>
                    <a:ext uri="{9D8B030D-6E8A-4147-A177-3AD203B41FA5}">
                      <a16:colId xmlns:a16="http://schemas.microsoft.com/office/drawing/2014/main" val="1793700911"/>
                    </a:ext>
                  </a:extLst>
                </a:gridCol>
                <a:gridCol w="1463538">
                  <a:extLst>
                    <a:ext uri="{9D8B030D-6E8A-4147-A177-3AD203B41FA5}">
                      <a16:colId xmlns:a16="http://schemas.microsoft.com/office/drawing/2014/main" val="1788246776"/>
                    </a:ext>
                  </a:extLst>
                </a:gridCol>
              </a:tblGrid>
              <a:tr h="699209">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Employee No</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Department No</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Employee Name</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Department</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172098828"/>
                  </a:ext>
                </a:extLst>
              </a:tr>
              <a:tr h="36800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101</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Ram</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ORACLE</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4096632795"/>
                  </a:ext>
                </a:extLst>
              </a:tr>
              <a:tr h="36800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2</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102</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Rajiv</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SQL</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044079196"/>
                  </a:ext>
                </a:extLst>
              </a:tr>
              <a:tr h="36800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3</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101</a:t>
                      </a:r>
                      <a:endParaRPr lang="en-US" sz="1600" b="0" i="0" u="none" strike="noStrike" dirty="0">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Shiva</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PL SQL</a:t>
                      </a:r>
                      <a:endParaRPr lang="en-US" sz="1600" b="0" i="0" u="none" strike="noStrike" dirty="0">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4141268832"/>
                  </a:ext>
                </a:extLst>
              </a:tr>
            </a:tbl>
          </a:graphicData>
        </a:graphic>
      </p:graphicFrame>
      <p:graphicFrame>
        <p:nvGraphicFramePr>
          <p:cNvPr id="5" name="Table 4">
            <a:extLst>
              <a:ext uri="{FF2B5EF4-FFF2-40B4-BE49-F238E27FC236}">
                <a16:creationId xmlns:a16="http://schemas.microsoft.com/office/drawing/2014/main" id="{9C6C15E2-9FD0-4E1F-89B9-6D528FCDADCD}"/>
              </a:ext>
            </a:extLst>
          </p:cNvPr>
          <p:cNvGraphicFramePr>
            <a:graphicFrameLocks noGrp="1"/>
          </p:cNvGraphicFramePr>
          <p:nvPr>
            <p:extLst>
              <p:ext uri="{D42A27DB-BD31-4B8C-83A1-F6EECF244321}">
                <p14:modId xmlns:p14="http://schemas.microsoft.com/office/powerpoint/2010/main" val="2833132467"/>
              </p:ext>
            </p:extLst>
          </p:nvPr>
        </p:nvGraphicFramePr>
        <p:xfrm>
          <a:off x="682478" y="3083975"/>
          <a:ext cx="4353755" cy="1803224"/>
        </p:xfrm>
        <a:graphic>
          <a:graphicData uri="http://schemas.openxmlformats.org/drawingml/2006/table">
            <a:tbl>
              <a:tblPr>
                <a:tableStyleId>{5C22544A-7EE6-4342-B048-85BDC9FD1C3A}</a:tableStyleId>
              </a:tblPr>
              <a:tblGrid>
                <a:gridCol w="1299862">
                  <a:extLst>
                    <a:ext uri="{9D8B030D-6E8A-4147-A177-3AD203B41FA5}">
                      <a16:colId xmlns:a16="http://schemas.microsoft.com/office/drawing/2014/main" val="1736467205"/>
                    </a:ext>
                  </a:extLst>
                </a:gridCol>
                <a:gridCol w="1393828">
                  <a:extLst>
                    <a:ext uri="{9D8B030D-6E8A-4147-A177-3AD203B41FA5}">
                      <a16:colId xmlns:a16="http://schemas.microsoft.com/office/drawing/2014/main" val="1314586064"/>
                    </a:ext>
                  </a:extLst>
                </a:gridCol>
                <a:gridCol w="1660065">
                  <a:extLst>
                    <a:ext uri="{9D8B030D-6E8A-4147-A177-3AD203B41FA5}">
                      <a16:colId xmlns:a16="http://schemas.microsoft.com/office/drawing/2014/main" val="3383690187"/>
                    </a:ext>
                  </a:extLst>
                </a:gridCol>
              </a:tblGrid>
              <a:tr h="699209">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Employee No</a:t>
                      </a:r>
                      <a:endParaRPr lang="en-US" sz="1600" b="0" i="0" u="none" strike="noStrike" dirty="0">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Department No</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Employee Name</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496938288"/>
                  </a:ext>
                </a:extLst>
              </a:tr>
              <a:tr h="36800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101</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Ram</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649008728"/>
                  </a:ext>
                </a:extLst>
              </a:tr>
              <a:tr h="36800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2</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102</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Rajiv</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969566764"/>
                  </a:ext>
                </a:extLst>
              </a:tr>
              <a:tr h="36800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3</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101</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Shiva</a:t>
                      </a:r>
                      <a:endParaRPr lang="en-US" sz="1600" b="0" i="0" u="none" strike="noStrike" dirty="0">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055471198"/>
                  </a:ext>
                </a:extLst>
              </a:tr>
            </a:tbl>
          </a:graphicData>
        </a:graphic>
      </p:graphicFrame>
      <p:graphicFrame>
        <p:nvGraphicFramePr>
          <p:cNvPr id="6" name="Table 5">
            <a:extLst>
              <a:ext uri="{FF2B5EF4-FFF2-40B4-BE49-F238E27FC236}">
                <a16:creationId xmlns:a16="http://schemas.microsoft.com/office/drawing/2014/main" id="{92BC3D41-088E-416E-96CF-02F02E711DBD}"/>
              </a:ext>
            </a:extLst>
          </p:cNvPr>
          <p:cNvGraphicFramePr>
            <a:graphicFrameLocks noGrp="1"/>
          </p:cNvGraphicFramePr>
          <p:nvPr>
            <p:extLst>
              <p:ext uri="{D42A27DB-BD31-4B8C-83A1-F6EECF244321}">
                <p14:modId xmlns:p14="http://schemas.microsoft.com/office/powerpoint/2010/main" val="3874557097"/>
              </p:ext>
            </p:extLst>
          </p:nvPr>
        </p:nvGraphicFramePr>
        <p:xfrm>
          <a:off x="6096000" y="3083975"/>
          <a:ext cx="3793588" cy="1803225"/>
        </p:xfrm>
        <a:graphic>
          <a:graphicData uri="http://schemas.openxmlformats.org/drawingml/2006/table">
            <a:tbl>
              <a:tblPr>
                <a:tableStyleId>{5C22544A-7EE6-4342-B048-85BDC9FD1C3A}</a:tableStyleId>
              </a:tblPr>
              <a:tblGrid>
                <a:gridCol w="1830627">
                  <a:extLst>
                    <a:ext uri="{9D8B030D-6E8A-4147-A177-3AD203B41FA5}">
                      <a16:colId xmlns:a16="http://schemas.microsoft.com/office/drawing/2014/main" val="3181537083"/>
                    </a:ext>
                  </a:extLst>
                </a:gridCol>
                <a:gridCol w="1962961">
                  <a:extLst>
                    <a:ext uri="{9D8B030D-6E8A-4147-A177-3AD203B41FA5}">
                      <a16:colId xmlns:a16="http://schemas.microsoft.com/office/drawing/2014/main" val="2191473758"/>
                    </a:ext>
                  </a:extLst>
                </a:gridCol>
              </a:tblGrid>
              <a:tr h="601075">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Department No</a:t>
                      </a:r>
                      <a:endParaRPr lang="en-US" sz="1600" b="0" i="0" u="none" strike="noStrike" dirty="0">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Department</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02002988"/>
                  </a:ext>
                </a:extLst>
              </a:tr>
              <a:tr h="601075">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101</a:t>
                      </a:r>
                      <a:endParaRPr lang="en-US" sz="1600" b="0" i="0" u="none" strike="noStrike" dirty="0">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ORACLE</a:t>
                      </a:r>
                      <a:endParaRPr lang="en-US" sz="1600" b="0" i="0" u="none" strike="noStrike" dirty="0">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672813186"/>
                  </a:ext>
                </a:extLst>
              </a:tr>
              <a:tr h="601075">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102</a:t>
                      </a:r>
                      <a:endParaRPr lang="en-US" sz="1600" b="0" i="0" u="none" strike="noStrike">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SQL</a:t>
                      </a:r>
                      <a:endParaRPr lang="en-US" sz="1600" b="0" i="0" u="none" strike="noStrike" dirty="0">
                        <a:solidFill>
                          <a:srgbClr val="484848"/>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876471966"/>
                  </a:ext>
                </a:extLst>
              </a:tr>
            </a:tbl>
          </a:graphicData>
        </a:graphic>
      </p:graphicFrame>
    </p:spTree>
    <p:extLst>
      <p:ext uri="{BB962C8B-B14F-4D97-AF65-F5344CB8AC3E}">
        <p14:creationId xmlns:p14="http://schemas.microsoft.com/office/powerpoint/2010/main" val="142402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BED2-7CBE-46C7-BD72-E52CAE3F792F}"/>
              </a:ext>
            </a:extLst>
          </p:cNvPr>
          <p:cNvSpPr>
            <a:spLocks noGrp="1"/>
          </p:cNvSpPr>
          <p:nvPr>
            <p:ph type="title"/>
          </p:nvPr>
        </p:nvSpPr>
        <p:spPr/>
        <p:txBody>
          <a:bodyPr>
            <a:normAutofit fontScale="90000"/>
          </a:bodyPr>
          <a:lstStyle/>
          <a:p>
            <a:r>
              <a:rPr lang="en-US" dirty="0"/>
              <a:t>Third Normal Form (3NF)</a:t>
            </a:r>
            <a:br>
              <a:rPr lang="en-US" dirty="0"/>
            </a:br>
            <a:endParaRPr lang="en-US" dirty="0"/>
          </a:p>
        </p:txBody>
      </p:sp>
      <p:sp>
        <p:nvSpPr>
          <p:cNvPr id="3" name="Content Placeholder 2">
            <a:extLst>
              <a:ext uri="{FF2B5EF4-FFF2-40B4-BE49-F238E27FC236}">
                <a16:creationId xmlns:a16="http://schemas.microsoft.com/office/drawing/2014/main" id="{17696290-1EDD-4121-964F-3C04EC7E47E2}"/>
              </a:ext>
            </a:extLst>
          </p:cNvPr>
          <p:cNvSpPr>
            <a:spLocks noGrp="1"/>
          </p:cNvSpPr>
          <p:nvPr>
            <p:ph sz="quarter" idx="13"/>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 table is said to be in the Third Normal Form when,</a:t>
            </a:r>
          </a:p>
          <a:p>
            <a:r>
              <a:rPr lang="en-US" dirty="0">
                <a:latin typeface="Times New Roman" panose="02020603050405020304" pitchFamily="18" charset="0"/>
                <a:cs typeface="Times New Roman" panose="02020603050405020304" pitchFamily="18" charset="0"/>
              </a:rPr>
              <a:t>It is in the Second Normal form.</a:t>
            </a:r>
          </a:p>
          <a:p>
            <a:r>
              <a:rPr lang="en-US" dirty="0">
                <a:latin typeface="Times New Roman" panose="02020603050405020304" pitchFamily="18" charset="0"/>
                <a:cs typeface="Times New Roman" panose="02020603050405020304" pitchFamily="18" charset="0"/>
              </a:rPr>
              <a:t>And, it doesn't have Transitive Dependency.</a:t>
            </a:r>
          </a:p>
          <a:p>
            <a:r>
              <a:rPr lang="en-US" b="1" dirty="0">
                <a:latin typeface="Times New Roman" panose="02020603050405020304" pitchFamily="18" charset="0"/>
                <a:cs typeface="Times New Roman" panose="02020603050405020304" pitchFamily="18" charset="0"/>
              </a:rPr>
              <a:t>Transitive dependency – </a:t>
            </a:r>
            <a:r>
              <a:rPr lang="en-US" dirty="0">
                <a:latin typeface="Times New Roman" panose="02020603050405020304" pitchFamily="18" charset="0"/>
                <a:cs typeface="Times New Roman" panose="02020603050405020304" pitchFamily="18" charset="0"/>
              </a:rPr>
              <a:t>If A-&gt;B and B-&gt;C are two FDs then A-&gt;C is called transitive dependency.</a:t>
            </a:r>
          </a:p>
          <a:p>
            <a:r>
              <a:rPr lang="en-US" dirty="0">
                <a:latin typeface="Times New Roman" panose="02020603050405020304" pitchFamily="18" charset="0"/>
                <a:cs typeface="Times New Roman" panose="02020603050405020304" pitchFamily="18" charset="0"/>
              </a:rPr>
              <a:t>This is </a:t>
            </a:r>
            <a:r>
              <a:rPr lang="en-US" b="1" dirty="0">
                <a:latin typeface="Times New Roman" panose="02020603050405020304" pitchFamily="18" charset="0"/>
                <a:cs typeface="Times New Roman" panose="02020603050405020304" pitchFamily="18" charset="0"/>
              </a:rPr>
              <a:t>Transitive Dependency</a:t>
            </a:r>
            <a:r>
              <a:rPr lang="en-US" dirty="0">
                <a:latin typeface="Times New Roman" panose="02020603050405020304" pitchFamily="18" charset="0"/>
                <a:cs typeface="Times New Roman" panose="02020603050405020304" pitchFamily="18" charset="0"/>
              </a:rPr>
              <a:t>. When a non-prime attribute depends on other non-prime attributes rather than depending upon the prime attributes or primary key.</a:t>
            </a:r>
          </a:p>
          <a:p>
            <a:pPr marL="0" indent="0">
              <a:buNone/>
            </a:pPr>
            <a:endParaRPr lang="en-US" dirty="0"/>
          </a:p>
        </p:txBody>
      </p:sp>
    </p:spTree>
    <p:extLst>
      <p:ext uri="{BB962C8B-B14F-4D97-AF65-F5344CB8AC3E}">
        <p14:creationId xmlns:p14="http://schemas.microsoft.com/office/powerpoint/2010/main" val="2828202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09BBA-94E8-4EE6-8ADC-98F7843A3F94}"/>
              </a:ext>
            </a:extLst>
          </p:cNvPr>
          <p:cNvSpPr>
            <a:spLocks noGrp="1"/>
          </p:cNvSpPr>
          <p:nvPr>
            <p:ph sz="quarter" idx="13"/>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FD set: {STUD_NO -&gt; STUD_NAME, STUD_NO -&gt; STUD_STATE, STUD_STATE -&gt; STUD_COUNTRY, STUD_NO -&gt; STUD_AGE}</a:t>
            </a:r>
          </a:p>
          <a:p>
            <a:r>
              <a:rPr lang="en-US" dirty="0">
                <a:latin typeface="Times New Roman" panose="02020603050405020304" pitchFamily="18" charset="0"/>
                <a:cs typeface="Times New Roman" panose="02020603050405020304" pitchFamily="18" charset="0"/>
              </a:rPr>
              <a:t>Candidate Key: {STUD_NO}</a:t>
            </a:r>
          </a:p>
          <a:p>
            <a:r>
              <a:rPr lang="en-US" dirty="0">
                <a:latin typeface="Times New Roman" panose="02020603050405020304" pitchFamily="18" charset="0"/>
                <a:cs typeface="Times New Roman" panose="02020603050405020304" pitchFamily="18" charset="0"/>
              </a:rPr>
              <a:t>STUD_NO -&gt; STUD_STATE and STUD_STATE -&gt; STUD_COUNTRY are true</a:t>
            </a:r>
          </a:p>
          <a:p>
            <a:r>
              <a:rPr lang="en-US" dirty="0">
                <a:latin typeface="Times New Roman" panose="02020603050405020304" pitchFamily="18" charset="0"/>
                <a:cs typeface="Times New Roman" panose="02020603050405020304" pitchFamily="18" charset="0"/>
              </a:rPr>
              <a:t>So STUD_COUNTRY is transitively dependent on STUD_NO. It violates the third normal form</a:t>
            </a:r>
          </a:p>
          <a:p>
            <a:r>
              <a:rPr lang="en-US" dirty="0">
                <a:latin typeface="Times New Roman" panose="02020603050405020304" pitchFamily="18" charset="0"/>
                <a:cs typeface="Times New Roman" panose="02020603050405020304" pitchFamily="18" charset="0"/>
              </a:rPr>
              <a:t>To convert it in third normal form, we will decompose the relation STUDENT </a:t>
            </a:r>
          </a:p>
          <a:p>
            <a:r>
              <a:rPr lang="en-US" dirty="0">
                <a:latin typeface="Times New Roman" panose="02020603050405020304" pitchFamily="18" charset="0"/>
                <a:cs typeface="Times New Roman" panose="02020603050405020304" pitchFamily="18" charset="0"/>
              </a:rPr>
              <a:t>STUDENT (STUD_NO, STUD_NAME, STUD_PHONE, STUD_STATE, STUD_AGE)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STATE_COUNTRY (STATE, COUNTRY)</a:t>
            </a:r>
          </a:p>
          <a:p>
            <a:r>
              <a:rPr lang="en-US" dirty="0">
                <a:latin typeface="Times New Roman" panose="02020603050405020304" pitchFamily="18" charset="0"/>
                <a:cs typeface="Times New Roman" panose="02020603050405020304" pitchFamily="18" charset="0"/>
              </a:rPr>
              <a:t>A table is in 3NF if it is in 2NF and for each functional dependency X-&gt; Y at least one of the following conditions hold:</a:t>
            </a:r>
          </a:p>
          <a:p>
            <a:pPr lvl="0"/>
            <a:r>
              <a:rPr lang="en-US" dirty="0">
                <a:latin typeface="Times New Roman" panose="02020603050405020304" pitchFamily="18" charset="0"/>
                <a:cs typeface="Times New Roman" panose="02020603050405020304" pitchFamily="18" charset="0"/>
              </a:rPr>
              <a:t>X is a </a:t>
            </a:r>
            <a:r>
              <a:rPr lang="en-US" u="sng" dirty="0">
                <a:latin typeface="Times New Roman" panose="02020603050405020304" pitchFamily="18" charset="0"/>
                <a:cs typeface="Times New Roman" panose="02020603050405020304" pitchFamily="18" charset="0"/>
              </a:rPr>
              <a:t>super key</a:t>
            </a:r>
            <a:r>
              <a:rPr lang="en-US" dirty="0">
                <a:latin typeface="Times New Roman" panose="02020603050405020304" pitchFamily="18" charset="0"/>
                <a:cs typeface="Times New Roman" panose="02020603050405020304" pitchFamily="18" charset="0"/>
              </a:rPr>
              <a:t> of table</a:t>
            </a:r>
          </a:p>
          <a:p>
            <a:r>
              <a:rPr lang="en-US" dirty="0">
                <a:latin typeface="Times New Roman" panose="02020603050405020304" pitchFamily="18" charset="0"/>
                <a:cs typeface="Times New Roman" panose="02020603050405020304" pitchFamily="18" charset="0"/>
              </a:rPr>
              <a:t>Y is a prime attribute of table</a:t>
            </a:r>
          </a:p>
        </p:txBody>
      </p:sp>
      <p:pic>
        <p:nvPicPr>
          <p:cNvPr id="6146" name="Picture 2" descr="image5">
            <a:extLst>
              <a:ext uri="{FF2B5EF4-FFF2-40B4-BE49-F238E27FC236}">
                <a16:creationId xmlns:a16="http://schemas.microsoft.com/office/drawing/2014/main" id="{B12F777A-E7EF-45A5-856E-E0B452B6D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09" y="118331"/>
            <a:ext cx="9535477"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060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874FC-641B-4E64-BC63-090434100FE6}"/>
              </a:ext>
            </a:extLst>
          </p:cNvPr>
          <p:cNvSpPr>
            <a:spLocks noGrp="1"/>
          </p:cNvSpPr>
          <p:nvPr>
            <p:ph sz="quarter" idx="13"/>
          </p:nvPr>
        </p:nvSpPr>
        <p:spPr>
          <a:xfrm>
            <a:off x="559191" y="1528824"/>
            <a:ext cx="10394707" cy="218504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the above &lt;Employee&gt; table, </a:t>
            </a:r>
            <a:r>
              <a:rPr lang="en-US" dirty="0" err="1">
                <a:latin typeface="Times New Roman" panose="02020603050405020304" pitchFamily="18" charset="0"/>
                <a:cs typeface="Times New Roman" panose="02020603050405020304" pitchFamily="18" charset="0"/>
              </a:rPr>
              <a:t>EId</a:t>
            </a:r>
            <a:r>
              <a:rPr lang="en-US" dirty="0">
                <a:latin typeface="Times New Roman" panose="02020603050405020304" pitchFamily="18" charset="0"/>
                <a:cs typeface="Times New Roman" panose="02020603050405020304" pitchFamily="18" charset="0"/>
              </a:rPr>
              <a:t> is a primary key but City, State depends upon Zip code.</a:t>
            </a:r>
          </a:p>
          <a:p>
            <a:r>
              <a:rPr lang="en-US" dirty="0">
                <a:latin typeface="Times New Roman" panose="02020603050405020304" pitchFamily="18" charset="0"/>
                <a:cs typeface="Times New Roman" panose="02020603050405020304" pitchFamily="18" charset="0"/>
              </a:rPr>
              <a:t>The dependency between Zip and other fields is called Transitive Dependency.</a:t>
            </a:r>
          </a:p>
          <a:p>
            <a:r>
              <a:rPr lang="en-US" dirty="0">
                <a:latin typeface="Times New Roman" panose="02020603050405020304" pitchFamily="18" charset="0"/>
                <a:cs typeface="Times New Roman" panose="02020603050405020304" pitchFamily="18" charset="0"/>
              </a:rPr>
              <a:t>Therefore we apply 3NF. So, we need to move the city and state to the new &lt;Employee_Table2&gt; table, with Zip as a Primary key.</a:t>
            </a:r>
          </a:p>
          <a:p>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3262839-5C0C-4A82-90EB-C59FC49C7160}"/>
              </a:ext>
            </a:extLst>
          </p:cNvPr>
          <p:cNvGraphicFramePr>
            <a:graphicFrameLocks noGrp="1"/>
          </p:cNvGraphicFramePr>
          <p:nvPr>
            <p:extLst>
              <p:ext uri="{D42A27DB-BD31-4B8C-83A1-F6EECF244321}">
                <p14:modId xmlns:p14="http://schemas.microsoft.com/office/powerpoint/2010/main" val="4232533716"/>
              </p:ext>
            </p:extLst>
          </p:nvPr>
        </p:nvGraphicFramePr>
        <p:xfrm>
          <a:off x="685800" y="282229"/>
          <a:ext cx="9808698" cy="1051560"/>
        </p:xfrm>
        <a:graphic>
          <a:graphicData uri="http://schemas.openxmlformats.org/drawingml/2006/table">
            <a:tbl>
              <a:tblPr/>
              <a:tblGrid>
                <a:gridCol w="1634783">
                  <a:extLst>
                    <a:ext uri="{9D8B030D-6E8A-4147-A177-3AD203B41FA5}">
                      <a16:colId xmlns:a16="http://schemas.microsoft.com/office/drawing/2014/main" val="3699311097"/>
                    </a:ext>
                  </a:extLst>
                </a:gridCol>
                <a:gridCol w="1634783">
                  <a:extLst>
                    <a:ext uri="{9D8B030D-6E8A-4147-A177-3AD203B41FA5}">
                      <a16:colId xmlns:a16="http://schemas.microsoft.com/office/drawing/2014/main" val="2405293525"/>
                    </a:ext>
                  </a:extLst>
                </a:gridCol>
                <a:gridCol w="1634783">
                  <a:extLst>
                    <a:ext uri="{9D8B030D-6E8A-4147-A177-3AD203B41FA5}">
                      <a16:colId xmlns:a16="http://schemas.microsoft.com/office/drawing/2014/main" val="4211931907"/>
                    </a:ext>
                  </a:extLst>
                </a:gridCol>
                <a:gridCol w="1634783">
                  <a:extLst>
                    <a:ext uri="{9D8B030D-6E8A-4147-A177-3AD203B41FA5}">
                      <a16:colId xmlns:a16="http://schemas.microsoft.com/office/drawing/2014/main" val="2070488140"/>
                    </a:ext>
                  </a:extLst>
                </a:gridCol>
                <a:gridCol w="1634783">
                  <a:extLst>
                    <a:ext uri="{9D8B030D-6E8A-4147-A177-3AD203B41FA5}">
                      <a16:colId xmlns:a16="http://schemas.microsoft.com/office/drawing/2014/main" val="3469168952"/>
                    </a:ext>
                  </a:extLst>
                </a:gridCol>
                <a:gridCol w="1634783">
                  <a:extLst>
                    <a:ext uri="{9D8B030D-6E8A-4147-A177-3AD203B41FA5}">
                      <a16:colId xmlns:a16="http://schemas.microsoft.com/office/drawing/2014/main" val="3729733057"/>
                    </a:ext>
                  </a:extLst>
                </a:gridCol>
              </a:tblGrid>
              <a:tr h="0">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EId</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Ename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DOB</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City</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State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Zip</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extLst>
                  <a:ext uri="{0D108BD9-81ED-4DB2-BD59-A6C34878D82A}">
                    <a16:rowId xmlns:a16="http://schemas.microsoft.com/office/drawing/2014/main" val="3369255340"/>
                  </a:ext>
                </a:extLst>
              </a:tr>
              <a:tr h="0">
                <a:tc>
                  <a:txBody>
                    <a:bodyPr/>
                    <a:lstStyle/>
                    <a:p>
                      <a:pPr algn="l" fontAlgn="t"/>
                      <a:r>
                        <a:rPr lang="en-US" b="0">
                          <a:effectLst/>
                          <a:latin typeface="Times New Roman" panose="02020603050405020304" pitchFamily="18" charset="0"/>
                          <a:cs typeface="Times New Roman" panose="02020603050405020304" pitchFamily="18" charset="0"/>
                        </a:rPr>
                        <a:t>001</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ABC</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10/05/1990</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Pune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Maharashtra</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411038</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2667674600"/>
                  </a:ext>
                </a:extLst>
              </a:tr>
              <a:tr h="0">
                <a:tc>
                  <a:txBody>
                    <a:bodyPr/>
                    <a:lstStyle/>
                    <a:p>
                      <a:pPr algn="l" fontAlgn="t"/>
                      <a:r>
                        <a:rPr lang="en-US" b="0">
                          <a:effectLst/>
                          <a:latin typeface="Times New Roman" panose="02020603050405020304" pitchFamily="18" charset="0"/>
                          <a:cs typeface="Times New Roman" panose="02020603050405020304" pitchFamily="18" charset="0"/>
                        </a:rPr>
                        <a:t>002</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XYZ</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11/05/1988</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Mumbai</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Maharashtra</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400007</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524809393"/>
                  </a:ext>
                </a:extLst>
              </a:tr>
            </a:tbl>
          </a:graphicData>
        </a:graphic>
      </p:graphicFrame>
      <p:graphicFrame>
        <p:nvGraphicFramePr>
          <p:cNvPr id="5" name="Table 4">
            <a:extLst>
              <a:ext uri="{FF2B5EF4-FFF2-40B4-BE49-F238E27FC236}">
                <a16:creationId xmlns:a16="http://schemas.microsoft.com/office/drawing/2014/main" id="{65D4C49A-940C-47FE-9B29-E5D3C5631549}"/>
              </a:ext>
            </a:extLst>
          </p:cNvPr>
          <p:cNvGraphicFramePr>
            <a:graphicFrameLocks noGrp="1"/>
          </p:cNvGraphicFramePr>
          <p:nvPr>
            <p:extLst>
              <p:ext uri="{D42A27DB-BD31-4B8C-83A1-F6EECF244321}">
                <p14:modId xmlns:p14="http://schemas.microsoft.com/office/powerpoint/2010/main" val="3081441017"/>
              </p:ext>
            </p:extLst>
          </p:nvPr>
        </p:nvGraphicFramePr>
        <p:xfrm>
          <a:off x="172144" y="3716202"/>
          <a:ext cx="6116116" cy="1390371"/>
        </p:xfrm>
        <a:graphic>
          <a:graphicData uri="http://schemas.openxmlformats.org/drawingml/2006/table">
            <a:tbl>
              <a:tblPr/>
              <a:tblGrid>
                <a:gridCol w="1529029">
                  <a:extLst>
                    <a:ext uri="{9D8B030D-6E8A-4147-A177-3AD203B41FA5}">
                      <a16:colId xmlns:a16="http://schemas.microsoft.com/office/drawing/2014/main" val="4189288742"/>
                    </a:ext>
                  </a:extLst>
                </a:gridCol>
                <a:gridCol w="1529029">
                  <a:extLst>
                    <a:ext uri="{9D8B030D-6E8A-4147-A177-3AD203B41FA5}">
                      <a16:colId xmlns:a16="http://schemas.microsoft.com/office/drawing/2014/main" val="768406232"/>
                    </a:ext>
                  </a:extLst>
                </a:gridCol>
                <a:gridCol w="1529029">
                  <a:extLst>
                    <a:ext uri="{9D8B030D-6E8A-4147-A177-3AD203B41FA5}">
                      <a16:colId xmlns:a16="http://schemas.microsoft.com/office/drawing/2014/main" val="319494792"/>
                    </a:ext>
                  </a:extLst>
                </a:gridCol>
                <a:gridCol w="1529029">
                  <a:extLst>
                    <a:ext uri="{9D8B030D-6E8A-4147-A177-3AD203B41FA5}">
                      <a16:colId xmlns:a16="http://schemas.microsoft.com/office/drawing/2014/main" val="820575901"/>
                    </a:ext>
                  </a:extLst>
                </a:gridCol>
              </a:tblGrid>
              <a:tr h="463457">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EId</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Ename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dirty="0">
                          <a:solidFill>
                            <a:srgbClr val="333333"/>
                          </a:solidFill>
                          <a:effectLst/>
                          <a:latin typeface="Times New Roman" panose="02020603050405020304" pitchFamily="18" charset="0"/>
                          <a:cs typeface="Times New Roman" panose="02020603050405020304" pitchFamily="18" charset="0"/>
                        </a:rPr>
                        <a:t>DOB</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Zip</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extLst>
                  <a:ext uri="{0D108BD9-81ED-4DB2-BD59-A6C34878D82A}">
                    <a16:rowId xmlns:a16="http://schemas.microsoft.com/office/drawing/2014/main" val="332588031"/>
                  </a:ext>
                </a:extLst>
              </a:tr>
              <a:tr h="463457">
                <a:tc>
                  <a:txBody>
                    <a:bodyPr/>
                    <a:lstStyle/>
                    <a:p>
                      <a:pPr algn="l" fontAlgn="t"/>
                      <a:r>
                        <a:rPr lang="en-US" b="0">
                          <a:effectLst/>
                          <a:latin typeface="Times New Roman" panose="02020603050405020304" pitchFamily="18" charset="0"/>
                          <a:cs typeface="Times New Roman" panose="02020603050405020304" pitchFamily="18" charset="0"/>
                        </a:rPr>
                        <a:t>001</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ABC</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10/05/1990</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411038</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397540986"/>
                  </a:ext>
                </a:extLst>
              </a:tr>
              <a:tr h="463457">
                <a:tc>
                  <a:txBody>
                    <a:bodyPr/>
                    <a:lstStyle/>
                    <a:p>
                      <a:pPr algn="l" fontAlgn="t"/>
                      <a:r>
                        <a:rPr lang="en-US" b="0">
                          <a:effectLst/>
                          <a:latin typeface="Times New Roman" panose="02020603050405020304" pitchFamily="18" charset="0"/>
                          <a:cs typeface="Times New Roman" panose="02020603050405020304" pitchFamily="18" charset="0"/>
                        </a:rPr>
                        <a:t>002</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XYZ</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11/05/1988</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400007</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205921501"/>
                  </a:ext>
                </a:extLst>
              </a:tr>
            </a:tbl>
          </a:graphicData>
        </a:graphic>
      </p:graphicFrame>
      <p:graphicFrame>
        <p:nvGraphicFramePr>
          <p:cNvPr id="6" name="Table 5">
            <a:extLst>
              <a:ext uri="{FF2B5EF4-FFF2-40B4-BE49-F238E27FC236}">
                <a16:creationId xmlns:a16="http://schemas.microsoft.com/office/drawing/2014/main" id="{66CB20BF-DB73-424E-ADC0-AB08CFC52484}"/>
              </a:ext>
            </a:extLst>
          </p:cNvPr>
          <p:cNvGraphicFramePr>
            <a:graphicFrameLocks noGrp="1"/>
          </p:cNvGraphicFramePr>
          <p:nvPr>
            <p:extLst>
              <p:ext uri="{D42A27DB-BD31-4B8C-83A1-F6EECF244321}">
                <p14:modId xmlns:p14="http://schemas.microsoft.com/office/powerpoint/2010/main" val="2908250248"/>
              </p:ext>
            </p:extLst>
          </p:nvPr>
        </p:nvGraphicFramePr>
        <p:xfrm>
          <a:off x="6621198" y="3713872"/>
          <a:ext cx="5011611" cy="1390371"/>
        </p:xfrm>
        <a:graphic>
          <a:graphicData uri="http://schemas.openxmlformats.org/drawingml/2006/table">
            <a:tbl>
              <a:tblPr/>
              <a:tblGrid>
                <a:gridCol w="1670537">
                  <a:extLst>
                    <a:ext uri="{9D8B030D-6E8A-4147-A177-3AD203B41FA5}">
                      <a16:colId xmlns:a16="http://schemas.microsoft.com/office/drawing/2014/main" val="1981963158"/>
                    </a:ext>
                  </a:extLst>
                </a:gridCol>
                <a:gridCol w="1670537">
                  <a:extLst>
                    <a:ext uri="{9D8B030D-6E8A-4147-A177-3AD203B41FA5}">
                      <a16:colId xmlns:a16="http://schemas.microsoft.com/office/drawing/2014/main" val="1749538659"/>
                    </a:ext>
                  </a:extLst>
                </a:gridCol>
                <a:gridCol w="1670537">
                  <a:extLst>
                    <a:ext uri="{9D8B030D-6E8A-4147-A177-3AD203B41FA5}">
                      <a16:colId xmlns:a16="http://schemas.microsoft.com/office/drawing/2014/main" val="573670399"/>
                    </a:ext>
                  </a:extLst>
                </a:gridCol>
              </a:tblGrid>
              <a:tr h="463457">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City</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State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tc>
                  <a:txBody>
                    <a:bodyPr/>
                    <a:lstStyle/>
                    <a:p>
                      <a:pPr algn="ctr" fontAlgn="t"/>
                      <a:r>
                        <a:rPr lang="en-US" b="1">
                          <a:solidFill>
                            <a:srgbClr val="333333"/>
                          </a:solidFill>
                          <a:effectLst/>
                          <a:latin typeface="Times New Roman" panose="02020603050405020304" pitchFamily="18" charset="0"/>
                          <a:cs typeface="Times New Roman" panose="02020603050405020304" pitchFamily="18" charset="0"/>
                        </a:rPr>
                        <a:t>Zip</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E3FEAB"/>
                    </a:solidFill>
                  </a:tcPr>
                </a:tc>
                <a:extLst>
                  <a:ext uri="{0D108BD9-81ED-4DB2-BD59-A6C34878D82A}">
                    <a16:rowId xmlns:a16="http://schemas.microsoft.com/office/drawing/2014/main" val="720105382"/>
                  </a:ext>
                </a:extLst>
              </a:tr>
              <a:tr h="463457">
                <a:tc>
                  <a:txBody>
                    <a:bodyPr/>
                    <a:lstStyle/>
                    <a:p>
                      <a:pPr algn="l" fontAlgn="t"/>
                      <a:r>
                        <a:rPr lang="en-US" b="0" dirty="0">
                          <a:effectLst/>
                          <a:latin typeface="Times New Roman" panose="02020603050405020304" pitchFamily="18" charset="0"/>
                          <a:cs typeface="Times New Roman" panose="02020603050405020304" pitchFamily="18" charset="0"/>
                        </a:rPr>
                        <a:t>Pune</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Maharashtra</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411038</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3660251802"/>
                  </a:ext>
                </a:extLst>
              </a:tr>
              <a:tr h="463457">
                <a:tc>
                  <a:txBody>
                    <a:bodyPr/>
                    <a:lstStyle/>
                    <a:p>
                      <a:pPr algn="l" fontAlgn="t"/>
                      <a:r>
                        <a:rPr lang="en-US" b="0">
                          <a:effectLst/>
                          <a:latin typeface="Times New Roman" panose="02020603050405020304" pitchFamily="18" charset="0"/>
                          <a:cs typeface="Times New Roman" panose="02020603050405020304" pitchFamily="18" charset="0"/>
                        </a:rPr>
                        <a:t>Mumbai</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a:effectLst/>
                          <a:latin typeface="Times New Roman" panose="02020603050405020304" pitchFamily="18" charset="0"/>
                          <a:cs typeface="Times New Roman" panose="02020603050405020304" pitchFamily="18" charset="0"/>
                        </a:rPr>
                        <a:t>Maharashtra</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tc>
                  <a:txBody>
                    <a:bodyPr/>
                    <a:lstStyle/>
                    <a:p>
                      <a:pPr algn="l" fontAlgn="t"/>
                      <a:r>
                        <a:rPr lang="en-US" b="0" dirty="0">
                          <a:effectLst/>
                          <a:latin typeface="Times New Roman" panose="02020603050405020304" pitchFamily="18" charset="0"/>
                          <a:cs typeface="Times New Roman" panose="02020603050405020304" pitchFamily="18" charset="0"/>
                        </a:rPr>
                        <a:t>400007</a:t>
                      </a:r>
                    </a:p>
                  </a:txBody>
                  <a:tcPr marL="38100" marR="38100" marT="38100" marB="38100">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FFFFF"/>
                    </a:solidFill>
                  </a:tcPr>
                </a:tc>
                <a:extLst>
                  <a:ext uri="{0D108BD9-81ED-4DB2-BD59-A6C34878D82A}">
                    <a16:rowId xmlns:a16="http://schemas.microsoft.com/office/drawing/2014/main" val="1731586477"/>
                  </a:ext>
                </a:extLst>
              </a:tr>
            </a:tbl>
          </a:graphicData>
        </a:graphic>
      </p:graphicFrame>
    </p:spTree>
    <p:extLst>
      <p:ext uri="{BB962C8B-B14F-4D97-AF65-F5344CB8AC3E}">
        <p14:creationId xmlns:p14="http://schemas.microsoft.com/office/powerpoint/2010/main" val="4217254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CBEE874E-BECE-419A-A62C-C3A7C7B51023}"/>
              </a:ext>
            </a:extLst>
          </p:cNvPr>
          <p:cNvSpPr>
            <a:spLocks noGrp="1" noChangeArrowheads="1"/>
          </p:cNvSpPr>
          <p:nvPr>
            <p:ph type="title"/>
          </p:nvPr>
        </p:nvSpPr>
        <p:spPr>
          <a:xfrm>
            <a:off x="1703388" y="188914"/>
            <a:ext cx="7772400" cy="1493837"/>
          </a:xfrm>
        </p:spPr>
        <p:txBody>
          <a:bodyPr/>
          <a:lstStyle/>
          <a:p>
            <a:r>
              <a:rPr lang="en-GB" altLang="en-US"/>
              <a:t>The Document</a:t>
            </a:r>
          </a:p>
        </p:txBody>
      </p:sp>
      <p:graphicFrame>
        <p:nvGraphicFramePr>
          <p:cNvPr id="9218" name="Object 2">
            <a:extLst>
              <a:ext uri="{FF2B5EF4-FFF2-40B4-BE49-F238E27FC236}">
                <a16:creationId xmlns:a16="http://schemas.microsoft.com/office/drawing/2014/main" id="{3E104491-D810-4CD6-B60C-C2FB64A09351}"/>
              </a:ext>
            </a:extLst>
          </p:cNvPr>
          <p:cNvGraphicFramePr>
            <a:graphicFrameLocks noChangeAspect="1"/>
          </p:cNvGraphicFramePr>
          <p:nvPr/>
        </p:nvGraphicFramePr>
        <p:xfrm>
          <a:off x="1917700" y="1562100"/>
          <a:ext cx="8102600" cy="4330700"/>
        </p:xfrm>
        <a:graphic>
          <a:graphicData uri="http://schemas.openxmlformats.org/presentationml/2006/ole">
            <mc:AlternateContent xmlns:mc="http://schemas.openxmlformats.org/markup-compatibility/2006">
              <mc:Choice xmlns:v="urn:schemas-microsoft-com:vml" Requires="v">
                <p:oleObj spid="_x0000_s3088" name="Document" r:id="rId3" imgW="5648563" imgH="3020890" progId="Word.Document.8">
                  <p:embed/>
                </p:oleObj>
              </mc:Choice>
              <mc:Fallback>
                <p:oleObj name="Document" r:id="rId3" imgW="5648563" imgH="3020890" progId="Word.Document.8">
                  <p:embed/>
                  <p:pic>
                    <p:nvPicPr>
                      <p:cNvPr id="9218" name="Object 2">
                        <a:extLst>
                          <a:ext uri="{FF2B5EF4-FFF2-40B4-BE49-F238E27FC236}">
                            <a16:creationId xmlns:a16="http://schemas.microsoft.com/office/drawing/2014/main" id="{3E104491-D810-4CD6-B60C-C2FB64A09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1562100"/>
                        <a:ext cx="8102600"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A4623900-34D0-428A-83EA-1244B04838E9}"/>
              </a:ext>
            </a:extLst>
          </p:cNvPr>
          <p:cNvGraphicFramePr>
            <a:graphicFrameLocks noChangeAspect="1"/>
          </p:cNvGraphicFramePr>
          <p:nvPr/>
        </p:nvGraphicFramePr>
        <p:xfrm>
          <a:off x="2003425" y="992188"/>
          <a:ext cx="5029200" cy="5245100"/>
        </p:xfrm>
        <a:graphic>
          <a:graphicData uri="http://schemas.openxmlformats.org/presentationml/2006/ole">
            <mc:AlternateContent xmlns:mc="http://schemas.openxmlformats.org/markup-compatibility/2006">
              <mc:Choice xmlns:v="urn:schemas-microsoft-com:vml" Requires="v">
                <p:oleObj spid="_x0000_s4112" name="Document" r:id="rId3" imgW="1848299" imgH="1920375" progId="Word.Document.8">
                  <p:embed/>
                </p:oleObj>
              </mc:Choice>
              <mc:Fallback>
                <p:oleObj name="Document" r:id="rId3" imgW="1848299" imgH="1920375" progId="Word.Document.8">
                  <p:embed/>
                  <p:pic>
                    <p:nvPicPr>
                      <p:cNvPr id="10242" name="Object 2">
                        <a:extLst>
                          <a:ext uri="{FF2B5EF4-FFF2-40B4-BE49-F238E27FC236}">
                            <a16:creationId xmlns:a16="http://schemas.microsoft.com/office/drawing/2014/main" id="{A4623900-34D0-428A-83EA-1244B04838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425" y="992188"/>
                        <a:ext cx="5029200" cy="52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Text Box 3">
            <a:extLst>
              <a:ext uri="{FF2B5EF4-FFF2-40B4-BE49-F238E27FC236}">
                <a16:creationId xmlns:a16="http://schemas.microsoft.com/office/drawing/2014/main" id="{C33CF28A-7705-427D-8892-C605185A95F4}"/>
              </a:ext>
            </a:extLst>
          </p:cNvPr>
          <p:cNvSpPr txBox="1">
            <a:spLocks noChangeArrowheads="1"/>
          </p:cNvSpPr>
          <p:nvPr/>
        </p:nvSpPr>
        <p:spPr bwMode="auto">
          <a:xfrm>
            <a:off x="7053263" y="2247901"/>
            <a:ext cx="32194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600" dirty="0">
                <a:solidFill>
                  <a:schemeClr val="bg2"/>
                </a:solidFill>
                <a:highlight>
                  <a:srgbClr val="000080"/>
                </a:highlight>
              </a:rPr>
              <a:t>Specify repeating group information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a:extLst>
              <a:ext uri="{FF2B5EF4-FFF2-40B4-BE49-F238E27FC236}">
                <a16:creationId xmlns:a16="http://schemas.microsoft.com/office/drawing/2014/main" id="{929DAD3C-78B4-4153-ADB7-3B9F0E9E3CAD}"/>
              </a:ext>
            </a:extLst>
          </p:cNvPr>
          <p:cNvGraphicFramePr>
            <a:graphicFrameLocks noChangeAspect="1"/>
          </p:cNvGraphicFramePr>
          <p:nvPr/>
        </p:nvGraphicFramePr>
        <p:xfrm>
          <a:off x="1992313" y="1773238"/>
          <a:ext cx="6159500" cy="4203700"/>
        </p:xfrm>
        <a:graphic>
          <a:graphicData uri="http://schemas.openxmlformats.org/presentationml/2006/ole">
            <mc:AlternateContent xmlns:mc="http://schemas.openxmlformats.org/markup-compatibility/2006">
              <mc:Choice xmlns:v="urn:schemas-microsoft-com:vml" Requires="v">
                <p:oleObj spid="_x0000_s5136" name="Document" r:id="rId3" imgW="3473603" imgH="2376627" progId="Word.Document.8">
                  <p:embed/>
                </p:oleObj>
              </mc:Choice>
              <mc:Fallback>
                <p:oleObj name="Document" r:id="rId3" imgW="3473603" imgH="2376627" progId="Word.Document.8">
                  <p:embed/>
                  <p:pic>
                    <p:nvPicPr>
                      <p:cNvPr id="11266" name="Object 2">
                        <a:extLst>
                          <a:ext uri="{FF2B5EF4-FFF2-40B4-BE49-F238E27FC236}">
                            <a16:creationId xmlns:a16="http://schemas.microsoft.com/office/drawing/2014/main" id="{929DAD3C-78B4-4153-ADB7-3B9F0E9E3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1773238"/>
                        <a:ext cx="6159500"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7" name="Text Box 3">
            <a:extLst>
              <a:ext uri="{FF2B5EF4-FFF2-40B4-BE49-F238E27FC236}">
                <a16:creationId xmlns:a16="http://schemas.microsoft.com/office/drawing/2014/main" id="{5FA43F59-D1F9-46FA-A34E-CBC0438ECC6E}"/>
              </a:ext>
            </a:extLst>
          </p:cNvPr>
          <p:cNvSpPr txBox="1">
            <a:spLocks noChangeArrowheads="1"/>
          </p:cNvSpPr>
          <p:nvPr/>
        </p:nvSpPr>
        <p:spPr bwMode="auto">
          <a:xfrm>
            <a:off x="1919289" y="260351"/>
            <a:ext cx="930063" cy="769441"/>
          </a:xfrm>
          <a:prstGeom prst="rect">
            <a:avLst/>
          </a:prstGeom>
          <a:noFill/>
          <a:ln w="9525">
            <a:noFill/>
            <a:miter lim="800000"/>
            <a:headEnd/>
            <a:tailEnd/>
          </a:ln>
        </p:spPr>
        <p:txBody>
          <a:bodyPr wrap="none">
            <a:spAutoFit/>
          </a:bodyPr>
          <a:lstStyle/>
          <a:p>
            <a:pPr>
              <a:defRPr/>
            </a:pPr>
            <a:r>
              <a:rPr lang="en-US" sz="4400" dirty="0">
                <a:solidFill>
                  <a:srgbClr val="8AA551"/>
                </a:solidFill>
                <a:latin typeface="+mj-lt"/>
                <a:ea typeface="+mj-ea"/>
                <a:cs typeface="+mj-cs"/>
              </a:rPr>
              <a:t>1NF</a:t>
            </a:r>
          </a:p>
        </p:txBody>
      </p:sp>
      <p:sp>
        <p:nvSpPr>
          <p:cNvPr id="11268" name="TextBox 3">
            <a:extLst>
              <a:ext uri="{FF2B5EF4-FFF2-40B4-BE49-F238E27FC236}">
                <a16:creationId xmlns:a16="http://schemas.microsoft.com/office/drawing/2014/main" id="{0AFFA688-E3E7-4FA8-B7C1-B91D34FE52CF}"/>
              </a:ext>
            </a:extLst>
          </p:cNvPr>
          <p:cNvSpPr txBox="1">
            <a:spLocks noChangeArrowheads="1"/>
          </p:cNvSpPr>
          <p:nvPr/>
        </p:nvSpPr>
        <p:spPr bwMode="auto">
          <a:xfrm>
            <a:off x="2063750" y="1052513"/>
            <a:ext cx="7704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8AA551"/>
                </a:solidFill>
              </a:rPr>
              <a:t>- Remove Repeating Group Information</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95E9-5FD4-4C1B-A1BA-3C8097C345D8}"/>
              </a:ext>
            </a:extLst>
          </p:cNvPr>
          <p:cNvSpPr>
            <a:spLocks noGrp="1"/>
          </p:cNvSpPr>
          <p:nvPr>
            <p:ph type="title"/>
          </p:nvPr>
        </p:nvSpPr>
        <p:spPr/>
        <p:txBody>
          <a:bodyPr/>
          <a:lstStyle/>
          <a:p>
            <a:r>
              <a:rPr lang="en-US" dirty="0"/>
              <a:t>FEATURES OF NORMALLIZATION</a:t>
            </a:r>
          </a:p>
        </p:txBody>
      </p:sp>
      <p:sp>
        <p:nvSpPr>
          <p:cNvPr id="3" name="Content Placeholder 2">
            <a:extLst>
              <a:ext uri="{FF2B5EF4-FFF2-40B4-BE49-F238E27FC236}">
                <a16:creationId xmlns:a16="http://schemas.microsoft.com/office/drawing/2014/main" id="{4719203B-FFD0-4970-97C8-0F9BBDF6A644}"/>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Normalization avoids the data redundancy (ROWLEVEL, COLUMNLEVEL).</a:t>
            </a:r>
          </a:p>
          <a:p>
            <a:r>
              <a:rPr lang="en-US" dirty="0">
                <a:latin typeface="Times New Roman" panose="02020603050405020304" pitchFamily="18" charset="0"/>
                <a:cs typeface="Times New Roman" panose="02020603050405020304" pitchFamily="18" charset="0"/>
              </a:rPr>
              <a:t>It is a formal process of developing data structures.</a:t>
            </a:r>
          </a:p>
          <a:p>
            <a:r>
              <a:rPr lang="en-US" dirty="0">
                <a:latin typeface="Times New Roman" panose="02020603050405020304" pitchFamily="18" charset="0"/>
                <a:cs typeface="Times New Roman" panose="02020603050405020304" pitchFamily="18" charset="0"/>
              </a:rPr>
              <a:t>It promotes the data integrity.</a:t>
            </a:r>
          </a:p>
          <a:p>
            <a:r>
              <a:rPr lang="en-US" dirty="0">
                <a:latin typeface="Times New Roman" panose="02020603050405020304" pitchFamily="18" charset="0"/>
                <a:cs typeface="Times New Roman" panose="02020603050405020304" pitchFamily="18" charset="0"/>
              </a:rPr>
              <a:t>It ensures data dependencies make sense that means data is logically stored.</a:t>
            </a:r>
          </a:p>
          <a:p>
            <a:r>
              <a:rPr lang="en-US" dirty="0">
                <a:latin typeface="Times New Roman" panose="02020603050405020304" pitchFamily="18" charset="0"/>
                <a:cs typeface="Times New Roman" panose="02020603050405020304" pitchFamily="18" charset="0"/>
              </a:rPr>
              <a:t>It eliminates the undesirable characteristics like Insertion, </a:t>
            </a:r>
            <a:r>
              <a:rPr lang="en-US" dirty="0" err="1">
                <a:latin typeface="Times New Roman" panose="02020603050405020304" pitchFamily="18" charset="0"/>
                <a:cs typeface="Times New Roman" panose="02020603050405020304" pitchFamily="18" charset="0"/>
              </a:rPr>
              <a:t>Updation</a:t>
            </a:r>
            <a:r>
              <a:rPr lang="en-US" dirty="0">
                <a:latin typeface="Times New Roman" panose="02020603050405020304" pitchFamily="18" charset="0"/>
                <a:cs typeface="Times New Roman" panose="02020603050405020304" pitchFamily="18" charset="0"/>
              </a:rPr>
              <a:t> and Deletion Anomalies.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661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30AC-846A-49B0-9412-17E6222FDF04}"/>
              </a:ext>
            </a:extLst>
          </p:cNvPr>
          <p:cNvSpPr>
            <a:spLocks noGrp="1"/>
          </p:cNvSpPr>
          <p:nvPr>
            <p:ph type="title"/>
          </p:nvPr>
        </p:nvSpPr>
        <p:spPr>
          <a:xfrm>
            <a:off x="0" y="0"/>
            <a:ext cx="10396882" cy="1151965"/>
          </a:xfrm>
        </p:spPr>
        <p:txBody>
          <a:bodyPr/>
          <a:lstStyle/>
          <a:p>
            <a:r>
              <a:rPr lang="en-US" dirty="0"/>
              <a:t>2NF</a:t>
            </a:r>
          </a:p>
        </p:txBody>
      </p:sp>
      <p:sp>
        <p:nvSpPr>
          <p:cNvPr id="3" name="Content Placeholder 2">
            <a:extLst>
              <a:ext uri="{FF2B5EF4-FFF2-40B4-BE49-F238E27FC236}">
                <a16:creationId xmlns:a16="http://schemas.microsoft.com/office/drawing/2014/main" id="{71CA422D-9220-4CB8-8DA0-3040D908CFEE}"/>
              </a:ext>
            </a:extLst>
          </p:cNvPr>
          <p:cNvSpPr>
            <a:spLocks noGrp="1"/>
          </p:cNvSpPr>
          <p:nvPr>
            <p:ph sz="quarter" idx="13"/>
          </p:nvPr>
        </p:nvSpPr>
        <p:spPr>
          <a:xfrm>
            <a:off x="0" y="914400"/>
            <a:ext cx="11080507" cy="446018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For 2nf, we need to examine the functional dependencies that exist when there is a candidate key that is made up of more than one attributes. </a:t>
            </a:r>
          </a:p>
          <a:p>
            <a:r>
              <a:rPr lang="en-US" dirty="0">
                <a:latin typeface="Times New Roman" panose="02020603050405020304" pitchFamily="18" charset="0"/>
                <a:cs typeface="Times New Roman" panose="02020603050405020304" pitchFamily="18" charset="0"/>
              </a:rPr>
              <a:t>Examine each non-key attribute to see if it is fully dependent on the whole candidate key.</a:t>
            </a:r>
          </a:p>
          <a:p>
            <a:pPr lvl="1"/>
            <a:r>
              <a:rPr lang="en-US" dirty="0">
                <a:latin typeface="Times New Roman" panose="02020603050405020304" pitchFamily="18" charset="0"/>
                <a:cs typeface="Times New Roman" panose="02020603050405020304" pitchFamily="18" charset="0"/>
              </a:rPr>
              <a:t>Result: yes, result is for particular student in a particular module.</a:t>
            </a:r>
          </a:p>
          <a:p>
            <a:pPr lvl="1"/>
            <a:r>
              <a:rPr lang="en-US" dirty="0">
                <a:latin typeface="Times New Roman" panose="02020603050405020304" pitchFamily="18" charset="0"/>
                <a:cs typeface="Times New Roman" panose="02020603050405020304" pitchFamily="18" charset="0"/>
              </a:rPr>
              <a:t>Result code: yes, same.</a:t>
            </a:r>
          </a:p>
          <a:p>
            <a:pPr lvl="1"/>
            <a:r>
              <a:rPr lang="en-US" dirty="0">
                <a:latin typeface="Times New Roman" panose="02020603050405020304" pitchFamily="18" charset="0"/>
                <a:cs typeface="Times New Roman" panose="02020603050405020304" pitchFamily="18" charset="0"/>
              </a:rPr>
              <a:t>Grade: grade is given for particular student in particular module.</a:t>
            </a:r>
          </a:p>
          <a:p>
            <a:pPr lvl="1"/>
            <a:r>
              <a:rPr lang="en-US" dirty="0">
                <a:latin typeface="Times New Roman" panose="02020603050405020304" pitchFamily="18" charset="0"/>
                <a:cs typeface="Times New Roman" panose="02020603050405020304" pitchFamily="18" charset="0"/>
              </a:rPr>
              <a:t>No of credits: no, nothing to do with student. Dependent on only module code.</a:t>
            </a:r>
          </a:p>
          <a:p>
            <a:pPr lvl="1"/>
            <a:r>
              <a:rPr lang="en-US" dirty="0">
                <a:latin typeface="Times New Roman" panose="02020603050405020304" pitchFamily="18" charset="0"/>
                <a:cs typeface="Times New Roman" panose="02020603050405020304" pitchFamily="18" charset="0"/>
              </a:rPr>
              <a:t>Module title: no. module title is dependent only on module code.</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Next steps:</a:t>
            </a:r>
          </a:p>
          <a:p>
            <a:pPr lvl="2"/>
            <a:r>
              <a:rPr lang="en-US" dirty="0">
                <a:latin typeface="Times New Roman" panose="02020603050405020304" pitchFamily="18" charset="0"/>
                <a:cs typeface="Times New Roman" panose="02020603050405020304" pitchFamily="18" charset="0"/>
              </a:rPr>
              <a:t>The identified attributes that are only dependent on part of candidate key,  we separate them out.  We take out the part of candidate key, on which they are dependent. This becomes a foreign key. </a:t>
            </a:r>
          </a:p>
        </p:txBody>
      </p:sp>
    </p:spTree>
    <p:extLst>
      <p:ext uri="{BB962C8B-B14F-4D97-AF65-F5344CB8AC3E}">
        <p14:creationId xmlns:p14="http://schemas.microsoft.com/office/powerpoint/2010/main" val="1914973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a:extLst>
              <a:ext uri="{FF2B5EF4-FFF2-40B4-BE49-F238E27FC236}">
                <a16:creationId xmlns:a16="http://schemas.microsoft.com/office/drawing/2014/main" id="{B3A94245-FEE1-4D38-8C3C-1FF994A36A4E}"/>
              </a:ext>
            </a:extLst>
          </p:cNvPr>
          <p:cNvGraphicFramePr>
            <a:graphicFrameLocks noChangeAspect="1"/>
          </p:cNvGraphicFramePr>
          <p:nvPr/>
        </p:nvGraphicFramePr>
        <p:xfrm>
          <a:off x="1828800" y="1628776"/>
          <a:ext cx="8229600" cy="4378325"/>
        </p:xfrm>
        <a:graphic>
          <a:graphicData uri="http://schemas.openxmlformats.org/presentationml/2006/ole">
            <mc:AlternateContent xmlns:mc="http://schemas.openxmlformats.org/markup-compatibility/2006">
              <mc:Choice xmlns:v="urn:schemas-microsoft-com:vml" Requires="v">
                <p:oleObj spid="_x0000_s6160" name="Document" r:id="rId3" imgW="4518598" imgH="2511371" progId="Word.Document.8">
                  <p:embed/>
                </p:oleObj>
              </mc:Choice>
              <mc:Fallback>
                <p:oleObj name="Document" r:id="rId3" imgW="4518598" imgH="2511371" progId="Word.Document.8">
                  <p:embed/>
                  <p:pic>
                    <p:nvPicPr>
                      <p:cNvPr id="12290" name="Object 2">
                        <a:extLst>
                          <a:ext uri="{FF2B5EF4-FFF2-40B4-BE49-F238E27FC236}">
                            <a16:creationId xmlns:a16="http://schemas.microsoft.com/office/drawing/2014/main" id="{B3A94245-FEE1-4D38-8C3C-1FF994A36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28776"/>
                        <a:ext cx="8229600"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Text Box 4">
            <a:extLst>
              <a:ext uri="{FF2B5EF4-FFF2-40B4-BE49-F238E27FC236}">
                <a16:creationId xmlns:a16="http://schemas.microsoft.com/office/drawing/2014/main" id="{4B8611E4-002A-4125-9743-06150F175E21}"/>
              </a:ext>
            </a:extLst>
          </p:cNvPr>
          <p:cNvSpPr txBox="1">
            <a:spLocks noChangeArrowheads="1"/>
          </p:cNvSpPr>
          <p:nvPr/>
        </p:nvSpPr>
        <p:spPr bwMode="auto">
          <a:xfrm>
            <a:off x="2135188" y="908051"/>
            <a:ext cx="6481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8AA551"/>
                </a:solidFill>
              </a:rPr>
              <a:t>- Remove </a:t>
            </a:r>
            <a:r>
              <a:rPr lang="en-US" altLang="en-US" sz="2600">
                <a:solidFill>
                  <a:srgbClr val="8AA551"/>
                </a:solidFill>
              </a:rPr>
              <a:t>Partial</a:t>
            </a:r>
            <a:r>
              <a:rPr lang="en-US" altLang="en-US">
                <a:solidFill>
                  <a:srgbClr val="8AA551"/>
                </a:solidFill>
              </a:rPr>
              <a:t> Key Dependencies</a:t>
            </a:r>
          </a:p>
        </p:txBody>
      </p:sp>
      <p:sp>
        <p:nvSpPr>
          <p:cNvPr id="12292" name="Rectangle 3">
            <a:extLst>
              <a:ext uri="{FF2B5EF4-FFF2-40B4-BE49-F238E27FC236}">
                <a16:creationId xmlns:a16="http://schemas.microsoft.com/office/drawing/2014/main" id="{86A1CCF7-E8F3-4F37-B2F2-F314EC1CB4D2}"/>
              </a:ext>
            </a:extLst>
          </p:cNvPr>
          <p:cNvSpPr>
            <a:spLocks noChangeArrowheads="1"/>
          </p:cNvSpPr>
          <p:nvPr/>
        </p:nvSpPr>
        <p:spPr bwMode="auto">
          <a:xfrm>
            <a:off x="2063750" y="188914"/>
            <a:ext cx="12509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4400">
                <a:solidFill>
                  <a:srgbClr val="8AA551"/>
                </a:solidFill>
              </a:rPr>
              <a:t>2NF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B22C-BEB4-4115-8118-64C9B132EACE}"/>
              </a:ext>
            </a:extLst>
          </p:cNvPr>
          <p:cNvSpPr>
            <a:spLocks noGrp="1"/>
          </p:cNvSpPr>
          <p:nvPr>
            <p:ph type="title"/>
          </p:nvPr>
        </p:nvSpPr>
        <p:spPr>
          <a:xfrm>
            <a:off x="0" y="0"/>
            <a:ext cx="10396882" cy="1151965"/>
          </a:xfrm>
        </p:spPr>
        <p:txBody>
          <a:bodyPr/>
          <a:lstStyle/>
          <a:p>
            <a:r>
              <a:rPr lang="en-US" dirty="0"/>
              <a:t>3nf</a:t>
            </a:r>
          </a:p>
        </p:txBody>
      </p:sp>
      <p:sp>
        <p:nvSpPr>
          <p:cNvPr id="3" name="Content Placeholder 2">
            <a:extLst>
              <a:ext uri="{FF2B5EF4-FFF2-40B4-BE49-F238E27FC236}">
                <a16:creationId xmlns:a16="http://schemas.microsoft.com/office/drawing/2014/main" id="{593BFA12-8BA8-44BB-ABAF-6E702474160B}"/>
              </a:ext>
            </a:extLst>
          </p:cNvPr>
          <p:cNvSpPr>
            <a:spLocks noGrp="1"/>
          </p:cNvSpPr>
          <p:nvPr>
            <p:ph sz="quarter" idx="13"/>
          </p:nvPr>
        </p:nvSpPr>
        <p:spPr>
          <a:xfrm>
            <a:off x="0" y="942536"/>
            <a:ext cx="11662117" cy="4432050"/>
          </a:xfrm>
        </p:spPr>
        <p:txBody>
          <a:bodyPr>
            <a:normAutofit/>
          </a:bodyPr>
          <a:lstStyle/>
          <a:p>
            <a:r>
              <a:rPr lang="en-US" dirty="0">
                <a:latin typeface="Times New Roman" panose="02020603050405020304" pitchFamily="18" charset="0"/>
                <a:cs typeface="Times New Roman" panose="02020603050405020304" pitchFamily="18" charset="0"/>
              </a:rPr>
              <a:t>Go through each attribute to see if it is dependent on primary key directly. </a:t>
            </a:r>
          </a:p>
          <a:p>
            <a:r>
              <a:rPr lang="en-US" dirty="0">
                <a:latin typeface="Times New Roman" panose="02020603050405020304" pitchFamily="18" charset="0"/>
                <a:cs typeface="Times New Roman" panose="02020603050405020304" pitchFamily="18" charset="0"/>
              </a:rPr>
              <a:t>There are two examples  where this is not  so here.</a:t>
            </a:r>
          </a:p>
          <a:p>
            <a:r>
              <a:rPr lang="en-US" dirty="0">
                <a:latin typeface="Times New Roman" panose="02020603050405020304" pitchFamily="18" charset="0"/>
                <a:cs typeface="Times New Roman" panose="02020603050405020304" pitchFamily="18" charset="0"/>
              </a:rPr>
              <a:t>Course title is dependent on the course code.</a:t>
            </a:r>
          </a:p>
          <a:p>
            <a:r>
              <a:rPr lang="en-US" dirty="0">
                <a:latin typeface="Times New Roman" panose="02020603050405020304" pitchFamily="18" charset="0"/>
                <a:cs typeface="Times New Roman" panose="02020603050405020304" pitchFamily="18" charset="0"/>
              </a:rPr>
              <a:t>Transitive : if we know the student number, we can no the course title via course code.</a:t>
            </a:r>
          </a:p>
          <a:p>
            <a:r>
              <a:rPr lang="en-US" dirty="0">
                <a:latin typeface="Times New Roman" panose="02020603050405020304" pitchFamily="18" charset="0"/>
                <a:cs typeface="Times New Roman" panose="02020603050405020304" pitchFamily="18" charset="0"/>
              </a:rPr>
              <a:t>Course code is separated out with course title. Course code is left as foreign key in the student relation.</a:t>
            </a:r>
          </a:p>
          <a:p>
            <a:r>
              <a:rPr lang="en-US" dirty="0">
                <a:latin typeface="Times New Roman" panose="02020603050405020304" pitchFamily="18" charset="0"/>
                <a:cs typeface="Times New Roman" panose="02020603050405020304" pitchFamily="18" charset="0"/>
              </a:rPr>
              <a:t>Second example is result code and result. Result is transitively dependent on the student number/module code primary key and so separated out.</a:t>
            </a:r>
          </a:p>
        </p:txBody>
      </p:sp>
    </p:spTree>
    <p:extLst>
      <p:ext uri="{BB962C8B-B14F-4D97-AF65-F5344CB8AC3E}">
        <p14:creationId xmlns:p14="http://schemas.microsoft.com/office/powerpoint/2010/main" val="3273850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a:extLst>
              <a:ext uri="{FF2B5EF4-FFF2-40B4-BE49-F238E27FC236}">
                <a16:creationId xmlns:a16="http://schemas.microsoft.com/office/drawing/2014/main" id="{BEF69551-0055-4F23-8AE9-D3BA7774D731}"/>
              </a:ext>
            </a:extLst>
          </p:cNvPr>
          <p:cNvGraphicFramePr>
            <a:graphicFrameLocks noChangeAspect="1"/>
          </p:cNvGraphicFramePr>
          <p:nvPr/>
        </p:nvGraphicFramePr>
        <p:xfrm>
          <a:off x="1809750" y="1196976"/>
          <a:ext cx="8102600" cy="5040313"/>
        </p:xfrm>
        <a:graphic>
          <a:graphicData uri="http://schemas.openxmlformats.org/presentationml/2006/ole">
            <mc:AlternateContent xmlns:mc="http://schemas.openxmlformats.org/markup-compatibility/2006">
              <mc:Choice xmlns:v="urn:schemas-microsoft-com:vml" Requires="v">
                <p:oleObj spid="_x0000_s7184" name="Document" r:id="rId3" imgW="5643510" imgH="3544083" progId="Word.Document.8">
                  <p:embed/>
                </p:oleObj>
              </mc:Choice>
              <mc:Fallback>
                <p:oleObj name="Document" r:id="rId3" imgW="5643510" imgH="3544083" progId="Word.Document.8">
                  <p:embed/>
                  <p:pic>
                    <p:nvPicPr>
                      <p:cNvPr id="13314" name="Object 2">
                        <a:extLst>
                          <a:ext uri="{FF2B5EF4-FFF2-40B4-BE49-F238E27FC236}">
                            <a16:creationId xmlns:a16="http://schemas.microsoft.com/office/drawing/2014/main" id="{BEF69551-0055-4F23-8AE9-D3BA7774D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1196976"/>
                        <a:ext cx="8102600"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5" name="Text Box 3">
            <a:extLst>
              <a:ext uri="{FF2B5EF4-FFF2-40B4-BE49-F238E27FC236}">
                <a16:creationId xmlns:a16="http://schemas.microsoft.com/office/drawing/2014/main" id="{51675B44-0F06-4AFF-8981-C3DDCD69AEB0}"/>
              </a:ext>
            </a:extLst>
          </p:cNvPr>
          <p:cNvSpPr txBox="1">
            <a:spLocks noChangeArrowheads="1"/>
          </p:cNvSpPr>
          <p:nvPr/>
        </p:nvSpPr>
        <p:spPr bwMode="auto">
          <a:xfrm>
            <a:off x="3000376" y="404813"/>
            <a:ext cx="4945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8AA551"/>
                </a:solidFill>
              </a:rPr>
              <a:t>- Remove Non-Key Dependencies </a:t>
            </a:r>
          </a:p>
        </p:txBody>
      </p:sp>
      <p:sp>
        <p:nvSpPr>
          <p:cNvPr id="13316" name="Rectangle 3">
            <a:extLst>
              <a:ext uri="{FF2B5EF4-FFF2-40B4-BE49-F238E27FC236}">
                <a16:creationId xmlns:a16="http://schemas.microsoft.com/office/drawing/2014/main" id="{E3313DBD-D773-43BF-BFDB-D5A600DABCF7}"/>
              </a:ext>
            </a:extLst>
          </p:cNvPr>
          <p:cNvSpPr>
            <a:spLocks noChangeArrowheads="1"/>
          </p:cNvSpPr>
          <p:nvPr/>
        </p:nvSpPr>
        <p:spPr bwMode="auto">
          <a:xfrm>
            <a:off x="1919289" y="260351"/>
            <a:ext cx="1152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4000">
                <a:solidFill>
                  <a:srgbClr val="8AA551"/>
                </a:solidFill>
              </a:rPr>
              <a:t>3NF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a:extLst>
              <a:ext uri="{FF2B5EF4-FFF2-40B4-BE49-F238E27FC236}">
                <a16:creationId xmlns:a16="http://schemas.microsoft.com/office/drawing/2014/main" id="{A0109FED-C345-4175-B432-5BCC4E506E08}"/>
              </a:ext>
            </a:extLst>
          </p:cNvPr>
          <p:cNvGraphicFramePr>
            <a:graphicFrameLocks noChangeAspect="1"/>
          </p:cNvGraphicFramePr>
          <p:nvPr/>
        </p:nvGraphicFramePr>
        <p:xfrm>
          <a:off x="1797050" y="431800"/>
          <a:ext cx="8763000" cy="5727700"/>
        </p:xfrm>
        <a:graphic>
          <a:graphicData uri="http://schemas.openxmlformats.org/presentationml/2006/ole">
            <mc:AlternateContent xmlns:mc="http://schemas.openxmlformats.org/markup-compatibility/2006">
              <mc:Choice xmlns:v="urn:schemas-microsoft-com:vml" Requires="v">
                <p:oleObj spid="_x0000_s8208" name="Document" r:id="rId3" imgW="5838504" imgH="3861342" progId="Word.Document.8">
                  <p:embed/>
                </p:oleObj>
              </mc:Choice>
              <mc:Fallback>
                <p:oleObj name="Document" r:id="rId3" imgW="5838504" imgH="3861342" progId="Word.Document.8">
                  <p:embed/>
                  <p:pic>
                    <p:nvPicPr>
                      <p:cNvPr id="14338" name="Object 2">
                        <a:extLst>
                          <a:ext uri="{FF2B5EF4-FFF2-40B4-BE49-F238E27FC236}">
                            <a16:creationId xmlns:a16="http://schemas.microsoft.com/office/drawing/2014/main" id="{A0109FED-C345-4175-B432-5BCC4E506E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431800"/>
                        <a:ext cx="87630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AutoShape 3">
            <a:extLst>
              <a:ext uri="{FF2B5EF4-FFF2-40B4-BE49-F238E27FC236}">
                <a16:creationId xmlns:a16="http://schemas.microsoft.com/office/drawing/2014/main" id="{C6B94FD1-12DE-441A-B953-AEA79F28A312}"/>
              </a:ext>
            </a:extLst>
          </p:cNvPr>
          <p:cNvSpPr>
            <a:spLocks noChangeArrowheads="1"/>
          </p:cNvSpPr>
          <p:nvPr/>
        </p:nvSpPr>
        <p:spPr bwMode="auto">
          <a:xfrm>
            <a:off x="4151313" y="260350"/>
            <a:ext cx="1524000" cy="838200"/>
          </a:xfrm>
          <a:prstGeom prst="roundRect">
            <a:avLst>
              <a:gd name="adj" fmla="val 16667"/>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t>Student</a:t>
            </a:r>
          </a:p>
        </p:txBody>
      </p:sp>
      <p:sp>
        <p:nvSpPr>
          <p:cNvPr id="14340" name="AutoShape 4">
            <a:extLst>
              <a:ext uri="{FF2B5EF4-FFF2-40B4-BE49-F238E27FC236}">
                <a16:creationId xmlns:a16="http://schemas.microsoft.com/office/drawing/2014/main" id="{4CECA871-4FA7-42AB-BD1A-61A913064D61}"/>
              </a:ext>
            </a:extLst>
          </p:cNvPr>
          <p:cNvSpPr>
            <a:spLocks noChangeArrowheads="1"/>
          </p:cNvSpPr>
          <p:nvPr/>
        </p:nvSpPr>
        <p:spPr bwMode="auto">
          <a:xfrm>
            <a:off x="4151313" y="1484313"/>
            <a:ext cx="1524000" cy="838200"/>
          </a:xfrm>
          <a:prstGeom prst="roundRect">
            <a:avLst>
              <a:gd name="adj" fmla="val 16667"/>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t>Course</a:t>
            </a:r>
          </a:p>
        </p:txBody>
      </p:sp>
      <p:sp>
        <p:nvSpPr>
          <p:cNvPr id="14341" name="AutoShape 5">
            <a:extLst>
              <a:ext uri="{FF2B5EF4-FFF2-40B4-BE49-F238E27FC236}">
                <a16:creationId xmlns:a16="http://schemas.microsoft.com/office/drawing/2014/main" id="{821FB551-7F71-4158-ACD8-FB3AC7341F68}"/>
              </a:ext>
            </a:extLst>
          </p:cNvPr>
          <p:cNvSpPr>
            <a:spLocks noChangeArrowheads="1"/>
          </p:cNvSpPr>
          <p:nvPr/>
        </p:nvSpPr>
        <p:spPr bwMode="auto">
          <a:xfrm>
            <a:off x="4151313" y="2636838"/>
            <a:ext cx="1524000" cy="838200"/>
          </a:xfrm>
          <a:prstGeom prst="roundRect">
            <a:avLst>
              <a:gd name="adj" fmla="val 16667"/>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Student Module</a:t>
            </a:r>
          </a:p>
        </p:txBody>
      </p:sp>
      <p:sp>
        <p:nvSpPr>
          <p:cNvPr id="14342" name="AutoShape 6">
            <a:extLst>
              <a:ext uri="{FF2B5EF4-FFF2-40B4-BE49-F238E27FC236}">
                <a16:creationId xmlns:a16="http://schemas.microsoft.com/office/drawing/2014/main" id="{40311519-4DA8-4375-9F8E-E81841261E8F}"/>
              </a:ext>
            </a:extLst>
          </p:cNvPr>
          <p:cNvSpPr>
            <a:spLocks noChangeArrowheads="1"/>
          </p:cNvSpPr>
          <p:nvPr/>
        </p:nvSpPr>
        <p:spPr bwMode="auto">
          <a:xfrm>
            <a:off x="4151313" y="3789363"/>
            <a:ext cx="1524000" cy="838200"/>
          </a:xfrm>
          <a:prstGeom prst="roundRect">
            <a:avLst>
              <a:gd name="adj" fmla="val 16667"/>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200"/>
              <a:t>Result Type</a:t>
            </a:r>
          </a:p>
        </p:txBody>
      </p:sp>
      <p:sp>
        <p:nvSpPr>
          <p:cNvPr id="14343" name="AutoShape 7">
            <a:extLst>
              <a:ext uri="{FF2B5EF4-FFF2-40B4-BE49-F238E27FC236}">
                <a16:creationId xmlns:a16="http://schemas.microsoft.com/office/drawing/2014/main" id="{895B92DD-C754-4175-AD57-E198ADD2402F}"/>
              </a:ext>
            </a:extLst>
          </p:cNvPr>
          <p:cNvSpPr>
            <a:spLocks noChangeArrowheads="1"/>
          </p:cNvSpPr>
          <p:nvPr/>
        </p:nvSpPr>
        <p:spPr bwMode="auto">
          <a:xfrm>
            <a:off x="4151313" y="4941888"/>
            <a:ext cx="1524000" cy="838200"/>
          </a:xfrm>
          <a:prstGeom prst="roundRect">
            <a:avLst>
              <a:gd name="adj" fmla="val 16667"/>
            </a:avLst>
          </a:prstGeom>
          <a:solidFill>
            <a:schemeClr val="accent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t>Module</a:t>
            </a:r>
          </a:p>
        </p:txBody>
      </p:sp>
      <p:sp>
        <p:nvSpPr>
          <p:cNvPr id="14344" name="Text Box 8">
            <a:extLst>
              <a:ext uri="{FF2B5EF4-FFF2-40B4-BE49-F238E27FC236}">
                <a16:creationId xmlns:a16="http://schemas.microsoft.com/office/drawing/2014/main" id="{26362D13-9B87-4F7C-9A58-9546DE8CBDFC}"/>
              </a:ext>
            </a:extLst>
          </p:cNvPr>
          <p:cNvSpPr txBox="1">
            <a:spLocks noChangeArrowheads="1"/>
          </p:cNvSpPr>
          <p:nvPr/>
        </p:nvSpPr>
        <p:spPr bwMode="auto">
          <a:xfrm>
            <a:off x="80613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a:extLst>
              <a:ext uri="{FF2B5EF4-FFF2-40B4-BE49-F238E27FC236}">
                <a16:creationId xmlns:a16="http://schemas.microsoft.com/office/drawing/2014/main" id="{059E9440-8B0D-42A8-B766-670250D26982}"/>
              </a:ext>
            </a:extLst>
          </p:cNvPr>
          <p:cNvGraphicFramePr>
            <a:graphicFrameLocks noChangeAspect="1"/>
          </p:cNvGraphicFramePr>
          <p:nvPr/>
        </p:nvGraphicFramePr>
        <p:xfrm>
          <a:off x="1993900" y="546100"/>
          <a:ext cx="8470900" cy="5321300"/>
        </p:xfrm>
        <a:graphic>
          <a:graphicData uri="http://schemas.openxmlformats.org/presentationml/2006/ole">
            <mc:AlternateContent xmlns:mc="http://schemas.openxmlformats.org/markup-compatibility/2006">
              <mc:Choice xmlns:v="urn:schemas-microsoft-com:vml" Requires="v">
                <p:oleObj spid="_x0000_s9232" name="Document" r:id="rId3" imgW="5644232" imgH="3544083" progId="Word.Document.8">
                  <p:embed/>
                </p:oleObj>
              </mc:Choice>
              <mc:Fallback>
                <p:oleObj name="Document" r:id="rId3" imgW="5644232" imgH="3544083" progId="Word.Document.8">
                  <p:embed/>
                  <p:pic>
                    <p:nvPicPr>
                      <p:cNvPr id="15362" name="Object 2">
                        <a:extLst>
                          <a:ext uri="{FF2B5EF4-FFF2-40B4-BE49-F238E27FC236}">
                            <a16:creationId xmlns:a16="http://schemas.microsoft.com/office/drawing/2014/main" id="{059E9440-8B0D-42A8-B766-670250D26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900" y="546100"/>
                        <a:ext cx="84709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Rectangle 8">
            <a:extLst>
              <a:ext uri="{FF2B5EF4-FFF2-40B4-BE49-F238E27FC236}">
                <a16:creationId xmlns:a16="http://schemas.microsoft.com/office/drawing/2014/main" id="{49971591-10B3-41E9-8050-248558671967}"/>
              </a:ext>
            </a:extLst>
          </p:cNvPr>
          <p:cNvSpPr>
            <a:spLocks noChangeArrowheads="1"/>
          </p:cNvSpPr>
          <p:nvPr/>
        </p:nvSpPr>
        <p:spPr bwMode="auto">
          <a:xfrm>
            <a:off x="4367214" y="908051"/>
            <a:ext cx="1944687" cy="1008063"/>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p:txBody>
      </p:sp>
      <p:sp>
        <p:nvSpPr>
          <p:cNvPr id="15364" name="Text Box 8">
            <a:extLst>
              <a:ext uri="{FF2B5EF4-FFF2-40B4-BE49-F238E27FC236}">
                <a16:creationId xmlns:a16="http://schemas.microsoft.com/office/drawing/2014/main" id="{BF89ACBB-C68C-4EFE-8CBD-B8B58204DBEF}"/>
              </a:ext>
            </a:extLst>
          </p:cNvPr>
          <p:cNvSpPr txBox="1">
            <a:spLocks noChangeArrowheads="1"/>
          </p:cNvSpPr>
          <p:nvPr/>
        </p:nvSpPr>
        <p:spPr bwMode="auto">
          <a:xfrm>
            <a:off x="8061325" y="156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5365" name="Text Box 9">
            <a:extLst>
              <a:ext uri="{FF2B5EF4-FFF2-40B4-BE49-F238E27FC236}">
                <a16:creationId xmlns:a16="http://schemas.microsoft.com/office/drawing/2014/main" id="{E5B19888-DD2E-43AE-83EC-62F0D6F3CF3A}"/>
              </a:ext>
            </a:extLst>
          </p:cNvPr>
          <p:cNvSpPr txBox="1">
            <a:spLocks noChangeArrowheads="1"/>
          </p:cNvSpPr>
          <p:nvPr/>
        </p:nvSpPr>
        <p:spPr bwMode="auto">
          <a:xfrm>
            <a:off x="4295775" y="3622676"/>
            <a:ext cx="56705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600" dirty="0">
                <a:solidFill>
                  <a:schemeClr val="bg2"/>
                </a:solidFill>
                <a:highlight>
                  <a:srgbClr val="000080"/>
                </a:highlight>
              </a:rPr>
              <a:t>A foreign key means we attach a ‘many’ end on an entity relationship diagram...</a:t>
            </a:r>
          </a:p>
        </p:txBody>
      </p:sp>
      <p:sp>
        <p:nvSpPr>
          <p:cNvPr id="15366" name="Line 12">
            <a:extLst>
              <a:ext uri="{FF2B5EF4-FFF2-40B4-BE49-F238E27FC236}">
                <a16:creationId xmlns:a16="http://schemas.microsoft.com/office/drawing/2014/main" id="{5C198175-521C-4EC6-B6A6-E2970BDC397B}"/>
              </a:ext>
            </a:extLst>
          </p:cNvPr>
          <p:cNvSpPr>
            <a:spLocks noChangeShapeType="1"/>
          </p:cNvSpPr>
          <p:nvPr/>
        </p:nvSpPr>
        <p:spPr bwMode="auto">
          <a:xfrm>
            <a:off x="6311900" y="1412875"/>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7" name="Rectangle 9">
            <a:extLst>
              <a:ext uri="{FF2B5EF4-FFF2-40B4-BE49-F238E27FC236}">
                <a16:creationId xmlns:a16="http://schemas.microsoft.com/office/drawing/2014/main" id="{C4855127-F799-4731-9ECE-FB474A0AC554}"/>
              </a:ext>
            </a:extLst>
          </p:cNvPr>
          <p:cNvSpPr>
            <a:spLocks noChangeArrowheads="1"/>
          </p:cNvSpPr>
          <p:nvPr/>
        </p:nvSpPr>
        <p:spPr bwMode="auto">
          <a:xfrm>
            <a:off x="4583113" y="1166813"/>
            <a:ext cx="1535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chemeClr val="bg2"/>
                </a:solidFill>
              </a:rPr>
              <a:t>Student</a:t>
            </a:r>
          </a:p>
        </p:txBody>
      </p:sp>
      <p:sp>
        <p:nvSpPr>
          <p:cNvPr id="15368" name="TextBox 10">
            <a:extLst>
              <a:ext uri="{FF2B5EF4-FFF2-40B4-BE49-F238E27FC236}">
                <a16:creationId xmlns:a16="http://schemas.microsoft.com/office/drawing/2014/main" id="{169C7D00-9116-4A20-AE10-F451FB2D1579}"/>
              </a:ext>
            </a:extLst>
          </p:cNvPr>
          <p:cNvSpPr txBox="1">
            <a:spLocks noChangeArrowheads="1"/>
          </p:cNvSpPr>
          <p:nvPr/>
        </p:nvSpPr>
        <p:spPr bwMode="auto">
          <a:xfrm>
            <a:off x="8112125" y="836613"/>
            <a:ext cx="1728788" cy="1200150"/>
          </a:xfrm>
          <a:prstGeom prst="rect">
            <a:avLst/>
          </a:prstGeom>
          <a:solidFill>
            <a:schemeClr val="accent1"/>
          </a:solidFill>
          <a:ln w="9525">
            <a:solidFill>
              <a:schemeClr val="tx1"/>
            </a:solidFill>
            <a:miter lim="800000"/>
            <a:headEnd/>
            <a:tailEnd/>
          </a:ln>
        </p:spPr>
        <p:txBody>
          <a:bodyPr anchor="b">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solidFill>
                <a:schemeClr val="bg2"/>
              </a:solidFill>
            </a:endParaRPr>
          </a:p>
          <a:p>
            <a:r>
              <a:rPr lang="en-GB" altLang="en-US">
                <a:solidFill>
                  <a:schemeClr val="bg2"/>
                </a:solidFill>
              </a:rPr>
              <a:t>   Course</a:t>
            </a:r>
          </a:p>
          <a:p>
            <a:endParaRPr lang="en-GB" altLang="en-US">
              <a:solidFill>
                <a:schemeClr val="bg2"/>
              </a:solidFill>
            </a:endParaRPr>
          </a:p>
        </p:txBody>
      </p:sp>
      <p:sp>
        <p:nvSpPr>
          <p:cNvPr id="15369" name="TextBox 11">
            <a:extLst>
              <a:ext uri="{FF2B5EF4-FFF2-40B4-BE49-F238E27FC236}">
                <a16:creationId xmlns:a16="http://schemas.microsoft.com/office/drawing/2014/main" id="{CB41609A-E957-4464-B67A-DDACC48F2FDD}"/>
              </a:ext>
            </a:extLst>
          </p:cNvPr>
          <p:cNvSpPr txBox="1">
            <a:spLocks noChangeArrowheads="1"/>
          </p:cNvSpPr>
          <p:nvPr/>
        </p:nvSpPr>
        <p:spPr bwMode="auto">
          <a:xfrm>
            <a:off x="6383339" y="950913"/>
            <a:ext cx="731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0...*</a:t>
            </a:r>
          </a:p>
        </p:txBody>
      </p:sp>
      <p:sp>
        <p:nvSpPr>
          <p:cNvPr id="15370" name="TextBox 12">
            <a:extLst>
              <a:ext uri="{FF2B5EF4-FFF2-40B4-BE49-F238E27FC236}">
                <a16:creationId xmlns:a16="http://schemas.microsoft.com/office/drawing/2014/main" id="{E7E1F9E1-FE6F-4F73-A2D5-B832D12B4B90}"/>
              </a:ext>
            </a:extLst>
          </p:cNvPr>
          <p:cNvSpPr txBox="1">
            <a:spLocks noChangeArrowheads="1"/>
          </p:cNvSpPr>
          <p:nvPr/>
        </p:nvSpPr>
        <p:spPr bwMode="auto">
          <a:xfrm>
            <a:off x="7824788" y="10525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5371" name="TextBox 13">
            <a:extLst>
              <a:ext uri="{FF2B5EF4-FFF2-40B4-BE49-F238E27FC236}">
                <a16:creationId xmlns:a16="http://schemas.microsoft.com/office/drawing/2014/main" id="{55A11D7E-A970-4369-ABF0-3D7F556140B0}"/>
              </a:ext>
            </a:extLst>
          </p:cNvPr>
          <p:cNvSpPr txBox="1">
            <a:spLocks noChangeArrowheads="1"/>
          </p:cNvSpPr>
          <p:nvPr/>
        </p:nvSpPr>
        <p:spPr bwMode="auto">
          <a:xfrm>
            <a:off x="7535864" y="981076"/>
            <a:ext cx="185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5372" name="TextBox 14">
            <a:extLst>
              <a:ext uri="{FF2B5EF4-FFF2-40B4-BE49-F238E27FC236}">
                <a16:creationId xmlns:a16="http://schemas.microsoft.com/office/drawing/2014/main" id="{99D04EBE-73DC-4B34-B1E8-C63E2A0F48BD}"/>
              </a:ext>
            </a:extLst>
          </p:cNvPr>
          <p:cNvSpPr txBox="1">
            <a:spLocks noChangeArrowheads="1"/>
          </p:cNvSpPr>
          <p:nvPr/>
        </p:nvSpPr>
        <p:spPr bwMode="auto">
          <a:xfrm>
            <a:off x="7535864" y="908051"/>
            <a:ext cx="185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5373" name="TextBox 15">
            <a:extLst>
              <a:ext uri="{FF2B5EF4-FFF2-40B4-BE49-F238E27FC236}">
                <a16:creationId xmlns:a16="http://schemas.microsoft.com/office/drawing/2014/main" id="{4E2F156C-2C65-492A-A790-660568BD6799}"/>
              </a:ext>
            </a:extLst>
          </p:cNvPr>
          <p:cNvSpPr txBox="1">
            <a:spLocks noChangeArrowheads="1"/>
          </p:cNvSpPr>
          <p:nvPr/>
        </p:nvSpPr>
        <p:spPr bwMode="auto">
          <a:xfrm>
            <a:off x="6311900" y="25654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GB" altLang="en-US"/>
          </a:p>
        </p:txBody>
      </p:sp>
      <p:sp>
        <p:nvSpPr>
          <p:cNvPr id="15374" name="TextBox 16">
            <a:extLst>
              <a:ext uri="{FF2B5EF4-FFF2-40B4-BE49-F238E27FC236}">
                <a16:creationId xmlns:a16="http://schemas.microsoft.com/office/drawing/2014/main" id="{A27831B3-8C59-4796-8AA0-7BDBBF4FF5E1}"/>
              </a:ext>
            </a:extLst>
          </p:cNvPr>
          <p:cNvSpPr txBox="1">
            <a:spLocks noChangeArrowheads="1"/>
          </p:cNvSpPr>
          <p:nvPr/>
        </p:nvSpPr>
        <p:spPr bwMode="auto">
          <a:xfrm>
            <a:off x="7680325" y="9509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83F77CB7-878F-4EEC-90DA-3724961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1989139"/>
            <a:ext cx="79756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B543175D-6926-4992-889B-1EC6EF3BD569}"/>
              </a:ext>
            </a:extLst>
          </p:cNvPr>
          <p:cNvSpPr txBox="1">
            <a:spLocks/>
          </p:cNvSpPr>
          <p:nvPr/>
        </p:nvSpPr>
        <p:spPr>
          <a:xfrm>
            <a:off x="1595438" y="341313"/>
            <a:ext cx="8964612" cy="1143000"/>
          </a:xfrm>
          <a:prstGeom prst="rect">
            <a:avLst/>
          </a:prstGeom>
        </p:spPr>
        <p:txBody>
          <a:bodyPr/>
          <a:lstStyle/>
          <a:p>
            <a:pPr>
              <a:defRPr/>
            </a:pPr>
            <a:r>
              <a:rPr lang="en-GB" sz="4400" kern="0" dirty="0">
                <a:solidFill>
                  <a:srgbClr val="72989C"/>
                </a:solidFill>
                <a:latin typeface="+mj-lt"/>
                <a:ea typeface="+mj-ea"/>
                <a:cs typeface="+mj-cs"/>
              </a:rPr>
              <a:t>Customer Order Sheet for Art Supply Shop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F64607B-322F-4AC8-A21F-B9AC825CE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13" y="2133600"/>
            <a:ext cx="8191500"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2">
            <a:extLst>
              <a:ext uri="{FF2B5EF4-FFF2-40B4-BE49-F238E27FC236}">
                <a16:creationId xmlns:a16="http://schemas.microsoft.com/office/drawing/2014/main" id="{FFA05D56-00EB-42F8-A55D-5E96C3F7CE05}"/>
              </a:ext>
            </a:extLst>
          </p:cNvPr>
          <p:cNvSpPr txBox="1">
            <a:spLocks noChangeArrowheads="1"/>
          </p:cNvSpPr>
          <p:nvPr/>
        </p:nvSpPr>
        <p:spPr bwMode="auto">
          <a:xfrm>
            <a:off x="1761573" y="1286669"/>
            <a:ext cx="82819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GB" altLang="en-US" sz="2800" dirty="0">
                <a:solidFill>
                  <a:schemeClr val="bg2"/>
                </a:solidFill>
                <a:highlight>
                  <a:srgbClr val="0000FF"/>
                </a:highlight>
              </a:rPr>
              <a:t>Un-normalised Form. Identify repeating groups</a:t>
            </a:r>
          </a:p>
        </p:txBody>
      </p:sp>
      <p:sp>
        <p:nvSpPr>
          <p:cNvPr id="4" name="Title 1">
            <a:extLst>
              <a:ext uri="{FF2B5EF4-FFF2-40B4-BE49-F238E27FC236}">
                <a16:creationId xmlns:a16="http://schemas.microsoft.com/office/drawing/2014/main" id="{CD12EE30-0575-44F5-87AB-530E864EE217}"/>
              </a:ext>
            </a:extLst>
          </p:cNvPr>
          <p:cNvSpPr txBox="1">
            <a:spLocks/>
          </p:cNvSpPr>
          <p:nvPr/>
        </p:nvSpPr>
        <p:spPr>
          <a:xfrm>
            <a:off x="1595438" y="341313"/>
            <a:ext cx="8964612" cy="1143000"/>
          </a:xfrm>
          <a:prstGeom prst="rect">
            <a:avLst/>
          </a:prstGeom>
        </p:spPr>
        <p:txBody>
          <a:bodyPr/>
          <a:lstStyle/>
          <a:p>
            <a:pPr>
              <a:defRPr/>
            </a:pPr>
            <a:r>
              <a:rPr lang="en-GB" sz="4400" kern="0" dirty="0">
                <a:solidFill>
                  <a:srgbClr val="72989C"/>
                </a:solidFill>
                <a:latin typeface="+mj-lt"/>
                <a:ea typeface="+mj-ea"/>
                <a:cs typeface="+mj-cs"/>
              </a:rPr>
              <a:t>First Step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BBD366A4-213A-47F1-8DC6-7DDFAE269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1412875"/>
            <a:ext cx="825976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59" name="Straight Connector 6">
            <a:extLst>
              <a:ext uri="{FF2B5EF4-FFF2-40B4-BE49-F238E27FC236}">
                <a16:creationId xmlns:a16="http://schemas.microsoft.com/office/drawing/2014/main" id="{9DA3595E-9E33-430C-BC73-DCD794A02486}"/>
              </a:ext>
            </a:extLst>
          </p:cNvPr>
          <p:cNvCxnSpPr>
            <a:cxnSpLocks noChangeShapeType="1"/>
          </p:cNvCxnSpPr>
          <p:nvPr/>
        </p:nvCxnSpPr>
        <p:spPr bwMode="auto">
          <a:xfrm>
            <a:off x="5664201" y="3644900"/>
            <a:ext cx="9366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 name="Title 1">
            <a:extLst>
              <a:ext uri="{FF2B5EF4-FFF2-40B4-BE49-F238E27FC236}">
                <a16:creationId xmlns:a16="http://schemas.microsoft.com/office/drawing/2014/main" id="{3CCD3F2A-DFB6-4C19-B71A-40483EF24FF9}"/>
              </a:ext>
            </a:extLst>
          </p:cNvPr>
          <p:cNvSpPr txBox="1">
            <a:spLocks/>
          </p:cNvSpPr>
          <p:nvPr/>
        </p:nvSpPr>
        <p:spPr>
          <a:xfrm>
            <a:off x="1595438" y="341313"/>
            <a:ext cx="8964612" cy="1143000"/>
          </a:xfrm>
          <a:prstGeom prst="rect">
            <a:avLst/>
          </a:prstGeom>
        </p:spPr>
        <p:txBody>
          <a:bodyPr/>
          <a:lstStyle/>
          <a:p>
            <a:pPr>
              <a:defRPr/>
            </a:pPr>
            <a:r>
              <a:rPr lang="en-GB" sz="4400" kern="0" dirty="0">
                <a:solidFill>
                  <a:srgbClr val="72989C"/>
                </a:solidFill>
                <a:latin typeface="+mj-lt"/>
                <a:ea typeface="+mj-ea"/>
                <a:cs typeface="+mj-cs"/>
              </a:rPr>
              <a:t>First Normal Form (1NF)</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F34F-3881-4FD8-A21C-6DB62AF3288B}"/>
              </a:ext>
            </a:extLst>
          </p:cNvPr>
          <p:cNvSpPr>
            <a:spLocks noGrp="1"/>
          </p:cNvSpPr>
          <p:nvPr>
            <p:ph type="title"/>
          </p:nvPr>
        </p:nvSpPr>
        <p:spPr>
          <a:xfrm>
            <a:off x="0" y="0"/>
            <a:ext cx="10396882" cy="1151965"/>
          </a:xfrm>
        </p:spPr>
        <p:txBody>
          <a:bodyPr/>
          <a:lstStyle/>
          <a:p>
            <a:r>
              <a:rPr lang="en-US" dirty="0"/>
              <a:t>2nf</a:t>
            </a:r>
          </a:p>
        </p:txBody>
      </p:sp>
      <p:sp>
        <p:nvSpPr>
          <p:cNvPr id="3" name="Content Placeholder 2">
            <a:extLst>
              <a:ext uri="{FF2B5EF4-FFF2-40B4-BE49-F238E27FC236}">
                <a16:creationId xmlns:a16="http://schemas.microsoft.com/office/drawing/2014/main" id="{4A122CBC-5BF6-471D-BD15-6585AA4BFE05}"/>
              </a:ext>
            </a:extLst>
          </p:cNvPr>
          <p:cNvSpPr>
            <a:spLocks noGrp="1"/>
          </p:cNvSpPr>
          <p:nvPr>
            <p:ph sz="quarter" idx="13"/>
          </p:nvPr>
        </p:nvSpPr>
        <p:spPr>
          <a:xfrm>
            <a:off x="109025" y="1151965"/>
            <a:ext cx="11496821" cy="4081217"/>
          </a:xfrm>
        </p:spPr>
        <p:txBody>
          <a:bodyPr>
            <a:normAutofit/>
          </a:bodyPr>
          <a:lstStyle/>
          <a:p>
            <a:r>
              <a:rPr lang="en-US" dirty="0">
                <a:latin typeface="Times New Roman" panose="02020603050405020304" pitchFamily="18" charset="0"/>
                <a:cs typeface="Times New Roman" panose="02020603050405020304" pitchFamily="18" charset="0"/>
              </a:rPr>
              <a:t>Let us examine each non-key attributes if they are fully dependent on the whole primary key.</a:t>
            </a:r>
          </a:p>
          <a:p>
            <a:r>
              <a:rPr lang="en-US" dirty="0">
                <a:latin typeface="Times New Roman" panose="02020603050405020304" pitchFamily="18" charset="0"/>
                <a:cs typeface="Times New Roman" panose="02020603050405020304" pitchFamily="18" charset="0"/>
              </a:rPr>
              <a:t>Item name: no, dependent on item number only.</a:t>
            </a:r>
          </a:p>
          <a:p>
            <a:r>
              <a:rPr lang="en-US" dirty="0">
                <a:latin typeface="Times New Roman" panose="02020603050405020304" pitchFamily="18" charset="0"/>
                <a:cs typeface="Times New Roman" panose="02020603050405020304" pitchFamily="18" charset="0"/>
              </a:rPr>
              <a:t>Supplier id: no, only on item number. It indicates which supplier provides that item.</a:t>
            </a:r>
          </a:p>
          <a:p>
            <a:r>
              <a:rPr lang="en-US" dirty="0">
                <a:latin typeface="Times New Roman" panose="02020603050405020304" pitchFamily="18" charset="0"/>
                <a:cs typeface="Times New Roman" panose="02020603050405020304" pitchFamily="18" charset="0"/>
              </a:rPr>
              <a:t>Price: no, it the the price of the item</a:t>
            </a:r>
          </a:p>
          <a:p>
            <a:r>
              <a:rPr lang="en-US" dirty="0">
                <a:latin typeface="Times New Roman" panose="02020603050405020304" pitchFamily="18" charset="0"/>
                <a:cs typeface="Times New Roman" panose="02020603050405020304" pitchFamily="18" charset="0"/>
              </a:rPr>
              <a:t>Supplier name: no, it show name of the supplier who provided particular item.</a:t>
            </a:r>
          </a:p>
          <a:p>
            <a:r>
              <a:rPr lang="en-US" dirty="0">
                <a:latin typeface="Times New Roman" panose="02020603050405020304" pitchFamily="18" charset="0"/>
                <a:cs typeface="Times New Roman" panose="02020603050405020304" pitchFamily="18" charset="0"/>
              </a:rPr>
              <a:t>Quantity: yes, it is about how many of this item, was ordered by this customer.</a:t>
            </a:r>
          </a:p>
        </p:txBody>
      </p:sp>
    </p:spTree>
    <p:extLst>
      <p:ext uri="{BB962C8B-B14F-4D97-AF65-F5344CB8AC3E}">
        <p14:creationId xmlns:p14="http://schemas.microsoft.com/office/powerpoint/2010/main" val="135447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E0F8-5657-42FE-9221-118C3AFA8697}"/>
              </a:ext>
            </a:extLst>
          </p:cNvPr>
          <p:cNvSpPr>
            <a:spLocks noGrp="1"/>
          </p:cNvSpPr>
          <p:nvPr>
            <p:ph type="title"/>
          </p:nvPr>
        </p:nvSpPr>
        <p:spPr>
          <a:xfrm>
            <a:off x="685801" y="685800"/>
            <a:ext cx="6397155" cy="1151965"/>
          </a:xfrm>
        </p:spPr>
        <p:txBody>
          <a:bodyPr>
            <a:normAutofit/>
          </a:bodyPr>
          <a:lstStyle/>
          <a:p>
            <a:r>
              <a:rPr lang="en-US"/>
              <a:t>Normalization steps</a:t>
            </a:r>
            <a:endParaRPr lang="en-US" dirty="0"/>
          </a:p>
        </p:txBody>
      </p:sp>
      <p:sp>
        <p:nvSpPr>
          <p:cNvPr id="3" name="Content Placeholder 2">
            <a:extLst>
              <a:ext uri="{FF2B5EF4-FFF2-40B4-BE49-F238E27FC236}">
                <a16:creationId xmlns:a16="http://schemas.microsoft.com/office/drawing/2014/main" id="{AE64E40C-F8C4-4AC7-8D17-656963A8B28D}"/>
              </a:ext>
            </a:extLst>
          </p:cNvPr>
          <p:cNvSpPr>
            <a:spLocks noGrp="1"/>
          </p:cNvSpPr>
          <p:nvPr>
            <p:ph sz="quarter" idx="13"/>
          </p:nvPr>
        </p:nvSpPr>
        <p:spPr>
          <a:xfrm>
            <a:off x="685800" y="2076423"/>
            <a:ext cx="6397157" cy="3288739"/>
          </a:xfrm>
        </p:spPr>
        <p:txBody>
          <a:bodyPr anchor="t">
            <a:normAutofit/>
          </a:bodyPr>
          <a:lstStyle/>
          <a:p>
            <a:endParaRPr lang="en-US" dirty="0"/>
          </a:p>
        </p:txBody>
      </p:sp>
      <p:pic>
        <p:nvPicPr>
          <p:cNvPr id="10242" name="Picture 2" descr="Normalization of a relation is accomplished in three major steps.">
            <a:extLst>
              <a:ext uri="{FF2B5EF4-FFF2-40B4-BE49-F238E27FC236}">
                <a16:creationId xmlns:a16="http://schemas.microsoft.com/office/drawing/2014/main" id="{FCBDA371-2A17-4DF6-B7B1-26094F8CD2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98951" y="451343"/>
            <a:ext cx="2974821" cy="4850253"/>
          </a:xfrm>
          <a:prstGeom prst="rect">
            <a:avLst/>
          </a:prstGeom>
          <a:noFill/>
          <a:ln w="57150" cmpd="thinThick">
            <a:solidFill>
              <a:schemeClr val="bg1">
                <a:lumMod val="50000"/>
              </a:schemeClr>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35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a:extLst>
              <a:ext uri="{FF2B5EF4-FFF2-40B4-BE49-F238E27FC236}">
                <a16:creationId xmlns:a16="http://schemas.microsoft.com/office/drawing/2014/main" id="{6578C7B0-A5E0-4CD5-A635-695C93171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1341438"/>
            <a:ext cx="751363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483" name="Straight Connector 5">
            <a:extLst>
              <a:ext uri="{FF2B5EF4-FFF2-40B4-BE49-F238E27FC236}">
                <a16:creationId xmlns:a16="http://schemas.microsoft.com/office/drawing/2014/main" id="{0A2D189A-F8DD-45CF-A84B-9470F841CF25}"/>
              </a:ext>
            </a:extLst>
          </p:cNvPr>
          <p:cNvCxnSpPr>
            <a:cxnSpLocks noChangeShapeType="1"/>
          </p:cNvCxnSpPr>
          <p:nvPr/>
        </p:nvCxnSpPr>
        <p:spPr bwMode="auto">
          <a:xfrm>
            <a:off x="2351088" y="3141663"/>
            <a:ext cx="122396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84" name="Straight Connector 7">
            <a:extLst>
              <a:ext uri="{FF2B5EF4-FFF2-40B4-BE49-F238E27FC236}">
                <a16:creationId xmlns:a16="http://schemas.microsoft.com/office/drawing/2014/main" id="{4BFFAB95-A37A-4BBD-ADBC-120BC03BC0C0}"/>
              </a:ext>
            </a:extLst>
          </p:cNvPr>
          <p:cNvCxnSpPr>
            <a:cxnSpLocks noChangeShapeType="1"/>
          </p:cNvCxnSpPr>
          <p:nvPr/>
        </p:nvCxnSpPr>
        <p:spPr bwMode="auto">
          <a:xfrm>
            <a:off x="2351089" y="3357563"/>
            <a:ext cx="9366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85" name="Straight Connector 9">
            <a:extLst>
              <a:ext uri="{FF2B5EF4-FFF2-40B4-BE49-F238E27FC236}">
                <a16:creationId xmlns:a16="http://schemas.microsoft.com/office/drawing/2014/main" id="{2CADCECB-D987-4B18-B046-C5DE21107768}"/>
              </a:ext>
            </a:extLst>
          </p:cNvPr>
          <p:cNvCxnSpPr>
            <a:cxnSpLocks noChangeShapeType="1"/>
          </p:cNvCxnSpPr>
          <p:nvPr/>
        </p:nvCxnSpPr>
        <p:spPr bwMode="auto">
          <a:xfrm>
            <a:off x="4295776" y="3141663"/>
            <a:ext cx="11525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86" name="Straight Connector 11">
            <a:extLst>
              <a:ext uri="{FF2B5EF4-FFF2-40B4-BE49-F238E27FC236}">
                <a16:creationId xmlns:a16="http://schemas.microsoft.com/office/drawing/2014/main" id="{A8791C97-B7F5-4F30-8777-42CC9E7F66AD}"/>
              </a:ext>
            </a:extLst>
          </p:cNvPr>
          <p:cNvCxnSpPr>
            <a:cxnSpLocks noChangeShapeType="1"/>
          </p:cNvCxnSpPr>
          <p:nvPr/>
        </p:nvCxnSpPr>
        <p:spPr bwMode="auto">
          <a:xfrm>
            <a:off x="4295776" y="3357563"/>
            <a:ext cx="9366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 name="Title 1">
            <a:extLst>
              <a:ext uri="{FF2B5EF4-FFF2-40B4-BE49-F238E27FC236}">
                <a16:creationId xmlns:a16="http://schemas.microsoft.com/office/drawing/2014/main" id="{F6663D4D-112F-489C-8E7B-BBC048584735}"/>
              </a:ext>
            </a:extLst>
          </p:cNvPr>
          <p:cNvSpPr txBox="1">
            <a:spLocks/>
          </p:cNvSpPr>
          <p:nvPr/>
        </p:nvSpPr>
        <p:spPr>
          <a:xfrm>
            <a:off x="1595438" y="341313"/>
            <a:ext cx="8964612" cy="1143000"/>
          </a:xfrm>
          <a:prstGeom prst="rect">
            <a:avLst/>
          </a:prstGeom>
        </p:spPr>
        <p:txBody>
          <a:bodyPr/>
          <a:lstStyle/>
          <a:p>
            <a:pPr>
              <a:defRPr/>
            </a:pPr>
            <a:r>
              <a:rPr lang="en-GB" sz="4400" kern="0" dirty="0">
                <a:solidFill>
                  <a:srgbClr val="72989C"/>
                </a:solidFill>
                <a:latin typeface="+mj-lt"/>
                <a:ea typeface="+mj-ea"/>
                <a:cs typeface="+mj-cs"/>
              </a:rPr>
              <a:t>Second Normal Form (2NF)</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BF42CF8E-E4A1-48D1-8361-51C8B356C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196976"/>
            <a:ext cx="69834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507" name="Straight Connector 4">
            <a:extLst>
              <a:ext uri="{FF2B5EF4-FFF2-40B4-BE49-F238E27FC236}">
                <a16:creationId xmlns:a16="http://schemas.microsoft.com/office/drawing/2014/main" id="{F6AB44D0-D053-4979-8E37-2ACD3245C581}"/>
              </a:ext>
            </a:extLst>
          </p:cNvPr>
          <p:cNvCxnSpPr>
            <a:cxnSpLocks noChangeShapeType="1"/>
          </p:cNvCxnSpPr>
          <p:nvPr/>
        </p:nvCxnSpPr>
        <p:spPr bwMode="auto">
          <a:xfrm>
            <a:off x="2073275" y="2806700"/>
            <a:ext cx="1295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508" name="Straight Connector 6">
            <a:extLst>
              <a:ext uri="{FF2B5EF4-FFF2-40B4-BE49-F238E27FC236}">
                <a16:creationId xmlns:a16="http://schemas.microsoft.com/office/drawing/2014/main" id="{54AE25E6-D9B0-4A2B-A681-00DAF197B006}"/>
              </a:ext>
            </a:extLst>
          </p:cNvPr>
          <p:cNvCxnSpPr>
            <a:cxnSpLocks noChangeShapeType="1"/>
          </p:cNvCxnSpPr>
          <p:nvPr/>
        </p:nvCxnSpPr>
        <p:spPr bwMode="auto">
          <a:xfrm>
            <a:off x="3792538" y="4076700"/>
            <a:ext cx="863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 name="Title 1">
            <a:extLst>
              <a:ext uri="{FF2B5EF4-FFF2-40B4-BE49-F238E27FC236}">
                <a16:creationId xmlns:a16="http://schemas.microsoft.com/office/drawing/2014/main" id="{3BFD079B-181E-4954-BCE5-93CF27B0EA01}"/>
              </a:ext>
            </a:extLst>
          </p:cNvPr>
          <p:cNvSpPr txBox="1">
            <a:spLocks/>
          </p:cNvSpPr>
          <p:nvPr/>
        </p:nvSpPr>
        <p:spPr>
          <a:xfrm>
            <a:off x="1595438" y="341313"/>
            <a:ext cx="8964612" cy="1143000"/>
          </a:xfrm>
          <a:prstGeom prst="rect">
            <a:avLst/>
          </a:prstGeom>
        </p:spPr>
        <p:txBody>
          <a:bodyPr/>
          <a:lstStyle/>
          <a:p>
            <a:pPr>
              <a:defRPr/>
            </a:pPr>
            <a:r>
              <a:rPr lang="en-GB" sz="4400" kern="0" dirty="0">
                <a:solidFill>
                  <a:srgbClr val="72989C"/>
                </a:solidFill>
                <a:latin typeface="+mj-lt"/>
                <a:ea typeface="+mj-ea"/>
                <a:cs typeface="+mj-cs"/>
              </a:rPr>
              <a:t>Third Normal Form (3NF)</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C3F42A5E-AFD2-4C05-B5EF-05A22EA9C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981075"/>
            <a:ext cx="7653338"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1" name="Straight Connector 4">
            <a:extLst>
              <a:ext uri="{FF2B5EF4-FFF2-40B4-BE49-F238E27FC236}">
                <a16:creationId xmlns:a16="http://schemas.microsoft.com/office/drawing/2014/main" id="{2A09F9BA-5F4D-428E-92D7-C16273D888C9}"/>
              </a:ext>
            </a:extLst>
          </p:cNvPr>
          <p:cNvCxnSpPr>
            <a:cxnSpLocks noChangeShapeType="1"/>
          </p:cNvCxnSpPr>
          <p:nvPr/>
        </p:nvCxnSpPr>
        <p:spPr bwMode="auto">
          <a:xfrm>
            <a:off x="2209801" y="3911600"/>
            <a:ext cx="7905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2" name="Straight Connector 6">
            <a:extLst>
              <a:ext uri="{FF2B5EF4-FFF2-40B4-BE49-F238E27FC236}">
                <a16:creationId xmlns:a16="http://schemas.microsoft.com/office/drawing/2014/main" id="{FFC26042-3C71-4379-83A0-15834E5E7F2E}"/>
              </a:ext>
            </a:extLst>
          </p:cNvPr>
          <p:cNvCxnSpPr>
            <a:cxnSpLocks noChangeShapeType="1"/>
          </p:cNvCxnSpPr>
          <p:nvPr/>
        </p:nvCxnSpPr>
        <p:spPr bwMode="auto">
          <a:xfrm>
            <a:off x="4152900" y="3322638"/>
            <a:ext cx="863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533" name="TextBox 5">
            <a:extLst>
              <a:ext uri="{FF2B5EF4-FFF2-40B4-BE49-F238E27FC236}">
                <a16:creationId xmlns:a16="http://schemas.microsoft.com/office/drawing/2014/main" id="{28917248-4AD9-498D-A5C2-E0A3B376618C}"/>
              </a:ext>
            </a:extLst>
          </p:cNvPr>
          <p:cNvSpPr txBox="1">
            <a:spLocks noChangeArrowheads="1"/>
          </p:cNvSpPr>
          <p:nvPr/>
        </p:nvSpPr>
        <p:spPr bwMode="auto">
          <a:xfrm>
            <a:off x="6662739" y="1268413"/>
            <a:ext cx="1520825" cy="4619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Customer</a:t>
            </a:r>
          </a:p>
        </p:txBody>
      </p:sp>
      <p:sp>
        <p:nvSpPr>
          <p:cNvPr id="22534" name="TextBox 8">
            <a:extLst>
              <a:ext uri="{FF2B5EF4-FFF2-40B4-BE49-F238E27FC236}">
                <a16:creationId xmlns:a16="http://schemas.microsoft.com/office/drawing/2014/main" id="{B3A23A0F-C084-444B-AE54-00BFCC06ADE4}"/>
              </a:ext>
            </a:extLst>
          </p:cNvPr>
          <p:cNvSpPr txBox="1">
            <a:spLocks noChangeArrowheads="1"/>
          </p:cNvSpPr>
          <p:nvPr/>
        </p:nvSpPr>
        <p:spPr bwMode="auto">
          <a:xfrm>
            <a:off x="6527800" y="2708276"/>
            <a:ext cx="216058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CustomerItem</a:t>
            </a:r>
          </a:p>
        </p:txBody>
      </p:sp>
      <p:sp>
        <p:nvSpPr>
          <p:cNvPr id="22535" name="TextBox 9">
            <a:extLst>
              <a:ext uri="{FF2B5EF4-FFF2-40B4-BE49-F238E27FC236}">
                <a16:creationId xmlns:a16="http://schemas.microsoft.com/office/drawing/2014/main" id="{A73E93F7-0362-4807-8D2D-66CACEE9C993}"/>
              </a:ext>
            </a:extLst>
          </p:cNvPr>
          <p:cNvSpPr txBox="1">
            <a:spLocks noChangeArrowheads="1"/>
          </p:cNvSpPr>
          <p:nvPr/>
        </p:nvSpPr>
        <p:spPr bwMode="auto">
          <a:xfrm>
            <a:off x="6743700" y="4005263"/>
            <a:ext cx="865188"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Item</a:t>
            </a:r>
          </a:p>
        </p:txBody>
      </p:sp>
      <p:sp>
        <p:nvSpPr>
          <p:cNvPr id="22536" name="TextBox 10">
            <a:extLst>
              <a:ext uri="{FF2B5EF4-FFF2-40B4-BE49-F238E27FC236}">
                <a16:creationId xmlns:a16="http://schemas.microsoft.com/office/drawing/2014/main" id="{82496D3D-16B1-4004-9EB2-1E902990276A}"/>
              </a:ext>
            </a:extLst>
          </p:cNvPr>
          <p:cNvSpPr txBox="1">
            <a:spLocks noChangeArrowheads="1"/>
          </p:cNvSpPr>
          <p:nvPr/>
        </p:nvSpPr>
        <p:spPr bwMode="auto">
          <a:xfrm>
            <a:off x="6599239" y="5157789"/>
            <a:ext cx="1368425"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Supplier</a:t>
            </a:r>
          </a:p>
        </p:txBody>
      </p:sp>
      <p:sp>
        <p:nvSpPr>
          <p:cNvPr id="10" name="Title 1">
            <a:extLst>
              <a:ext uri="{FF2B5EF4-FFF2-40B4-BE49-F238E27FC236}">
                <a16:creationId xmlns:a16="http://schemas.microsoft.com/office/drawing/2014/main" id="{D9F8D387-5AEB-46DC-AD6D-9EA514FC39B4}"/>
              </a:ext>
            </a:extLst>
          </p:cNvPr>
          <p:cNvSpPr txBox="1">
            <a:spLocks/>
          </p:cNvSpPr>
          <p:nvPr/>
        </p:nvSpPr>
        <p:spPr>
          <a:xfrm>
            <a:off x="1595438" y="341313"/>
            <a:ext cx="8964612" cy="1143000"/>
          </a:xfrm>
          <a:prstGeom prst="rect">
            <a:avLst/>
          </a:prstGeom>
        </p:spPr>
        <p:txBody>
          <a:bodyPr/>
          <a:lstStyle/>
          <a:p>
            <a:pPr>
              <a:defRPr/>
            </a:pPr>
            <a:r>
              <a:rPr lang="en-GB" sz="3400" kern="0" dirty="0">
                <a:solidFill>
                  <a:srgbClr val="72989C"/>
                </a:solidFill>
                <a:latin typeface="+mj-lt"/>
                <a:ea typeface="+mj-ea"/>
                <a:cs typeface="+mj-cs"/>
              </a:rPr>
              <a:t>Third Normal Form (3NF) to Deriving Entities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5">
            <a:extLst>
              <a:ext uri="{FF2B5EF4-FFF2-40B4-BE49-F238E27FC236}">
                <a16:creationId xmlns:a16="http://schemas.microsoft.com/office/drawing/2014/main" id="{039F6F8C-1F9C-4343-81BA-9D53A8957A81}"/>
              </a:ext>
            </a:extLst>
          </p:cNvPr>
          <p:cNvSpPr txBox="1">
            <a:spLocks noChangeArrowheads="1"/>
          </p:cNvSpPr>
          <p:nvPr/>
        </p:nvSpPr>
        <p:spPr bwMode="auto">
          <a:xfrm>
            <a:off x="1992314" y="2347913"/>
            <a:ext cx="1519237" cy="4619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Customer</a:t>
            </a:r>
          </a:p>
        </p:txBody>
      </p:sp>
      <p:sp>
        <p:nvSpPr>
          <p:cNvPr id="23555" name="TextBox 8">
            <a:extLst>
              <a:ext uri="{FF2B5EF4-FFF2-40B4-BE49-F238E27FC236}">
                <a16:creationId xmlns:a16="http://schemas.microsoft.com/office/drawing/2014/main" id="{7BE6BD80-0B80-4738-89BB-DEB01E6E67DB}"/>
              </a:ext>
            </a:extLst>
          </p:cNvPr>
          <p:cNvSpPr txBox="1">
            <a:spLocks noChangeArrowheads="1"/>
          </p:cNvSpPr>
          <p:nvPr/>
        </p:nvSpPr>
        <p:spPr bwMode="auto">
          <a:xfrm>
            <a:off x="4511675" y="2347913"/>
            <a:ext cx="2160588"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CustomerItem</a:t>
            </a:r>
          </a:p>
        </p:txBody>
      </p:sp>
      <p:sp>
        <p:nvSpPr>
          <p:cNvPr id="23556" name="TextBox 9">
            <a:extLst>
              <a:ext uri="{FF2B5EF4-FFF2-40B4-BE49-F238E27FC236}">
                <a16:creationId xmlns:a16="http://schemas.microsoft.com/office/drawing/2014/main" id="{B902FF6A-BBBA-4506-A03E-848E27120315}"/>
              </a:ext>
            </a:extLst>
          </p:cNvPr>
          <p:cNvSpPr txBox="1">
            <a:spLocks noChangeArrowheads="1"/>
          </p:cNvSpPr>
          <p:nvPr/>
        </p:nvSpPr>
        <p:spPr bwMode="auto">
          <a:xfrm>
            <a:off x="7967664" y="2347913"/>
            <a:ext cx="2160587"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Item</a:t>
            </a:r>
          </a:p>
        </p:txBody>
      </p:sp>
      <p:sp>
        <p:nvSpPr>
          <p:cNvPr id="23557" name="TextBox 10">
            <a:extLst>
              <a:ext uri="{FF2B5EF4-FFF2-40B4-BE49-F238E27FC236}">
                <a16:creationId xmlns:a16="http://schemas.microsoft.com/office/drawing/2014/main" id="{6E80B032-33B9-4785-81CA-D05DA3F93144}"/>
              </a:ext>
            </a:extLst>
          </p:cNvPr>
          <p:cNvSpPr txBox="1">
            <a:spLocks noChangeArrowheads="1"/>
          </p:cNvSpPr>
          <p:nvPr/>
        </p:nvSpPr>
        <p:spPr bwMode="auto">
          <a:xfrm>
            <a:off x="8040688" y="4003676"/>
            <a:ext cx="21590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solidFill>
                  <a:schemeClr val="bg2"/>
                </a:solidFill>
              </a:rPr>
              <a:t>Supplier</a:t>
            </a:r>
          </a:p>
        </p:txBody>
      </p:sp>
      <p:cxnSp>
        <p:nvCxnSpPr>
          <p:cNvPr id="23558" name="Straight Connector 18">
            <a:extLst>
              <a:ext uri="{FF2B5EF4-FFF2-40B4-BE49-F238E27FC236}">
                <a16:creationId xmlns:a16="http://schemas.microsoft.com/office/drawing/2014/main" id="{7B1526E9-418E-4193-8934-CDC4C4C72CB6}"/>
              </a:ext>
            </a:extLst>
          </p:cNvPr>
          <p:cNvCxnSpPr>
            <a:cxnSpLocks noChangeShapeType="1"/>
            <a:stCxn id="23554" idx="3"/>
            <a:endCxn id="23555" idx="1"/>
          </p:cNvCxnSpPr>
          <p:nvPr/>
        </p:nvCxnSpPr>
        <p:spPr bwMode="auto">
          <a:xfrm>
            <a:off x="3511551" y="2578100"/>
            <a:ext cx="10001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9" name="Straight Connector 20">
            <a:extLst>
              <a:ext uri="{FF2B5EF4-FFF2-40B4-BE49-F238E27FC236}">
                <a16:creationId xmlns:a16="http://schemas.microsoft.com/office/drawing/2014/main" id="{6F129939-14BA-4335-8B6E-A6E146D5FC13}"/>
              </a:ext>
            </a:extLst>
          </p:cNvPr>
          <p:cNvCxnSpPr>
            <a:cxnSpLocks noChangeShapeType="1"/>
            <a:stCxn id="23555" idx="3"/>
            <a:endCxn id="23556" idx="1"/>
          </p:cNvCxnSpPr>
          <p:nvPr/>
        </p:nvCxnSpPr>
        <p:spPr bwMode="auto">
          <a:xfrm>
            <a:off x="6672263" y="2578100"/>
            <a:ext cx="1295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60" name="Straight Connector 24">
            <a:extLst>
              <a:ext uri="{FF2B5EF4-FFF2-40B4-BE49-F238E27FC236}">
                <a16:creationId xmlns:a16="http://schemas.microsoft.com/office/drawing/2014/main" id="{C1FBBCCA-B105-4407-9DCD-8BC667728277}"/>
              </a:ext>
            </a:extLst>
          </p:cNvPr>
          <p:cNvCxnSpPr>
            <a:cxnSpLocks noChangeShapeType="1"/>
          </p:cNvCxnSpPr>
          <p:nvPr/>
        </p:nvCxnSpPr>
        <p:spPr bwMode="auto">
          <a:xfrm rot="5400000">
            <a:off x="8041482" y="3428207"/>
            <a:ext cx="115093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61" name="TextBox 25">
            <a:extLst>
              <a:ext uri="{FF2B5EF4-FFF2-40B4-BE49-F238E27FC236}">
                <a16:creationId xmlns:a16="http://schemas.microsoft.com/office/drawing/2014/main" id="{4123E668-5F8A-4EFD-A2A4-66D3794F0975}"/>
              </a:ext>
            </a:extLst>
          </p:cNvPr>
          <p:cNvSpPr txBox="1">
            <a:spLocks noChangeArrowheads="1"/>
          </p:cNvSpPr>
          <p:nvPr/>
        </p:nvSpPr>
        <p:spPr bwMode="auto">
          <a:xfrm>
            <a:off x="3575050" y="2276476"/>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a:solidFill>
                  <a:schemeClr val="bg2"/>
                </a:solidFill>
              </a:rPr>
              <a:t>1</a:t>
            </a:r>
          </a:p>
        </p:txBody>
      </p:sp>
      <p:sp>
        <p:nvSpPr>
          <p:cNvPr id="23562" name="TextBox 26">
            <a:extLst>
              <a:ext uri="{FF2B5EF4-FFF2-40B4-BE49-F238E27FC236}">
                <a16:creationId xmlns:a16="http://schemas.microsoft.com/office/drawing/2014/main" id="{FD4EA432-1C11-4045-98C0-796CD2C5D365}"/>
              </a:ext>
            </a:extLst>
          </p:cNvPr>
          <p:cNvSpPr txBox="1">
            <a:spLocks noChangeArrowheads="1"/>
          </p:cNvSpPr>
          <p:nvPr/>
        </p:nvSpPr>
        <p:spPr bwMode="auto">
          <a:xfrm>
            <a:off x="7680325" y="2276476"/>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a:solidFill>
                  <a:schemeClr val="bg2"/>
                </a:solidFill>
              </a:rPr>
              <a:t>1</a:t>
            </a:r>
          </a:p>
        </p:txBody>
      </p:sp>
      <p:sp>
        <p:nvSpPr>
          <p:cNvPr id="23563" name="TextBox 27">
            <a:extLst>
              <a:ext uri="{FF2B5EF4-FFF2-40B4-BE49-F238E27FC236}">
                <a16:creationId xmlns:a16="http://schemas.microsoft.com/office/drawing/2014/main" id="{188D98E3-5CF4-4779-8D47-8262D4AB1C0B}"/>
              </a:ext>
            </a:extLst>
          </p:cNvPr>
          <p:cNvSpPr txBox="1">
            <a:spLocks noChangeArrowheads="1"/>
          </p:cNvSpPr>
          <p:nvPr/>
        </p:nvSpPr>
        <p:spPr bwMode="auto">
          <a:xfrm>
            <a:off x="8688388" y="3644901"/>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a:solidFill>
                  <a:schemeClr val="bg2"/>
                </a:solidFill>
              </a:rPr>
              <a:t>1</a:t>
            </a:r>
          </a:p>
        </p:txBody>
      </p:sp>
      <p:sp>
        <p:nvSpPr>
          <p:cNvPr id="23564" name="TextBox 28">
            <a:extLst>
              <a:ext uri="{FF2B5EF4-FFF2-40B4-BE49-F238E27FC236}">
                <a16:creationId xmlns:a16="http://schemas.microsoft.com/office/drawing/2014/main" id="{0BC6549D-5C27-4C56-98EA-C2BFCFBB7518}"/>
              </a:ext>
            </a:extLst>
          </p:cNvPr>
          <p:cNvSpPr txBox="1">
            <a:spLocks noChangeArrowheads="1"/>
          </p:cNvSpPr>
          <p:nvPr/>
        </p:nvSpPr>
        <p:spPr bwMode="auto">
          <a:xfrm>
            <a:off x="8688388" y="2852739"/>
            <a:ext cx="552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a:solidFill>
                  <a:schemeClr val="bg2"/>
                </a:solidFill>
              </a:rPr>
              <a:t>0...*</a:t>
            </a:r>
          </a:p>
        </p:txBody>
      </p:sp>
      <p:sp>
        <p:nvSpPr>
          <p:cNvPr id="23565" name="TextBox 29">
            <a:extLst>
              <a:ext uri="{FF2B5EF4-FFF2-40B4-BE49-F238E27FC236}">
                <a16:creationId xmlns:a16="http://schemas.microsoft.com/office/drawing/2014/main" id="{37B79F70-A0A4-4E2D-A6DE-EEF588C3056C}"/>
              </a:ext>
            </a:extLst>
          </p:cNvPr>
          <p:cNvSpPr txBox="1">
            <a:spLocks noChangeArrowheads="1"/>
          </p:cNvSpPr>
          <p:nvPr/>
        </p:nvSpPr>
        <p:spPr bwMode="auto">
          <a:xfrm>
            <a:off x="4008438" y="2276476"/>
            <a:ext cx="552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a:solidFill>
                  <a:schemeClr val="bg2"/>
                </a:solidFill>
              </a:rPr>
              <a:t>0...*</a:t>
            </a:r>
          </a:p>
        </p:txBody>
      </p:sp>
      <p:sp>
        <p:nvSpPr>
          <p:cNvPr id="23566" name="TextBox 30">
            <a:extLst>
              <a:ext uri="{FF2B5EF4-FFF2-40B4-BE49-F238E27FC236}">
                <a16:creationId xmlns:a16="http://schemas.microsoft.com/office/drawing/2014/main" id="{3242B138-958A-4389-BD3E-BE824DB79DE2}"/>
              </a:ext>
            </a:extLst>
          </p:cNvPr>
          <p:cNvSpPr txBox="1">
            <a:spLocks noChangeArrowheads="1"/>
          </p:cNvSpPr>
          <p:nvPr/>
        </p:nvSpPr>
        <p:spPr bwMode="auto">
          <a:xfrm>
            <a:off x="6743700" y="2276476"/>
            <a:ext cx="552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a:solidFill>
                  <a:schemeClr val="bg2"/>
                </a:solidFill>
              </a:rPr>
              <a:t>0...*</a:t>
            </a:r>
          </a:p>
        </p:txBody>
      </p:sp>
      <p:sp>
        <p:nvSpPr>
          <p:cNvPr id="16" name="Title 1">
            <a:extLst>
              <a:ext uri="{FF2B5EF4-FFF2-40B4-BE49-F238E27FC236}">
                <a16:creationId xmlns:a16="http://schemas.microsoft.com/office/drawing/2014/main" id="{D8582805-A46A-4EBA-A6AC-A519008AC68A}"/>
              </a:ext>
            </a:extLst>
          </p:cNvPr>
          <p:cNvSpPr txBox="1">
            <a:spLocks/>
          </p:cNvSpPr>
          <p:nvPr/>
        </p:nvSpPr>
        <p:spPr>
          <a:xfrm>
            <a:off x="1595438" y="485775"/>
            <a:ext cx="8964612" cy="1143000"/>
          </a:xfrm>
          <a:prstGeom prst="rect">
            <a:avLst/>
          </a:prstGeom>
        </p:spPr>
        <p:txBody>
          <a:bodyPr/>
          <a:lstStyle/>
          <a:p>
            <a:pPr>
              <a:defRPr/>
            </a:pPr>
            <a:r>
              <a:rPr lang="en-GB" sz="4400" kern="0" dirty="0">
                <a:solidFill>
                  <a:srgbClr val="72989C"/>
                </a:solidFill>
                <a:latin typeface="+mj-lt"/>
                <a:ea typeface="+mj-ea"/>
                <a:cs typeface="+mj-cs"/>
              </a:rPr>
              <a:t>The Entity Relationship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31" name="Picture 27">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0"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32"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4"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6"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38"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useBgFill="1">
        <p:nvSpPr>
          <p:cNvPr id="40" name="Rectangle 39">
            <a:extLst>
              <a:ext uri="{FF2B5EF4-FFF2-40B4-BE49-F238E27FC236}">
                <a16:creationId xmlns:a16="http://schemas.microsoft.com/office/drawing/2014/main" id="{9EB9FA3F-CAB0-4533-9364-224CEC6FF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1B391-7543-4D6F-9961-7E632C092771}"/>
              </a:ext>
            </a:extLst>
          </p:cNvPr>
          <p:cNvSpPr>
            <a:spLocks noGrp="1"/>
          </p:cNvSpPr>
          <p:nvPr>
            <p:ph type="title"/>
          </p:nvPr>
        </p:nvSpPr>
        <p:spPr>
          <a:xfrm>
            <a:off x="558125" y="4952582"/>
            <a:ext cx="10805790" cy="1270279"/>
          </a:xfrm>
        </p:spPr>
        <p:txBody>
          <a:bodyPr vert="horz" lIns="91440" tIns="45720" rIns="91440" bIns="45720" rtlCol="0" anchor="b">
            <a:normAutofit fontScale="90000"/>
          </a:bodyPr>
          <a:lstStyle/>
          <a:p>
            <a:pPr algn="ctr"/>
            <a:r>
              <a:rPr lang="en-US" sz="2400" dirty="0"/>
              <a:t>The Problem of redundancy in Database</a:t>
            </a:r>
            <a:br>
              <a:rPr lang="en-US" sz="2400" dirty="0"/>
            </a:br>
            <a:r>
              <a:rPr lang="en-US" sz="2400" dirty="0"/>
              <a:t>insert anomaly</a:t>
            </a:r>
            <a:br>
              <a:rPr lang="en-US" sz="2400" dirty="0"/>
            </a:br>
            <a:r>
              <a:rPr lang="en-US" sz="2400" dirty="0"/>
              <a:t>delete anomaly</a:t>
            </a:r>
            <a:br>
              <a:rPr lang="en-US" sz="2400" dirty="0"/>
            </a:br>
            <a:r>
              <a:rPr lang="en-US" sz="2400" dirty="0"/>
              <a:t>update anomaly</a:t>
            </a:r>
            <a:br>
              <a:rPr lang="en-US" sz="1700" dirty="0"/>
            </a:br>
            <a:endParaRPr lang="en-US" sz="1700" dirty="0"/>
          </a:p>
        </p:txBody>
      </p:sp>
      <p:sp>
        <p:nvSpPr>
          <p:cNvPr id="42" name="5-Point Star 31">
            <a:extLst>
              <a:ext uri="{FF2B5EF4-FFF2-40B4-BE49-F238E27FC236}">
                <a16:creationId xmlns:a16="http://schemas.microsoft.com/office/drawing/2014/main" id="{42B0C1BF-5CB1-40DA-9A22-5452B5469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A59EED0A-B49B-4B79-BE33-7C59F7FCA24A}"/>
              </a:ext>
            </a:extLst>
          </p:cNvPr>
          <p:cNvGraphicFramePr>
            <a:graphicFrameLocks noGrp="1"/>
          </p:cNvGraphicFramePr>
          <p:nvPr>
            <p:ph sz="quarter" idx="13"/>
            <p:extLst>
              <p:ext uri="{D42A27DB-BD31-4B8C-83A1-F6EECF244321}">
                <p14:modId xmlns:p14="http://schemas.microsoft.com/office/powerpoint/2010/main" val="336694539"/>
              </p:ext>
            </p:extLst>
          </p:nvPr>
        </p:nvGraphicFramePr>
        <p:xfrm>
          <a:off x="1208475" y="750366"/>
          <a:ext cx="9771935" cy="3397056"/>
        </p:xfrm>
        <a:graphic>
          <a:graphicData uri="http://schemas.openxmlformats.org/drawingml/2006/table">
            <a:tbl>
              <a:tblPr firstRow="1" firstCol="1" bandRow="1"/>
              <a:tblGrid>
                <a:gridCol w="1820787">
                  <a:extLst>
                    <a:ext uri="{9D8B030D-6E8A-4147-A177-3AD203B41FA5}">
                      <a16:colId xmlns:a16="http://schemas.microsoft.com/office/drawing/2014/main" val="2169837058"/>
                    </a:ext>
                  </a:extLst>
                </a:gridCol>
                <a:gridCol w="2546344">
                  <a:extLst>
                    <a:ext uri="{9D8B030D-6E8A-4147-A177-3AD203B41FA5}">
                      <a16:colId xmlns:a16="http://schemas.microsoft.com/office/drawing/2014/main" val="1804250363"/>
                    </a:ext>
                  </a:extLst>
                </a:gridCol>
                <a:gridCol w="3065182">
                  <a:extLst>
                    <a:ext uri="{9D8B030D-6E8A-4147-A177-3AD203B41FA5}">
                      <a16:colId xmlns:a16="http://schemas.microsoft.com/office/drawing/2014/main" val="3428107917"/>
                    </a:ext>
                  </a:extLst>
                </a:gridCol>
                <a:gridCol w="2339622">
                  <a:extLst>
                    <a:ext uri="{9D8B030D-6E8A-4147-A177-3AD203B41FA5}">
                      <a16:colId xmlns:a16="http://schemas.microsoft.com/office/drawing/2014/main" val="1813193159"/>
                    </a:ext>
                  </a:extLst>
                </a:gridCol>
              </a:tblGrid>
              <a:tr h="566176">
                <a:tc>
                  <a:txBody>
                    <a:bodyPr/>
                    <a:lstStyle/>
                    <a:p>
                      <a:pPr algn="ctr" fontAlgn="ctr">
                        <a:spcBef>
                          <a:spcPts val="0"/>
                        </a:spcBef>
                        <a:spcAft>
                          <a:spcPts val="0"/>
                        </a:spcAft>
                      </a:pPr>
                      <a:r>
                        <a:rPr lang="en-US" sz="3300" b="1" i="0" u="none" strike="noStrike">
                          <a:solidFill>
                            <a:srgbClr val="222426"/>
                          </a:solidFill>
                          <a:effectLst/>
                          <a:latin typeface="Arial" panose="020B0604020202020204" pitchFamily="34" charset="0"/>
                        </a:rPr>
                        <a:t>emp_id</a:t>
                      </a:r>
                      <a:endParaRPr lang="en-US" sz="4600" b="0" i="0" u="none" strike="noStrike">
                        <a:effectLst/>
                        <a:latin typeface="Arial" panose="020B0604020202020204" pitchFamily="34" charset="0"/>
                      </a:endParaRPr>
                    </a:p>
                  </a:txBody>
                  <a:tcPr marL="24320" marR="24320" marT="243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US" sz="3300" b="1" i="0" u="none" strike="noStrike">
                          <a:solidFill>
                            <a:srgbClr val="222426"/>
                          </a:solidFill>
                          <a:effectLst/>
                          <a:latin typeface="Arial" panose="020B0604020202020204" pitchFamily="34" charset="0"/>
                        </a:rPr>
                        <a:t>emp_name</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US" sz="3300" b="1" i="0" u="none" strike="noStrike">
                          <a:solidFill>
                            <a:srgbClr val="222426"/>
                          </a:solidFill>
                          <a:effectLst/>
                          <a:latin typeface="Arial" panose="020B0604020202020204" pitchFamily="34" charset="0"/>
                        </a:rPr>
                        <a:t>emp_address</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US" sz="3300" b="1" i="0" u="none" strike="noStrike">
                          <a:solidFill>
                            <a:srgbClr val="222426"/>
                          </a:solidFill>
                          <a:effectLst/>
                          <a:latin typeface="Arial" panose="020B0604020202020204" pitchFamily="34" charset="0"/>
                        </a:rPr>
                        <a:t>emp_dept</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29423265"/>
                  </a:ext>
                </a:extLst>
              </a:tr>
              <a:tr h="566176">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101</a:t>
                      </a:r>
                      <a:endParaRPr lang="en-US" sz="4600" b="0" i="0" u="none" strike="noStrike">
                        <a:effectLst/>
                        <a:latin typeface="Arial" panose="020B0604020202020204" pitchFamily="34" charset="0"/>
                      </a:endParaRPr>
                    </a:p>
                  </a:txBody>
                  <a:tcPr marL="24320" marR="24320" marT="243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Rick</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Delhi</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D001</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1519680"/>
                  </a:ext>
                </a:extLst>
              </a:tr>
              <a:tr h="566176">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101</a:t>
                      </a:r>
                      <a:endParaRPr lang="en-US" sz="4600" b="0" i="0" u="none" strike="noStrike">
                        <a:effectLst/>
                        <a:latin typeface="Arial" panose="020B0604020202020204" pitchFamily="34" charset="0"/>
                      </a:endParaRPr>
                    </a:p>
                  </a:txBody>
                  <a:tcPr marL="24320" marR="24320" marT="243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Rick</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Delhi</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D002</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512597"/>
                  </a:ext>
                </a:extLst>
              </a:tr>
              <a:tr h="566176">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123</a:t>
                      </a:r>
                      <a:endParaRPr lang="en-US" sz="4600" b="0" i="0" u="none" strike="noStrike">
                        <a:effectLst/>
                        <a:latin typeface="Arial" panose="020B0604020202020204" pitchFamily="34" charset="0"/>
                      </a:endParaRPr>
                    </a:p>
                  </a:txBody>
                  <a:tcPr marL="24320" marR="24320" marT="243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Maggie</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Agra</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D890</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6146077"/>
                  </a:ext>
                </a:extLst>
              </a:tr>
              <a:tr h="566176">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166</a:t>
                      </a:r>
                      <a:endParaRPr lang="en-US" sz="4600" b="0" i="0" u="none" strike="noStrike">
                        <a:effectLst/>
                        <a:latin typeface="Arial" panose="020B0604020202020204" pitchFamily="34" charset="0"/>
                      </a:endParaRPr>
                    </a:p>
                  </a:txBody>
                  <a:tcPr marL="24320" marR="24320" marT="243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Glenn</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Chennai</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D900</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2118611"/>
                  </a:ext>
                </a:extLst>
              </a:tr>
              <a:tr h="566176">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166</a:t>
                      </a:r>
                      <a:endParaRPr lang="en-US" sz="4600" b="0" i="0" u="none" strike="noStrike">
                        <a:effectLst/>
                        <a:latin typeface="Arial" panose="020B0604020202020204" pitchFamily="34" charset="0"/>
                      </a:endParaRPr>
                    </a:p>
                  </a:txBody>
                  <a:tcPr marL="24320" marR="24320" marT="243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Glenn</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Chennai</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3300" b="0" i="0" u="none" strike="noStrike">
                          <a:solidFill>
                            <a:srgbClr val="222426"/>
                          </a:solidFill>
                          <a:effectLst/>
                          <a:latin typeface="Arial" panose="020B0604020202020204" pitchFamily="34" charset="0"/>
                        </a:rPr>
                        <a:t>D004</a:t>
                      </a:r>
                      <a:endParaRPr lang="en-US" sz="4600" b="0" i="0" u="none" strike="noStrike">
                        <a:effectLst/>
                        <a:latin typeface="Arial" panose="020B0604020202020204" pitchFamily="34" charset="0"/>
                      </a:endParaRPr>
                    </a:p>
                  </a:txBody>
                  <a:tcPr marL="24320" marR="24320" marT="243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830036"/>
                  </a:ext>
                </a:extLst>
              </a:tr>
            </a:tbl>
          </a:graphicData>
        </a:graphic>
      </p:graphicFrame>
    </p:spTree>
    <p:extLst>
      <p:ext uri="{BB962C8B-B14F-4D97-AF65-F5344CB8AC3E}">
        <p14:creationId xmlns:p14="http://schemas.microsoft.com/office/powerpoint/2010/main" val="65567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04BF6-12BF-4487-95C4-C1FD70DF63D7}"/>
              </a:ext>
            </a:extLst>
          </p:cNvPr>
          <p:cNvSpPr>
            <a:spLocks noGrp="1"/>
          </p:cNvSpPr>
          <p:nvPr>
            <p:ph sz="quarter" idx="13"/>
          </p:nvPr>
        </p:nvSpPr>
        <p:spPr>
          <a:xfrm>
            <a:off x="0" y="463826"/>
            <a:ext cx="11577711" cy="4910760"/>
          </a:xfrm>
        </p:spPr>
        <p:txBody>
          <a:bodyPr>
            <a:normAutofit fontScale="85000" lnSpcReduction="10000"/>
          </a:bodyPr>
          <a:lstStyle/>
          <a:p>
            <a:pPr algn="just"/>
            <a:r>
              <a:rPr lang="en-US" b="1" dirty="0">
                <a:latin typeface="Times New Roman" panose="02020603050405020304" pitchFamily="18" charset="0"/>
                <a:cs typeface="Times New Roman" panose="02020603050405020304" pitchFamily="18" charset="0"/>
              </a:rPr>
              <a:t>Insert anomaly</a:t>
            </a:r>
            <a:r>
              <a:rPr lang="en-US" dirty="0">
                <a:latin typeface="Times New Roman" panose="02020603050405020304" pitchFamily="18" charset="0"/>
                <a:cs typeface="Times New Roman" panose="02020603050405020304" pitchFamily="18" charset="0"/>
              </a:rPr>
              <a:t>: Suppose a new employee joins the company, who is under training and currently not assigned to any department then we would not be able to insert the data into the table if </a:t>
            </a:r>
            <a:r>
              <a:rPr lang="en-US" dirty="0" err="1">
                <a:latin typeface="Times New Roman" panose="02020603050405020304" pitchFamily="18" charset="0"/>
                <a:cs typeface="Times New Roman" panose="02020603050405020304" pitchFamily="18" charset="0"/>
              </a:rPr>
              <a:t>emp_dept</a:t>
            </a:r>
            <a:r>
              <a:rPr lang="en-US" dirty="0">
                <a:latin typeface="Times New Roman" panose="02020603050405020304" pitchFamily="18" charset="0"/>
                <a:cs typeface="Times New Roman" panose="02020603050405020304" pitchFamily="18" charset="0"/>
              </a:rPr>
              <a:t> field doesn’t allow nulls.</a:t>
            </a:r>
          </a:p>
          <a:p>
            <a:pPr algn="just"/>
            <a:r>
              <a:rPr lang="en-US" b="1" dirty="0">
                <a:latin typeface="Times New Roman" panose="02020603050405020304" pitchFamily="18" charset="0"/>
                <a:cs typeface="Times New Roman" panose="02020603050405020304" pitchFamily="18" charset="0"/>
              </a:rPr>
              <a:t>Delete anomaly</a:t>
            </a:r>
            <a:r>
              <a:rPr lang="en-US" dirty="0">
                <a:latin typeface="Times New Roman" panose="02020603050405020304" pitchFamily="18" charset="0"/>
                <a:cs typeface="Times New Roman" panose="02020603050405020304" pitchFamily="18" charset="0"/>
              </a:rPr>
              <a:t>: Suppose, if at a point of time the company closes the department D890 then deleting the rows that are having </a:t>
            </a:r>
            <a:r>
              <a:rPr lang="en-US" dirty="0" err="1">
                <a:latin typeface="Times New Roman" panose="02020603050405020304" pitchFamily="18" charset="0"/>
                <a:cs typeface="Times New Roman" panose="02020603050405020304" pitchFamily="18" charset="0"/>
              </a:rPr>
              <a:t>emp_dept</a:t>
            </a:r>
            <a:r>
              <a:rPr lang="en-US" dirty="0">
                <a:latin typeface="Times New Roman" panose="02020603050405020304" pitchFamily="18" charset="0"/>
                <a:cs typeface="Times New Roman" panose="02020603050405020304" pitchFamily="18" charset="0"/>
              </a:rPr>
              <a:t> as D890 would also delete the information of employee Maggie since she is assigned only to this department.</a:t>
            </a:r>
          </a:p>
          <a:p>
            <a:pPr algn="just"/>
            <a:r>
              <a:rPr lang="en-US" b="1" dirty="0">
                <a:latin typeface="Times New Roman" panose="02020603050405020304" pitchFamily="18" charset="0"/>
                <a:cs typeface="Times New Roman" panose="02020603050405020304" pitchFamily="18" charset="0"/>
              </a:rPr>
              <a:t>Update anomaly</a:t>
            </a:r>
            <a:r>
              <a:rPr lang="en-US" dirty="0">
                <a:latin typeface="Times New Roman" panose="02020603050405020304" pitchFamily="18" charset="0"/>
                <a:cs typeface="Times New Roman" panose="02020603050405020304" pitchFamily="18" charset="0"/>
              </a:rPr>
              <a:t>: In the above table we have two rows for employee Rick as he belongs to two departments of the company. If we want to update the address of Rick then we have to update the same in two rows or the data will become inconsistent. If somehow, the correct address gets updated in one department but not in other then as per the database, Rick would be having two different addresses, which is not correct and would lead to inconsistent data.</a:t>
            </a:r>
          </a:p>
          <a:p>
            <a:pPr algn="just"/>
            <a:r>
              <a:rPr lang="en-US" b="1" dirty="0">
                <a:latin typeface="Times New Roman" panose="02020603050405020304" pitchFamily="18" charset="0"/>
                <a:cs typeface="Times New Roman" panose="02020603050405020304" pitchFamily="18" charset="0"/>
              </a:rPr>
              <a:t>To overcome these anomalies we need to normalize the data. </a:t>
            </a:r>
          </a:p>
          <a:p>
            <a:pPr algn="just"/>
            <a:r>
              <a:rPr lang="en-US" dirty="0"/>
              <a:t>Anomalies are problems that can occur in poorly planned, un-</a:t>
            </a:r>
            <a:r>
              <a:rPr lang="en-US" dirty="0" err="1"/>
              <a:t>normalised</a:t>
            </a:r>
            <a:r>
              <a:rPr lang="en-US" dirty="0"/>
              <a:t> databases where all the data is stored in one table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30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9F6D3976-9988-4851-845D-1C1C42E0305D}"/>
              </a:ext>
            </a:extLst>
          </p:cNvPr>
          <p:cNvSpPr>
            <a:spLocks noGrp="1" noChangeArrowheads="1"/>
          </p:cNvSpPr>
          <p:nvPr>
            <p:ph type="title"/>
          </p:nvPr>
        </p:nvSpPr>
        <p:spPr/>
        <p:txBody>
          <a:bodyPr/>
          <a:lstStyle/>
          <a:p>
            <a:r>
              <a:rPr lang="en-GB" altLang="en-US"/>
              <a:t>Activity: Anomalies</a:t>
            </a:r>
          </a:p>
        </p:txBody>
      </p:sp>
      <p:graphicFrame>
        <p:nvGraphicFramePr>
          <p:cNvPr id="7170" name="Object 2">
            <a:extLst>
              <a:ext uri="{FF2B5EF4-FFF2-40B4-BE49-F238E27FC236}">
                <a16:creationId xmlns:a16="http://schemas.microsoft.com/office/drawing/2014/main" id="{1844234B-0907-465B-807B-3CB58D14BEC5}"/>
              </a:ext>
            </a:extLst>
          </p:cNvPr>
          <p:cNvGraphicFramePr>
            <a:graphicFrameLocks noChangeAspect="1"/>
          </p:cNvGraphicFramePr>
          <p:nvPr/>
        </p:nvGraphicFramePr>
        <p:xfrm>
          <a:off x="671513" y="1889125"/>
          <a:ext cx="9601201" cy="2260600"/>
        </p:xfrm>
        <a:graphic>
          <a:graphicData uri="http://schemas.openxmlformats.org/presentationml/2006/ole">
            <mc:AlternateContent xmlns:mc="http://schemas.openxmlformats.org/markup-compatibility/2006">
              <mc:Choice xmlns:v="urn:schemas-microsoft-com:vml" Requires="v">
                <p:oleObj spid="_x0000_s1042" name="Document" r:id="rId3" imgW="5644232" imgH="1326192" progId="Word.Document.8">
                  <p:embed/>
                </p:oleObj>
              </mc:Choice>
              <mc:Fallback>
                <p:oleObj name="Document" r:id="rId3" imgW="5644232" imgH="1326192" progId="Word.Document.8">
                  <p:embed/>
                  <p:pic>
                    <p:nvPicPr>
                      <p:cNvPr id="7170" name="Object 2">
                        <a:extLst>
                          <a:ext uri="{FF2B5EF4-FFF2-40B4-BE49-F238E27FC236}">
                            <a16:creationId xmlns:a16="http://schemas.microsoft.com/office/drawing/2014/main" id="{1844234B-0907-465B-807B-3CB58D14B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1889125"/>
                        <a:ext cx="9601201"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TextBox 3">
            <a:extLst>
              <a:ext uri="{FF2B5EF4-FFF2-40B4-BE49-F238E27FC236}">
                <a16:creationId xmlns:a16="http://schemas.microsoft.com/office/drawing/2014/main" id="{1F8E3E17-5D76-481D-A69A-CB8EA233986F}"/>
              </a:ext>
            </a:extLst>
          </p:cNvPr>
          <p:cNvSpPr txBox="1">
            <a:spLocks noChangeArrowheads="1"/>
          </p:cNvSpPr>
          <p:nvPr/>
        </p:nvSpPr>
        <p:spPr bwMode="auto">
          <a:xfrm>
            <a:off x="1774825" y="3841751"/>
            <a:ext cx="8497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indent="-36830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lvl="1">
              <a:buFont typeface="Arial" panose="020B0604020202020204" pitchFamily="34" charset="0"/>
              <a:buChar char="•"/>
            </a:pPr>
            <a:r>
              <a:rPr lang="en-GB" altLang="en-US" sz="2800" b="1" dirty="0">
                <a:solidFill>
                  <a:schemeClr val="bg2"/>
                </a:solidFill>
                <a:highlight>
                  <a:srgbClr val="000080"/>
                </a:highlight>
                <a:latin typeface="Times New Roman" panose="02020603050405020304" pitchFamily="18" charset="0"/>
                <a:cs typeface="Times New Roman" panose="02020603050405020304" pitchFamily="18" charset="0"/>
              </a:rPr>
              <a:t>What information do we lose if 9901 stops skiing?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8B65-EA1D-4F9E-BB67-D38078BB3CAE}"/>
              </a:ext>
            </a:extLst>
          </p:cNvPr>
          <p:cNvSpPr>
            <a:spLocks noGrp="1"/>
          </p:cNvSpPr>
          <p:nvPr>
            <p:ph type="title"/>
          </p:nvPr>
        </p:nvSpPr>
        <p:spPr>
          <a:xfrm>
            <a:off x="795130" y="172278"/>
            <a:ext cx="10844144" cy="5194852"/>
          </a:xfrm>
        </p:spPr>
        <p:txBody>
          <a:bodyPr>
            <a:normAutofit/>
          </a:bodyPr>
          <a:lstStyle/>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DELETE ANOMALY: WE WILL LOSE THE PRICE OF SKIING AS WELL AS THE FACT THAT STUDENT  9901 WAS TAKING SKIING. </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INSERT ANOMALY: IF WE WANT TO RECORD A NEW ACITIVITY, BUT, NO ONE HAS YET TAKEN IT, WE CAN’T DO SO. WE NEED A STUDENT ID BECAUSE A STUDENT ID IS A PRIMARY KEY, THEREFORE CAN’T BE NULL. THIS IS AN INSERT ANOMALY. </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UPDATE ANOMALY: IF WE WANTED TO CHANGE THE COST OF SWIMMING TO 75. WE WOULD HAVE TO DO IT FOR EVERY TUPLE WHERE SOMEONE WAS TAKING SWIMMING. IN A RELATIONAL DATABASE, DOING SUCH REPETITIVE UPDATES SHOULD NOT BE NECESSARY. </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THE PROBLEM WITH THIS RELATION IS THAT IT CONTAINS DETAILS ABOUT TWO SEPARATE FACTS –WHO IS TAKING ACTIVITY, AND HOW MUCH THE ACTIVITY COSTS. THE SOLUTION IS TO SPLIT THE TABLES.</a:t>
            </a:r>
          </a:p>
        </p:txBody>
      </p:sp>
    </p:spTree>
    <p:extLst>
      <p:ext uri="{BB962C8B-B14F-4D97-AF65-F5344CB8AC3E}">
        <p14:creationId xmlns:p14="http://schemas.microsoft.com/office/powerpoint/2010/main" val="240389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58D0D487-B60A-40FA-A0F5-98C9AD0F2F03}"/>
              </a:ext>
            </a:extLst>
          </p:cNvPr>
          <p:cNvSpPr>
            <a:spLocks noGrp="1" noChangeArrowheads="1"/>
          </p:cNvSpPr>
          <p:nvPr>
            <p:ph type="title"/>
          </p:nvPr>
        </p:nvSpPr>
        <p:spPr/>
        <p:txBody>
          <a:bodyPr/>
          <a:lstStyle/>
          <a:p>
            <a:r>
              <a:rPr lang="en-GB" altLang="en-US"/>
              <a:t>Splitting the Relation</a:t>
            </a:r>
          </a:p>
        </p:txBody>
      </p:sp>
      <p:graphicFrame>
        <p:nvGraphicFramePr>
          <p:cNvPr id="8194" name="Object 2">
            <a:extLst>
              <a:ext uri="{FF2B5EF4-FFF2-40B4-BE49-F238E27FC236}">
                <a16:creationId xmlns:a16="http://schemas.microsoft.com/office/drawing/2014/main" id="{A17FDA69-F00E-47C2-A457-DEB0F099922F}"/>
              </a:ext>
            </a:extLst>
          </p:cNvPr>
          <p:cNvGraphicFramePr>
            <a:graphicFrameLocks noChangeAspect="1"/>
          </p:cNvGraphicFramePr>
          <p:nvPr/>
        </p:nvGraphicFramePr>
        <p:xfrm>
          <a:off x="122238" y="1905000"/>
          <a:ext cx="5829301" cy="2514600"/>
        </p:xfrm>
        <a:graphic>
          <a:graphicData uri="http://schemas.openxmlformats.org/presentationml/2006/ole">
            <mc:AlternateContent xmlns:mc="http://schemas.openxmlformats.org/markup-compatibility/2006">
              <mc:Choice xmlns:v="urn:schemas-microsoft-com:vml" Requires="v">
                <p:oleObj spid="_x0000_s2080" name="Document" r:id="rId3" imgW="3727969" imgH="1608983" progId="Word.Document.8">
                  <p:embed/>
                </p:oleObj>
              </mc:Choice>
              <mc:Fallback>
                <p:oleObj name="Document" r:id="rId3" imgW="3727969" imgH="1608983" progId="Word.Document.8">
                  <p:embed/>
                  <p:pic>
                    <p:nvPicPr>
                      <p:cNvPr id="8194" name="Object 2">
                        <a:extLst>
                          <a:ext uri="{FF2B5EF4-FFF2-40B4-BE49-F238E27FC236}">
                            <a16:creationId xmlns:a16="http://schemas.microsoft.com/office/drawing/2014/main" id="{A17FDA69-F00E-47C2-A457-DEB0F0999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8" y="1905000"/>
                        <a:ext cx="5829301"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Text Box 4">
            <a:extLst>
              <a:ext uri="{FF2B5EF4-FFF2-40B4-BE49-F238E27FC236}">
                <a16:creationId xmlns:a16="http://schemas.microsoft.com/office/drawing/2014/main" id="{42C3E7C5-6517-42E9-B4FC-3B8DB648DAE3}"/>
              </a:ext>
            </a:extLst>
          </p:cNvPr>
          <p:cNvSpPr txBox="1">
            <a:spLocks noChangeArrowheads="1"/>
          </p:cNvSpPr>
          <p:nvPr/>
        </p:nvSpPr>
        <p:spPr bwMode="auto">
          <a:xfrm>
            <a:off x="6329364" y="2276476"/>
            <a:ext cx="2359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dirty="0" err="1">
                <a:solidFill>
                  <a:schemeClr val="bg2"/>
                </a:solidFill>
                <a:highlight>
                  <a:srgbClr val="000080"/>
                </a:highlight>
              </a:rPr>
              <a:t>Student_activity</a:t>
            </a:r>
            <a:endParaRPr lang="en-GB" altLang="en-US" dirty="0">
              <a:solidFill>
                <a:schemeClr val="bg2"/>
              </a:solidFill>
              <a:highlight>
                <a:srgbClr val="000080"/>
              </a:highlight>
            </a:endParaRPr>
          </a:p>
        </p:txBody>
      </p:sp>
      <p:graphicFrame>
        <p:nvGraphicFramePr>
          <p:cNvPr id="8195" name="Object 3">
            <a:extLst>
              <a:ext uri="{FF2B5EF4-FFF2-40B4-BE49-F238E27FC236}">
                <a16:creationId xmlns:a16="http://schemas.microsoft.com/office/drawing/2014/main" id="{F4FB5DE5-0151-42F1-87ED-A155618063F9}"/>
              </a:ext>
            </a:extLst>
          </p:cNvPr>
          <p:cNvGraphicFramePr>
            <a:graphicFrameLocks noChangeAspect="1"/>
          </p:cNvGraphicFramePr>
          <p:nvPr/>
        </p:nvGraphicFramePr>
        <p:xfrm>
          <a:off x="3009900" y="3898900"/>
          <a:ext cx="6591300" cy="1905000"/>
        </p:xfrm>
        <a:graphic>
          <a:graphicData uri="http://schemas.openxmlformats.org/presentationml/2006/ole">
            <mc:AlternateContent xmlns:mc="http://schemas.openxmlformats.org/markup-compatibility/2006">
              <mc:Choice xmlns:v="urn:schemas-microsoft-com:vml" Requires="v">
                <p:oleObj spid="_x0000_s2081" name="Document" r:id="rId5" imgW="3551414" imgH="1023767" progId="Word.Document.8">
                  <p:embed/>
                </p:oleObj>
              </mc:Choice>
              <mc:Fallback>
                <p:oleObj name="Document" r:id="rId5" imgW="3551414" imgH="1023767" progId="Word.Document.8">
                  <p:embed/>
                  <p:pic>
                    <p:nvPicPr>
                      <p:cNvPr id="8195" name="Object 3">
                        <a:extLst>
                          <a:ext uri="{FF2B5EF4-FFF2-40B4-BE49-F238E27FC236}">
                            <a16:creationId xmlns:a16="http://schemas.microsoft.com/office/drawing/2014/main" id="{F4FB5DE5-0151-42F1-87ED-A155618063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9900" y="3898900"/>
                        <a:ext cx="6591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Text Box 6">
            <a:extLst>
              <a:ext uri="{FF2B5EF4-FFF2-40B4-BE49-F238E27FC236}">
                <a16:creationId xmlns:a16="http://schemas.microsoft.com/office/drawing/2014/main" id="{2A87488B-9736-422E-8E76-D9E02927D7CA}"/>
              </a:ext>
            </a:extLst>
          </p:cNvPr>
          <p:cNvSpPr txBox="1">
            <a:spLocks noChangeArrowheads="1"/>
          </p:cNvSpPr>
          <p:nvPr/>
        </p:nvSpPr>
        <p:spPr bwMode="auto">
          <a:xfrm>
            <a:off x="4084639" y="4495801"/>
            <a:ext cx="2155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dirty="0" err="1">
                <a:solidFill>
                  <a:schemeClr val="bg2"/>
                </a:solidFill>
                <a:highlight>
                  <a:srgbClr val="000080"/>
                </a:highlight>
              </a:rPr>
              <a:t>Activity_cost</a:t>
            </a:r>
            <a:endParaRPr lang="en-GB" altLang="en-US" dirty="0">
              <a:solidFill>
                <a:schemeClr val="bg2"/>
              </a:solidFill>
              <a:highlight>
                <a:srgbClr val="000080"/>
              </a:highligh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2046</Words>
  <Application>Microsoft Office PowerPoint</Application>
  <PresentationFormat>Widescreen</PresentationFormat>
  <Paragraphs>300</Paragraphs>
  <Slides>43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Calibri</vt:lpstr>
      <vt:lpstr>Impact</vt:lpstr>
      <vt:lpstr>Times New Roman</vt:lpstr>
      <vt:lpstr>Main Event</vt:lpstr>
      <vt:lpstr>Document</vt:lpstr>
      <vt:lpstr>nORMALIZATION</vt:lpstr>
      <vt:lpstr>NORMALIZATION</vt:lpstr>
      <vt:lpstr>FEATURES OF NORMALLIZATION</vt:lpstr>
      <vt:lpstr>Normalization steps</vt:lpstr>
      <vt:lpstr>The Problem of redundancy in Database insert anomaly delete anomaly update anomaly </vt:lpstr>
      <vt:lpstr>PowerPoint Presentation</vt:lpstr>
      <vt:lpstr>Activity: Anomalies</vt:lpstr>
      <vt:lpstr>DELETE ANOMALY: WE WILL LOSE THE PRICE OF SKIING AS WELL AS THE FACT THAT STUDENT  9901 WAS TAKING SKIING.   INSERT ANOMALY: IF WE WANT TO RECORD A NEW ACITIVITY, BUT, NO ONE HAS YET TAKEN IT, WE CAN’T DO SO. WE NEED A STUDENT ID BECAUSE A STUDENT ID IS A PRIMARY KEY, THEREFORE CAN’T BE NULL. THIS IS AN INSERT ANOMALY.   UPDATE ANOMALY: IF WE WANTED TO CHANGE THE COST OF SWIMMING TO 75. WE WOULD HAVE TO DO IT FOR EVERY TUPLE WHERE SOMEONE WAS TAKING SWIMMING. IN A RELATIONAL DATABASE, DOING SUCH REPETITIVE UPDATES SHOULD NOT BE NECESSARY.   THE PROBLEM WITH THIS RELATION IS THAT IT CONTAINS DETAILS ABOUT TWO SEPARATE FACTS –WHO IS TAKING ACTIVITY, AND HOW MUCH THE ACTIVITY COSTS. THE SOLUTION IS TO SPLIT THE TABLES.</vt:lpstr>
      <vt:lpstr>Splitting the Relation</vt:lpstr>
      <vt:lpstr>First Normal Form (1NF) </vt:lpstr>
      <vt:lpstr>PowerPoint Presentation</vt:lpstr>
      <vt:lpstr>MULTIVALUED </vt:lpstr>
      <vt:lpstr>PowerPoint Presentation</vt:lpstr>
      <vt:lpstr>PowerPoint Presentation</vt:lpstr>
      <vt:lpstr>PowerPoint Presentation</vt:lpstr>
      <vt:lpstr>PowerPoint Presentation</vt:lpstr>
      <vt:lpstr>SECOND NORMAL FORM -2NF</vt:lpstr>
      <vt:lpstr>PowerPoint Presentation</vt:lpstr>
      <vt:lpstr>PowerPoint Presentation</vt:lpstr>
      <vt:lpstr>PowerPoint Presentation</vt:lpstr>
      <vt:lpstr>PowerPoint Presentation</vt:lpstr>
      <vt:lpstr>PowerPoint Presentation</vt:lpstr>
      <vt:lpstr>PowerPoint Presentation</vt:lpstr>
      <vt:lpstr>Third Normal Form (3NF) </vt:lpstr>
      <vt:lpstr>PowerPoint Presentation</vt:lpstr>
      <vt:lpstr>PowerPoint Presentation</vt:lpstr>
      <vt:lpstr>The Document</vt:lpstr>
      <vt:lpstr>PowerPoint Presentation</vt:lpstr>
      <vt:lpstr>PowerPoint Presentation</vt:lpstr>
      <vt:lpstr>2NF</vt:lpstr>
      <vt:lpstr>PowerPoint Presentation</vt:lpstr>
      <vt:lpstr>3nf</vt:lpstr>
      <vt:lpstr>PowerPoint Presentation</vt:lpstr>
      <vt:lpstr>PowerPoint Presentation</vt:lpstr>
      <vt:lpstr>PowerPoint Presentation</vt:lpstr>
      <vt:lpstr>PowerPoint Presentation</vt:lpstr>
      <vt:lpstr>PowerPoint Presentation</vt:lpstr>
      <vt:lpstr>PowerPoint Presentation</vt:lpstr>
      <vt:lpstr>2nf</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KC, Surendra</dc:creator>
  <cp:lastModifiedBy>KC, Surendra</cp:lastModifiedBy>
  <cp:revision>3</cp:revision>
  <dcterms:created xsi:type="dcterms:W3CDTF">2020-06-15T11:15:47Z</dcterms:created>
  <dcterms:modified xsi:type="dcterms:W3CDTF">2020-06-15T11:47:04Z</dcterms:modified>
</cp:coreProperties>
</file>