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ndra KC" initials="SK" lastIdx="3" clrIdx="0">
    <p:extLst>
      <p:ext uri="{19B8F6BF-5375-455C-9EA6-DF929625EA0E}">
        <p15:presenceInfo xmlns:p15="http://schemas.microsoft.com/office/powerpoint/2012/main" userId="S-1-5-21-2452727444-279291596-1720502514-138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12/9/2019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12/9/2019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FFBB48-1F86-473A-A514-4659D25BE5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1DD25EF-FE77-45E4-AB94-ECE9C1521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8997F-75D6-4F50-8972-86854191F4F3}"/>
              </a:ext>
            </a:extLst>
          </p:cNvPr>
          <p:cNvSpPr>
            <a:spLocks noGrp="1"/>
          </p:cNvSpPr>
          <p:nvPr>
            <p:ph type="ctrTitle"/>
          </p:nvPr>
        </p:nvSpPr>
        <p:spPr>
          <a:xfrm>
            <a:off x="691547" y="4716401"/>
            <a:ext cx="10805790" cy="1073627"/>
          </a:xfrm>
        </p:spPr>
        <p:txBody>
          <a:bodyPr>
            <a:normAutofit/>
          </a:bodyPr>
          <a:lstStyle/>
          <a:p>
            <a:pPr algn="ctr"/>
            <a:r>
              <a:rPr lang="en-US" sz="6800" dirty="0"/>
              <a:t>PYTHON Programming-II</a:t>
            </a:r>
          </a:p>
        </p:txBody>
      </p:sp>
      <p:sp>
        <p:nvSpPr>
          <p:cNvPr id="13" name="5-Point Star 31">
            <a:extLst>
              <a:ext uri="{FF2B5EF4-FFF2-40B4-BE49-F238E27FC236}">
                <a16:creationId xmlns:a16="http://schemas.microsoft.com/office/drawing/2014/main" id="{8753D3CD-4047-4AFA-990C-1F2C795BE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C1103ED8-EB42-44D8-94B4-823317ABB17F}"/>
              </a:ext>
            </a:extLst>
          </p:cNvPr>
          <p:cNvSpPr>
            <a:spLocks noGrp="1"/>
          </p:cNvSpPr>
          <p:nvPr>
            <p:ph type="subTitle" idx="1"/>
          </p:nvPr>
        </p:nvSpPr>
        <p:spPr>
          <a:xfrm>
            <a:off x="704957" y="5790868"/>
            <a:ext cx="10792448" cy="562506"/>
          </a:xfrm>
        </p:spPr>
        <p:txBody>
          <a:bodyPr>
            <a:normAutofit/>
          </a:bodyPr>
          <a:lstStyle/>
          <a:p>
            <a:pPr algn="ctr"/>
            <a:r>
              <a:rPr lang="en-US" dirty="0"/>
              <a:t>By: </a:t>
            </a:r>
            <a:r>
              <a:rPr lang="en-US" dirty="0" err="1"/>
              <a:t>Surendrakc</a:t>
            </a:r>
            <a:endParaRPr lang="en-US"/>
          </a:p>
        </p:txBody>
      </p:sp>
      <p:sp>
        <p:nvSpPr>
          <p:cNvPr id="15" name="Rectangle 14">
            <a:extLst>
              <a:ext uri="{FF2B5EF4-FFF2-40B4-BE49-F238E27FC236}">
                <a16:creationId xmlns:a16="http://schemas.microsoft.com/office/drawing/2014/main" id="{C4F97F25-69E4-421A-95CF-5FB7B569A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F16572-D877-42CF-802B-726B71BB23CF}"/>
              </a:ext>
            </a:extLst>
          </p:cNvPr>
          <p:cNvPicPr>
            <a:picLocks noChangeAspect="1"/>
          </p:cNvPicPr>
          <p:nvPr/>
        </p:nvPicPr>
        <p:blipFill rotWithShape="1">
          <a:blip r:embed="rId4"/>
          <a:srcRect t="33263" r="-2" b="38735"/>
          <a:stretch/>
        </p:blipFill>
        <p:spPr>
          <a:xfrm>
            <a:off x="691547" y="691546"/>
            <a:ext cx="10805789" cy="2874505"/>
          </a:xfrm>
          <a:prstGeom prst="rect">
            <a:avLst/>
          </a:prstGeom>
        </p:spPr>
      </p:pic>
      <p:cxnSp>
        <p:nvCxnSpPr>
          <p:cNvPr id="17" name="Straight Connector 16">
            <a:extLst>
              <a:ext uri="{FF2B5EF4-FFF2-40B4-BE49-F238E27FC236}">
                <a16:creationId xmlns:a16="http://schemas.microsoft.com/office/drawing/2014/main" id="{03C5F395-E8FE-484E-AAF1-E009F4731F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76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69D7-C3FD-40A6-A21F-18FEB6FF883F}"/>
              </a:ext>
            </a:extLst>
          </p:cNvPr>
          <p:cNvSpPr>
            <a:spLocks noGrp="1"/>
          </p:cNvSpPr>
          <p:nvPr>
            <p:ph type="title"/>
          </p:nvPr>
        </p:nvSpPr>
        <p:spPr>
          <a:xfrm>
            <a:off x="683625" y="221974"/>
            <a:ext cx="10396882" cy="1151965"/>
          </a:xfrm>
        </p:spPr>
        <p:txBody>
          <a:bodyPr/>
          <a:lstStyle/>
          <a:p>
            <a:r>
              <a:rPr lang="en-US" dirty="0"/>
              <a:t>Common exceptions</a:t>
            </a:r>
          </a:p>
        </p:txBody>
      </p:sp>
      <p:sp>
        <p:nvSpPr>
          <p:cNvPr id="3" name="Content Placeholder 2">
            <a:extLst>
              <a:ext uri="{FF2B5EF4-FFF2-40B4-BE49-F238E27FC236}">
                <a16:creationId xmlns:a16="http://schemas.microsoft.com/office/drawing/2014/main" id="{08D05811-008E-49FE-9313-388F2BEDD1BD}"/>
              </a:ext>
            </a:extLst>
          </p:cNvPr>
          <p:cNvSpPr>
            <a:spLocks noGrp="1"/>
          </p:cNvSpPr>
          <p:nvPr>
            <p:ph sz="quarter" idx="13"/>
          </p:nvPr>
        </p:nvSpPr>
        <p:spPr>
          <a:xfrm>
            <a:off x="0" y="1126436"/>
            <a:ext cx="11675165" cy="4248150"/>
          </a:xfrm>
        </p:spPr>
        <p:txBody>
          <a:bodyPr>
            <a:normAutofit/>
          </a:bodyPr>
          <a:lstStyle/>
          <a:p>
            <a:r>
              <a:rPr lang="en-US" dirty="0">
                <a:latin typeface="Times New Roman" panose="02020603050405020304" pitchFamily="18" charset="0"/>
                <a:cs typeface="Times New Roman" panose="02020603050405020304" pitchFamily="18" charset="0"/>
              </a:rPr>
              <a:t>A list of common exceptions that can be thrown from a normal python program is given below.</a:t>
            </a:r>
          </a:p>
          <a:p>
            <a:pPr lvl="1"/>
            <a:r>
              <a:rPr lang="en-US" b="1" dirty="0" err="1">
                <a:latin typeface="Times New Roman" panose="02020603050405020304" pitchFamily="18" charset="0"/>
                <a:cs typeface="Times New Roman" panose="02020603050405020304" pitchFamily="18" charset="0"/>
              </a:rPr>
              <a:t>ZeroDivisionError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Occurs when a number is divided by zero.</a:t>
            </a:r>
          </a:p>
          <a:p>
            <a:pPr lvl="1"/>
            <a:r>
              <a:rPr lang="en-US" b="1" dirty="0" err="1">
                <a:latin typeface="Times New Roman" panose="02020603050405020304" pitchFamily="18" charset="0"/>
                <a:cs typeface="Times New Roman" panose="02020603050405020304" pitchFamily="18" charset="0"/>
              </a:rPr>
              <a:t>NameError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occurs when a name is not found. It may be local or global.</a:t>
            </a:r>
          </a:p>
          <a:p>
            <a:pPr lvl="1"/>
            <a:r>
              <a:rPr lang="en-US" b="1" dirty="0" err="1">
                <a:latin typeface="Times New Roman" panose="02020603050405020304" pitchFamily="18" charset="0"/>
                <a:cs typeface="Times New Roman" panose="02020603050405020304" pitchFamily="18" charset="0"/>
              </a:rPr>
              <a:t>IndentationError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If incorrect indentation is given.</a:t>
            </a:r>
          </a:p>
          <a:p>
            <a:pPr lvl="1"/>
            <a:r>
              <a:rPr lang="en-US" b="1" dirty="0" err="1">
                <a:latin typeface="Times New Roman" panose="02020603050405020304" pitchFamily="18" charset="0"/>
                <a:cs typeface="Times New Roman" panose="02020603050405020304" pitchFamily="18" charset="0"/>
              </a:rPr>
              <a:t>IOError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occurs when Input Output operation fails.</a:t>
            </a:r>
          </a:p>
          <a:p>
            <a:pPr lvl="1"/>
            <a:r>
              <a:rPr lang="en-US" b="1" dirty="0" err="1">
                <a:latin typeface="Times New Roman" panose="02020603050405020304" pitchFamily="18" charset="0"/>
                <a:cs typeface="Times New Roman" panose="02020603050405020304" pitchFamily="18" charset="0"/>
              </a:rPr>
              <a:t>EOFError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occurs when the end of the file is reached, and yet operations are being performed.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00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07C44-7F91-4D7D-A43B-7F3E59973EEA}"/>
              </a:ext>
            </a:extLst>
          </p:cNvPr>
          <p:cNvSpPr>
            <a:spLocks noGrp="1" noChangeArrowheads="1"/>
          </p:cNvSpPr>
          <p:nvPr>
            <p:ph sz="quarter" idx="13"/>
          </p:nvPr>
        </p:nvSpPr>
        <p:spPr bwMode="auto">
          <a:xfrm>
            <a:off x="0" y="0"/>
            <a:ext cx="11741426" cy="627345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try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block will generate an exception, because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not defined: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try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except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"An exception occurred"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cap="none" dirty="0">
                <a:solidFill>
                  <a:srgbClr val="000000"/>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cap="none" dirty="0">
                <a:solidFill>
                  <a:srgbClr val="000000"/>
                </a:solidFill>
                <a:latin typeface="Times New Roman" panose="02020603050405020304" pitchFamily="18" charset="0"/>
                <a:cs typeface="Times New Roman" panose="02020603050405020304" pitchFamily="18" charset="0"/>
              </a:rPr>
              <a:t>#without try except block, this statement will raise and error and program will crash</a:t>
            </a:r>
          </a:p>
          <a:p>
            <a:pPr>
              <a:lnSpc>
                <a:spcPct val="100000"/>
              </a:lnSpc>
              <a:buClrTx/>
              <a:buSzTx/>
            </a:pPr>
            <a:r>
              <a:rPr lang="en-US" altLang="en-US" sz="1800" cap="none" dirty="0">
                <a:solidFill>
                  <a:srgbClr val="000000"/>
                </a:solidFill>
                <a:latin typeface="Times New Roman" panose="02020603050405020304" pitchFamily="18" charset="0"/>
                <a:cs typeface="Times New Roman" panose="02020603050405020304" pitchFamily="18" charset="0"/>
              </a:rPr>
              <a:t>You can define as many exception blocks as you want.</a:t>
            </a:r>
          </a:p>
          <a:p>
            <a:pPr>
              <a:lnSpc>
                <a:spcPct val="100000"/>
              </a:lnSpc>
              <a:buClrTx/>
              <a:buSzTx/>
            </a:pPr>
            <a:r>
              <a:rPr lang="en-US" altLang="en-US" sz="1800" cap="none" dirty="0">
                <a:solidFill>
                  <a:srgbClr val="000000"/>
                </a:solidFill>
                <a:latin typeface="Times New Roman" panose="02020603050405020304" pitchFamily="18" charset="0"/>
                <a:cs typeface="Times New Roman" panose="02020603050405020304" pitchFamily="18" charset="0"/>
              </a:rPr>
              <a:t>Print one message if the try block raise a </a:t>
            </a:r>
            <a:r>
              <a:rPr lang="en-US" altLang="en-US" sz="1800" cap="none" dirty="0" err="1">
                <a:solidFill>
                  <a:srgbClr val="000000"/>
                </a:solidFill>
                <a:latin typeface="Times New Roman" panose="02020603050405020304" pitchFamily="18" charset="0"/>
                <a:cs typeface="Times New Roman" panose="02020603050405020304" pitchFamily="18" charset="0"/>
              </a:rPr>
              <a:t>NameError</a:t>
            </a:r>
            <a:r>
              <a:rPr lang="en-US" altLang="en-US" sz="1800" cap="none" dirty="0">
                <a:solidFill>
                  <a:srgbClr val="000000"/>
                </a:solidFill>
                <a:latin typeface="Times New Roman" panose="02020603050405020304" pitchFamily="18" charset="0"/>
                <a:cs typeface="Times New Roman" panose="02020603050405020304" pitchFamily="18" charset="0"/>
              </a:rPr>
              <a:t> and another for other errors</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Try:</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	print(x)</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Except </a:t>
            </a:r>
            <a:r>
              <a:rPr lang="en-US" altLang="en-US" sz="1800" cap="none" dirty="0" err="1">
                <a:solidFill>
                  <a:srgbClr val="000000"/>
                </a:solidFill>
                <a:latin typeface="Times New Roman" panose="02020603050405020304" pitchFamily="18" charset="0"/>
                <a:cs typeface="Times New Roman" panose="02020603050405020304" pitchFamily="18" charset="0"/>
              </a:rPr>
              <a:t>NameError</a:t>
            </a:r>
            <a:r>
              <a:rPr lang="en-US" altLang="en-US" sz="1800" cap="none"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	print(“variable x is not defined”)</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Except:</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	print(“something else went wrong)</a:t>
            </a:r>
          </a:p>
          <a:p>
            <a:pPr marL="0" indent="0">
              <a:lnSpc>
                <a:spcPct val="100000"/>
              </a:lnSpc>
              <a:buClrTx/>
              <a:buSzTx/>
              <a:buNone/>
            </a:pPr>
            <a:endParaRPr lang="en-US" altLang="en-US" sz="1800" cap="none"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cap="none"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cap="none"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2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3F76-B751-4B43-B0F0-2CF7D282F4C7}"/>
              </a:ext>
            </a:extLst>
          </p:cNvPr>
          <p:cNvSpPr>
            <a:spLocks noGrp="1"/>
          </p:cNvSpPr>
          <p:nvPr>
            <p:ph type="title"/>
          </p:nvPr>
        </p:nvSpPr>
        <p:spPr>
          <a:xfrm>
            <a:off x="0" y="212036"/>
            <a:ext cx="11082683" cy="1625730"/>
          </a:xfrm>
        </p:spPr>
        <p:txBody>
          <a:bodyPr>
            <a:normAutofit fontScale="90000"/>
          </a:bodyPr>
          <a:lstStyle/>
          <a:p>
            <a:r>
              <a:rPr lang="en-US" dirty="0"/>
              <a:t>Problem without handling exceptions</a:t>
            </a:r>
            <a:br>
              <a:rPr lang="en-US" dirty="0"/>
            </a:br>
            <a:endParaRPr lang="en-US" dirty="0"/>
          </a:p>
        </p:txBody>
      </p:sp>
      <p:sp>
        <p:nvSpPr>
          <p:cNvPr id="3" name="Content Placeholder 2">
            <a:extLst>
              <a:ext uri="{FF2B5EF4-FFF2-40B4-BE49-F238E27FC236}">
                <a16:creationId xmlns:a16="http://schemas.microsoft.com/office/drawing/2014/main" id="{341D7674-EEED-45D6-83D3-70AB8E827FBE}"/>
              </a:ext>
            </a:extLst>
          </p:cNvPr>
          <p:cNvSpPr>
            <a:spLocks noGrp="1"/>
          </p:cNvSpPr>
          <p:nvPr>
            <p:ph sz="quarter" idx="13"/>
          </p:nvPr>
        </p:nvSpPr>
        <p:spPr>
          <a:xfrm>
            <a:off x="0" y="1113183"/>
            <a:ext cx="11714922" cy="4261403"/>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a = int(input("Enter a:"))  </a:t>
            </a:r>
          </a:p>
          <a:p>
            <a:pPr marL="0" indent="0">
              <a:buNone/>
            </a:pPr>
            <a:r>
              <a:rPr lang="en-US" dirty="0">
                <a:latin typeface="Times New Roman" panose="02020603050405020304" pitchFamily="18" charset="0"/>
                <a:cs typeface="Times New Roman" panose="02020603050405020304" pitchFamily="18" charset="0"/>
              </a:rPr>
              <a:t>b = int(input("Enter b:"))  </a:t>
            </a:r>
          </a:p>
          <a:p>
            <a:pPr marL="0" indent="0">
              <a:buNone/>
            </a:pPr>
            <a:r>
              <a:rPr lang="en-US" dirty="0">
                <a:latin typeface="Times New Roman" panose="02020603050405020304" pitchFamily="18" charset="0"/>
                <a:cs typeface="Times New Roman" panose="02020603050405020304" pitchFamily="18" charset="0"/>
              </a:rPr>
              <a:t>c = a/b;  </a:t>
            </a:r>
          </a:p>
          <a:p>
            <a:pPr marL="0" indent="0">
              <a:buNone/>
            </a:pP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("a/b = %</a:t>
            </a:r>
            <a:r>
              <a:rPr lang="en-US" dirty="0" err="1">
                <a:latin typeface="Times New Roman" panose="02020603050405020304" pitchFamily="18" charset="0"/>
                <a:cs typeface="Times New Roman" panose="02020603050405020304" pitchFamily="18" charset="0"/>
              </a:rPr>
              <a:t>D"%c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#other code:  </a:t>
            </a:r>
          </a:p>
          <a:p>
            <a:pPr marL="0" indent="0">
              <a:buNone/>
            </a:pP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("Hi I am other part of the program")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75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94ACD-B88B-49B1-819C-A73FAD246F9D}"/>
              </a:ext>
            </a:extLst>
          </p:cNvPr>
          <p:cNvSpPr>
            <a:spLocks noGrp="1"/>
          </p:cNvSpPr>
          <p:nvPr>
            <p:ph type="title"/>
          </p:nvPr>
        </p:nvSpPr>
        <p:spPr>
          <a:xfrm>
            <a:off x="685800" y="685800"/>
            <a:ext cx="10792837" cy="1485900"/>
          </a:xfrm>
        </p:spPr>
        <p:txBody>
          <a:bodyPr>
            <a:normAutofit/>
          </a:bodyPr>
          <a:lstStyle/>
          <a:p>
            <a:r>
              <a:rPr lang="en-US" sz="5000"/>
              <a:t>Exception handling in python</a:t>
            </a:r>
            <a:br>
              <a:rPr lang="en-US" sz="5000"/>
            </a:br>
            <a:endParaRPr lang="en-US" sz="5000"/>
          </a:p>
        </p:txBody>
      </p:sp>
      <p:sp>
        <p:nvSpPr>
          <p:cNvPr id="3" name="Content Placeholder 2">
            <a:extLst>
              <a:ext uri="{FF2B5EF4-FFF2-40B4-BE49-F238E27FC236}">
                <a16:creationId xmlns:a16="http://schemas.microsoft.com/office/drawing/2014/main" id="{D94E1C1F-4BAA-453A-A4D7-B945508CD83D}"/>
              </a:ext>
            </a:extLst>
          </p:cNvPr>
          <p:cNvSpPr>
            <a:spLocks noGrp="1"/>
          </p:cNvSpPr>
          <p:nvPr>
            <p:ph sz="quarter" idx="13"/>
          </p:nvPr>
        </p:nvSpPr>
        <p:spPr>
          <a:xfrm>
            <a:off x="0" y="1420838"/>
            <a:ext cx="6492239" cy="5437162"/>
          </a:xfrm>
        </p:spPr>
        <p:txBody>
          <a:bodyPr anchor="t">
            <a:normAutofit fontScale="92500" lnSpcReduction="20000"/>
          </a:bodyPr>
          <a:lstStyle/>
          <a:p>
            <a:r>
              <a:rPr lang="en-US" sz="1800" dirty="0">
                <a:latin typeface="Times New Roman" panose="02020603050405020304" pitchFamily="18" charset="0"/>
                <a:cs typeface="Times New Roman" panose="02020603050405020304" pitchFamily="18" charset="0"/>
              </a:rPr>
              <a:t>If the python program contains suspicious code that may throw the exception, we must place that code in the try block</a:t>
            </a:r>
          </a:p>
          <a:p>
            <a:r>
              <a:rPr lang="en-US" sz="1800" dirty="0">
                <a:latin typeface="Times New Roman" panose="02020603050405020304" pitchFamily="18" charset="0"/>
                <a:cs typeface="Times New Roman" panose="02020603050405020304" pitchFamily="18" charset="0"/>
              </a:rPr>
              <a:t>The try block must be followed with the except statement which contains a block of code that will be executed if there is some exception in the try block.</a:t>
            </a:r>
          </a:p>
          <a:p>
            <a:r>
              <a:rPr lang="en-US" dirty="0">
                <a:latin typeface="Times New Roman" panose="02020603050405020304" pitchFamily="18" charset="0"/>
                <a:cs typeface="Times New Roman" panose="02020603050405020304" pitchFamily="18" charset="0"/>
              </a:rPr>
              <a:t>Syntax</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#block of code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Exception1:  </a:t>
            </a:r>
          </a:p>
          <a:p>
            <a:pPr marL="0" indent="0">
              <a:buNone/>
            </a:pPr>
            <a:r>
              <a:rPr lang="en-US" dirty="0">
                <a:latin typeface="Times New Roman" panose="02020603050405020304" pitchFamily="18" charset="0"/>
                <a:cs typeface="Times New Roman" panose="02020603050405020304" pitchFamily="18" charset="0"/>
              </a:rPr>
              <a:t>#block of code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Exception2:  </a:t>
            </a:r>
          </a:p>
          <a:p>
            <a:pPr marL="0" indent="0">
              <a:buNone/>
            </a:pPr>
            <a:r>
              <a:rPr lang="en-US" dirty="0">
                <a:latin typeface="Times New Roman" panose="02020603050405020304" pitchFamily="18" charset="0"/>
                <a:cs typeface="Times New Roman" panose="02020603050405020304" pitchFamily="18" charset="0"/>
              </a:rPr>
              <a:t> #block of code  </a:t>
            </a:r>
          </a:p>
          <a:p>
            <a:pPr marL="0" indent="0">
              <a:buNone/>
            </a:pPr>
            <a:r>
              <a:rPr lang="en-US" dirty="0">
                <a:latin typeface="Times New Roman" panose="02020603050405020304" pitchFamily="18" charset="0"/>
                <a:cs typeface="Times New Roman" panose="02020603050405020304" pitchFamily="18" charset="0"/>
              </a:rPr>
              <a:t>#other code  </a:t>
            </a:r>
          </a:p>
          <a:p>
            <a:endParaRPr lang="en-US" sz="1800"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622532A8-EE06-4740-B03C-66EA42BE503D}"/>
              </a:ext>
            </a:extLst>
          </p:cNvPr>
          <p:cNvPicPr>
            <a:picLocks noChangeAspect="1"/>
          </p:cNvPicPr>
          <p:nvPr/>
        </p:nvPicPr>
        <p:blipFill>
          <a:blip r:embed="rId3"/>
          <a:stretch>
            <a:fillRect/>
          </a:stretch>
        </p:blipFill>
        <p:spPr>
          <a:xfrm>
            <a:off x="6492240" y="2890757"/>
            <a:ext cx="4931275" cy="2591178"/>
          </a:xfrm>
          <a:prstGeom prst="rect">
            <a:avLst/>
          </a:prstGeom>
        </p:spPr>
      </p:pic>
    </p:spTree>
    <p:extLst>
      <p:ext uri="{BB962C8B-B14F-4D97-AF65-F5344CB8AC3E}">
        <p14:creationId xmlns:p14="http://schemas.microsoft.com/office/powerpoint/2010/main" val="44312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76CF47-78D1-45D4-B8A5-05DD68D9F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5589425"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FB63084F-61E2-4A33-832D-F608D2849A25}"/>
              </a:ext>
            </a:extLst>
          </p:cNvPr>
          <p:cNvPicPr>
            <a:picLocks noChangeAspect="1"/>
          </p:cNvPicPr>
          <p:nvPr/>
        </p:nvPicPr>
        <p:blipFill>
          <a:blip r:embed="rId3"/>
          <a:stretch>
            <a:fillRect/>
          </a:stretch>
        </p:blipFill>
        <p:spPr>
          <a:xfrm>
            <a:off x="761620" y="689358"/>
            <a:ext cx="5078040" cy="4219634"/>
          </a:xfrm>
          <a:prstGeom prst="rect">
            <a:avLst/>
          </a:prstGeom>
        </p:spPr>
      </p:pic>
      <p:sp>
        <p:nvSpPr>
          <p:cNvPr id="3" name="Content Placeholder 2">
            <a:extLst>
              <a:ext uri="{FF2B5EF4-FFF2-40B4-BE49-F238E27FC236}">
                <a16:creationId xmlns:a16="http://schemas.microsoft.com/office/drawing/2014/main" id="{B71D3AA2-699D-49AF-A3A0-228C6C096775}"/>
              </a:ext>
            </a:extLst>
          </p:cNvPr>
          <p:cNvSpPr>
            <a:spLocks noGrp="1"/>
          </p:cNvSpPr>
          <p:nvPr>
            <p:ph sz="quarter" idx="13"/>
          </p:nvPr>
        </p:nvSpPr>
        <p:spPr>
          <a:xfrm>
            <a:off x="6101040" y="0"/>
            <a:ext cx="5590720" cy="5598942"/>
          </a:xfrm>
        </p:spPr>
        <p:txBody>
          <a:bodyPr anchor="t">
            <a:noAutofit/>
          </a:bodyPr>
          <a:lstStyle/>
          <a:p>
            <a:pPr>
              <a:lnSpc>
                <a:spcPct val="110000"/>
              </a:lnSpc>
            </a:pPr>
            <a:r>
              <a:rPr lang="en-US" sz="1800" dirty="0">
                <a:latin typeface="Times New Roman" panose="02020603050405020304" pitchFamily="18" charset="0"/>
                <a:cs typeface="Times New Roman" panose="02020603050405020304" pitchFamily="18" charset="0"/>
              </a:rPr>
              <a:t>We can also use the else statement with the try-except statement in which, we can place the code which will be executed in the scenario if no exception occurs in the try block.</a:t>
            </a:r>
          </a:p>
          <a:p>
            <a:pPr>
              <a:lnSpc>
                <a:spcPct val="110000"/>
              </a:lnSpc>
            </a:pPr>
            <a:r>
              <a:rPr lang="en-US" sz="1800" dirty="0">
                <a:latin typeface="Times New Roman" panose="02020603050405020304" pitchFamily="18" charset="0"/>
                <a:cs typeface="Times New Roman" panose="02020603050405020304" pitchFamily="18" charset="0"/>
              </a:rPr>
              <a:t>The syntax to use the else statement with the try-except statement is given below.</a:t>
            </a:r>
          </a:p>
          <a:p>
            <a:pPr marL="0" indent="0">
              <a:lnSpc>
                <a:spcPct val="110000"/>
              </a:lnSpc>
              <a:buNone/>
            </a:pPr>
            <a:r>
              <a:rPr lang="en-US" sz="1800" b="1" dirty="0">
                <a:latin typeface="Times New Roman" panose="02020603050405020304" pitchFamily="18" charset="0"/>
                <a:cs typeface="Times New Roman" panose="02020603050405020304" pitchFamily="18" charset="0"/>
              </a:rPr>
              <a:t>try</a:t>
            </a:r>
            <a:r>
              <a:rPr lang="en-US" sz="1800" dirty="0">
                <a:latin typeface="Times New Roman" panose="02020603050405020304" pitchFamily="18" charset="0"/>
                <a:cs typeface="Times New Roman" panose="02020603050405020304" pitchFamily="18" charset="0"/>
              </a:rPr>
              <a:t>:  </a:t>
            </a:r>
          </a:p>
          <a:p>
            <a:pPr marL="0" indent="0">
              <a:lnSpc>
                <a:spcPct val="110000"/>
              </a:lnSpc>
              <a:buNone/>
            </a:pPr>
            <a:r>
              <a:rPr lang="en-US" sz="1800" dirty="0">
                <a:latin typeface="Times New Roman" panose="02020603050405020304" pitchFamily="18" charset="0"/>
                <a:cs typeface="Times New Roman" panose="02020603050405020304" pitchFamily="18" charset="0"/>
              </a:rPr>
              <a:t>#block of code    </a:t>
            </a:r>
          </a:p>
          <a:p>
            <a:pPr marL="0" indent="0">
              <a:lnSpc>
                <a:spcPct val="110000"/>
              </a:lnSpc>
              <a:buNone/>
            </a:pPr>
            <a:r>
              <a:rPr lang="en-US" sz="1800" b="1" dirty="0">
                <a:latin typeface="Times New Roman" panose="02020603050405020304" pitchFamily="18" charset="0"/>
                <a:cs typeface="Times New Roman" panose="02020603050405020304" pitchFamily="18" charset="0"/>
              </a:rPr>
              <a:t>except</a:t>
            </a:r>
            <a:r>
              <a:rPr lang="en-US" sz="1800" dirty="0">
                <a:latin typeface="Times New Roman" panose="02020603050405020304" pitchFamily="18" charset="0"/>
                <a:cs typeface="Times New Roman" panose="02020603050405020304" pitchFamily="18" charset="0"/>
              </a:rPr>
              <a:t> Exception1:  </a:t>
            </a:r>
          </a:p>
          <a:p>
            <a:pPr marL="0" indent="0">
              <a:lnSpc>
                <a:spcPct val="110000"/>
              </a:lnSpc>
              <a:buNone/>
            </a:pPr>
            <a:r>
              <a:rPr lang="en-US" sz="1800" dirty="0">
                <a:latin typeface="Times New Roman" panose="02020603050405020304" pitchFamily="18" charset="0"/>
                <a:cs typeface="Times New Roman" panose="02020603050405020304" pitchFamily="18" charset="0"/>
              </a:rPr>
              <a:t> #block of code   </a:t>
            </a:r>
          </a:p>
          <a:p>
            <a:pPr marL="0" indent="0">
              <a:lnSpc>
                <a:spcPct val="110000"/>
              </a:lnSpc>
              <a:buNone/>
            </a:pPr>
            <a:r>
              <a:rPr lang="en-US" sz="1800" b="1" dirty="0">
                <a:latin typeface="Times New Roman" panose="02020603050405020304" pitchFamily="18" charset="0"/>
                <a:cs typeface="Times New Roman" panose="02020603050405020304" pitchFamily="18" charset="0"/>
              </a:rPr>
              <a:t>else</a:t>
            </a:r>
            <a:r>
              <a:rPr lang="en-US" sz="1800" dirty="0">
                <a:latin typeface="Times New Roman" panose="02020603050405020304" pitchFamily="18" charset="0"/>
                <a:cs typeface="Times New Roman" panose="02020603050405020304" pitchFamily="18" charset="0"/>
              </a:rPr>
              <a:t>:  </a:t>
            </a:r>
          </a:p>
          <a:p>
            <a:pPr marL="0" indent="0">
              <a:lnSpc>
                <a:spcPct val="110000"/>
              </a:lnSpc>
              <a:buNone/>
            </a:pPr>
            <a:r>
              <a:rPr lang="en-US" sz="1800" dirty="0">
                <a:latin typeface="Times New Roman" panose="02020603050405020304" pitchFamily="18" charset="0"/>
                <a:cs typeface="Times New Roman" panose="02020603050405020304" pitchFamily="18" charset="0"/>
              </a:rPr>
              <a:t>  #this code executes if no except block is executed</a:t>
            </a:r>
          </a:p>
          <a:p>
            <a:pPr>
              <a:lnSpc>
                <a:spcPct val="11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89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EC0F5-C28E-49B2-9389-F55FCDF58B3D}"/>
              </a:ext>
            </a:extLst>
          </p:cNvPr>
          <p:cNvSpPr>
            <a:spLocks noGrp="1"/>
          </p:cNvSpPr>
          <p:nvPr>
            <p:ph sz="quarter" idx="13"/>
          </p:nvPr>
        </p:nvSpPr>
        <p:spPr>
          <a:xfrm>
            <a:off x="0" y="0"/>
            <a:ext cx="11690252" cy="5613009"/>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 = int(input("Enter a:"))  </a:t>
            </a:r>
          </a:p>
          <a:p>
            <a:pPr marL="0" indent="0">
              <a:buNone/>
            </a:pPr>
            <a:r>
              <a:rPr lang="en-US" dirty="0">
                <a:latin typeface="Times New Roman" panose="02020603050405020304" pitchFamily="18" charset="0"/>
                <a:cs typeface="Times New Roman" panose="02020603050405020304" pitchFamily="18" charset="0"/>
              </a:rPr>
              <a:t>	b = int(input("Enter b:"))  </a:t>
            </a:r>
          </a:p>
          <a:p>
            <a:pPr marL="0" indent="0">
              <a:buNone/>
            </a:pPr>
            <a:r>
              <a:rPr lang="en-US" dirty="0">
                <a:latin typeface="Times New Roman" panose="02020603050405020304" pitchFamily="18" charset="0"/>
                <a:cs typeface="Times New Roman" panose="02020603050405020304" pitchFamily="18" charset="0"/>
              </a:rPr>
              <a:t>	c = a/b;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("a/b = %</a:t>
            </a:r>
            <a:r>
              <a:rPr lang="en-US" dirty="0" err="1">
                <a:latin typeface="Times New Roman" panose="02020603050405020304" pitchFamily="18" charset="0"/>
                <a:cs typeface="Times New Roman" panose="02020603050405020304" pitchFamily="18" charset="0"/>
              </a:rPr>
              <a:t>d"%c</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Exception: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("can't divide by zero")  </a:t>
            </a:r>
          </a:p>
          <a:p>
            <a:pPr marL="0" indent="0">
              <a:buNone/>
            </a:pPr>
            <a:r>
              <a:rPr lang="en-US" b="1" dirty="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("Hi I am else block")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704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4A704-F157-4ECD-9843-42CA18C38250}"/>
              </a:ext>
            </a:extLst>
          </p:cNvPr>
          <p:cNvSpPr>
            <a:spLocks noGrp="1"/>
          </p:cNvSpPr>
          <p:nvPr>
            <p:ph sz="quarter" idx="13"/>
          </p:nvPr>
        </p:nvSpPr>
        <p:spPr>
          <a:xfrm>
            <a:off x="0" y="0"/>
            <a:ext cx="11690252" cy="5584874"/>
          </a:xfrm>
        </p:spPr>
        <p:txBody>
          <a:bodyPr>
            <a:normAutofit lnSpcReduction="10000"/>
          </a:bodyPr>
          <a:lstStyle/>
          <a:p>
            <a:r>
              <a:rPr lang="en-US" dirty="0">
                <a:latin typeface="Times New Roman" panose="02020603050405020304" pitchFamily="18" charset="0"/>
                <a:cs typeface="Times New Roman" panose="02020603050405020304" pitchFamily="18" charset="0"/>
              </a:rPr>
              <a:t>Python provides the flexibility not to specify the name of exception with the except statement.</a:t>
            </a:r>
          </a:p>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 = int(input("Enter a:"))  </a:t>
            </a:r>
          </a:p>
          <a:p>
            <a:pPr marL="0" indent="0">
              <a:buNone/>
            </a:pPr>
            <a:r>
              <a:rPr lang="en-US" dirty="0">
                <a:latin typeface="Times New Roman" panose="02020603050405020304" pitchFamily="18" charset="0"/>
                <a:cs typeface="Times New Roman" panose="02020603050405020304" pitchFamily="18" charset="0"/>
              </a:rPr>
              <a:t> 	b = int(input("Enter b:"))  </a:t>
            </a:r>
          </a:p>
          <a:p>
            <a:pPr marL="0" indent="0">
              <a:buNone/>
            </a:pPr>
            <a:r>
              <a:rPr lang="en-US" dirty="0">
                <a:latin typeface="Times New Roman" panose="02020603050405020304" pitchFamily="18" charset="0"/>
                <a:cs typeface="Times New Roman" panose="02020603050405020304" pitchFamily="18" charset="0"/>
              </a:rPr>
              <a:t> 	c = a/b;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("a/b = %</a:t>
            </a:r>
            <a:r>
              <a:rPr lang="en-US" dirty="0" err="1">
                <a:latin typeface="Times New Roman" panose="02020603050405020304" pitchFamily="18" charset="0"/>
                <a:cs typeface="Times New Roman" panose="02020603050405020304" pitchFamily="18" charset="0"/>
              </a:rPr>
              <a:t>d"%c</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("can't divide by zero")  </a:t>
            </a:r>
          </a:p>
          <a:p>
            <a:pPr marL="0" indent="0">
              <a:buNone/>
            </a:pPr>
            <a:r>
              <a:rPr lang="en-US" b="1" dirty="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("Hi I am else block")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99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91571-B890-422C-8DB3-B16C30D40A2D}"/>
              </a:ext>
            </a:extLst>
          </p:cNvPr>
          <p:cNvSpPr>
            <a:spLocks noGrp="1"/>
          </p:cNvSpPr>
          <p:nvPr>
            <p:ph sz="quarter" idx="13"/>
          </p:nvPr>
        </p:nvSpPr>
        <p:spPr>
          <a:xfrm>
            <a:off x="0" y="126610"/>
            <a:ext cx="11648049" cy="5247976"/>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#this will throw an exception if the file doesn't exist.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fileptr</a:t>
            </a:r>
            <a:r>
              <a:rPr lang="en-US" dirty="0">
                <a:latin typeface="Times New Roman" panose="02020603050405020304" pitchFamily="18" charset="0"/>
                <a:cs typeface="Times New Roman" panose="02020603050405020304" pitchFamily="18" charset="0"/>
              </a:rPr>
              <a:t> = open("</a:t>
            </a:r>
            <a:r>
              <a:rPr lang="en-US" dirty="0" err="1">
                <a:latin typeface="Times New Roman" panose="02020603050405020304" pitchFamily="18" charset="0"/>
                <a:cs typeface="Times New Roman" panose="02020603050405020304" pitchFamily="18" charset="0"/>
              </a:rPr>
              <a:t>file.txt","r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IOError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("File not found")  </a:t>
            </a:r>
          </a:p>
          <a:p>
            <a:pPr marL="0" indent="0">
              <a:buNone/>
            </a:pPr>
            <a:r>
              <a:rPr lang="en-US" b="1" dirty="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("The file opened successfully")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fileptr.close</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02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E6C5-6FF9-453D-9EF2-1B6FBB59CE8C}"/>
              </a:ext>
            </a:extLst>
          </p:cNvPr>
          <p:cNvSpPr>
            <a:spLocks noGrp="1"/>
          </p:cNvSpPr>
          <p:nvPr>
            <p:ph type="title"/>
          </p:nvPr>
        </p:nvSpPr>
        <p:spPr>
          <a:xfrm>
            <a:off x="0" y="195469"/>
            <a:ext cx="10396882" cy="1287946"/>
          </a:xfrm>
        </p:spPr>
        <p:txBody>
          <a:bodyPr>
            <a:normAutofit fontScale="90000"/>
          </a:bodyPr>
          <a:lstStyle/>
          <a:p>
            <a:r>
              <a:rPr lang="en-US" dirty="0"/>
              <a:t>Finally</a:t>
            </a:r>
            <a:br>
              <a:rPr lang="en-US" dirty="0"/>
            </a:br>
            <a:endParaRPr lang="en-US" dirty="0"/>
          </a:p>
        </p:txBody>
      </p:sp>
      <p:sp>
        <p:nvSpPr>
          <p:cNvPr id="3" name="Content Placeholder 2">
            <a:extLst>
              <a:ext uri="{FF2B5EF4-FFF2-40B4-BE49-F238E27FC236}">
                <a16:creationId xmlns:a16="http://schemas.microsoft.com/office/drawing/2014/main" id="{16D6781C-05CC-4BA3-ABFA-26897C6296AC}"/>
              </a:ext>
            </a:extLst>
          </p:cNvPr>
          <p:cNvSpPr>
            <a:spLocks noGrp="1"/>
          </p:cNvSpPr>
          <p:nvPr>
            <p:ph sz="quarter" idx="13"/>
          </p:nvPr>
        </p:nvSpPr>
        <p:spPr>
          <a:xfrm>
            <a:off x="0" y="795130"/>
            <a:ext cx="11688417" cy="4757531"/>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finally block, if specified, will be executed regardless if the try block raises an error or not.</a:t>
            </a:r>
          </a:p>
          <a:p>
            <a:pPr marL="0" indent="0">
              <a:buNone/>
            </a:pPr>
            <a:r>
              <a:rPr lang="en-US" dirty="0">
                <a:latin typeface="Times New Roman" panose="02020603050405020304" pitchFamily="18" charset="0"/>
                <a:cs typeface="Times New Roman" panose="02020603050405020304" pitchFamily="18" charset="0"/>
              </a:rPr>
              <a:t>try: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except: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print("Something went wrong")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finally: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print("The 'try except' is finished")</a:t>
            </a:r>
          </a:p>
          <a:p>
            <a:r>
              <a:rPr lang="en-US" dirty="0">
                <a:latin typeface="Times New Roman" panose="02020603050405020304" pitchFamily="18" charset="0"/>
                <a:cs typeface="Times New Roman" panose="02020603050405020304" pitchFamily="18" charset="0"/>
              </a:rPr>
              <a:t>syntax</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block of code   </a:t>
            </a:r>
          </a:p>
          <a:p>
            <a:pPr marL="0" indent="0">
              <a:buNone/>
            </a:pPr>
            <a:r>
              <a:rPr lang="en-US" dirty="0">
                <a:latin typeface="Times New Roman" panose="02020603050405020304" pitchFamily="18" charset="0"/>
                <a:cs typeface="Times New Roman" panose="02020603050405020304" pitchFamily="18" charset="0"/>
              </a:rPr>
              <a:t> # this may throw an exception  </a:t>
            </a:r>
          </a:p>
          <a:p>
            <a:pPr marL="0" indent="0">
              <a:buNone/>
            </a:pPr>
            <a:r>
              <a:rPr lang="en-US" b="1" dirty="0">
                <a:latin typeface="Times New Roman" panose="02020603050405020304" pitchFamily="18" charset="0"/>
                <a:cs typeface="Times New Roman" panose="02020603050405020304" pitchFamily="18" charset="0"/>
              </a:rPr>
              <a:t>finally</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block of code  </a:t>
            </a:r>
          </a:p>
          <a:p>
            <a:pPr marL="0" indent="0">
              <a:buNone/>
            </a:pPr>
            <a:r>
              <a:rPr lang="en-US" dirty="0">
                <a:latin typeface="Times New Roman" panose="02020603050405020304" pitchFamily="18" charset="0"/>
                <a:cs typeface="Times New Roman" panose="02020603050405020304" pitchFamily="18" charset="0"/>
              </a:rPr>
              <a:t> # this will always be executed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91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770B4CD-535A-4FF2-B700-8C40F0031E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2" name="Group 11">
            <a:extLst>
              <a:ext uri="{FF2B5EF4-FFF2-40B4-BE49-F238E27FC236}">
                <a16:creationId xmlns:a16="http://schemas.microsoft.com/office/drawing/2014/main" id="{42AB5EEF-5DB7-47EA-BB55-DC7DAC8A6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3" name="Rectangle 12">
              <a:extLst>
                <a:ext uri="{FF2B5EF4-FFF2-40B4-BE49-F238E27FC236}">
                  <a16:creationId xmlns:a16="http://schemas.microsoft.com/office/drawing/2014/main" id="{2D031218-C353-46BE-8BA0-03B929089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63018239-79C0-4159-AE08-A6113D9AD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a16="http://schemas.microsoft.com/office/drawing/2014/main" id="{A68094AE-62A3-4DD8-B617-758BE447B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17" name="Picture 16">
            <a:extLst>
              <a:ext uri="{FF2B5EF4-FFF2-40B4-BE49-F238E27FC236}">
                <a16:creationId xmlns:a16="http://schemas.microsoft.com/office/drawing/2014/main" id="{9F5E1885-4B77-4930-AF94-83DC34F51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12CED8F1-A066-4193-A0C6-FA32AABA2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FC2AD83-6F23-413C-AD90-9F32AF82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8" y="6581"/>
            <a:ext cx="11741281" cy="5600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DEAA25D-AD17-4243-BC0D-10DC8C8B6650}"/>
              </a:ext>
            </a:extLst>
          </p:cNvPr>
          <p:cNvPicPr>
            <a:picLocks noGrp="1" noChangeAspect="1"/>
          </p:cNvPicPr>
          <p:nvPr>
            <p:ph sz="quarter" idx="13"/>
          </p:nvPr>
        </p:nvPicPr>
        <p:blipFill>
          <a:blip r:embed="rId4"/>
          <a:stretch>
            <a:fillRect/>
          </a:stretch>
        </p:blipFill>
        <p:spPr>
          <a:xfrm>
            <a:off x="3679210" y="321733"/>
            <a:ext cx="4367729" cy="4963329"/>
          </a:xfrm>
          <a:prstGeom prst="rect">
            <a:avLst/>
          </a:prstGeom>
        </p:spPr>
      </p:pic>
      <p:sp>
        <p:nvSpPr>
          <p:cNvPr id="23" name="Rectangle 22">
            <a:extLst>
              <a:ext uri="{FF2B5EF4-FFF2-40B4-BE49-F238E27FC236}">
                <a16:creationId xmlns:a16="http://schemas.microsoft.com/office/drawing/2014/main" id="{7367BE40-CEB0-42C0-A019-83612A9D1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27" y="6581"/>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A1CF79-E584-4525-AB80-C5E82644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0499" y="0"/>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FF68DC-7619-4C0C-B291-0018372D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9">
            <a:extLst>
              <a:ext uri="{FF2B5EF4-FFF2-40B4-BE49-F238E27FC236}">
                <a16:creationId xmlns:a16="http://schemas.microsoft.com/office/drawing/2014/main" id="{5003435F-4995-49A0-9B3D-4955D282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Tree>
    <p:extLst>
      <p:ext uri="{BB962C8B-B14F-4D97-AF65-F5344CB8AC3E}">
        <p14:creationId xmlns:p14="http://schemas.microsoft.com/office/powerpoint/2010/main" val="27841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3043-7E1A-4CCC-B365-8478178FD17C}"/>
              </a:ext>
            </a:extLst>
          </p:cNvPr>
          <p:cNvSpPr>
            <a:spLocks noGrp="1"/>
          </p:cNvSpPr>
          <p:nvPr>
            <p:ph type="title"/>
          </p:nvPr>
        </p:nvSpPr>
        <p:spPr>
          <a:xfrm>
            <a:off x="683625" y="106992"/>
            <a:ext cx="10396882" cy="1151965"/>
          </a:xfrm>
        </p:spPr>
        <p:txBody>
          <a:bodyPr/>
          <a:lstStyle/>
          <a:p>
            <a:r>
              <a:rPr lang="en-US" dirty="0" err="1"/>
              <a:t>mODULE</a:t>
            </a:r>
            <a:endParaRPr lang="en-US" dirty="0"/>
          </a:p>
        </p:txBody>
      </p:sp>
      <p:sp>
        <p:nvSpPr>
          <p:cNvPr id="3" name="Content Placeholder 2">
            <a:extLst>
              <a:ext uri="{FF2B5EF4-FFF2-40B4-BE49-F238E27FC236}">
                <a16:creationId xmlns:a16="http://schemas.microsoft.com/office/drawing/2014/main" id="{9145ADEB-6CD0-43B1-9386-9E7F1EE5575F}"/>
              </a:ext>
            </a:extLst>
          </p:cNvPr>
          <p:cNvSpPr>
            <a:spLocks noGrp="1"/>
          </p:cNvSpPr>
          <p:nvPr>
            <p:ph sz="quarter" idx="13"/>
          </p:nvPr>
        </p:nvSpPr>
        <p:spPr>
          <a:xfrm>
            <a:off x="685800" y="1"/>
            <a:ext cx="10394707" cy="6414052"/>
          </a:xfrm>
        </p:spPr>
        <p:txBody>
          <a:bodyPr>
            <a:noAutofit/>
          </a:bodyPr>
          <a:lstStyle/>
          <a:p>
            <a:pPr algn="just"/>
            <a:r>
              <a:rPr lang="en-US" sz="1800" dirty="0">
                <a:latin typeface="Times New Roman" panose="02020603050405020304" pitchFamily="18" charset="0"/>
                <a:cs typeface="Times New Roman" panose="02020603050405020304" pitchFamily="18" charset="0"/>
              </a:rPr>
              <a:t>Now, if we are using the same function in different programs, we won’t have to define it again and again. We can just create a script containing that function and import that script in every program that makes use of that function. These scripts are called modules in Python</a:t>
            </a:r>
          </a:p>
          <a:p>
            <a:pPr algn="just"/>
            <a:r>
              <a:rPr lang="en-US" sz="1800" dirty="0">
                <a:latin typeface="Times New Roman" panose="02020603050405020304" pitchFamily="18" charset="0"/>
                <a:cs typeface="Times New Roman" panose="02020603050405020304" pitchFamily="18" charset="0"/>
              </a:rPr>
              <a:t>Consider a module to be the same as a code library.</a:t>
            </a:r>
          </a:p>
          <a:p>
            <a:pPr algn="just"/>
            <a:r>
              <a:rPr lang="en-US" sz="1800" dirty="0">
                <a:latin typeface="Times New Roman" panose="02020603050405020304" pitchFamily="18" charset="0"/>
                <a:cs typeface="Times New Roman" panose="02020603050405020304" pitchFamily="18" charset="0"/>
              </a:rPr>
              <a:t>A file containing a set of functions you want to include in your application.</a:t>
            </a:r>
          </a:p>
          <a:p>
            <a:pPr algn="just"/>
            <a:r>
              <a:rPr lang="en-US" sz="1800" dirty="0">
                <a:latin typeface="Times New Roman" panose="02020603050405020304" pitchFamily="18" charset="0"/>
                <a:cs typeface="Times New Roman" panose="02020603050405020304" pitchFamily="18" charset="0"/>
              </a:rPr>
              <a:t>A python module can be defined as a python program file which contains a python code including python functions, class, or variables</a:t>
            </a:r>
          </a:p>
          <a:p>
            <a:pPr algn="just"/>
            <a:r>
              <a:rPr lang="en-US" sz="1800" dirty="0">
                <a:latin typeface="Times New Roman" panose="02020603050405020304" pitchFamily="18" charset="0"/>
                <a:cs typeface="Times New Roman" panose="02020603050405020304" pitchFamily="18" charset="0"/>
              </a:rPr>
              <a:t>we can say that our python code file saved with the extension (.</a:t>
            </a:r>
            <a:r>
              <a:rPr lang="en-US" sz="1800" dirty="0" err="1">
                <a:latin typeface="Times New Roman" panose="02020603050405020304" pitchFamily="18" charset="0"/>
                <a:cs typeface="Times New Roman" panose="02020603050405020304" pitchFamily="18" charset="0"/>
              </a:rPr>
              <a:t>py</a:t>
            </a:r>
            <a:r>
              <a:rPr lang="en-US" sz="1800" dirty="0">
                <a:latin typeface="Times New Roman" panose="02020603050405020304" pitchFamily="18" charset="0"/>
                <a:cs typeface="Times New Roman" panose="02020603050405020304" pitchFamily="18" charset="0"/>
              </a:rPr>
              <a:t>) is treated as the module</a:t>
            </a:r>
          </a:p>
          <a:p>
            <a:pPr algn="just"/>
            <a:r>
              <a:rPr lang="en-US" sz="1800" dirty="0">
                <a:latin typeface="Times New Roman" panose="02020603050405020304" pitchFamily="18" charset="0"/>
                <a:cs typeface="Times New Roman" panose="02020603050405020304" pitchFamily="18" charset="0"/>
              </a:rPr>
              <a:t>To use the functionality of one module into another, we must have to import the specific module.</a:t>
            </a:r>
          </a:p>
        </p:txBody>
      </p:sp>
    </p:spTree>
    <p:extLst>
      <p:ext uri="{BB962C8B-B14F-4D97-AF65-F5344CB8AC3E}">
        <p14:creationId xmlns:p14="http://schemas.microsoft.com/office/powerpoint/2010/main" val="165017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AB28-F661-44A3-AD92-152C16CD7C02}"/>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97BB4462-0C35-430A-96F4-D01A3EC76EBB}"/>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try: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 = open("</a:t>
            </a:r>
            <a:r>
              <a:rPr lang="en-US" dirty="0" err="1">
                <a:latin typeface="Times New Roman" panose="02020603050405020304" pitchFamily="18" charset="0"/>
                <a:cs typeface="Times New Roman" panose="02020603050405020304" pitchFamily="18" charset="0"/>
              </a:rPr>
              <a:t>demofile.txt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f.write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Lorum</a:t>
            </a:r>
            <a:r>
              <a:rPr lang="en-US" dirty="0">
                <a:latin typeface="Times New Roman" panose="02020603050405020304" pitchFamily="18" charset="0"/>
                <a:cs typeface="Times New Roman" panose="02020603050405020304" pitchFamily="18" charset="0"/>
              </a:rPr>
              <a:t> Ipsum")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except: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print("Something went wrong when writing to the file")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finally: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f.close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68351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DF23-188D-4897-9227-694D175F9257}"/>
              </a:ext>
            </a:extLst>
          </p:cNvPr>
          <p:cNvSpPr>
            <a:spLocks noGrp="1"/>
          </p:cNvSpPr>
          <p:nvPr>
            <p:ph type="title"/>
          </p:nvPr>
        </p:nvSpPr>
        <p:spPr/>
        <p:txBody>
          <a:bodyPr/>
          <a:lstStyle/>
          <a:p>
            <a:r>
              <a:rPr lang="en-US" dirty="0"/>
              <a:t>Raise an exception</a:t>
            </a:r>
          </a:p>
        </p:txBody>
      </p:sp>
      <p:sp>
        <p:nvSpPr>
          <p:cNvPr id="3" name="Content Placeholder 2">
            <a:extLst>
              <a:ext uri="{FF2B5EF4-FFF2-40B4-BE49-F238E27FC236}">
                <a16:creationId xmlns:a16="http://schemas.microsoft.com/office/drawing/2014/main" id="{7DCA5C90-00DA-4670-8EA0-92FB70941DAF}"/>
              </a:ext>
            </a:extLst>
          </p:cNvPr>
          <p:cNvSpPr>
            <a:spLocks noGrp="1"/>
          </p:cNvSpPr>
          <p:nvPr>
            <p:ph sz="quarter" idx="13"/>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As a python developer, you can choose to throw an exception if the specified condition occurs. </a:t>
            </a:r>
          </a:p>
          <a:p>
            <a:r>
              <a:rPr lang="en-US" dirty="0">
                <a:latin typeface="Times New Roman" panose="02020603050405020304" pitchFamily="18" charset="0"/>
                <a:cs typeface="Times New Roman" panose="02020603050405020304" pitchFamily="18" charset="0"/>
              </a:rPr>
              <a:t>To throw (or raise) an exception, use the raise keyword.</a:t>
            </a:r>
          </a:p>
          <a:p>
            <a:r>
              <a:rPr lang="en-US" b="1" dirty="0">
                <a:latin typeface="Times New Roman" panose="02020603050405020304" pitchFamily="18" charset="0"/>
                <a:cs typeface="Times New Roman" panose="02020603050405020304" pitchFamily="18" charset="0"/>
              </a:rPr>
              <a:t>raise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Exception_class</a:t>
            </a:r>
            <a:r>
              <a:rPr lang="en-US" dirty="0">
                <a:latin typeface="Times New Roman" panose="02020603050405020304" pitchFamily="18" charset="0"/>
                <a:cs typeface="Times New Roman" panose="02020603050405020304" pitchFamily="18" charset="0"/>
              </a:rPr>
              <a:t>,&lt;value&gt;  </a:t>
            </a:r>
          </a:p>
          <a:p>
            <a:r>
              <a:rPr lang="en-US" dirty="0">
                <a:latin typeface="Times New Roman" panose="02020603050405020304" pitchFamily="18" charset="0"/>
                <a:cs typeface="Times New Roman" panose="02020603050405020304" pitchFamily="18" charset="0"/>
              </a:rPr>
              <a:t>Points to remember</a:t>
            </a:r>
          </a:p>
          <a:p>
            <a:pPr lvl="1"/>
            <a:r>
              <a:rPr lang="en-US" dirty="0">
                <a:latin typeface="Times New Roman" panose="02020603050405020304" pitchFamily="18" charset="0"/>
                <a:cs typeface="Times New Roman" panose="02020603050405020304" pitchFamily="18" charset="0"/>
              </a:rPr>
              <a:t>To raise an exception, raise statement is used. The exception class name follows it.</a:t>
            </a:r>
          </a:p>
          <a:p>
            <a:pPr lvl="1"/>
            <a:r>
              <a:rPr lang="en-US" dirty="0">
                <a:latin typeface="Times New Roman" panose="02020603050405020304" pitchFamily="18" charset="0"/>
                <a:cs typeface="Times New Roman" panose="02020603050405020304" pitchFamily="18" charset="0"/>
              </a:rPr>
              <a:t>An exception can be provided with a value that can be given in the parenthesis.</a:t>
            </a:r>
          </a:p>
          <a:p>
            <a:pPr lvl="1"/>
            <a:r>
              <a:rPr lang="en-US" dirty="0">
                <a:latin typeface="Times New Roman" panose="02020603050405020304" pitchFamily="18" charset="0"/>
                <a:cs typeface="Times New Roman" panose="02020603050405020304" pitchFamily="18" charset="0"/>
              </a:rPr>
              <a:t>To access the value "as" keyword is used. "e" is used as a reference variable which stores the value of the exception.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98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3FB59-00A1-4E7D-B1FC-B5A410EACAA2}"/>
              </a:ext>
            </a:extLst>
          </p:cNvPr>
          <p:cNvSpPr>
            <a:spLocks noGrp="1"/>
          </p:cNvSpPr>
          <p:nvPr>
            <p:ph sz="quarter" idx="13"/>
          </p:nvPr>
        </p:nvSpPr>
        <p:spPr>
          <a:xfrm>
            <a:off x="685800" y="119270"/>
            <a:ext cx="10394707" cy="5255315"/>
          </a:xfrm>
        </p:spPr>
        <p:txBody>
          <a:bodyPr/>
          <a:lstStyle/>
          <a:p>
            <a:r>
              <a:rPr lang="en-US" dirty="0">
                <a:latin typeface="Times New Roman" panose="02020603050405020304" pitchFamily="18" charset="0"/>
                <a:cs typeface="Times New Roman" panose="02020603050405020304" pitchFamily="18" charset="0"/>
              </a:rPr>
              <a:t>Raise an error and stop the program if x is lower than 0:</a:t>
            </a:r>
          </a:p>
          <a:p>
            <a:pPr marL="0" indent="0">
              <a:buNone/>
            </a:pPr>
            <a:r>
              <a:rPr lang="en-US" dirty="0">
                <a:latin typeface="Times New Roman" panose="02020603050405020304" pitchFamily="18" charset="0"/>
                <a:cs typeface="Times New Roman" panose="02020603050405020304" pitchFamily="18" charset="0"/>
              </a:rPr>
              <a:t>x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x &lt; 0:</a:t>
            </a:r>
          </a:p>
          <a:p>
            <a:pPr marL="0" indent="0">
              <a:buNone/>
            </a:pPr>
            <a:r>
              <a:rPr lang="en-US" dirty="0">
                <a:latin typeface="Times New Roman" panose="02020603050405020304" pitchFamily="18" charset="0"/>
                <a:cs typeface="Times New Roman" panose="02020603050405020304" pitchFamily="18" charset="0"/>
              </a:rPr>
              <a:t>	raise Exception("Sorry, no numbers below zero")</a:t>
            </a:r>
          </a:p>
          <a:p>
            <a:r>
              <a:rPr lang="en-US" dirty="0">
                <a:latin typeface="Times New Roman" panose="02020603050405020304" pitchFamily="18" charset="0"/>
                <a:cs typeface="Times New Roman" panose="02020603050405020304" pitchFamily="18" charset="0"/>
              </a:rPr>
              <a:t>Raise a </a:t>
            </a:r>
            <a:r>
              <a:rPr lang="en-US" dirty="0" err="1">
                <a:latin typeface="Times New Roman" panose="02020603050405020304" pitchFamily="18" charset="0"/>
                <a:cs typeface="Times New Roman" panose="02020603050405020304" pitchFamily="18" charset="0"/>
              </a:rPr>
              <a:t>TypeError</a:t>
            </a:r>
            <a:r>
              <a:rPr lang="en-US" dirty="0">
                <a:latin typeface="Times New Roman" panose="02020603050405020304" pitchFamily="18" charset="0"/>
                <a:cs typeface="Times New Roman" panose="02020603050405020304" pitchFamily="18" charset="0"/>
              </a:rPr>
              <a:t> if x is not an integer:</a:t>
            </a:r>
          </a:p>
          <a:p>
            <a:pPr marL="0" indent="0">
              <a:buNone/>
            </a:pPr>
            <a:r>
              <a:rPr lang="en-US" dirty="0">
                <a:latin typeface="Times New Roman" panose="02020603050405020304" pitchFamily="18" charset="0"/>
                <a:cs typeface="Times New Roman" panose="02020603050405020304" pitchFamily="18" charset="0"/>
              </a:rPr>
              <a:t>x = "hello"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not type(x) is int:</a:t>
            </a:r>
          </a:p>
          <a:p>
            <a:pPr marL="0" indent="0">
              <a:buNone/>
            </a:pPr>
            <a:r>
              <a:rPr lang="en-US" dirty="0">
                <a:latin typeface="Times New Roman" panose="02020603050405020304" pitchFamily="18" charset="0"/>
                <a:cs typeface="Times New Roman" panose="02020603050405020304" pitchFamily="18" charset="0"/>
              </a:rPr>
              <a:t>	raise </a:t>
            </a:r>
            <a:r>
              <a:rPr lang="en-US" dirty="0" err="1">
                <a:latin typeface="Times New Roman" panose="02020603050405020304" pitchFamily="18" charset="0"/>
                <a:cs typeface="Times New Roman" panose="02020603050405020304" pitchFamily="18" charset="0"/>
              </a:rPr>
              <a:t>TypeError</a:t>
            </a:r>
            <a:r>
              <a:rPr lang="en-US" dirty="0">
                <a:latin typeface="Times New Roman" panose="02020603050405020304" pitchFamily="18" charset="0"/>
                <a:cs typeface="Times New Roman" panose="02020603050405020304" pitchFamily="18" charset="0"/>
              </a:rPr>
              <a:t>("Only integers are allowed")</a:t>
            </a:r>
          </a:p>
          <a:p>
            <a:r>
              <a:rPr lang="en-US" dirty="0">
                <a:latin typeface="Times New Roman" panose="02020603050405020304" pitchFamily="18" charset="0"/>
                <a:cs typeface="Times New Roman" panose="02020603050405020304" pitchFamily="18" charset="0"/>
                <a:hlinkClick r:id="rId2"/>
              </a:rPr>
              <a:t>https://</a:t>
            </a:r>
            <a:r>
              <a:rPr lang="en-US" dirty="0" err="1">
                <a:latin typeface="Times New Roman" panose="02020603050405020304" pitchFamily="18" charset="0"/>
                <a:cs typeface="Times New Roman" panose="02020603050405020304" pitchFamily="18" charset="0"/>
                <a:hlinkClick r:id="rId2"/>
              </a:rPr>
              <a:t>docs.python.org</a:t>
            </a:r>
            <a:r>
              <a:rPr lang="en-US" dirty="0">
                <a:latin typeface="Times New Roman" panose="02020603050405020304" pitchFamily="18" charset="0"/>
                <a:cs typeface="Times New Roman" panose="02020603050405020304" pitchFamily="18" charset="0"/>
                <a:hlinkClick r:id="rId2"/>
              </a:rPr>
              <a:t>/3/library/</a:t>
            </a:r>
            <a:r>
              <a:rPr lang="en-US" dirty="0" err="1">
                <a:latin typeface="Times New Roman" panose="02020603050405020304" pitchFamily="18" charset="0"/>
                <a:cs typeface="Times New Roman" panose="02020603050405020304" pitchFamily="18" charset="0"/>
                <a:hlinkClick r:id="rId2"/>
              </a:rPr>
              <a:t>exceptions.html</a:t>
            </a:r>
            <a:endParaRPr lang="en-US">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6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F4F9B-A1F2-4CD1-A468-5EF08B661760}"/>
              </a:ext>
            </a:extLst>
          </p:cNvPr>
          <p:cNvSpPr>
            <a:spLocks noGrp="1"/>
          </p:cNvSpPr>
          <p:nvPr>
            <p:ph sz="quarter" idx="13"/>
          </p:nvPr>
        </p:nvSpPr>
        <p:spPr>
          <a:xfrm>
            <a:off x="0" y="92766"/>
            <a:ext cx="11701670" cy="5281820"/>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age = int(input("Enter the age?"))  </a:t>
            </a:r>
          </a:p>
          <a:p>
            <a:pPr marL="0" indent="0">
              <a:buNone/>
            </a:pPr>
            <a:r>
              <a:rPr lang="en-US" b="1" dirty="0">
                <a:latin typeface="Times New Roman" panose="02020603050405020304" pitchFamily="18" charset="0"/>
                <a:cs typeface="Times New Roman" panose="02020603050405020304" pitchFamily="18" charset="0"/>
              </a:rPr>
              <a:t>	if</a:t>
            </a:r>
            <a:r>
              <a:rPr lang="en-US" dirty="0">
                <a:latin typeface="Times New Roman" panose="02020603050405020304" pitchFamily="18" charset="0"/>
                <a:cs typeface="Times New Roman" panose="02020603050405020304" pitchFamily="18" charset="0"/>
              </a:rPr>
              <a:t> age&lt;18: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ValueError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("the age is valid")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ValueError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("The age is not valid")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74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7BA62-4B70-4BCA-B142-7BF037AA7691}"/>
              </a:ext>
            </a:extLst>
          </p:cNvPr>
          <p:cNvSpPr>
            <a:spLocks noGrp="1"/>
          </p:cNvSpPr>
          <p:nvPr>
            <p:ph sz="quarter" idx="13"/>
          </p:nvPr>
        </p:nvSpPr>
        <p:spPr>
          <a:xfrm>
            <a:off x="0" y="0"/>
            <a:ext cx="11661913" cy="5374585"/>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 = int(input("Enter a?"))  </a:t>
            </a:r>
          </a:p>
          <a:p>
            <a:pPr marL="0" indent="0">
              <a:buNone/>
            </a:pPr>
            <a:r>
              <a:rPr lang="en-US" dirty="0">
                <a:latin typeface="Times New Roman" panose="02020603050405020304" pitchFamily="18" charset="0"/>
                <a:cs typeface="Times New Roman" panose="02020603050405020304" pitchFamily="18" charset="0"/>
              </a:rPr>
              <a:t>	b = int(input("Enter b?"))  </a:t>
            </a:r>
          </a:p>
          <a:p>
            <a:pPr marL="0" indent="0">
              <a:buNone/>
            </a:pPr>
            <a:r>
              <a:rPr lang="en-US" b="1" dirty="0">
                <a:latin typeface="Times New Roman" panose="02020603050405020304" pitchFamily="18" charset="0"/>
                <a:cs typeface="Times New Roman" panose="02020603050405020304" pitchFamily="18" charset="0"/>
              </a:rPr>
              <a:t>	if</a:t>
            </a:r>
            <a:r>
              <a:rPr lang="en-US" dirty="0">
                <a:latin typeface="Times New Roman" panose="02020603050405020304" pitchFamily="18" charset="0"/>
                <a:cs typeface="Times New Roman" panose="02020603050405020304" pitchFamily="18" charset="0"/>
              </a:rPr>
              <a:t> b </a:t>
            </a:r>
            <a:r>
              <a:rPr lang="en-US" b="1" dirty="0">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0:  </a:t>
            </a:r>
          </a:p>
          <a:p>
            <a:pPr marL="0" indent="0">
              <a:buNone/>
            </a:pPr>
            <a:r>
              <a:rPr lang="en-US" b="1" dirty="0">
                <a:latin typeface="Times New Roman" panose="02020603050405020304" pitchFamily="18" charset="0"/>
                <a:cs typeface="Times New Roman" panose="02020603050405020304" pitchFamily="18" charset="0"/>
              </a:rPr>
              <a:t>		raise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ArithmeticError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("a/b = ",a/b)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ArithmeticError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("The value of b can't be 0")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3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7474-BAC9-452B-A705-3C49CB7EB77F}"/>
              </a:ext>
            </a:extLst>
          </p:cNvPr>
          <p:cNvSpPr>
            <a:spLocks noGrp="1"/>
          </p:cNvSpPr>
          <p:nvPr>
            <p:ph type="title"/>
          </p:nvPr>
        </p:nvSpPr>
        <p:spPr>
          <a:xfrm>
            <a:off x="553279" y="173253"/>
            <a:ext cx="10396882" cy="1151965"/>
          </a:xfrm>
        </p:spPr>
        <p:txBody>
          <a:bodyPr/>
          <a:lstStyle/>
          <a:p>
            <a:r>
              <a:rPr lang="en-US" dirty="0"/>
              <a:t>MODULE</a:t>
            </a:r>
          </a:p>
        </p:txBody>
      </p:sp>
      <p:sp>
        <p:nvSpPr>
          <p:cNvPr id="3" name="Content Placeholder 2">
            <a:extLst>
              <a:ext uri="{FF2B5EF4-FFF2-40B4-BE49-F238E27FC236}">
                <a16:creationId xmlns:a16="http://schemas.microsoft.com/office/drawing/2014/main" id="{D0998DC6-A1CE-43B6-8368-15A7534C86AF}"/>
              </a:ext>
            </a:extLst>
          </p:cNvPr>
          <p:cNvSpPr>
            <a:spLocks noGrp="1"/>
          </p:cNvSpPr>
          <p:nvPr>
            <p:ph sz="quarter" idx="13"/>
          </p:nvPr>
        </p:nvSpPr>
        <p:spPr>
          <a:xfrm>
            <a:off x="685800" y="1325218"/>
            <a:ext cx="10394707" cy="4049368"/>
          </a:xfrm>
        </p:spPr>
        <p:txBody>
          <a:bodyPr/>
          <a:lstStyle/>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rPr>
              <a:t>In this example, we will create a module named as </a:t>
            </a:r>
            <a:r>
              <a:rPr lang="en-US" dirty="0" err="1">
                <a:latin typeface="Times New Roman" panose="02020603050405020304" pitchFamily="18" charset="0"/>
                <a:cs typeface="Times New Roman" panose="02020603050405020304" pitchFamily="18" charset="0"/>
              </a:rPr>
              <a:t>file.py</a:t>
            </a:r>
            <a:r>
              <a:rPr lang="en-US" dirty="0">
                <a:latin typeface="Times New Roman" panose="02020603050405020304" pitchFamily="18" charset="0"/>
                <a:cs typeface="Times New Roman" panose="02020603050405020304" pitchFamily="18" charset="0"/>
              </a:rPr>
              <a:t> which contains a function </a:t>
            </a:r>
            <a:r>
              <a:rPr lang="en-US" dirty="0" err="1">
                <a:latin typeface="Times New Roman" panose="02020603050405020304" pitchFamily="18" charset="0"/>
                <a:cs typeface="Times New Roman" panose="02020603050405020304" pitchFamily="18" charset="0"/>
              </a:rPr>
              <a:t>func</a:t>
            </a:r>
            <a:r>
              <a:rPr lang="en-US" dirty="0">
                <a:latin typeface="Times New Roman" panose="02020603050405020304" pitchFamily="18" charset="0"/>
                <a:cs typeface="Times New Roman" panose="02020603050405020304" pitchFamily="18" charset="0"/>
              </a:rPr>
              <a:t> that contains a code to print some message on the console.</a:t>
            </a:r>
          </a:p>
          <a:p>
            <a:r>
              <a:rPr lang="en-US" dirty="0">
                <a:latin typeface="Times New Roman" panose="02020603050405020304" pitchFamily="18" charset="0"/>
                <a:cs typeface="Times New Roman" panose="02020603050405020304" pitchFamily="18" charset="0"/>
              </a:rPr>
              <a:t>Let's create the module named as </a:t>
            </a:r>
            <a:r>
              <a:rPr lang="en-US" b="1" dirty="0" err="1">
                <a:latin typeface="Times New Roman" panose="02020603050405020304" pitchFamily="18" charset="0"/>
                <a:cs typeface="Times New Roman" panose="02020603050405020304" pitchFamily="18" charset="0"/>
              </a:rPr>
              <a:t>file.py</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displayMsg</a:t>
            </a:r>
            <a:r>
              <a:rPr lang="en-US" dirty="0">
                <a:latin typeface="Times New Roman" panose="02020603050405020304" pitchFamily="18" charset="0"/>
                <a:cs typeface="Times New Roman" panose="02020603050405020304" pitchFamily="18" charset="0"/>
              </a:rPr>
              <a:t> prints a message to the name being passed.   </a:t>
            </a:r>
          </a:p>
          <a:p>
            <a:pPr marL="0" indent="0">
              <a:buNone/>
            </a:pPr>
            <a:r>
              <a:rPr lang="en-US" b="1" dirty="0">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displayMsg</a:t>
            </a:r>
            <a:r>
              <a:rPr lang="en-US" dirty="0">
                <a:latin typeface="Times New Roman" panose="02020603050405020304" pitchFamily="18" charset="0"/>
                <a:cs typeface="Times New Roman" panose="02020603050405020304" pitchFamily="18" charset="0"/>
              </a:rPr>
              <a:t>(name)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("Hi "+name);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58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39DA-0D7E-4844-BE77-F9CB9FA413D4}"/>
              </a:ext>
            </a:extLst>
          </p:cNvPr>
          <p:cNvSpPr>
            <a:spLocks noGrp="1"/>
          </p:cNvSpPr>
          <p:nvPr>
            <p:ph type="title"/>
          </p:nvPr>
        </p:nvSpPr>
        <p:spPr>
          <a:xfrm>
            <a:off x="685800" y="583096"/>
            <a:ext cx="10896599" cy="1254669"/>
          </a:xfrm>
        </p:spPr>
        <p:txBody>
          <a:bodyPr>
            <a:normAutofit fontScale="90000"/>
          </a:bodyPr>
          <a:lstStyle/>
          <a:p>
            <a:r>
              <a:rPr lang="en-US" dirty="0"/>
              <a:t>Loading the module in our python code</a:t>
            </a:r>
            <a:br>
              <a:rPr lang="en-US" dirty="0"/>
            </a:br>
            <a:endParaRPr lang="en-US" dirty="0"/>
          </a:p>
        </p:txBody>
      </p:sp>
      <p:sp>
        <p:nvSpPr>
          <p:cNvPr id="3" name="Content Placeholder 2">
            <a:extLst>
              <a:ext uri="{FF2B5EF4-FFF2-40B4-BE49-F238E27FC236}">
                <a16:creationId xmlns:a16="http://schemas.microsoft.com/office/drawing/2014/main" id="{2D0B6805-19E1-4A5C-A900-3641000FED0F}"/>
              </a:ext>
            </a:extLst>
          </p:cNvPr>
          <p:cNvSpPr>
            <a:spLocks noGrp="1"/>
          </p:cNvSpPr>
          <p:nvPr>
            <p:ph sz="quarter" idx="13"/>
          </p:nvPr>
        </p:nvSpPr>
        <p:spPr>
          <a:xfrm>
            <a:off x="183909" y="1192696"/>
            <a:ext cx="11398489" cy="4181889"/>
          </a:xfrm>
        </p:spPr>
        <p:txBody>
          <a:bodyPr>
            <a:normAutofit lnSpcReduction="10000"/>
          </a:bodyPr>
          <a:lstStyle/>
          <a:p>
            <a:r>
              <a:rPr lang="en-US" dirty="0">
                <a:latin typeface="Times New Roman" panose="02020603050405020304" pitchFamily="18" charset="0"/>
                <a:cs typeface="Times New Roman" panose="02020603050405020304" pitchFamily="18" charset="0"/>
              </a:rPr>
              <a:t>We need to load the module in our python code to use its functionality. Python provides two types of statements as defined below.</a:t>
            </a:r>
          </a:p>
          <a:p>
            <a:pPr lvl="1"/>
            <a:r>
              <a:rPr lang="en-US" dirty="0">
                <a:latin typeface="Times New Roman" panose="02020603050405020304" pitchFamily="18" charset="0"/>
                <a:cs typeface="Times New Roman" panose="02020603050405020304" pitchFamily="18" charset="0"/>
              </a:rPr>
              <a:t>The import </a:t>
            </a:r>
            <a:r>
              <a:rPr lang="en-US" dirty="0" err="1">
                <a:latin typeface="Times New Roman" panose="02020603050405020304" pitchFamily="18" charset="0"/>
                <a:cs typeface="Times New Roman" panose="02020603050405020304" pitchFamily="18" charset="0"/>
              </a:rPr>
              <a:t>statement:The</a:t>
            </a:r>
            <a:r>
              <a:rPr lang="en-US" dirty="0">
                <a:latin typeface="Times New Roman" panose="02020603050405020304" pitchFamily="18" charset="0"/>
                <a:cs typeface="Times New Roman" panose="02020603050405020304" pitchFamily="18" charset="0"/>
              </a:rPr>
              <a:t> import statement is used to import all the functionality of one module into another.</a:t>
            </a:r>
          </a:p>
          <a:p>
            <a:pPr lvl="2"/>
            <a:r>
              <a:rPr lang="fr-FR" b="1" dirty="0">
                <a:latin typeface="Times New Roman" panose="02020603050405020304" pitchFamily="18" charset="0"/>
                <a:cs typeface="Times New Roman" panose="02020603050405020304" pitchFamily="18" charset="0"/>
              </a:rPr>
              <a:t>import</a:t>
            </a:r>
            <a:r>
              <a:rPr lang="fr-FR" dirty="0">
                <a:latin typeface="Times New Roman" panose="02020603050405020304" pitchFamily="18" charset="0"/>
                <a:cs typeface="Times New Roman" panose="02020603050405020304" pitchFamily="18" charset="0"/>
              </a:rPr>
              <a:t> module1,module2,........ module n  </a:t>
            </a:r>
          </a:p>
          <a:p>
            <a:pPr lvl="2"/>
            <a:r>
              <a:rPr lang="en-US" dirty="0">
                <a:latin typeface="Times New Roman" panose="02020603050405020304" pitchFamily="18" charset="0"/>
                <a:cs typeface="Times New Roman" panose="02020603050405020304" pitchFamily="18" charset="0"/>
              </a:rPr>
              <a:t>Example:</a:t>
            </a:r>
          </a:p>
          <a:p>
            <a:pPr marL="914400" lvl="2" indent="0">
              <a:buNone/>
            </a:pPr>
            <a:r>
              <a:rPr lang="en-US" b="1" dirty="0">
                <a:latin typeface="Times New Roman" panose="02020603050405020304" pitchFamily="18" charset="0"/>
                <a:cs typeface="Times New Roman" panose="02020603050405020304" pitchFamily="18" charset="0"/>
              </a:rPr>
              <a:t>	import</a:t>
            </a:r>
            <a:r>
              <a:rPr lang="en-US" dirty="0">
                <a:latin typeface="Times New Roman" panose="02020603050405020304" pitchFamily="18" charset="0"/>
                <a:cs typeface="Times New Roman" panose="02020603050405020304" pitchFamily="18" charset="0"/>
              </a:rPr>
              <a:t> file;  </a:t>
            </a:r>
          </a:p>
          <a:p>
            <a:pPr marL="0" indent="0">
              <a:buNone/>
            </a:pPr>
            <a:r>
              <a:rPr lang="en-US" dirty="0">
                <a:latin typeface="Times New Roman" panose="02020603050405020304" pitchFamily="18" charset="0"/>
                <a:cs typeface="Times New Roman" panose="02020603050405020304" pitchFamily="18" charset="0"/>
              </a:rPr>
              <a:t>		name = input("Enter the name?")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file.displayMsg</a:t>
            </a:r>
            <a:r>
              <a:rPr lang="en-US" dirty="0">
                <a:latin typeface="Times New Roman" panose="02020603050405020304" pitchFamily="18" charset="0"/>
                <a:cs typeface="Times New Roman" panose="02020603050405020304" pitchFamily="18" charset="0"/>
              </a:rPr>
              <a:t>(name)  </a:t>
            </a:r>
          </a:p>
          <a:p>
            <a:pPr lvl="4"/>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from-import statement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1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F55B-DDD0-4F09-A2E9-229524343652}"/>
              </a:ext>
            </a:extLst>
          </p:cNvPr>
          <p:cNvSpPr>
            <a:spLocks noGrp="1"/>
          </p:cNvSpPr>
          <p:nvPr>
            <p:ph type="title"/>
          </p:nvPr>
        </p:nvSpPr>
        <p:spPr>
          <a:xfrm>
            <a:off x="0" y="166626"/>
            <a:ext cx="10396882" cy="1151965"/>
          </a:xfrm>
        </p:spPr>
        <p:txBody>
          <a:bodyPr>
            <a:normAutofit fontScale="90000"/>
          </a:bodyPr>
          <a:lstStyle/>
          <a:p>
            <a:r>
              <a:rPr lang="en-US" dirty="0"/>
              <a:t>The from-import statement</a:t>
            </a:r>
            <a:br>
              <a:rPr lang="en-US" dirty="0"/>
            </a:br>
            <a:endParaRPr lang="en-US" dirty="0"/>
          </a:p>
        </p:txBody>
      </p:sp>
      <p:sp>
        <p:nvSpPr>
          <p:cNvPr id="3" name="Content Placeholder 2">
            <a:extLst>
              <a:ext uri="{FF2B5EF4-FFF2-40B4-BE49-F238E27FC236}">
                <a16:creationId xmlns:a16="http://schemas.microsoft.com/office/drawing/2014/main" id="{1F1D22BD-A572-40DD-BD2A-ACE82815E97F}"/>
              </a:ext>
            </a:extLst>
          </p:cNvPr>
          <p:cNvSpPr>
            <a:spLocks noGrp="1"/>
          </p:cNvSpPr>
          <p:nvPr>
            <p:ph sz="quarter" idx="13"/>
          </p:nvPr>
        </p:nvSpPr>
        <p:spPr>
          <a:xfrm>
            <a:off x="0" y="728870"/>
            <a:ext cx="11728174" cy="481053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Instead of importing the whole module into the namespace, python provides the flexibility to import only the specific attributes of a module</a:t>
            </a:r>
          </a:p>
          <a:p>
            <a:r>
              <a:rPr lang="en-US" b="1" dirty="0">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&lt; module-name&gt; </a:t>
            </a: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&lt;name 1&gt;, &lt;name 2&gt;..,&lt;name n&gt;   </a:t>
            </a:r>
          </a:p>
          <a:p>
            <a:pPr marL="0" indent="0">
              <a:buNone/>
            </a:pPr>
            <a:r>
              <a:rPr lang="en-US" b="1" dirty="0" err="1">
                <a:latin typeface="Times New Roman" panose="02020603050405020304" pitchFamily="18" charset="0"/>
                <a:cs typeface="Times New Roman" panose="02020603050405020304" pitchFamily="18" charset="0"/>
              </a:rPr>
              <a:t>calculation.py</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#place the code in the </a:t>
            </a:r>
            <a:r>
              <a:rPr lang="en-US" dirty="0" err="1">
                <a:latin typeface="Times New Roman" panose="02020603050405020304" pitchFamily="18" charset="0"/>
                <a:cs typeface="Times New Roman" panose="02020603050405020304" pitchFamily="18" charset="0"/>
              </a:rPr>
              <a:t>calculation.py</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summation(</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multiplication(</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a*b;  </a:t>
            </a:r>
          </a:p>
          <a:p>
            <a:pPr marL="0" indent="0">
              <a:buNone/>
            </a:pPr>
            <a:r>
              <a:rPr lang="en-US" b="1" dirty="0">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divide(</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a/b;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82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EA497-0652-431D-94C5-0C4EAE081E32}"/>
              </a:ext>
            </a:extLst>
          </p:cNvPr>
          <p:cNvSpPr>
            <a:spLocks noGrp="1"/>
          </p:cNvSpPr>
          <p:nvPr>
            <p:ph sz="quarter" idx="13"/>
          </p:nvPr>
        </p:nvSpPr>
        <p:spPr>
          <a:xfrm>
            <a:off x="0" y="0"/>
            <a:ext cx="11741426" cy="5618922"/>
          </a:xfrm>
        </p:spPr>
        <p:txBody>
          <a:bodyPr/>
          <a:lstStyle/>
          <a:p>
            <a:r>
              <a:rPr lang="en-US" b="1" dirty="0" err="1">
                <a:latin typeface="Times New Roman" panose="02020603050405020304" pitchFamily="18" charset="0"/>
                <a:cs typeface="Times New Roman" panose="02020603050405020304" pitchFamily="18" charset="0"/>
              </a:rPr>
              <a:t>Main.py</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calculation </a:t>
            </a: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summation    </a:t>
            </a:r>
          </a:p>
          <a:p>
            <a:pPr marL="0" indent="0">
              <a:buNone/>
            </a:pPr>
            <a:r>
              <a:rPr lang="en-US" dirty="0">
                <a:latin typeface="Times New Roman" panose="02020603050405020304" pitchFamily="18" charset="0"/>
                <a:cs typeface="Times New Roman" panose="02020603050405020304" pitchFamily="18" charset="0"/>
              </a:rPr>
              <a:t>#it will import only the summation() from </a:t>
            </a:r>
            <a:r>
              <a:rPr lang="en-US" dirty="0" err="1">
                <a:latin typeface="Times New Roman" panose="02020603050405020304" pitchFamily="18" charset="0"/>
                <a:cs typeface="Times New Roman" panose="02020603050405020304" pitchFamily="18" charset="0"/>
              </a:rPr>
              <a:t>calculation.py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 = int(input("Enter the first number"))  </a:t>
            </a:r>
          </a:p>
          <a:p>
            <a:pPr marL="0" indent="0">
              <a:buNone/>
            </a:pPr>
            <a:r>
              <a:rPr lang="en-US" dirty="0">
                <a:latin typeface="Times New Roman" panose="02020603050405020304" pitchFamily="18" charset="0"/>
                <a:cs typeface="Times New Roman" panose="02020603050405020304" pitchFamily="18" charset="0"/>
              </a:rPr>
              <a:t>b = int(input("Enter the second number"))  </a:t>
            </a:r>
          </a:p>
          <a:p>
            <a:pPr marL="0" indent="0">
              <a:buNone/>
            </a:pP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("Sum = ",summation(</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#we do not need to specify the module name while accessing summation()  </a:t>
            </a:r>
          </a:p>
          <a:p>
            <a:r>
              <a:rPr lang="en-US" dirty="0">
                <a:latin typeface="Times New Roman" panose="02020603050405020304" pitchFamily="18" charset="0"/>
                <a:cs typeface="Times New Roman" panose="02020603050405020304" pitchFamily="18" charset="0"/>
              </a:rPr>
              <a:t>The from...import statement is always better to use if we know the attributes to be imported from the module in advance. It doesn't let our code to be heavier. We can also import all the attributes from a module by using *.</a:t>
            </a:r>
          </a:p>
          <a:p>
            <a:pPr marL="0" indent="0">
              <a:buNone/>
            </a:pPr>
            <a:r>
              <a:rPr lang="en-US" dirty="0">
                <a:latin typeface="Times New Roman" panose="02020603050405020304" pitchFamily="18" charset="0"/>
                <a:cs typeface="Times New Roman" panose="02020603050405020304" pitchFamily="18" charset="0"/>
              </a:rPr>
              <a:t>Consider the following syntax.</a:t>
            </a:r>
          </a:p>
          <a:p>
            <a:pPr marL="0" indent="0">
              <a:buNone/>
            </a:pPr>
            <a:r>
              <a:rPr lang="en-US" b="1" dirty="0">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&lt;module&gt; </a:t>
            </a: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02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2F1F6-A5EF-49BE-9011-9239725772A6}"/>
              </a:ext>
            </a:extLst>
          </p:cNvPr>
          <p:cNvSpPr>
            <a:spLocks noGrp="1"/>
          </p:cNvSpPr>
          <p:nvPr>
            <p:ph sz="quarter" idx="13"/>
          </p:nvPr>
        </p:nvSpPr>
        <p:spPr>
          <a:xfrm>
            <a:off x="0" y="0"/>
            <a:ext cx="11648661" cy="5374586"/>
          </a:xfrm>
        </p:spPr>
        <p:txBody>
          <a:bodyPr/>
          <a:lstStyle/>
          <a:p>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&lt;module-name&gt; as &lt;specific-name&gt;   </a:t>
            </a:r>
          </a:p>
          <a:p>
            <a:pPr marL="0" indent="0">
              <a:buNone/>
            </a:pPr>
            <a:r>
              <a:rPr lang="en-US" dirty="0">
                <a:latin typeface="Times New Roman" panose="02020603050405020304" pitchFamily="18" charset="0"/>
                <a:cs typeface="Times New Roman" panose="02020603050405020304" pitchFamily="18" charset="0"/>
              </a:rPr>
              <a:t>#the module calculation of previous example is imported in this example as cal.   </a:t>
            </a:r>
          </a:p>
          <a:p>
            <a:pPr marL="0" indent="0">
              <a:buNone/>
            </a:pP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calculation as </a:t>
            </a:r>
            <a:r>
              <a:rPr lang="en-US" dirty="0" err="1">
                <a:latin typeface="Times New Roman" panose="02020603050405020304" pitchFamily="18" charset="0"/>
                <a:cs typeface="Times New Roman" panose="02020603050405020304" pitchFamily="18" charset="0"/>
              </a:rPr>
              <a:t>cal</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 = int(input("Enter a?"));  </a:t>
            </a:r>
          </a:p>
          <a:p>
            <a:pPr marL="0" indent="0">
              <a:buNone/>
            </a:pPr>
            <a:r>
              <a:rPr lang="en-US" dirty="0">
                <a:latin typeface="Times New Roman" panose="02020603050405020304" pitchFamily="18" charset="0"/>
                <a:cs typeface="Times New Roman" panose="02020603050405020304" pitchFamily="18" charset="0"/>
              </a:rPr>
              <a:t>b = int(input("Enter b?"));  </a:t>
            </a:r>
          </a:p>
          <a:p>
            <a:pPr marL="0" indent="0">
              <a:buNone/>
            </a:pP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("Sum = ",</a:t>
            </a:r>
            <a:r>
              <a:rPr lang="en-US" dirty="0" err="1">
                <a:latin typeface="Times New Roman" panose="02020603050405020304" pitchFamily="18" charset="0"/>
                <a:cs typeface="Times New Roman" panose="02020603050405020304" pitchFamily="18" charset="0"/>
              </a:rPr>
              <a:t>cal.summation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dir</a:t>
            </a:r>
            <a:r>
              <a:rPr lang="en-US" dirty="0">
                <a:latin typeface="Times New Roman" panose="02020603050405020304" pitchFamily="18" charset="0"/>
                <a:cs typeface="Times New Roman" panose="02020603050405020304" pitchFamily="18" charset="0"/>
              </a:rPr>
              <a:t>() function</a:t>
            </a:r>
          </a:p>
          <a:p>
            <a:pPr lvl="1"/>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dir</a:t>
            </a:r>
            <a:r>
              <a:rPr lang="en-US" dirty="0">
                <a:latin typeface="Times New Roman" panose="02020603050405020304" pitchFamily="18" charset="0"/>
                <a:cs typeface="Times New Roman" panose="02020603050405020304" pitchFamily="18" charset="0"/>
              </a:rPr>
              <a:t>() function returns a sorted list of names defined in the passed module. This list contains all the sub-modules, variables and functions defined in this module.</a:t>
            </a:r>
          </a:p>
        </p:txBody>
      </p:sp>
    </p:spTree>
    <p:extLst>
      <p:ext uri="{BB962C8B-B14F-4D97-AF65-F5344CB8AC3E}">
        <p14:creationId xmlns:p14="http://schemas.microsoft.com/office/powerpoint/2010/main" val="393478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C54EB-6AD2-4F84-A8AE-43D9D281CF6F}"/>
              </a:ext>
            </a:extLst>
          </p:cNvPr>
          <p:cNvSpPr>
            <a:spLocks noGrp="1"/>
          </p:cNvSpPr>
          <p:nvPr>
            <p:ph sz="quarter" idx="13"/>
          </p:nvPr>
        </p:nvSpPr>
        <p:spPr>
          <a:xfrm>
            <a:off x="0" y="0"/>
            <a:ext cx="11754678" cy="5579165"/>
          </a:xfrm>
        </p:spPr>
        <p:txBody>
          <a:bodyPr/>
          <a:lstStyle/>
          <a:p>
            <a:r>
              <a:rPr lang="en-US" dirty="0">
                <a:latin typeface="Times New Roman" panose="02020603050405020304" pitchFamily="18" charset="0"/>
                <a:cs typeface="Times New Roman" panose="02020603050405020304" pitchFamily="18" charset="0"/>
              </a:rPr>
              <a:t>MATH.PI</a:t>
            </a:r>
          </a:p>
          <a:p>
            <a:r>
              <a:rPr lang="en-US" dirty="0">
                <a:latin typeface="Times New Roman" panose="02020603050405020304" pitchFamily="18" charset="0"/>
                <a:cs typeface="Times New Roman" panose="02020603050405020304" pitchFamily="18" charset="0"/>
              </a:rPr>
              <a:t>MATH.SQRT(25)</a:t>
            </a:r>
          </a:p>
          <a:p>
            <a:r>
              <a:rPr lang="en-US" dirty="0">
                <a:latin typeface="Times New Roman" panose="02020603050405020304" pitchFamily="18" charset="0"/>
                <a:cs typeface="Times New Roman" panose="02020603050405020304" pitchFamily="18" charset="0"/>
              </a:rPr>
              <a:t>MATH.FACTORIAL(5)</a:t>
            </a:r>
          </a:p>
          <a:p>
            <a:r>
              <a:rPr lang="en-US" dirty="0" err="1">
                <a:latin typeface="Times New Roman" panose="02020603050405020304" pitchFamily="18" charset="0"/>
                <a:cs typeface="Times New Roman" panose="02020603050405020304" pitchFamily="18" charset="0"/>
              </a:rPr>
              <a:t>Random.random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random.random</a:t>
            </a:r>
            <a:r>
              <a:rPr lang="en-US" dirty="0">
                <a:latin typeface="Times New Roman" panose="02020603050405020304" pitchFamily="18" charset="0"/>
                <a:cs typeface="Times New Roman" panose="02020603050405020304" pitchFamily="18" charset="0"/>
              </a:rPr>
              <a:t>()*100)</a:t>
            </a:r>
          </a:p>
          <a:p>
            <a:r>
              <a:rPr lang="en-US" dirty="0">
                <a:latin typeface="Times New Roman" panose="02020603050405020304" pitchFamily="18" charset="0"/>
                <a:cs typeface="Times New Roman" panose="02020603050405020304" pitchFamily="18" charset="0"/>
              </a:rPr>
              <a:t>List=[1,33,4,33]</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random.choice</a:t>
            </a:r>
            <a:r>
              <a:rPr lang="en-US" dirty="0">
                <a:latin typeface="Times New Roman" panose="02020603050405020304" pitchFamily="18" charset="0"/>
                <a:cs typeface="Times New Roman" panose="02020603050405020304" pitchFamily="18" charset="0"/>
              </a:rPr>
              <a:t>(list)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57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2597-2439-4275-8BE9-74F9E03AE69E}"/>
              </a:ext>
            </a:extLst>
          </p:cNvPr>
          <p:cNvSpPr>
            <a:spLocks noGrp="1"/>
          </p:cNvSpPr>
          <p:nvPr>
            <p:ph type="title"/>
          </p:nvPr>
        </p:nvSpPr>
        <p:spPr>
          <a:xfrm>
            <a:off x="0" y="208722"/>
            <a:ext cx="10396882" cy="1151965"/>
          </a:xfrm>
        </p:spPr>
        <p:txBody>
          <a:bodyPr>
            <a:normAutofit fontScale="90000"/>
          </a:bodyPr>
          <a:lstStyle/>
          <a:p>
            <a:r>
              <a:rPr lang="en-US" dirty="0"/>
              <a:t>Python Exceptions</a:t>
            </a:r>
            <a:br>
              <a:rPr lang="en-US" dirty="0"/>
            </a:br>
            <a:endParaRPr lang="en-US" dirty="0"/>
          </a:p>
        </p:txBody>
      </p:sp>
      <p:sp>
        <p:nvSpPr>
          <p:cNvPr id="3" name="Content Placeholder 2">
            <a:extLst>
              <a:ext uri="{FF2B5EF4-FFF2-40B4-BE49-F238E27FC236}">
                <a16:creationId xmlns:a16="http://schemas.microsoft.com/office/drawing/2014/main" id="{03503140-1A89-4170-BE91-1A9C6C023A54}"/>
              </a:ext>
            </a:extLst>
          </p:cNvPr>
          <p:cNvSpPr>
            <a:spLocks noGrp="1"/>
          </p:cNvSpPr>
          <p:nvPr>
            <p:ph sz="quarter" idx="13"/>
          </p:nvPr>
        </p:nvSpPr>
        <p:spPr>
          <a:xfrm>
            <a:off x="0" y="781878"/>
            <a:ext cx="11714922" cy="459270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Exception error occurs when syntactically correct code throws an error.</a:t>
            </a:r>
          </a:p>
          <a:p>
            <a:r>
              <a:rPr lang="en-US" dirty="0">
                <a:latin typeface="Times New Roman" panose="02020603050405020304" pitchFamily="18" charset="0"/>
                <a:cs typeface="Times New Roman" panose="02020603050405020304" pitchFamily="18" charset="0"/>
              </a:rPr>
              <a:t>Errors detected during execution are called </a:t>
            </a:r>
            <a:r>
              <a:rPr lang="en-US" i="1" dirty="0">
                <a:latin typeface="Times New Roman" panose="02020603050405020304" pitchFamily="18" charset="0"/>
                <a:cs typeface="Times New Roman" panose="02020603050405020304" pitchFamily="18" charset="0"/>
              </a:rPr>
              <a:t>exceptions</a:t>
            </a:r>
          </a:p>
          <a:p>
            <a:r>
              <a:rPr lang="en-US" dirty="0">
                <a:latin typeface="Times New Roman" panose="02020603050405020304" pitchFamily="18" charset="0"/>
                <a:cs typeface="Times New Roman" panose="02020603050405020304" pitchFamily="18" charset="0"/>
              </a:rPr>
              <a:t>Division by zero</a:t>
            </a:r>
          </a:p>
          <a:p>
            <a:r>
              <a:rPr lang="en-US" dirty="0">
                <a:latin typeface="Times New Roman" panose="02020603050405020304" pitchFamily="18" charset="0"/>
                <a:cs typeface="Times New Roman" panose="02020603050405020304" pitchFamily="18" charset="0"/>
              </a:rPr>
              <a:t>Accessing the file that doesn’t occur</a:t>
            </a:r>
          </a:p>
          <a:p>
            <a:r>
              <a:rPr lang="en-US" dirty="0">
                <a:latin typeface="Times New Roman" panose="02020603050405020304" pitchFamily="18" charset="0"/>
                <a:cs typeface="Times New Roman" panose="02020603050405020304" pitchFamily="18" charset="0"/>
              </a:rPr>
              <a:t>Operation of incompatible data types</a:t>
            </a:r>
          </a:p>
          <a:p>
            <a:r>
              <a:rPr lang="en-US" dirty="0">
                <a:latin typeface="Times New Roman" panose="02020603050405020304" pitchFamily="18" charset="0"/>
                <a:cs typeface="Times New Roman" panose="02020603050405020304" pitchFamily="18" charset="0"/>
              </a:rPr>
              <a:t>Atm withdrawal of amount more than that in account</a:t>
            </a:r>
          </a:p>
          <a:p>
            <a:r>
              <a:rPr lang="en-US" dirty="0">
                <a:latin typeface="Times New Roman" panose="02020603050405020304" pitchFamily="18" charset="0"/>
                <a:cs typeface="Times New Roman" panose="02020603050405020304" pitchFamily="18" charset="0"/>
              </a:rPr>
              <a:t>Whenever an exception occurs, the program halts the execution, and thus the further code is not executed.</a:t>
            </a:r>
          </a:p>
          <a:p>
            <a:r>
              <a:rPr lang="en-US" dirty="0">
                <a:latin typeface="Times New Roman" panose="02020603050405020304" pitchFamily="18" charset="0"/>
                <a:cs typeface="Times New Roman" panose="02020603050405020304" pitchFamily="18" charset="0"/>
              </a:rPr>
              <a:t>Python provides us with the way to handle the Exception so that the other part of the code can be executed without any disruption. However, if we do not handle the exception, the interpreter doesn't execute all the code that exists after the that.</a:t>
            </a:r>
          </a:p>
        </p:txBody>
      </p:sp>
    </p:spTree>
    <p:extLst>
      <p:ext uri="{BB962C8B-B14F-4D97-AF65-F5344CB8AC3E}">
        <p14:creationId xmlns:p14="http://schemas.microsoft.com/office/powerpoint/2010/main" val="2430830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21</TotalTime>
  <Words>1841</Words>
  <Application>Microsoft Office PowerPoint</Application>
  <PresentationFormat>Widescreen</PresentationFormat>
  <Paragraphs>196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Impact</vt:lpstr>
      <vt:lpstr>Times New Roman</vt:lpstr>
      <vt:lpstr>Main Event</vt:lpstr>
      <vt:lpstr>PYTHON Programming-II</vt:lpstr>
      <vt:lpstr>mODULE</vt:lpstr>
      <vt:lpstr>MODULE</vt:lpstr>
      <vt:lpstr>Loading the module in our python code </vt:lpstr>
      <vt:lpstr>The from-import statement </vt:lpstr>
      <vt:lpstr>PowerPoint Presentation</vt:lpstr>
      <vt:lpstr>PowerPoint Presentation</vt:lpstr>
      <vt:lpstr>PowerPoint Presentation</vt:lpstr>
      <vt:lpstr>Python Exceptions </vt:lpstr>
      <vt:lpstr>Common exceptions</vt:lpstr>
      <vt:lpstr>PowerPoint Presentation</vt:lpstr>
      <vt:lpstr>Problem without handling exceptions </vt:lpstr>
      <vt:lpstr>Exception handling in python </vt:lpstr>
      <vt:lpstr>PowerPoint Presentation</vt:lpstr>
      <vt:lpstr>PowerPoint Presentation</vt:lpstr>
      <vt:lpstr>PowerPoint Presentation</vt:lpstr>
      <vt:lpstr>PowerPoint Presentation</vt:lpstr>
      <vt:lpstr>Finally </vt:lpstr>
      <vt:lpstr>PowerPoint Presentation</vt:lpstr>
      <vt:lpstr>finally</vt:lpstr>
      <vt:lpstr>Raise an exception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Programming-II</dc:title>
  <dc:creator>KC, Surendra</dc:creator>
  <cp:lastModifiedBy>KC, Surendra</cp:lastModifiedBy>
  <cp:revision>11</cp:revision>
  <dcterms:created xsi:type="dcterms:W3CDTF">2019-12-09T15:09:47Z</dcterms:created>
  <dcterms:modified xsi:type="dcterms:W3CDTF">2019-12-09T15:31:04Z</dcterms:modified>
</cp:coreProperties>
</file>