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82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79" r:id="rId24"/>
    <p:sldId id="281" r:id="rId25"/>
    <p:sldId id="277" r:id="rId26"/>
    <p:sldId id="269" r:id="rId2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64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5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64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5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5360" y="190440"/>
            <a:ext cx="8915040" cy="26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0964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35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3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0964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235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95360" y="190440"/>
            <a:ext cx="8915040" cy="26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0964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523560" y="117468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953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0964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523560" y="3761640"/>
            <a:ext cx="287028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360" y="190440"/>
            <a:ext cx="8915040" cy="26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495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400" y="376164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400" y="1174680"/>
            <a:ext cx="43502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360" y="3761640"/>
            <a:ext cx="8915040" cy="2362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E221747-F3EC-4207-9C2C-043D4B9A7C4A}" type="slidenum">
              <a:rPr lang="en-AU" sz="1400" b="0" strike="noStrike" spc="-1">
                <a:latin typeface="Times New Roman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 w="936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190440"/>
            <a:ext cx="8915040" cy="58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360" y="1174680"/>
            <a:ext cx="8915040" cy="4952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SimSun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SimSu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SimSun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SimSun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95360" y="6245280"/>
            <a:ext cx="231120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84720" y="6245280"/>
            <a:ext cx="313668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099200" y="6245280"/>
            <a:ext cx="231120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904680" cy="6857640"/>
          </a:xfrm>
          <a:prstGeom prst="rect">
            <a:avLst/>
          </a:prstGeom>
          <a:ln w="936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www.sciencedirect.com/science/articl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ndt.net/article/qirt2014/papers" TargetMode="External"/><Relationship Id="rId4" Type="http://schemas.openxmlformats.org/officeDocument/2006/relationships/hyperlink" Target="http://qirt.org/archives/qirt2016/papers/057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981-13-6447-1_72" TargetMode="External"/><Relationship Id="rId2" Type="http://schemas.openxmlformats.org/officeDocument/2006/relationships/hyperlink" Target="https://www.sciencedirect.com/science/article/abs/pii/S1350449518308004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95360" y="138486"/>
            <a:ext cx="8915040" cy="58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SimSun"/>
              </a:rPr>
              <a:t>                   </a:t>
            </a:r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88960" y="190440"/>
            <a:ext cx="8915040" cy="62640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</a:t>
            </a:r>
            <a:r>
              <a:rPr lang="en-US" sz="30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NATIONAL INSTITUTE OF TECHNOLOGY, 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0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TIRUCHIRAPPALLI TAMILNADU 620015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Department of Computer Applications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           Project Work-2020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Final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Review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Title:  Machine Learning Algorithms for Defect Analysis    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in</a:t>
            </a:r>
            <a:r>
              <a:rPr lang="en-US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Thermographic Images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Guide/Mentor                            Submitted by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Dr. U.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Srinivasulu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Reddy             Surendra Lodhi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                                             205117066                               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77982" y="152546"/>
            <a:ext cx="89497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75999" y="961276"/>
            <a:ext cx="5377991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 analysis of thermographic images</a:t>
            </a:r>
          </a:p>
        </p:txBody>
      </p:sp>
      <p:sp>
        <p:nvSpPr>
          <p:cNvPr id="160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61F1A-2470-4ADA-B26A-019D74D6AD5B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D7B01-2BCC-4381-950D-0A52AAB70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8" y="1423815"/>
            <a:ext cx="9798628" cy="53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77982" y="152546"/>
            <a:ext cx="89497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76000" y="1008000"/>
            <a:ext cx="3240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AU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CNN Model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64E61F1A-2470-4ADA-B26A-019D74D6AD5B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2DDD9-A370-4482-A4A9-CED3C581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1" y="1768670"/>
            <a:ext cx="9829801" cy="4645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76000" y="1008000"/>
            <a:ext cx="3240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AU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defect using CNN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F4DAB095-A360-420D-9653-887863421931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5614B-19F6-469B-AE62-F1094940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" y="1984664"/>
            <a:ext cx="9748614" cy="4083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AU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defect using CNN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334E189E-2827-4B82-8044-AFD031D00699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0B64C-8F01-4DDA-B231-A1D85266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714500"/>
            <a:ext cx="9507682" cy="4166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ANN model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38321-BB45-4F0F-93DB-0BAEEF209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3" y="1448020"/>
            <a:ext cx="9852131" cy="45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depth of defects using ANN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8A0E9-92E2-42B6-B7A5-47F32620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" y="1460105"/>
            <a:ext cx="9334440" cy="51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5999" y="1008000"/>
            <a:ext cx="6656073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graph of actual and predicted depth using(ANN)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15CF-28FD-4690-B06D-81C6B4ED5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4" y="1625379"/>
            <a:ext cx="9717215" cy="51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6000" y="1008000"/>
            <a:ext cx="460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Multinomial Regression Model</a:t>
            </a:r>
            <a:endParaRPr kumimoji="0" lang="en-AU" sz="18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3AFE7-DC74-4AA0-A42D-6BEB5C5C0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511154"/>
            <a:ext cx="9750526" cy="45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5999" y="1008000"/>
            <a:ext cx="6998973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Predicted depth of defects using Multinomial Logistic Regression</a:t>
            </a:r>
            <a:endParaRPr kumimoji="0" lang="en-AU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5E0FF-25E0-4F64-A6F6-58E7D8C0B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" y="1510878"/>
            <a:ext cx="9188967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75999" y="1008000"/>
            <a:ext cx="9035591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lvl="0">
              <a:defRPr/>
            </a:pPr>
            <a:r>
              <a:rPr lang="en-AU" b="1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graph of actual and predicted depth(Multinomial Logistic Regression)</a:t>
            </a:r>
            <a:endParaRPr lang="en-AU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4E189E-2827-4B82-8044-AFD031D0069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EBE0F-BBC1-41E5-8397-52B6ABDB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90696"/>
            <a:ext cx="9601200" cy="49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95360" y="152547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49609" y="930846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657028D2-8C3F-432F-A753-77765BEE2EBB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5360" y="100593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lvl="0">
              <a:defRPr/>
            </a:pPr>
            <a:r>
              <a:rPr lang="en-US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 continue...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A7DF5-F41A-4FBD-A288-8D379B08BA3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950F3C-6A9C-4490-8B02-FCE9ED4F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25817"/>
              </p:ext>
            </p:extLst>
          </p:nvPr>
        </p:nvGraphicFramePr>
        <p:xfrm>
          <a:off x="789710" y="4536617"/>
          <a:ext cx="79225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967">
                  <a:extLst>
                    <a:ext uri="{9D8B030D-6E8A-4147-A177-3AD203B41FA5}">
                      <a16:colId xmlns:a16="http://schemas.microsoft.com/office/drawing/2014/main" val="2933384893"/>
                    </a:ext>
                  </a:extLst>
                </a:gridCol>
                <a:gridCol w="1395393">
                  <a:extLst>
                    <a:ext uri="{9D8B030D-6E8A-4147-A177-3AD203B41FA5}">
                      <a16:colId xmlns:a16="http://schemas.microsoft.com/office/drawing/2014/main" val="1120665338"/>
                    </a:ext>
                  </a:extLst>
                </a:gridCol>
                <a:gridCol w="1395393">
                  <a:extLst>
                    <a:ext uri="{9D8B030D-6E8A-4147-A177-3AD203B41FA5}">
                      <a16:colId xmlns:a16="http://schemas.microsoft.com/office/drawing/2014/main" val="2421737952"/>
                    </a:ext>
                  </a:extLst>
                </a:gridCol>
                <a:gridCol w="1395393">
                  <a:extLst>
                    <a:ext uri="{9D8B030D-6E8A-4147-A177-3AD203B41FA5}">
                      <a16:colId xmlns:a16="http://schemas.microsoft.com/office/drawing/2014/main" val="856254829"/>
                    </a:ext>
                  </a:extLst>
                </a:gridCol>
                <a:gridCol w="1395393">
                  <a:extLst>
                    <a:ext uri="{9D8B030D-6E8A-4147-A177-3AD203B41FA5}">
                      <a16:colId xmlns:a16="http://schemas.microsoft.com/office/drawing/2014/main" val="202732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size(cm)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4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0.753164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2.240417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395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270120-3AFB-48FE-A888-1D37AA44DE7C}"/>
              </a:ext>
            </a:extLst>
          </p:cNvPr>
          <p:cNvSpPr txBox="1"/>
          <p:nvPr/>
        </p:nvSpPr>
        <p:spPr>
          <a:xfrm>
            <a:off x="1610591" y="4132796"/>
            <a:ext cx="580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Comparison of results of different ML 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280564-9D6C-468A-999C-E91ECFD3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26188"/>
              </p:ext>
            </p:extLst>
          </p:nvPr>
        </p:nvGraphicFramePr>
        <p:xfrm>
          <a:off x="789710" y="1539698"/>
          <a:ext cx="7922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08">
                  <a:extLst>
                    <a:ext uri="{9D8B030D-6E8A-4147-A177-3AD203B41FA5}">
                      <a16:colId xmlns:a16="http://schemas.microsoft.com/office/drawing/2014/main" val="1447577961"/>
                    </a:ext>
                  </a:extLst>
                </a:gridCol>
                <a:gridCol w="1584508">
                  <a:extLst>
                    <a:ext uri="{9D8B030D-6E8A-4147-A177-3AD203B41FA5}">
                      <a16:colId xmlns:a16="http://schemas.microsoft.com/office/drawing/2014/main" val="3210092730"/>
                    </a:ext>
                  </a:extLst>
                </a:gridCol>
                <a:gridCol w="1584508">
                  <a:extLst>
                    <a:ext uri="{9D8B030D-6E8A-4147-A177-3AD203B41FA5}">
                      <a16:colId xmlns:a16="http://schemas.microsoft.com/office/drawing/2014/main" val="4175474891"/>
                    </a:ext>
                  </a:extLst>
                </a:gridCol>
                <a:gridCol w="1584508">
                  <a:extLst>
                    <a:ext uri="{9D8B030D-6E8A-4147-A177-3AD203B41FA5}">
                      <a16:colId xmlns:a16="http://schemas.microsoft.com/office/drawing/2014/main" val="788970201"/>
                    </a:ext>
                  </a:extLst>
                </a:gridCol>
                <a:gridCol w="1584508">
                  <a:extLst>
                    <a:ext uri="{9D8B030D-6E8A-4147-A177-3AD203B41FA5}">
                      <a16:colId xmlns:a16="http://schemas.microsoft.com/office/drawing/2014/main" val="156920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Val_loss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Val_accuray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6.1519e-14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3.4599e-17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9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3/1000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1.0020e-14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0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4/1000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2.0286e-14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30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4.8909e-30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0125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8CD60D-5D33-4C22-ADE1-642C423CF4FE}"/>
              </a:ext>
            </a:extLst>
          </p:cNvPr>
          <p:cNvSpPr txBox="1"/>
          <p:nvPr/>
        </p:nvSpPr>
        <p:spPr>
          <a:xfrm>
            <a:off x="1610591" y="1170366"/>
            <a:ext cx="580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Classification results of thermographic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2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5360" y="48637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lvl="0">
              <a:defRPr/>
            </a:pPr>
            <a:r>
              <a:rPr lang="en-US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US" sz="36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294" y="850260"/>
            <a:ext cx="9091686" cy="592715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 algn="just">
              <a:spcBef>
                <a:spcPts val="641"/>
              </a:spcBef>
              <a:buClr>
                <a:srgbClr val="000000"/>
              </a:buClr>
            </a:pPr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Conclusion:</a:t>
            </a:r>
          </a:p>
          <a:p>
            <a:pPr marL="360" algn="just">
              <a:spcBef>
                <a:spcPts val="641"/>
              </a:spcBef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imaging and Machine Learning is used for   defect analysis in thermographic images.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CNN for image classification as defected and non defected image.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and Multinomial Logistic Regression are used for predicting the depth of defects. 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Multinomial Logistic Regression is better than Artificial Neural Network. 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marR="0" lvl="0" indent="-34272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marR="0" lvl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A7DF5-F41A-4FBD-A288-8D379B08BA3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5360" y="100593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 continue…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49887" y="886001"/>
            <a:ext cx="9143640" cy="596160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 marR="0" lvl="0" indent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Future Work:</a:t>
            </a:r>
          </a:p>
          <a:p>
            <a:pPr marL="360" marR="0" lvl="0" indent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280" marR="0" lvl="1" indent="-34272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combine above mentioned ML algorithms in a single program so that it can be used for real life problem.</a:t>
            </a: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general demonstration of how Thermal Imaging and Machine Learning are used for defect analysis.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280" lvl="1" indent="-3427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extended and might be used in various fields like Healthcare, Aerospace, Machine Health Monitoring etc.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marR="0" lvl="0" indent="-34272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marR="0" lvl="0" indent="0" algn="just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0A7DF5-F41A-4FBD-A288-8D379B08BA39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4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CustomShape 2"/>
          <p:cNvSpPr/>
          <p:nvPr/>
        </p:nvSpPr>
        <p:spPr>
          <a:xfrm rot="21595800">
            <a:off x="273750" y="1013070"/>
            <a:ext cx="9753502" cy="5065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https://www.sciencedirect.com/science/article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www.researchgate.net/publication</a:t>
            </a:r>
            <a:endParaRPr lang="en-AU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kumimoji="0" lang="en-AU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http://qirt.org/archives/qirt2016/papers/057.pdf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kumimoji="0" lang="en-AU" sz="3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https://www.ndt.net/article/qirt2014/papers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https://towardsdatascience.com/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https://medium.com/</a:t>
            </a:r>
            <a:endParaRPr lang="en-AU" sz="3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595E5-A3A2-4680-8B28-DC7F6351EAFE}" type="slidenum">
              <a:rPr kumimoji="0" lang="en-AU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2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DA643B58-CE66-41F4-826C-60D8ED752DBA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4ACDA-1764-4417-B1F6-DBA1ACD79F54}"/>
              </a:ext>
            </a:extLst>
          </p:cNvPr>
          <p:cNvSpPr/>
          <p:nvPr/>
        </p:nvSpPr>
        <p:spPr>
          <a:xfrm>
            <a:off x="2940627" y="2590809"/>
            <a:ext cx="38894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95000" y="190440"/>
            <a:ext cx="891396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AU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3600" b="1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ustomShape 2"/>
          <p:cNvSpPr/>
          <p:nvPr/>
        </p:nvSpPr>
        <p:spPr>
          <a:xfrm rot="21595800">
            <a:off x="360720" y="1097280"/>
            <a:ext cx="9358920" cy="22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Imaging: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sensing technique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Capable in daytime and night-time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stomShape 3"/>
          <p:cNvSpPr/>
          <p:nvPr/>
        </p:nvSpPr>
        <p:spPr>
          <a:xfrm rot="21595800">
            <a:off x="433080" y="3605760"/>
            <a:ext cx="9358920" cy="22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Analysis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Analysis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9A1CF0F3-C72D-4C77-A21D-E73E2CB0A15C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E001-9D00-453C-8A3B-E53DD8F4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0" y="232201"/>
            <a:ext cx="8915040" cy="498598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C08DC-369F-45A3-A52D-7CE8417F7D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60" y="1205041"/>
            <a:ext cx="8915040" cy="4741811"/>
          </a:xfrm>
        </p:spPr>
        <p:txBody>
          <a:bodyPr/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Potholes on road pose a great danger to lives.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cause of potholes formation is water logging and due to presence of water in cracks and crevices.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of potholes is normally expected to be less than the surrounding road.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it is easy to differentiate between potholes and non potholes using thermal imaging technique.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A6757F68-3409-41A8-B031-E92D4EC9A203}"/>
              </a:ext>
            </a:extLst>
          </p:cNvPr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712EDBC9-2FBD-4E9D-A1FA-B76C4B982DB7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95360" y="1695107"/>
            <a:ext cx="9428236" cy="192214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defects in thermographic images and identifying the defect type and</a:t>
            </a:r>
            <a:r>
              <a:rPr lang="en-AU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redicting the depth of defects using Machine Learning Algorithm.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224AEBFE-6C90-41E6-92FD-E5F9E94F1B19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95000" y="190440"/>
            <a:ext cx="891396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AU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AU" sz="3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CustomShape 2"/>
          <p:cNvSpPr/>
          <p:nvPr/>
        </p:nvSpPr>
        <p:spPr>
          <a:xfrm rot="21595800">
            <a:off x="361002" y="1097279"/>
            <a:ext cx="9358920" cy="2682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FLIR Camera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I3 or higher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64 bit machine with min 4GB RAM</a:t>
            </a: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CustomShape 3"/>
          <p:cNvSpPr/>
          <p:nvPr/>
        </p:nvSpPr>
        <p:spPr>
          <a:xfrm rot="21595800">
            <a:off x="361015" y="3679651"/>
            <a:ext cx="9358920" cy="26884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Python(2.7 or 3.7)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Anaconda(</a:t>
            </a:r>
            <a:r>
              <a:rPr lang="en-A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Notebook, </a:t>
            </a:r>
            <a:r>
              <a:rPr lang="en-AU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96734076-54F5-420F-B4EB-17B7EB1201CD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5360" y="152547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66760" y="1439999"/>
            <a:ext cx="9521476" cy="531409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based quantitative evaluation of subsurface anomalies in quadratic frequency modulated thermal wave imaging </a:t>
            </a:r>
          </a:p>
          <a:p>
            <a:pPr marL="457560" lvl="1" algn="just">
              <a:spcBef>
                <a:spcPts val="641"/>
              </a:spcBef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66B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Application for Damages Classification 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glass Pre-impregnated Laminated Composites (FGLC) from Ultrasonic Signal</a:t>
            </a:r>
          </a:p>
          <a:p>
            <a:pPr marL="457560" lvl="1" algn="just">
              <a:spcBef>
                <a:spcPts val="641"/>
              </a:spcBef>
              <a:buClr>
                <a:srgbClr val="000000"/>
              </a:buClr>
            </a:pPr>
            <a:r>
              <a:rPr lang="en-US" sz="3200" b="0" strike="noStrike" spc="-1" dirty="0">
                <a:solidFill>
                  <a:srgbClr val="0066B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3B0A7DF5-F41A-4FBD-A288-8D379B08BA39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95360" y="100592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CustomShape 2"/>
          <p:cNvSpPr/>
          <p:nvPr/>
        </p:nvSpPr>
        <p:spPr>
          <a:xfrm rot="21595800">
            <a:off x="362500" y="1172518"/>
            <a:ext cx="9358920" cy="513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Network(CNN)</a:t>
            </a:r>
          </a:p>
          <a:p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classifying the images as defected and non     </a:t>
            </a:r>
          </a:p>
          <a:p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defected</a:t>
            </a:r>
          </a:p>
          <a:p>
            <a:endParaRPr lang="en-AU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Network(ANN)</a:t>
            </a:r>
          </a:p>
          <a:p>
            <a:pPr marL="25596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depth of defects.</a:t>
            </a:r>
          </a:p>
          <a:p>
            <a:pPr marL="25596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endParaRPr lang="en-A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</a:t>
            </a:r>
          </a:p>
          <a:p>
            <a:pPr marL="255960">
              <a:spcBef>
                <a:spcPts val="1191"/>
              </a:spcBef>
              <a:spcAft>
                <a:spcPts val="595"/>
              </a:spcAft>
              <a:buClr>
                <a:srgbClr val="000000"/>
              </a:buClr>
              <a:buSzPct val="45000"/>
            </a:pPr>
            <a:r>
              <a:rPr lang="en-AU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 predict the depth of defects.</a:t>
            </a:r>
            <a:endParaRPr lang="en-A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1A0A3FDC-8E12-4BC2-8037-AD5ED26CF667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95360" y="204501"/>
            <a:ext cx="8915040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</a:t>
            </a:r>
            <a:endParaRPr lang="en-US" sz="36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653200" y="119772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sp>
        <p:nvSpPr>
          <p:cNvPr id="149" name="CustomShape 3"/>
          <p:cNvSpPr/>
          <p:nvPr/>
        </p:nvSpPr>
        <p:spPr>
          <a:xfrm>
            <a:off x="2650320" y="228996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data</a:t>
            </a:r>
          </a:p>
        </p:txBody>
      </p:sp>
      <p:sp>
        <p:nvSpPr>
          <p:cNvPr id="150" name="CustomShape 4"/>
          <p:cNvSpPr/>
          <p:nvPr/>
        </p:nvSpPr>
        <p:spPr>
          <a:xfrm>
            <a:off x="2666880" y="338400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Training CNN model</a:t>
            </a:r>
          </a:p>
        </p:txBody>
      </p:sp>
      <p:sp>
        <p:nvSpPr>
          <p:cNvPr id="151" name="CustomShape 5"/>
          <p:cNvSpPr/>
          <p:nvPr/>
        </p:nvSpPr>
        <p:spPr>
          <a:xfrm>
            <a:off x="2666520" y="446400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defect</a:t>
            </a:r>
          </a:p>
        </p:txBody>
      </p:sp>
      <p:sp>
        <p:nvSpPr>
          <p:cNvPr id="152" name="CustomShape 6"/>
          <p:cNvSpPr/>
          <p:nvPr/>
        </p:nvSpPr>
        <p:spPr>
          <a:xfrm>
            <a:off x="2680920" y="554508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depth of defect</a:t>
            </a:r>
            <a:endParaRPr lang="en-A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832560" y="184572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3816000" y="293796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3801960" y="4032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3816000" y="5112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11"/>
          <p:cNvSpPr txBox="1"/>
          <p:nvPr/>
        </p:nvSpPr>
        <p:spPr>
          <a:xfrm>
            <a:off x="8841240" y="7025040"/>
            <a:ext cx="122148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E93372CD-04F6-4675-99EF-54BB5F10FAE2}" type="slidenum">
              <a:rPr lang="en-AU" sz="18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A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CEE4134C-0D1C-413C-B65A-8D0FB0A5DAF4}"/>
              </a:ext>
            </a:extLst>
          </p:cNvPr>
          <p:cNvSpPr/>
          <p:nvPr/>
        </p:nvSpPr>
        <p:spPr>
          <a:xfrm>
            <a:off x="2680920" y="6625080"/>
            <a:ext cx="2952000" cy="648000"/>
          </a:xfrm>
          <a:custGeom>
            <a:avLst/>
            <a:gdLst/>
            <a:ahLst/>
            <a:cxnLst/>
            <a:rect l="0" t="0" r="r" b="b"/>
            <a:pathLst>
              <a:path w="8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7900" y="1800"/>
                </a:lnTo>
                <a:cubicBezTo>
                  <a:pt x="8050" y="1800"/>
                  <a:pt x="8201" y="1650"/>
                  <a:pt x="8201" y="1500"/>
                </a:cubicBezTo>
                <a:lnTo>
                  <a:pt x="8201" y="300"/>
                </a:lnTo>
                <a:cubicBezTo>
                  <a:pt x="8201" y="150"/>
                  <a:pt x="8050" y="0"/>
                  <a:pt x="7900" y="0"/>
                </a:cubicBez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results</a:t>
            </a: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7E517367-F5E0-427C-A240-EED5C2F3C4BE}"/>
              </a:ext>
            </a:extLst>
          </p:cNvPr>
          <p:cNvSpPr/>
          <p:nvPr/>
        </p:nvSpPr>
        <p:spPr>
          <a:xfrm>
            <a:off x="3816000" y="6192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300" y="0"/>
                </a:moveTo>
                <a:lnTo>
                  <a:pt x="300" y="900"/>
                </a:lnTo>
                <a:lnTo>
                  <a:pt x="0" y="900"/>
                </a:lnTo>
                <a:lnTo>
                  <a:pt x="600" y="1201"/>
                </a:lnTo>
                <a:lnTo>
                  <a:pt x="1201" y="900"/>
                </a:lnTo>
                <a:lnTo>
                  <a:pt x="900" y="9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739</Words>
  <Application>Microsoft Office PowerPoint</Application>
  <PresentationFormat>Custom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SURENDRA LODHI</dc:creator>
  <dc:description/>
  <cp:lastModifiedBy>SURENDRA LODHI</cp:lastModifiedBy>
  <cp:revision>68</cp:revision>
  <dcterms:created xsi:type="dcterms:W3CDTF">2019-09-25T11:35:38Z</dcterms:created>
  <dcterms:modified xsi:type="dcterms:W3CDTF">2020-06-17T02:55:11Z</dcterms:modified>
  <dc:language>en-US</dc:language>
</cp:coreProperties>
</file>