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7"/>
  </p:notesMasterIdLst>
  <p:sldIdLst>
    <p:sldId id="277" r:id="rId2"/>
    <p:sldId id="258" r:id="rId3"/>
    <p:sldId id="257" r:id="rId4"/>
    <p:sldId id="305" r:id="rId5"/>
    <p:sldId id="294" r:id="rId6"/>
    <p:sldId id="259" r:id="rId7"/>
    <p:sldId id="278" r:id="rId8"/>
    <p:sldId id="279" r:id="rId9"/>
    <p:sldId id="307" r:id="rId10"/>
    <p:sldId id="308" r:id="rId11"/>
    <p:sldId id="309" r:id="rId12"/>
    <p:sldId id="304" r:id="rId13"/>
    <p:sldId id="270" r:id="rId14"/>
    <p:sldId id="261" r:id="rId15"/>
    <p:sldId id="312" r:id="rId16"/>
    <p:sldId id="311" r:id="rId17"/>
    <p:sldId id="285" r:id="rId18"/>
    <p:sldId id="310" r:id="rId19"/>
    <p:sldId id="283" r:id="rId20"/>
    <p:sldId id="288" r:id="rId21"/>
    <p:sldId id="289" r:id="rId22"/>
    <p:sldId id="299" r:id="rId23"/>
    <p:sldId id="264" r:id="rId24"/>
    <p:sldId id="300"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416" y="56"/>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5BC9A-69F8-487A-B72E-007907D464FC}" type="datetimeFigureOut">
              <a:rPr lang="en-IN" smtClean="0"/>
              <a:t>03-07-2021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6087E-8505-452F-AAD2-02505718D88A}" type="slidenum">
              <a:rPr lang="en-IN" smtClean="0"/>
              <a:t>‹#›</a:t>
            </a:fld>
            <a:endParaRPr lang="en-IN"/>
          </a:p>
        </p:txBody>
      </p:sp>
    </p:spTree>
    <p:extLst>
      <p:ext uri="{BB962C8B-B14F-4D97-AF65-F5344CB8AC3E}">
        <p14:creationId xmlns:p14="http://schemas.microsoft.com/office/powerpoint/2010/main" val="36042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999" y="4410000"/>
            <a:ext cx="11880000" cy="2070000"/>
          </a:xfrm>
        </p:spPr>
        <p:txBody>
          <a:bodyPr numCol="2" anchor="ctr"/>
          <a:lstStyle>
            <a:lvl1pPr marL="0" indent="0" algn="ctr">
              <a:buNone/>
              <a:defRPr sz="2400" b="1" cap="small" baseline="0">
                <a:effectLst/>
                <a:latin typeface="Maiandra GD" panose="020E0502030308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2" name="Title 1"/>
          <p:cNvSpPr>
            <a:spLocks noGrp="1"/>
          </p:cNvSpPr>
          <p:nvPr>
            <p:ph type="ctrTitle" hasCustomPrompt="1"/>
          </p:nvPr>
        </p:nvSpPr>
        <p:spPr>
          <a:xfrm>
            <a:off x="1619999" y="72000"/>
            <a:ext cx="10440000" cy="4230000"/>
          </a:xfrm>
          <a:noFill/>
        </p:spPr>
        <p:txBody>
          <a:bodyPr anchor="ctr"/>
          <a:lstStyle>
            <a:lvl1pPr algn="ctr">
              <a:defRPr sz="6000" b="1" cap="small" baseline="0">
                <a:effectLst>
                  <a:outerShdw blurRad="38100" dist="38100" dir="2700000" algn="tl">
                    <a:srgbClr val="000000">
                      <a:alpha val="43137"/>
                    </a:srgbClr>
                  </a:outerShdw>
                </a:effectLst>
                <a:latin typeface="Centaur" panose="02030504050205020304" pitchFamily="18" charset="0"/>
              </a:defRPr>
            </a:lvl1pPr>
          </a:lstStyle>
          <a:p>
            <a:r>
              <a:rPr lang="en-US" dirty="0"/>
              <a:t>Click to Edit Master Title Style</a:t>
            </a:r>
            <a:endParaRPr lang="en-IN" dirty="0"/>
          </a:p>
        </p:txBody>
      </p:sp>
      <p:sp>
        <p:nvSpPr>
          <p:cNvPr id="6" name="Footer Placeholder 4"/>
          <p:cNvSpPr>
            <a:spLocks noGrp="1"/>
          </p:cNvSpPr>
          <p:nvPr>
            <p:ph type="ftr" sz="quarter" idx="3"/>
          </p:nvPr>
        </p:nvSpPr>
        <p:spPr>
          <a:xfrm>
            <a:off x="-1" y="6522855"/>
            <a:ext cx="12191999" cy="365125"/>
          </a:xfrm>
          <a:prstGeom prst="rect">
            <a:avLst/>
          </a:prstGeom>
          <a:solidFill>
            <a:srgbClr val="002060"/>
          </a:solidFill>
        </p:spPr>
        <p:txBody>
          <a:bodyPr vert="horz" lIns="91440" tIns="45720" rIns="91440" bIns="45720" rtlCol="0" anchor="ctr">
            <a:scene3d>
              <a:camera prst="orthographicFront"/>
              <a:lightRig rig="threePt" dir="t"/>
            </a:scene3d>
            <a:sp3d extrusionH="57150">
              <a:bevelT w="38100" h="38100" prst="convex"/>
            </a:sp3d>
          </a:bodyPr>
          <a:lstStyle>
            <a:lvl1pPr algn="ctr">
              <a:defRPr sz="2400" b="1">
                <a:ln>
                  <a:solidFill>
                    <a:schemeClr val="accent4"/>
                  </a:solidFill>
                </a:ln>
                <a:solidFill>
                  <a:schemeClr val="accent4"/>
                </a:solidFill>
                <a:latin typeface="Centaur" panose="02030504050205020304" pitchFamily="18" charset="0"/>
                <a:ea typeface="Tahoma" panose="020B0604030504040204" pitchFamily="34" charset="0"/>
                <a:cs typeface="Tahoma" panose="020B0604030504040204" pitchFamily="34" charset="0"/>
              </a:defRPr>
            </a:lvl1p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65895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301856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a:t>
            </a:fld>
            <a:endParaRPr lang="en-IN"/>
          </a:p>
        </p:txBody>
      </p:sp>
      <p:sp>
        <p:nvSpPr>
          <p:cNvPr id="2" name="TextBox 1"/>
          <p:cNvSpPr txBox="1"/>
          <p:nvPr/>
        </p:nvSpPr>
        <p:spPr>
          <a:xfrm>
            <a:off x="4115998" y="2891551"/>
            <a:ext cx="3960000" cy="1080000"/>
          </a:xfrm>
          <a:prstGeom prst="rect">
            <a:avLst/>
          </a:prstGeom>
          <a:noFill/>
        </p:spPr>
        <p:txBody>
          <a:bodyPr wrap="square" rtlCol="0">
            <a:spAutoFit/>
          </a:bodyPr>
          <a:lstStyle/>
          <a:p>
            <a:pPr algn="ctr"/>
            <a:r>
              <a:rPr lang="en-IN" sz="6000" b="1" dirty="0">
                <a:effectLst>
                  <a:outerShdw blurRad="38100" dist="38100" dir="2700000" algn="tl">
                    <a:srgbClr val="000000">
                      <a:alpha val="43137"/>
                    </a:srgbClr>
                  </a:outerShdw>
                </a:effectLst>
                <a:latin typeface="Maiandra GD" panose="020E0502030308020204" pitchFamily="34" charset="0"/>
              </a:rPr>
              <a:t>Thank You!</a:t>
            </a:r>
          </a:p>
        </p:txBody>
      </p:sp>
      <p:sp>
        <p:nvSpPr>
          <p:cNvPr id="5" name="TextBox 4"/>
          <p:cNvSpPr txBox="1"/>
          <p:nvPr userDrawn="1"/>
        </p:nvSpPr>
        <p:spPr>
          <a:xfrm>
            <a:off x="4115998" y="2891551"/>
            <a:ext cx="3960000" cy="1080000"/>
          </a:xfrm>
          <a:prstGeom prst="rect">
            <a:avLst/>
          </a:prstGeom>
          <a:noFill/>
        </p:spPr>
        <p:txBody>
          <a:bodyPr wrap="square" rtlCol="0">
            <a:spAutoFit/>
          </a:bodyPr>
          <a:lstStyle/>
          <a:p>
            <a:pPr algn="ctr"/>
            <a:r>
              <a:rPr lang="en-IN" sz="6000" b="1" dirty="0">
                <a:effectLst>
                  <a:outerShdw blurRad="38100" dist="38100" dir="2700000" algn="tl">
                    <a:srgbClr val="000000">
                      <a:alpha val="43137"/>
                    </a:srgbClr>
                  </a:outerShdw>
                </a:effectLst>
                <a:latin typeface="Maiandra GD" panose="020E0502030308020204" pitchFamily="34" charset="0"/>
              </a:rPr>
              <a:t>Thank You!</a:t>
            </a:r>
          </a:p>
        </p:txBody>
      </p:sp>
    </p:spTree>
    <p:extLst>
      <p:ext uri="{BB962C8B-B14F-4D97-AF65-F5344CB8AC3E}">
        <p14:creationId xmlns:p14="http://schemas.microsoft.com/office/powerpoint/2010/main" val="269592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0000" y="70247"/>
            <a:ext cx="10440000" cy="1350000"/>
          </a:xfrm>
        </p:spPr>
        <p:txBody>
          <a:bodyPr>
            <a:normAutofit/>
          </a:bodyPr>
          <a:lstStyle>
            <a:lvl1pPr>
              <a:defRPr sz="4400"/>
            </a:lvl1pPr>
          </a:lstStyle>
          <a:p>
            <a:r>
              <a:rPr lang="en-US"/>
              <a:t>Click to edit Master title style</a:t>
            </a:r>
            <a:endParaRPr lang="en-IN"/>
          </a:p>
        </p:txBody>
      </p:sp>
      <p:sp>
        <p:nvSpPr>
          <p:cNvPr id="3" name="Content Placeholder 2"/>
          <p:cNvSpPr>
            <a:spLocks noGrp="1"/>
          </p:cNvSpPr>
          <p:nvPr>
            <p:ph idx="1"/>
          </p:nvPr>
        </p:nvSpPr>
        <p:spPr>
          <a:xfrm>
            <a:off x="158400" y="1455561"/>
            <a:ext cx="1188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11340000" y="70247"/>
            <a:ext cx="630000" cy="1350000"/>
          </a:xfrm>
        </p:spPr>
        <p:txBody>
          <a:bodyPr/>
          <a:lstStyle/>
          <a:p>
            <a:fld id="{EEC824EF-4F39-42CE-B61A-92299691A099}" type="slidenum">
              <a:rPr lang="en-IN" smtClean="0"/>
              <a:t>‹#›</a:t>
            </a:fld>
            <a:endParaRPr lang="en-IN"/>
          </a:p>
        </p:txBody>
      </p:sp>
      <p:sp>
        <p:nvSpPr>
          <p:cNvPr id="7" name="Footer Placeholder 4"/>
          <p:cNvSpPr>
            <a:spLocks noGrp="1"/>
          </p:cNvSpPr>
          <p:nvPr>
            <p:ph type="ftr" sz="quarter" idx="3"/>
          </p:nvPr>
        </p:nvSpPr>
        <p:spPr>
          <a:xfrm>
            <a:off x="-1" y="6522855"/>
            <a:ext cx="12191999" cy="365125"/>
          </a:xfrm>
          <a:prstGeom prst="rect">
            <a:avLst/>
          </a:prstGeom>
          <a:solidFill>
            <a:srgbClr val="002060"/>
          </a:solidFill>
        </p:spPr>
        <p:txBody>
          <a:bodyPr vert="horz" lIns="91440" tIns="45720" rIns="91440" bIns="45720" rtlCol="0" anchor="b">
            <a:scene3d>
              <a:camera prst="orthographicFront"/>
              <a:lightRig rig="threePt" dir="t"/>
            </a:scene3d>
            <a:sp3d extrusionH="57150">
              <a:bevelT w="38100" h="38100" prst="convex"/>
            </a:sp3d>
          </a:bodyPr>
          <a:lstStyle>
            <a:lvl1pPr algn="ctr">
              <a:defRPr sz="2400" b="1">
                <a:ln>
                  <a:solidFill>
                    <a:schemeClr val="accent4"/>
                  </a:solidFill>
                </a:ln>
                <a:solidFill>
                  <a:schemeClr val="accent4"/>
                </a:solidFill>
                <a:latin typeface="Centaur" panose="02030504050205020304" pitchFamily="18" charset="0"/>
                <a:ea typeface="Tahoma" panose="020B0604030504040204" pitchFamily="34" charset="0"/>
                <a:cs typeface="Tahoma" panose="020B0604030504040204" pitchFamily="34" charset="0"/>
              </a:defRPr>
            </a:lvl1p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8337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28998"/>
            <a:ext cx="10515600" cy="3263574"/>
          </a:xfrm>
        </p:spPr>
        <p:txBody>
          <a:bodyPr anchor="ctr"/>
          <a:lstStyle>
            <a:lvl1pPr>
              <a:defRPr sz="6000"/>
            </a:lvl1pPr>
          </a:lstStyle>
          <a:p>
            <a:r>
              <a:rPr lang="en-US"/>
              <a:t>Click to edit Master title style</a:t>
            </a:r>
            <a:endParaRPr lang="en-IN" dirty="0"/>
          </a:p>
        </p:txBody>
      </p:sp>
      <p:sp>
        <p:nvSpPr>
          <p:cNvPr id="3" name="Text Placeholder 2"/>
          <p:cNvSpPr>
            <a:spLocks noGrp="1"/>
          </p:cNvSpPr>
          <p:nvPr>
            <p:ph type="body" idx="1"/>
          </p:nvPr>
        </p:nvSpPr>
        <p:spPr>
          <a:xfrm>
            <a:off x="831850" y="4912492"/>
            <a:ext cx="10515600" cy="1500187"/>
          </a:xfrm>
        </p:spPr>
        <p:txBody>
          <a:bodyPr anchor="ctr"/>
          <a:lstStyle>
            <a:lvl1pPr marL="0" indent="0" algn="r">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36205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8400" y="1452875"/>
            <a:ext cx="585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10000" y="1452875"/>
            <a:ext cx="585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251323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8400" y="1452875"/>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10000" y="1452875"/>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pPr/>
              <a:t>‹#›</a:t>
            </a:fld>
            <a:endParaRPr lang="en-IN" dirty="0"/>
          </a:p>
        </p:txBody>
      </p:sp>
      <p:sp>
        <p:nvSpPr>
          <p:cNvPr id="8" name="Content Placeholder 2"/>
          <p:cNvSpPr>
            <a:spLocks noGrp="1"/>
          </p:cNvSpPr>
          <p:nvPr>
            <p:ph sz="half" idx="13"/>
          </p:nvPr>
        </p:nvSpPr>
        <p:spPr>
          <a:xfrm>
            <a:off x="158400" y="4042359"/>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3"/>
          <p:cNvSpPr>
            <a:spLocks noGrp="1"/>
          </p:cNvSpPr>
          <p:nvPr>
            <p:ph sz="half" idx="14"/>
          </p:nvPr>
        </p:nvSpPr>
        <p:spPr>
          <a:xfrm>
            <a:off x="6210000" y="4042359"/>
            <a:ext cx="585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032162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_Hor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80000" y="1461809"/>
            <a:ext cx="1188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pPr/>
              <a:t>‹#›</a:t>
            </a:fld>
            <a:endParaRPr lang="en-IN" dirty="0"/>
          </a:p>
        </p:txBody>
      </p:sp>
      <p:sp>
        <p:nvSpPr>
          <p:cNvPr id="8" name="Content Placeholder 2"/>
          <p:cNvSpPr>
            <a:spLocks noGrp="1"/>
          </p:cNvSpPr>
          <p:nvPr>
            <p:ph sz="half" idx="13"/>
          </p:nvPr>
        </p:nvSpPr>
        <p:spPr>
          <a:xfrm>
            <a:off x="180000" y="4051293"/>
            <a:ext cx="11880000" cy="243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1520675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_Content_Dissimi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58400" y="1452875"/>
            <a:ext cx="387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140000" y="1454400"/>
            <a:ext cx="7920000"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Department of Electronics &amp; Instrumentation Engineering, VNRVJIET</a:t>
            </a:r>
            <a:endParaRPr lang="en-IN" dirty="0"/>
          </a:p>
        </p:txBody>
      </p:sp>
      <p:sp>
        <p:nvSpPr>
          <p:cNvPr id="7" name="Slide Number Placeholder 6"/>
          <p:cNvSpPr>
            <a:spLocks noGrp="1"/>
          </p:cNvSpPr>
          <p:nvPr>
            <p:ph type="sldNum" sz="quarter" idx="12"/>
          </p:nvPr>
        </p:nvSpPr>
        <p:spPr/>
        <p:txBody>
          <a:bodyPr/>
          <a:lstStyle/>
          <a:p>
            <a:fld id="{EEC824EF-4F39-42CE-B61A-92299691A099}" type="slidenum">
              <a:rPr lang="en-IN" smtClean="0"/>
              <a:pPr/>
              <a:t>‹#›</a:t>
            </a:fld>
            <a:endParaRPr lang="en-IN" dirty="0"/>
          </a:p>
        </p:txBody>
      </p:sp>
    </p:spTree>
    <p:extLst>
      <p:ext uri="{BB962C8B-B14F-4D97-AF65-F5344CB8AC3E}">
        <p14:creationId xmlns:p14="http://schemas.microsoft.com/office/powerpoint/2010/main" val="204793536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000" y="71999"/>
            <a:ext cx="10440000" cy="1350000"/>
          </a:xfrm>
        </p:spPr>
        <p:txBody>
          <a:bodyPr/>
          <a:lstStyle/>
          <a:p>
            <a:r>
              <a:rPr lang="en-US"/>
              <a:t>Click to edit Master title style</a:t>
            </a:r>
            <a:endParaRPr lang="en-IN"/>
          </a:p>
        </p:txBody>
      </p:sp>
      <p:sp>
        <p:nvSpPr>
          <p:cNvPr id="3" name="Text Placeholder 2"/>
          <p:cNvSpPr>
            <a:spLocks noGrp="1"/>
          </p:cNvSpPr>
          <p:nvPr>
            <p:ph type="body" idx="1"/>
          </p:nvPr>
        </p:nvSpPr>
        <p:spPr>
          <a:xfrm>
            <a:off x="158400" y="1454400"/>
            <a:ext cx="5850000" cy="630000"/>
          </a:xfrm>
          <a:solidFill>
            <a:srgbClr val="002060"/>
          </a:solidFill>
          <a:ln w="38100">
            <a:solidFill>
              <a:srgbClr val="002060"/>
            </a:solidFill>
          </a:ln>
        </p:spPr>
        <p:txBody>
          <a:bodyPr anchor="ctr"/>
          <a:lstStyle>
            <a:lvl1pPr marL="0" indent="0" algn="ctr">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400" y="2142000"/>
            <a:ext cx="5850000" cy="43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210000" y="1454400"/>
            <a:ext cx="5850000" cy="630000"/>
          </a:xfrm>
          <a:solidFill>
            <a:srgbClr val="002060"/>
          </a:solidFill>
          <a:ln w="38100">
            <a:solidFill>
              <a:srgbClr val="002060"/>
            </a:solidFill>
          </a:ln>
        </p:spPr>
        <p:txBody>
          <a:bodyPr anchor="ctr"/>
          <a:lstStyle>
            <a:lvl1pPr marL="0" indent="0" algn="ctr">
              <a:buNone/>
              <a:defRPr sz="2400" b="1">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0000" y="2141237"/>
            <a:ext cx="5850000" cy="43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7"/>
          <p:cNvSpPr>
            <a:spLocks noGrp="1"/>
          </p:cNvSpPr>
          <p:nvPr>
            <p:ph type="ftr" sz="quarter" idx="11"/>
          </p:nvPr>
        </p:nvSpPr>
        <p:spPr/>
        <p:txBody>
          <a:bodyPr/>
          <a:lstStyle/>
          <a:p>
            <a:r>
              <a:rPr lang="en-IN"/>
              <a:t>Department of Electronics &amp; Instrumentation Engineering, VNRVJIET</a:t>
            </a:r>
            <a:endParaRPr lang="en-IN" dirty="0"/>
          </a:p>
        </p:txBody>
      </p:sp>
      <p:sp>
        <p:nvSpPr>
          <p:cNvPr id="9" name="Slide Number Placeholder 8"/>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250606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Footer Placeholder 3"/>
          <p:cNvSpPr>
            <a:spLocks noGrp="1"/>
          </p:cNvSpPr>
          <p:nvPr>
            <p:ph type="ftr" sz="quarter" idx="11"/>
          </p:nvPr>
        </p:nvSpPr>
        <p:spPr/>
        <p:txBody>
          <a:bodyPr/>
          <a:lstStyle/>
          <a:p>
            <a:r>
              <a:rPr lang="en-IN"/>
              <a:t>Department of Electronics &amp; Instrumentation Engineering, VNRVJIET</a:t>
            </a:r>
            <a:endParaRPr lang="en-IN" dirty="0"/>
          </a:p>
        </p:txBody>
      </p:sp>
      <p:sp>
        <p:nvSpPr>
          <p:cNvPr id="5" name="Slide Number Placeholder 4"/>
          <p:cNvSpPr>
            <a:spLocks noGrp="1"/>
          </p:cNvSpPr>
          <p:nvPr>
            <p:ph type="sldNum" sz="quarter" idx="12"/>
          </p:nvPr>
        </p:nvSpPr>
        <p:spPr/>
        <p:txBody>
          <a:bodyPr/>
          <a:lstStyle/>
          <a:p>
            <a:fld id="{EEC824EF-4F39-42CE-B61A-92299691A099}" type="slidenum">
              <a:rPr lang="en-IN" smtClean="0"/>
              <a:t>‹#›</a:t>
            </a:fld>
            <a:endParaRPr lang="en-IN"/>
          </a:p>
        </p:txBody>
      </p:sp>
    </p:spTree>
    <p:extLst>
      <p:ext uri="{BB962C8B-B14F-4D97-AF65-F5344CB8AC3E}">
        <p14:creationId xmlns:p14="http://schemas.microsoft.com/office/powerpoint/2010/main" val="53403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000" y="70247"/>
            <a:ext cx="10440000" cy="1350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57258" y="1455562"/>
            <a:ext cx="11879843" cy="5040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3"/>
          </p:nvPr>
        </p:nvSpPr>
        <p:spPr>
          <a:xfrm>
            <a:off x="-1" y="6522855"/>
            <a:ext cx="12191999" cy="365125"/>
          </a:xfrm>
          <a:prstGeom prst="rect">
            <a:avLst/>
          </a:prstGeom>
          <a:solidFill>
            <a:srgbClr val="002060"/>
          </a:solidFill>
        </p:spPr>
        <p:txBody>
          <a:bodyPr vert="horz" lIns="91440" tIns="45720" rIns="91440" bIns="45720" rtlCol="0" anchor="b">
            <a:scene3d>
              <a:camera prst="orthographicFront"/>
              <a:lightRig rig="threePt" dir="t"/>
            </a:scene3d>
            <a:sp3d extrusionH="57150">
              <a:bevelT w="38100" h="38100" prst="convex"/>
            </a:sp3d>
          </a:bodyPr>
          <a:lstStyle>
            <a:lvl1pPr algn="ctr">
              <a:defRPr sz="2400" b="1">
                <a:ln>
                  <a:solidFill>
                    <a:schemeClr val="accent4"/>
                  </a:solidFill>
                </a:ln>
                <a:solidFill>
                  <a:schemeClr val="accent4"/>
                </a:solidFill>
                <a:latin typeface="Centaur" panose="02030504050205020304" pitchFamily="18" charset="0"/>
                <a:ea typeface="Tahoma" panose="020B0604030504040204" pitchFamily="34" charset="0"/>
                <a:cs typeface="Tahoma" panose="020B0604030504040204" pitchFamily="34" charset="0"/>
              </a:defRPr>
            </a:lvl1pPr>
          </a:lstStyle>
          <a:p>
            <a:r>
              <a:rPr lang="en-IN"/>
              <a:t>Department of Electronics &amp; Instrumentation Engineering, VNRVJIET</a:t>
            </a:r>
            <a:endParaRPr lang="en-IN" dirty="0"/>
          </a:p>
        </p:txBody>
      </p:sp>
      <p:sp>
        <p:nvSpPr>
          <p:cNvPr id="6" name="Slide Number Placeholder 5"/>
          <p:cNvSpPr>
            <a:spLocks noGrp="1"/>
          </p:cNvSpPr>
          <p:nvPr>
            <p:ph type="sldNum" sz="quarter" idx="4"/>
          </p:nvPr>
        </p:nvSpPr>
        <p:spPr>
          <a:xfrm>
            <a:off x="11340000" y="70247"/>
            <a:ext cx="630000" cy="1350000"/>
          </a:xfrm>
          <a:prstGeom prst="roundRect">
            <a:avLst>
              <a:gd name="adj" fmla="val 11342"/>
            </a:avLst>
          </a:prstGeom>
          <a:solidFill>
            <a:srgbClr val="002060"/>
          </a:solidFill>
          <a:ln w="38100">
            <a:noFill/>
          </a:ln>
        </p:spPr>
        <p:txBody>
          <a:bodyPr vert="horz" lIns="46800" tIns="45720" rIns="46800" bIns="45720" rtlCol="0" anchor="ctr">
            <a:scene3d>
              <a:camera prst="orthographicFront"/>
              <a:lightRig rig="threePt" dir="t"/>
            </a:scene3d>
            <a:sp3d extrusionH="57150">
              <a:bevelT w="38100" h="38100" prst="convex"/>
            </a:sp3d>
          </a:bodyPr>
          <a:lstStyle>
            <a:lvl1pPr algn="ctr">
              <a:defRPr sz="2800" b="1">
                <a:ln>
                  <a:solidFill>
                    <a:schemeClr val="accent4"/>
                  </a:solidFill>
                </a:ln>
                <a:solidFill>
                  <a:schemeClr val="accent4"/>
                </a:solidFill>
                <a:latin typeface="Perpetua" panose="02020502060401020303" pitchFamily="18" charset="0"/>
              </a:defRPr>
            </a:lvl1pPr>
          </a:lstStyle>
          <a:p>
            <a:fld id="{EEC824EF-4F39-42CE-B61A-92299691A099}" type="slidenum">
              <a:rPr lang="en-IN" smtClean="0"/>
              <a:pPr/>
              <a:t>‹#›</a:t>
            </a:fld>
            <a:endParaRPr lang="en-IN" dirty="0"/>
          </a:p>
        </p:txBody>
      </p:sp>
      <p:pic>
        <p:nvPicPr>
          <p:cNvPr id="7" name="Picture 6"/>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7258" y="70247"/>
            <a:ext cx="1353018" cy="1325354"/>
          </a:xfrm>
          <a:prstGeom prst="rect">
            <a:avLst/>
          </a:prstGeom>
        </p:spPr>
      </p:pic>
      <p:pic>
        <p:nvPicPr>
          <p:cNvPr id="8" name="Picture 7"/>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57258" y="70247"/>
            <a:ext cx="1353018" cy="1325354"/>
          </a:xfrm>
          <a:prstGeom prst="rect">
            <a:avLst/>
          </a:prstGeom>
        </p:spPr>
      </p:pic>
    </p:spTree>
    <p:extLst>
      <p:ext uri="{BB962C8B-B14F-4D97-AF65-F5344CB8AC3E}">
        <p14:creationId xmlns:p14="http://schemas.microsoft.com/office/powerpoint/2010/main" val="302590871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dt="0"/>
  <p:txStyles>
    <p:titleStyle>
      <a:lvl1pPr algn="l" defTabSz="914400" rtl="0" eaLnBrk="1" latinLnBrk="0" hangingPunct="1">
        <a:lnSpc>
          <a:spcPct val="90000"/>
        </a:lnSpc>
        <a:spcBef>
          <a:spcPct val="0"/>
        </a:spcBef>
        <a:buNone/>
        <a:defRPr sz="4400" b="1" strike="noStrike" kern="1200">
          <a:solidFill>
            <a:schemeClr val="tx1"/>
          </a:solidFill>
          <a:effectLst>
            <a:outerShdw blurRad="38100" dist="38100" dir="2700000" algn="tl">
              <a:srgbClr val="000000">
                <a:alpha val="43137"/>
              </a:srgbClr>
            </a:outerShdw>
          </a:effectLst>
          <a:latin typeface="Centaur" panose="020305040502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aiandra GD" panose="020E0502030308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aiandra GD" panose="020E0502030308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iandra GD" panose="020E0502030308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iandra GD" panose="020E0502030308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iandra GD" panose="020E0502030308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Project Guide:</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Sudha</a:t>
            </a:r>
            <a:r>
              <a:rPr lang="en-IN" dirty="0">
                <a:latin typeface="Times New Roman" panose="02020603050405020304" pitchFamily="18" charset="0"/>
                <a:cs typeface="Times New Roman" panose="02020603050405020304" pitchFamily="18" charset="0"/>
              </a:rPr>
              <a:t> Rani</a:t>
            </a:r>
          </a:p>
          <a:p>
            <a:r>
              <a:rPr lang="en-IN" dirty="0">
                <a:latin typeface="Times New Roman" panose="02020603050405020304" pitchFamily="18" charset="0"/>
                <a:cs typeface="Times New Roman" panose="02020603050405020304" pitchFamily="18" charset="0"/>
              </a:rPr>
              <a:t>Associate professor, Dept. of EIE</a:t>
            </a:r>
          </a:p>
          <a:p>
            <a:r>
              <a:rPr lang="en-IN" dirty="0">
                <a:latin typeface="Times New Roman" panose="02020603050405020304" pitchFamily="18" charset="0"/>
                <a:cs typeface="Times New Roman" panose="02020603050405020304" pitchFamily="18" charset="0"/>
              </a:rPr>
              <a:t>VNRVJIET</a:t>
            </a:r>
          </a:p>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CH. Sai Anvesh (17071A1070)</a:t>
            </a:r>
          </a:p>
          <a:p>
            <a:r>
              <a:rPr lang="en-IN" dirty="0">
                <a:latin typeface="Times New Roman" panose="02020603050405020304" pitchFamily="18" charset="0"/>
                <a:cs typeface="Times New Roman" panose="02020603050405020304" pitchFamily="18" charset="0"/>
              </a:rPr>
              <a:t>D. </a:t>
            </a:r>
            <a:r>
              <a:rPr lang="en-IN" dirty="0" err="1">
                <a:latin typeface="Times New Roman" panose="02020603050405020304" pitchFamily="18" charset="0"/>
                <a:cs typeface="Times New Roman" panose="02020603050405020304" pitchFamily="18" charset="0"/>
              </a:rPr>
              <a:t>Mrunal</a:t>
            </a:r>
            <a:r>
              <a:rPr lang="en-IN" dirty="0">
                <a:latin typeface="Times New Roman" panose="02020603050405020304" pitchFamily="18" charset="0"/>
                <a:cs typeface="Times New Roman" panose="02020603050405020304" pitchFamily="18" charset="0"/>
              </a:rPr>
              <a:t> Varma (17071A1072)</a:t>
            </a:r>
          </a:p>
          <a:p>
            <a:r>
              <a:rPr lang="en-IN" dirty="0">
                <a:latin typeface="Times New Roman" panose="02020603050405020304" pitchFamily="18" charset="0"/>
                <a:cs typeface="Times New Roman" panose="02020603050405020304" pitchFamily="18" charset="0"/>
              </a:rPr>
              <a:t>V. </a:t>
            </a:r>
            <a:r>
              <a:rPr lang="en-IN" dirty="0" err="1">
                <a:latin typeface="Times New Roman" panose="02020603050405020304" pitchFamily="18" charset="0"/>
                <a:cs typeface="Times New Roman" panose="02020603050405020304" pitchFamily="18" charset="0"/>
              </a:rPr>
              <a:t>Surendar</a:t>
            </a:r>
            <a:r>
              <a:rPr lang="en-IN" dirty="0">
                <a:latin typeface="Times New Roman" panose="02020603050405020304" pitchFamily="18" charset="0"/>
                <a:cs typeface="Times New Roman" panose="02020603050405020304" pitchFamily="18" charset="0"/>
              </a:rPr>
              <a:t> (17071A10B3)</a:t>
            </a:r>
          </a:p>
        </p:txBody>
      </p:sp>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Predicting Anxiety, Depression and Stress in modern life using SVM Classifier</a:t>
            </a:r>
            <a:endParaRPr lang="en-IN"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3"/>
          </p:nvPr>
        </p:nvSpPr>
        <p:spPr/>
        <p:txBody>
          <a:bodyPr/>
          <a:lstStyle/>
          <a:p>
            <a:r>
              <a:rPr lang="en-IN" dirty="0"/>
              <a:t>Department of Electronics &amp; Instrumentation Engineering, VNRVJIET</a:t>
            </a:r>
          </a:p>
        </p:txBody>
      </p:sp>
    </p:spTree>
    <p:extLst>
      <p:ext uri="{BB962C8B-B14F-4D97-AF65-F5344CB8AC3E}">
        <p14:creationId xmlns:p14="http://schemas.microsoft.com/office/powerpoint/2010/main" val="66281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LITERATURE SURVEY</a:t>
            </a:r>
            <a:endParaRPr lang="en-IN" dirty="0"/>
          </a:p>
        </p:txBody>
      </p:sp>
      <p:sp>
        <p:nvSpPr>
          <p:cNvPr id="3" name="Content Placeholder 2"/>
          <p:cNvSpPr>
            <a:spLocks noGrp="1"/>
          </p:cNvSpPr>
          <p:nvPr>
            <p:ph idx="1"/>
          </p:nvPr>
        </p:nvSpPr>
        <p:spPr/>
        <p:txBody>
          <a:bodyPr>
            <a:normAutofit/>
          </a:bodyPr>
          <a:lstStyle/>
          <a:p>
            <a:pPr>
              <a:spcAft>
                <a:spcPts val="800"/>
              </a:spcAft>
            </a:pPr>
            <a:r>
              <a:rPr lang="en-IN" sz="2400" b="0" dirty="0" err="1">
                <a:latin typeface="Times New Roman" panose="02020603050405020304" pitchFamily="18" charset="0"/>
                <a:ea typeface="Calibri" panose="020F0502020204030204" pitchFamily="34" charset="0"/>
                <a:cs typeface="Times New Roman" panose="02020603050405020304" pitchFamily="18" charset="0"/>
              </a:rPr>
              <a:t>Rohizah</a:t>
            </a:r>
            <a:r>
              <a:rPr lang="en-IN" sz="2400" b="0" dirty="0">
                <a:latin typeface="Times New Roman" panose="02020603050405020304" pitchFamily="18" charset="0"/>
                <a:ea typeface="Calibri" panose="020F0502020204030204" pitchFamily="34" charset="0"/>
                <a:cs typeface="Times New Roman" panose="02020603050405020304" pitchFamily="18" charset="0"/>
              </a:rPr>
              <a:t> </a:t>
            </a:r>
            <a:r>
              <a:rPr lang="en-IN" sz="2400" b="0" dirty="0" err="1">
                <a:latin typeface="Times New Roman" panose="02020603050405020304" pitchFamily="18" charset="0"/>
                <a:ea typeface="Calibri" panose="020F0502020204030204" pitchFamily="34" charset="0"/>
                <a:cs typeface="Times New Roman" panose="02020603050405020304" pitchFamily="18" charset="0"/>
              </a:rPr>
              <a:t>Abd</a:t>
            </a:r>
            <a:r>
              <a:rPr lang="en-IN" sz="2400" b="0" dirty="0">
                <a:latin typeface="Times New Roman" panose="02020603050405020304" pitchFamily="18" charset="0"/>
                <a:ea typeface="Calibri" panose="020F0502020204030204" pitchFamily="34" charset="0"/>
                <a:cs typeface="Times New Roman" panose="02020603050405020304" pitchFamily="18" charset="0"/>
              </a:rPr>
              <a:t> Rahman[8]:-This project is working on the comparison principle of data analysis method, comparison, challenges and limitations. The data extracted from the dataset is examined by </a:t>
            </a:r>
            <a:r>
              <a:rPr lang="en-IN" sz="2400" b="0" dirty="0" err="1">
                <a:latin typeface="Times New Roman" panose="02020603050405020304" pitchFamily="18" charset="0"/>
                <a:ea typeface="Calibri" panose="020F0502020204030204" pitchFamily="34" charset="0"/>
                <a:cs typeface="Times New Roman" panose="02020603050405020304" pitchFamily="18" charset="0"/>
              </a:rPr>
              <a:t>statical</a:t>
            </a:r>
            <a:r>
              <a:rPr lang="en-IN" sz="2400" b="0" dirty="0">
                <a:latin typeface="Times New Roman" panose="02020603050405020304" pitchFamily="18" charset="0"/>
                <a:ea typeface="Calibri" panose="020F0502020204030204" pitchFamily="34" charset="0"/>
                <a:cs typeface="Times New Roman" panose="02020603050405020304" pitchFamily="18" charset="0"/>
              </a:rPr>
              <a:t> analysis or machine learning.</a:t>
            </a:r>
          </a:p>
          <a:p>
            <a:pPr marL="342900" lvl="0" indent="-342900">
              <a:buFont typeface="+mj-lt"/>
              <a:buAutoNum type="arabicPeriod"/>
            </a:pPr>
            <a:r>
              <a:rPr lang="en-IN" sz="2400" b="0" dirty="0">
                <a:latin typeface="Times New Roman" panose="02020603050405020304" pitchFamily="18" charset="0"/>
                <a:ea typeface="Calibri" panose="020F0502020204030204" pitchFamily="34" charset="0"/>
                <a:cs typeface="Times New Roman" panose="02020603050405020304" pitchFamily="18" charset="0"/>
              </a:rPr>
              <a:t>Finding and selecting studies</a:t>
            </a:r>
          </a:p>
          <a:p>
            <a:pPr marL="342900" lvl="0" indent="-342900">
              <a:buFont typeface="+mj-lt"/>
              <a:buAutoNum type="arabicPeriod"/>
            </a:pPr>
            <a:r>
              <a:rPr lang="en-IN" sz="2400" b="0" dirty="0">
                <a:latin typeface="Times New Roman" panose="02020603050405020304" pitchFamily="18" charset="0"/>
                <a:ea typeface="Calibri" panose="020F0502020204030204" pitchFamily="34" charset="0"/>
                <a:cs typeface="Times New Roman" panose="02020603050405020304" pitchFamily="18" charset="0"/>
              </a:rPr>
              <a:t>Description of selected studies</a:t>
            </a:r>
          </a:p>
          <a:p>
            <a:pPr marL="342900" lvl="0" indent="-342900">
              <a:buFont typeface="+mj-lt"/>
              <a:buAutoNum type="arabicPeriod"/>
            </a:pPr>
            <a:r>
              <a:rPr lang="en-IN" sz="2400" b="0" dirty="0">
                <a:latin typeface="Times New Roman" panose="02020603050405020304" pitchFamily="18" charset="0"/>
                <a:ea typeface="Calibri" panose="020F0502020204030204" pitchFamily="34" charset="0"/>
                <a:cs typeface="Times New Roman" panose="02020603050405020304" pitchFamily="18" charset="0"/>
              </a:rPr>
              <a:t>Data set</a:t>
            </a:r>
          </a:p>
          <a:p>
            <a:pPr marL="342900" lvl="0" indent="-342900">
              <a:spcAft>
                <a:spcPts val="800"/>
              </a:spcAft>
              <a:buFont typeface="+mj-lt"/>
              <a:buAutoNum type="arabicPeriod"/>
            </a:pPr>
            <a:r>
              <a:rPr lang="en-IN" sz="2400" b="0" dirty="0">
                <a:latin typeface="Times New Roman" panose="02020603050405020304" pitchFamily="18" charset="0"/>
                <a:ea typeface="Calibri" panose="020F0502020204030204" pitchFamily="34" charset="0"/>
                <a:cs typeface="Times New Roman" panose="02020603050405020304" pitchFamily="18" charset="0"/>
              </a:rPr>
              <a:t>Feature extraction</a:t>
            </a:r>
          </a:p>
          <a:p>
            <a:pPr>
              <a:spcAft>
                <a:spcPts val="800"/>
              </a:spcAft>
            </a:pPr>
            <a:r>
              <a:rPr lang="en-IN" sz="2400" b="0" dirty="0" err="1">
                <a:latin typeface="Times New Roman" panose="02020603050405020304" pitchFamily="18" charset="0"/>
                <a:ea typeface="Calibri" panose="020F0502020204030204" pitchFamily="34" charset="0"/>
                <a:cs typeface="Times New Roman" panose="02020603050405020304" pitchFamily="18" charset="0"/>
              </a:rPr>
              <a:t>Shahrul</a:t>
            </a:r>
            <a:r>
              <a:rPr lang="en-IN" sz="2400" b="0" dirty="0">
                <a:latin typeface="Times New Roman" panose="02020603050405020304" pitchFamily="18" charset="0"/>
                <a:ea typeface="Calibri" panose="020F0502020204030204" pitchFamily="34" charset="0"/>
                <a:cs typeface="Times New Roman" panose="02020603050405020304" pitchFamily="18" charset="0"/>
              </a:rPr>
              <a:t> </a:t>
            </a:r>
            <a:r>
              <a:rPr lang="en-IN" sz="2400" b="0" dirty="0" err="1">
                <a:latin typeface="Times New Roman" panose="02020603050405020304" pitchFamily="18" charset="0"/>
                <a:ea typeface="Calibri" panose="020F0502020204030204" pitchFamily="34" charset="0"/>
                <a:cs typeface="Times New Roman" panose="02020603050405020304" pitchFamily="18" charset="0"/>
              </a:rPr>
              <a:t>Azman</a:t>
            </a:r>
            <a:r>
              <a:rPr lang="en-IN" sz="2400" b="0" dirty="0">
                <a:latin typeface="Times New Roman" panose="02020603050405020304" pitchFamily="18" charset="0"/>
                <a:ea typeface="Calibri" panose="020F0502020204030204" pitchFamily="34" charset="0"/>
                <a:cs typeface="Times New Roman" panose="02020603050405020304" pitchFamily="18" charset="0"/>
              </a:rPr>
              <a:t> </a:t>
            </a:r>
            <a:r>
              <a:rPr lang="en-IN" sz="2400" b="0" dirty="0" err="1">
                <a:latin typeface="Times New Roman" panose="02020603050405020304" pitchFamily="18" charset="0"/>
                <a:ea typeface="Calibri" panose="020F0502020204030204" pitchFamily="34" charset="0"/>
                <a:cs typeface="Times New Roman" panose="02020603050405020304" pitchFamily="18" charset="0"/>
              </a:rPr>
              <a:t>Mohd</a:t>
            </a:r>
            <a:r>
              <a:rPr lang="en-IN" sz="2400" b="0" dirty="0">
                <a:latin typeface="Times New Roman" panose="02020603050405020304" pitchFamily="18" charset="0"/>
                <a:ea typeface="Calibri" panose="020F0502020204030204" pitchFamily="34" charset="0"/>
                <a:cs typeface="Times New Roman" panose="02020603050405020304" pitchFamily="18" charset="0"/>
              </a:rPr>
              <a:t> Noah[9]:-An automated system is trained with the facial features of positive and negative facial emotions. Classifications is done by using SVM classifier. The level of depression is calculated from </a:t>
            </a:r>
            <a:r>
              <a:rPr lang="en-IN" sz="2400" b="0" dirty="0" err="1">
                <a:latin typeface="Times New Roman" panose="02020603050405020304" pitchFamily="18" charset="0"/>
                <a:ea typeface="Calibri" panose="020F0502020204030204" pitchFamily="34" charset="0"/>
                <a:cs typeface="Times New Roman" panose="02020603050405020304" pitchFamily="18" charset="0"/>
              </a:rPr>
              <a:t>no.of</a:t>
            </a:r>
            <a:r>
              <a:rPr lang="en-IN" sz="2400" b="0" dirty="0">
                <a:latin typeface="Times New Roman" panose="02020603050405020304" pitchFamily="18" charset="0"/>
                <a:ea typeface="Calibri" panose="020F0502020204030204" pitchFamily="34" charset="0"/>
                <a:cs typeface="Times New Roman" panose="02020603050405020304" pitchFamily="18" charset="0"/>
              </a:rPr>
              <a:t> negative facial expressions and sends notification. This system works up to 64.38%.</a:t>
            </a:r>
          </a:p>
          <a:p>
            <a:pPr marL="0" indent="0">
              <a:buNone/>
            </a:pPr>
            <a:endParaRPr lang="en-IN" b="0" dirty="0"/>
          </a:p>
          <a:p>
            <a:endParaRPr lang="en-IN" b="0" dirty="0"/>
          </a:p>
          <a:p>
            <a:endParaRPr lang="en-IN" b="0" dirty="0"/>
          </a:p>
          <a:p>
            <a:endParaRPr lang="en-IN" b="0" dirty="0"/>
          </a:p>
          <a:p>
            <a:pPr marL="0" indent="0">
              <a:buNone/>
            </a:pPr>
            <a:endParaRPr lang="en-IN" b="0" dirty="0"/>
          </a:p>
          <a:p>
            <a:endParaRPr lang="en-IN" b="0" dirty="0"/>
          </a:p>
        </p:txBody>
      </p:sp>
      <p:sp>
        <p:nvSpPr>
          <p:cNvPr id="4" name="Slide Number Placeholder 3"/>
          <p:cNvSpPr>
            <a:spLocks noGrp="1"/>
          </p:cNvSpPr>
          <p:nvPr>
            <p:ph type="sldNum" sz="quarter" idx="12"/>
          </p:nvPr>
        </p:nvSpPr>
        <p:spPr/>
        <p:txBody>
          <a:bodyPr/>
          <a:lstStyle/>
          <a:p>
            <a:fld id="{EEC824EF-4F39-42CE-B61A-92299691A099}" type="slidenum">
              <a:rPr lang="en-IN" smtClean="0"/>
              <a:t>10</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67214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LITERATURE SURVEY</a:t>
            </a:r>
            <a:endParaRPr lang="en-IN" dirty="0"/>
          </a:p>
        </p:txBody>
      </p:sp>
      <p:sp>
        <p:nvSpPr>
          <p:cNvPr id="3" name="Content Placeholder 2"/>
          <p:cNvSpPr>
            <a:spLocks noGrp="1"/>
          </p:cNvSpPr>
          <p:nvPr>
            <p:ph idx="1"/>
          </p:nvPr>
        </p:nvSpPr>
        <p:spPr>
          <a:xfrm>
            <a:off x="158400" y="1455560"/>
            <a:ext cx="11880000" cy="5193434"/>
          </a:xfrm>
        </p:spPr>
        <p:txBody>
          <a:bodyPr>
            <a:normAutofit fontScale="62500" lnSpcReduction="20000"/>
          </a:bodyPr>
          <a:lstStyle/>
          <a:p>
            <a:pPr>
              <a:spcAft>
                <a:spcPts val="800"/>
              </a:spcAft>
            </a:pPr>
            <a:r>
              <a:rPr lang="en-IN" sz="3500" b="0" dirty="0">
                <a:latin typeface="Times New Roman" panose="02020603050405020304" pitchFamily="18" charset="0"/>
                <a:ea typeface="Calibri" panose="020F0502020204030204" pitchFamily="34" charset="0"/>
                <a:cs typeface="Times New Roman" panose="02020603050405020304" pitchFamily="18" charset="0"/>
              </a:rPr>
              <a:t>Jeffrey F. Cohn, [10]:-Manual faces are taken and reads the face expression. Active appearance models(AAM) are used because it reads the unseen lines in the facial expression. Accuracy for AAM and vocal prosody was 79%; for manual FACS coding accuracy was 89%.</a:t>
            </a:r>
          </a:p>
          <a:p>
            <a:pPr>
              <a:spcAft>
                <a:spcPts val="800"/>
              </a:spcAft>
            </a:pPr>
            <a:r>
              <a:rPr lang="en-IN" sz="3500" b="0" dirty="0">
                <a:latin typeface="Times New Roman" panose="02020603050405020304" pitchFamily="18" charset="0"/>
                <a:ea typeface="Calibri" panose="020F0502020204030204" pitchFamily="34" charset="0"/>
                <a:cs typeface="Times New Roman" panose="02020603050405020304" pitchFamily="18" charset="0"/>
              </a:rPr>
              <a:t>Neha </a:t>
            </a:r>
            <a:r>
              <a:rPr lang="en-IN" sz="3500" b="0" dirty="0" err="1">
                <a:latin typeface="Times New Roman" panose="02020603050405020304" pitchFamily="18" charset="0"/>
                <a:ea typeface="Calibri" panose="020F0502020204030204" pitchFamily="34" charset="0"/>
                <a:cs typeface="Times New Roman" panose="02020603050405020304" pitchFamily="18" charset="0"/>
              </a:rPr>
              <a:t>s,Nivya,pooja</a:t>
            </a:r>
            <a:r>
              <a:rPr lang="en-IN" sz="3500" b="0" dirty="0">
                <a:latin typeface="Times New Roman" panose="02020603050405020304" pitchFamily="18" charset="0"/>
                <a:ea typeface="Calibri" panose="020F0502020204030204" pitchFamily="34" charset="0"/>
                <a:cs typeface="Times New Roman" panose="02020603050405020304" pitchFamily="18" charset="0"/>
              </a:rPr>
              <a:t> HS </a:t>
            </a:r>
            <a:r>
              <a:rPr lang="en-IN" sz="3500" b="0" dirty="0" err="1">
                <a:latin typeface="Times New Roman" panose="02020603050405020304" pitchFamily="18" charset="0"/>
                <a:ea typeface="Calibri" panose="020F0502020204030204" pitchFamily="34" charset="0"/>
                <a:cs typeface="Times New Roman" panose="02020603050405020304" pitchFamily="18" charset="0"/>
              </a:rPr>
              <a:t>Shekar</a:t>
            </a:r>
            <a:r>
              <a:rPr lang="en-IN" sz="3500" b="0" dirty="0">
                <a:latin typeface="Times New Roman" panose="02020603050405020304" pitchFamily="18" charset="0"/>
                <a:ea typeface="Calibri" panose="020F0502020204030204" pitchFamily="34" charset="0"/>
                <a:cs typeface="Times New Roman" panose="02020603050405020304" pitchFamily="18" charset="0"/>
              </a:rPr>
              <a:t>[11]:-There are 3 different modules used in design Data pre-processing, Model definition, Real time emotion detector. Data augmentation, kernel register, batch normalisation, global average pooling, depth wise separable convolution. The convolution network using </a:t>
            </a:r>
            <a:r>
              <a:rPr lang="en-IN" sz="3500" b="0" dirty="0" err="1">
                <a:latin typeface="Times New Roman" panose="02020603050405020304" pitchFamily="18" charset="0"/>
                <a:ea typeface="Calibri" panose="020F0502020204030204" pitchFamily="34" charset="0"/>
                <a:cs typeface="Times New Roman" panose="02020603050405020304" pitchFamily="18" charset="0"/>
              </a:rPr>
              <a:t>Kaggle</a:t>
            </a:r>
            <a:r>
              <a:rPr lang="en-IN" sz="3500" b="0" dirty="0">
                <a:latin typeface="Times New Roman" panose="02020603050405020304" pitchFamily="18" charset="0"/>
                <a:ea typeface="Calibri" panose="020F0502020204030204" pitchFamily="34" charset="0"/>
                <a:cs typeface="Times New Roman" panose="02020603050405020304" pitchFamily="18" charset="0"/>
              </a:rPr>
              <a:t> database. It includes seven emotions with 48x48 pixels and converted to grayscale image. It has accuracy of 64% for emotion recognition.</a:t>
            </a:r>
          </a:p>
          <a:p>
            <a:r>
              <a:rPr lang="en-IN" sz="3500" b="0" dirty="0" err="1">
                <a:latin typeface="Times New Roman" panose="02020603050405020304" pitchFamily="18" charset="0"/>
                <a:ea typeface="Calibri" panose="020F0502020204030204" pitchFamily="34" charset="0"/>
                <a:cs typeface="Times New Roman" panose="02020603050405020304" pitchFamily="18" charset="0"/>
              </a:rPr>
              <a:t>Devakunchari</a:t>
            </a:r>
            <a:r>
              <a:rPr lang="en-IN" sz="3500" b="0" dirty="0">
                <a:latin typeface="Times New Roman" panose="02020603050405020304" pitchFamily="18" charset="0"/>
                <a:ea typeface="Calibri" panose="020F0502020204030204" pitchFamily="34" charset="0"/>
                <a:cs typeface="Times New Roman" panose="02020603050405020304" pitchFamily="18" charset="0"/>
              </a:rPr>
              <a:t> </a:t>
            </a:r>
            <a:r>
              <a:rPr lang="en-IN" sz="3500" b="0" dirty="0" err="1">
                <a:latin typeface="Times New Roman" panose="02020603050405020304" pitchFamily="18" charset="0"/>
                <a:ea typeface="Calibri" panose="020F0502020204030204" pitchFamily="34" charset="0"/>
                <a:cs typeface="Times New Roman" panose="02020603050405020304" pitchFamily="18" charset="0"/>
              </a:rPr>
              <a:t>Ramalingam,Vaibhav</a:t>
            </a:r>
            <a:r>
              <a:rPr lang="en-IN" sz="3500" b="0" dirty="0">
                <a:latin typeface="Times New Roman" panose="02020603050405020304" pitchFamily="18" charset="0"/>
                <a:ea typeface="Calibri" panose="020F0502020204030204" pitchFamily="34" charset="0"/>
                <a:cs typeface="Times New Roman" panose="02020603050405020304" pitchFamily="18" charset="0"/>
              </a:rPr>
              <a:t> Sharma[12]:-SNMDD (Social Network Mental Disorder Detection)</a:t>
            </a:r>
          </a:p>
          <a:p>
            <a:pPr marL="342900" lvl="0" indent="-342900">
              <a:buSzPts val="1200"/>
              <a:buFont typeface="+mj-lt"/>
              <a:buAutoNum type="arabicPeriod"/>
            </a:pPr>
            <a:r>
              <a:rPr lang="en-IN" sz="3500" b="0" dirty="0">
                <a:latin typeface="Times New Roman" panose="02020603050405020304" pitchFamily="18" charset="0"/>
                <a:ea typeface="Calibri" panose="020F0502020204030204" pitchFamily="34" charset="0"/>
                <a:cs typeface="Times New Roman" panose="02020603050405020304" pitchFamily="18" charset="0"/>
              </a:rPr>
              <a:t>Detecting depression stigma on social media</a:t>
            </a:r>
          </a:p>
          <a:p>
            <a:pPr marL="342900" lvl="0" indent="-342900">
              <a:buSzPts val="1200"/>
              <a:buFont typeface="+mj-lt"/>
              <a:buAutoNum type="arabicPeriod"/>
            </a:pPr>
            <a:r>
              <a:rPr lang="en-IN" sz="3500" b="0" dirty="0">
                <a:latin typeface="Times New Roman" panose="02020603050405020304" pitchFamily="18" charset="0"/>
                <a:ea typeface="Calibri" panose="020F0502020204030204" pitchFamily="34" charset="0"/>
                <a:cs typeface="Times New Roman" panose="02020603050405020304" pitchFamily="18" charset="0"/>
              </a:rPr>
              <a:t>In-Time perception in depression</a:t>
            </a:r>
          </a:p>
          <a:p>
            <a:pPr marL="342900" lvl="0" indent="-342900">
              <a:buSzPts val="1200"/>
              <a:buFont typeface="+mj-lt"/>
              <a:buAutoNum type="arabicPeriod"/>
            </a:pPr>
            <a:r>
              <a:rPr lang="en-IN" sz="3500" b="0" dirty="0">
                <a:latin typeface="Times New Roman" panose="02020603050405020304" pitchFamily="18" charset="0"/>
                <a:ea typeface="Calibri" panose="020F0502020204030204" pitchFamily="34" charset="0"/>
                <a:cs typeface="Times New Roman" panose="02020603050405020304" pitchFamily="18" charset="0"/>
              </a:rPr>
              <a:t>Filtering</a:t>
            </a:r>
          </a:p>
          <a:p>
            <a:pPr marL="342900" lvl="0" indent="-342900">
              <a:buSzPts val="1200"/>
              <a:buFont typeface="+mj-lt"/>
              <a:buAutoNum type="arabicPeriod"/>
            </a:pPr>
            <a:r>
              <a:rPr lang="en-IN" sz="3500" b="0" dirty="0">
                <a:latin typeface="Times New Roman" panose="02020603050405020304" pitchFamily="18" charset="0"/>
                <a:ea typeface="Calibri" panose="020F0502020204030204" pitchFamily="34" charset="0"/>
                <a:cs typeface="Times New Roman" panose="02020603050405020304" pitchFamily="18" charset="0"/>
              </a:rPr>
              <a:t>Classification</a:t>
            </a:r>
          </a:p>
          <a:p>
            <a:pPr marL="0" indent="0">
              <a:buNone/>
            </a:pPr>
            <a:r>
              <a:rPr lang="en-IN" sz="3500" b="0" dirty="0">
                <a:latin typeface="Times New Roman" panose="02020603050405020304" pitchFamily="18" charset="0"/>
                <a:ea typeface="Calibri" panose="020F0502020204030204" pitchFamily="34" charset="0"/>
                <a:cs typeface="Times New Roman" panose="02020603050405020304" pitchFamily="18" charset="0"/>
              </a:rPr>
              <a:t>	The method employed by these systems uses the tactic of detection via analysing the posts on social </a:t>
            </a:r>
            <a:r>
              <a:rPr lang="en-IN" sz="3500" b="0" dirty="0" err="1">
                <a:latin typeface="Times New Roman" panose="02020603050405020304" pitchFamily="18" charset="0"/>
                <a:ea typeface="Calibri" panose="020F0502020204030204" pitchFamily="34" charset="0"/>
                <a:cs typeface="Times New Roman" panose="02020603050405020304" pitchFamily="18" charset="0"/>
              </a:rPr>
              <a:t>media,doing</a:t>
            </a:r>
            <a:r>
              <a:rPr lang="en-IN" sz="3500" b="0" dirty="0">
                <a:latin typeface="Times New Roman" panose="02020603050405020304" pitchFamily="18" charset="0"/>
                <a:ea typeface="Calibri" panose="020F0502020204030204" pitchFamily="34" charset="0"/>
                <a:cs typeface="Times New Roman" panose="02020603050405020304" pitchFamily="18" charset="0"/>
              </a:rPr>
              <a:t> syntax and semantic analysis for emotion detection of the person, so as to predict Depression levels  among various age groups.</a:t>
            </a:r>
          </a:p>
          <a:p>
            <a:endParaRPr lang="en-IN" b="0" dirty="0"/>
          </a:p>
        </p:txBody>
      </p:sp>
      <p:sp>
        <p:nvSpPr>
          <p:cNvPr id="4" name="Slide Number Placeholder 3"/>
          <p:cNvSpPr>
            <a:spLocks noGrp="1"/>
          </p:cNvSpPr>
          <p:nvPr>
            <p:ph type="sldNum" sz="quarter" idx="12"/>
          </p:nvPr>
        </p:nvSpPr>
        <p:spPr/>
        <p:txBody>
          <a:bodyPr/>
          <a:lstStyle/>
          <a:p>
            <a:fld id="{EEC824EF-4F39-42CE-B61A-92299691A099}" type="slidenum">
              <a:rPr lang="en-IN" smtClean="0"/>
              <a:t>11</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96498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 </a:t>
            </a:r>
          </a:p>
        </p:txBody>
      </p:sp>
      <p:sp>
        <p:nvSpPr>
          <p:cNvPr id="4" name="Slide Number Placeholder 3"/>
          <p:cNvSpPr>
            <a:spLocks noGrp="1"/>
          </p:cNvSpPr>
          <p:nvPr>
            <p:ph type="sldNum" sz="quarter" idx="12"/>
          </p:nvPr>
        </p:nvSpPr>
        <p:spPr/>
        <p:txBody>
          <a:bodyPr/>
          <a:lstStyle/>
          <a:p>
            <a:fld id="{EEC824EF-4F39-42CE-B61A-92299691A099}" type="slidenum">
              <a:rPr lang="en-IN" smtClean="0">
                <a:ln>
                  <a:solidFill>
                    <a:srgbClr val="FFC000"/>
                  </a:solidFill>
                </a:ln>
                <a:solidFill>
                  <a:srgbClr val="FFC000"/>
                </a:solidFill>
              </a:rPr>
              <a:pPr/>
              <a:t>12</a:t>
            </a:fld>
            <a:endParaRPr lang="en-IN">
              <a:ln>
                <a:solidFill>
                  <a:srgbClr val="FFC000"/>
                </a:solidFill>
              </a:ln>
              <a:solidFill>
                <a:srgbClr val="FFC000"/>
              </a:solidFill>
            </a:endParaRPr>
          </a:p>
        </p:txBody>
      </p:sp>
      <p:sp>
        <p:nvSpPr>
          <p:cNvPr id="5" name="Footer Placeholder 4"/>
          <p:cNvSpPr>
            <a:spLocks noGrp="1"/>
          </p:cNvSpPr>
          <p:nvPr>
            <p:ph type="ftr" sz="quarter" idx="3"/>
          </p:nvPr>
        </p:nvSpPr>
        <p:spPr/>
        <p:txBody>
          <a:bodyPr/>
          <a:lstStyle/>
          <a:p>
            <a:r>
              <a:rPr lang="en-IN">
                <a:ln>
                  <a:solidFill>
                    <a:srgbClr val="FFC000"/>
                  </a:solidFill>
                </a:ln>
                <a:solidFill>
                  <a:srgbClr val="FFC000"/>
                </a:solidFill>
              </a:rPr>
              <a:t>Department of Electronics &amp; Instrumentation Engineering, VNRVJIET</a:t>
            </a:r>
            <a:endParaRPr lang="en-IN" dirty="0">
              <a:ln>
                <a:solidFill>
                  <a:srgbClr val="FFC000"/>
                </a:solidFill>
              </a:ln>
              <a:solidFill>
                <a:srgbClr val="FFC000"/>
              </a:solidFill>
            </a:endParaRPr>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622" y="1505551"/>
            <a:ext cx="10162903" cy="4931999"/>
          </a:xfrm>
        </p:spPr>
      </p:pic>
    </p:spTree>
    <p:extLst>
      <p:ext uri="{BB962C8B-B14F-4D97-AF65-F5344CB8AC3E}">
        <p14:creationId xmlns:p14="http://schemas.microsoft.com/office/powerpoint/2010/main" val="132257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30000" y="70247"/>
            <a:ext cx="10440000" cy="1350000"/>
          </a:xfrm>
        </p:spPr>
        <p:txBody>
          <a:bodyPr/>
          <a:lstStyle/>
          <a:p>
            <a:r>
              <a:rPr lang="en-IN" dirty="0">
                <a:latin typeface="Times New Roman" panose="02020603050405020304" pitchFamily="18" charset="0"/>
                <a:cs typeface="Times New Roman" panose="02020603050405020304" pitchFamily="18" charset="0"/>
              </a:rPr>
              <a:t>Flow Diagram </a:t>
            </a:r>
          </a:p>
        </p:txBody>
      </p:sp>
      <p:sp>
        <p:nvSpPr>
          <p:cNvPr id="7" name="Footer Placeholder 6"/>
          <p:cNvSpPr>
            <a:spLocks noGrp="1"/>
          </p:cNvSpPr>
          <p:nvPr>
            <p:ph type="ftr" sz="quarter" idx="11"/>
          </p:nvPr>
        </p:nvSpPr>
        <p:spPr/>
        <p:txBody>
          <a:bodyPr/>
          <a:lstStyle/>
          <a:p>
            <a:r>
              <a:rPr lang="en-IN"/>
              <a:t>Department of Electronics &amp; Instrumentation Engineering, VNRVJIET</a:t>
            </a:r>
            <a:endParaRPr lang="en-IN" dirty="0"/>
          </a:p>
        </p:txBody>
      </p:sp>
      <p:sp>
        <p:nvSpPr>
          <p:cNvPr id="8" name="Slide Number Placeholder 7"/>
          <p:cNvSpPr>
            <a:spLocks noGrp="1"/>
          </p:cNvSpPr>
          <p:nvPr>
            <p:ph type="sldNum" sz="quarter" idx="12"/>
          </p:nvPr>
        </p:nvSpPr>
        <p:spPr/>
        <p:txBody>
          <a:bodyPr/>
          <a:lstStyle/>
          <a:p>
            <a:fld id="{EEC824EF-4F39-42CE-B61A-92299691A099}" type="slidenum">
              <a:rPr lang="en-IN" smtClean="0"/>
              <a:t>13</a:t>
            </a:fld>
            <a:endParaRPr lang="en-IN"/>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3433387"/>
            <a:ext cx="5915025" cy="1076325"/>
          </a:xfrm>
          <a:prstGeom prst="rect">
            <a:avLst/>
          </a:prstGeom>
        </p:spPr>
      </p:pic>
      <p:pic>
        <p:nvPicPr>
          <p:cNvPr id="11"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5998" y="2192369"/>
            <a:ext cx="6039394" cy="355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74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rmAutofit lnSpcReduction="10000"/>
          </a:bodyPr>
          <a:lstStyle/>
          <a:p>
            <a:r>
              <a:rPr lang="en-IN" b="0" dirty="0">
                <a:latin typeface="Times New Roman" panose="02020603050405020304" pitchFamily="18" charset="0"/>
                <a:cs typeface="Times New Roman" panose="02020603050405020304" pitchFamily="18" charset="0"/>
              </a:rPr>
              <a:t>In the first phase we collect the images and then we are processing the image to retrieve the information from the image and to do so we are using HAAR classifier.</a:t>
            </a:r>
          </a:p>
          <a:p>
            <a:r>
              <a:rPr lang="en-IN" b="0" dirty="0">
                <a:latin typeface="Times New Roman" panose="02020603050405020304" pitchFamily="18" charset="0"/>
                <a:cs typeface="Times New Roman" panose="02020603050405020304" pitchFamily="18" charset="0"/>
              </a:rPr>
              <a:t>In the second phase we are designing the mathematical model using unsupervised learning(SVM classifier).</a:t>
            </a:r>
          </a:p>
          <a:p>
            <a:r>
              <a:rPr lang="en-IN" b="0" dirty="0">
                <a:latin typeface="Times New Roman" panose="02020603050405020304" pitchFamily="18" charset="0"/>
                <a:cs typeface="Times New Roman" panose="02020603050405020304" pitchFamily="18" charset="0"/>
              </a:rPr>
              <a:t> In phase three we are sending the training data as an input to the mathematical model and retrieve the values of input variable.</a:t>
            </a:r>
          </a:p>
          <a:p>
            <a:r>
              <a:rPr lang="en-IN" b="0" dirty="0">
                <a:latin typeface="Times New Roman" panose="02020603050405020304" pitchFamily="18" charset="0"/>
                <a:cs typeface="Times New Roman" panose="02020603050405020304" pitchFamily="18" charset="0"/>
              </a:rPr>
              <a:t>After phase three we are sending testing data in to trained mathematical model and evaluate it. while evaluating it will create a confusion matrix and compare testing data with trained data.</a:t>
            </a:r>
          </a:p>
          <a:p>
            <a:r>
              <a:rPr lang="en-IN" b="0" dirty="0">
                <a:latin typeface="Times New Roman" panose="02020603050405020304" pitchFamily="18" charset="0"/>
                <a:cs typeface="Times New Roman" panose="02020603050405020304" pitchFamily="18" charset="0"/>
              </a:rPr>
              <a:t>If the accuracy is above 91% then it is the final result otherwise we need to train the model again.</a:t>
            </a:r>
          </a:p>
          <a:p>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14</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05480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3829-CD71-4711-A75B-6AAEC107C43B}"/>
              </a:ext>
            </a:extLst>
          </p:cNvPr>
          <p:cNvSpPr>
            <a:spLocks noGrp="1"/>
          </p:cNvSpPr>
          <p:nvPr>
            <p:ph type="title"/>
          </p:nvPr>
        </p:nvSpPr>
        <p:spPr/>
        <p:txBody>
          <a:bodyPr/>
          <a:lstStyle/>
          <a:p>
            <a:r>
              <a:rPr lang="en-IN" dirty="0"/>
              <a:t>Learning Rate and Error Log</a:t>
            </a:r>
          </a:p>
        </p:txBody>
      </p:sp>
      <p:pic>
        <p:nvPicPr>
          <p:cNvPr id="7" name="Content Placeholder 6" descr="Chart&#10;&#10;Description automatically generated with low confidence">
            <a:extLst>
              <a:ext uri="{FF2B5EF4-FFF2-40B4-BE49-F238E27FC236}">
                <a16:creationId xmlns:a16="http://schemas.microsoft.com/office/drawing/2014/main" id="{59C5D05E-EAD7-48CD-8811-9A8797B2B0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000" y="1455738"/>
            <a:ext cx="8722485" cy="5040312"/>
          </a:xfrm>
        </p:spPr>
      </p:pic>
      <p:sp>
        <p:nvSpPr>
          <p:cNvPr id="4" name="Slide Number Placeholder 3">
            <a:extLst>
              <a:ext uri="{FF2B5EF4-FFF2-40B4-BE49-F238E27FC236}">
                <a16:creationId xmlns:a16="http://schemas.microsoft.com/office/drawing/2014/main" id="{2D0AEB11-933D-4D91-91E1-9408F0602372}"/>
              </a:ext>
            </a:extLst>
          </p:cNvPr>
          <p:cNvSpPr>
            <a:spLocks noGrp="1"/>
          </p:cNvSpPr>
          <p:nvPr>
            <p:ph type="sldNum" sz="quarter" idx="12"/>
          </p:nvPr>
        </p:nvSpPr>
        <p:spPr/>
        <p:txBody>
          <a:bodyPr/>
          <a:lstStyle/>
          <a:p>
            <a:fld id="{EEC824EF-4F39-42CE-B61A-92299691A099}" type="slidenum">
              <a:rPr lang="en-IN" smtClean="0"/>
              <a:t>15</a:t>
            </a:fld>
            <a:endParaRPr lang="en-IN"/>
          </a:p>
        </p:txBody>
      </p:sp>
      <p:sp>
        <p:nvSpPr>
          <p:cNvPr id="5" name="Footer Placeholder 4">
            <a:extLst>
              <a:ext uri="{FF2B5EF4-FFF2-40B4-BE49-F238E27FC236}">
                <a16:creationId xmlns:a16="http://schemas.microsoft.com/office/drawing/2014/main" id="{229D3406-5C6C-40C6-A5D4-ABD8F5D337DE}"/>
              </a:ext>
            </a:extLst>
          </p:cNvPr>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69730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4" name="Slide Number Placeholder 3"/>
          <p:cNvSpPr>
            <a:spLocks noGrp="1"/>
          </p:cNvSpPr>
          <p:nvPr>
            <p:ph type="sldNum" sz="quarter" idx="12"/>
          </p:nvPr>
        </p:nvSpPr>
        <p:spPr/>
        <p:txBody>
          <a:bodyPr/>
          <a:lstStyle/>
          <a:p>
            <a:fld id="{EEC824EF-4F39-42CE-B61A-92299691A099}" type="slidenum">
              <a:rPr lang="en-IN" smtClean="0"/>
              <a:t>16</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3" name="Content Placeholder 2"/>
          <p:cNvSpPr>
            <a:spLocks noGrp="1"/>
          </p:cNvSpPr>
          <p:nvPr>
            <p:ph idx="1"/>
          </p:nvPr>
        </p:nvSpPr>
        <p:spPr/>
        <p:txBody>
          <a:bodyPr/>
          <a:lstStyle/>
          <a:p>
            <a:r>
              <a:rPr lang="en-IN" dirty="0"/>
              <a:t>Results of  Anxiety, Depression and Stress levels in Age 18-30 years.</a:t>
            </a:r>
          </a:p>
          <a:p>
            <a:pPr marL="0" indent="0">
              <a:buNone/>
            </a:pPr>
            <a:endParaRPr lang="en-IN" dirty="0"/>
          </a:p>
        </p:txBody>
      </p:sp>
      <p:pic>
        <p:nvPicPr>
          <p:cNvPr id="7" name="Picture 6" descr="C:\Users\dell\Downloads\a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297" y="1894114"/>
            <a:ext cx="8125097" cy="4636760"/>
          </a:xfrm>
          <a:prstGeom prst="rect">
            <a:avLst/>
          </a:prstGeom>
          <a:noFill/>
          <a:ln>
            <a:noFill/>
          </a:ln>
        </p:spPr>
      </p:pic>
    </p:spTree>
    <p:extLst>
      <p:ext uri="{BB962C8B-B14F-4D97-AF65-F5344CB8AC3E}">
        <p14:creationId xmlns:p14="http://schemas.microsoft.com/office/powerpoint/2010/main" val="1936963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4" name="Slide Number Placeholder 3"/>
          <p:cNvSpPr>
            <a:spLocks noGrp="1"/>
          </p:cNvSpPr>
          <p:nvPr>
            <p:ph type="sldNum" sz="quarter" idx="12"/>
          </p:nvPr>
        </p:nvSpPr>
        <p:spPr/>
        <p:txBody>
          <a:bodyPr/>
          <a:lstStyle/>
          <a:p>
            <a:fld id="{EEC824EF-4F39-42CE-B61A-92299691A099}" type="slidenum">
              <a:rPr lang="en-IN" smtClean="0"/>
              <a:t>17</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3" name="Content Placeholder 2"/>
          <p:cNvSpPr>
            <a:spLocks noGrp="1"/>
          </p:cNvSpPr>
          <p:nvPr>
            <p:ph idx="1"/>
          </p:nvPr>
        </p:nvSpPr>
        <p:spPr/>
        <p:txBody>
          <a:bodyPr/>
          <a:lstStyle/>
          <a:p>
            <a:r>
              <a:rPr lang="en-IN" dirty="0"/>
              <a:t>Results of  Anxiety, Depression and Stress levels in Age 30-50 years.</a:t>
            </a:r>
          </a:p>
          <a:p>
            <a:endParaRPr lang="en-IN" dirty="0"/>
          </a:p>
        </p:txBody>
      </p:sp>
      <p:pic>
        <p:nvPicPr>
          <p:cNvPr id="9" name="Picture 8" descr="C:\Users\dell\Downloads\m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880" y="1984090"/>
            <a:ext cx="7145383" cy="4351395"/>
          </a:xfrm>
          <a:prstGeom prst="rect">
            <a:avLst/>
          </a:prstGeom>
          <a:noFill/>
          <a:ln>
            <a:noFill/>
          </a:ln>
        </p:spPr>
      </p:pic>
    </p:spTree>
    <p:extLst>
      <p:ext uri="{BB962C8B-B14F-4D97-AF65-F5344CB8AC3E}">
        <p14:creationId xmlns:p14="http://schemas.microsoft.com/office/powerpoint/2010/main" val="15686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4" name="Slide Number Placeholder 3"/>
          <p:cNvSpPr>
            <a:spLocks noGrp="1"/>
          </p:cNvSpPr>
          <p:nvPr>
            <p:ph type="sldNum" sz="quarter" idx="12"/>
          </p:nvPr>
        </p:nvSpPr>
        <p:spPr/>
        <p:txBody>
          <a:bodyPr/>
          <a:lstStyle/>
          <a:p>
            <a:fld id="{EEC824EF-4F39-42CE-B61A-92299691A099}" type="slidenum">
              <a:rPr lang="en-IN" smtClean="0"/>
              <a:t>18</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3" name="Content Placeholder 2"/>
          <p:cNvSpPr>
            <a:spLocks noGrp="1"/>
          </p:cNvSpPr>
          <p:nvPr>
            <p:ph idx="1"/>
          </p:nvPr>
        </p:nvSpPr>
        <p:spPr/>
        <p:txBody>
          <a:bodyPr/>
          <a:lstStyle/>
          <a:p>
            <a:pPr marL="0" indent="0">
              <a:buNone/>
            </a:pPr>
            <a:r>
              <a:rPr lang="en-IN" dirty="0"/>
              <a:t>Results of  Anxiety, Depression and Stress levels in Age 50-80 years.</a:t>
            </a:r>
          </a:p>
          <a:p>
            <a:pPr marL="0" indent="0">
              <a:buNone/>
            </a:pPr>
            <a:endParaRPr lang="en-IN" dirty="0"/>
          </a:p>
        </p:txBody>
      </p:sp>
      <p:pic>
        <p:nvPicPr>
          <p:cNvPr id="6" name="Picture 5" descr="C:\Users\dell\Downloads\screencapture-127-0-0-1-5500-index-html-2021-06-26-09_56_5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3750" y="1972492"/>
            <a:ext cx="7040880" cy="4428308"/>
          </a:xfrm>
          <a:prstGeom prst="rect">
            <a:avLst/>
          </a:prstGeom>
          <a:noFill/>
          <a:ln>
            <a:noFill/>
          </a:ln>
        </p:spPr>
      </p:pic>
    </p:spTree>
    <p:extLst>
      <p:ext uri="{BB962C8B-B14F-4D97-AF65-F5344CB8AC3E}">
        <p14:creationId xmlns:p14="http://schemas.microsoft.com/office/powerpoint/2010/main" val="426285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p:txBody>
          <a:bodyPr>
            <a:normAutofit lnSpcReduction="10000"/>
          </a:bodyPr>
          <a:lstStyle/>
          <a:p>
            <a:pPr marL="0" indent="0">
              <a:buNone/>
            </a:pPr>
            <a:r>
              <a:rPr lang="en-IN" dirty="0"/>
              <a:t>Features outputs for age 18-30 years:</a:t>
            </a:r>
          </a:p>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19</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6" name="AutoShape 2"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descr="C:\Users\dell\Downloads\WhatsApp Image 2021-06-27 at 9.55.27 AM (1).jpeg"/>
          <p:cNvPicPr/>
          <p:nvPr/>
        </p:nvPicPr>
        <p:blipFill>
          <a:blip r:embed="rId2">
            <a:extLst>
              <a:ext uri="{28A0092B-C50C-407E-A947-70E740481C1C}">
                <a14:useLocalDpi xmlns:a14="http://schemas.microsoft.com/office/drawing/2010/main" val="0"/>
              </a:ext>
            </a:extLst>
          </a:blip>
          <a:srcRect/>
          <a:stretch>
            <a:fillRect/>
          </a:stretch>
        </p:blipFill>
        <p:spPr bwMode="auto">
          <a:xfrm>
            <a:off x="1410789" y="1841863"/>
            <a:ext cx="7759337" cy="4532811"/>
          </a:xfrm>
          <a:prstGeom prst="rect">
            <a:avLst/>
          </a:prstGeom>
          <a:noFill/>
          <a:ln>
            <a:noFill/>
          </a:ln>
        </p:spPr>
      </p:pic>
    </p:spTree>
    <p:extLst>
      <p:ext uri="{BB962C8B-B14F-4D97-AF65-F5344CB8AC3E}">
        <p14:creationId xmlns:p14="http://schemas.microsoft.com/office/powerpoint/2010/main" val="330301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Presentation Outline</a:t>
            </a:r>
          </a:p>
        </p:txBody>
      </p:sp>
      <p:sp>
        <p:nvSpPr>
          <p:cNvPr id="3" name="Content Placeholder 2"/>
          <p:cNvSpPr>
            <a:spLocks noGrp="1"/>
          </p:cNvSpPr>
          <p:nvPr>
            <p:ph sz="half" idx="1"/>
          </p:nvPr>
        </p:nvSpPr>
        <p:spPr/>
        <p:txBody>
          <a:bodyPr>
            <a:normAutofit/>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Block Diagram</a:t>
            </a:r>
          </a:p>
          <a:p>
            <a:r>
              <a:rPr lang="en-IN" dirty="0">
                <a:latin typeface="Times New Roman" panose="02020603050405020304" pitchFamily="18" charset="0"/>
                <a:cs typeface="Times New Roman" panose="02020603050405020304" pitchFamily="18" charset="0"/>
              </a:rPr>
              <a:t>Flow Diagram</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Results</a:t>
            </a:r>
          </a:p>
          <a:p>
            <a:r>
              <a:rPr lang="en-IN" dirty="0">
                <a:latin typeface="Times New Roman" panose="02020603050405020304" pitchFamily="18" charset="0"/>
                <a:cs typeface="Times New Roman" panose="02020603050405020304" pitchFamily="18" charset="0"/>
              </a:rPr>
              <a:t>References</a:t>
            </a:r>
          </a:p>
          <a:p>
            <a:endParaRPr lang="en-IN" dirty="0"/>
          </a:p>
        </p:txBody>
      </p:sp>
      <p:sp>
        <p:nvSpPr>
          <p:cNvPr id="5" name="Footer Placeholder 4"/>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pPr/>
              <a:t>2</a:t>
            </a:fld>
            <a:endParaRPr lang="en-IN"/>
          </a:p>
        </p:txBody>
      </p:sp>
    </p:spTree>
    <p:extLst>
      <p:ext uri="{BB962C8B-B14F-4D97-AF65-F5344CB8AC3E}">
        <p14:creationId xmlns:p14="http://schemas.microsoft.com/office/powerpoint/2010/main" val="33920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a:xfrm>
            <a:off x="460375" y="1420247"/>
            <a:ext cx="11616662" cy="5062435"/>
          </a:xfrm>
        </p:spPr>
        <p:txBody>
          <a:bodyPr>
            <a:normAutofit lnSpcReduction="10000"/>
          </a:bodyPr>
          <a:lstStyle/>
          <a:p>
            <a:pPr marL="0" indent="0">
              <a:buNone/>
            </a:pPr>
            <a:r>
              <a:rPr lang="en-IN" dirty="0"/>
              <a:t>Predicted outputs Results:</a:t>
            </a:r>
          </a:p>
          <a:p>
            <a:pPr marL="0" indent="0">
              <a:buNone/>
            </a:pPr>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latin typeface="Times New Roman" panose="02020603050405020304" pitchFamily="18" charset="0"/>
                <a:cs typeface="Times New Roman" panose="02020603050405020304" pitchFamily="18" charset="0"/>
              </a:rPr>
              <a:t>             </a:t>
            </a:r>
            <a:endParaRPr lang="en-IN"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20</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6" name="AutoShape 2"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data:image/png;base64,iVBORw0KGgoAAAANSUhEUgAABJoAAAKGCAYAAAACrfFcAAAABHNCSVQICAgIfAhkiAAAAAlwSFlzAAALEgAACxIB0t1+/AAAADh0RVh0U29mdHdhcmUAbWF0cGxvdGxpYiB2ZXJzaW9uMy4yLjIsIGh0dHA6Ly9tYXRwbG90bGliLm9yZy+WH4yJAAAgAElEQVR4nOzdd3jV9d3/8ecnCXtvZElA9t6IstRaW620boaCKGrraO3d1t7t3epd669arbZq1QoiTnC1uPWuWAVF9pAgICvKkC1hGSDJ9/dHAkULyjg535PwfFwXV5JzvuMVUDm+8vm8T4iiCEmSJEmSJOlYpcUdQJIkSZIkSaWDRZMkSZIkSZISwqJJkiRJkiRJCWHRJEmSJEmSpISwaJIkSZIkSVJCWDRJkiRJkiQpISyaJElSSgohNAohvBhCWBpCWB5C+EsIoew3nFM9hPCjA75uEEJ4/gjv+7sQwhlHm7s4hBAGhBBeiTuHJEnSN7FokiRJKSeEEIC/AxOjKGoBtAQqA7d9w6nVgf1FUxRFa6MouuBI7h1F0W+jKHrrCCN/SQgh41jOlyRJKqksmiRJUio6DciNouhRgCiK8oEbgZEhhIohhBFFq53eKVrxdHPRebcDzUMI80IId4YQmoYQsgCKzpkYQvhnCCE7hHBdCOGnIYS5IYRpIYSaRceNCyFcEELoXnSdeSGEBSGEqOj55iGEN0IIs0MIU0IIrQ8476EQwnTgj4f7jYYQHgwhzAohLAwh/O8Bj58VQlgcQpgDnHfA4z1DCB8U5Z4aQmh1JN+fJElScfKnbZIkKRW1A2Yf+EAURdtCCJ8CJxU91BNoD+wCZoYQXgV+CbSPoqgzQAih6Veu2x7oApQHlgE3RVHUJYRwD3AZ8OcD7jcL2HedO4E3ip56GLgmiqKlIYRewAMUFmMAjYA+RcXYfiGEBsCYKIq+e5Dv9ddRFG0JIaQDk0IIHYGPgdFF110GPHPA8YuBvlEU5RVt8ft/wPlH+v1JkiQVB4smSZJUUv0ziqLNACGEvwOnAhO/4Zx/RVG0HdgeQsgBXi56fAHQ8WAnhBAuBroCZ4YQKgN9gOcKd/cBUO6Aw5/7askEhVv4gIOVTAAXhRCuovB12QlAWwpXna+MomhpUYYngauKjq8GPBZCaAFEQJlj+f4kSZISyaJJkiSloo+AL81WCiFUBZpQuFKnK4Uly4G++vXB7D7g84IDvi7gIK+LQgjtgVuAflEU5YcQ0oCt+1ZMHcTOw8hw4PUzgZ8BPaIo+jyEMI7C1Uhf51YKC6UfFK3YeueA547o+5MkSUo0ZzRJkqRUNAmoGEK4DKBoW9mfgHFRFO0qOuZbIYSaIYQKwPeB94HtQJVEBAghVAfGA5dFUbQRCrfvAStDCBcWHRNCCJ2O4TZVKSynckII9YDvFD2+GGgaQmhe9PXgA86pBqwp+nzEMdxbkiQp4SyaJElSyomiKAJ+AFwYQlhK4cyiXOBXBxw2A3gB+BB4IYqiWUVb6d4PIWQVzVU6FoOAE4HR+4aCFz0+FLgihDAfWFh03NcKITQIIbz21cejKJoPzKWwWHqawrKMKIpyKdwq92rRMPANB5z2R+APIYS5uEpJkiSlmFD4Ok6SJKnkCCGMALpHUXRd3FkkSZL0b65okiRJkiRJUkK4okmSJEmSJEkJ4Yo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SwaJIkSZIkSVJCWDRJkiRJkiQpISyaJEmSJEmSlBAWTZIkSZIkSUoIiyZJkiRJkiQlhEWTJEmSJEmSEsKiSZIkSZIkSQlh0SRJkiRJkqSEsGiSJEmSJElSQlg0SZIkSZIkKSEsmiRJkiRJkpQQFk2SJEmSJElKCIsmSZIkSZIkJYRFkyRJkiRJkhLCokmSJEmSJEkJYdEkSZIkSZKkhLBokiRJkiRJUkJYNEmSJEmSJCkhLJokSZIkSZKUEBZNkiRJkiRJSgiLJkmSJEmSJCWERZMkSZIkSZISwqJJkiRJkiRJCWHRJEmSJEmSpITIiDtAcatdu3bUtGnTuGNIkqRiMnv27E1RFNWJO4f+zddfkiSVfod6DVbqi6amTZsya9asuGNIkqRiEkL4JO4M+jJff0mSVPod6jWYW+ckSZIkSZKUEBZNkiRJkiRJSgiLJkmSJEmSJCVEqZ/RJEnSV+3du5fVq1eTm5sbdxQdgfLly9OoUSPKlCkTdxRJkiQdgkWTJOm4s3r1aqpUqULTpk0JIcQdR4chiiI2b97M6tWryczMjDuOJEmSDsGtc5Kk405ubi61atWyZCpBQgjUqlXLVWiSJEkpzqJJknRcsmQqefwzkyRJSn0WTZIkSZIkSUoIiyZJkpJs8+bNdO7cmc6dO1O/fn0aNmy4/+s9e/Z87bmzZs3ihhtu+MZ79OnTJyFZ33nnHc4555yEXEuSJEmln8PAJUlKslq1ajFv3jwAbrnlFipXrszPfvaz/c/n5eWRkXHwv6K7d+9O9+7dv/EeU6dOTUxYSZIk6Qi4okmSpBQwYsQIrrnmGnr16sUvfvELZsyYwcknn0yXLl3o06cPS5YsAb68wuiWW25h5MiRDBgwgGbNmnHvvffuv17lypX3Hz9gwAAuuOACWrduzdChQ4miCIDXXnuN1q1b061bN2644YYjWrk0fvx4OnToQPv27bnpppsAyM/PZ8SIEbRv354OHTpwzz33AHDvvffStm1bOnbsyCWXXHLsv1mSJElKWa5okiQd1/735YV8tHZbQq/ZtkFVbv5euyM+b/Xq1UydOpX09HS2bdvGlClTyMjI4K233uJXv/oVL7zwwn+cs3jxYv71r3+xfft2WrVqxQ9/+EPKlCnzpWPmzp3LwoULadCgAaeccgrvv/8+3bt35+qrr2by5MlkZmYyePDgw865du1abrrpJmbPnk2NGjU488wzmThxIo0bN2bNmjVkZWUBsHXrVgBuv/12Vq5cSbly5fY/JkmSpNLJFU2SJKWICy+8kPT0dABycnK48MILad++PTfeeCMLFy486Dlnn3025cqVo3bt2tStW5f169f/xzE9e/akUaNGpKWl0blzZ7Kzs1m8eDHNmjUjMzMT4IiKppkzZzJgwADq1KlDRkYGQ4cOZfLkyTRr1owVK1Zw/fXX88Ybb1C1alUAOnbsyNChQ3nyyScPuSVQkiRJpYOv9iRJx7WjWXlUXCpVqrT/89/85jcMHDiQf/zjH2RnZzNgwICDnlOuXLn9n6enp5OXl3dUxyRCjRo1mD9/Pm+++SYPPfQQzz77LGPHjuXVV19l8uTJvPzyy9x2220sWLDAwkmSJKmUckWTJEkpKCcnh4YNGwIwbty4hF+/VatWrFixguzsbACeeeaZwz63Z8+evPvuu2zatIn8/HzGjx9P//792bRpEwUFBZx//vn8/ve/Z86cORQUFLBq1SoGDhzIHXfcQU5ODjt27Ej49yNJkqTU4I8TJUlKQb/4xS8YPnw4v//97zn77LMTfv0KFSrwwAMPcNZZZ1GpUiV69OhxyGMnTZpEo0aN9n/93HPPcfvttzNw4ECiKOLss89m0KBBzJ8/n8svv5yCggIA/vCHP5Cfn8+wYcPIyckhiiJuuOEGqlevnvDvR5IkSakh7HvnmdKqe/fu0axZs+KOIUlKIYsWLaJNmzZxx4jdjh07qFy5MlEUce2119KiRQtuvPHGuGN9rYP92YUQZkdR1D2mSDoIX39JklT6Heo1mFvnJEk6To0ePZrOnTvTrl07cnJyuPrqq+OOJEmSpBLOrXOSJB2nbrzxxpRfwSRJkqSSxRVNkiRJkiRJSgiLJkmSpONYCGFsCGFDCCHrEM+HEMK9IYRlIYQPQwhdk51RkiSVHBZNkiRJx7dxwFlf8/x3gBZFv64CHkxCJkmSVEI5o0mSVHrt/QKeuxxOvhYy+8adRkpJURRNDiE0/ZpDBgGPR4VvVTwthFA9hHBCFEWfJSWgpC/JWpPDrydmsSN3b9xRjknXJjX4/Q/aUy4jPe4oR2zlpp38ZmIWV5yaycDWdeOOc1RGT17BM7NWUZzvQl+tQhluP78jLetVKbZ7FJe8/AJufmkh01ZsLtb7NK5Zkbsv6kzNSmWL9T7JZtEkSSq95jwOH78OFaqnVNE0cOBAfvnLX/Ltb397/2N//vOfWbJkCQ8+ePDFIgMGDOCuu+6ie/fufPe73+Xpp5+mevXqXzrmlltuoXLlyvzsZz875L0nTpxIy5Ytadu2LQC//e1v6devH2ecccYxfU/vvPMOd911F6+88soxXUcpqSGw6oCvVxc99qWiKYRwFYUrnmjSpEnSwknHk4/WbmPYI9Mpl5FG96Y1445z1HbvLeC52avZ+sVeHhjalTLpJWejzaebdzFk9DQ+y8llxsotPHxZNwa0Klll01//tYw731xC9xNrUK9a+WK7z/QVWxgyejoTrurNSXUrF9t9Ei0vv4Abn53Py/PXclrrulQoW0xlaARvLVrPsDHTeXpUL6pXLD1lU1KLphBCY+BxoB4QAQ9HUfSXEEJN4BmgKZANXBRF0ecHOX848D9FX/4+iqLHkpFbklQC5e2G9/5c+PnKKRBFEEK8mYoMHjyYCRMmfKlomjBhAn/84x8P6/zXXnvtqO89ceJEzjnnnP1F0+9+97ujvpZ0oCiKHgYeBujevXvx/YhcOk4tWbedYY9Mp3xGOs9c3ZsTa1WKO9IxeWxqNje/tJAbxs/l3sFdSkTZtGrLLgaPnsYXe/MZP6o3t77yEVc9MZuxw3twaovaccc7LA+9u5w731zC9zs34E8XdSY9rfheGy3bsINLHp7GkNHTmHBVb5rVSf2yKb8g4ufPf8jL89dy01mt+eGA5sV6v3c/3siox2Yx7JHpPHVFb6pVLFOs90uWZP/bnAf8VxRFbYHewLUhhLbAL4FJURS1ACYVff0lRWXUzUAvoCdwcwihRtKSS5JKlrlPwva10OZ7sG01bFkRd6L9LrjgAl599VX27NkDQHZ2NmvXrqVv37788Ic/pHv37rRr146bb775oOc3bdqUTZs2AXDbbbfRsmVLTj31VJYsWbL/mNGjR9OjRw86derE+eefz65du5g6dSovvfQSP//5z+ncuTPLly9nxIgRPP/88wBMmjSJLl260KFDB0aOHMnu3bv33+/mm2+ma9eudOjQgcWLFx/29zp+/Hg6dOhA+/btuemmmwDIz89nxIgRtG/fng4dOnDPPfcAcO+999K2bVs6duzIJZdccoS/qypGa4DGB3zdqOgxSUmybMN2ho6ZRkZaYPxVJb9kAhjepyn/c3YbXs9ax0+emUdefkHckb7Wmq1fMHj0NLbn7uXJK3pxcvNaPHVlL5rVrsQVj81k6vJNcUf8RmOmrOD21xdzTscTuOvCTsVaMgGcVLcyT4/qRX5BxJDR0/lk885ivd+xKiiIuOmFD/nH3DX87MyWxV4yAfRvWYeHLu3KknXbuWzsdLaV8C2x+yR1RVPRXv7Pij7fHkJYROHS60HAgKLDHgPeAW76yunfBv4ZRdEWgBDCPykcXDm+2INLkkqWvD3w3j3QqCec9ltY9DKsnAy1DvKC4fVfwroFib1//Q7wndsP+XTNmjXp2bMnr7/+OoMGDWLChAlcdNFFhBC47bbbqFmzJvn5+Zx++ul8+OGHdOzY8aDXmT17NhMmTGDevHnk5eXRtWtXunXrBsB5553HqFGjAPif//kfHnnkEa6//nrOPfdczjnnHC644IIvXSs3N5cRI0YwadIkWrZsyWWXXcaDDz7IT37yEwBq167NnDlzeOCBB7jrrrsYM2bMN/42rF27lptuuonZs2dTo0YNzjzzTCZOnEjjxo1Zs2YNWVmFb3K2detWAG6//XZWrlxJuXLl9j+mlPAScF0IYQKFP/DLcT6TlDzLN+5g8OjpQGHJlFm75JdM+1zZtxn5BRF/eH0xGWmBu4t5hc3RWpeTy5DR08j5Yi9PXdmL9g2rAVCjUlmeurIXg0dP44pxsxh3eQ96NasVc9qDG/f+Sn7/6iK+074+f764MxlJWkHWsl4VnhrVi8EPT2Pww9N45uqTaVyzYlLufSQKCiJ+9Y8FPD97NT8+vQXXndYiafc+rXU9HhjajR8+OZsRY2fw+BW9qFyuZE85im19YtHQyS7AdKDeAS9Y1lG4te6rDjUf4GDXviqEMCuEMGvjxo0JyyxJKiE+nAA5q6D/TVC7BVSuD9lT4k71Jfu2z0HhtrnBgwcD8Oyzz9K1a1e6dOnCwoUL+eijjw55jSlTpvCDH/yAihUrUrVqVc4999z9z2VlZdG3b186dOjAU089xcKFC782z5IlS8jMzKRly5YADB8+nMmTJ+9//rzzzgOgW7duZGdnH9b3OHPmTAYMGECdOnXIyMhg6NChTJ48mWbNmrFixQquv/563njjDapWrQpAx44dGTp0KE8++SQZGSX7BVZJEkIYD3wAtAohrA4hXBFCuCaEcE3RIa8BK4BlwGjgRzFFlY472Zt2MmT0NAoKIsaP6kXzErD16Ehd3b85P/92K16ct5afPz+f/ILU2nm7YVsug0dPY/OOPTw+sicdG315PmKtyuV46sreNKhensvHzWRW9paYkh7aE9M+4ZaXP+LMtvW4d3CXpJVM+7SuX5Unr+zFzj35XPLwNFZ/viup9/8mURTxmxezmDBzFdcNPImfnJG8kmmfb7Wtx/1DujB/dQ6XPzqDnbvzkp4hkWJ5FRdCqAy8APwkiqJt4YCZGVEURSGEY/qvizMCJOk4lr8XJt8FDbrASacXzmXK7Acr/nXwOU1fs/KoOA0aNIgbb7yROXPmsGvXLrp168bKlSu56667mDlzJjVq1GDEiBHk5uYe1fVHjBjBxIkT6dSpE+PGjeOdd945przlypUDID09nby8Y3vxU6NGDebPn8+bb77JQw89xLPPPsvYsWN59dVXmTx5Mi+//DK33XYbCxYssHBKgiiKBn/D8xFwbZLiSCry6ebCeUB78gqYcNXJtCiB79x1uK4deBL5BRF3//NjMtICt5/XkbQUWNm0cftuBo+exoZtuTx+RU+6NDn45JY6VcoxflRvLnl4GiMencnjV/Sk6yGOTbbxMz7lNxOzOKNNXe4fEt/g9XYNqvHkFb0YMmba/gHhDapXiCXLgaIo4paXFvLU9E+5un8z/uvMloSYZnqe1f4E/nJJxA3j5zJy3EwevbwHFcuWzNdBSf+nLIRQhsKS6akoiv5e9PD6EMIJRc+fAGw4yKnOB5AkfbMFz8HWTwpXM+17oZDZD3ZuhI2HP1uouFWuXJmBAwcycuTI/auZtm3bRqVKlahWrRrr16/n9ddf/9pr9OvXj4kTJ/LFF1+wfft2Xn755f3Pbd++nRNOOIG9e/fy1FNP7X+8SpUqbN++/T+u1apVK7Kzs1m2bBkATzzxBP379z+m77Fnz568++67bNq0ifz8fMaPH0///v3ZtGkTBQUFnH/++fz+979nzpw5FBQUsGrVKgYOHMgdd9xBTk4OO3bsOKb7S1JJdeDQ6aeu7E2r+qW3ZNrnhtNbcMNpJ/HsrNX8emIWBTGvbNq0YzdDRk9j7dZcHr28J91O/Pp3+atbtTxPj+pNrcplGf7IDOavin8L+LOzVvHff1/AgFZ1+OvQrpTNiHfgeodG1Xjiil58vnMPQ0ZPY13O0f0wLVGiKOLWVxbx2AefcOWpmfzyrNaxlUz7nNOxAfdc3JmZ2Vu48rFZfLEnP9Y8Ryup/6SFwj+1R4BFURTdfcBTLwHDiz4fDrx4kNPfBM4MIdQoGgJ+ZtFjkiQVKsgvXM1UvwO0POvfj2f2Lfy4MvW2z82fP39/0dSpUye6dOlC69atGTJkCKeccsrXnt+1a1cuvvhiOnXqxHe+8x169Oix/7lbb72VXr16ccopp9C6dev9j19yySXceeeddOnSheXLl+9/vHz58jz66KNceOGFdOjQgbS0NK655hqOxKRJk2jUqNH+X9nZ2dx+++0MHDiQTp060a1bNwYNGsSaNWsYMGAAnTt3ZtiwYfzhD38gPz+fYcOG0aFDB7p06cINN9xA9erVv/mmklTKrN36BUPG/HvodNsGVeOOlDQ3fqslPxrQnPEzPuXmlxZSuKAy+bbs3MOwMdNZ9fkuxo7oQc/Mry+Z9qlfrTzjR/WmeqUyXPrIdLLW5BRz0kP7+5zV3PTCh/RtUZuHhnWjXEZ6bFkO1LlxdcaN7MnG7YVF3oZt8ZRNURRx++uLGfv+Skb0acqvz24Te8m0z6DODbnrwk58sGIzVz0xi9y9Ja9sCsn8lzeEcCowBVgA7HtbgV9ROKfpWaAJ8AlwURRFW0II3YFroii6suj8kUXHA9wWRdGj33TP7t27R7NmzUrsNyJJSk0fPgd/vxIufrLw3eYO9OcOUL8jXPIUixYtok2bNvFk1DE52J9dCGF2FEXdY4qkg/D1l3R01uXkcvHDH7Blxx6evLIXnRoff4V7FBUOB3948gpG9GnKzd9rm9QCYOuuPQwZPZ3lG3fwyPAenNqi9hFfY9WWXVzy8DR27snj6St7J70sfHHeGm58Zh69m9Vi7IgelC+TGiXTgWZmb2H42Bk0qF6B8aN6U6dKuaTdO4oi7nxzCQ+8s5xhvZtw66D2KVMyHejZWav4xfMfMqBVHf52aeqUhQc61GuwpK5oiqLovSiKQhRFHaMo6lz067UoijZHUXR6FEUtoig6Y987y0VRNGtfyVT09dgoik4q+vWNJZMk6ThSkA+T74S6baHV2f/5fGY/yH4PClL77ZMlScenA4dOP3ZFz+OyZAIIIfDf32nNyFMyGTc1m9teXZS0lU05X+zl0kdmsGzDDh6+rPtRlUwAjWtWZPyo3lQok86wR6azZN1/blkvLq98uJYbn5lHj6Y1GTO8e0qWTAA9mtZk7IgerP58F8PGTGfzjt1Ju/c9by3lgXeWM7hnY353bmqWTAAXdW/MH87rwDtLNvKjJ+ewJ6/kvIaNd5OmJEmJ8tGLsGkJ9Ps5pB3kr7em/SB3K6xfkPxskiR9jX1Dp9dvy2Xc5T1SZpB0XEII/OacNgw/+UTGvLeSO95YUuxl07bcvVw2dgaL123jb5d2o3/LOsd0vSa1CsumMumBIaOnsXR98ZdNb2R9xo8nzKPbiTUYOyL1B0n3blaLscN7kL15J0PHTOfznXuK/Z73TlrKvZOWcmG3Rtz2/Q4pMXT+6wzu2YRbv9+eSYs3cN3Tc9ibXzLKJosmSVLJV1BQOJupditoO+jgx+yf0zQZILa5Dzp6/plJKo0279jN0DFFQ6dH9KB708ObB1TahRC45dx2DO3VhIfeXc6f/u/jYvt7YMfuPEaMncHCNTk8MLQbA1vXTch1m9auxNOjepOWFhhctB2vuPzfwnVc9/RcOjWqxqOX96RSudQumfbpc1JtxgzvzopNOxn2yHRydu0ttns98M4y7v7nx5zXpSG3n58a72x4OC7tfSK3fK8t//fRen48YS55JaBssmiSJJV8S16FDQuh388g7RBLxKs2gFotYOVkypcvz+bNmy0uSpAoiti8eTPly5ePO4okJcznO/cwdMx0Pt2yi0dGdKdXs1pxR0opIQRuHdSeS3o05v5/LeMvk5Ym/B47d+dx+aMzmL86h/uHdOFbbesl9PrN61Rm/KheQMTgh6exctPOhF4f4O3F67n26Tm0a1iNcSN7UrmElEz79G1ROINo6fodXDp2OjlfJL5senjycv74xhIGdW7AnRd2Ir2ElEz7jDglk/85uw2vLVjHjc/OT/myqWT9EyhJ0ldFEbx7B9RsDu3O+/pjM/vCh8/S6Pz6rP5sHRs3bkxORiVE+fLladSoUdwxJCkhtu4qLJlWbNrJ2OE96NP86OYBlXZpaYH/94MO5BVE/PmtpWSkBa47rUVCrr1rTx4jx81kzqdbufeSLpzV/oSEXPerTqpbhaeu7M3g0dMYMnoaz1x1Mk1qVUzItd/9eCPXPDGH1vWr8vjInlQtXyYh1022ga3q8uCwrlzz5GyGj53BE1f0pEqCvpdH3lvJ/3ttMWd3PIE/lcCSaZ8r+zYjr6Dw3fIy0gJ3pfD3YtEkSSrZPn4D1i2A7z8I6d/w11pmP5g1ljIbs8jM7JGcfJIkfcWXh053O+qh08eLtLTAHed3JL8g4q7/+5iM9DSu6d/8mK6ZuzefKx+bxczsLdxzcWfO7lg8JdM+repX4ckrejFkzDQGj57GhKt607jmsZVN7y3dxKjHZ3FS3co8cUVPqlUomSXTPqe3qcf9Q7py7VNzGPHoTB5LwOqsxz/I5tZXPuKsdvX588WdyUgv2Zu6runfnPyCwnfNS08L/DFFtwCW7N9lSdLxLYrg3T9CjabQ4cJvPr7pvjlN7xZrLEmSDuXAodMPXdqVAa0SMw+otEtPC9x5QUe+16kBt7++mDFTVhz1tXL35jPq8Vl8sGIzd13YiUGdGyYw6aG1bVCVJ6/oxfbcvQwZM401W7846mtNXb6JKx+fSbPalXjyyl5Ur1g2gUnj8+129bl3cBfmrdrKyEdnsmtP3lFf66npn/DbFxdyRpt63Du4C2VKeMm0z7UDT+InZ7Tg+dmr+dU/FlBQkHqjIErH77Qk6fi0bBKsnQOn/hTSD+OneJVqQ912kD2l+LNJkvQVBw6d/n+DzIQAACAASURBVOuQrpzWOrHzgEq7jPQ07rmoE9/tUJ/fv7qIR99fecTX2J2XzzVPzmbK0k3ccX5Hzuua3C3Z7RtW48kre7F1116GjJ7GupzcI77G9BWbuWLcLBrXqMiTV/aiZqXSUTLt890OJ/Dnizsz65MtjBw3ky/25B/xNZ6Z+Sm//kcWA1vV4a9Du1A2o3RVHz8+vQXXn3YSE2au4jcvZqXc3NHS9bstSTp+7JvNVK0xdBp8+Odl9oNPp0He7uLLJknSV+zak8fIR2cyf3UO9w3uwpnt6scdqUTKSE/jL5d04dvt6vG/L3/EEx9kH/a5e/IKuPapObyzZCN/OK8DF3VvXGw5v07HRtV5fGRPNu/Yw+DR09iw7fDLplnZW7h83EwaVC/P06N6U7tyuWJMGp/vdWrA3Rd1ZvrKLYx6fBa5ew+/bHp+9mp++fcF9GtZhweHdaNcxiHeKKYECyHw02+15Jr+zXlq+qfc8tLClCqbLJokSSXTyndh9Qw49UbIOIKf5GX2g7xcWD2z+LJJknSAL/bkM3LcTGZ9soW/XNKZ73Qo3nlApV2Z9DTuG9yVM9rU5TcvLuTp6Z9+4zl78wu4fvwc3lq0gVu/357BPZskIemhdWlSg8dG9mDDtlwGj57Gxu3f/AOwOZ9+zohHZ1KvannGj+pNnSqls2Ta5/tdGnLnBZ14f/kmrnpi9mGVTRPnruHnz8/nlOa1efjSbpQvU/pKpn1CCNx0VitG9c3ksQ8+4dZXFqVM2WTRJEkqmd79I1RpAF2GHdl5J/aBkAYr3T4nSSp+uXvzufLxmcxYWTh0+pyODeKOVCqUzUjjr0O7MrBVHX71jwU8O2vVIY/Nyy/gxxPm8ubC9dzyvbZc2vvEJCY9tG4n1uTRy3uydmsuQ0ZPY9OOQ5dNH67eyvBHZlCrclnGj+pN3arlk5g0Phd0a8Tt53Vg8scb+dFTc9idd+iy6eX5a/nps/PolVmT0Zd1L9Ul0z4hBH713TZcfkpTxr6/kj+8vjglyiaLJklSyZP9HnzyPpz6E8g4wp/mVagOJ3SClZOLJ5skSUVy9+Zz1ROzmbp8M3dekLyh08eLchnpPDisG31b1OamFz7k73NW/8cxefkF3PjsfF5bsI7/ObsNI07JjCHpofXMrMnYET1Y9fkuho2Zzpade/7jmKw1OQwbM51qFcvw9Kje1K92fJRM+1zcowm3/aA9by/ewHVPz2VPXsF/HPPags/4yTPz6H5i4e9nhbKlv2TaJ4TAb88pLFAfnryCO99cEnvZZNEkSSp53r0DKteDrpcd3fmZ/Qq3zu3ZldhckiQV2Z2Xzw+fnM3kjzdyx3kdOb9bcodOHy/Kl0ln9GXdOblZLX723HxenLdm/3P5BRE/f/5DXp6/lv/+Tmuu7NssxqSHdnLzWjwyvAcrN+1k2JjpbN3177Lpo7XbGPbIdKqUL8P4Ub1pWL1CjEnjM7TXifxuUDv++dF6bhg/l735/y6b3ly4jhvGz6Vz4+qMvbwHFctmxJg0HiEE/vfcdgzu2YQH3lnOPW8tjTWPRZMkqWT5dFrhaqRTfgxljvLFVtN+ULAXVk1LbDZJktg3dHou/1qykf/3gw5c1COeodPHi/Jl0nlkeA96NK3Jjc/M45UP11JQEHHTCx/yj7lr+Pm3W3F1/+Zxx/xap5xUm4cv686yDTu49JEZ5HyxlyXrtjPskelUKJPO+FG9aVyzYtwxY3XZyU357TlteWPhOn7yzDzy8guYtGg91z09h/YNqzHu8h5ULnf8lUz7pKUFbvt+ey7q3oh7Jy3l3knxlU3H75+CJKlkevePULE2dLv86K/RpDekZRQWVs1PS1w2SdJx799Dp9dz66B2DOkV79Dp40WFsumMHdGDEY/O4McT5vFM81VMWbqJG89oybUDT4o73mHp37IOf7u0G1c9MYuhY6axLieXMumBp0f1pkmt47tk2mfkqZnkF0Tc9toiPt+5h1nZn9PmhKo8NrInVcqXiTte7NLSAref15G8goi7//kxGemBHw1I/j//rmiSJJUcq2fD8knQ53ooewwvuMpVhobdndMkSUq4eyct5c2F67n5e2259OSmccc5rlQql8Gjl/ekU6NqTFm6ietPO4kfn9Ei7lhHZGDrujw4tBuLP9tOCIUlU2btSnHHSimj+jXjF2e1YuryzbSoV5knRvaiWgVLpn3S0kLRTLgG/PGNJbyRtS7pGVzRJEkqOSb/ESrUhB5XHvu1MvvClD9Bbg6Ur3bs15MkHfe27trDo+9nc3aHE7g8xYZOHy8ql8vgiSt68eHqHHo3qxl3nKNyRtt6vHjdKdSsVJYTqh2fM5m+yY8GnET3E2vS+oQqVHUl039ITwv86cJOdG5cndPb1E36/V3RJEkqGdbOg4/fgJN/VLgi6Vhl9oOoAD754NivJUkSMPb9bHbszuP600vGVq3SqlK5DE5uXosQQtxRjlq7BtUsmb5Bz8yalkxfIyM9jctPyaRMevJrH4smSVLJMPnOwpVHPa9KzPUa9YT0cm6fkyQlxLbcvTz6/kq+3a4eretXjTuOJMXGokmSlPrWZcHiV6D3jxK3za1MeWjcE7ItmiRJx+6x97PZnpvH9aeVrJlAkpRoFk2SpNQ3+U4oVxV6XZ3Y62b2h3ULYNeWxF5XknRc2bE7jzHvreSMNnVp39C5f5KObxZNkqTUtmERfPRi4Za5CjUSe+3MfoUfs99L7HUlSceVxz/IJueLva5mkiQsmiRJqW7yXVCmIpx8beKv3bArlKnknCZJ0lHbtSePMVNW0r9lHTo1rh53HEmKnUWTJCl1bVoKC/8OPUdBxWJ4i+L0MnDiyRZNkqSj9tS0T9mycw83nO5qJkkCiyZJUiqb8qfCd4Y7+briu0dmP9i0BLavL757SJJKpS/25PO3ySs49aTadDsxwdu7JamEsmiSJKWmzcvhw2ehxxVQuU7x3adp38KP2VOK7x6SpFJp/IxP2bRjt6uZJOkAFk2SpNT03t2FW9v6XF+89zmhE5SrBivfLd77SJJKldy9+fxt8nJ6ZdakZ2YxbO+WpBLKokmSlHo+/wTmT4Cuw6FK/eK9V1o6ND0VVrqiSZJ0+J6btYr123bzY1czSdKXWDRJklLPe/dASINTfpyc+2X2hc9XwtZPk3M/SVKJtjsvnwfeWU73E2twcvNacceRpJRi0SRJSi05q2Huk9DlUqjWMDn3zOxX+NFVTZKkw/DC7DV8lpPL9ae3IIQQdxxJSikWTZKk1PL+Xwo/nnpj8u5Zpw1UrO1AcEnSN9qbX8AD7yyjU+Pq9GtRO+44kpRyLJokSalj22cw+zHoPBiqN07efdPSiuY0TYYoSt59JUklzj/mrmH151/w49NPcjWTJB2ERZMkKXVMvRcK8uDUnyb/3pn9YNsa2LIi+feWJJUIefkF/PVfy2jfsCoDW9WNO44kpSSLJklSatixAWaNhU6XQM3M5N8/s3/hx5WTk39vSVKJ8PKHa/lk8y6uP83ZTJJ0KBZNkqTUMPU+yN8Dff8rnvvXag5VTrBokiQdVH5BxH1vL6N1/Sp8q029uONIUsqyaJIkxW/nJpg5BtpfUFj4xCGEwu1z2VOc0yRJ+g+vLviMFRt3csPpLUhLczWTJB2KRZMkKX4f/BX2fgH9fhZvjsx+sHMjbFwcbw5JUkopKIi4/+2ltKhbmbPa1Y87jiSlNIsmSVK8dm2BGaOh3Q+gTqt4szTtW/jR7XOSpAO8uXAdH6/fwXWnneRqJkn6BhZNkqR4TX8I9myPfzUTQI0TofqJFk2SpP0KCiL+MmkpzWpX4pyODeKOI0kpLyPuAJKk49gXW2HaQ9Dme1CvXdxpCmX2g0UvQ0E+pKXHnUaSUsruvHwmzl1D7t6CYrtHelrgrPb1qV25XLHd40i8tWg9i9dt5+6LOpHuaiZJ+kYWTZKk+MwaC7tzoN/P407yb5n9YO4TsG4BNOgcdxpJSilvZK3jphcWFPt9xr63kglX9aZu1fLFfq+vE0UR9769lBNrVeTcTq5mkqTDYdEkSYpH3h6Y/jdoNhBO6BR3mn87cE6TRZMkfcmC1TmUy0jjvZtOK7bVPYs+28aox2cxZMx0xo/qTZ0q8a1semfJRrLWbOOP53ckI92pI5J0OCyaJEnxyHoedqyD7z8Qd5Ivq3oC1G4J2VPglBviTiNJKSVrbQ5tTqharOXPKSfVZuyIHox4dAbDxkzn6VG9qBXDNrooKpzN1LB6BX7QtWHS7y9JJZW1vCQp+aIIpt4HddtB89PiTvOfmvaFT6ZC/t64k0hSyigoiFi4ZhvtG1Yt9nv1blaLscN7kL15J0PHTOfznXuK/Z5fNWXpJuat2sq1A0+ijKuZJOmw+V9MSVLyLZ8EGz6CPtdBSMHBqpn9YM8OWDs37iSSlDI+3bKL7bvzaN+gWlLu1+ek2oy+rDsrNu1k2CPTydmVvPI/iiLunbSUBtXKc343VzNJ0pGwaJIkJd/U+6DKCdD+griTHNyBc5okSUDhtjmA9g2TUzQB9GtZh79d2o2l63dw6djp5HyRnLLpgxWbmfXJ51wzoDnlMnwHUkk6EhZNkqTkWrcAVrwDva6GjLJxpzm4SrWgXnuLJkk6QNaabZRJD7SsVyWp9x3Yqi4PDO3Kos+2MXzsDLbnFn/ZdO+kpdStUo6Lujcu9ntJUmlj0SRJSq6p90PZytDt8riTfL3MfrBqOuTtjjuJJKWErDU5tKpfhbIZyf9fiDPa1uP+IV3JWpPDiEdnsmN3XrHda/qKzUxbsYVr+jenfBlXM0nSkbJokiQlT86awneb63oZVKged5qvl9kP8nJh9cy4k0hS7KIoImttDh2SuG3uq77drj73Du7CvFVbGfnoTHbtKZ6y6b63l1G7cjkG92xSLNeXpNLOokmSlDzTH4KoAHpdE3eSb3ZiHwhpbp+TJGDN1i/Yumsv7ZI0CPxQvtvhBP58cWdmfbKFkeNm8sWe/IRef/Ynn/Pesk1c1S+TCmVdzSRJR8OiSZKUHLnbYPY4aPt9qHFi3Gm+WflqcEJniyaVeiGEs0IIS0IIy0IIvzzI8yeGECaFED4MIbwTQmgUR07FK2tN8geBH8r3OjXg7os6M33lFkY9PovcvYkrm+57eyk1K5VlaK8S8PeUJKUoiyZJUnLMfQJ2b4M+18ed5PBl9oPVs2DPzriTSMUihJAO/BX4DtAWGBxCaPuVw+4CHo+iqCPwO+APyU2pVJC1ZhvpaYHW9ZM7CPxQvt+lIXde0In3l2/iqidmJ6Rsmr9qK+8s2ciVfTOpVC4jASkl6fhk0SRJKn75e2Hag3DiqdCwa9xpDl9mXyjYC59OizuJVFx6AsuiKFoRRdEeYAIw6CvHtAXeLvr8Xwd5XseBrLU5tKhbOaWGY1/QrRG3n9eByR9v5EdPzWF33rGVTfe9vZRqFcpw2clNExNQko5TSS2aQghjQwgbQghZBzz2TAhhXtGv7BDCvEOcmx1CWFB03KzkpZYkHbOPXoScVSVrNRNAk5MhLcPtcyrNGgKrDvh6ddFjB5oPnFf0+Q+AKiGEWl+9UAjhqhDCrBDCrI0bNxZLWMUjiiKy1uSkxLa5r7q4RxNu+0F73l68geuensuevIKjuk7WmhzeWrSBK07NpLKrmSTpmCR7RdM44KwDH4ii6OIoijpHUdQZeAH4+9ecP7Do2O7FmFGSlEhRBFPvhVotoMWZcac5MmUrQaMekD0l7iRSnH4G9A8hzAX6A2uA/1g6EkXRw1EUdY+iqHudOnWSnVHFaP223WzasYf2DarGHeWghvY6kd8Nasc/P1rPDePnsjf/yMum+99eRpXyGQzv0zTxASXpOJPUoimKosnAloM9F0IIwEXA+GRmkiQVs+wp8Nl86HMdpJXAHdtN+8LauZCbE3cSqTisARof8HWjosf2i6JobRRF50VR1AX4ddFjW5MXUXHbNwi8Q6PUW9G0z2UnN+U357TljYXr+Mkz88g7grJp8bptvLFwHZefkkm1CmWKMaUkHR9S6RV/X2B9FEVLD/F8BPxfCGF2COGqr7uQS7clKYVMvR8q1YGOl8Sd5Ohk9oOoAD6ZGncSqTjMBFqEEDJDCGWBS4CXDjwghFA7hLDvNeN/A2OTnFExy1qbQwjQ5oTUXNG0zxWnZvKr77bm1Q8/47+em09+QXRY59339jIqlU1n5ClNizegJB0nUqloGszXr2Y6NYqirhS+K8q1IYR+hzrQpduSlCI2LIalb0LPq6BM+bjTHJ1GPSCjPKx0+5xKnyiK8oDrgDeBRcCzURQtDCH8LoRwbtFhA4AlIYSPgXrAbbGEVWyy1uTQvE5lKpZN/dlFV/Vrzi/OasWL89by88Mom5Zt2M5rCz5jeJ+mVK9YNkkpJal0S4m/LUIIGRQOmex2qGOiKFpT9HFDCOEfFL5LitNZJSmVfXA/ZFSA7lfEneTolSkPjXs6EFylVhRFrwGvfeWx3x7w+fPA88nOpdSRtWYbJzf/j/nvKetHA04iLz/i7n9+THpa4I7zO5KWFg567P1vL6NCmXSu7NssySklqfRKlRVNZwCLoyhafbAnQwiVQghV9n0OnAlkHexYSVKK2L4ePnwGOg+BSiXnf1AOKrMfrF8AOzfHnUSSkmrj9t2s25ZLuxQdBH4oN5zeghtOb8Fzs1fz64kLKDjIyqaVm3by0vy1XNr7RGpWcjWTJCVKUoumEMJ44AOgVQhhdQhh34+4L+Er2+ZCCA1CCPt+ulYPeC+EMB+YAbwaRdEbycotSToKMx6G/L1w8rVxJzl2mf0LP37yXrw5JCnJFq4tHATevmHqDgI/lBvPaMGPBjRn/IxV/PalLKLoy2XTX/+1jLIZaa5mkqQES+rWuSiKBh/i8REHeWwt8N2iz1cAnYo1nCQpcfbshFmPQOuzoVbzuNMcuwZdoEylwu1zbQfFnUaSkmbfO861LWErmgBCCPz8263IL4j42+QVZKSlcfP32hJC4NPNu/jH3DUMP7kpdaqUizuqJJUqKTGjSZJUysx7Gr74HPrcEHeSxEgvAyf2cU6TpONO1pptZNauRNXyZeKOclRCCPzyO63Zmx8x9v2VZKQFfn12Gx54ZxnpaYGr+7uaSZISzaJJkpRYBfmFQ8Ab9YAmveJOkziZ/eCfv4Ht66BK/bjTSFJSZK3NoXPj6nHHOCYhBH5zThvyCwoY895KduzO4/nZqxnaqwn1qpbQd0SVpBSWKsPAJUmlxeJX4PNs6HN93EkSK7Nv4ceVU+LNIUlJ8vnOPaz+/IsSOZ/pq0II3HJuO4b2asKEmasIAa7uXwq2dktSCnJFkyQpsabeBzWaQutz4k6SWPU7QvlqkD0ZOl4YdxpJKnYL124DoEMpKJqgsGy6dVB7alUqS/WKZWlQvULckSSpVLJokiQlzqfTYfVM+O5dkJYed5rESkuHpn2d0yTpuJFV9I5z7UrgIPBDSUsL/PTMVnHHkKRSza1zkqTEmXovVKgBnYfEnaR4NO1buC1w66dxJ5GkYrdgTQ6NalSgesWycUeRJJUgFk2SpMTYvBwWvwrdr4CyleJOUzwy+xV+dE6TpOPAwjU5pWbbnCQpeSyajtb29RBFcaeQpNTxwV8hvQz0vCruJMWnbhuoWNvtc5JKvW25e8nevKtUDAKXJCWXRdPRWL8Q7usK8yfEnUSSUsPOzTDvKeh4MVSpF3ea4hNC4bvPrZzsDxsklWofFQ0CL03zmSRJyWHRdDTqtIF67eDN/4YdG+NOI0nxm/UI5OXCydfFnaT4ZfaD7Wthy4q4k0hSsclaUzgI3BVNkqQjZdF0NNLS4Hv3wp6d8MZNcaeRpHjtzYXpf4MW34a6reNOU/wy+xd+XPluvDkkqRhlrcnhhGrlqV25XNxRJEkljEXT0arbGvr+DLJegCVvxJ1GkuLz4QTYtQn6HAermQBqNoMqDZzTJKlUy1q7jXYNXM0kSTpyFk3H4tQbC7fRvfpT2L097jSSlHwFBTD1fjihEzTtG3ea5AihcPvcyinOaZJUKu3cncfyjTto39D5TJKkI2fRdCwyysK598G2tfDW/8adRpKSb+mbsHkp9LmhsIA5XmT2K1zFtWFR3EkkKeEWfbaNKIIOzmeSJB0Fi6Zj1bgH9LoaZo6BT6fFnUaSkmvq/VCtMbQdFHeS5MosWr3l9jlJpZCDwCVJx8KiKRFO+w1UawQv3QB5u+NOI0nJsWY2fPIe9LoG0svEnSa5qjeBGk0he0rcSSQp4Ras2UbtyuWoW8VB4JKkI2fRlAjlKsM598CmJTDlT3GnkaTkmHo/lKsKXS+LO0k8MvsVFk0F+XEnkaSEWrg2h/YNqxKOpy3RkqSEsWhKlBbfgg4XwZS7Yf1HcaeRpOL1+Sfw0UToNgLKH6fDYpv2g9wcWPdh3EkkKWFy9+azdMMO5zNJko6aRVMinXV74f9wvXS9P+GWVLpNexBCWuG2uePV/jlNbp+TVHosXred/IKIdg0smiRJR8eiKZEq1Sosm9bMghmj404jScXji89hzuPQ/gKo1jDuNPGpUh9qt3IguKRSZcH+QeDH6WpVSdIxs2hKtA4Xwknfgkm/g62fxp1GkhJv9jjYuxP6XBd3kvhl9oVPpkL+3riTSFJCLFyTQ42KZWhYvULcUSRJJZRFU6KFAOfcXfj5Kz+FKIo3jyQlUt4emPYQNBsA9TvEnSZ+mf0KS7e1c+NOIkkJkbU2h/YNqzkIXJJ01CyaikP1JnD6b2HZP2HBc3GnkaTEyXoedqyDPtfHnSQ1NN03p+ndeHNIUgLszstnybrtzmeSJB0Ti6bi0nMUNOwOr98EOzfFnUaSjl0UwdT7oW5baH563GlSQ8WaUK8DrLBoklTyLV2/g735kfOZJEnHxKKpuKSlw6D7Yfd2eOO/404jScdu+duwYWHhaia3VPxb8wGwajrs2Rl3Ekk6JllFg8A7NHRFkyTp6Fk0Fae6baDvT2HBs7D0n3GnkaRjM/U+qFy/8N3m9G/NT4f8PZD9ftxJJOmYLFiTQ5XyGTSpWTHuKJKkEsyiqbj1/a/Ct79+5UbYvSPuNJJ0dNYtgBX/gl5XQ0bZuNOkliYnQ0YFWD4p7iSSdEyy1m6jXYOqDgKXJB0Ti6billEOzr0PclbD27fGnUaSjs7U+6FMJeh+edxJUk+Z8tD0lMKthZJUQu3NL2DRZ9vcNidJOmYWTcnQpBf0uBKm/w1WzYw7jSQdmZw1he821/UyqFAj7jSpqflpsOlj2Loq7iSSdFSWb9zBnrwC2ls0SZKOkUVTspxxM1RtAC9dD3l74k4jSYdvxt8gKoDeP4w7Sera9y58rmqSVEItWF04CLxdA4smSdKxsWhKlnJV4Oy7YeMieO+euNNI0uHJ3QazHoW2g6DGiXGnSV11WkGVBs5pklRiLVy7jUpl02lWu1LcUSRJJZxFUzK1Ogvanw+T74QNi+NOI0nfbO4TsHsb9Lk+7iSpLQQ46TRY8Q4U5MedRpKOWNaaHNo2qEpamoPAJUnHxqIp2c66A8pVhpdvgIKCuNNI0qEVFMCMh6Fxb2jYLe40qa/5aZCbA2vnxp1Eko5IfkHEwrXb3DYnSUoIi6Zkq1wHvv0HWDUdZj0SdxpJOrRlb8Hn2dDrqriTlAzNBgIBlrl9TlLJsnLTDr7Ym+8gcElSQlg0xaHTJYU/+X7rFshZHXcaSTq4GQ9D5frQ+ntxJykZKtaEBl0cCC6pxMlasw2ADhZNkv4/e3ceH2dZ7n/8c0/WNslMlyRdJl3TsrUFWkpBQI60snNABVEUFRX46RGP6FGPRz3qweUo6sH9uOICggetICqCyCKytoW2NC1rS9ImaZvJtE0m22SZ+/fHM4FQkiZpZuZ+Zub7fr3yejLzPJn5lqWZuea6r1skBVRocsEYuOAGbxenP/8bWOs6kYjIq0W3ex1NJ1wBhcWu02SP2tXQuN5bQicikiXqmtooKQxQW6VB4CIiMnEqNLkydT6s/iw8fzfUrXWdRkTk1TbcCIECr9AkY7doDdgBeOkh10lERMZsS1MbR88KUligtwYiIjJx+m3i0kkfgNkr4C//Dl37XKcREfH0dnq7zR19IQRnuU6TXWpOhOIKzWkSkayRSFi2Nbdr2ZyIiKSMCk0uBQrgwu9CzwG45zOu04iIeLb81lv6tUpDwMetoAgWnA7b79OyaBHJCjv3dRGL97M0HHQdRUREcoQKTa7NXAqnXgubb9En4CLinrWw7qcwYynMPdl1muxUewYc2An7drhOIiIyqi1N3ky5JbPV0SQiIqmhQpMfnP4JmL4Y/nStt2RFRMSVnY/D3i2w6ipv4wIZv9rV3lG7z4lIFqhrbqO4IMARMypcRxERkRyhQpMfFJXChd/xPgF/4Cuu04hIPlv3YygNwbK3uk6SvabXehs+qNAkIllga1M7R86soLhQbwtERCQ19BvFL+adAivfB4//AJqedJ1GRPJRbA88cyccfzkUa4vrCald7e0819/rOomIyIistWxpatN8JhERSSkVmvzkjV+A8pnwhw/DQJ/rNCKSb578BST64cT3u06S/WrXQG8HNK53nUREZESN+7tp6+7TfCYREUkpFZr8pDQE538TWrbCI992nUZE8kl/L2y4ERad6S39kolZ8HowBd7ucyIiPrW12RsEviysQpOIiKSOCk1+c9R5cMyb4O/XQ+sLrtOISL549o/QsRdWXe06SW4oDcGcVZrTJCK+VtfUTkHAcORMDQIXEZHUUaHJj877OhSWwD/+x3USEckX637qDbBe9EbXSXJH7Wpo3gSdUddJRESGtaWpjcXV5ZQWFbiOIiIiOUSFJj8qr4ZZx8G+Ha6TiEg+2LMFdj4KJ14JAf1aSJna1YCFHQ+4TiIi8hrWWuqa2rRsTkREUk7vKPwqGIb2JtcpRCQfrPsJFE6C49/pOkludVorHQAAIABJREFUmb0cSqfAdhWaRMR/9rbHiXb2slSFJhERSTEVmvwqVAPtzZAYcJ1ERHJZ937Y8ltYdglMnuY6TW4JFMDCN3gDwa11nUZkRMaYc4wxzxljXjTGfGqY83ONMQ8YYzYaY542xpznIqek1pYmbxD40nDQcRIREck1KjT5VSgMdgBie1wnEZFctukW6OuCVVe5TpKbFq2B2G6IPOs6iciwjDEFwPeBc4FjgMuMMcccdNlngdustcuBtwM/yGxKSYe6pjYCBo6epUKTiIiklgpNfhWs8Y5aPici6ZJIeMvm5pzszYWT1Ktd7R1fvM9tDpGRrQJetNbusNb2Ar8BLjroGgsMViNCQHMG80mabG1uo7aqnMnFha6jiIhIjsloockYc6MxpsUYUzfkvi8YY5qMMZuSX8O2Y4/W1p1zQmHv2NboNoeI5K7t98P+l9TNlE6hGqg80vtnLeJPYWDXkNuNyfuG+gJwuTGmEbgL+PBwD2SMudoYs8EYsyESiaQjq6TQlqY2zWcSEZG0yHRH0y+Ac4a5/wZr7fHJr7sOPjnGtu7cEky+xlNHk4iky7ofQ1k1HH2h6yS5rXY1NDwCfd2uk4gcrsuAX1hra4DzgJuMMa95DWmt/bG1dqW1dmVVVVXGQ8rYtcR62NseZ8lsLZsTEZHUy2ihyVr7ELDvMH50LG3duaU0BMUV0KZCk4ikwb4d8MJfYeV7obDYdZrctmgN9PfAzsdcJxEZThMwZ8jtmuR9Q70fuA3AWvsYUApUZiSdpMXW5nYAlqmjSURE0sAvM5quSe5icqMxZuow58fS1v2ynGjdNsZbPte2a/RrRUTGa/3PvF3RTniv6yS5b94pUFCs5XPiV+uBxcaYBcaYYrxh33cedM1OYA2AMeZovEJTlr7AEoCtyR3njlFHk4iIpIEfCk3/C9QCxwO7gW9O9AFzpnU7GNbSORFJvd4u2HgzHHUBBGe5TpP7istg7snwogpN4j/W2n7gGuAe4Bm83eW2GmOuM8YMrqv9N+AqY8xm4FbgCmutdZNYUmFLUxsLKsuoKC1yHUVERHKQ820mrLV7B783xvwE+NMwl42lrTv3hMKwZ4vrFCKSa+p+Bz0HYNXVrpPkj9o18LfPQ2wPVMx0nUbkVZLzMe866L7PDfl+G3BqpnNJ+tQ1tbN87hTXMUREJEc572gyxgz9OP3NQN0wl42lrTv3BGugswX6466TiEiusNYbAl69xFvSJZlRu9o7avmciDi2v7OXpgPdms8kIiJpk9FCkzHmVuAx4EhjTKMx5v3A9caYLcaYp4EzgI8mr51tjLkLRm7rzmR2J0I13rG92W0OEckdu9Z5nZKrrvJmwUlmzFjq7fCnQpOIOFbX7M1nWqpCk4iIpElGl85Zay8b5u6fjXBtM94WuoO3X9PWnfNCyXnnbY0wbYHbLCKSG9b9GEpCcOylrpPkl0AAas+AF/8GiYR3W0TEgbomb8e5JRoELiIiaaJXun4WHOxoyv1xVCKSAbE9sO0OWP5Ob0C1ZFbtGuiKwp6nXScRkTxW19zGnGmTmDK52HUUERHJUSo0+Vlwtndsa3SbQ0Ryw5O/hEQ/nHil6yT5aeEbvKOWz4mIQ1ub2lg6W8vmREQkfVRo8rPiyTBpmjqaRGTiBvrgyZ/DojfC9FrXafJTxQyYsUyFJhFxpr2nj/pol+YziYhIWqnQ5HehMLSp0CQiE/TsnyC2G068ynWS/LZoNex8HOIdrpOISB7ampzPpEKTiIikkwpNfheao6VzIjJx634CU+bB4jNdJ8lvtash0Qf1D7tOIiJ5aGtyxzkNAhcRkXRSocnvgmFoV6FJRCZg71ZoeMSbzRQocJ0mv819HRRO0vI5EXFiS1Mbs0KlVJaXuI4iIiI5TIUmvwuFoadNyyxE5PCt+wkUlsLyy10nkcISmH8abL/PdRIRyUN1TW0s0SBwERFJMxWa/C5Y4x01EFxEDkf3AXj6/2DZJTB5mus0ArBoDURfhP0NrpOISB7pjPezo7WTZZrPJCIiaaZCk9+Fwt5Rc5pE5HBsugX6ujQE3E9qV3tHLZ8TkQzatrsda2FpWPOZREQkvVRo8ruQOppE5DAlErD+pzDnJJh9vOs0MqjyCK9bVYUmEcmguiZvELh2nBMRkXRTocnvKmYBRh1NIjJ+O+6HfdvVzeQ3xkDtGfDS32Gg33UaEckTdU3tVFWUMCNY6jqKiIjkOBWa/K6gCCpmQps6mkRknNb9BMqq4ZiLXCeRg9Wu9jZ6aH7KdRIRyRNbm9tYOlvL5kREJP1UaMoGwTC0q6NJRMZhfz08fw+ccAUUFrtOIwdb+AbAaPmciGRET98AL7R0aNmciIhkhApN2SAUVkeTiIzP+p+BCcDK97pOIsOZPA3CK+DF+1wnEZE88MzudgYSliWzVWgSEZH0U6EpGwRrvGHg1rpOIiLZoK8bNt4ER18Awdmu08hIatdA0wboPuA6iYjkuLrmdgCW1ajQJCIi6adCUzYI1Xjbk3fvd51ERLJB3Vrv74tVV7tOIodSuxpswhsKLiKSRnWNbUydXMTskAaBi4hI+qnQlA1CYe+onedEZDTWwhM/gupjYN6prtPIodSshJKg5jSJSNrVNbexNBzCGOM6ioiI5AEVmrJBsMY7tmtOk4iMonE97HkaTrwS9IbC3wqKYMHp8OL9WhotImkT7x/g+b0xDQIXEZGMUaEpG6ijSUTGat2PvS6ZY9/mOomMRe0Z0LYTottdJxGRHPX8ng76BixLNQhcREQyRIWmbFBWDYEidTSJyKF1tMDWO+D4d0JJues0Mha1a7yjls+JSJrUNbcBsDQcdJxERETyhQpN2SAQ8HaOUkeTiBzKk7+ERJ+3bE6yw7QFMHUBbL/PdRIRyVF1TW1UlBYyd9pk11FERCRPqNCULUI10KaOJhEZwUA/bLjR28mscpHrNDIei9bAS/+A/l7XSdJnx98hHnOdQiQv1TW3s3S2BoGLiEjmqNCULYJhaFdHk4iM4Lk/Q6wZVl3tOomMV+1q6OuEXU+4TpIeB3bCLW+Dv37WdRKRvNM3kOCZ3e1aNiciIhmlQlO2CIWhfTckEq6TiIgfrfsJTJkLi89ynUTGa/7rIVCYu3OaBgtMr/+42xwieejFlg56+xPacU5ERDJKhaZsEQx7s1c6W1wnERG/2bsN6v8BK98PgQLXaWS8SoNQsyo35zTteBC2/QFe/28wZY7rNCJ5p65pcBC4Ck0iIpI5KjRli1DyBboGgovIwdb/BApLYcW7XSeRw1W7GnZvhs5W10lSZ6AP7vokTJ0Pp3zYdRqRvFTX1EZZcQELppe5jiIiInlEhaZsEQp7RxWaRGSonjbY/H+w9BKYPM11Gjlci1Z7xx0POo2RUk/8CFqfg3O+CkWlrtOI5KW65naOmR0kENAgcBERyRwVmrJFMFloatfOcyIyxKZbvUHSq650nUQmYtbxMGkqvJgjy+die+DBr3ozw444x3Uakbw0kLBsa27XsjkREck4FZqyxaSpUDQZ2lRoEpGkxACs+zGEV8Ls5a7TyEQECmDhGd5AcGtdp5m4v30BBuJeN5O2VBdxYkekg+6+AZbOVqFJREQyS4WmbGGM19XUrqVzIpL07J9g33Y45RrXSSQValdDxx5o2eY6ycTsfAI23wqvuwam17pOI5K36po1CFxERNxQoSmbhMLqaBIRj7Xw8Ldg2kI4+kLXaSQVapNzmrbf7zbHRCQG4K6Pex+MnP5x12lE8lpdUzulRQFqqzQIXEREMkuFpmwSqtEwcBHxvPQQND8Fp/yrt+xKsl8oDFVHZfecpid/AXuehrO+CMV6cyviUl1TG0fPClJYoJf7IiKSWfrNk02CNdCxF/p7XScREdcevgHKZ8Bxl7lOIqlUuwYaHoW+btdJxq9rH9z/RZj/eljyFtdpRPJaImHZ2tyu+UwiIuKECk3ZJBQGLMR2u04iIi41b4IdD8DJH9S28bmmdrU3RLvhUddJxu/+L0JPO5x7vQaAizjWsK+Ljng/S8NB11FERCQPqdCUTYJh79iuOU0iee2Rb0FJEFa+z3USSbV5p0BBSfbNaWreBBt+DquuhhnHuE4jkvfqmjQIXERE3FGhKZuEaryjBoKL5K/odtj2Bzjx/VCqNxA5p3gyzHtddhWaEgm46xNQVglv+JTrNCKCV2gqLgiwuLrCdRQREclDKjRlk8GOprZdbnOIiDuPfhcCRXDSB10nkXSpXQ0t26C92XWSsXn6/6BxHbzxCzBpius0IgLUNbdx5MwKigv1Ul9ERDJPv32ySUk5lE7R0jmRfBXbC5tugePfARUzXKeRdKld4x23P+A2x1j0tMG9n4PwSjjuHa7TiAhgraWuqV3L5kRExBkVmrJNqEZL50Ty1RP/C4k+OOXDrpNIOs1Y4u0ouP0+10lG9/froTMC530dAnpJIeIHjfu7aevu0yBwERFxRq8Ks00wDO2NrlOISKb1tMH6n8ExF8H0WtdpJJ2M8ZbPbX/Am3/kVy3PwhM/hBXvhvAK12lEJOnlQeCz1dEkIiJuqNCUbUJhdTSJ5KMNN0K8HU691nUSyYTa1dC9D3Zvcp1keNbCXz4JxWWw5nOu04jIEHXNbRQEDEfO1CBwERFxQ4WmbBOq8d589Ha5TiIimdLXA4//Lyw8A2Yf7zqNZMLCM7yjX3ef2/YHeOnvsPo/vd3mRMQ3dkQ6mT99MqVFBa6jiIhInlKhKdsEa7yjBoKL5I/Nt0LHXjjto66TSKaUV8HMY/05ELy3E+75DMxYBie813UaETlIfbSLedPLXMcQEZE8pkJTtgmFvWOb5jSJ5IXEADz6HZi9Ahac7jqNZFLtatj1OMRjrpO82sM3eLMCz7seCgpdpxGRIay1NEQ7mTd9susoIiKSx1RoyjbBZKFJHU0i+eGZO2HfDjjtWm9ItOSPRWsg0Q/1D7tO8op9O+CRb8OyS2HeKa7TiMhBIh1xunoHmK+OJhERcUiFJp/62cMvcdeW3a89EZztHTUQXCT3Wet1j0xfBEdd4DqNZNqck6BoMrx4n+skr7j701BQDGde5zqJiAyjIerN8FRHk4iIuKSed5/60d+3U1QQ4JwlMwkEhnQxFJZAWTW07XIXTkQyY8eDsHszXPhdCGioa94pLIH5r/fPQPDn74Hn/+IVmYKzXKcRkWHUt3YCqKNJREScUkeTDw0kLNHOXpoOdPP4S9HXXhCq0dI5kXzw8A1QMQuOfZvrJOJK7WrYtx3217vN0R+Huz8F0xfDSR90m0VERtQQ7aIgYAhPneQ6ioiI5DEVmnxoX2cvAwkLwNonhykohcJaOieS65qe8raPP/lfvM4WyU+1q72j666mx77nzWc692tQWOw2i4iMqD7aSc3USRQV6CW+iIi4o99CPhSJxQGoLC/hL3W76ertf/UFwWRHk7UO0olIRjzyLSgJwQlXuE4iLlUuhtAct4WmtkZ46BvenLBFa9zlEJFRNUS7mKdlcyIi4pgKTT4U6fAKTe89dT5dvQPcXbfn1ReEwtDbAT1tDtKJSNq1vgjb7oRVV0Jp0HUacckYqD0DXvgbPPYD6OvJfIa//ifYBJz9lcw/t2SEMeYcY8xzxpgXjTGfGub8DcaYTcmv540xB1zklEOz1lIf7WS+BoGLiIhjKjT50GBH0/nLZjFn2iTWPtX46guCYe+oOU0iuenR73jL5U76gOsk4genfxLmrIJ7/gO+ewI89SsY6B/951LhpYdg6+/htI/C1HmZeU7JKGNMAfB94FzgGOAyY8wxQ6+x1n7UWnu8tfZ44LvA7zOfVEazv6uPWE+/OppERMQ5FZp8qCXmfWJdHSzhLctreHR7lOYD3a9cEJrjHdsah/lpEclq7bth861w/DuhvNp1GvGDKXPgPXfCu/8AFTPgzg/DD06Cut9DIpG+5x3og7s+CVPmwqkfSd/ziGurgBettTustb3Ab4CLDnH9ZcCtGUkm41IfHdxxTh1NIiLiVkYLTcaYG40xLcaYuiH3fd0Y86wx5mljzO3GmCkj/Gy9MWZLsm17Q+ZSZ14kFqe8pJDJxYVcvKIGa+H2jUO6l0LJjiYVmkRyz+M/gEQ/nPJh10nEbxa+Aa68D95+CwSK4HfvhR//E7xwb3pm9q3/KUSegbP/G4q0g1UOCwO7htxuTN73GsaYecACYNihYcaYq40xG4wxGyKRSMqDyqE1JAtN6mgSERHXMt3R9AvgnIPuuxdYaq09Fnge+I9D/PwZydbtlWnK5wuRWJyqCm+XqbnTJ7Nq/jTWPtmIHXwjUT4DAoVaOieSa7oPwIafw5K3wLQFrtOIHxkDR50PH3wE3vxjb1bfry+Bn58HDY+l7nk6WuCBr0DtGu/5RDxvB35nrR0Y7qS19sfW2pXW2pVVVVUZjiYN0S6MgTnTVBgWERG3MlpostY+BOw76L6/WmsHh008DtRkMpMfRWJxqspf2c78LSvC7GjtZNOu5OzNQAFUzII2FZpEcsqGn0FvTMuUZHSBAjjubXDNBjj/m7BvO/z8HPj1W2H35ok//t/+C/q64dyvecUtyWVNwJwht2uS9w3n7WjZnG81RLuYHZpESWGB6ygiIpLn/Daj6X3AX0Y4Z4G/GmOeNMZcfagHyfbW7UgsTlXwlULTecfOoqQw8Oqh4MGwOppEcklfNzz+Q1j0Rph1rOs0ki0Ki+HEK+FfN8Eb/wt2rYMfnQ6/fa+3e+Hh2LUeNt0Mr/sXqFyc2rziR+uBxcaYBcaYYrxi0p0HX2SMOQqYCqSwdU5SqT7ayTzNZxIRER/wTaHJGPMZoB/49QiXnGatXYG3K8qHjDGnj/RY2d66fXBHU7C0iLOXzOSPm3cT7092q4fC0LZrhEcQkayz6RbobIFTr3WdRLJR8WQ47Vr4yGY4/RPw/D3w/VXe4PDxzPNLDMBdH4fymd7jSM5LdpVfA9wDPAPcZq3daoy5zhhz4ZBL3w78xtp0DASTVGiIdmk+k4iI+IIvCk3GmCuAC4B3jvQCxlrblDy2ALfj7ZKSc7p7B4jF+1+e0TTo4hNqaOvu475nWrw7QjXQ3pzeHYdEJDMG+uHR70B4Jcw/zXUayWaTpsDqz8JHNsGqq2Hzb+A7K+DuT0Nn6+g/v/Em2L0JzvoSlFSkP6/4grX2LmvtEdbaWmvtl5P3fc5ae+eQa75grf2Uu5RyKG3dfezr7NWOcyIi4gvOC03GmHOATwIXWmu7RrimzBhTMfg9cBZQN9y12a61Iw7wmkLTaYsqmREsYe2TyU+mgzUw0AtdY3jjICL+9swfYH89nPZRzcOR1CivhnO/Ch9+Eo59Kzzxv/Dt4+D+L3sDxIfTtc+bzTT3FFh2SWbzisiE7Ix6L6HV0SQiIn6Q0UKTMeZWvLX9RxpjGo0x7we+B1QA9xpjNhljfpi8drYx5q7kj84AHjbGbAbWAX+21t6dyeyZ0hLrAaD6oEJTQcDwpuVhHnw+QiQW95bOwfiWRIiI/1gLD98AlUfAkee5TiO5ZspcuOj78C9PePO/HrreKzg98m1vLthQD3wFeg7Aeder4CmSZeqjnQDMr1RHk4iIuJfpXecus9bOstYWWWtrrLU/s9YustbOsdYen/z6QPLaZmvtecnvd1hrj0t+LRls685FkdjwHU0AF6+oYSBhuXNzszcMHDQQXCTbbb8P9mzxdpoLOG8ylVxVdQRc+ku4+kEInwD3fg6+sxzW/wwG+mD3096uhydeCTOXuU4rIuPUkCw0zZ2mQpOIiLindzU+c6hC0xEzKlgWDnnL50I13p3qaBLJbg9/Cypmw7JLXSeRfDB7OVy+Fq64y+t2+vPH4Hsr4fYPwKSpcManXScUkcNQH+1iRrCEycWFrqOIiIio0OQ3kVicgIHpZa8tNAFcvCLMtt3tPNNWBIWlKjSJZLPGJ6H+H/C6D3nb1ItkyvxT4X33wDtug+IKaNkKaz7vFZtEJOs0RDs1n0lERHxDhSafaYnFmV5eQkFg+PkYFx4fpqjAsPapJm/5nJbOiWSvR26A0ilwwntcJ5F8ZAwccTb8v4e8GU4r3u06kYgcpvpol3acExER31ChyWcisThV5cN3MwFMKyvmjCOruWNTM4lgGNpUaBLJSpHn4Zk/waqrtI28uBUIQPVRGgAukqU64/1EYnF1NImIiG+o0OQzkY74sPOZhrr4hBpaO+LsZbo6mkSy1aPf9pa/nvQB10lERCSLNUS7AJivQpOIiPiECk0+E4nFqR6l0HTGkdVMnVzEpvZyiO2Ggf4MpRORlGhvhs3/ByveBWWVrtOIiEgW27nP23FunpbOiYiIT6jQ5COJhPWWzo1SaCouDHDhcbN5JFIKNuEVm0Qkezz2fe//3ddd4zqJiIhkufpkR9NcFZpERMQnVGjykQPdffQn7KiFJvCWz+0amObd0PI5kezRvR+e/AUsvRimznOdRkREslxDtJPpZcUES4tcRxEREQFUaPKVSCwOMKZC07JwiKKpc7wbbY3pjCUiqbT+p9DbAadd6zqJiIjkgPrWLi2bExERX1GhyUdaYj0AVFeUjnqtMYbXrTgWgGjzS2nNJSIp0tcNj/8QFp8FM5a4TiMiIjmgIdqpQeAiIuIrKjT5yHg6mgAuOPFIYnYSDS89n85YIpIqG2+GrlY47aOuk4iISA7o6Rugua2HeSo0iYiIj6jQ5CPjLTTNCJbSVjyDjpZ6EgmbzmgiMlED/fDod6BmFcx9nes0IiKSA3bt8waBz6/U0jkREfEPFZp8JBKLM6mogLLigjH/TNG0OUztb+Hxl6JpTCYiE7b1djiw0+tmMsZ1GhERyQGDO86po0lERPxEhSYfaYnFqQ6WYMbxJnT6rIXMNvtY+6R2nhPxLWvhkW9B1VFwxDmu04iISI5oiHYCMF/DwEVExEdUaPKRSCxOVfnYls0NKpw6h+mmnfvqGuiM96cpmYhMyIt/g711cOpHIKC/dkVEJDXqo52EJhUxZXKx6ygiIiIv0zseH4l0xMc8n+llobB36Itwd92eNKQSkQl7+FsQrIGll7hOIiIiOaQh2qVuJhER8R0VmnwkEjuMQlPQKzQtD3aw9qnGNKQSkQnZtQ4aHoZTroFCfeIsIiKpUx/t1HwmERHxHRWafKKnb4C27j6qx93RVAPAuXMHeGxHlKYD3WlIJyKH7eFvwaSpsOLdrpOIiEgO6e1P0LS/Wx1NIiLiOyo0+URrRxzgsDuaTprejbVwx0YNBRfxjeh2eO7PsOpqKNYnziIikjpNB7pJWJirjiYREfEZFZp8IhI7zEJTUSlMrmRKXwur5k9j7ZONWGvTkFBExm3jzWAKYOX7XCcREZEcU68d50RExKdUaPKJlwtN5aXj/+FQGNqauPiEMDtaO9m460CK04nIuA30w+ZbYfGZUDHTdRoRyUHGmFuMMa93nUPcaGj1Ck2a0SQiIn6jQpNPtCQLTdXBcXY0gbebVVsj5y2bRWlRgLVPaii4iHPb74fYblh+ueskIpK7TgYeNMZsNcb8qzFmiutAkjn10S7KiguoLNdGEyIi4i8qNPlEJBbHGJhWdhgvFkI10N5ERWkRZy+ZyR83N9PTN5D6kCIydhtvgsmVsPhs10lEJEdZaxcC5wHPAd8AmowxPzfGnOw2mWRCQ3LHOWOM6ygiIiKvokKTT0Q64kybXExRwWH8KwmFId4OPe1cvKKG9p5+7n+2JfUhRWRsOlvhub/AcW+HQn3SLCLpY629x1r7FmAu8FXgDOARY8xGY8wHjDHlbhNKujREu5hfqflMIiLiPyo0+UQkFh//IPBByZ3naG/i1EWVzAiWaPmciEtP3waJPi2bE5GMsdbusdZ+ETgF+AdwHPADoNkY83VjjAb55JD+gQS79ndpPpOIiPiSCk0+0TKRQlOoxju2NVEQMLxpeZgHn4+8PGBcRDLIWm/ZXHglVB/tOo2I5AljzGpjzG3AS8Ay4Aa8otN3gQ8Av3IYT1Jsd1sPfQNWO86JiIgvqdDkE62p6Ghq2wXAJStqGEhY/rCpKUXpRGTMmp+Clm3qZhKRtDPGTDfGfNwY8zxwL7AAr6gUttb+m7X2cWvtZ4CrgHNcZpXUqo9qxzkREfEvFZp8wFo7saVzFbPABKDdKywtnlHBsTUh1j6lQpNIxm28GQonwdK3uE4iIrmvCbgOeAQ42Vp7orX259banoOuexbQ8MYcUh/tAmC+Ck0iIuJDKjT5QFt3H70DCaorSg/vAQoKvWJT2yuFpYtX1PDM7na2NbenKKWIjKq3C7b8Do65CEpDrtOISO77NF730nuttetHushau8lauyCDuSTNGlo7KS0KUH24H1KKiIikkQpNPjA4S+mwO5rAWz7X/soA8AuPm01RgeH3T2kouEjGPPsnbwdILZsTkQyw1v6PtXa/6xySefXRLuZNKyMQMK6jiIiIvIYKTT7wcqGpfAKFplD4VR1NU8uKWX1UNXdsaqZ/IDHRiCIyFhtvgqnzYd6prpOISB4wxtxgjLlphHM3GWO+nulMkhk793UyT4PARUTEp1Ro8oFIR6o6mpq8Ha+S3rKihtaOOA+9EJloRBEZzf56eOkhr5spoL9aRSQjLgT+OsK5e4A3ZTCLZEgiYWmIdqnQJCIivqV3Qz7Q0u4VmqqDE+loqoH+HuiKvnzXGUdWM3VyEWuf1FBwkbTb+GvAwHHvcJ1ERPJHGNg5wrnG5HnJMXtjPcT7E9pxTkREfEuFJh+IdMQpKQxQUVJ4+A8SqvGOba/MZCouDHDR8WHu3baXtq6+CaYUkRElBmDTLbBojbeMVUQkM/YDi0Y4twjoyGAWyZD6Vu04JyIi/qZCkw9EYnGqKkowZgIDHYPJN7ftr+5eunhFDb0DCf74dPMEEorIIe140BvGryHgIpJZfwM+a4yZMfTO5O1PA/c6SSVp1RDtBNDSORER8S0VmnxgsNA0IS9NPKnjAAAgAElEQVR3NL260LQ0HOSIGeXafU4knTbeDJOmwpHnuU4iIvnlP4Fy4AVjzC3GmOuNMb8GngfKgM86TSdpUR/toqjAMHvKJNdRREREhqVCkw+0xHqonmihaXIlFBR7XRVDGGO4eEUNT+08wI6IOuhFUq5rHzz7Jzj2bVA4wf+PRUTGwVpbD5wI3AGcAVybPN4OrLLWvuQunaRLQ7STOdMmUxCYQCe8iIhIGqnQ5AMp6WgKBCA4+1Uzmga9aXmYgIHfP6Wh4CIpt+V3MNCrZXMi4oS1tt5a+25r7SxrbbG1dra19gprbYPrbJIe9dEuzWcSERFfU6HJsd7+BPu7+qgqL534g4XmvGbpHMCMYCmnLa7i9o1NJBJ24s8jIq/YeBPMOg5mLnOdREREcpy1loZop+YziYiIr01gm7NXGGOmW2ujqXisfBPtjANMvKMJvIHgDY8Me+riFWE+8ptNPL4jyimLKif+XCICuzfDnqfhvG+4TiIiecoYUw1cBhwJHPyplbXWvj/zqSRdIh1xunoH1NEkIiK+Nq5CkzHmKmCKtfbrydvLgL8As4wxG4ELrLV7Uh8zd7W0e4WmCc9oAm9b9fZmb6v1QMGrTp29ZCYVJYX87qlGFZpEUmXjzVBQAssucZ1ERPKQMeZI4DG813NlQCswDSgA9gNt7tJJOjREuwDtOCciIv423qVzHwa6h9z+H+AA3vDJEHBdinLljUgsxR1NdgA69r7mVGlRAecfO4u76/bQGe+f+HOJ5Lu+Hnj6Njj6n70d50REMu/rwHpgBmCAc4FJwJVAF/Bmd9EkHepbOwHU0SQiIr423kLTPOBZAGNMCPgn4JPW2u8CnwfOTm283BfpSGGhKVTjHYcZCA5w8Qk1dPUOcHedms5EJuy5P0PPAQ0BFxGXTgR+AMSTtwPW2n5r7Y3A94BvOUsmadEQ7aIgYAhPneQ6ioiIyIjGW2gKAInk96cBFngweXsXUJ2aWPljsKOpsjxFHU0wYqFp5bypzJ02mbVPDX9eRMZh483eAP4F/+Q6iYjkr3Jgn7U2gbdMbuja+PV4hSjJIQ37ughPmURRgfbzERER/xrvb6kXgPOT378deNRa25W8PRvYl6pg+aIl1sPUyUUUF6bgBcNgR1P7a3eeAzDG8JYVYR7bEaXpQPew14jIGBzYBdsfgOPfCQG92BcRZ+qBmcnvnwPeOuTcBXjjDSSHaMc5ERHJBuN9h/QN4FpjTCvwDuC7Q86dATydqmD5IhKLp2bZHEBpCIrLoW34QhPAxStqsBZuV1eTyOHbdAtg4fh3uE4iIvntXuDM5Pf/A7zXGPOcMWYr8BHgRmfJJOWstbzU2qn5TCIi4nvj2nXOWnuLMWYncBKw3lr70JDTe4E7UxkuH6S00GSMt3yufeQi0pxpk1m1YBprn2riQ2cswhiTmucWyReJBGy62VsyN3We6zQikt/+AygBsNbeZozpBt4GTAa+DfzEYTZJsQNdfcR6+tXRJCIivjeuQhOAtfZh4OFh7v98ShLlmUhHnJXzpqXuAUPhEWc0DbpkRQ2fXPs0G3cdYMVc7ZYlMi71/4ADO2GN/soTEXeMMQXAUUDz4H3W2j8Cf3QWStKqPqod50REJDuMa+mcMeYUY8wFQ25PN8bcaozZYoz5RvJFj4yRtZaW9hR2NIHX0XSIpXMA5y6bSWlRgLVPavmcyLhtvNlbpnrU+aNfKyKSPhbYACx3HUQyoyHqjUWdX6mOJhER8bfxzmj6KnDCkNtfB84Dngc+CHw6RbnyQizeT7w/QVUqdpwbFJoDnS3QHx/xkorSIs46ZiZ/qduDtTZ1zy2S67oPwDN3wrK3QpG2lhYRd5I7ze0C1N6SJ+qjnRgDNVNVaBIREX8bb6HpaLxPzzDGFAGXAB+11l4MfAZvQLiMUSTmFYNS2tEUCnvH9uZDXnbcnCns6+xlX2dv6p5bJNfVrYX+Hlh+ueskIiIAP8LbpKV4Ig9ijDknOUT8RWPMp0a45lJjzDZjzFZjzC0TeT45PA3RLmaHJlFapAUEIiLib+Od0VQOtCe/X4X3KdqfkrefAuamKFdeaGn3Ck3VqV46B9DeBNMWjHjZwirvA9DtkU6mp7KjSiSXbbwZZiyFWce7TiIiAlAB1AI7jDF3A7vxltQNsqPN0EyOPfg+3u51jcB6Y8yd1tptQ65ZjDd4/FRr7X5jTHWK/xwyBvXRTg0CFxGRrDDejqYm4Ljk9+cCddbaluTtqUDXaA9gjLnRGNNijKkbct80Y8y9xpgXksdhJ1QbY96TvOYFY8x7xpnddyId6ehoqvGOo8xpWlRVDsD2SEfqnlskl+3dCs1Ped1M2q1RRPzh08Ds5Nf78LrLP3vQ12hWAS9aa3dYa3uB3wAXHXTNVcD3rbX7AYa89pMMaoh2MU+DwEVEJAuMt9B0K/AVY8zvgI8BNw85twJ4YQyP8QvgnIPu+xRwn7V2MXBf8varGGOmAZ8HTsJ7UfT5kQpS2SItS+cGO5radh3ystlTJlFSGGCHCk0iY7PxZggUwbJLXScREQHAWhsY5Wssa6zCeLOeBjUm7xvqCOAIY8wjxpjHjTEHv44DwBhztTFmgzFmQyQSObw/lAyrrbuPfZ29zFdHk4iIZIHxFpq+AHwNKMEbDH7DkHPHAb8d7QGstQ8B+w66+yLgl8nvfwm8aZgfPRu411q7L/mJ2r28tmCVVSKxOMUFAUKTilL3oMWTYdJUb+ncIRQEDAsqy9ge6Uzdc4vkqv5e2Pwbb6e5sumu04iIZFohsBh4A3AZ8BNjzJSDL7LW/thau9Jau7KqqirDEXPbzuSOc+poEhGRbDCuGU3W2gHgyyOcG644NFYzrLW7k9/vAWYMc81YPnEDvE/UgKsB5s7179iollgPVRUlmFQvwwnVjLp0DqC2qpytzW2pfW6RXPT8X6B7Hyx/l+skIiKp1gTMGXK7JnnfUI3AE9baPuAlY8zzeIWn9ZmJKPVR74PB+ZXqaBIREf8bb0cTAMaYpcaYDxlj/jN5XJKqQNZay6sHWR7OY2TFJ2qRWJzKVC6bGxSsGbWjCbyB4Dv3dRHvH0h9BpFcsvFmqJgNtWe4TiIi8jJjTMIYM3CorzE8zHpgsTFmQXL3urcDdx50zR143UwYYyrxltLtSOEfRUaxc5/X0TR3mgpNIiLif+PqaDLGFOLNWLoMGNqGY5Nb3V6R7Hoar73GmFnW2t3GmFnAcEMmm0i+yEmqAR48jOfyjUgsTs3UNLxgCIVh52OjXlZbVU7Ceu3Yi2dUpD6HSC5ob4YX/wanfQwC2lJaRHzlOl774dx04Cy8MQe/GO0BrLX9xphrgHuAAuBGa+1WY8x1wAZr7Z3Jc2cZY7YBA8AnrLXR1P0xZDT1rZ1UV5QwuXi8G0aLiIhk3nh/W30euBT4HN4g8D3ATODy5LkdyeN43Qm8B2/u03uAPwxzzT14g8gHB4CfhbfVbtZq7YizfG4a5pkHw9BzAOIdUFI+4mW1Q3aeU6FJZASbbgGbgOPf4TqJiMirWGu/MNz9xpgC4I/AmNbHW2vvAu466L7PDfne4m0C87HDzSoT0xDtYr7mM4mISJYY79K5y4EvWWu/bK1tsNbGk8cvA18C3j3aAxhjbgUeA440xjQaY96PV2A60xjzAvDG5G2MMSuNMT8FsNbuA76I1+K9HrgueV9W6h9IEO3spTodS+dCNd5xlOVzC6q8FywaCC4yAmu9ZXPzToPpta7TiIiMSbK7/AfAta6zSGrURzuZpx3nREQkS4y3o2k28OgI5x4FPjPaA1hrLxvh1Jphrt0AXDnk9o3AjaPH9L9oZy/WQlU6C01tjVB15IiXlZcUMjNYyvZIR+oziOSChkdh/0vwT//uOomIyHiVANNch5CJ6+rtpyUWZ36lOppERCQ7jLfQ1AycCvxtmHOnJM/LGERicSBNhaZgcjO+MQ4EV0eTyAg23gzFFXDMha6TiIi8hjFmuK11i4GleN3hGzKbSNKhIeoNAldHk4iIZIvxFpp+DXzGGJNIfr8bb0bT2/G6mb6W2ni5a7DQlJalc8HZgIG20QtNtVXl3LGpCWstxphRrxfJGz3tsO0OOPZSKNanyCLiS/UMv1OvAbYDH8poGkmLhqj3gaBmNImISLYYb6HpC8BC4L+S3w8ywC14u5/IGLTEeoA0dTQVFEH5DG/p3Chqq8qI9fQT6YhTXVGa+iwi2Wrr7dDXBcvf5TqJiMhI3sdrC009QAOw/jB3AhafqU92NM1VR5OIiGSJcRWarLX9wDuMMV8GTsdb+78PeAiYBTwFHJvqkLlosKOpsjwNhSaAUBjaRy80LUzuPLcj0qlCk8hQG2+GqqMgfILrJCIiw7LW/sJ1Bkm/hmgn08uKCZYWuY4iIiIyJuPtaALAWrsV2Dr0PmPMUcCSVITKB5FYnGBpIaVFBel5glAN7N026mW11V6haXukg5MXTk9PFpFsE3kOGtfBWV8CLSkVEZ8yxhwBzLLW/n2Yc6cDu621L2Q+maRSfWuX5jOJiEhWCbgOkK8iHXGqg2nsIArWeMPA7XCjG14xK1hKaVGA7S0aCC7yso03QaAQjn2b6yQiIofyLeCfRzh3AXBDBrNImjREOzWfSUREsooKTY60tMepSteyOfCWzvV1Qff+Q14WCBgWVpazo7UjfVlEsslAH2z+DRxxDpRXu04jInIoK/HGFwznIeDEDGaRNOjpG2B3ew/zVGgSEZEsokKTI5GOeHoGgQ8Khr3jGAaCL6wqY3tEhSYRAF74K3RGYPnlrpOIiIymAm/493D6gFAGs0gaNO7vwlq0dE5ERLLKqDOajDELx/hYMyeYJa9EYmkuNIVqvGN7E8w69Hz22qpy/rxlNz19A+mbGSWSLTbe7O3auOhM10lEREazA1gD/HWYc6uB+oymkZSrb/V2nFOhSUREsslYhoG/yGu3zh2OGeN1ea8j3k9X7wDVPuloqq0ux1qoj3Zy1Mxg+jKJ+F1sLzx/D5zyYSg4rL0SREQy6VfAF40xO4GfWmvjxpgS4ErgWuALLsPJxNVHvRmamtEkIiLZZCzvpN6b9hR5JhKLA6S3o6l8BgSKvI6mUSys9F68bG9RoUny3NO/ATugZXMiki2+gTeH6bvAt40x+4BpeKMR1gJfc5hNUqAh2kWwtJApk4tcRxERERmzUQtN1tpfZiJIPslIoSkQgOAsaBtDoanKKzTt0JwmyWfWwlM3wZyToXKx6zQiIqOy1g4AlxhjVgNnAtOBVuCv1toHXWaT1KiPdjK/sgxjjOsoIiIiY6a1IQ5kpNAEEKwZU0fT5OJCZodKNRBc8tuudRB9AU79iOskIiLjYq29H7jfdQ5JvYZoF8fNmeI6hoiIyLho1zkHWmLeBjHVFaXpfaJQGNp2jenS2upydrR2pjePiJ9tvAmKymDJm1wnEREZE2PMBcaYa0Y49yFjzHmZziSp09ufoHF/F/M1CFxERLKMCk0ORGJxCgOGKZPSvN4+GIb23ZBIjHppbVU521s6sFbz3CUPxTtg6+2w5M1QUuE6jYjIWP0nMNKU6EnJ85Klmg50k7AwT4PARUQky6jQ5EAkFqeyvIRAIM3r7UM1kOiDzpZRL11YVUZn7wAtyWV9Inll2x+gt0NDwEUk2xwFPDXCuU3A0RnMIin2yo5z6mgSEZHsokKTA5GOePrnM4FXaIIxDQSvrSoHYHuL5jRJHtp4M0xfBHNPdp1ERGQ8AkD5COcqAG1VlsUakiMN1NEkIiLZRoUmB1ra41RnotAUDHvH9sZRLx3ceU4DwSXvtL4IOx/1upm0q4+IZJfNwDtHOPdO4OkMZpEUq492UVZcQGV5sesoIiIi46Jd5xyIdMQ5tiaU/id6uaNp9ELTzGApk4sL2B7RQHDJM5tuBlMAx13mOomIyHh9E1hrjPkt8BOgEQgDVwNvBt7qMJtMUEO0k3nTyzD6EERERLKMCk0ZNpCwRDO1dG7SVCicNKalc8YYFlaVqaNJ8stAP2y6FRafCRUzXacRERkXa+3txpiPAF8G3pK82wAdwL9aa3/vLJxMWEO0i6NmaYMKERHJPlo6l2H7OntJWDKzdM4Yr6tpDEvnwJvTtEMdTZIv+uPw969Bxx4NAReRrGWt/S5eF9P5wLuAc4DZQJ0x5kaX2eTwDSQsu/Z3MXea5jOJiEj2UaEpw1piPQCZ6WgCCIXH1NEEXqGp6UA33b0DaQ4l4pC1sPUO+N6J8ND1cOT5cMQ5rlOJiBw2a23MWns3sA44DdgC3A9c6jSYHLbmA930DVjtOCciIllJhaYMi8TiQAYLTcEaaB9boWlwIPhLrepqkhzV+CTceA789j1QXAaX/x4uuwUKtDGTiGQnY0zIGHO1MeYR4DngM8B+4F/wOpskCzVEuwDtOCciItlJM5oy7OVCU3lpZp4wFIbYHujvhcJD71pSW+XtkLw90sExs4OZSCeSGQd2wX3XwZbboKwK/vnbsPxdEChwnUxEZNyMMQG8JXLvAf4ZKAWage8DHwKutdY+5C6hTFR91PvQb36lOppERCT7qNCUYZGOTHc0hQELsd0wdd4hL11QWYYxaCC45I54DB7+Fjz2PW/J3Ov/DU77KJRouKqIZCdjzDeBdwDVQA9wO/BL4G9AELjGXTpJlYZoJyWFAWZUZOiDSRERkRRSoSnDWtrjVJQUMqk4Q50UobB3bG8atdBUWlRAeMokDQSX7JcYgI03w/1fgs4WWPZWWPM5mDLXdTIRkYn6KGCBu4ArrLXRwRPGGOsslaRUfbSLedMnEwgY11FERETGTYWmDIt0xDPXzQQQmuMdxzEQXB1NktW2PwD3fAZatsKck+CyW6FmpetUIiKp8jPgrXi7zD1njPkN8Ctr7Tq3sSSVGqKdms8kIiJZS8PAMywSi1OZyUJTcLCjqXFMly+sKmNHpJNEQh+KSpaJPAe/vhRuehP0dsBbfwnvu0dFJhHJKdbaq4CZwDuBDcD/Ax4zxjwD/Dtet5NksUTC0hDt0o5zIiKStVRoyrDWWJzqTBaaSsqhNARtYys01VaV0903wJ72njQHE0mRzlb488fhB6+DnY/BmdfBh9bBkjeB0ZIDEck91toea+2t1tpzgLnAfwADwKcAA3zVGHO5MUYDfrLQ3lgP8f6EOppERCRrqdCUYS2xDC+dAwjWjHnp3MIq70WNls+J7/XH4ZHvwHdWwIYbYeX74F83wqkfgSK9txKR/GCt3W2tvd5auxRYhbfz3GLgV8Bup+HksNS3dgEwX4UmERHJUprRlEFdvf10xPszX2gKhce8dG5RVTkAOyKdvH5xVTpT+Vv3AXjo6xAogNM/oV3K/MRa2PYHuPdzcKABFp8NZ30Rqo50nUxExClr7QZggzHmY8AFwLsdR5LD0BD1NmWZp6VzIiKSpVRoyqDWWC8AVeWZLjTVQOOGMV1aVVFCeUlh/nY0JRKw+VaviNG9zytqPH0bnPPfcIyWYjnX+CTc82nY9ThUL4F33Q61q12nEhHxFWttH3B78kuyTH20i6ICw+wpk1xHEREROSwqNGVQS8ybe1QdzPCynmDYK5r0dkHxoT8dM8ZQmxwInnd2Pw13fRx2PQE1q+D822GgF/70UfjtFVC7Bs77OkyvdZ00/xzYBfddB1tug7Jq+OfvwPLLvY4zERGRHNIQ7WTOtMkUBPThloiIZCcVmjIoEosDjjqaANqboXLRqJfXVpXz2I5omkP5SPcBeODLsP6nMGkaXPQDOO4yCCRHmF31gHfu/i95A6df/zE49VrNAcqErn3w2Pfhse95t1//cTjtWi1lFBGRnNUQ7WLeNC2bExGR7KVCUwZFOpKFpowPAw97x7ZdYyo0Lawq4/cbm+iM91NWksP/iRy8TO7EK+GMT8Okqa++rqAQTv4AHHORt2zrwf/2ltOd/w0t20qlgT7YW+ct82x6EhrXQ/RF79yyS2HN52DKHLcZRURE0shaS0O0k1ULprmOIiIicthyuIrgP5FYnICBaWXFmX3iULLQ1D62nedqkwPBX2rtZGk4lK5Ubg23TG7WsYf+meAseOvPYcW74M8fh5veDEveAmd/xTsnY2etV/h8uai0AXZvgn5veSll1VCzEo5/Byw6c/R/NyIiIjmgtaOXzt4B5msQuIiIZDEVmjKopT1OZXlJ5tfcv9zRNLZC08JkoWl7pCP3Ck2jLZMbi9rV8MFH4ZFvwz++CS/cC6s/Ayde5XU/yWvFY9D0FDRt8AZ6N22Ajr3eucJSmHUcrHy/V1yqWQmhORq8LiIieeflHecqyxwnEREROXx6V5xBkY545pfNARSWeB0i7Y1junze9MkEDGzPpYHgY10mN1ZFpfCGf4dll8Bdn4C7PwWbboELbvAKJfksMQAtzySLSsmOpZZnAOudn74IFp7xSlFpxlIoKHIaWURExA/qo10AzJ+uQpOIiGQvFZoyKBJzVGgCb/ncGDuaSosKmDNtMtsjHWkOlSGHs0xurKbXwuVrYdsdcPd/wE/fCCdcAW/8/OEXsbJNbI83T2mwqNS8EXqT/+1Mmgrhld58q/BKCK+AyZo7ISIiMpyGaCcFAUN4yiTXUURERA6bCk0ZFInFOXqWo92ygmFofWHMly+sLGNHtnc0pWKZ3FgYA0veDLVrvEHhT/wQnvkjnPUlOO7t2b0EzFrobPXmKbU3QVtj8muXV7g8sBM6W7xrA0Uwc5k3Vymc7FaatjC7//wiIiIZVB/tIjxlEsWFKX6tIiIikkEqNGVIImFpdbV0DiBUAzse9AoHY3jjX1tVzmM7oiQSlkCmZ0pNVKqXyY1VaRDO+W+vmPXnj8EdH4CNN8P534Tqo9L73IertytZQNo1pIg05Ku96ZUB3YMKJ3n/PYVq4IizoHqJV1Saeay3pFBEREQOS0O0k3kaBC4iIllOhaYM2d/VS3/CUlXuqNAUDHvLmXraYNKUUS9fWFVOT1+C5rZuaqZm0QuedC6TG6tZx8L7/gobfwX3fh5+eCqc8mE4/ZNQnMF/lokEdOwZ0oE0WEAaUljq3nfQDxmomOUVkWYdB0ed5w3mHiwsheZ4BTt1KYmIiKSUtZaXWjt50/Fh11FEREQmRIWmDIl0xAGoqnDU8RGq8Y7tTWMqNNVWeUMot0c6s6PQlKllcmMVCHizmo66wOusevgG2LIWzrsejjw3dc/T2wn760f4aoCB+KuvLwklC0bh5O5uNa8uJFXM0mBuERERBw509RHr6VdH0/9n787jo67u/Y+/zmRPJgkkmQQIS0hAJIBiwRX3inWpaF1x16721rr0tr3tbW+vt7393dva1Wrrtau7tVpFqda1IuCuRUkCCAkJJgEyCZBMtsky5/fHN0FEliwz+c7yfj4eeYRktreRxzDzzjmfIyIiMU9F0xjxB5w3/IU5Lm6dA2c1S9Gcg1691OcFoLqpnZMO8UUy2ei4tU1uqLIK4LxfwxFXwPKvwYNLYdZZcOaPYNzUg99+cFXSjs37LpMG5yMNSsuB8SXgOxQOOQPGT4PcqR+WS+m54f4vFBERkTCobXFmY+rEORERiXUqmsZIU9vAiiY3t86Bs2VqCAq8qeSkJ1PTHMUnz0XDNrmhmnYcXLcSXvs1vPS/cMfRcNI34djrob/HWX20c19l0l6rkowHciZDXgnMOsMplXZ/TNe2NhERkRhV19IJQEmBVjSJiEhsU9E0Rj7cOudS0ZQ9AUySs3VuCIwxlBV6qW6KwpPnrHUKm2f/wylW3N4mN1RJKbDoRphzPvz9W/D8LbDiVujd62ecmu0USb5ZA6uSSj78yJ0CyaljHl1EREQiq66lE2OIjZEFIiIiB6CiaYz4A0EyU5PISnPpR+5JcubvtA6taAIoLfCyapM/gqFGIBiAJ74KlY/BrLPhvDuiZ5vcUI2bAkvvhw1/h43POKvN8qZrVZKIiEgCq2vpYGJOOukpSW5HERERGRUVTWPEHwhS6NZqpkG5k4e8ogmgrDCLR9+pJ9DdS3Z6FAyI9m+AP18BLZvgtFvguBujfxXTgcw6w/kQERGRhFfb0sE0zWcSEZE4EMPv0mNLU6DbvW1zg3KLnSPth6i0wBkIvrk5CrbPVfwV7joFunbCVcvg+Jtju2QSERER2UNdS6fmM4mISFzQO/Ux4g8E3S+acoqdFU2h0JCuPqPQ+a1atd/FgeD9vfD0t+CRa53T8r70Mkw/0b08IiIiImHW1t1LS0ePVjSJiEhcUNE0RvyBoHsnzg3KneyccNbZPKSrT83LIslj3BsI3rYV/vRpeP03cPR1cM3fIGeSO1lEREREImTL4Ilz+VrRJCIisU9F0xjo7u2nrbuPwpx0d4PkFDufh7h9LjXZw9S8TGqaXVjRtHkl/N8JsG0tXPB7OPNHOm1NREQkAowxZxhjNhhjNhljvrWPy68xxviNMWsGPj7vRs54Vtvi/FJPK5pERCQeREXRZIyZtceLlzXGmDZjzE17XedkY0zrHtf5nlt5h8sfCAJEwYqmgaJpOAPBfVlju6LJWlj9S7jnXEgfB194AeZdOHaPLyIikkCMMUnAHcCZQDlwqTGmfB9X/bO1dv7Ax+/GNGQCqBtY0TRNK5pERCQORMWpc9baDcB82P2CpwF4bB9XXWmt/fRYZgsHf/tA0eT2jKbcKc7n1qEXTaU+Ly9vbKY/ZEnymAgFG9DdCo//C6xfDuXnwpLbIT0nso8pIiKS2I4CNllrawCMMQ8B5wJVrqZKMLXNHRRmp5GZGhUvzUVEREYlKlY07eWTQLW1ts7tIOGye0WT20VTZj4kp0Pb0E+eK/Nl0dMXomFnVwSDAdurnFPlNjwNp/8QLrpbJZOIiEjkFQMf7PF1/cD39naBMeY9Y8wjxpgp+7ojY8wXjTFvGWPe8vv9kcgat+paOinRtjkREYkT0Vg0LQUe3M9lxxpj3jXGPG2MmbO/O4i2FzpNA0VTodYep+gAACAASURBVNtFkzHOMO0hzmgCZ0UTRPjkufceht99Enra4ZrlcNz1TlYRERGJBk8CJdbaw4DngLv3dSVr7V3W2oXW2oU+n29MA8a62pYObZsTEZG4EVVFkzEmFVgC/GUfF78DTLPWHg78Cnh8f/cTbS90/IEgxkBeVhQMs84pHtbWubJIFk19PfC3r8NfvwAT58OXXoZpx4X/cURERGR/GoA9VyhNHvjebtbaFmttcODL3wELxihbQujs6aMpEKSkQCuaREQkPkRV0YQziPIda+32vS+w1rZZa9sH/vwUkGKMKRjrgCPhDwTJz0olOSkKfty5k4c1DDwvK5XxmSlU+8M8ELy1Hv54Jrz5Wzjuq3D1E5A9IbyPISIiIgfzJjDTGDN94Bd+S4En9ryCMWbiHl8uAdaNYb64p0HgIiISb6Jt4uCl7GfbnDFmArDdWmuNMUfhlGQtYxlupPyBIAVunzg3KHcyBLZCfx8kDe1/f6nPS004VzTVvASPfNZZ0XTxPc7gbxERERlz1to+Y8z1wDNAEvAHa22lMeb7wFvW2ieAG4wxS4A+YAdwjWuB49DuoilPK5pERCQ+RE3RZIzJAhYDX9rje9cBWGvvBC4EvmyM6QO6gKXWWutG1uHyB7opzEl3O4YjpxhsCNq3OaXTEJT5snhxfRhmXYVCsOpn8I8fQsEhcMl9UDBz9PcrIiIiIzawUvypvb73vT3+/G3g22OdK1HUtTirxqdqRZOIiMSJqCmarLUdQP5e37tzjz/fDtw+1rnCwR8IMqMw2+0YjsFyqbV+yEVTqc/Lw2/V09rVS25Gysget2sXPHYdvP80zL0QzvklpHlHdl8iIiIicaK2pZO8rNSRv8YSERGJMlEwNCi+WWvxtwfxuX3i3KCcgROLh3Hy3OBA8BFvn9v6Htx1Emx6Ds68FS74nUomEREREZwVTZrPJCIi8URFU4S1dvXS228pjJaiKXegaBrGQPAynzMzYEQDwdc8AL9f7MxjuvZpOPqLYMzw70dEREQkDtW1dFKSr/lMIiISP6Jm61y8ago4pwFHzYqm9FxIy4HWoRdNU/IySfaY4a1o6m6F574Hb/8JSk6AC/8IXt/w84qIiIjEqe7efhpbu7SiSURE4oqKpgjzR1vRBM72uWGsaEpJ8jAtP5PqoRRNrfXw+p3w1p+gJwDH3wynfHfIJ9yJiIiIJIr6nZ1Yi1Y0iYhIXNG7/wiLyqIptxhaPxjWTUp9XmoOtHVu21p45VdQ8ShYC3M+A8d9FSbNH2VYERERkfhU29wJoBVNIiISV1Q0Rdhg0RQ1M5rAWdHUuGZYNynzeXlpQxN9/SGSkwZGe1kL1S86BVPNPyDVC0d9CY65DsZNjUBwERERkfhR2+L8Ek8rmkREJJ6oaIqwpkA36SkevGlR9KPOnQydzdDbDSnpQ7pJqS+L3n5L/c4uSsalQOVfnYJpewV4J8Bpt8CCayBjfCSTi4iIiMSNupZOctKTGZeZ4nYUERGRsImi9iM++QNBfNlpmGg6aS1nj5Pn8suGdJMyn5dsOuld+QuouQ8CjeCbDef+GuZdCMlRtGJLREREJAbUtnRQUpAVXa8TRURERklFU4T524P4vFFWwuROdj4PtWhqrWdOxR28kvZHst/tguknwpJfwYxPgl4YiYiIiIxIXUsnh08Z53YMERGRsFLRFGH+QJDSAq/bMT5qsGhqrT/w9ba+B6/eDhWPkm4tL3mO5f2ya7jhiosiHlFEREQknvX2h2jY1cWSwye5HUVERCSsVDRFWFMgyNHT892O8VE5Ay9oWhs+ftnuAd+3Qc1LHxnw/YeHGrDtlhvGNKyIiIhI/GnY2UV/yOrEORERiTsqmiIo2NfPrs5efNF04hxASgZk5kPbHiua+nqg4lFnwHdT5R4Dvq+FDGdJd6lvF89VbXclsoiIiEg82X3iXIFOnBMRkfiioimCWtp7AKKvaAJnIHhrA3S3wtt/gtfu3GvA90WQnPqRm5T5vDzU8QE7O3oYn5W67/sVERERkYOqa+kE0IomERGJOyqaIqgpEASgMBqLptwpULsSfjYHegIw/aSDDvguK3R+41bT3M6CrLyxTCsiIiISV2pbOshMTYq+Q2NERERGyeN2gHjmHyiaonJFU9Ec6OmAWWfAF1fA1U/AzNMOeIrc4FDzan/HWKUUERERiUt1LZ1My8/C6ARfERGJM1rRFEFRXTSd9E049iu75y8NxeTxGaQmeaj2t0cwmIiIiEj8q23pYFZRttsxREREwk4rmiJosGjKz4rCoikpZVglE0Bykodp+ZnUaEWTiIiIyIj1hywf7HBWNImIiMQbFU0R1BToJi8rldTk+Pkxl/m8WtEkIiIiMgqNu7ro7beUaBC4iIjEofhpQKKQPxCMuwGPpb4strR00tsfcjuKiIiISEz68MQ5rWgSEZH4o6IpgvztweiczzQKZT4vfSHLlh2dbkcRERERiUm1Lc4YgpICrWgSEZH4o6IpgvyBIIXxVjQVDpw816TtcyIiIiIjUdfSQVqyh6LsdLejiIiIhJ2Kpgix1tIUiL8VTaU+Z4l3TbMGgouIiIiMRG1LJ9PyM/F4jNtRREREwk5FU4S0dffR0xeKu6IpJz0FX3aaVjSJiIiIjFBdSwdT8zSfSURE4pOKpgjxB4IAcVc0AZQWZGlFk4iIiMgIhAZmXerEORERiVcqmiIknoumskIv1X6taBIREREZrqZAkO7eENMKtKJJRETik4qmCGkKdAPE3TBwcE6e29XZy46OHrejiIiIiMSU3SfOaUWTiIjEKRVNEbJ7RZM3/k4TGRwIrlVNIiIiIsNTt7to0oomERGJTyqaIsTfHiQ12UNORrLbUcJuhs8LoIHgIiIiIsNU29JJSpJhYm78/TJSREQEVDRFjD8QxOdNw5j4O7Z20rgMUpM9GgguIiIiMkx1LR1MGZ9JcpJehouISHzSv3AR4g8E43IQOECSx1BakKUVTSIiIiLDtLm5k6mazyQiInFMRVOExHPRBM6cJq1oEhERERm6nr4Q1U3tzCrKdjuKiIhIxKhoipB4L5rKfF627Ogk2NfvdhQRERGRmPD+9gA9/SHmFue6HUVERCRiVDRFQG9/iB2dPRTGedHUH7Jsael0O4qIiIhITKhsbAVQ0SQiInFNRVMEtLT3YC1xvaKp1OccyVvt1/Y5ERERkaGoaGjDm5bMtDzNaBIRkfiloikC/IEgAD5vPBdNXgCq/RoILiIiIjIUaxtamTMpB48n/k4lFhERGaSiKQL87d1AfK9o8qYlU5STRo1WNImIiIgcVF9/iHVb27RtTkRE4p6KpghoanNWNBXmpLucJLLKfF6taBIREREZgmp/B8G+EHOLc9yOIiIiElEqmiJgcOtcgTfV5SSRVebzUuNvx1rrdhQRERGRqFbR4AwCn6cVTSIiEudUNEWAvz1IbkYKaclJbkeJqFJfFm3dfTS397gdRURERCSqrW1oJSMliekFXrejiIiIRJSKpgjwB4IUxvF8pkFlGgguIiIiMiSVja2UT8ohSYPARUQkzqloioCmQDCuB4EPKvVlAWgguIiIiMgBhEKWysY25k7SfCYREYl/KpoiwJ8gRdOk3AzSUzxa0SQiIiJyADXNHXT29OvEORERSQgqmsLMWusUTd74L5o8HkNpgTMQXERERET2rbLRGQSuoklERBKBiqYw6+jpp6u3n8Kc+C+awNk+V62tcyIiIiL7VdHQSmqyhxmFGgQuIiLxT0VTmDW1dQMkxNY5cAaC1+/spLu33+0oIiIiIlFpbUMrsyfmkJKkl94iIhL/9K9dmPkDQQB83nSXk4yNUl8WIQt1LZ1uRxERERGJOqGQpbJBg8BFRCRxqGgKM3/7QNGUQCuaAA0EFxEREdmHD3Z2Egj2aT6TiIgkDBVNYTa4oqkwQYqmUl8WgAaCi4iIiOxDRUMbAPNUNImISIJQ0RRmTYEgKUmG3IwUt6OMiczUZCblpmsguIiIiMg+rG1oJSXJMLNIg8BFRCQxqGgKM38gSIE3DY/HuB1lzJQVerWiSURERGQfKhtbOaQom7TkJLejiIiIjAkVTWHmDwQTZj7ToNKCLKr9HVhr3Y4iIiIiEjWstVQ0tDJ3krbNiYhI4lDRFGb+QDBh5jMNKiv00h7so2lgPpWIiIiIQMOuLnZ29jJ3soomERFJHCqawqwpIVc06eQ5ERGRWGWMOcMYs8EYs8kY860DXO8CY4w1xiwcy3yxbHAQ+NxJOS4nERERGTvJbgfYkzGmFggA/UCftXbhXpcb4JfAWUAncI219p2xzrk//SHLjo4gPm9iFU1lhc7Jc9X+Do4rK3A5jYiIiAyVMSYJuANYDNQDbxpjnrDWVu11vWzgRuD1sU8ZuyobW0nyGGZPVNEk8hE9neBfH9nHyCqAcVMj+xgS3zp3wM5at1OMXv4MSB/bf4eiqmgacIq1tnk/l50JzBz4OBr4zcDnqNDSESRkSbgVTRNy0slMTdJAcBERkdhzFLDJWlsDYIx5CDgXqNrrej8AfgR8Y2zjxbaKhlZmFnpJT9EgcJHdAtvhT2dDy8YIP5CBz9wJhy+N8ONIXAqFnL+nTXv/cxiDrnwcyk4Z04eMxqLpQM4F7rHO1OnXjDHjjDETrbVb3Q4G0NTmzCjyZae7nGRsGWMo9TkDwUVERCSmFAMf7PF1PXv9Es8Y8wlgirX2b8aY/RZNxpgvAl8EmDpVqwistaxtaOOkQ3xuRxGJHu1+uPscaGuAc38NmfmRe6zX7oDHvwyeZJh3YeQeR+LTumVOyXTKd2DCYW6nGZ0J88b8IaOtaLLAs8YYC/yftfauvS7f14uhYuAjRZNbL3T87YNFU2KtaAIo83l5u26n2zFEREQkjIwxHuBnwDUHu+7A67a7ABYuXJjwR9E2BYI0tweZW6xtcyIAdLTAPUtg1xa4/C8w/YTIPt70E+D+i+GvXwBPEsz5TGQfT+JHKAQrboWCQ+CEf3X+/siwRNsw8OOttZ/A2SL3FWPMiSO5E2vtXdbahdbahT7f2P0WyT9w6lqinToHzkDwhl1ddPX0ux1FREREhq4BmLLH15MHvjcoG5gLvDQwS/MY4AkNBD+4ioZWAOYW68Q5ETp3wD3nwo4auOyhyJdMAKlZcNmfYcrR8MjnYN2TkX9MiQ8b/gZNlXDC11UyjVBUFU3W2oaBz03AYzhzA/Z0sBdDrhosmhJyRVNhFtbC5mZtnxMREYkhbwIzjTHTjTGpwFLgicELrbWt1toCa22JtbYEeA1YYq19y524sWNtQyvGQLkGgUui69oJ954Hze/D0geg9OSxe+w0r7N6qngB/OUaWP/U2D22xCZrYcWPIa8U5l7gdpqYFTVFkzEma+BEE4wxWcDpQMVeV3sCuMo4jgFao2U+EzhFU3Z6ckIOfCwt8AJQ06yB4CIiIrHCWtsHXA88A6wDHrbWVhpjvm+MWeJuuthW0dBGaUEWWWnRNqlCZAx1t8K950PTOrjkPpjxybHPkJYNVzwCEw+Hh6+C958d+wwSO95/Bra956xmStLz90hF00+uCHjMGANOrgestX83xlwHYK29E3gKOAvYBHQC17qUdZ/8gWBCrmYCmF6QhTFQ3aQVTSIiIrHEWvsUzmusPb/3vf1c9+SxyBQPKhtbOWp6ntsxRNzT3Qb3XQDb1sIl98Ihp7uXJT0Xrvirs33vz1fApQ/AjNPcyyPRyVpY8SMYNw0Ou9jtNDEtaoqmgWN1D9/H9+/c488W+MpY5hoOfyCIz5uYRVNGahLF4zK0oklEREQSXnN7kK2t3czTfCZJVMF2uP8iaHgHLr4bZp3pdiLIGAdXPuYMJH/ocmd+U+nJbqeSaLLpBWh8B875JSSluJ0mpkXN1rl44G8PUpiT7nYM15T6vFT7VTSJiIhIYhscBD5nkoomSUA9HfDAxVD/Jlz4e5h9jtuJPpSZB1cug7wyeGApbF7pdiKJFoOrmXImw+GXuZ0m5qloCqOmtu6EXdEEUObLosbfgbPwTERERCQxVTa2ATCnWIPAJcH0dMIDl8CWV+H8u2DOZ9xO9HFZ+XDVMhg/zSnE6l5xO5FEg80roP4NOOFmSE51O03MU9EUJh3BPjp6+hN2RhM4K5o6e/rZ1tbtdhQRERER11Q0tFKSn0lOurZeSALp7YKHLoXaVXDenTDvQrcT7Z/XB1c/CbmTnS1+W153O5G4bcWPIXsSHHGl20nigoqmMGluDwIkdNFU5ssCNBBcREREEtvahlbmaD6TJJLebmfIds0KOPcOOPwStxMdnLfQKZu8Rc7Q8vq33E4kbqldBXWrYdGNkJy47+fDSUVTmPgDTtFUmMBF0wyfF0ADwUVERCRh7ersoX5nF3M1n0kSRV8QHr4KNj3vDFE+4nK3Ew1d9gSnbMrKh3vPd4aXS+JZ8WPIKoQFV7udJG6oaAqTpoBWNPmy0/CmJVPdpKJJREREEtPgfKa5ms8kiaC/F/5yLWx8Bs7+WWy+Uc8thquXQ0Yu3HsebH3X7UQylra85sxnWnQjpGS4nSZuqGgKE7+KJowxzkDwZm2dExERkcS0duDEOa1okrjX3wuPfBY2/A3OvBWO/JzbiUZu3BSnbErLgXvOhW1r3U4kY2XFjyGzABZe63aSuKKiKUz8gSBJHkNeZmJPqC/1ebWiSURERBJWRUMrxeMyGJ+V2K8JJc7198FfvwDrnoBP/T84+otuJxq98dPg6icgJdMpm7ZXuZ1IIq3+bah+AY67HlKz3E4TV1Q0hYk/EKTAm4rHY9yO4qoyXxaNrd109vS5HUVERERkzFU2tmnbnMS3UD88fh1UPgaLvw/HfsXtROGTV+rMbPKkwD1LwL/B7UQSSS//GDLGw5GfdztJ3FHRFCZNge6E3jY3qHRwILhf2+dEREQksbR197K5uYN5OnFO4lWoH5Z9Bdb+BT75PWeuTbzJL4NrlgMG7j4Hmje6nUgioXENvP93pyhNy3Y7TdxR0RQm/vYgPq+KprKBoqnar+1zIiIikliqBgaBz1HRJPEoFIInb4B3H4ST/x1O+Fe3E0VOwUxnZVOo3ymbWqrdTiTh9vKtkJ4LR8XBts8opKIpTPyBoFY0AdPyM/EYrWgSERGRxFOhQeASr0Ih+NvN8M/74MRvwsn/5naiyCs81Cmb+nucsmnHZrcTSbhsq4D1y+HoLztlk4SdiqYwCIUsze09FGanux3FdekpSUwen6kVTSIiIpJwKhvbmJCTrl8+SnyxFp7+Brz9Jzj+Zjjl391ONHaKyuGqZdDb6ZRNu7a4nUjC4eVbITUbjrnO7SRxS0VTGOzo7KE/ZPWiYkCZL0srmkRERCThrG1o1SBwiS/Wwt+/DW/+Do77KnzyP8Ek2OFHE+bBlY9DsA3+9GlorXc7kYxG03qoWgZHf8kZBC4RoaIpDPyBIICKpgGlPi81ze2EQtbtKCIiIiJjorOnj2p/O3O0bU7ihbXw7Hfh9d84W4wW/yDxSqZBk+bDlY9B106nbGprdDuRjNTKn0BKZnydlhiFVDSFwWDRVKiiCXAGgnf3hmhs7XI7ioiIiMiYWLe1DWthrgaBSzywFp6/BV69HY78ApzxP4lbMg0qXgBX/BU6mp1tdIFtbieS4WreCBWPwlGfh8w8t9PEtWS3A8SDJq1o+ogyXxbgDASfPD7T5TQiIiIiQ2QtVD0O044Hr29YN11b7wwCn6eiaXSshTX3a3uS23ZshvceggXXwlm3qmQaNOVIuOIRuPd8p2y65m/gLXQ7lQzVyp9CUhoc+1W3k8Q9FU1hMLiiqcCrogmcrXMA1f52TjxkeC/SRERERFzT+E/4yzVQMAuuWT6sN5AVjW0UeFMpytHrwRGzFp7+Jrxxl9tJBGDh5+Csn6hk2tvUY+Dyv8D9F8LdS5zniqwCt1PJweyogfcehmO+POxfJMjwqWgKA38gSFZqEllp+nECFHhTyUlP1kBwERERiS21q5zPu7YM+w1kRUMrcyblYvSmfGSshWf+3SmZjvsqnPZ9FRxu089//0oWwWV/hvsvhnvOhauf1FasaLfyZ+BJdp5fJOI0oykM/O1BCnPS3Y4RNYwxlPq8VPvb3Y4iIiIiMnR1r0BeGVz+MOysdd5Adu446M26e/vZ2NSubXMjZS089x/w2q8/HDrt8ThFhz7c+5ADm34iXPogtGyCe5YM6blCXLKzDt59EBZcA9kT3E6TEFQ0hUFTWzc+bZv7iDKfVyuaREREJHaE+mHLK85KhcE3kM0bnbKpa+cBb7p+W4D+kGVucc4YhY0j1sIL34dXfqWh0xJ7yk6BpfeDfwPc+xno2uV2ItmXVT8H44FFN7qdJGGoaAoDf3tQg8D3UurLYltbN+3BPrejiIiIiBzc9krobnUGgcPAG8gHwL/+oG8gKxqcQeBzJmlF07C99D+w6mcaOi2xa8ZpcMl9znPIfec7zyMSPVrr4Z/3wRFXQm6x22kShoqmMPAHVDTtbWahMxC8qrHN5SQiIiIiQ1C32vlcsujD780ceAO5rQLuuwC69/26prKxldyMFCaPzxiDoHFkxY9hxY+cN4Bn/0wlk8SuQz4FF98DW9+F+y6EYMDtRDJo9S8BC8ff5HaShKKiaZS6e/sJdPepaNrL0aX5JHsML6zf7nYUERERkYOrXQXjpkLu5I9+/5BPwcV3w9Y1zilT+3gDubahlXnFGgQ+LCt/Cv/4IRx+GZxzmzOTSSSWHXoWXPhHaHgb7r8IgppX67q2rfD23TD/Muf5XcaMntFHyR8IAqho2ktuRgrHlObzXJWKJhEREYlyoZAzCHxw29zeDj0bLvwD1L/lnDLV8+Ecyp6+EBu2BZij+UxDt/o2Zy7TvIvh3NtVMkn8KF8CF/wOPngdHlwKPZ1uJ0psr9wGoT44/mtuJ0k4elYfpSYVTfu1uLyIGn+HTp8TERGR6OZfD107Prptbm/l58IFv4UPXoMHLtn9BvL97QF6+y1zNZ9paF79tXPC3NwL4LzfgCfJ7UQi4TX3fPjMXc523AeXQm+X24kSU3sTvPVHOHwp5E13O03CUdE0SrtXNOnUuY85rbwIQKuaREREJLoNzmeadoCiCZxyZPAN5EOXQm/X7kHg84pVNB3UG7+FZ77tlHafuQuSkt1OJBIZh13kFKmbX4aHLofebrcTJZ5XfgX9QTjhX91OkpBUNI2Sv90pmgpzVDTtrXhcBnMm5ahoEhERkehWtxpyimF8ycGve9hFcO6voWYFPHQ56+ubyE5LZmpeZsRjxrS3/gBPfR0O/TRc8HuVTBL/Dl/qbA2tfgEevhL6gm4nShwdzfDm72DuhZBf5naahKSiaZT8bd14DORnqWjal9PLJ/DOlp27V36JiIiIRBVroXa1s5ppqMO8518KS34F1S9w9vpvcdjEdDweDQLfr3fugeU3wyFnOsOSk1LcTiQyNo64As75JWx8Fv5yDfT1uJ0oMbx6h7Nl8cSvu50kYaloGiV/e5C8rDSS9OJinxaXF2EtvKjT50RERCQatWyCjqYDz2fal09cSf/ZP+fInjf5XvetegO5P2segCdugBmLndP7klPdTiQythZcA2f/FDY8BY9cC/29bieKb507nG26cz4Dvllup0lYKppGyR8IahD4AcyemE3xuAyerVTRJCIiIlGodpXz+WDzmfZh45QL+W7vtczatRIe/azeQO7t3T/D4/8CpSfDJfdBsl4zS4I68vNw5o9h/XJ49PPQ3+d2ovj1+p3QE9BqJpepaBolfyBIoYqm/TLGsLi8iFWbmuns0ROqiIiIRJm61ZBVCPkzhn3TioY27utfjP/4/4J1T+oN5J7WPgKPXwfTT4BLH4SUdLcTibjr6C/Bp/4fVD0Oj30JQv1uJ4o/3a3w2p0w+xwomuN2moSmommUmrSi6aBOLy8i2Bfi5feb3Y4iIiIi8qHB+Uwlw5jPtIeKhlYyU5PIO/VGOP2HegM5qPJx+OsXYepxcOlDkJLhdiKR6HDsV+C0/4KKR5zVfon+XBFur98FwVY48ZtuJ0l4Ou5hFEIhS3O7iqaDOXJ6HjnpyTxXtZ0z5k5wO46IiIiIY2ctBBpHtG0OnKKpfGKOM6vzuOsh1AvP3wKeZDjv1+BJCmvcmLBuOTz6OZhyFFz2Z0jNcjuRSHQ5/iYI9cGLP3CeI5bcDh6t/xi1YABevR1mnQUTD3M7TcJT0TQKrV299PZbbZ07iJQkD6ceWsiL67fT1x8iOUlPpCIiIhIF6lY7n0uOH/ZN+0OWqq1tXLxwyoffPP7mgTeQ/+2UTUt+lVhvIDc87ZysNekIuPwvkOZ1O5FIdDrx685zxUv/45RNn/5lYj1XRMIbv4XuXXDiN9xOIqhoGpWmQBBAK5qGYHH5BB5f08jbdTs5ujTf7TgiIiIizra5zHzwHTrsm25u7qCzp585k3I+esGJ33DmNK3434E3kL9IjDeQG5+Dh6+CCfPgikchLdvtRCLR7aR/c8qml28FT4pzMt0ItvAK0NPhrGaasRiKP+F2GkFF06j4B4smr4qmgzlplo/UJA/PVW1X0SQiIiLRoW4VTDtuxPOZAOZNzv34hSd/y9lGt/KnzsqmeH8DuekFeOhyKJwNVz4G6fv4mYjIRxkDp3zHOa1y9S+c54ozfxTfzxWR8tYfoLMFTtJspmiRAL9eiRx/ezegFU1D4U1L5rgZ+Ty3bjvWWrfjiIiISKLb9QHs2jKq+UxpyR5m+PaxPcwYOPU/YNGN8Nbv4el/cwaPx6Oal+Chy8B3CFz5OGSMczuRSOwwBk67BY69Ht74P3jmO/H7XBEpPZ2w+jYoPcWZDSdRQSuaRmFwRVNhjo5rHYrF5UV857EK3t/ezqwJWk4tIiIiLhqczzTSoqmxlUMn5ux/9qQxzulS/X3w2h3OaoVP/TC+VivUroIHlkJeGVy5DDLz3E4kEnuMgdP/reikjgAAIABJREFU2zmB7rU7nC23i78fX88VkfTO3dDRBCfd7XYS2YNWNI1CU1uQjJQkslIT8ESREThtdhEAz1VtczmJiIiIJLzaVc4Wr6I5w75pKGSpbGhjXnHOga9ojFMuHfUl5w3k8/8ZP6sV6l6F+y+G8dPgqmWQpdEIIiNmDJzxP3Dk5+GV25wT6eLluSKSerth9S+h5ARnG7REDa1oGgV/exBfdhpGbfOQFOWkc/iUcTxXtZ3rT53pdhwRERFJZHWrYepxzuqBYdqyo5NAsI+5k4Ywi8gYZ+5KqM95Q+RJgVO/G9urFT54A+6/EHImwVVPgNfndiKR2GcMnHmr81yx8qfOc8Up33Y7VXT7570Q2Arn3+V2EtmLiqZR8AeCms80TKeXF3HrMxvY3tZNkbYcioiIiBvatsKOGlj42RHdvKLRGQQ+t3iIQ6+NgbN+MvAG8ifw/jOQnDqix44K/g3gLYKrn4TsIrfTiMQPjwfO/rnzXLHif50ttyd9w+1U0am/D1b9AqYe66xokqiiomkU/IEgMwr3MQBS9mvxQNH0XNV2rjhmmttxREREJBGNdj5TQxspSYaZRcN4HejxwKd/AdkToOHtET1u1DjkU7D4B5Az0e0kIvHH44FzfuXMbPrHf0NSMhx/s9upok/tSmird7YcxvIK0TilomkUmgJBji3TfvThmFnoZVp+poomERERcU/dakjNhgmHjejmFQ2tzJqQTVryMLfdeTxwyr+P6DFFJIF4PHDuHc7KpudvcVY2HfdVt1NFl6plkJIFMxe7nUT2QcPARyjY109rVy8+r7bODYcxhsWzi3i1uoX2YJ/bcURERCQR1a6Gqcc4KwWGyVpLRWPr0OYziYiMlCcJzrsT5pwPz34XXvuN24miR6gf1j0Jh5wOKRlup5F9UNE0Qs3tPQCa0TQCp8+ZQE9/iBUb/G5HERERkUTT7ofmDSM+oahhVxe7OnuZM9T5TCIiI5WU7Ay6nr0E/v4teOO3bieKDnWvQGczlJ/rdhLZDxVNI+QPBAEozFHRNFwLpo0nLyuV56q2uR1FREREEs3gfKaS40d084oGZxD4PBVNIjIWklLggt/DrLPhqa/DW390O5H71j0ByRkwQ9vmopWKphFqausGwOfVyWnDleQxnHpoIS+ub6K3P+R2HBEREUkkdashJRMmHTGim1c0tJHkMRw6ITvMwURE9iM5FS76I8z8FCy/Cd651+1E7gmFoOoJmHkapOlgrmilommE/O3OiiZtnRuZxeVFtHX38cbmHW5HERERkURS9wpMOcpZJTACFY2tzCz0kp4yzEHgIiKjkZwGF98DM06DJ74Kax5wO5E76t+A9m1Qfp7bSeQAVDSNkD8QxBjI96a6HSUmnTCzgLRkD89VbXc7ioiIiCSKzh2wvRKmjWzbnLWWioZW5mrbnIi4ISUdLrkPSk+Cx/8F3nvY7URjr2oZJKXCzNPdTiIHoKJphPyBIHmZqaQk6Uc4EpmpyZwws4DnqrZjrXU7joiIiCSCLa8CFkoWjejm29uCNLf3MHdSTnhziYgMVUoGLH3QmTP32Jeg4lG3E40da51tc2WfhHQ9D0cztSQj1BQIatvcKC0uL6JhVxdVW9vcjiIiIpKwjDFnGGM2GGM2GWO+tY/LrzPGrDXGrDHGrDLGlLuRMyxqV0NSGhQvGNHNBweBa0WTiLgqNRMu+zNMOQYe/YKzyicRNLwDbfU6bS4GREXRZIyZYoz5hzGmyhhTaYy5cR/XOdkY0zrwImeNMeZ7bmQd5FfRNGqnHlqEMWj7nIiIiEuMMUnAHcCZQDlw6T6KpAestfOstfOBHwM/G+OY4VO3CiYf6cw6GYGKxlaMgdkT9Zt0EXFZahZc/jBMXgiPfBbW/83tRJFX9Th4UmDWGW4nkYOIiqIJ6AP+1VpbDhwDfGU/vy1baa2dP/Dx/bGN+FEqmkbPl53GJ6aOV9EkIiLinqOATdbaGmttD/AQ8JFfFVtr91x6nAXE5p737lbYtnbE2+bAWdFU5vOSlZYcxmAiIiOUlg2XPwIT58PDV8OGv7udKHKsdVZulZ4MGePdTiMHERVFk7V2q7X2nYE/B4B1QLG7qfbPWou/XUVTOJxeXkRlYxsNu7rcjiIiIpKIioEP9vi6nn28BjPGfMUYU42zoumGfd2RMeaLxpi3jDFv+f3+iIQdlS2vgQ3BtNEUTW2azyQi0SU9B678K0yYCw9fCRufdztRZGx9F3bVQfkSt5PIEERF0bQnY0wJcATw+j4uPtYY864x5mljzJwD3EdEX+i0dfXR0xfC51XRNFqLy4sAeF6rmkRERKKWtfYOa20Z8G/Ad/dznbustQuttQt9Pt/YBhyKutXOlovJR47o5v5AkG1t3ZrPJCLRJz0XrnwMfIfCQ5dB9YtuJwq/qmVgkmDW2W4nkSGIqqLJGOMFHgVu2muZNsA7wDRr7eHAr4DH93c/kX6h097Tx4xCL5PHZ4T9vhNNqc9LmS+LZ6u2uR1FREQkETUAU/b4evLA9/bnIeC8iCaKlNrVzhDw1MwR3byiUYPARSSKZYyHq5ZBwUx48FKoWeF2ovAZ3DY3/QTIync7jQxB1BRNxpgUnJLpfmvtX/e+3FrbZq1tH/jzU0CKMaZgjGMCUDwug+e/dhJnzJ3oxsPHncXlE3i9ZgetXb1uRxEREUk0bwIzjTHTjTGpwFLgiT2vYIyZuceXZwMbxzBfeATbofGfo5rPVDlw4ly5ts6JSLTKzHPKpvHT4cGlTsEeD5qqYEe1TpuLIVFRNBljDPB7YJ21dp8nmRhjJgxcD2PMUTjZW8YupUTK4vIi+kKWlzY0uR1FREQkoVhr+4DrgWdwZmQ+bK2tNMZ83xgzOAjj+oFTgdcAXwOudinuyH3wOtj+Uc9nKsnPJCc9JYzBRETCLKsArn4CcqfA/Rc58+liXdUyMB449NNuJ5EhipYjMxYBVwJrB17EAPw7MBXAWnsncCHwZWNMH9AFLLXWxuapJ/IRR0wZR4E3jWertnPu/KidAS8iIhKXBlaKP7XX9763x59vHPNQ4Va32pntMeWoEd9FRWMrh08ZF8ZQIiIR4i10yqY/nQ33XQBXPg5TRjafLipULXN+UeAtdDuJDFFUFE3W2lWAOch1bgduH5tEMpY8HsNpswtZ/t5Wgn39pCUnuR1JRERE4kntapg03zkKfAR2dvRQv7OLK46ZFuZgIiIRkj0Brn5yoGw6H6563JlTF2ua1oN/PSz8nNtJZBiiYuucyOLyItqDfbxWs8PtKCIiIhJPejqh4e1RbZurbHTOqJk7SYPARSSG5ExyyqaM8XDvZ6BxzcFvE23WDYwNnH2OuzlkWFQ0SVRYNKOAzNQkntPpcyIiIhJO9W9CqBdKjh/xXQyeODdHg8BFJNbkToZrlkNaLtxzLmx9z+1Ew1P1BEw5BnJ0EFcsUdEkUSE9JYkTZ/p4vqoJjd4SERGRsKl7xRkiO/WYEd/F2oZWJo/PYHxWahiDiYiMkXFTnZlNqV6nbNpe6XaioWmphu1rddpcDFLRJFFjcXkR29q6WTtwfLCIiIjIqNWthgnzIH3k294qG1q1bU5EYlvedKdsSk6Du5c4s4+iXdUy57O2zcUcFU0SNU49tJAkj+HZyu1uRxEREZF40Bd0ts5NG/m2ubbuXmpbOplbrG1zIhLj8svg6uXgSYK7zwH/+24nOrCqZc4A83FT3E4iw6SiSaLG+KxUFk4bz3NVKppEREQkDBrehr5uKBnFIPCGgUHgxVrRJCJxoGCGUzZh4f4LnEI+Gu2sha1rtG0uRqlokqiyuLyIDdsDbGnpdDuKiIiIxLra1c7nqceO+C4qdw8CV9EkInHCdwh85k7YtQXWPOB2mn1b96TzefYSd3PIiKhokqhyevkEAJ7V6XMiIiIyWnWroHAOZOaN+C4qGlqZkJOOLzstjMFERFxW9kkoXggrfwb9vW6n+biqZTDxcGe2lMQcFU0SVabmZzKrKFvb50RERGR0+nvhgzdGtW0OoKKxTfOZRCT+GAMnfRNat8C7D7md5qNa6535eto2F7NUNEnUWVxexJu1O9jZ0eN2FBEREYlVjWugtxOmjbxo6gj2Ue1v13wmEYlPM093Vg2t/Cn097md5kO7t82paIpVKpok6pw+p4iQhRfXN7kdRURERGJV3Srn8yiKpnVb27AW5mo+k4jEI2PgpH+DnZuh4hG303yoapmz7blghttJZIRUNEnUmVecy4ScdG2fExERkZGrXQ0Fs8DrG/FdVDQ4g8C1oklE4tass6BoHrx8K4T63U4DgW2w5TVtm4txKpok6hhjOK28kBXv++nujYInOxEREYkt/X3OG5VRzmda29BGgTeNohwNAheROGUMnPh1aNkElY+5nWZg25xV0RTjVDRJVFpcPoGu3n5Wb2p2O4qIiIjEmm3vQU9gVNvmACobW5lbnIMxJkzBRESi0Owl4Dt0YFVTyN0sVcuc1aiFh7qbQ0ZFRZNEpWNK8/CmJWv7nIiIiAxf3Wrn8yiKpu7efjY2tWs+k4jEP48HTvwG+NfDuifcy9Hud56/tZop5qlokqiUlpzESbN8PL+uiVDIuh1HREREYkntasgrhZyJI76LdVvb6A9ZzWcSkcQw5zOQP9PdVU3rl4MNQfkSdx5fwkZFk0St08uLaG4P8s8PdrkdRURERGJFKARbXhn1trmKxjYA5hbnhCOViEh08yQ5s5q2V8CGp9zJULXM+SVB0Vx3Hl/CRkWTRK2TZxWS7DHaPiciIiJD11QJ3a1Qcvyo7qayoZVxmSkUj8sIUzARkSg390IYPx1e/jHYMd5V0rkDNr/sbJvTXLyYp6JJolZuRgrHlObzXNU2t6OIiIhIrKgd/XwmgIrGVuZOytUgcBFJHEnJzqqmre/CxmfH9rE3PAW2X/OZ4oSKJolqi8uLqPZ3UONvdzuKiIiIxIK6VTBuKoybMuK7CPb1s2FbQPOZRCTxHHaJ8xy64kdju6qpapnzuBPnj91jSsSoaJKodlp5EYC2z4mIiMjBWQt1o5/PtHF7O739VvOZRCTxJKXA8V+Dhreh+oWxecyuXVD9D22biyMqmiSqFY/LYM6kHJ5V0SQiIiIH418PnS2j3zbX0ArA3Ela0SQiCWj+ZZAzGVaM0aym9/8OoV6YrW1z8UJFk0S9xeVFvLNlJ/5A0O0oIiIiEs1qVzmfS0ZXNK1taCU7PZlp+ZlhCCUiEmOS0+D4m+CD150B3ZFW9QTkFEPxgsg/lowJFU0S9RaXF2EtvLheq5pERETkAOpegexJzqlJo1DR2MacSTkaBC4iieuIKyF7orOqKZKCAdj0PMxeAh7VE/FC/ycl6pVPzKF4XIbmNImIiMj+WQt1q53VTKMoiHr7Q6zb2qZtcyKS2FLSYdGNzgELg6d5RsL7z0B/UKfNxRkVTRL1jDEsLi9i5cZmOnv63I4jIiIi0ailGtq3j3o+06amdnr6QjpxTkTkE1dDViG8HMFVTVXLwDsBphwduceQMaeiSWLC4vIign0hVm5sdjuKiIiIRKO6wflMx4/qbnYPAlfRJCKJLjUTFt0ANS/BltfDf/89HbDxOZj9aW2bizP6vykx4ajpeeSkJ2v7nIiIiOxb7WrnN+/5M0Z1N5WNbWSmJjG9ICtMwUREYtjCz0JmfmRWNW18Dvq6tG0uDqlokpiQkuTh1EMLeXF9E/2hMThiU0RERGLH4HymaceNaj4TOCuayifmkOTRIHAREVKz4NjrnYHd9W+H977XPQGZBTD1uPDer7hORZPEjMXlE9jR0cPbdTvdjiIiIiLRZGcttDWMettcf8hS2dimbXMiIns66guQMR5evjV899nb5QwCn/1pSEoO3/1KVFDRJDHjpFk+UpM8PFu5ze0oIiIiEk3qBk5EGsUgcGstP/r7erp6+1lYMj5MwURE4kBaNhzzFXj/adj6bnjus/pF6GnXtrk4paJJYoY3LZljy/J5bt12rNX2ORERERlQ9wpk5IHv0BHd3FrLrc9s4K6Xa7jymGmcPW9imAOKiMS4o78IabmwIkyzmqqWOaukSk4Iz/1JVFHRJDFlcXkRdS2dbGxqdzuKiIiIRIvaVc58phGeWvTz5zfy65equfSoqfzXkjmYUc55EhGJO+m5cMx1sH45bKsY3X31BWHD0zDrbEhKCU8+iSoqmiSmLC4vAtDpcyIiIuJorYdddSOez3TbCxu57YWNXLxwMj88by4eDQEXEdm3o6+D1GxY+ZPR3U/NCgi2adtcHFPRJDGlKCedwyfn8qyKJhEREQGoHfl8pjv+sYmfPfc+53+imP85/zCVTCIiB5KZ52yhq3wcmtaP/H6qljnb8EpPCl82iSoqmiTmLC4v4t0PdrG9rdvtKCIiIuK2ulXOG5aiOcO62V0vV3PrMxs4d/4kbr3wcJJUMomIHNwxX4GUzJGvaurvdbbfzToTktPCm02ihoomiTmnz5kAwPPrtKpJREQk4dWuhmnHgidpyDf5/arN/L+n1nP2YRP56UUqmUREhiwrH478HFQ8Cs2bhn/7zS9D9y5tm4tzKpok5sws9DItP1NzmkRERBJdYBvsqB7Wtrl7Xq3lB8urOHPuBH5xyXySk/RyWERkWI77KiSlwcqfDv+2Vcsg1Qtlp4Y/l0QN/csqMccYw+LZRbyyqYX2YJ/bcURERMQtdQPzmUqGVjTd/3od31tWyeLyIn659AhSVDKJiAyftxAWfhbe+zPsqBn67fr7YP3f4JBPQUp65PKJ65LdDiAyEovLi/jdqs1885F3WTAtj+kFmZTkZzElLzMqXzS2dvVS42+n2t9Btb+d6qZ2qv3tWODGT85kyeGTdJSyiIjIcNWudk5AmnD4Qa/65ze38J3HKjj10EJuv+wIUpOj7/WCiEjMWHQDvPk7WPkzOPf2od1myyvQ2axtcwlARZPEpIUleZx6aCGrNjbz1Nptu7+f5DFMGZ9BSUEWJflZlPqcz9MLspg0LiOiMxhCIUtja5dTJg0USdUD5ZI/ENx9vWSPoaQgixmFXup3dnHjQ2u459U6/vOccg6bPC5i+UREROJO3WqYejQkHfgl7SNv1/Otv67lpEN8/PryT5CWPPR5TiIisg/ZE2DB1fDWH+Ckb8K4qQe/TdUyZ5D4jMWRzyeuUtEkMSnJY/jDNUdirWVnZy+bm9vZ3NxJbXMHm1s62Ozv4I3NO+js6d99m9QkD1PzMweKp0xKCpwCanpBFkXZ6UM+0ri7t5+awZVJg6uUmtqpaW6nuze0+3o56cnMKPRy8iE+ygq9lPm8lPk+uuqqP2R59O16fvzMepbcvpqLFkzmG2fMojBbS0lFREQOqKMZ/OvhsEsOeLXH/lnPNx55l0VlBfzflQtIT1HJJCISFotugrf/BKt+Dp/++YGvG+qHdU/CzMWQmjkm8cQ9KpokphljyMtKJS8rjwXT8j5ymbUWfyDI5uYO56Olg9rmDmqbO1m50U+w78NSKD3FQ0n+wOonXxbT87MoKcgiZO3AVrcPi6WGXV1YO/j4MHl8BmU+L8eW5e8uk8oKveRnpR50O1ySx3DxkVM4c94Ebn9xE39YvZmn1m7lq5+cybWLSvQbVxERkf0ZnM90gEHgT7zbyL8+/C7HTM/nt1ctVMkkInIQvb291NfX093dPbQbnP04BDugci14DlAv9AVh0a8gswDWrQtPWBkz6enpTJ48mZSUlCFdX0WTxC1jDIU56RTmpHN0af5HLguFLFvbup0VUM0duz+/3xTghfXb6e23H7l+RkoSpb4sPjF1PBctmEJZYRZlPi/TC7LC8qI1Oz2Fb581m6VHTeWHf6vif59ez4NvbOE7Z81mcXmR5jeJiIjsrXY1JGfApCP2efFTa7dy85/XsHBaHr+/ZiEZqSqZREQOpr6+nuzsbEpKSob2HqQvCE3rIGsc5E7Z//Va66EDmDAPPHo+jiXWWlpaWqivr2f69OlDuo2KJklIHo+heFwGxeMyWDSj4COX9fWHaNzVTU1zOx5jKCv0MjFn6FvrRmN6QRa/u/pIXn7fz/eXV/HFe9/m+BkF/Meny5k1ITvijy8iIhIz6lbDlKMgOfVjFz1TuY0bHvwn86eM4w/XHklmql7yiogMRXd399BLJoDkNMjMg44W8E6ApH2seLEWunZBWo5KphhkjCE/Px+/3z/k2+i4DZG9JA/Mcjp5ViEnHuKjeFzGmJRMezrxEB9P33gCt5xTznv1uzjrtpX857IKdnX2jGkOERGRqNS5A7ZXQsnxH7vohXXbuf6Bd5hbnMufrj0Sb5pKJhGR4Rj2bgpvEWChffu+L+/thFAvZOjgo1g13L8TKppEolRKkodrFk3npW+cwmVHTeXe1+o4+Scvcc+rtfT1hw56exERkbi15TXAfmw+0z82NPHl+95h9sQc7vncUWSnD22WhIiIjEJyGmQMrGrq7/345V27AAPpOWMeTdyhokkkyuVlpfKD8+by1I0nUD4xh+8tq+Ss21ayamOz29FERETcUbcaktKgeMHub738vp8v3fs2M4u83PvZo8lRySQiMna8RUAI2ps++n1roXsXpGUfeFj4gJaWFubPn8/8+fOZMGECxcXFu7/u6Tnw7o633nqLG2644aCPcdxxxx30OsNx0003UVxcTCikxQCDVDSJxIhDJ+Rw/+eP5v+uXEBXbz9X/P51vnDPW9Q2d7gdTUTkgFo7e2lpD7odQ+JJ7SqYfCSkpAPwyqZmvnDPW5T5vNz3uaPJzVTJJCIyplLSIWM8dDZDf9+H3+/thP6eIW+by8/PZ82aNaxZs4brrruOm2++effXqamp9PX17fe2Cxcu5LbbbjvoY7zyyitDyjIUoVCIxx57jClTprBixYqw3e/eDvTfHY20aV0khhhj+NScCZx0iI8/rN7M7S9u4vSfv8xnj5/O9afO0BwKEXFdoLuXioY21jbs4r36VtY2tFLX0sm/nFzGN8841O14Eg+6W2Hbe3DC1wF4raaFz939FiX5Wdz3uaMYn/Xx4eAiIjJ8//VkJVWNbUO/gQ05xVLSLkgaeC7u73E+UrsAQ/mkHP7znDnDynHNNdeQnp7OP//5TxYtWsTSpUu58cYb6e7uJiMjgz/+8Y/MmjWLl156iZ/85CcsX76cW265hS1btlBTU8OWLVu46aabdq928nq9tLe389JLL3HLLbdQUFBARUUFCxYs4L777sMYw1NPPcXXvvY1srKyWLRoETU1NSxfvvxj2V566SXmzJnDJZdcwoMPPsgpp5wCwPbt27nuuuuoqakB4De/+Q3H/f/27j06qvru9/j7l8kkkwuExISLBEusGikHIneqlIv6VFQOUQQxPfSAPILSdil4erpYeDm24jq28riK52njg0IRDgVLKR44RXigCHIKKIESkIugEB5QRAolEHOby+/8MTtDLhMIEDLJzOe11l6zZ+/f3vl9Z8/lO9/89p4772TRokXMmTMHYwy9e/dm8eLFTJo0iVGjRjF27NgG/XvhhRdIT0/n4MGDHDp0iIceeojjx49TWVnJM888w9SpUwFYu3Yts2bNwu/3k5mZyfr168nNzWXr1q1kZWURCAS47bbb2LZtG1lZWVf0+F8NfSsVaYM8bhc/Gn4Lj/TN5ldrP+XNzZ+zYtcJfnZfLo/0zW7xi5eLSGz6psrHvi/Ps+fEOfZ+UcreE6UcqTXKsmuHJHpnpzF+QDe+d8v1T2okRvzHR8EvM93vYkfJWSYv3EHX9CSWTBnEDamJke6diEjsMnHB0+P81c6vzxkI+Jxfmru27ycnTpxg69atuFwuzp8/z5YtW4iPj2fDhg3MmjWLFStWNNjm4MGDfPDBB1y4cIHc3FymTZuG2113xOvf/vY39u3bx4033shdd93FX//6V/r378+TTz7Jhx9+SE5ODgUFBY32a+nSpRQUFJCfn8+sWbPwer243W6efvpphg0bxsqVK/H7/ZSVlbFv3z5mz57N1q1byczM5OzZs5eNe9euXXzyySfk5OQAsGDBAjIyMqioqGDAgAE88sgjBAIBpkyZEurv2bNniYuLY8KECSxZsoTp06ezYcMG8vLyWqTIBCo0ibRpndp7+JdH8/jhd7/Fz1fv47//cQ+Ltx/jf/zn79DvWxmR7l5MstZyrtzLqQuVfFVayd/LqumQ5KZzmocuaR4yUhKu/Jc8RFqBimo/+0+WBkcpnShlzxelfH66DGuD67ukeejVNY0xfbvSK7sDvbqmkaGRJXI9HPt/EOdml72NSQs+pnN7D79/YhCZKjKJiDSrKx15BIC3Ak4fhNTOkJQGpz+FtG6QknlNfRk3bhwulwuA0tJSJk6cyOHDhzHG4PWGuQA58OCDD5KYmEhiYiIdO3bk1KlTZGdn12kzcODA0LI77riDkpISUlNTufnmm0PFnYKCAubNm9dg/9XV1axZs4bXX3+ddu3aMWjQINatW8eoUaPYuHEjixYtAsDlcpGWlsaiRYsYN24cmZnBxyIj4/Lf1wYOHBjqB8Abb7zBypUrATh+/DiHDx/m9OnTDB06NNSuZr+TJ08mPz+f6dOns2DBAh5//PHL/r3m0moKTcaYkcBcwAW8ba19td76RGAR0A84A4y31pa0dD9FWqM7unVgxVN3sqr4S/7n+wd4pHAb+XfcyMz7b6dLWlKkuxc1Kr1+Tp0PFpBOXajiVGklX52v5JQzBeerqPY1fiHAhPg4uqR56Nw+WHjqnJZEF6cI1SUtic5pHm5ISYjYqDSvP0BphbfO5PUFSE6IJynBRUqii2R3PMmJLpITXHjiXTE3gs4fsJRV+jhf6Q1OFT6stSQluIKPk9tFUoIzuV242uDjU+n1c+DkefZ+cbGwdPjrCwScolJWu0TystMY1bsLvbPT+E9d0+jYzhPZTstVa0IO9izwBOADTgOTrbXHWryjNUr+SllmbyYu2kuoVWG6AAAXOElEQVRWu0R+P2UwHdvr+Sci0iq4k8CTBt+cBusPLvOkXfNuU1JSQvMvvPACI0aMYOXKlZSUlDB8+PCw2yQmXvwHhMvlCnudo6a0acy6des4d+4cvXr1AqC8vJykpCRGjRrV5H0AxMfHhy4kHggE6lz0vHbcmzZtYsOGDWzbto3k5GSGDx9OZWVlo/vt1q0bnTp1YuPGjXz88ccsWbLkivp1LVpFockY4wJ+A/wTcALYYYxZZa3dX6vZPwP/sNbeYox5DPglML7leyvSOsXFGR7q05V/+k4n3tz8Of/24RHW7D1JZmoiqYnxpCTGk+pMwXkXqZ5wy+vNe+JJdkd3McEfsJz5popTpVV1C0f1CkqlFQ3/W+Jxx9G5vYdO7T30vSmdTs58cFkimamJlFZ4OVlawcnS4D5rbnf+xz/4qvQkXr+ts0+3y9Cp/cXiU7AgdbEwdWOahxtSExstYFR6/ZyvCBZB6hSNyr2UVvjqLAsWSi7eL6/2X/Hjl5wQLDolJbhIqSlIObfJTvEl+RLzSQku3C5DfFwc8bVu3TX3wy2LM1c9MqzK5+dCpc95jHxccIpF5yu99eZ9ocexdvuyqiu7GGNCfFwwTqcAdXE+niR3HMkJ8XjcrjptktwXH9Mkt4tEtwsDGAMG49w66i0zpu764MNUb31oeXDbar+fAycvhEYqHTp1Ab9TVbohJYFe2Wnc17MTvbI70Ds7jU76Uh81mpiD/Q3ob60tN8ZMA35FpHKwqjLsl7tZZkfRIcXN76cMpnOano8iIq1Kameo/DRYbEpIdU6jaz6lpaV07doVgIULFzbrvgFyc3M5cuQIJSUldO/enXfffTdsu6VLl/L222+HTq375ptvyMnJoby8nHvuuYfCwkKmT58eOnXu7rvv5uGHH+bZZ5/lhhtu4OzZs2RkZNC9e3d27tzJo48+yqpVqxodoVVaWkp6ejrJyckcPHiQ7du3AzB48GB+9KMfcfTo0dCpczWjmp544gkmTJjAD3/4w9CIsJbQKgpNwEDgM2vtEQBjzDIgH6id5OQDLznzfwT+1RhjrLV1v6GJxLiUxHj+2/dzebR/N/73R8c4W1ZNWVXwy/E3VT6+vlDJN1X+0LKaL5OX3W9C+MKU23VlX/bNVZyf7Q9YAtYSsMFT02rmAzXzgeC8rbXMX7ttvfX+WvNV3gCny6oaPA5xJjhqo1N7DzfdkMzAnAw6tQ/e75zmCRWU2nvim1TwyOsW/pc2AgHLmW+qnQJUBV+dv1iI+vJcBcUnzrF2X2WDUVLxcSbUFwN1ikdVlxhRBcFjmZbkpn2Sm7QkNzdlJNe5X3tqn+QmMT6O8mo/5dU+57befJWPcq+fimo/31T5qPAGb/9eVuXM+6moDrZpzndsV1yw4OR2XSw+hQpSrjji40ywjctQUe3nvFMsutzjE2egncdN+6R42nvctPPEc1NGMu2TgvPtPe6685544uKCf6PCG3xMKrxOzKH54FTu9VPpPG6lFV5Olfop9/qoqA5cl8foSnVIdtOraxp3334zvboGi0pd0jw63TO6XTYHs9Z+UKv9dmBCi/awlpLiD+hufexz92bplMHc2EGjdkVEWp2EZEhsD1Xnm/xrc1fiZz/7GRMnTmT27Nk8+OCDzb7/pKQkfvvb3zJy5EhSUlIYMGBAgzbl5eWsXbuWN998M7QsJSWFIUOGsHr1aubOncvUqVOZP38+LpeLwsJCvvvd7/Lcc88xbNgwXC4Xffr0YeHChUyZMoX8/Hzy8vJCfzOckSNH8uabb9KjRw9yc3MZPHgwAFlZWcybN48xY8YQCATo2LEj69evB2D06NE8/vjjLXraHIBpDXUaY8xYYKS19gnn/g+BQdban9Rq84nT5oRz/3Onzd/D7G8qMBXgpptu6nfsWORGd4u0ZtZaqnyBYNGp8mIx6mJhyk9ZlZeyqmDhoKzSR1m17+L8FRSqAK7m3cZaiyvOEGecKQ7iTHA0S5wJzrucERzh1rvqtY2Lw7lvcBlwu+Lo6BSQLo5E8pCZmkC8K+4qetz8rLX8ozw4KqpmRFTtEVIA7T1OcSjZHbZo1N4TH1rujlBc1loqvYEGBauKaj/egMXnD+D1W/wBiy8QnPf5A/gCF2/rLAsE8Pmts00gtA+f3+INOMuc/SUluGgfrkiUFB8sKtWaT0lwRaywUvOarPT6Q49RpddPlS9YgLIQvHU+u0P3Ca6scz80H2xvnQ3qrHPWu+Lg1o7tyE5PapNFJWPMTmtt/0j3oy1qSg5Wr/2/Al9Za2eHWXfd86/itQvo/NEreJ/cRnbnjs2+fxGRWHfgwAF69Ohx7TvyVkDpCUjPAVdrGd/SdGVlZaSmpmKt5cc//jG33norM2bMiHS3rlhRUREzZsxgy5Yt17yvcM+NxnKwtnfEm8BaOw+YB9C/f//IV9JEWiljDB63C4/bpYuotmLGGDJSEshISaDnjdd+jnukGGNC1y66IdKdaaVqvyY7JEe6NyJ1GWMmAP2BYeHWt0T+lTdyMtX3TiIhvnX8I0BERBrhToLMWyPdi6v21ltv8c4771BdXU2fPn148sknI92lK/bqq69SWFjYotdmqtFaCk1fAN1q3c92loVrc8IYEw+kEbwouIiIiIhcnabkYBhj7gWeA4ZZa6taqG9hqcgkIiLX24wZM9rkCKbaZs6cycyZMyPyt1vLJ/UO4FZjTI4xJgF4DFhVr80qYKIzPxbYqOsziYiIiFyTy+Zgxpg+wL8Bo621X0egjyIiItKGtIoRTdZanzHmJ8A6gj+tu8Bau88Y8wugyFq7CpgPLDbGfAacJZgIiYiIiMhVamIO9hqQCix3ruH1H9ba0RHrtIiIiLRqraLQBGCtXQOsqbfsxVrzlcC4lu6XiIiISDRrQg52b4t3SkRERNqs1nLqnIiIiIiIiIiItHEqNImIiIiIiIhIxI0YMYJ169bVWfbrX/+aadOmNbrN8OHDKSoqAuCBBx7g3LlzDdq89NJLzJkz55J/+7333mP//v2h+y+++CIbNmy4ku5f0vTp0+natSuBQKDZ9tlaqdAkIiIiIiIiIhFXUFDAsmXL6ixbtmwZBQUFTdp+zZo1dOjQ4ar+dv1C0y9+8Qvuvbd5zh4PBAKsXLmSbt26sXnz5mbZZzg+n++67ftKtJprNImIiIiIiIhIK/H+TPhqb/Pus3MvuP/VRlePHTuW559/nurqahISEigpKeHLL7/ke9/7HtOmTWPHjh1UVFQwduxYfv7znzfYvnv37hQVFZGZmckrr7zCO++8Q8eOHenWrRv9+vUD4K233mLevHlUV1dzyy23sHjxYnbv3s2qVavYvHkzs2fPZsWKFbz88suMGjWKsWPH8pe//IWf/vSn+Hw+BgwYQGFhIYmJiXTv3p2JEyeyevVqvF4vy5cv5/bbb2/Qr02bNtGzZ0/Gjx/P0qVLGTFiBACnTp3iqaee4siRIwAUFhZy5513smjRIubMmYMxht69e7N48WImTZoU6g9AamoqZWVlbNq0iRdeeIH09HQOHjzIoUOHeOihhzh+/DiVlZU888wzTJ06FYC1a9cya9Ys/H4/mZmZrF+/ntzcXLZu3UpWVhaBQIDbbruNbdu2kZWVddWHWSOaRERERERERCTiMjIyGDhwIO+//z4QHM306KOPYozhlVdeoaioiD179rB582b27NnT6H527tzJsmXL2L17N2vWrGHHjh2hdWPGjGHHjh0UFxfTo0cP5s+fz5133sno0aN57bXX2L17N9/+9rdD7SsrK5k0aRLvvvsue/fuxefzUVhYGFqfmZnJrl27mDZtWqOn5y1dupSCggIefvhh/vznP+P1egF4+umnGTZsGMXFxezatYuePXuyb98+Zs+ezcaNGykuLmbu3LmXfdx27drF3LlzOXToEAALFixg586dFBUV8cYbb3DmzBlOnz7NlClTWLFiBcXFxSxfvpy4uDgmTJjAkiVLANiwYQN5eXnXVGQCjWgSERERERERkfouMfLoeqo5fS4/P59ly5Yxf/58AP7whz8wb948fD4fJ0+eZP/+/fTu3TvsPrZs2cLDDz9McnIyAKNHjw6t++STT3j++ec5d+4cZWVl3HfffZfsz6effkpOTg633XYbABMnTuQ3v/kN06dPB4KFK4B+/frxpz/9qcH21dXVrFmzhtdff5127doxaNAg1q1bx6hRo9i4cSOLFi0CwOVykZaWxqJFixg3bhyZmZlAsPh2OQMHDiQnJyd0/4033mDlypUAHD9+nMOHD3P69GmGDh0aalez38mTJ5Ofn8/06dNZsGABjz/++GX/3uWo0CQiIiIiIiIirUJ+fj4zZsxg165dlJeX069fP44ePcqcOXPYsWMH6enpTJo0icrKyqva/6RJk3jvvffIy8tj4cKFbNq06Zr6m5iYCAQLReGukbRu3TrOnTtHr169ACgvLycpKYlRo0Zd0d+Jj48PXUg8EAhQXV0dWpeSkhKa37RpExs2bGDbtm0kJyczfPjwSz5W3bp1o1OnTmzcuJGPP/44NLrpWujUORERERERERFpFVJTUxkxYgSTJ08OXQT8/PnzpKSkkJaWxqlTp0Kn1jVm6NChvPfee1RUVHDhwgVWr14dWnfhwgW6dOmC1+utU1Rp164dFy5caLCv3NxcSkpK+OyzzwBYvHgxw4YNa3I8S5cu5e2336akpISSkhKOHj3K+vXrKS8v55577gmdhuf3+yktLeXuu+9m+fLlnDlzBoCzZ88CwetP7dy5E4BVq1aFTr+rr7S0lPT0dJKTkzl48CDbt28HYPDgwXz44YccPXq0zn4BnnjiCSZMmMC4ceNwuVxNjq0xKjSJiIiIiIiISKtRUFBAcXFxqNCUl5dHnz59uP322/nBD37AXXfddcnt+/bty/jx48nLy+P+++9nwIABoXUvv/wygwYN4q677qpz4e7HHnuM1157jT59+vD555+Hlns8Hn73u98xbtw4evXqRVxcHE899VST4igvL2ft2rU8+OCDoWUpKSkMGTKE1atXM3fuXD744AN69epFv3792L9/Pz179uS5555j2LBh5OXl8eyzzwIwZcoUNm/eTF5eHtu2basziqm2kSNH4vP56NGjBzNnzmTw4MEAZGVlMW/ePMaMGUNeXh7jx48PbTN69GjKysqa5bQ5AGOtbZYdtVb9+/e3RUVFke6GiIiIXCfGmJ3W2v6R7odcpPxLRKRtOnDgAD169Ih0N6SFFRUVMWPGDLZs2dJom3DPjcZyMF2jSUREREREREQkBr366qsUFhY2y7WZaujUORERERERERGRGDRz5kyOHTvGkCFDmm2fKjSJiIiIiIiICADRfnkduXJX+pxQoUlERERERERE8Hg8nDlzRsUmCbHWcubMGTweT5O30TWaRERERERERITs7GxOnDjB6dOnI90VaUU8Hg/Z2dlNbq9Ck4iIiIiIiIjgdrvJycmJdDekjdOpcyIiIiIiIiIi0ixUaBIRERERERERkWahQpOIiIiIiIiIiDQLE+1XkzfGnAaOXafdZwJ/v077bo1iLV5QzLEg1uIFxRwLYi3eb1lrsyLdCblI+VezU8zRL9biBcUcC2ItXoi9mMPmYFFfaLqejDFF1tr+ke5HS4m1eEExx4JYixcUcyyItXgltsTi81sxR79YixcUcyyItXghNmMOR6fOiYiIiIiIiIhIs1ChSUREREREREREmoUKTddmXqQ70MJiLV5QzLEg1uIFxRwLYi1eiS2x+PxWzNEv1uIFxRwLYi1eiM2YG9A1mkREREREREREpFloRJOIiIiIiIiIiDQLFZpERERERERERKRZqNB0GcaYkcaYT40xnxljZoZZn2iMeddZ/5ExpnvL97L5GGO6GWM+MMbsN8bsM8Y8E6bNcGNMqTFmtzO9GIm+NidjTIkxZq8TT1GY9cYY84ZznPcYY/pGop/NwRiTW+vY7TbGnDfGTK/Xps0fY2PMAmPM18aYT2otyzDGrDfGHHZu0xvZdqLT5rAxZmLL9fraNBLza8aYg87zdqUxpkMj217yNdBaNRLzS8aYL2o9fx9oZNtLvr+3Ro3E+26tWEuMMbsb2bZNHmOJXcrBlIM565WDtTHKwULLojYHi7X8C5SDXTFrraZGJsAFfA7cDCQAxcB36rX5EfCmM/8Y8G6k+32NMXcB+jrz7YBDYWIeDvzfSPe1meMuATIvsf4B4H3AAIOBjyLd52aK2wV8BXwr2o4xMBToC3xSa9mvgJnO/Ezgl2G2ywCOOLfpznx6pOO5hpi/D8Q7878MF7Oz7pKvgdY6NRLzS8BPL7PdZd/fW+MULt566/8FeDGajrGm2JyUgykHq7VeOVgbm5SDhZZFbQ4Wa/lXYzHXW68crNakEU2XNhD4zFp7xFpbDSwD8uu1yQfeceb/CNxjjDEt2MdmZa09aa3d5cxfAA4AXSPbq1YhH1hkg7YDHYwxXSLdqWZwD/C5tfZYpDvS3Ky1HwJn6y2u/Xp9B3gozKb3AeuttWettf8A1gMjr1tHm1G4mK21/26t9Tl3twPZLd6x66iR49wUTXl/b3UuFa/z2fMosLRFOyVyfSgHUw5WQzlYG6McLLQsanOwWMu/QDnYlVKh6dK6Asdr3T9Bww/8UBvnjaQUuKFFenedOUPQ+wAfhVn9XWNMsTHmfWNMzxbt2PVhgX83xuw0xkwNs74pz4W26DEaf0OMtmMM0Mlae9KZ/wroFKZNtB5rgMkE/ysczuVeA23NT5yh6gsaGZ4fjcf5e8Apa+3hRtZH2zGW6KYcTDlYjWh8vwblYMrBLoqmz+dYzL9AOVgDKjRJWMaYVGAFMN1ae77e6l0Eh/nmAf8LeK+l+3cdDLHW9gXuB35sjBka6Q5db8aYBGA0sDzM6mg8xnXY4DhWG+l+tBRjzHOAD1jSSJNoeg0UAt8G7gBOEhzKHAsKuPR/0qLpGItELeVg0f/epBxMOVg90fIaiNX8C5SDNaBC06V9AXSrdT/bWRa2jTEmHkgDzrRI764TY4ybYIKzxFr7p/rrrbXnrbVlzvwawG2MyWzhbjYra+0Xzu3XwEqCwzpra8pzoa25H9hlrT1Vf0U0HmPHqZrh9s7t12HaRN2xNsZMAkYB/8VJ7hpowmugzbDWnrLW+q21AeAtwscSVcfZ+fwZA7zbWJtoOsYSE5SDKQerEVXv1w7lYMrBQqLl8zkW8y9QDtYYFZoubQdwqzEmx/nPw2PAqnptVgE1v4gwFtjY2JtIW+CcXzofOGCtfb2RNp1rroFgjBlI8HnUZhM7Y0yKMaZdzTzBC/d9Uq/ZKuC/mqDBQGmt4b9tVaOV92g7xrXUfr1OBP5PmDbrgO8bY9KdIb/fd5a1ScaYkcDPgNHW2vJG2jTlNdBm1Lt2x8OEj6Up7+9tyb3AQWvtiXAro+0YS0xQDha+TVR9PisHayjajnEtysHCt4maz+cYzb9AOVh4Tb1qeKxOBH/p4hDBq+M/5yz7BcE3DAAPwWGvnwEfAzdHus/XGO8QgkNZ9wC7nekB4CngKafNT4B9BH8lYDtwZ6T7fY0x3+zEUuzEVXOca8dsgN84z4O9QP9I9/saY04hmLSk1VoWVceYYAJ3EvASPP/7nwleu+MvwGFgA5DhtO0PvF1r28nOa/oz4PFIx3KNMX9G8Fz4mtdzzS803QiscebDvgbawtRIzIud1+kegslLl/oxO/cbvL+39ilcvM7yhTWv31pto+IYa4rdKdxrFOVgbf7zuV7MysEaxtvmj3Ejn83KwaIoB2sk3qjNvxqL2Vm+EOVgDSbjBC8iIiIiIiIiInJNdOqciIiIiIiIiIg0CxWaRERERERERESkWajQJCIiIiIiIiIizUKFJhERERERERERaRYqNImIiIiIiIiISLNQoUlERERERERERJqFCk0iIiIiIiIiItIs/j/9v6rQKagTr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descr="C:\Users\dell\Downloads\WhatsApp Image 2021-06-27 at 9.55.27 AM.jpeg"/>
          <p:cNvPicPr/>
          <p:nvPr/>
        </p:nvPicPr>
        <p:blipFill>
          <a:blip r:embed="rId2">
            <a:extLst>
              <a:ext uri="{28A0092B-C50C-407E-A947-70E740481C1C}">
                <a14:useLocalDpi xmlns:a14="http://schemas.microsoft.com/office/drawing/2010/main" val="0"/>
              </a:ext>
            </a:extLst>
          </a:blip>
          <a:srcRect/>
          <a:stretch>
            <a:fillRect/>
          </a:stretch>
        </p:blipFill>
        <p:spPr bwMode="auto">
          <a:xfrm>
            <a:off x="1332410" y="1824309"/>
            <a:ext cx="8908869" cy="4553870"/>
          </a:xfrm>
          <a:prstGeom prst="rect">
            <a:avLst/>
          </a:prstGeom>
          <a:noFill/>
          <a:ln>
            <a:noFill/>
          </a:ln>
        </p:spPr>
      </p:pic>
    </p:spTree>
    <p:extLst>
      <p:ext uri="{BB962C8B-B14F-4D97-AF65-F5344CB8AC3E}">
        <p14:creationId xmlns:p14="http://schemas.microsoft.com/office/powerpoint/2010/main" val="244927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4" name="Slide Number Placeholder 3"/>
          <p:cNvSpPr>
            <a:spLocks noGrp="1"/>
          </p:cNvSpPr>
          <p:nvPr>
            <p:ph type="sldNum" sz="quarter" idx="12"/>
          </p:nvPr>
        </p:nvSpPr>
        <p:spPr/>
        <p:txBody>
          <a:bodyPr/>
          <a:lstStyle/>
          <a:p>
            <a:fld id="{EEC824EF-4F39-42CE-B61A-92299691A099}" type="slidenum">
              <a:rPr lang="en-IN" smtClean="0"/>
              <a:t>21</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3" name="Content Placeholder 2"/>
          <p:cNvSpPr>
            <a:spLocks noGrp="1"/>
          </p:cNvSpPr>
          <p:nvPr>
            <p:ph idx="1"/>
          </p:nvPr>
        </p:nvSpPr>
        <p:spPr/>
        <p:txBody>
          <a:bodyPr/>
          <a:lstStyle/>
          <a:p>
            <a:pPr marL="0" indent="0">
              <a:buNone/>
            </a:pPr>
            <a:r>
              <a:rPr lang="en-IN" dirty="0"/>
              <a:t>Overall Evaluation of Results:</a:t>
            </a:r>
          </a:p>
          <a:p>
            <a:pPr marL="0" indent="0">
              <a:buNone/>
            </a:pPr>
            <a:endParaRPr lang="en-IN" dirty="0"/>
          </a:p>
        </p:txBody>
      </p:sp>
      <p:pic>
        <p:nvPicPr>
          <p:cNvPr id="7" name="Picture 6" descr="C:\Users\dell\Downloads\overall.jpeg"/>
          <p:cNvPicPr/>
          <p:nvPr/>
        </p:nvPicPr>
        <p:blipFill>
          <a:blip r:embed="rId2">
            <a:extLst>
              <a:ext uri="{28A0092B-C50C-407E-A947-70E740481C1C}">
                <a14:useLocalDpi xmlns:a14="http://schemas.microsoft.com/office/drawing/2010/main" val="0"/>
              </a:ext>
            </a:extLst>
          </a:blip>
          <a:srcRect/>
          <a:stretch>
            <a:fillRect/>
          </a:stretch>
        </p:blipFill>
        <p:spPr bwMode="auto">
          <a:xfrm>
            <a:off x="1620000" y="1971992"/>
            <a:ext cx="8582091" cy="4523569"/>
          </a:xfrm>
          <a:prstGeom prst="rect">
            <a:avLst/>
          </a:prstGeom>
          <a:noFill/>
          <a:ln>
            <a:noFill/>
          </a:ln>
        </p:spPr>
      </p:pic>
    </p:spTree>
    <p:extLst>
      <p:ext uri="{BB962C8B-B14F-4D97-AF65-F5344CB8AC3E}">
        <p14:creationId xmlns:p14="http://schemas.microsoft.com/office/powerpoint/2010/main" val="246516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000" y="119269"/>
            <a:ext cx="10440000" cy="1350000"/>
          </a:xfrm>
        </p:spPr>
        <p:txBody>
          <a:bodyPr/>
          <a:lstStyle/>
          <a:p>
            <a:r>
              <a:rPr lang="en-IN" dirty="0"/>
              <a:t>Conclusion</a:t>
            </a:r>
          </a:p>
        </p:txBody>
      </p:sp>
      <p:sp>
        <p:nvSpPr>
          <p:cNvPr id="4" name="Slide Number Placeholder 3"/>
          <p:cNvSpPr>
            <a:spLocks noGrp="1"/>
          </p:cNvSpPr>
          <p:nvPr>
            <p:ph type="sldNum" sz="quarter" idx="12"/>
          </p:nvPr>
        </p:nvSpPr>
        <p:spPr/>
        <p:txBody>
          <a:bodyPr/>
          <a:lstStyle/>
          <a:p>
            <a:fld id="{EEC824EF-4F39-42CE-B61A-92299691A099}" type="slidenum">
              <a:rPr lang="en-IN" smtClean="0"/>
              <a:t>22</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12" name="Rectangle 11"/>
          <p:cNvSpPr/>
          <p:nvPr/>
        </p:nvSpPr>
        <p:spPr>
          <a:xfrm>
            <a:off x="314948" y="1469269"/>
            <a:ext cx="11025052" cy="3288401"/>
          </a:xfrm>
          <a:prstGeom prst="rect">
            <a:avLst/>
          </a:prstGeom>
        </p:spPr>
        <p:txBody>
          <a:bodyPr wrap="square">
            <a:spAutoFit/>
          </a:bodyPr>
          <a:lstStyle/>
          <a:p>
            <a:pPr indent="457200">
              <a:lnSpc>
                <a:spcPct val="107000"/>
              </a:lnSpc>
              <a:spcAft>
                <a:spcPts val="800"/>
              </a:spcAft>
            </a:pPr>
            <a:r>
              <a:rPr lang="en-IN" sz="2800" dirty="0">
                <a:latin typeface="Times New Roman" panose="02020603050405020304" pitchFamily="18" charset="0"/>
                <a:ea typeface="Calibri" panose="020F0502020204030204" pitchFamily="34" charset="0"/>
              </a:rPr>
              <a:t>We have attempted to build an outfit to foresee the Anxiety, Depression and Stress levels in human beings from their photographs. By using Machine learning it gave us more accurate results which can be used for prediction of Anxiety, Depression and Stress levels. As the mental Health problems is growing everywhere over the world this model gives us the better prediction of mental health and their level so that they can be treated well. </a:t>
            </a:r>
          </a:p>
        </p:txBody>
      </p:sp>
    </p:spTree>
    <p:extLst>
      <p:ext uri="{BB962C8B-B14F-4D97-AF65-F5344CB8AC3E}">
        <p14:creationId xmlns:p14="http://schemas.microsoft.com/office/powerpoint/2010/main" val="726999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endParaRPr lang="en-IN" b="0" dirty="0">
              <a:latin typeface="Times New Roman" panose="02020603050405020304" pitchFamily="18" charset="0"/>
              <a:cs typeface="Times New Roman" panose="02020603050405020304" pitchFamily="18" charset="0"/>
            </a:endParaRPr>
          </a:p>
          <a:p>
            <a:endParaRPr lang="en-IN" b="0" dirty="0"/>
          </a:p>
          <a:p>
            <a:endParaRPr lang="en-IN" dirty="0"/>
          </a:p>
          <a:p>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23</a:t>
            </a:fld>
            <a:endParaRPr lang="en-IN"/>
          </a:p>
        </p:txBody>
      </p:sp>
      <p:sp>
        <p:nvSpPr>
          <p:cNvPr id="5" name="Footer Placeholder 4"/>
          <p:cNvSpPr>
            <a:spLocks noGrp="1"/>
          </p:cNvSpPr>
          <p:nvPr>
            <p:ph type="ftr" sz="quarter" idx="3"/>
          </p:nvPr>
        </p:nvSpPr>
        <p:spPr/>
        <p:txBody>
          <a:bodyPr/>
          <a:lstStyle/>
          <a:p>
            <a:r>
              <a:rPr lang="en-IN" dirty="0"/>
              <a:t>Department of Electronics &amp; Instrumentation Engineering, VNRVJIET</a:t>
            </a:r>
          </a:p>
        </p:txBody>
      </p:sp>
      <p:sp>
        <p:nvSpPr>
          <p:cNvPr id="6" name="Rectangle 5"/>
          <p:cNvSpPr/>
          <p:nvPr/>
        </p:nvSpPr>
        <p:spPr>
          <a:xfrm>
            <a:off x="158400" y="1455561"/>
            <a:ext cx="12033598" cy="5009898"/>
          </a:xfrm>
          <a:prstGeom prst="rect">
            <a:avLst/>
          </a:prstGeom>
        </p:spPr>
        <p:txBody>
          <a:bodyPr wrap="square">
            <a:spAutoFit/>
          </a:bodyPr>
          <a:lstStyle/>
          <a:p>
            <a:pPr marL="342900" lvl="0" indent="-342900" algn="just">
              <a:lnSpc>
                <a:spcPct val="107000"/>
              </a:lnSpc>
              <a:spcAft>
                <a:spcPts val="0"/>
              </a:spcAft>
              <a:buFont typeface="+mj-lt"/>
              <a:buAutoNum type="arabicPeriod"/>
            </a:pPr>
            <a:r>
              <a:rPr lang="en-IN" sz="2000" dirty="0" err="1">
                <a:latin typeface="Times New Roman" panose="02020603050405020304" pitchFamily="18" charset="0"/>
                <a:ea typeface="Calibri" panose="020F0502020204030204" pitchFamily="34" charset="0"/>
              </a:rPr>
              <a:t>Anu</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Priya</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Shruti</a:t>
            </a:r>
            <a:r>
              <a:rPr lang="en-IN" sz="2000" dirty="0">
                <a:latin typeface="Times New Roman" panose="02020603050405020304" pitchFamily="18" charset="0"/>
                <a:ea typeface="Calibri" panose="020F0502020204030204" pitchFamily="34" charset="0"/>
              </a:rPr>
              <a:t> Garg, Neha </a:t>
            </a:r>
            <a:r>
              <a:rPr lang="en-IN" sz="2000" dirty="0" err="1">
                <a:latin typeface="Times New Roman" panose="02020603050405020304" pitchFamily="18" charset="0"/>
                <a:ea typeface="Calibri" panose="020F0502020204030204" pitchFamily="34" charset="0"/>
              </a:rPr>
              <a:t>prerna</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Tigga</a:t>
            </a:r>
            <a:r>
              <a:rPr lang="en-IN" sz="2000" dirty="0">
                <a:latin typeface="Times New Roman" panose="02020603050405020304" pitchFamily="18" charset="0"/>
                <a:ea typeface="Calibri" panose="020F0502020204030204" pitchFamily="34" charset="0"/>
              </a:rPr>
              <a:t>,(2020)"Predicting Anxiety, Depression and Stress in modern life using Machine Learning Algorithm", Procedia Computer science 167 (2020) 1258-1267 </a:t>
            </a:r>
          </a:p>
          <a:p>
            <a:pPr marL="342900" lvl="0" indent="-342900" algn="just">
              <a:lnSpc>
                <a:spcPct val="107000"/>
              </a:lnSpc>
              <a:spcAft>
                <a:spcPts val="0"/>
              </a:spcAft>
              <a:buFont typeface="+mj-lt"/>
              <a:buAutoNum type="arabicPeriod"/>
            </a:pPr>
            <a:r>
              <a:rPr lang="en-IN" sz="2000" dirty="0" err="1">
                <a:latin typeface="Times New Roman" panose="02020603050405020304" pitchFamily="18" charset="0"/>
                <a:ea typeface="Calibri" panose="020F0502020204030204" pitchFamily="34" charset="0"/>
              </a:rPr>
              <a:t>Hao</a:t>
            </a:r>
            <a:r>
              <a:rPr lang="en-IN" sz="2000" dirty="0">
                <a:latin typeface="Times New Roman" panose="02020603050405020304" pitchFamily="18" charset="0"/>
                <a:ea typeface="Calibri" panose="020F0502020204030204" pitchFamily="34" charset="0"/>
              </a:rPr>
              <a:t> Peng </a:t>
            </a:r>
            <a:r>
              <a:rPr lang="en-IN" sz="2000" dirty="0">
                <a:latin typeface="Cambria Math" panose="02040503050406030204" pitchFamily="18" charset="0"/>
                <a:ea typeface="Calibri" panose="020F0502020204030204" pitchFamily="34" charset="0"/>
                <a:cs typeface="Cambria Math" panose="02040503050406030204" pitchFamily="18" charset="0"/>
              </a:rPr>
              <a:t>∗</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Lichao</a:t>
            </a:r>
            <a:r>
              <a:rPr lang="en-IN" sz="2000" dirty="0">
                <a:latin typeface="Times New Roman" panose="02020603050405020304" pitchFamily="18" charset="0"/>
                <a:ea typeface="Calibri" panose="020F0502020204030204" pitchFamily="34" charset="0"/>
              </a:rPr>
              <a:t> Sun, </a:t>
            </a:r>
            <a:r>
              <a:rPr lang="en-IN" sz="2000" dirty="0" err="1">
                <a:latin typeface="Times New Roman" panose="02020603050405020304" pitchFamily="18" charset="0"/>
                <a:ea typeface="Calibri" panose="020F0502020204030204" pitchFamily="34" charset="0"/>
              </a:rPr>
              <a:t>Md</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Zakirul</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Alam</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Bhuiyan</a:t>
            </a:r>
            <a:r>
              <a:rPr lang="en-IN" sz="2000" dirty="0">
                <a:latin typeface="Times New Roman" panose="02020603050405020304" pitchFamily="18" charset="0"/>
                <a:ea typeface="Calibri" panose="020F0502020204030204" pitchFamily="34" charset="0"/>
              </a:rPr>
              <a:t> (2021)” </a:t>
            </a:r>
            <a:r>
              <a:rPr lang="en-IN" sz="2000" dirty="0" err="1">
                <a:latin typeface="Times New Roman" panose="02020603050405020304" pitchFamily="18" charset="0"/>
                <a:ea typeface="Calibri" panose="020F0502020204030204" pitchFamily="34" charset="0"/>
              </a:rPr>
              <a:t>FedMood</a:t>
            </a:r>
            <a:r>
              <a:rPr lang="en-IN" sz="2000" dirty="0">
                <a:latin typeface="Times New Roman" panose="02020603050405020304" pitchFamily="18" charset="0"/>
                <a:ea typeface="Calibri" panose="020F0502020204030204" pitchFamily="34" charset="0"/>
              </a:rPr>
              <a:t>: Federated Learning on Mobile Health Data for Mood Detection”, Department of Computer Science and Engineering, Lehigh University, Bethlehem, PA 18015 USA</a:t>
            </a: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rPr>
              <a:t>Alexander </a:t>
            </a:r>
            <a:r>
              <a:rPr lang="en-IN" sz="2000" dirty="0" err="1">
                <a:latin typeface="Times New Roman" panose="02020603050405020304" pitchFamily="18" charset="0"/>
                <a:ea typeface="Calibri" panose="020F0502020204030204" pitchFamily="34" charset="0"/>
              </a:rPr>
              <a:t>Kautzky</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Dold</a:t>
            </a:r>
            <a:r>
              <a:rPr lang="en-IN" sz="2000" dirty="0">
                <a:latin typeface="Times New Roman" panose="02020603050405020304" pitchFamily="18" charset="0"/>
                <a:ea typeface="Calibri" panose="020F0502020204030204" pitchFamily="34" charset="0"/>
              </a:rPr>
              <a:t> M (2019) “Clinical factors predicting treatment resistant depression: affirmative results from the European </a:t>
            </a:r>
            <a:r>
              <a:rPr lang="en-IN" sz="2000" dirty="0" err="1">
                <a:latin typeface="Times New Roman" panose="02020603050405020304" pitchFamily="18" charset="0"/>
                <a:ea typeface="Calibri" panose="020F0502020204030204" pitchFamily="34" charset="0"/>
              </a:rPr>
              <a:t>multicenter</a:t>
            </a:r>
            <a:r>
              <a:rPr lang="en-IN" sz="2000" dirty="0">
                <a:latin typeface="Times New Roman" panose="02020603050405020304" pitchFamily="18" charset="0"/>
                <a:ea typeface="Calibri" panose="020F0502020204030204" pitchFamily="34" charset="0"/>
              </a:rPr>
              <a:t> study”,</a:t>
            </a:r>
            <a:r>
              <a:rPr lang="en-IN" sz="2000" dirty="0">
                <a:latin typeface="Arial" panose="020B0604020202020204" pitchFamily="34" charset="0"/>
                <a:ea typeface="Calibri" panose="020F0502020204030204" pitchFamily="34" charset="0"/>
              </a:rPr>
              <a:t> </a:t>
            </a:r>
            <a:r>
              <a:rPr lang="en-IN" sz="2000" dirty="0" err="1">
                <a:latin typeface="Arial" panose="020B0604020202020204" pitchFamily="34" charset="0"/>
                <a:ea typeface="Calibri" panose="020F0502020204030204" pitchFamily="34" charset="0"/>
              </a:rPr>
              <a:t>Acta</a:t>
            </a:r>
            <a:r>
              <a:rPr lang="en-IN" sz="2000" dirty="0">
                <a:latin typeface="Arial" panose="020B0604020202020204" pitchFamily="34" charset="0"/>
                <a:ea typeface="Calibri" panose="020F0502020204030204" pitchFamily="34" charset="0"/>
              </a:rPr>
              <a:t> </a:t>
            </a:r>
            <a:r>
              <a:rPr lang="en-IN" sz="2000" dirty="0" err="1">
                <a:latin typeface="Arial" panose="020B0604020202020204" pitchFamily="34" charset="0"/>
                <a:ea typeface="Calibri" panose="020F0502020204030204" pitchFamily="34" charset="0"/>
              </a:rPr>
              <a:t>Psychiatr</a:t>
            </a:r>
            <a:r>
              <a:rPr lang="en-IN" sz="2000" dirty="0">
                <a:latin typeface="Arial" panose="020B0604020202020204" pitchFamily="34" charset="0"/>
                <a:ea typeface="Calibri" panose="020F0502020204030204" pitchFamily="34" charset="0"/>
              </a:rPr>
              <a:t> Scand</a:t>
            </a:r>
            <a:r>
              <a:rPr lang="en-IN" sz="2000" u="sng" dirty="0">
                <a:latin typeface="Arial" panose="020B0604020202020204" pitchFamily="34" charset="0"/>
                <a:ea typeface="Calibri" panose="020F0502020204030204" pitchFamily="34" charset="0"/>
              </a:rPr>
              <a:t>.</a:t>
            </a:r>
            <a:r>
              <a:rPr lang="en-IN" sz="2000" dirty="0">
                <a:latin typeface="Times New Roman" panose="02020603050405020304" pitchFamily="18" charset="0"/>
                <a:ea typeface="Calibri" panose="020F0502020204030204" pitchFamily="34" charset="0"/>
              </a:rPr>
              <a:t> 2019 Jan; 139(1): 78–88.</a:t>
            </a: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rPr>
              <a:t>Ahmed </a:t>
            </a:r>
            <a:r>
              <a:rPr lang="en-IN" sz="2000" dirty="0" err="1">
                <a:latin typeface="Times New Roman" panose="02020603050405020304" pitchFamily="18" charset="0"/>
                <a:ea typeface="Calibri" panose="020F0502020204030204" pitchFamily="34" charset="0"/>
              </a:rPr>
              <a:t>Khodayari</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Kostamabad</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Jame</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P.Reilly</a:t>
            </a:r>
            <a:r>
              <a:rPr lang="en-IN" sz="2000" dirty="0">
                <a:latin typeface="Times New Roman" panose="02020603050405020304" pitchFamily="18" charset="0"/>
                <a:ea typeface="Calibri" panose="020F0502020204030204" pitchFamily="34" charset="0"/>
              </a:rPr>
              <a:t>, ” A machine learning approach using EEG data to predict response to SSRI treatment for major depressive disorder”, Dept. of Electrical and Computer Engineering, McMaster University, Hamilton, ON, Canada L8S 4K1, 5 April, 2013.</a:t>
            </a:r>
          </a:p>
          <a:p>
            <a:pPr marL="342900" lvl="0" indent="-342900" algn="just">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rPr>
              <a:t>Neha </a:t>
            </a:r>
            <a:r>
              <a:rPr lang="en-IN" sz="2000" dirty="0" err="1">
                <a:latin typeface="Times New Roman" panose="02020603050405020304" pitchFamily="18" charset="0"/>
                <a:ea typeface="Calibri" panose="020F0502020204030204" pitchFamily="34" charset="0"/>
              </a:rPr>
              <a:t>prerana</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tigga</a:t>
            </a:r>
            <a:r>
              <a:rPr lang="en-IN" sz="2000" dirty="0">
                <a:latin typeface="Times New Roman" panose="02020603050405020304" pitchFamily="18" charset="0"/>
                <a:ea typeface="Calibri" panose="020F0502020204030204" pitchFamily="34" charset="0"/>
              </a:rPr>
              <a:t>,” Predicting Anxiety, Depression and Stress in modern life using Machine Learning Algorithm", Procedia Computer science 167 (2020) 1258-1267. </a:t>
            </a:r>
          </a:p>
          <a:p>
            <a:pPr marL="342900" lvl="0" indent="-342900" algn="just">
              <a:lnSpc>
                <a:spcPct val="107000"/>
              </a:lnSpc>
              <a:spcAft>
                <a:spcPts val="0"/>
              </a:spcAft>
              <a:buFont typeface="+mj-lt"/>
              <a:buAutoNum type="arabicPeriod"/>
            </a:pPr>
            <a:r>
              <a:rPr lang="en-IN" sz="2000" dirty="0" err="1">
                <a:latin typeface="Times New Roman" panose="02020603050405020304" pitchFamily="18" charset="0"/>
                <a:ea typeface="Calibri" panose="020F0502020204030204" pitchFamily="34" charset="0"/>
              </a:rPr>
              <a:t>Dr.</a:t>
            </a:r>
            <a:r>
              <a:rPr lang="en-IN" sz="2000" dirty="0">
                <a:latin typeface="Times New Roman" panose="02020603050405020304" pitchFamily="18" charset="0"/>
                <a:ea typeface="Calibri" panose="020F0502020204030204" pitchFamily="34" charset="0"/>
              </a:rPr>
              <a:t> D. </a:t>
            </a:r>
            <a:r>
              <a:rPr lang="en-IN" sz="2000" dirty="0" err="1">
                <a:latin typeface="Times New Roman" panose="02020603050405020304" pitchFamily="18" charset="0"/>
                <a:ea typeface="Calibri" panose="020F0502020204030204" pitchFamily="34" charset="0"/>
              </a:rPr>
              <a:t>Venkataraman</a:t>
            </a:r>
            <a:r>
              <a:rPr lang="en-IN" sz="2000" dirty="0">
                <a:latin typeface="Times New Roman" panose="02020603050405020304" pitchFamily="18" charset="0"/>
                <a:ea typeface="Calibri" panose="020F0502020204030204" pitchFamily="34" charset="0"/>
              </a:rPr>
              <a:t> , </a:t>
            </a:r>
            <a:r>
              <a:rPr lang="en-IN" sz="2000" dirty="0" err="1">
                <a:latin typeface="Times New Roman" panose="02020603050405020304" pitchFamily="18" charset="0"/>
                <a:ea typeface="Calibri" panose="020F0502020204030204" pitchFamily="34" charset="0"/>
              </a:rPr>
              <a:t>Namboodiri</a:t>
            </a:r>
            <a:r>
              <a:rPr lang="en-IN" sz="2000" dirty="0">
                <a:latin typeface="Times New Roman" panose="02020603050405020304" pitchFamily="18" charset="0"/>
                <a:ea typeface="Calibri" panose="020F0502020204030204" pitchFamily="34" charset="0"/>
              </a:rPr>
              <a:t> Sandhya </a:t>
            </a:r>
            <a:r>
              <a:rPr lang="en-IN" sz="2000" dirty="0" err="1">
                <a:latin typeface="Times New Roman" panose="02020603050405020304" pitchFamily="18" charset="0"/>
                <a:ea typeface="Calibri" panose="020F0502020204030204" pitchFamily="34" charset="0"/>
              </a:rPr>
              <a:t>Parameswaran</a:t>
            </a:r>
            <a:r>
              <a:rPr lang="en-IN" sz="2000" dirty="0">
                <a:latin typeface="Times New Roman" panose="02020603050405020304" pitchFamily="18" charset="0"/>
                <a:ea typeface="Calibri" panose="020F0502020204030204" pitchFamily="34" charset="0"/>
              </a:rPr>
              <a:t>,” Extraction of facial features for depression detection among students”, 2020 4th International Conference on Intelligent Computing and Control Systems (ICICCS), IEEE, 13-15 May 2020, 10.1109/ICICCS48265.2020.9120909.</a:t>
            </a:r>
          </a:p>
        </p:txBody>
      </p:sp>
    </p:spTree>
    <p:extLst>
      <p:ext uri="{BB962C8B-B14F-4D97-AF65-F5344CB8AC3E}">
        <p14:creationId xmlns:p14="http://schemas.microsoft.com/office/powerpoint/2010/main" val="285863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70975" y="1482855"/>
            <a:ext cx="11880000" cy="5040000"/>
          </a:xfrm>
        </p:spPr>
        <p:txBody>
          <a:bodyPr>
            <a:normAutofit/>
          </a:bodyPr>
          <a:lstStyle/>
          <a:p>
            <a:endParaRPr lang="en-US" b="0" dirty="0"/>
          </a:p>
          <a:p>
            <a:endParaRPr lang="en-US" dirty="0"/>
          </a:p>
        </p:txBody>
      </p:sp>
      <p:sp>
        <p:nvSpPr>
          <p:cNvPr id="4" name="Slide Number Placeholder 3"/>
          <p:cNvSpPr>
            <a:spLocks noGrp="1"/>
          </p:cNvSpPr>
          <p:nvPr>
            <p:ph type="sldNum" sz="quarter" idx="12"/>
          </p:nvPr>
        </p:nvSpPr>
        <p:spPr/>
        <p:txBody>
          <a:bodyPr/>
          <a:lstStyle/>
          <a:p>
            <a:fld id="{EEC824EF-4F39-42CE-B61A-92299691A099}" type="slidenum">
              <a:rPr lang="en-IN" smtClean="0"/>
              <a:t>24</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
        <p:nvSpPr>
          <p:cNvPr id="9" name="Rectangle 8"/>
          <p:cNvSpPr/>
          <p:nvPr/>
        </p:nvSpPr>
        <p:spPr>
          <a:xfrm>
            <a:off x="548640" y="1740828"/>
            <a:ext cx="11129554" cy="4476097"/>
          </a:xfrm>
          <a:prstGeom prst="rect">
            <a:avLst/>
          </a:prstGeom>
        </p:spPr>
        <p:txBody>
          <a:bodyPr wrap="square">
            <a:spAutoFit/>
          </a:bodyPr>
          <a:lstStyle/>
          <a:p>
            <a:pPr lvl="0" algn="just">
              <a:lnSpc>
                <a:spcPct val="107000"/>
              </a:lnSpc>
              <a:spcAft>
                <a:spcPts val="0"/>
              </a:spcAft>
            </a:pPr>
            <a:r>
              <a:rPr lang="en-IN" sz="2000" dirty="0">
                <a:latin typeface="Times New Roman" panose="02020603050405020304" pitchFamily="18" charset="0"/>
                <a:ea typeface="Calibri" panose="020F0502020204030204" pitchFamily="34" charset="0"/>
              </a:rPr>
              <a:t>7. </a:t>
            </a:r>
            <a:r>
              <a:rPr lang="en-IN" sz="2000" dirty="0" err="1">
                <a:latin typeface="Times New Roman" panose="02020603050405020304" pitchFamily="18" charset="0"/>
                <a:ea typeface="Calibri" panose="020F0502020204030204" pitchFamily="34" charset="0"/>
              </a:rPr>
              <a:t>Rohizah</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Abd</a:t>
            </a:r>
            <a:r>
              <a:rPr lang="en-IN" sz="2000" dirty="0">
                <a:latin typeface="Times New Roman" panose="02020603050405020304" pitchFamily="18" charset="0"/>
                <a:ea typeface="Calibri" panose="020F0502020204030204" pitchFamily="34" charset="0"/>
              </a:rPr>
              <a:t> Rahman,”</a:t>
            </a:r>
            <a:r>
              <a:rPr lang="en-IN" sz="2000" dirty="0">
                <a:solidFill>
                  <a:srgbClr val="333333"/>
                </a:solidFill>
                <a:latin typeface="Arial" panose="020B0604020202020204" pitchFamily="34" charset="0"/>
                <a:ea typeface="Calibri" panose="020F0502020204030204" pitchFamily="34" charset="0"/>
              </a:rPr>
              <a:t> </a:t>
            </a:r>
            <a:r>
              <a:rPr lang="en-IN" sz="2000" dirty="0">
                <a:latin typeface="Times New Roman" panose="02020603050405020304" pitchFamily="18" charset="0"/>
                <a:ea typeface="Calibri" panose="020F0502020204030204" pitchFamily="34" charset="0"/>
              </a:rPr>
              <a:t>Application of Machine Learning Methods in Mental Health Detection: A Systematic Review”, 2020, </a:t>
            </a:r>
            <a:r>
              <a:rPr lang="en-IN" sz="2000" dirty="0" err="1">
                <a:latin typeface="Times New Roman" panose="02020603050405020304" pitchFamily="18" charset="0"/>
                <a:ea typeface="Calibri" panose="020F0502020204030204" pitchFamily="34" charset="0"/>
              </a:rPr>
              <a:t>Universiti</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Kebangsaan</a:t>
            </a:r>
            <a:r>
              <a:rPr lang="en-IN" sz="2000" dirty="0">
                <a:latin typeface="Times New Roman" panose="02020603050405020304" pitchFamily="18" charset="0"/>
                <a:ea typeface="Calibri" panose="020F0502020204030204" pitchFamily="34" charset="0"/>
              </a:rPr>
              <a:t> Malaysia under Grant GGPP-2019-004.</a:t>
            </a:r>
          </a:p>
          <a:p>
            <a:pPr lvl="0" algn="just">
              <a:lnSpc>
                <a:spcPct val="107000"/>
              </a:lnSpc>
              <a:spcAft>
                <a:spcPts val="0"/>
              </a:spcAft>
            </a:pPr>
            <a:r>
              <a:rPr lang="en-IN" sz="2000" dirty="0">
                <a:latin typeface="Times New Roman" panose="02020603050405020304" pitchFamily="18" charset="0"/>
                <a:ea typeface="Calibri" panose="020F0502020204030204" pitchFamily="34" charset="0"/>
              </a:rPr>
              <a:t>8. </a:t>
            </a:r>
            <a:r>
              <a:rPr lang="en-IN" sz="2000" dirty="0" err="1">
                <a:latin typeface="Times New Roman" panose="02020603050405020304" pitchFamily="18" charset="0"/>
                <a:ea typeface="Calibri" panose="020F0502020204030204" pitchFamily="34" charset="0"/>
              </a:rPr>
              <a:t>Shahrul</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Azman</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Mohd</a:t>
            </a:r>
            <a:r>
              <a:rPr lang="en-IN" sz="2000" dirty="0">
                <a:latin typeface="Times New Roman" panose="02020603050405020304" pitchFamily="18" charset="0"/>
                <a:ea typeface="Calibri" panose="020F0502020204030204" pitchFamily="34" charset="0"/>
              </a:rPr>
              <a:t> Noah,”</a:t>
            </a:r>
            <a:r>
              <a:rPr lang="en-IN" sz="2000" b="1" dirty="0">
                <a:latin typeface="Times New Roman" panose="02020603050405020304" pitchFamily="18" charset="0"/>
                <a:ea typeface="Calibri" panose="020F0502020204030204" pitchFamily="34" charset="0"/>
              </a:rPr>
              <a:t> </a:t>
            </a:r>
            <a:r>
              <a:rPr lang="en-IN" sz="2000" dirty="0">
                <a:latin typeface="Times New Roman" panose="02020603050405020304" pitchFamily="18" charset="0"/>
                <a:ea typeface="Calibri" panose="020F0502020204030204" pitchFamily="34" charset="0"/>
              </a:rPr>
              <a:t>Application of  machine Learning  Methods in Mental Health Detection: A Systemic Review”, 2020, </a:t>
            </a:r>
            <a:r>
              <a:rPr lang="en-IN" sz="2000" dirty="0" err="1">
                <a:latin typeface="Times New Roman" panose="02020603050405020304" pitchFamily="18" charset="0"/>
                <a:ea typeface="Calibri" panose="020F0502020204030204" pitchFamily="34" charset="0"/>
              </a:rPr>
              <a:t>Universiti</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Kebangsaan</a:t>
            </a:r>
            <a:r>
              <a:rPr lang="en-IN" sz="2000" dirty="0">
                <a:latin typeface="Times New Roman" panose="02020603050405020304" pitchFamily="18" charset="0"/>
                <a:ea typeface="Calibri" panose="020F0502020204030204" pitchFamily="34" charset="0"/>
              </a:rPr>
              <a:t> Malaysia under Grant GGPP-2019-004.</a:t>
            </a:r>
          </a:p>
          <a:p>
            <a:pPr lvl="0" algn="just">
              <a:lnSpc>
                <a:spcPct val="107000"/>
              </a:lnSpc>
              <a:spcAft>
                <a:spcPts val="0"/>
              </a:spcAft>
            </a:pPr>
            <a:r>
              <a:rPr lang="en-IN" sz="2000" dirty="0">
                <a:latin typeface="Times New Roman" panose="02020603050405020304" pitchFamily="18" charset="0"/>
                <a:ea typeface="Calibri" panose="020F0502020204030204" pitchFamily="34" charset="0"/>
              </a:rPr>
              <a:t>9. Jeffrey F. Cohn,”</a:t>
            </a:r>
            <a:r>
              <a:rPr lang="en-IN" sz="2000" b="1" dirty="0">
                <a:latin typeface="Times New Roman" panose="02020603050405020304" pitchFamily="18" charset="0"/>
                <a:ea typeface="Calibri" panose="020F0502020204030204" pitchFamily="34" charset="0"/>
              </a:rPr>
              <a:t> </a:t>
            </a:r>
            <a:r>
              <a:rPr lang="en-IN" sz="2000" dirty="0">
                <a:latin typeface="Times New Roman" panose="02020603050405020304" pitchFamily="18" charset="0"/>
                <a:ea typeface="Calibri" panose="020F0502020204030204" pitchFamily="34" charset="0"/>
              </a:rPr>
              <a:t>Detecting Depression from Facial Actions and Vocal Prosody”, DOI: 10.1109/ACII.2009.5349358, 2019, Disney Research, Pittsburgh, PA, USA.</a:t>
            </a:r>
          </a:p>
          <a:p>
            <a:pPr lvl="0" algn="just">
              <a:lnSpc>
                <a:spcPct val="107000"/>
              </a:lnSpc>
              <a:spcAft>
                <a:spcPts val="0"/>
              </a:spcAft>
            </a:pPr>
            <a:r>
              <a:rPr lang="en-IN" sz="2000" dirty="0">
                <a:latin typeface="Times New Roman" panose="02020603050405020304" pitchFamily="18" charset="0"/>
                <a:ea typeface="Calibri" panose="020F0502020204030204" pitchFamily="34" charset="0"/>
              </a:rPr>
              <a:t>10. Neha s, </a:t>
            </a:r>
            <a:r>
              <a:rPr lang="en-IN" sz="2000" dirty="0" err="1">
                <a:latin typeface="Times New Roman" panose="02020603050405020304" pitchFamily="18" charset="0"/>
                <a:ea typeface="Calibri" panose="020F0502020204030204" pitchFamily="34" charset="0"/>
              </a:rPr>
              <a:t>Nivya</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pooja</a:t>
            </a:r>
            <a:r>
              <a:rPr lang="en-IN" sz="2000" dirty="0">
                <a:latin typeface="Times New Roman" panose="02020603050405020304" pitchFamily="18" charset="0"/>
                <a:ea typeface="Calibri" panose="020F0502020204030204" pitchFamily="34" charset="0"/>
              </a:rPr>
              <a:t>, HS </a:t>
            </a:r>
            <a:r>
              <a:rPr lang="en-IN" sz="2000" dirty="0" err="1">
                <a:latin typeface="Times New Roman" panose="02020603050405020304" pitchFamily="18" charset="0"/>
                <a:ea typeface="Calibri" panose="020F0502020204030204" pitchFamily="34" charset="0"/>
              </a:rPr>
              <a:t>Shekar</a:t>
            </a:r>
            <a:r>
              <a:rPr lang="en-IN" sz="2000" dirty="0">
                <a:latin typeface="Times New Roman" panose="02020603050405020304" pitchFamily="18" charset="0"/>
                <a:ea typeface="Calibri" panose="020F0502020204030204" pitchFamily="34" charset="0"/>
              </a:rPr>
              <a:t>,”</a:t>
            </a:r>
            <a:r>
              <a:rPr lang="en-IN" sz="2000" b="1" dirty="0">
                <a:latin typeface="Times New Roman" panose="02020603050405020304" pitchFamily="18" charset="0"/>
                <a:ea typeface="Calibri" panose="020F0502020204030204" pitchFamily="34" charset="0"/>
              </a:rPr>
              <a:t> </a:t>
            </a:r>
            <a:r>
              <a:rPr lang="en-IN" sz="2000" dirty="0">
                <a:latin typeface="Times New Roman" panose="02020603050405020304" pitchFamily="18" charset="0"/>
                <a:ea typeface="Calibri" panose="020F0502020204030204" pitchFamily="34" charset="0"/>
              </a:rPr>
              <a:t>Emotion Detection and Depression Detection using Deep Learning”, Volume: 07 Issue: 08, </a:t>
            </a:r>
            <a:r>
              <a:rPr lang="en-IN" sz="2000" dirty="0" err="1">
                <a:latin typeface="Times New Roman" panose="02020603050405020304" pitchFamily="18" charset="0"/>
                <a:ea typeface="Calibri" panose="020F0502020204030204" pitchFamily="34" charset="0"/>
              </a:rPr>
              <a:t>Dept.of</a:t>
            </a:r>
            <a:r>
              <a:rPr lang="en-IN" sz="2000" dirty="0">
                <a:latin typeface="Times New Roman" panose="02020603050405020304" pitchFamily="18" charset="0"/>
                <a:ea typeface="Calibri" panose="020F0502020204030204" pitchFamily="34" charset="0"/>
              </a:rPr>
              <a:t> Computer Science, </a:t>
            </a:r>
            <a:r>
              <a:rPr lang="en-IN" sz="2000" dirty="0" err="1">
                <a:latin typeface="Times New Roman" panose="02020603050405020304" pitchFamily="18" charset="0"/>
                <a:ea typeface="Calibri" panose="020F0502020204030204" pitchFamily="34" charset="0"/>
              </a:rPr>
              <a:t>Jyothy</a:t>
            </a:r>
            <a:r>
              <a:rPr lang="en-IN" sz="2000" dirty="0">
                <a:latin typeface="Times New Roman" panose="02020603050405020304" pitchFamily="18" charset="0"/>
                <a:ea typeface="Calibri" panose="020F0502020204030204" pitchFamily="34" charset="0"/>
              </a:rPr>
              <a:t> Institute of Technology, Bangalore, India, Aug 2020.</a:t>
            </a:r>
          </a:p>
          <a:p>
            <a:pPr lvl="0" algn="just">
              <a:lnSpc>
                <a:spcPct val="107000"/>
              </a:lnSpc>
              <a:spcAft>
                <a:spcPts val="800"/>
              </a:spcAft>
            </a:pPr>
            <a:r>
              <a:rPr lang="en-IN" sz="2000" dirty="0">
                <a:latin typeface="Times New Roman" panose="02020603050405020304" pitchFamily="18" charset="0"/>
                <a:ea typeface="Calibri" panose="020F0502020204030204" pitchFamily="34" charset="0"/>
              </a:rPr>
              <a:t>11. </a:t>
            </a:r>
            <a:r>
              <a:rPr lang="en-IN" sz="2000" dirty="0" err="1">
                <a:latin typeface="Times New Roman" panose="02020603050405020304" pitchFamily="18" charset="0"/>
                <a:ea typeface="Calibri" panose="020F0502020204030204" pitchFamily="34" charset="0"/>
              </a:rPr>
              <a:t>Devakunchari</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Ramalingam</a:t>
            </a:r>
            <a:r>
              <a:rPr lang="en-IN" sz="2000" dirty="0">
                <a:latin typeface="Times New Roman" panose="02020603050405020304" pitchFamily="18" charset="0"/>
                <a:ea typeface="Calibri" panose="020F0502020204030204" pitchFamily="34" charset="0"/>
              </a:rPr>
              <a:t>, </a:t>
            </a:r>
            <a:r>
              <a:rPr lang="en-IN" sz="2000" dirty="0" err="1">
                <a:latin typeface="Times New Roman" panose="02020603050405020304" pitchFamily="18" charset="0"/>
                <a:ea typeface="Calibri" panose="020F0502020204030204" pitchFamily="34" charset="0"/>
              </a:rPr>
              <a:t>Vaibhav</a:t>
            </a:r>
            <a:r>
              <a:rPr lang="en-IN" sz="2000" dirty="0">
                <a:latin typeface="Times New Roman" panose="02020603050405020304" pitchFamily="18" charset="0"/>
                <a:ea typeface="Calibri" panose="020F0502020204030204" pitchFamily="34" charset="0"/>
              </a:rPr>
              <a:t> Sharma,” Study of Depression Analysis using Machine Learning Techniques”, International Journal of Innovative Technology and Exploring Engineering (IJITEE) ISSN: 2278-3075,Volume-8, Issue-7C2, May 2019.</a:t>
            </a:r>
          </a:p>
          <a:p>
            <a:pPr lvl="0" algn="just">
              <a:lnSpc>
                <a:spcPct val="107000"/>
              </a:lnSpc>
              <a:spcAft>
                <a:spcPts val="800"/>
              </a:spcAft>
            </a:pPr>
            <a:r>
              <a:rPr lang="en-IN" sz="2000" dirty="0">
                <a:latin typeface="Times New Roman" panose="02020603050405020304" pitchFamily="18" charset="0"/>
                <a:ea typeface="Calibri" panose="020F0502020204030204" pitchFamily="34" charset="0"/>
              </a:rPr>
              <a:t>12. </a:t>
            </a:r>
            <a:r>
              <a:rPr lang="en-IN" sz="2000" dirty="0"/>
              <a:t>https://www.nimh.nih.gov/health/statistics/major-depression.</a:t>
            </a:r>
            <a:endParaRPr lang="en-IN"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10991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Electronics &amp; Instrumentation Engineering, VNRVJIET</a:t>
            </a:r>
            <a:endParaRPr lang="en-IN" dirty="0"/>
          </a:p>
        </p:txBody>
      </p:sp>
      <p:sp>
        <p:nvSpPr>
          <p:cNvPr id="4" name="Slide Number Placeholder 3"/>
          <p:cNvSpPr>
            <a:spLocks noGrp="1"/>
          </p:cNvSpPr>
          <p:nvPr>
            <p:ph type="sldNum" sz="quarter" idx="12"/>
          </p:nvPr>
        </p:nvSpPr>
        <p:spPr/>
        <p:txBody>
          <a:bodyPr/>
          <a:lstStyle/>
          <a:p>
            <a:fld id="{EEC824EF-4F39-42CE-B61A-92299691A099}" type="slidenum">
              <a:rPr lang="en-IN" smtClean="0"/>
              <a:t>25</a:t>
            </a:fld>
            <a:endParaRPr lang="en-IN"/>
          </a:p>
        </p:txBody>
      </p:sp>
    </p:spTree>
    <p:extLst>
      <p:ext uri="{BB962C8B-B14F-4D97-AF65-F5344CB8AC3E}">
        <p14:creationId xmlns:p14="http://schemas.microsoft.com/office/powerpoint/2010/main" val="106731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9" name="Content Placeholder 8"/>
          <p:cNvSpPr>
            <a:spLocks noGrp="1"/>
          </p:cNvSpPr>
          <p:nvPr>
            <p:ph idx="1"/>
          </p:nvPr>
        </p:nvSpPr>
        <p:spPr/>
        <p:txBody>
          <a:bodyPr>
            <a:normAutofit/>
          </a:bodyPr>
          <a:lstStyle/>
          <a:p>
            <a:r>
              <a:rPr lang="en-US" b="0" dirty="0"/>
              <a:t>A study reported in WHO, conducted for the NCMH (National Care Of Medical Health), states that at least 6.5 per cent of the Indian population suffers from some form of the serious mental disorder, with no discernible rural-urban differences.</a:t>
            </a:r>
          </a:p>
          <a:p>
            <a:r>
              <a:rPr lang="en-US" b="0" dirty="0"/>
              <a:t>Though there are effective measures and treatments, there is an extreme shortage of mental health workers like psychologists, psychiatrists, and doctors. As reported latest in 2014, it was as low as ''one in 100,000 people''.</a:t>
            </a:r>
          </a:p>
          <a:p>
            <a:r>
              <a:rPr lang="en-US" b="0" dirty="0"/>
              <a:t>The average suicide rate in India is 10.9 for every lakh people and the majority of people who commit suicide are below 44 years of age.</a:t>
            </a:r>
            <a:endParaRPr lang="en-IN" b="0" dirty="0"/>
          </a:p>
          <a:p>
            <a:pPr marL="24765" marR="12065" algn="just">
              <a:lnSpc>
                <a:spcPts val="1970"/>
              </a:lnSpc>
              <a:spcBef>
                <a:spcPts val="40"/>
              </a:spcBef>
            </a:pPr>
            <a:endParaRPr lang="en-IN" sz="3200" spc="5" dirty="0">
              <a:latin typeface="+mn-lt"/>
              <a:cs typeface="Times New Roman"/>
            </a:endParaRPr>
          </a:p>
        </p:txBody>
      </p:sp>
      <p:sp>
        <p:nvSpPr>
          <p:cNvPr id="4" name="Slide Number Placeholder 3"/>
          <p:cNvSpPr>
            <a:spLocks noGrp="1"/>
          </p:cNvSpPr>
          <p:nvPr>
            <p:ph type="sldNum" sz="quarter" idx="12"/>
          </p:nvPr>
        </p:nvSpPr>
        <p:spPr/>
        <p:txBody>
          <a:bodyPr/>
          <a:lstStyle/>
          <a:p>
            <a:fld id="{EEC824EF-4F39-42CE-B61A-92299691A099}" type="slidenum">
              <a:rPr lang="en-IN" smtClean="0"/>
              <a:pPr/>
              <a:t>3</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77402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9" name="Content Placeholder 8"/>
          <p:cNvSpPr>
            <a:spLocks noGrp="1"/>
          </p:cNvSpPr>
          <p:nvPr>
            <p:ph idx="1"/>
          </p:nvPr>
        </p:nvSpPr>
        <p:spPr/>
        <p:txBody>
          <a:bodyPr>
            <a:normAutofit/>
          </a:bodyPr>
          <a:lstStyle/>
          <a:p>
            <a:pPr marL="0" indent="0">
              <a:buNone/>
            </a:pPr>
            <a:endParaRPr lang="en-IN" b="0" dirty="0"/>
          </a:p>
          <a:p>
            <a:pPr marL="24765" marR="12065" algn="just">
              <a:lnSpc>
                <a:spcPts val="1970"/>
              </a:lnSpc>
              <a:spcBef>
                <a:spcPts val="40"/>
              </a:spcBef>
            </a:pPr>
            <a:endParaRPr lang="en-IN" sz="3200" spc="5" dirty="0">
              <a:latin typeface="+mn-lt"/>
              <a:cs typeface="Times New Roman"/>
            </a:endParaRPr>
          </a:p>
        </p:txBody>
      </p:sp>
      <p:sp>
        <p:nvSpPr>
          <p:cNvPr id="4" name="Slide Number Placeholder 3"/>
          <p:cNvSpPr>
            <a:spLocks noGrp="1"/>
          </p:cNvSpPr>
          <p:nvPr>
            <p:ph type="sldNum" sz="quarter" idx="12"/>
          </p:nvPr>
        </p:nvSpPr>
        <p:spPr/>
        <p:txBody>
          <a:bodyPr/>
          <a:lstStyle/>
          <a:p>
            <a:fld id="{EEC824EF-4F39-42CE-B61A-92299691A099}" type="slidenum">
              <a:rPr lang="en-IN" smtClean="0"/>
              <a:pPr/>
              <a:t>4</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pic>
        <p:nvPicPr>
          <p:cNvPr id="6" name="Content Placeholder 6" descr="Chart, bar chart&#10;&#10;Description automatically generated">
            <a:extLst>
              <a:ext uri="{FF2B5EF4-FFF2-40B4-BE49-F238E27FC236}">
                <a16:creationId xmlns:a16="http://schemas.microsoft.com/office/drawing/2014/main" id="{D5A6A5A2-BA04-4A5A-8145-510701CA26E6}"/>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69611" y="1881952"/>
            <a:ext cx="6508170" cy="32814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899" y="2278279"/>
            <a:ext cx="3973752" cy="2096925"/>
          </a:xfrm>
          <a:prstGeom prst="rect">
            <a:avLst/>
          </a:prstGeom>
        </p:spPr>
      </p:pic>
      <p:sp>
        <p:nvSpPr>
          <p:cNvPr id="10" name="Rectangle 9" descr="https://www.nimh.nih.gov/health/statistics/major-depression">
            <a:extLst>
              <a:ext uri="{FF2B5EF4-FFF2-40B4-BE49-F238E27FC236}">
                <a16:creationId xmlns:a16="http://schemas.microsoft.com/office/drawing/2014/main" id="{C6A26625-CBB0-4B11-982A-8B4283892588}"/>
              </a:ext>
            </a:extLst>
          </p:cNvPr>
          <p:cNvSpPr/>
          <p:nvPr/>
        </p:nvSpPr>
        <p:spPr>
          <a:xfrm>
            <a:off x="158400" y="5316737"/>
            <a:ext cx="11901600" cy="59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      https://www.nimh.nih.gov/health/statistics/major-depression           https://nature.com/articles/d41586-021-00175-z</a:t>
            </a:r>
          </a:p>
        </p:txBody>
      </p:sp>
    </p:spTree>
    <p:extLst>
      <p:ext uri="{BB962C8B-B14F-4D97-AF65-F5344CB8AC3E}">
        <p14:creationId xmlns:p14="http://schemas.microsoft.com/office/powerpoint/2010/main" val="123100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000" y="70247"/>
            <a:ext cx="10440000" cy="135000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12000" y="1482855"/>
            <a:ext cx="11880000" cy="5040000"/>
          </a:xfrm>
        </p:spPr>
        <p:txBody>
          <a:bodyPr/>
          <a:lstStyle/>
          <a:p>
            <a:pPr marL="0" indent="0">
              <a:buNone/>
            </a:pPr>
            <a:r>
              <a:rPr lang="en-IN" b="0" dirty="0">
                <a:latin typeface="+mn-lt"/>
              </a:rPr>
              <a:t>Causes of Anxiety, Depression and Stress.</a:t>
            </a:r>
          </a:p>
          <a:p>
            <a:pPr marL="0" indent="0">
              <a:buNone/>
            </a:pPr>
            <a:r>
              <a:rPr lang="en-IN" b="0" dirty="0">
                <a:latin typeface="+mn-lt"/>
              </a:rPr>
              <a:t> </a:t>
            </a:r>
          </a:p>
        </p:txBody>
      </p:sp>
      <p:sp>
        <p:nvSpPr>
          <p:cNvPr id="4" name="Slide Number Placeholder 3"/>
          <p:cNvSpPr>
            <a:spLocks noGrp="1"/>
          </p:cNvSpPr>
          <p:nvPr>
            <p:ph type="sldNum" sz="quarter" idx="12"/>
          </p:nvPr>
        </p:nvSpPr>
        <p:spPr/>
        <p:txBody>
          <a:bodyPr/>
          <a:lstStyle/>
          <a:p>
            <a:fld id="{EEC824EF-4F39-42CE-B61A-92299691A099}" type="slidenum">
              <a:rPr lang="en-IN" smtClean="0"/>
              <a:t>5</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44" y="1907177"/>
            <a:ext cx="6962502" cy="4553070"/>
          </a:xfrm>
          <a:prstGeom prst="rect">
            <a:avLst/>
          </a:prstGeom>
        </p:spPr>
      </p:pic>
    </p:spTree>
    <p:extLst>
      <p:ext uri="{BB962C8B-B14F-4D97-AF65-F5344CB8AC3E}">
        <p14:creationId xmlns:p14="http://schemas.microsoft.com/office/powerpoint/2010/main" val="302776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000" y="70247"/>
            <a:ext cx="10440000" cy="1350000"/>
          </a:xfrm>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158400" y="1701746"/>
            <a:ext cx="11880000" cy="5040000"/>
          </a:xfrm>
        </p:spPr>
        <p:txBody>
          <a:bodyPr/>
          <a:lstStyle/>
          <a:p>
            <a:r>
              <a:rPr lang="en-IN" b="0" dirty="0"/>
              <a:t>In the modern world, psychological health issues like depression, anxiety and stress have become very common in daily life.</a:t>
            </a:r>
          </a:p>
          <a:p>
            <a:r>
              <a:rPr lang="en-IN" b="0" dirty="0"/>
              <a:t>We have proposed a SVM Classifier model to predict the depression , anxiety and stress levels in the human being.</a:t>
            </a:r>
          </a:p>
          <a:p>
            <a:r>
              <a:rPr lang="en-IN" b="0" dirty="0"/>
              <a:t>In this model , we are going to take the trained data from different datasets and we are going to extract the depression , anxiety and stress levels in different human beings.</a:t>
            </a:r>
          </a:p>
          <a:p>
            <a:pPr marL="0" indent="0">
              <a:buNone/>
            </a:pPr>
            <a:endParaRPr lang="en-IN" b="0" dirty="0">
              <a:latin typeface="+mn-lt"/>
            </a:endParaRPr>
          </a:p>
        </p:txBody>
      </p:sp>
      <p:sp>
        <p:nvSpPr>
          <p:cNvPr id="4" name="Slide Number Placeholder 3"/>
          <p:cNvSpPr>
            <a:spLocks noGrp="1"/>
          </p:cNvSpPr>
          <p:nvPr>
            <p:ph type="sldNum" sz="quarter" idx="12"/>
          </p:nvPr>
        </p:nvSpPr>
        <p:spPr/>
        <p:txBody>
          <a:bodyPr/>
          <a:lstStyle/>
          <a:p>
            <a:fld id="{EEC824EF-4F39-42CE-B61A-92299691A099}" type="slidenum">
              <a:rPr lang="en-IN" smtClean="0"/>
              <a:t>6</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6360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LITERATURE SURVEY</a:t>
            </a:r>
            <a:endParaRPr lang="en-IN" dirty="0"/>
          </a:p>
        </p:txBody>
      </p:sp>
      <p:sp>
        <p:nvSpPr>
          <p:cNvPr id="3" name="Content Placeholder 2"/>
          <p:cNvSpPr>
            <a:spLocks noGrp="1"/>
          </p:cNvSpPr>
          <p:nvPr>
            <p:ph idx="1"/>
          </p:nvPr>
        </p:nvSpPr>
        <p:spPr/>
        <p:txBody>
          <a:bodyPr>
            <a:normAutofit fontScale="70000" lnSpcReduction="20000"/>
          </a:bodyPr>
          <a:lstStyle/>
          <a:p>
            <a:pPr>
              <a:spcAft>
                <a:spcPts val="800"/>
              </a:spcAft>
            </a:pPr>
            <a:r>
              <a:rPr lang="en-IN" sz="3400" b="0" dirty="0" err="1">
                <a:latin typeface="Times New Roman" panose="02020603050405020304" pitchFamily="18" charset="0"/>
                <a:ea typeface="Calibri" panose="020F0502020204030204" pitchFamily="34" charset="0"/>
                <a:cs typeface="Times New Roman" panose="02020603050405020304" pitchFamily="18" charset="0"/>
              </a:rPr>
              <a:t>Anu</a:t>
            </a:r>
            <a:r>
              <a:rPr lang="en-IN" sz="3400" b="0" dirty="0">
                <a:latin typeface="Times New Roman" panose="02020603050405020304" pitchFamily="18" charset="0"/>
                <a:ea typeface="Calibri" panose="020F0502020204030204" pitchFamily="34" charset="0"/>
                <a:cs typeface="Times New Roman" panose="02020603050405020304" pitchFamily="18" charset="0"/>
              </a:rPr>
              <a:t> </a:t>
            </a:r>
            <a:r>
              <a:rPr lang="en-IN" sz="3400" b="0" dirty="0" err="1">
                <a:latin typeface="Times New Roman" panose="02020603050405020304" pitchFamily="18" charset="0"/>
                <a:ea typeface="Calibri" panose="020F0502020204030204" pitchFamily="34" charset="0"/>
                <a:cs typeface="Times New Roman" panose="02020603050405020304" pitchFamily="18" charset="0"/>
              </a:rPr>
              <a:t>Priya</a:t>
            </a:r>
            <a:r>
              <a:rPr lang="en-IN" sz="3400" b="0" dirty="0">
                <a:latin typeface="Times New Roman" panose="02020603050405020304" pitchFamily="18" charset="0"/>
                <a:ea typeface="Calibri" panose="020F0502020204030204" pitchFamily="34" charset="0"/>
                <a:cs typeface="Times New Roman" panose="02020603050405020304" pitchFamily="18" charset="0"/>
              </a:rPr>
              <a:t>[1]: A Machine learning model for depicting Depression , Anxiety and Stress is being created .In this project, the data from the employed and unemployed workers are collected  and created 5 different models for 5 levels with a high accuracy and depicting many other Psychological problems. Using these 5 models, get the confusion table where it depicts the most important in the different scales. </a:t>
            </a:r>
          </a:p>
          <a:p>
            <a:pPr>
              <a:spcAft>
                <a:spcPts val="800"/>
              </a:spcAft>
            </a:pPr>
            <a:r>
              <a:rPr lang="en-IN" sz="3400" b="0" dirty="0" err="1">
                <a:latin typeface="Times New Roman" panose="02020603050405020304" pitchFamily="18" charset="0"/>
                <a:ea typeface="Calibri" panose="020F0502020204030204" pitchFamily="34" charset="0"/>
                <a:cs typeface="Times New Roman" panose="02020603050405020304" pitchFamily="18" charset="0"/>
              </a:rPr>
              <a:t>Hao</a:t>
            </a:r>
            <a:r>
              <a:rPr lang="en-IN" sz="3400" b="0" dirty="0">
                <a:latin typeface="Times New Roman" panose="02020603050405020304" pitchFamily="18" charset="0"/>
                <a:ea typeface="Calibri" panose="020F0502020204030204" pitchFamily="34" charset="0"/>
                <a:cs typeface="Times New Roman" panose="02020603050405020304" pitchFamily="18" charset="0"/>
              </a:rPr>
              <a:t> Peng[2]:A Machine learning model for implementing federated learning to analyse and diagnose depression. In this model , General multi-view federated learning framework using multi - </a:t>
            </a:r>
            <a:r>
              <a:rPr lang="en-IN" sz="3400" b="0" dirty="0" err="1">
                <a:latin typeface="Times New Roman" panose="02020603050405020304" pitchFamily="18" charset="0"/>
                <a:ea typeface="Calibri" panose="020F0502020204030204" pitchFamily="34" charset="0"/>
                <a:cs typeface="Times New Roman" panose="02020603050405020304" pitchFamily="18" charset="0"/>
              </a:rPr>
              <a:t>scource</a:t>
            </a:r>
            <a:r>
              <a:rPr lang="en-IN" sz="3400" b="0" dirty="0">
                <a:latin typeface="Times New Roman" panose="02020603050405020304" pitchFamily="18" charset="0"/>
                <a:ea typeface="Calibri" panose="020F0502020204030204" pitchFamily="34" charset="0"/>
                <a:cs typeface="Times New Roman" panose="02020603050405020304" pitchFamily="18" charset="0"/>
              </a:rPr>
              <a:t> data is proposed , which can extend any machine leaning model to support federated learning. And based on the model we depict the depression levels of a person.</a:t>
            </a:r>
          </a:p>
          <a:p>
            <a:pPr>
              <a:spcAft>
                <a:spcPts val="800"/>
              </a:spcAft>
            </a:pPr>
            <a:r>
              <a:rPr lang="en-IN" sz="3400" b="0" dirty="0" err="1">
                <a:latin typeface="Times New Roman" panose="02020603050405020304" pitchFamily="18" charset="0"/>
                <a:ea typeface="Calibri" panose="020F0502020204030204" pitchFamily="34" charset="0"/>
                <a:cs typeface="Times New Roman" panose="02020603050405020304" pitchFamily="18" charset="0"/>
              </a:rPr>
              <a:t>Pengfei</a:t>
            </a:r>
            <a:r>
              <a:rPr lang="en-IN" sz="3400" b="0" dirty="0">
                <a:latin typeface="Times New Roman" panose="02020603050405020304" pitchFamily="18" charset="0"/>
                <a:ea typeface="Calibri" panose="020F0502020204030204" pitchFamily="34" charset="0"/>
                <a:cs typeface="Times New Roman" panose="02020603050405020304" pitchFamily="18" charset="0"/>
              </a:rPr>
              <a:t> Zhou [3]:A Deep learning – based integrated Psychological activity monitoring system is developed for depicting depression and anxiety. In this project , the data has been pre-processed using correlation – based filtering approach and essentials are selected . By calculating the dice coefficient ratio , the obtained labels from the result of classification . These cluster labels were used to depict the </a:t>
            </a:r>
            <a:r>
              <a:rPr lang="en-IN" sz="3400" b="0" dirty="0" err="1">
                <a:latin typeface="Times New Roman" panose="02020603050405020304" pitchFamily="18" charset="0"/>
                <a:ea typeface="Calibri" panose="020F0502020204030204" pitchFamily="34" charset="0"/>
                <a:cs typeface="Times New Roman" panose="02020603050405020304" pitchFamily="18" charset="0"/>
              </a:rPr>
              <a:t>axiety</a:t>
            </a:r>
            <a:r>
              <a:rPr lang="en-IN" sz="3400" b="0" dirty="0">
                <a:latin typeface="Times New Roman" panose="02020603050405020304" pitchFamily="18" charset="0"/>
                <a:ea typeface="Calibri" panose="020F0502020204030204" pitchFamily="34" charset="0"/>
                <a:cs typeface="Times New Roman" panose="02020603050405020304" pitchFamily="18" charset="0"/>
              </a:rPr>
              <a:t> and depression levels in a human.</a:t>
            </a:r>
          </a:p>
          <a:p>
            <a:endParaRPr lang="en-IN" b="0" dirty="0"/>
          </a:p>
          <a:p>
            <a:endParaRPr lang="en-IN" b="0" dirty="0"/>
          </a:p>
          <a:p>
            <a:endParaRPr lang="en-IN" b="0" dirty="0"/>
          </a:p>
          <a:p>
            <a:pPr marL="0" indent="0">
              <a:buNone/>
            </a:pPr>
            <a:endParaRPr lang="en-IN" b="0" dirty="0"/>
          </a:p>
          <a:p>
            <a:endParaRPr lang="en-IN" b="0" dirty="0"/>
          </a:p>
        </p:txBody>
      </p:sp>
      <p:sp>
        <p:nvSpPr>
          <p:cNvPr id="4" name="Slide Number Placeholder 3"/>
          <p:cNvSpPr>
            <a:spLocks noGrp="1"/>
          </p:cNvSpPr>
          <p:nvPr>
            <p:ph type="sldNum" sz="quarter" idx="12"/>
          </p:nvPr>
        </p:nvSpPr>
        <p:spPr/>
        <p:txBody>
          <a:bodyPr/>
          <a:lstStyle/>
          <a:p>
            <a:fld id="{EEC824EF-4F39-42CE-B61A-92299691A099}" type="slidenum">
              <a:rPr lang="en-IN" smtClean="0"/>
              <a:t>7</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67182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LITERATURE SURVEY</a:t>
            </a:r>
            <a:endParaRPr lang="en-IN" dirty="0"/>
          </a:p>
        </p:txBody>
      </p:sp>
      <p:sp>
        <p:nvSpPr>
          <p:cNvPr id="3" name="Content Placeholder 2"/>
          <p:cNvSpPr>
            <a:spLocks noGrp="1"/>
          </p:cNvSpPr>
          <p:nvPr>
            <p:ph idx="1"/>
          </p:nvPr>
        </p:nvSpPr>
        <p:spPr/>
        <p:txBody>
          <a:bodyPr>
            <a:normAutofit fontScale="85000" lnSpcReduction="20000"/>
          </a:bodyPr>
          <a:lstStyle/>
          <a:p>
            <a:pPr>
              <a:spcAft>
                <a:spcPts val="800"/>
              </a:spcAft>
            </a:pPr>
            <a:r>
              <a:rPr lang="en-IN" b="0" dirty="0">
                <a:latin typeface="Times New Roman" panose="02020603050405020304" pitchFamily="18" charset="0"/>
                <a:ea typeface="Calibri" panose="020F0502020204030204" pitchFamily="34" charset="0"/>
                <a:cs typeface="Times New Roman" panose="02020603050405020304" pitchFamily="18" charset="0"/>
              </a:rPr>
              <a:t>Alexander </a:t>
            </a:r>
            <a:r>
              <a:rPr lang="en-IN" b="0" dirty="0" err="1">
                <a:latin typeface="Times New Roman" panose="02020603050405020304" pitchFamily="18" charset="0"/>
                <a:ea typeface="Calibri" panose="020F0502020204030204" pitchFamily="34" charset="0"/>
                <a:cs typeface="Times New Roman" panose="02020603050405020304" pitchFamily="18" charset="0"/>
              </a:rPr>
              <a:t>Kautzky</a:t>
            </a:r>
            <a:r>
              <a:rPr lang="en-IN" b="0" dirty="0">
                <a:latin typeface="Times New Roman" panose="02020603050405020304" pitchFamily="18" charset="0"/>
                <a:ea typeface="Calibri" panose="020F0502020204030204" pitchFamily="34" charset="0"/>
                <a:cs typeface="Times New Roman" panose="02020603050405020304" pitchFamily="18" charset="0"/>
              </a:rPr>
              <a:t>[4]:A prediction model for treatment-Resistant Depression using Machine learning is Generated. 552 patients were diagnosed with Major depressive disorder between 2011 to 2016 and TRD is defined , characterised by Montgomery-As berg Depression rating scale score below 22 after at least 2 antidepressant trials . Random Forest was used to depict the outcome of the treatment in 10-fold cross validation. Full model with 47 predictors yielded an accuracy of 71.0%. When the number is reduced to 15 the accuracy is in the range of 67% to 70%.</a:t>
            </a:r>
          </a:p>
          <a:p>
            <a:pPr>
              <a:spcAft>
                <a:spcPts val="800"/>
              </a:spcAft>
            </a:pPr>
            <a:endParaRPr lang="en-IN" b="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b="0" dirty="0">
                <a:latin typeface="Times New Roman" panose="02020603050405020304" pitchFamily="18" charset="0"/>
                <a:ea typeface="Calibri" panose="020F0502020204030204" pitchFamily="34" charset="0"/>
                <a:cs typeface="Times New Roman" panose="02020603050405020304" pitchFamily="18" charset="0"/>
              </a:rPr>
              <a:t>Ahmed </a:t>
            </a:r>
            <a:r>
              <a:rPr lang="en-IN" b="0" dirty="0" err="1">
                <a:latin typeface="Times New Roman" panose="02020603050405020304" pitchFamily="18" charset="0"/>
                <a:ea typeface="Calibri" panose="020F0502020204030204" pitchFamily="34" charset="0"/>
                <a:cs typeface="Times New Roman" panose="02020603050405020304" pitchFamily="18" charset="0"/>
              </a:rPr>
              <a:t>Khodayari</a:t>
            </a:r>
            <a:r>
              <a:rPr lang="en-IN" b="0" dirty="0">
                <a:latin typeface="Times New Roman" panose="02020603050405020304" pitchFamily="18" charset="0"/>
                <a:ea typeface="Calibri" panose="020F0502020204030204" pitchFamily="34" charset="0"/>
                <a:cs typeface="Times New Roman" panose="02020603050405020304" pitchFamily="18" charset="0"/>
              </a:rPr>
              <a:t>- </a:t>
            </a:r>
            <a:r>
              <a:rPr lang="en-IN" b="0" dirty="0" err="1">
                <a:latin typeface="Times New Roman" panose="02020603050405020304" pitchFamily="18" charset="0"/>
                <a:ea typeface="Calibri" panose="020F0502020204030204" pitchFamily="34" charset="0"/>
                <a:cs typeface="Times New Roman" panose="02020603050405020304" pitchFamily="18" charset="0"/>
              </a:rPr>
              <a:t>Kostamabad</a:t>
            </a:r>
            <a:r>
              <a:rPr lang="en-IN" b="0" dirty="0">
                <a:latin typeface="Times New Roman" panose="02020603050405020304" pitchFamily="18" charset="0"/>
                <a:ea typeface="Calibri" panose="020F0502020204030204" pitchFamily="34" charset="0"/>
                <a:cs typeface="Times New Roman" panose="02020603050405020304" pitchFamily="18" charset="0"/>
              </a:rPr>
              <a:t> [5]:The performance of the proposed Machine learning methodology for depicting the response of treatment suffering from major depression disorders been investigated. A small number of most discriminating features are selected for the procedure . The selected features are fed into a classifier which is a mixture of factor analysis model ,whose output is the predicted response of livelihood value . This method is evaluated using a “leave-n-out” randomized permutation cross- validation procedure . The specificity of the proposed method is 80.9% while the sensitivity is 94.9% and an overall accuracy of 87.9% is achieved.</a:t>
            </a:r>
          </a:p>
          <a:p>
            <a:pPr marL="0" indent="0">
              <a:buNone/>
            </a:pPr>
            <a:endParaRPr lang="en-IN" b="0" dirty="0"/>
          </a:p>
          <a:p>
            <a:endParaRPr lang="en-IN" b="0" dirty="0"/>
          </a:p>
          <a:p>
            <a:endParaRPr lang="en-IN" b="0" dirty="0"/>
          </a:p>
          <a:p>
            <a:endParaRPr lang="en-IN" b="0" dirty="0"/>
          </a:p>
          <a:p>
            <a:endParaRPr lang="en-IN" b="0" dirty="0"/>
          </a:p>
          <a:p>
            <a:pPr marL="0" indent="0">
              <a:buNone/>
            </a:pPr>
            <a:endParaRPr lang="en-IN" b="0" dirty="0"/>
          </a:p>
          <a:p>
            <a:endParaRPr lang="en-IN" b="0" dirty="0"/>
          </a:p>
        </p:txBody>
      </p:sp>
      <p:sp>
        <p:nvSpPr>
          <p:cNvPr id="4" name="Slide Number Placeholder 3"/>
          <p:cNvSpPr>
            <a:spLocks noGrp="1"/>
          </p:cNvSpPr>
          <p:nvPr>
            <p:ph type="sldNum" sz="quarter" idx="12"/>
          </p:nvPr>
        </p:nvSpPr>
        <p:spPr/>
        <p:txBody>
          <a:bodyPr/>
          <a:lstStyle/>
          <a:p>
            <a:fld id="{EEC824EF-4F39-42CE-B61A-92299691A099}" type="slidenum">
              <a:rPr lang="en-IN" smtClean="0"/>
              <a:t>8</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227351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LITERATURE SURVEY</a:t>
            </a:r>
            <a:endParaRPr lang="en-IN" dirty="0"/>
          </a:p>
        </p:txBody>
      </p:sp>
      <p:sp>
        <p:nvSpPr>
          <p:cNvPr id="3" name="Content Placeholder 2"/>
          <p:cNvSpPr>
            <a:spLocks noGrp="1"/>
          </p:cNvSpPr>
          <p:nvPr>
            <p:ph idx="1"/>
          </p:nvPr>
        </p:nvSpPr>
        <p:spPr/>
        <p:txBody>
          <a:bodyPr>
            <a:normAutofit fontScale="85000" lnSpcReduction="20000"/>
          </a:bodyPr>
          <a:lstStyle/>
          <a:p>
            <a:pPr>
              <a:spcAft>
                <a:spcPts val="800"/>
              </a:spcAft>
            </a:pPr>
            <a:r>
              <a:rPr lang="en-IN" sz="2600" b="0" dirty="0">
                <a:latin typeface="Times New Roman" panose="02020603050405020304" pitchFamily="18" charset="0"/>
                <a:ea typeface="Calibri" panose="020F0502020204030204" pitchFamily="34" charset="0"/>
                <a:cs typeface="Times New Roman" panose="02020603050405020304" pitchFamily="18" charset="0"/>
              </a:rPr>
              <a:t>Neha </a:t>
            </a:r>
            <a:r>
              <a:rPr lang="en-IN" sz="2600" b="0" dirty="0" err="1">
                <a:latin typeface="Times New Roman" panose="02020603050405020304" pitchFamily="18" charset="0"/>
                <a:ea typeface="Calibri" panose="020F0502020204030204" pitchFamily="34" charset="0"/>
                <a:cs typeface="Times New Roman" panose="02020603050405020304" pitchFamily="18" charset="0"/>
              </a:rPr>
              <a:t>prerana</a:t>
            </a:r>
            <a:r>
              <a:rPr lang="en-IN" sz="2600" b="0" dirty="0">
                <a:latin typeface="Times New Roman" panose="02020603050405020304" pitchFamily="18" charset="0"/>
                <a:ea typeface="Calibri" panose="020F0502020204030204" pitchFamily="34" charset="0"/>
                <a:cs typeface="Times New Roman" panose="02020603050405020304" pitchFamily="18" charset="0"/>
              </a:rPr>
              <a:t> </a:t>
            </a:r>
            <a:r>
              <a:rPr lang="en-IN" sz="2600" b="0" dirty="0" err="1">
                <a:latin typeface="Times New Roman" panose="02020603050405020304" pitchFamily="18" charset="0"/>
                <a:ea typeface="Calibri" panose="020F0502020204030204" pitchFamily="34" charset="0"/>
                <a:cs typeface="Times New Roman" panose="02020603050405020304" pitchFamily="18" charset="0"/>
              </a:rPr>
              <a:t>tigga</a:t>
            </a:r>
            <a:r>
              <a:rPr lang="en-IN" sz="2600" b="0" dirty="0">
                <a:latin typeface="Times New Roman" panose="02020603050405020304" pitchFamily="18" charset="0"/>
                <a:ea typeface="Calibri" panose="020F0502020204030204" pitchFamily="34" charset="0"/>
                <a:cs typeface="Times New Roman" panose="02020603050405020304" pitchFamily="18" charset="0"/>
              </a:rPr>
              <a:t>.[6]: The machine learning algorithms were applied in R programming language using </a:t>
            </a:r>
            <a:r>
              <a:rPr lang="en-IN" sz="2600" b="0" dirty="0" err="1">
                <a:latin typeface="Times New Roman" panose="02020603050405020304" pitchFamily="18" charset="0"/>
                <a:ea typeface="Calibri" panose="020F0502020204030204" pitchFamily="34" charset="0"/>
                <a:cs typeface="Times New Roman" panose="02020603050405020304" pitchFamily="18" charset="0"/>
              </a:rPr>
              <a:t>RStudio</a:t>
            </a:r>
            <a:r>
              <a:rPr lang="en-IN" sz="2600" b="0" dirty="0">
                <a:latin typeface="Times New Roman" panose="02020603050405020304" pitchFamily="18" charset="0"/>
                <a:ea typeface="Calibri" panose="020F0502020204030204" pitchFamily="34" charset="0"/>
                <a:cs typeface="Times New Roman" panose="02020603050405020304" pitchFamily="18" charset="0"/>
              </a:rPr>
              <a:t> version 3.5. The dataset was divided into the ratio 70:30, representing the training and test sets, respectively. The dataset used for this project is DASS21.the data is collected from 348 participants aged between 20-60 years from google form. </a:t>
            </a:r>
            <a:r>
              <a:rPr lang="en-IN" sz="2600" b="0" dirty="0" err="1">
                <a:latin typeface="Times New Roman" panose="02020603050405020304" pitchFamily="18" charset="0"/>
                <a:ea typeface="Calibri" panose="020F0502020204030204" pitchFamily="34" charset="0"/>
                <a:cs typeface="Times New Roman" panose="02020603050405020304" pitchFamily="18" charset="0"/>
              </a:rPr>
              <a:t>Questionaries</a:t>
            </a:r>
            <a:r>
              <a:rPr lang="en-IN" sz="2600" b="0" dirty="0">
                <a:latin typeface="Times New Roman" panose="02020603050405020304" pitchFamily="18" charset="0"/>
                <a:ea typeface="Calibri" panose="020F0502020204030204" pitchFamily="34" charset="0"/>
                <a:cs typeface="Times New Roman" panose="02020603050405020304" pitchFamily="18" charset="0"/>
              </a:rPr>
              <a:t> are the people who gives DASS 21 comprises 21 questions, with 7 questions allocated to each of the scales of Stress, Anxiety and Depression. The application in the five methods gives the values in the 5x5 matrix. The number of columns and rows shows the normal, mild, moderate, severe, extremely severe cases respectively.</a:t>
            </a:r>
          </a:p>
          <a:p>
            <a:pPr>
              <a:spcAft>
                <a:spcPts val="800"/>
              </a:spcAft>
            </a:pPr>
            <a:r>
              <a:rPr lang="en-IN" sz="2600" b="0" dirty="0" err="1">
                <a:latin typeface="Times New Roman" panose="02020603050405020304" pitchFamily="18" charset="0"/>
                <a:ea typeface="Calibri" panose="020F0502020204030204" pitchFamily="34" charset="0"/>
                <a:cs typeface="Times New Roman" panose="02020603050405020304" pitchFamily="18" charset="0"/>
              </a:rPr>
              <a:t>Dr.</a:t>
            </a:r>
            <a:r>
              <a:rPr lang="en-IN" sz="2600" b="0" dirty="0">
                <a:latin typeface="Times New Roman" panose="02020603050405020304" pitchFamily="18" charset="0"/>
                <a:ea typeface="Calibri" panose="020F0502020204030204" pitchFamily="34" charset="0"/>
                <a:cs typeface="Times New Roman" panose="02020603050405020304" pitchFamily="18" charset="0"/>
              </a:rPr>
              <a:t> D. </a:t>
            </a:r>
            <a:r>
              <a:rPr lang="en-IN" sz="2600" b="0" dirty="0" err="1">
                <a:latin typeface="Times New Roman" panose="02020603050405020304" pitchFamily="18" charset="0"/>
                <a:ea typeface="Calibri" panose="020F0502020204030204" pitchFamily="34" charset="0"/>
                <a:cs typeface="Times New Roman" panose="02020603050405020304" pitchFamily="18" charset="0"/>
              </a:rPr>
              <a:t>Venkataraman</a:t>
            </a:r>
            <a:r>
              <a:rPr lang="en-IN" sz="2600" b="0" dirty="0">
                <a:latin typeface="Times New Roman" panose="02020603050405020304" pitchFamily="18" charset="0"/>
                <a:ea typeface="Calibri" panose="020F0502020204030204" pitchFamily="34" charset="0"/>
                <a:cs typeface="Times New Roman" panose="02020603050405020304" pitchFamily="18" charset="0"/>
              </a:rPr>
              <a:t>.[7]</a:t>
            </a:r>
          </a:p>
          <a:p>
            <a:pPr marL="0" indent="0">
              <a:spcAft>
                <a:spcPts val="800"/>
              </a:spcAft>
              <a:buNone/>
            </a:pPr>
            <a:r>
              <a:rPr lang="en-IN" sz="2600" b="0" dirty="0">
                <a:latin typeface="Times New Roman" panose="02020603050405020304" pitchFamily="18" charset="0"/>
                <a:ea typeface="Calibri" panose="020F0502020204030204" pitchFamily="34" charset="0"/>
                <a:cs typeface="Times New Roman" panose="02020603050405020304" pitchFamily="18" charset="0"/>
              </a:rPr>
              <a:t>	A system is being used with frontal face videos recorded or live extracts facial expressions and analyse and detect depression in the people.</a:t>
            </a:r>
          </a:p>
          <a:p>
            <a:pPr marL="342900" lvl="0" indent="-342900">
              <a:buFont typeface="+mj-lt"/>
              <a:buAutoNum type="arabicPeriod"/>
            </a:pPr>
            <a:r>
              <a:rPr lang="en-IN" sz="2600" b="0" dirty="0">
                <a:latin typeface="Times New Roman" panose="02020603050405020304" pitchFamily="18" charset="0"/>
                <a:ea typeface="Calibri" panose="020F0502020204030204" pitchFamily="34" charset="0"/>
                <a:cs typeface="Times New Roman" panose="02020603050405020304" pitchFamily="18" charset="0"/>
              </a:rPr>
              <a:t>Training phase.</a:t>
            </a:r>
          </a:p>
          <a:p>
            <a:pPr marL="342900" lvl="0" indent="-342900">
              <a:buFont typeface="+mj-lt"/>
              <a:buAutoNum type="arabicPeriod"/>
            </a:pPr>
            <a:r>
              <a:rPr lang="en-IN" sz="2600" b="0" dirty="0">
                <a:latin typeface="Times New Roman" panose="02020603050405020304" pitchFamily="18" charset="0"/>
                <a:ea typeface="Calibri" panose="020F0502020204030204" pitchFamily="34" charset="0"/>
                <a:cs typeface="Times New Roman" panose="02020603050405020304" pitchFamily="18" charset="0"/>
              </a:rPr>
              <a:t>Face detection and facial feature extraction.</a:t>
            </a:r>
          </a:p>
          <a:p>
            <a:pPr marL="342900" lvl="0" indent="-342900">
              <a:buFont typeface="+mj-lt"/>
              <a:buAutoNum type="arabicPeriod"/>
            </a:pPr>
            <a:r>
              <a:rPr lang="en-IN" sz="2600" b="0" dirty="0">
                <a:latin typeface="Times New Roman" panose="02020603050405020304" pitchFamily="18" charset="0"/>
                <a:ea typeface="Calibri" panose="020F0502020204030204" pitchFamily="34" charset="0"/>
                <a:cs typeface="Times New Roman" panose="02020603050405020304" pitchFamily="18" charset="0"/>
              </a:rPr>
              <a:t>Feature set creation</a:t>
            </a:r>
          </a:p>
          <a:p>
            <a:pPr marL="342900" lvl="0" indent="-342900">
              <a:spcAft>
                <a:spcPts val="800"/>
              </a:spcAft>
              <a:buFont typeface="+mj-lt"/>
              <a:buAutoNum type="arabicPeriod"/>
            </a:pPr>
            <a:r>
              <a:rPr lang="en-IN" sz="2600" b="0" dirty="0">
                <a:latin typeface="Times New Roman" panose="02020603050405020304" pitchFamily="18" charset="0"/>
                <a:ea typeface="Calibri" panose="020F0502020204030204" pitchFamily="34" charset="0"/>
                <a:cs typeface="Times New Roman" panose="02020603050405020304" pitchFamily="18" charset="0"/>
              </a:rPr>
              <a:t>Creation of dataset for testing</a:t>
            </a:r>
          </a:p>
          <a:p>
            <a:pPr marL="0" indent="0">
              <a:spcAft>
                <a:spcPts val="800"/>
              </a:spcAft>
              <a:buNone/>
            </a:pPr>
            <a:r>
              <a:rPr lang="en-IN" sz="2600" b="0" dirty="0">
                <a:latin typeface="Times New Roman" panose="02020603050405020304" pitchFamily="18" charset="0"/>
                <a:ea typeface="Calibri" panose="020F0502020204030204" pitchFamily="34" charset="0"/>
                <a:cs typeface="Times New Roman" panose="02020603050405020304" pitchFamily="18" charset="0"/>
              </a:rPr>
              <a:t>        After these 4 steps the sets of images will be created and shows the depression, anxiety and stress</a:t>
            </a:r>
            <a:endParaRPr lang="en-IN" sz="2600" b="0" dirty="0"/>
          </a:p>
          <a:p>
            <a:endParaRPr lang="en-IN" b="0" dirty="0"/>
          </a:p>
          <a:p>
            <a:endParaRPr lang="en-IN" b="0" dirty="0"/>
          </a:p>
          <a:p>
            <a:endParaRPr lang="en-IN" b="0" dirty="0"/>
          </a:p>
          <a:p>
            <a:endParaRPr lang="en-IN" b="0" dirty="0"/>
          </a:p>
          <a:p>
            <a:pPr marL="0" indent="0">
              <a:buNone/>
            </a:pPr>
            <a:endParaRPr lang="en-IN" b="0" dirty="0"/>
          </a:p>
          <a:p>
            <a:endParaRPr lang="en-IN" b="0" dirty="0"/>
          </a:p>
        </p:txBody>
      </p:sp>
      <p:sp>
        <p:nvSpPr>
          <p:cNvPr id="4" name="Slide Number Placeholder 3"/>
          <p:cNvSpPr>
            <a:spLocks noGrp="1"/>
          </p:cNvSpPr>
          <p:nvPr>
            <p:ph type="sldNum" sz="quarter" idx="12"/>
          </p:nvPr>
        </p:nvSpPr>
        <p:spPr/>
        <p:txBody>
          <a:bodyPr/>
          <a:lstStyle/>
          <a:p>
            <a:fld id="{EEC824EF-4F39-42CE-B61A-92299691A099}" type="slidenum">
              <a:rPr lang="en-IN" smtClean="0"/>
              <a:t>9</a:t>
            </a:fld>
            <a:endParaRPr lang="en-IN"/>
          </a:p>
        </p:txBody>
      </p:sp>
      <p:sp>
        <p:nvSpPr>
          <p:cNvPr id="5" name="Footer Placeholder 4"/>
          <p:cNvSpPr>
            <a:spLocks noGrp="1"/>
          </p:cNvSpPr>
          <p:nvPr>
            <p:ph type="ftr" sz="quarter" idx="3"/>
          </p:nvPr>
        </p:nvSpPr>
        <p:spPr/>
        <p:txBody>
          <a:bodyPr/>
          <a:lstStyle/>
          <a:p>
            <a:r>
              <a:rPr lang="en-IN"/>
              <a:t>Department of Electronics &amp; Instrumentation Engineering, VNRVJIET</a:t>
            </a:r>
            <a:endParaRPr lang="en-IN" dirty="0"/>
          </a:p>
        </p:txBody>
      </p:sp>
    </p:spTree>
    <p:extLst>
      <p:ext uri="{BB962C8B-B14F-4D97-AF65-F5344CB8AC3E}">
        <p14:creationId xmlns:p14="http://schemas.microsoft.com/office/powerpoint/2010/main" val="1711127839"/>
      </p:ext>
    </p:extLst>
  </p:cSld>
  <p:clrMapOvr>
    <a:masterClrMapping/>
  </p:clrMapOvr>
</p:sld>
</file>

<file path=ppt/theme/theme1.xml><?xml version="1.0" encoding="utf-8"?>
<a:theme xmlns:a="http://schemas.openxmlformats.org/drawingml/2006/main" name="ProjectReviews-De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Reviews-Dept" id="{968517F1-4DA3-4DA1-8DDC-D54FF792DBE9}" vid="{A30CB9FA-8916-48DA-99B7-642FD963B1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ProjectReviews-Dept</Template>
  <TotalTime>4929</TotalTime>
  <Words>2163</Words>
  <Application>Microsoft Office PowerPoint</Application>
  <PresentationFormat>Widescreen</PresentationFormat>
  <Paragraphs>186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Centaur</vt:lpstr>
      <vt:lpstr>Maiandra GD</vt:lpstr>
      <vt:lpstr>Perpetua</vt:lpstr>
      <vt:lpstr>Times New Roman</vt:lpstr>
      <vt:lpstr>ProjectReviews-Dept</vt:lpstr>
      <vt:lpstr>Predicting Anxiety, Depression and Stress in modern life using SVM Classifier</vt:lpstr>
      <vt:lpstr>Presentation Outline</vt:lpstr>
      <vt:lpstr>Introduction</vt:lpstr>
      <vt:lpstr>Introduction</vt:lpstr>
      <vt:lpstr>Introduction</vt:lpstr>
      <vt:lpstr>Objective</vt:lpstr>
      <vt:lpstr>LITERATURE SURVEY</vt:lpstr>
      <vt:lpstr>LITERATURE SURVEY</vt:lpstr>
      <vt:lpstr>LITERATURE SURVEY</vt:lpstr>
      <vt:lpstr>LITERATURE SURVEY</vt:lpstr>
      <vt:lpstr>LITERATURE SURVEY</vt:lpstr>
      <vt:lpstr>Block Diagram: </vt:lpstr>
      <vt:lpstr>Flow Diagram </vt:lpstr>
      <vt:lpstr>Methodology</vt:lpstr>
      <vt:lpstr>Learning Rate and Error Log</vt:lpstr>
      <vt:lpstr>RESULTS</vt:lpstr>
      <vt:lpstr>RESULTS</vt:lpstr>
      <vt:lpstr>RESULTS</vt:lpstr>
      <vt:lpstr>RESULTS</vt:lpstr>
      <vt:lpstr>RESULTS</vt:lpstr>
      <vt:lpstr>RESULTS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Chakravarthula Kiran</dc:creator>
  <cp:lastModifiedBy>CHANDA SAIANVESH</cp:lastModifiedBy>
  <cp:revision>129</cp:revision>
  <dcterms:created xsi:type="dcterms:W3CDTF">2017-05-02T09:27:29Z</dcterms:created>
  <dcterms:modified xsi:type="dcterms:W3CDTF">2021-07-03T07:57:18Z</dcterms:modified>
</cp:coreProperties>
</file>