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3" r:id="rId2"/>
  </p:sldMasterIdLst>
  <p:notesMasterIdLst>
    <p:notesMasterId r:id="rId24"/>
  </p:notesMasterIdLst>
  <p:sldIdLst>
    <p:sldId id="442" r:id="rId3"/>
    <p:sldId id="764" r:id="rId4"/>
    <p:sldId id="266" r:id="rId5"/>
    <p:sldId id="739" r:id="rId6"/>
    <p:sldId id="740" r:id="rId7"/>
    <p:sldId id="766" r:id="rId8"/>
    <p:sldId id="761" r:id="rId9"/>
    <p:sldId id="768" r:id="rId10"/>
    <p:sldId id="759" r:id="rId11"/>
    <p:sldId id="769" r:id="rId12"/>
    <p:sldId id="775" r:id="rId13"/>
    <p:sldId id="776" r:id="rId14"/>
    <p:sldId id="777" r:id="rId15"/>
    <p:sldId id="770" r:id="rId16"/>
    <p:sldId id="771" r:id="rId17"/>
    <p:sldId id="772" r:id="rId18"/>
    <p:sldId id="773" r:id="rId19"/>
    <p:sldId id="774" r:id="rId20"/>
    <p:sldId id="778" r:id="rId21"/>
    <p:sldId id="779" r:id="rId22"/>
    <p:sldId id="725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CggQl47yHSimhmzyC1e0C2Rg0f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hinesh Eswaran" initials="DE" lastIdx="1" clrIdx="0">
    <p:extLst>
      <p:ext uri="{19B8F6BF-5375-455C-9EA6-DF929625EA0E}">
        <p15:presenceInfo xmlns:p15="http://schemas.microsoft.com/office/powerpoint/2012/main" userId="a47833d958e3ea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F8618D-51AD-40EB-86A2-24DEC409AC1E}" type="datetime3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 December 2024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87D5A1-37CC-4B13-9F17-5059BEF349E4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7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5A5D3-A5C5-41BC-AC1B-78376003971C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33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A4A47-561E-465A-A6B1-ADF332ABEB53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9465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9B9D-76A3-483C-9F6A-540A7409809D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02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E52A7-64DF-4833-A86F-A3F47E2AC27C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741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4E39E-479B-4003-953E-8F945459897C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0209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6DFE3-E17F-466C-8AC1-52E2468DF967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62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595922-CB65-4694-88E1-0389563862D8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35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4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6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6"/>
          <p:cNvSpPr txBox="1">
            <a:spLocks noGrp="1"/>
          </p:cNvSpPr>
          <p:nvPr>
            <p:ph type="body" idx="1"/>
          </p:nvPr>
        </p:nvSpPr>
        <p:spPr>
          <a:xfrm rot="5400000">
            <a:off x="2377282" y="15082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6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 txBox="1">
            <a:spLocks noGrp="1"/>
          </p:cNvSpPr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7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7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11EB-544A-4405-9B07-930EC371C035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9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9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568E9-B9E9-4171-B614-6B8CD7508211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4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F4348-0461-4A32-B5EC-44A54333EEB4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79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54709-D76C-492B-9E83-DA5CE41081DB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5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70" r:id="rId3"/>
    <p:sldLayoutId id="2147483671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D6E878-1374-43BF-9C46-281CCE7F38C1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46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3453017" y="2790249"/>
            <a:ext cx="5212080" cy="2484120"/>
          </a:xfrm>
        </p:spPr>
        <p:txBody>
          <a:bodyPr/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Team Members: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                       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NAVEEN.S (24MCR073)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                       SURENDER.V.G (24MCR112)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THIRU SELVAM.P (24MCR118)</a:t>
            </a: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Times New Roman"/>
              </a:rPr>
              <a:t>                       </a:t>
            </a:r>
            <a:endParaRPr lang="en-US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05011" y="257583"/>
            <a:ext cx="6108091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KONGU ENGINEERING COLLEGE</a:t>
            </a:r>
            <a:r>
              <a:rPr kumimoji="0" lang="en-US" sz="2400" b="1" i="0" u="none" strike="noStrike" kern="1200" cap="none" spc="0" normalizeH="0" baseline="0" noProof="0" dirty="0">
                <a:ln w="0"/>
                <a:solidFill>
                  <a:srgbClr val="0F6FC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 w="0"/>
                <a:solidFill>
                  <a:srgbClr val="A5C249">
                    <a:lumMod val="50000"/>
                  </a:srgb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PERUNDURAI ERODE-638060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none" strike="noStrike" kern="1200" cap="none" spc="0" normalizeH="0" baseline="0" noProof="0" dirty="0">
              <a:ln w="0"/>
              <a:solidFill>
                <a:srgbClr val="0F6FC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1200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ea typeface="+mn-ea"/>
                <a:cs typeface="Times New Roman" pitchFamily="18" charset="0"/>
              </a:rPr>
              <a:t>Master of Computer Applications</a:t>
            </a:r>
            <a:endParaRPr kumimoji="0" lang="en-US" sz="2000" b="1" i="0" u="none" strike="noStrike" kern="1200" cap="none" spc="0" normalizeH="0" baseline="0" noProof="0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64163" y="1815699"/>
            <a:ext cx="63809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1200" dirty="0">
                <a:solidFill>
                  <a:srgbClr val="FF0000"/>
                </a:solidFill>
                <a:latin typeface="Times New Roman"/>
                <a:ea typeface="+mn-ea"/>
                <a:cs typeface="Times New Roman"/>
                <a:sym typeface="Times New Roman"/>
              </a:rPr>
              <a:t>P</a:t>
            </a:r>
            <a:r>
              <a:rPr lang="en-IN" sz="2400" b="1" kern="1200" dirty="0">
                <a:solidFill>
                  <a:srgbClr val="FF0000"/>
                </a:solidFill>
                <a:latin typeface="Times New Roman"/>
                <a:ea typeface="+mn-ea"/>
                <a:cs typeface="Times New Roman"/>
                <a:sym typeface="Times New Roman"/>
              </a:rPr>
              <a:t>ODCAST CONTENT MANAGEMENT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kern="1200" dirty="0">
                <a:solidFill>
                  <a:srgbClr val="FF0000"/>
                </a:solidFill>
                <a:latin typeface="Times New Roman"/>
                <a:ea typeface="+mn-ea"/>
                <a:cs typeface="Times New Roman"/>
                <a:sym typeface="Times New Roman"/>
              </a:rPr>
              <a:t>SYSTEM</a:t>
            </a:r>
            <a:endParaRPr lang="en-IN" sz="2600" b="1" kern="1200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56" y="4957428"/>
            <a:ext cx="1259632" cy="1517856"/>
          </a:xfrm>
          <a:prstGeom prst="rect">
            <a:avLst/>
          </a:prstGeom>
        </p:spPr>
      </p:pic>
      <p:pic>
        <p:nvPicPr>
          <p:cNvPr id="18" name="Picture 17" descr="G:\TBI\TBI@KEC Logos\K Transform\6-5x4 product centre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235" y="1299782"/>
            <a:ext cx="1713898" cy="149046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16;p1">
            <a:extLst>
              <a:ext uri="{FF2B5EF4-FFF2-40B4-BE49-F238E27FC236}">
                <a16:creationId xmlns:a16="http://schemas.microsoft.com/office/drawing/2014/main" id="{9E1DBBAF-BD6E-FF50-252C-A7215E0CA851}"/>
              </a:ext>
            </a:extLst>
          </p:cNvPr>
          <p:cNvSpPr txBox="1"/>
          <p:nvPr/>
        </p:nvSpPr>
        <p:spPr>
          <a:xfrm>
            <a:off x="3559393" y="4957428"/>
            <a:ext cx="519053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Guided By: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lvl="0" indent="0" algn="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Tx/>
              <a:buNone/>
              <a:tabLst/>
              <a:defRPr/>
            </a:pPr>
            <a:r>
              <a:rPr lang="en-US" sz="20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Ms.</a:t>
            </a:r>
            <a:r>
              <a:rPr lang="en-IN" sz="2000" dirty="0">
                <a:solidFill>
                  <a:sysClr val="windowText" lastClr="000000"/>
                </a:solidFill>
                <a:latin typeface="Times New Roman"/>
                <a:cs typeface="Times New Roman"/>
                <a:sym typeface="Times New Roman"/>
              </a:rPr>
              <a:t>S.HEMALATHA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6AA136BD-272E-8E2A-6556-3F394C08FB66}"/>
              </a:ext>
            </a:extLst>
          </p:cNvPr>
          <p:cNvSpPr txBox="1">
            <a:spLocks/>
          </p:cNvSpPr>
          <p:nvPr/>
        </p:nvSpPr>
        <p:spPr bwMode="auto">
          <a:xfrm>
            <a:off x="3191511" y="5183088"/>
            <a:ext cx="2078074" cy="568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18288" bIns="45720" numCol="1" anchor="t" anchorCtr="0" compatLnSpc="1">
            <a:prstTxWarp prst="textNoShape">
              <a:avLst/>
            </a:prstTxWarp>
          </a:bodyPr>
          <a:lstStyle>
            <a:lvl1pPr marL="0" marR="45720" indent="0" algn="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TEAM NO: 29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2201-581B-9242-8668-1FC4CDB4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12" y="289334"/>
            <a:ext cx="8229600" cy="365830"/>
          </a:xfrm>
        </p:spPr>
        <p:txBody>
          <a:bodyPr/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CLASS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248EC8-600D-9A8E-6527-50AF5F34E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22" y="672748"/>
            <a:ext cx="5900328" cy="618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066585-3A03-FEBE-28BD-8141C6560F27}"/>
              </a:ext>
            </a:extLst>
          </p:cNvPr>
          <p:cNvSpPr txBox="1"/>
          <p:nvPr/>
        </p:nvSpPr>
        <p:spPr>
          <a:xfrm>
            <a:off x="7833675" y="56615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no: 29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4B7D6-7539-A41B-FEF4-7664A6A1A16E}"/>
              </a:ext>
            </a:extLst>
          </p:cNvPr>
          <p:cNvSpPr txBox="1"/>
          <p:nvPr/>
        </p:nvSpPr>
        <p:spPr>
          <a:xfrm>
            <a:off x="7583865" y="6458988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10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720E32-B337-E330-DA40-1D19B630E749}"/>
              </a:ext>
            </a:extLst>
          </p:cNvPr>
          <p:cNvSpPr txBox="1"/>
          <p:nvPr/>
        </p:nvSpPr>
        <p:spPr>
          <a:xfrm>
            <a:off x="6286" y="6508510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24.12.2024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557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D4266-9432-175D-E071-F4C884F15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31BC-3000-B924-7CAF-3CA09D59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56" y="-237830"/>
            <a:ext cx="8229600" cy="1143000"/>
          </a:xfrm>
        </p:spPr>
        <p:txBody>
          <a:bodyPr/>
          <a:lstStyle/>
          <a:p>
            <a:pPr algn="ctr"/>
            <a:r>
              <a:rPr lang="en-IN" dirty="0"/>
              <a:t>DATABASE DESIGN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EDD7AB-2E7A-E12A-BC91-808B41615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85" y="2026763"/>
            <a:ext cx="8552115" cy="41067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6E99A4-C467-7CE2-CFD9-072D25AA8F7F}"/>
              </a:ext>
            </a:extLst>
          </p:cNvPr>
          <p:cNvSpPr txBox="1"/>
          <p:nvPr/>
        </p:nvSpPr>
        <p:spPr>
          <a:xfrm>
            <a:off x="777711" y="1425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details: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7A1C8-6590-0A97-5B72-86D7BB617615}"/>
              </a:ext>
            </a:extLst>
          </p:cNvPr>
          <p:cNvSpPr txBox="1"/>
          <p:nvPr/>
        </p:nvSpPr>
        <p:spPr>
          <a:xfrm>
            <a:off x="7833675" y="56615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no: 29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86040-D578-744F-C2CE-F761BD730055}"/>
              </a:ext>
            </a:extLst>
          </p:cNvPr>
          <p:cNvSpPr txBox="1"/>
          <p:nvPr/>
        </p:nvSpPr>
        <p:spPr>
          <a:xfrm>
            <a:off x="7583865" y="6458988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11 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630687-1134-4FDA-FF80-8C4F116383C0}"/>
              </a:ext>
            </a:extLst>
          </p:cNvPr>
          <p:cNvSpPr txBox="1"/>
          <p:nvPr/>
        </p:nvSpPr>
        <p:spPr>
          <a:xfrm>
            <a:off x="6286" y="6508510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24.12.2024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80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33E3C-CB1C-952F-1413-26641C808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C8216B-ABF5-7BE6-F45D-0B682B3C6C01}"/>
              </a:ext>
            </a:extLst>
          </p:cNvPr>
          <p:cNvSpPr txBox="1"/>
          <p:nvPr/>
        </p:nvSpPr>
        <p:spPr>
          <a:xfrm>
            <a:off x="777711" y="1425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Podcast details: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A0CB6-26FF-8CDB-B49F-913482C3F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78" y="2290712"/>
            <a:ext cx="8521421" cy="40831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E1D3CC-8932-FD21-971A-E08CE11DB0F4}"/>
              </a:ext>
            </a:extLst>
          </p:cNvPr>
          <p:cNvSpPr txBox="1"/>
          <p:nvPr/>
        </p:nvSpPr>
        <p:spPr>
          <a:xfrm>
            <a:off x="7833675" y="56615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no: 29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BC73D-81B7-427C-7373-6051ED877AC0}"/>
              </a:ext>
            </a:extLst>
          </p:cNvPr>
          <p:cNvSpPr txBox="1"/>
          <p:nvPr/>
        </p:nvSpPr>
        <p:spPr>
          <a:xfrm>
            <a:off x="7583865" y="6458988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12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6DBC1-01DE-5A7B-254A-98452DAE5ED4}"/>
              </a:ext>
            </a:extLst>
          </p:cNvPr>
          <p:cNvSpPr txBox="1"/>
          <p:nvPr/>
        </p:nvSpPr>
        <p:spPr>
          <a:xfrm>
            <a:off x="6286" y="6508510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24.12.2024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684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92229-93E0-695B-C46A-C95FC22AA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6980BD6-D434-7FCD-CB10-FEAF9FF0617E}"/>
              </a:ext>
            </a:extLst>
          </p:cNvPr>
          <p:cNvSpPr txBox="1"/>
          <p:nvPr/>
        </p:nvSpPr>
        <p:spPr>
          <a:xfrm>
            <a:off x="777711" y="142510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Episode details: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B9722C-F7F7-E4C8-A682-D7C7F7AEB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0" y="2318993"/>
            <a:ext cx="8519639" cy="41045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61F679-75B1-F13A-78D9-B8EA7F32F4E0}"/>
              </a:ext>
            </a:extLst>
          </p:cNvPr>
          <p:cNvSpPr txBox="1"/>
          <p:nvPr/>
        </p:nvSpPr>
        <p:spPr>
          <a:xfrm>
            <a:off x="7833675" y="56615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no: 29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B3D0C-CAE1-A0F9-213B-E0A52FCE7F06}"/>
              </a:ext>
            </a:extLst>
          </p:cNvPr>
          <p:cNvSpPr txBox="1"/>
          <p:nvPr/>
        </p:nvSpPr>
        <p:spPr>
          <a:xfrm>
            <a:off x="7583865" y="6458988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13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1EE56-5518-BD5D-24DD-FAD8E0BF9BB7}"/>
              </a:ext>
            </a:extLst>
          </p:cNvPr>
          <p:cNvSpPr txBox="1"/>
          <p:nvPr/>
        </p:nvSpPr>
        <p:spPr>
          <a:xfrm>
            <a:off x="6286" y="6508510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24.12.2024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122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8E124-37C0-95CD-5CF7-06A80ABEF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7359-C43C-0532-4EFE-40A67D78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12" y="289334"/>
            <a:ext cx="8229600" cy="365830"/>
          </a:xfrm>
        </p:spPr>
        <p:txBody>
          <a:bodyPr/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BBE62-486F-7302-8620-698A129D7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96" y="1564849"/>
            <a:ext cx="8535903" cy="40142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932B72-4C90-BCA5-C6F4-4E1B408D551F}"/>
              </a:ext>
            </a:extLst>
          </p:cNvPr>
          <p:cNvSpPr txBox="1"/>
          <p:nvPr/>
        </p:nvSpPr>
        <p:spPr>
          <a:xfrm>
            <a:off x="7833675" y="56615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no: 29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11C66-FBAB-FC79-A4A1-C28742F1B3FF}"/>
              </a:ext>
            </a:extLst>
          </p:cNvPr>
          <p:cNvSpPr txBox="1"/>
          <p:nvPr/>
        </p:nvSpPr>
        <p:spPr>
          <a:xfrm>
            <a:off x="7583865" y="6458988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14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B6F50-8086-DB22-6703-948C0792D0BB}"/>
              </a:ext>
            </a:extLst>
          </p:cNvPr>
          <p:cNvSpPr txBox="1"/>
          <p:nvPr/>
        </p:nvSpPr>
        <p:spPr>
          <a:xfrm>
            <a:off x="6286" y="6508510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24.12.2024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5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CEC35-45E8-A992-D5E4-6280F46F2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6825-FD3F-524D-607A-475EC776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12" y="289334"/>
            <a:ext cx="8229600" cy="365830"/>
          </a:xfrm>
        </p:spPr>
        <p:txBody>
          <a:bodyPr/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SEARCH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A9BE2-59C1-7D05-9E5B-183B12EA0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4" y="1602556"/>
            <a:ext cx="8521066" cy="39409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89EDAF-7375-F1E7-0739-5A3A48F0133F}"/>
              </a:ext>
            </a:extLst>
          </p:cNvPr>
          <p:cNvSpPr txBox="1"/>
          <p:nvPr/>
        </p:nvSpPr>
        <p:spPr>
          <a:xfrm>
            <a:off x="7833675" y="56615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no: 29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268D6-9A50-2CC2-E8FA-60E3CB590777}"/>
              </a:ext>
            </a:extLst>
          </p:cNvPr>
          <p:cNvSpPr txBox="1"/>
          <p:nvPr/>
        </p:nvSpPr>
        <p:spPr>
          <a:xfrm>
            <a:off x="7583865" y="6458988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15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69B1F8-337A-D32B-E4C8-B5FA3562C6D8}"/>
              </a:ext>
            </a:extLst>
          </p:cNvPr>
          <p:cNvSpPr txBox="1"/>
          <p:nvPr/>
        </p:nvSpPr>
        <p:spPr>
          <a:xfrm>
            <a:off x="6286" y="6508510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24.12.2024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0903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C7426-1067-C5E8-05C7-3EB33C35C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479F-F033-5F52-7682-911AC4DFD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12" y="289334"/>
            <a:ext cx="8229600" cy="365830"/>
          </a:xfrm>
        </p:spPr>
        <p:txBody>
          <a:bodyPr/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UPLOAD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B75DB-D00D-CC3B-6D42-93828128F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433" y="786753"/>
            <a:ext cx="5316718" cy="60825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1C6C88-7EFB-AF14-A69D-49141B9DF0F0}"/>
              </a:ext>
            </a:extLst>
          </p:cNvPr>
          <p:cNvSpPr txBox="1"/>
          <p:nvPr/>
        </p:nvSpPr>
        <p:spPr>
          <a:xfrm>
            <a:off x="7833675" y="56615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no: 29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65A39-C8A4-4001-6C77-1E5371E05B20}"/>
              </a:ext>
            </a:extLst>
          </p:cNvPr>
          <p:cNvSpPr txBox="1"/>
          <p:nvPr/>
        </p:nvSpPr>
        <p:spPr>
          <a:xfrm>
            <a:off x="7583865" y="6458988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16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186CB-0603-A003-64D2-A5AD12B02CDB}"/>
              </a:ext>
            </a:extLst>
          </p:cNvPr>
          <p:cNvSpPr txBox="1"/>
          <p:nvPr/>
        </p:nvSpPr>
        <p:spPr>
          <a:xfrm>
            <a:off x="6286" y="6508510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24.12.2024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176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46D8B-B66F-74C2-5BBD-AEB5C08E4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166D-6C44-5E4D-D090-A24215522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12" y="289334"/>
            <a:ext cx="8229600" cy="365830"/>
          </a:xfrm>
        </p:spPr>
        <p:txBody>
          <a:bodyPr/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LISTENER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D4551-C65A-0469-E901-0DD33148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96" y="1598500"/>
            <a:ext cx="8512404" cy="39544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F8E89A-C9F5-6DC0-F040-C85DFA97A20B}"/>
              </a:ext>
            </a:extLst>
          </p:cNvPr>
          <p:cNvSpPr txBox="1"/>
          <p:nvPr/>
        </p:nvSpPr>
        <p:spPr>
          <a:xfrm>
            <a:off x="7833675" y="56615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no: 29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92CDF-CDF3-164E-3E1C-7ADCCC90A5D4}"/>
              </a:ext>
            </a:extLst>
          </p:cNvPr>
          <p:cNvSpPr txBox="1"/>
          <p:nvPr/>
        </p:nvSpPr>
        <p:spPr>
          <a:xfrm>
            <a:off x="7583865" y="6458988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17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25824-EF5F-9C64-AFD8-E9A854703273}"/>
              </a:ext>
            </a:extLst>
          </p:cNvPr>
          <p:cNvSpPr txBox="1"/>
          <p:nvPr/>
        </p:nvSpPr>
        <p:spPr>
          <a:xfrm>
            <a:off x="6286" y="6508510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24.12.2024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97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E7A1A-6C27-3DD9-00F3-B7BC7BD25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D0317-57A7-92D2-4E94-428DB52F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12" y="289334"/>
            <a:ext cx="8229600" cy="365830"/>
          </a:xfrm>
        </p:spPr>
        <p:txBody>
          <a:bodyPr/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 EPISODE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768D7A-285E-30EB-C40B-1113B56E1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168" y="1567230"/>
            <a:ext cx="8521831" cy="40168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95D991-A584-7512-2AAA-4D921EEBE2A8}"/>
              </a:ext>
            </a:extLst>
          </p:cNvPr>
          <p:cNvSpPr txBox="1"/>
          <p:nvPr/>
        </p:nvSpPr>
        <p:spPr>
          <a:xfrm>
            <a:off x="7833675" y="56615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no: 29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8FBA5-B12C-10C8-A451-3F7BEBE4DA98}"/>
              </a:ext>
            </a:extLst>
          </p:cNvPr>
          <p:cNvSpPr txBox="1"/>
          <p:nvPr/>
        </p:nvSpPr>
        <p:spPr>
          <a:xfrm>
            <a:off x="7583865" y="6458988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18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38D9A-79C7-B395-F5B5-DAC385A28CE2}"/>
              </a:ext>
            </a:extLst>
          </p:cNvPr>
          <p:cNvSpPr txBox="1"/>
          <p:nvPr/>
        </p:nvSpPr>
        <p:spPr>
          <a:xfrm>
            <a:off x="6286" y="6508510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24.12.2024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3741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77AF6-B536-831B-41AD-F1418F042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A812-78BC-03F4-578A-FC9F0D919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48" y="-488702"/>
            <a:ext cx="8229600" cy="1143000"/>
          </a:xfrm>
        </p:spPr>
        <p:txBody>
          <a:bodyPr/>
          <a:lstStyle/>
          <a:p>
            <a:pPr algn="ctr"/>
            <a:r>
              <a:rPr lang="en-IN" sz="2800" dirty="0"/>
              <a:t>CONCLUSION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D3AB5-E852-7119-B2A6-C04C2EA3C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772170"/>
            <a:ext cx="8229600" cy="4389437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project work entitled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“PODCAST CONTENT MANAGEMENT”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 far been tested and documented completely. 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Podcast Content Management System provides an efficient, centralized platform for managing and distributing podcast content. 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integrating technologies like ReactJS, MongoDB, and Firebase, the system ensures seamless functionality for both creators and listeners. </a:t>
            </a:r>
          </a:p>
          <a:p>
            <a:pPr lvl="1">
              <a:lnSpc>
                <a:spcPct val="150000"/>
              </a:lnSpc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platform addresses the limitations of existing systems by offering a streamlined, user-friendly experience.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D9226-CC1E-0F5E-7EA9-FA923422390B}"/>
              </a:ext>
            </a:extLst>
          </p:cNvPr>
          <p:cNvSpPr txBox="1"/>
          <p:nvPr/>
        </p:nvSpPr>
        <p:spPr>
          <a:xfrm>
            <a:off x="7833675" y="56615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no: 29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2E0D47-F219-B59E-F1D1-E506FA6EFF1C}"/>
              </a:ext>
            </a:extLst>
          </p:cNvPr>
          <p:cNvSpPr txBox="1"/>
          <p:nvPr/>
        </p:nvSpPr>
        <p:spPr>
          <a:xfrm>
            <a:off x="7583865" y="6458988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19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AE68F-A1C8-8B7C-E94A-FDBEFB471704}"/>
              </a:ext>
            </a:extLst>
          </p:cNvPr>
          <p:cNvSpPr txBox="1"/>
          <p:nvPr/>
        </p:nvSpPr>
        <p:spPr>
          <a:xfrm>
            <a:off x="6286" y="6508510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24.12.2024 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615D6C1-139D-C28B-8DD4-F49CF797CE76}"/>
              </a:ext>
            </a:extLst>
          </p:cNvPr>
          <p:cNvSpPr txBox="1">
            <a:spLocks/>
          </p:cNvSpPr>
          <p:nvPr/>
        </p:nvSpPr>
        <p:spPr>
          <a:xfrm>
            <a:off x="661448" y="367429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IN" sz="2800" dirty="0"/>
              <a:t>FUTURE ENHANCEMENT</a:t>
            </a:r>
            <a:endParaRPr lang="en-IN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53697E-F8D4-5442-A95A-E309F8DD2F6A}"/>
              </a:ext>
            </a:extLst>
          </p:cNvPr>
          <p:cNvSpPr txBox="1">
            <a:spLocks/>
          </p:cNvSpPr>
          <p:nvPr/>
        </p:nvSpPr>
        <p:spPr>
          <a:xfrm>
            <a:off x="1065228" y="4817294"/>
            <a:ext cx="8229600" cy="1307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lnSpc>
                <a:spcPct val="150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IN">
                <a:latin typeface="Times New Roman" panose="02020603050405020304" pitchFamily="18" charset="0"/>
                <a:ea typeface="Times New Roman" panose="02020603050405020304" pitchFamily="18" charset="0"/>
              </a:rPr>
              <a:t>Live Streaming Support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tabLst>
                <a:tab pos="457200" algn="l"/>
              </a:tabLst>
            </a:pPr>
            <a:r>
              <a:rPr lang="en-IN">
                <a:latin typeface="Times New Roman" panose="02020603050405020304" pitchFamily="18" charset="0"/>
                <a:ea typeface="Times New Roman" panose="02020603050405020304" pitchFamily="18" charset="0"/>
              </a:rPr>
              <a:t>Mobile App Development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5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4FBE-9C1D-ED81-2007-A8DA840D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90" y="-209551"/>
            <a:ext cx="8229600" cy="1143000"/>
          </a:xfrm>
        </p:spPr>
        <p:txBody>
          <a:bodyPr/>
          <a:lstStyle/>
          <a:p>
            <a:pPr algn="ctr"/>
            <a:r>
              <a:rPr lang="en-IN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9C488-E77A-A772-F377-6F56A204C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5614" y="766236"/>
            <a:ext cx="7588576" cy="438943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/>
              <a:t>Objective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Existing System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Proposed System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Module Description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Use case Diagram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Data flow diagram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Class diagram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Database Design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Conclusion and Future Enhancement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F318D-E01F-EA7A-E505-8F222CF2EB97}"/>
              </a:ext>
            </a:extLst>
          </p:cNvPr>
          <p:cNvSpPr txBox="1"/>
          <p:nvPr/>
        </p:nvSpPr>
        <p:spPr>
          <a:xfrm>
            <a:off x="7833675" y="56615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no: 29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CBD8B-480C-F749-21A8-A6E9D5AF9520}"/>
              </a:ext>
            </a:extLst>
          </p:cNvPr>
          <p:cNvSpPr txBox="1"/>
          <p:nvPr/>
        </p:nvSpPr>
        <p:spPr>
          <a:xfrm>
            <a:off x="7583865" y="6458988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2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5F90E-EF10-8070-A96E-783852EE69F7}"/>
              </a:ext>
            </a:extLst>
          </p:cNvPr>
          <p:cNvSpPr txBox="1"/>
          <p:nvPr/>
        </p:nvSpPr>
        <p:spPr>
          <a:xfrm>
            <a:off x="6286" y="6508510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24.12.2024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105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F0B66-908A-28AF-9C09-68ABF59B6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A58881-4B95-0E2B-7CEA-8671B4D29C99}"/>
              </a:ext>
            </a:extLst>
          </p:cNvPr>
          <p:cNvSpPr txBox="1">
            <a:spLocks/>
          </p:cNvSpPr>
          <p:nvPr/>
        </p:nvSpPr>
        <p:spPr>
          <a:xfrm>
            <a:off x="664590" y="70515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IN" dirty="0"/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8A532-8555-3B79-AF38-6090083DE565}"/>
              </a:ext>
            </a:extLst>
          </p:cNvPr>
          <p:cNvSpPr txBox="1"/>
          <p:nvPr/>
        </p:nvSpPr>
        <p:spPr>
          <a:xfrm>
            <a:off x="937967" y="2396176"/>
            <a:ext cx="7682845" cy="3207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450"/>
              </a:spcBef>
              <a:buFont typeface="Wingdings" panose="05000000000000000000" pitchFamily="2" charset="2"/>
              <a:buChar char="Ø"/>
              <a:tabLst>
                <a:tab pos="457200" algn="l"/>
                <a:tab pos="540385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Ryan Foster, "MERN Stack Development: A Practical Guide", 1st Edition, 2022.</a:t>
            </a:r>
          </a:p>
          <a:p>
            <a:pPr marL="285750" lvl="0" indent="-285750" algn="just">
              <a:lnSpc>
                <a:spcPct val="150000"/>
              </a:lnSpc>
              <a:spcBef>
                <a:spcPts val="450"/>
              </a:spcBef>
              <a:buFont typeface="Wingdings" panose="05000000000000000000" pitchFamily="2" charset="2"/>
              <a:buChar char="Ø"/>
              <a:tabLst>
                <a:tab pos="457200" algn="l"/>
                <a:tab pos="540385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Christopher Rodriguez, "The Art of NoSQL: MongoDB in Action", 3rd Edition, 2017.</a:t>
            </a:r>
          </a:p>
          <a:p>
            <a:pPr marL="342900" lvl="0" indent="-342900" algn="just">
              <a:lnSpc>
                <a:spcPct val="150000"/>
              </a:lnSpc>
              <a:spcBef>
                <a:spcPts val="450"/>
              </a:spcBef>
              <a:buFont typeface="Wingdings" panose="05000000000000000000" pitchFamily="2" charset="2"/>
              <a:buChar char="Ø"/>
              <a:tabLst>
                <a:tab pos="457200" algn="l"/>
                <a:tab pos="540385" algn="l"/>
              </a:tabLs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https://www.geeksforgeeks.org/reactjs/</a:t>
            </a:r>
            <a:endParaRPr lang="en-IN" sz="18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450"/>
              </a:spcBef>
              <a:buFont typeface="Wingdings" panose="05000000000000000000" pitchFamily="2" charset="2"/>
              <a:buChar char="Ø"/>
              <a:tabLst>
                <a:tab pos="457200" algn="l"/>
                <a:tab pos="54038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https://www.mongodb.com/</a:t>
            </a:r>
            <a:endParaRPr lang="en-IN" sz="1800" u="sng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450"/>
              </a:spcBef>
              <a:buFont typeface="Wingdings" panose="05000000000000000000" pitchFamily="2" charset="2"/>
              <a:buChar char="Ø"/>
              <a:tabLst>
                <a:tab pos="457200" algn="l"/>
                <a:tab pos="54038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DD038-F40D-4A5D-8BE1-5E353D329066}"/>
              </a:ext>
            </a:extLst>
          </p:cNvPr>
          <p:cNvSpPr txBox="1"/>
          <p:nvPr/>
        </p:nvSpPr>
        <p:spPr>
          <a:xfrm>
            <a:off x="7833675" y="56615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no: 29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6A20B-6644-7217-E9CD-510610BADA77}"/>
              </a:ext>
            </a:extLst>
          </p:cNvPr>
          <p:cNvSpPr txBox="1"/>
          <p:nvPr/>
        </p:nvSpPr>
        <p:spPr>
          <a:xfrm>
            <a:off x="7583865" y="6458988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20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55FEF3-8036-6D85-2DA7-98596F3EB14A}"/>
              </a:ext>
            </a:extLst>
          </p:cNvPr>
          <p:cNvSpPr txBox="1"/>
          <p:nvPr/>
        </p:nvSpPr>
        <p:spPr>
          <a:xfrm>
            <a:off x="6286" y="6508510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24.12.2024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9999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4659D-7D15-4636-BED0-AAF4BE80F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2708920"/>
            <a:ext cx="7787208" cy="1152128"/>
          </a:xfrm>
        </p:spPr>
        <p:txBody>
          <a:bodyPr/>
          <a:lstStyle/>
          <a:p>
            <a:pPr marL="0" indent="0" algn="ctr">
              <a:buNone/>
            </a:pPr>
            <a:r>
              <a:rPr lang="en-IN" sz="6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 You !!</a:t>
            </a:r>
            <a:endParaRPr lang="en-US" sz="6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3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23B5-CEEF-67BA-3111-D0713881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578" y="-18851"/>
            <a:ext cx="8229600" cy="1143000"/>
          </a:xfrm>
        </p:spPr>
        <p:txBody>
          <a:bodyPr/>
          <a:lstStyle/>
          <a:p>
            <a:pPr algn="ctr"/>
            <a:r>
              <a:rPr lang="en-IN" dirty="0"/>
              <a:t>OBJECTIVE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0584234-FF8D-1162-7E45-47E1390AF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243" y="3063140"/>
            <a:ext cx="79609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45D784-2F70-7843-11AB-B75D3A9CD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243" y="1072386"/>
            <a:ext cx="773180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 user-friendly website for hosting and promoting podcasts, featuring intuitive navigation and episode streaming for a seamless experience.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admins to upload podcasts with metadata (title, description, tags) and organize them into categories by genre or topic for easy discovery.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65498B-BFBB-AB77-F5AA-491D238190A6}"/>
              </a:ext>
            </a:extLst>
          </p:cNvPr>
          <p:cNvSpPr txBox="1"/>
          <p:nvPr/>
        </p:nvSpPr>
        <p:spPr>
          <a:xfrm>
            <a:off x="7833675" y="56615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no: 29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F980B5-A3A9-A5C8-261F-93B27FF20B9D}"/>
              </a:ext>
            </a:extLst>
          </p:cNvPr>
          <p:cNvSpPr txBox="1"/>
          <p:nvPr/>
        </p:nvSpPr>
        <p:spPr>
          <a:xfrm>
            <a:off x="7583865" y="6458988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3 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0425E-2E18-2C83-0A9C-4E3FECB1EE41}"/>
              </a:ext>
            </a:extLst>
          </p:cNvPr>
          <p:cNvSpPr txBox="1"/>
          <p:nvPr/>
        </p:nvSpPr>
        <p:spPr>
          <a:xfrm>
            <a:off x="6286" y="6508510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24.12.2024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60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701E-5762-6AB9-0347-0AEC32EA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55" y="0"/>
            <a:ext cx="8229600" cy="980388"/>
          </a:xfrm>
        </p:spPr>
        <p:txBody>
          <a:bodyPr/>
          <a:lstStyle/>
          <a:p>
            <a:pPr algn="ctr"/>
            <a:r>
              <a:rPr lang="en-IN" dirty="0">
                <a:latin typeface="+mj-lt"/>
              </a:rPr>
              <a:t>EXISTING S</a:t>
            </a:r>
            <a:r>
              <a:rPr lang="en-IN" dirty="0">
                <a:latin typeface="+mj-lt"/>
                <a:cs typeface="Times New Roman" panose="02020603050405020304" pitchFamily="18" charset="0"/>
              </a:rPr>
              <a:t>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D5427-BDB5-1BAA-3013-77E78FF62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32875"/>
            <a:ext cx="8229600" cy="4891726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login and registration functionality, often limited to email and password.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websites puts limit to listen audio files.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recommendations based on trending podcasts or user-selected genres.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Listeners struggles to find new podcasts or relevant episodes.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76F3FE-89C3-5E2B-0EAA-8CDF7CA756E0}"/>
              </a:ext>
            </a:extLst>
          </p:cNvPr>
          <p:cNvSpPr txBox="1"/>
          <p:nvPr/>
        </p:nvSpPr>
        <p:spPr>
          <a:xfrm>
            <a:off x="7833675" y="56615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no: 29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2856B-1D2F-59BC-DBE3-E3A057629B8A}"/>
              </a:ext>
            </a:extLst>
          </p:cNvPr>
          <p:cNvSpPr txBox="1"/>
          <p:nvPr/>
        </p:nvSpPr>
        <p:spPr>
          <a:xfrm>
            <a:off x="7583865" y="6458988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4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25C430-D234-5198-516A-3E0F866B6A63}"/>
              </a:ext>
            </a:extLst>
          </p:cNvPr>
          <p:cNvSpPr txBox="1"/>
          <p:nvPr/>
        </p:nvSpPr>
        <p:spPr>
          <a:xfrm>
            <a:off x="6286" y="6508510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24.12.2024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572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F6CFF-DB2F-EEF5-795D-27D570DC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527" y="84841"/>
            <a:ext cx="8229600" cy="829559"/>
          </a:xfrm>
        </p:spPr>
        <p:txBody>
          <a:bodyPr/>
          <a:lstStyle/>
          <a:p>
            <a:pPr algn="ctr"/>
            <a:r>
              <a:rPr lang="en-IN" dirty="0"/>
              <a:t>PROPOSED SYSTEM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6773C-4729-A97D-45B8-40950DC15308}"/>
              </a:ext>
            </a:extLst>
          </p:cNvPr>
          <p:cNvSpPr txBox="1"/>
          <p:nvPr/>
        </p:nvSpPr>
        <p:spPr>
          <a:xfrm>
            <a:off x="994527" y="1512915"/>
            <a:ext cx="768396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 for social media login (like Google).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listeners to listen and download the audios for free.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popular episodes in real-time.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 and enhanced browsing help users find content relevant to their tastes.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 the project as educational basis.</a:t>
            </a:r>
          </a:p>
          <a:p>
            <a:pPr algn="just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0A69F3-C760-94CD-CEB3-06D74C1DB8B9}"/>
              </a:ext>
            </a:extLst>
          </p:cNvPr>
          <p:cNvSpPr txBox="1"/>
          <p:nvPr/>
        </p:nvSpPr>
        <p:spPr>
          <a:xfrm>
            <a:off x="7833675" y="56615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no: 29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BC90D-F5A0-086D-9267-151308AEBF84}"/>
              </a:ext>
            </a:extLst>
          </p:cNvPr>
          <p:cNvSpPr txBox="1"/>
          <p:nvPr/>
        </p:nvSpPr>
        <p:spPr>
          <a:xfrm>
            <a:off x="7583865" y="6458988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5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6AFAB-EB8D-D6FB-CFE6-3F404567B4B8}"/>
              </a:ext>
            </a:extLst>
          </p:cNvPr>
          <p:cNvSpPr txBox="1"/>
          <p:nvPr/>
        </p:nvSpPr>
        <p:spPr>
          <a:xfrm>
            <a:off x="6286" y="6508510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24.12.2024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57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065F-E386-D9A4-CA82-EDB76C69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456" y="-237830"/>
            <a:ext cx="8229600" cy="1143000"/>
          </a:xfrm>
        </p:spPr>
        <p:txBody>
          <a:bodyPr/>
          <a:lstStyle/>
          <a:p>
            <a:pPr algn="ctr"/>
            <a:r>
              <a:rPr lang="en-IN" dirty="0"/>
              <a:t>MODULE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0FAA6-BAD3-E4B7-DB41-8EAC0F359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456" y="1058470"/>
            <a:ext cx="8229600" cy="4389437"/>
          </a:xfrm>
        </p:spPr>
        <p:txBody>
          <a:bodyPr/>
          <a:lstStyle/>
          <a:p>
            <a:pPr marL="594360" lvl="1" indent="0">
              <a:lnSpc>
                <a:spcPct val="150000"/>
              </a:lnSpc>
              <a:buNone/>
            </a:pPr>
            <a:r>
              <a:rPr lang="en-IN" dirty="0"/>
              <a:t>	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contains five modules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 Module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Profile Module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Episodes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0B0BC1-4986-9D55-CDB1-A52F69FE0E21}"/>
              </a:ext>
            </a:extLst>
          </p:cNvPr>
          <p:cNvSpPr txBox="1"/>
          <p:nvPr/>
        </p:nvSpPr>
        <p:spPr>
          <a:xfrm>
            <a:off x="7833675" y="56615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no: 29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A2BDB-AF5E-DE52-FAF8-2D8F5E01807C}"/>
              </a:ext>
            </a:extLst>
          </p:cNvPr>
          <p:cNvSpPr txBox="1"/>
          <p:nvPr/>
        </p:nvSpPr>
        <p:spPr>
          <a:xfrm>
            <a:off x="7583865" y="6458988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6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5E840-61D2-B317-C86F-3C511D2CFFC8}"/>
              </a:ext>
            </a:extLst>
          </p:cNvPr>
          <p:cNvSpPr txBox="1"/>
          <p:nvPr/>
        </p:nvSpPr>
        <p:spPr>
          <a:xfrm>
            <a:off x="6286" y="6508510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24.12.2024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01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F43E-4769-E993-9ABB-78DC7FF2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43" y="356221"/>
            <a:ext cx="8229600" cy="365830"/>
          </a:xfrm>
        </p:spPr>
        <p:txBody>
          <a:bodyPr/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USE CASE DIAGRAM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EEA02BE-4CCE-FC4A-3BB2-27E5A7532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445" y="775846"/>
            <a:ext cx="5445780" cy="608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AEB1BF-2019-5CC3-CD39-A23E0D452718}"/>
              </a:ext>
            </a:extLst>
          </p:cNvPr>
          <p:cNvSpPr txBox="1"/>
          <p:nvPr/>
        </p:nvSpPr>
        <p:spPr>
          <a:xfrm>
            <a:off x="7833675" y="56615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no: 29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033E5-1A5F-2682-8681-F80C3FD95479}"/>
              </a:ext>
            </a:extLst>
          </p:cNvPr>
          <p:cNvSpPr txBox="1"/>
          <p:nvPr/>
        </p:nvSpPr>
        <p:spPr>
          <a:xfrm>
            <a:off x="7583865" y="6458988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7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47A08-D339-9577-9ACA-9FC6B541E0D3}"/>
              </a:ext>
            </a:extLst>
          </p:cNvPr>
          <p:cNvSpPr txBox="1"/>
          <p:nvPr/>
        </p:nvSpPr>
        <p:spPr>
          <a:xfrm>
            <a:off x="6286" y="6508510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24.12.2024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2201-581B-9242-8668-1FC4CDB4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12" y="289334"/>
            <a:ext cx="8229600" cy="365830"/>
          </a:xfrm>
        </p:spPr>
        <p:txBody>
          <a:bodyPr/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DATA FLOW DIAGRAM:  Level 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749C20-C8DA-F5A9-7850-E5864592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70" y="2719387"/>
            <a:ext cx="815340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6DCB12-4925-256F-F3F4-493A78F58E96}"/>
              </a:ext>
            </a:extLst>
          </p:cNvPr>
          <p:cNvSpPr txBox="1"/>
          <p:nvPr/>
        </p:nvSpPr>
        <p:spPr>
          <a:xfrm>
            <a:off x="7833675" y="56615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no: 29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B5C958-4A70-3E72-EE54-9BA06C721AAB}"/>
              </a:ext>
            </a:extLst>
          </p:cNvPr>
          <p:cNvSpPr txBox="1"/>
          <p:nvPr/>
        </p:nvSpPr>
        <p:spPr>
          <a:xfrm>
            <a:off x="7583865" y="6458988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8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CD6A9-AA40-E034-25D5-7EB1AB13C67C}"/>
              </a:ext>
            </a:extLst>
          </p:cNvPr>
          <p:cNvSpPr txBox="1"/>
          <p:nvPr/>
        </p:nvSpPr>
        <p:spPr>
          <a:xfrm>
            <a:off x="6286" y="6508510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24.12.2024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32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83BBC-933A-4CA2-E3F5-825E0424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0" y="-51170"/>
            <a:ext cx="8229600" cy="531938"/>
          </a:xfrm>
        </p:spPr>
        <p:txBody>
          <a:bodyPr/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DATA FLOW DIAGRAM: LEVEL 1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3A8C66-3350-31AC-FB2B-F304093CF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945" y="801279"/>
            <a:ext cx="8215938" cy="57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79762E-D5A7-7D12-12F0-9ED7D4A929F9}"/>
              </a:ext>
            </a:extLst>
          </p:cNvPr>
          <p:cNvSpPr txBox="1"/>
          <p:nvPr/>
        </p:nvSpPr>
        <p:spPr>
          <a:xfrm>
            <a:off x="7833675" y="56615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no: 29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EE75E2-3C37-765A-F8A0-CF0288F9A0E8}"/>
              </a:ext>
            </a:extLst>
          </p:cNvPr>
          <p:cNvSpPr txBox="1"/>
          <p:nvPr/>
        </p:nvSpPr>
        <p:spPr>
          <a:xfrm>
            <a:off x="7583865" y="6458988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9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0A3BD-5423-B8C1-D1F1-CCA630CBE214}"/>
              </a:ext>
            </a:extLst>
          </p:cNvPr>
          <p:cNvSpPr txBox="1"/>
          <p:nvPr/>
        </p:nvSpPr>
        <p:spPr>
          <a:xfrm>
            <a:off x="6286" y="6508510"/>
            <a:ext cx="1310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24.12.2024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16401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12448</TotalTime>
  <Words>589</Words>
  <Application>Microsoft Office PowerPoint</Application>
  <PresentationFormat>On-screen Show (4:3)</PresentationFormat>
  <Paragraphs>133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Noto Sans Symbols</vt:lpstr>
      <vt:lpstr>Arial</vt:lpstr>
      <vt:lpstr>Calibri</vt:lpstr>
      <vt:lpstr>Symbol</vt:lpstr>
      <vt:lpstr>Times New Roman</vt:lpstr>
      <vt:lpstr>Wingdings</vt:lpstr>
      <vt:lpstr>Wingdings 2</vt:lpstr>
      <vt:lpstr>Flow</vt:lpstr>
      <vt:lpstr>1_Flow</vt:lpstr>
      <vt:lpstr>PowerPoint Presentation</vt:lpstr>
      <vt:lpstr>CONTENTS</vt:lpstr>
      <vt:lpstr>OBJECTIVE</vt:lpstr>
      <vt:lpstr>EXISTING SYSTEM</vt:lpstr>
      <vt:lpstr>PROPOSED SYSTEM</vt:lpstr>
      <vt:lpstr>MODULE DESCRIPTION</vt:lpstr>
      <vt:lpstr>USE CASE DIAGRAM</vt:lpstr>
      <vt:lpstr>DATA FLOW DIAGRAM:  Level 0</vt:lpstr>
      <vt:lpstr>DATA FLOW DIAGRAM: LEVEL 1</vt:lpstr>
      <vt:lpstr>CLASS DIAGRAM</vt:lpstr>
      <vt:lpstr>DATABASE DESIGN</vt:lpstr>
      <vt:lpstr>PowerPoint Presentation</vt:lpstr>
      <vt:lpstr>PowerPoint Presentation</vt:lpstr>
      <vt:lpstr>HOME PAGE</vt:lpstr>
      <vt:lpstr>SEARCH MODULE</vt:lpstr>
      <vt:lpstr>UPLOAD MODULE</vt:lpstr>
      <vt:lpstr>LISTENER PROFILE</vt:lpstr>
      <vt:lpstr> EPISODE LIST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dhinesh</dc:creator>
  <cp:lastModifiedBy>Surender ..</cp:lastModifiedBy>
  <cp:revision>119</cp:revision>
  <dcterms:modified xsi:type="dcterms:W3CDTF">2024-12-24T03:21:47Z</dcterms:modified>
</cp:coreProperties>
</file>