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8" r:id="rId11"/>
    <p:sldId id="2146847059" r:id="rId12"/>
    <p:sldId id="2146847060" r:id="rId13"/>
    <p:sldId id="267" r:id="rId14"/>
    <p:sldId id="268" r:id="rId15"/>
    <p:sldId id="2146847055" r:id="rId16"/>
    <p:sldId id="269" r:id="rId17"/>
    <p:sldId id="2146847056" r:id="rId18"/>
    <p:sldId id="2146847057"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4" d="100"/>
          <a:sy n="84" d="100"/>
        </p:scale>
        <p:origin x="64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links" TargetMode="External"/><Relationship Id="rId4" Type="http://schemas.openxmlformats.org/officeDocument/2006/relationships/hyperlink" Target="https://numpy.or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20624" y="1820770"/>
            <a:ext cx="11219688" cy="1015663"/>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Health care analytics – using logistic regression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09344" y="4394341"/>
            <a:ext cx="950061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SURE SAI AKSHAY - VELLORE INSTITUTE OF TECHNOLOGY A.P – CSE</a:t>
            </a:r>
          </a:p>
          <a:p>
            <a:r>
              <a:rPr lang="en-US" sz="2000" b="1" dirty="0">
                <a:solidFill>
                  <a:schemeClr val="accent1">
                    <a:lumMod val="75000"/>
                  </a:schemeClr>
                </a:solidFill>
                <a:latin typeface="Arial"/>
                <a:cs typeface="Arial"/>
              </a:rPr>
              <a:t>       - 2</a:t>
            </a:r>
            <a:r>
              <a:rPr lang="en-US" sz="2000" b="1" baseline="30000" dirty="0">
                <a:solidFill>
                  <a:schemeClr val="accent1">
                    <a:lumMod val="75000"/>
                  </a:schemeClr>
                </a:solidFill>
                <a:latin typeface="Arial"/>
                <a:cs typeface="Arial"/>
              </a:rPr>
              <a:t>nd</a:t>
            </a:r>
            <a:r>
              <a:rPr lang="en-US" sz="2000" b="1" dirty="0">
                <a:solidFill>
                  <a:schemeClr val="accent1">
                    <a:lumMod val="75000"/>
                  </a:schemeClr>
                </a:solidFill>
                <a:latin typeface="Arial"/>
                <a:cs typeface="Arial"/>
              </a:rPr>
              <a:t> year – STU65b7cc8b52f1f1706544267</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ACA0768F-DD9B-0291-5AC8-9BD4F18596DC}"/>
              </a:ext>
            </a:extLst>
          </p:cNvPr>
          <p:cNvPicPr>
            <a:picLocks noChangeAspect="1"/>
          </p:cNvPicPr>
          <p:nvPr/>
        </p:nvPicPr>
        <p:blipFill>
          <a:blip r:embed="rId2"/>
          <a:stretch>
            <a:fillRect/>
          </a:stretch>
        </p:blipFill>
        <p:spPr>
          <a:xfrm>
            <a:off x="7425874" y="702156"/>
            <a:ext cx="4565903" cy="2398883"/>
          </a:xfrm>
          <a:prstGeom prst="rect">
            <a:avLst/>
          </a:prstGeom>
        </p:spPr>
      </p:pic>
      <p:pic>
        <p:nvPicPr>
          <p:cNvPr id="9" name="Picture 8">
            <a:extLst>
              <a:ext uri="{FF2B5EF4-FFF2-40B4-BE49-F238E27FC236}">
                <a16:creationId xmlns:a16="http://schemas.microsoft.com/office/drawing/2014/main" id="{7EBBD68D-B0C6-8B34-19CD-BE25F0C99D33}"/>
              </a:ext>
            </a:extLst>
          </p:cNvPr>
          <p:cNvPicPr>
            <a:picLocks noChangeAspect="1"/>
          </p:cNvPicPr>
          <p:nvPr/>
        </p:nvPicPr>
        <p:blipFill>
          <a:blip r:embed="rId3"/>
          <a:stretch>
            <a:fillRect/>
          </a:stretch>
        </p:blipFill>
        <p:spPr>
          <a:xfrm>
            <a:off x="7425874" y="2980859"/>
            <a:ext cx="4766126" cy="2504078"/>
          </a:xfrm>
          <a:prstGeom prst="rect">
            <a:avLst/>
          </a:prstGeom>
        </p:spPr>
      </p:pic>
      <p:pic>
        <p:nvPicPr>
          <p:cNvPr id="11" name="Picture 10">
            <a:extLst>
              <a:ext uri="{FF2B5EF4-FFF2-40B4-BE49-F238E27FC236}">
                <a16:creationId xmlns:a16="http://schemas.microsoft.com/office/drawing/2014/main" id="{9DA9E13D-5446-6587-DBF3-7D295422870D}"/>
              </a:ext>
            </a:extLst>
          </p:cNvPr>
          <p:cNvPicPr>
            <a:picLocks noChangeAspect="1"/>
          </p:cNvPicPr>
          <p:nvPr/>
        </p:nvPicPr>
        <p:blipFill>
          <a:blip r:embed="rId4"/>
          <a:stretch>
            <a:fillRect/>
          </a:stretch>
        </p:blipFill>
        <p:spPr>
          <a:xfrm>
            <a:off x="581192" y="1174924"/>
            <a:ext cx="3642676" cy="198137"/>
          </a:xfrm>
          <a:prstGeom prst="rect">
            <a:avLst/>
          </a:prstGeom>
        </p:spPr>
      </p:pic>
      <p:pic>
        <p:nvPicPr>
          <p:cNvPr id="13" name="Picture 12">
            <a:extLst>
              <a:ext uri="{FF2B5EF4-FFF2-40B4-BE49-F238E27FC236}">
                <a16:creationId xmlns:a16="http://schemas.microsoft.com/office/drawing/2014/main" id="{6A1F48D7-B3FD-E63E-886C-19F0F6580BDA}"/>
              </a:ext>
            </a:extLst>
          </p:cNvPr>
          <p:cNvPicPr>
            <a:picLocks noChangeAspect="1"/>
          </p:cNvPicPr>
          <p:nvPr/>
        </p:nvPicPr>
        <p:blipFill>
          <a:blip r:embed="rId5"/>
          <a:stretch>
            <a:fillRect/>
          </a:stretch>
        </p:blipFill>
        <p:spPr>
          <a:xfrm>
            <a:off x="585216" y="4978060"/>
            <a:ext cx="2577948" cy="1825648"/>
          </a:xfrm>
          <a:prstGeom prst="rect">
            <a:avLst/>
          </a:prstGeom>
        </p:spPr>
      </p:pic>
      <p:pic>
        <p:nvPicPr>
          <p:cNvPr id="8" name="Content Placeholder 7">
            <a:extLst>
              <a:ext uri="{FF2B5EF4-FFF2-40B4-BE49-F238E27FC236}">
                <a16:creationId xmlns:a16="http://schemas.microsoft.com/office/drawing/2014/main" id="{F3CC7BA6-7069-31AD-3402-AF0CAA5F9426}"/>
              </a:ext>
            </a:extLst>
          </p:cNvPr>
          <p:cNvPicPr>
            <a:picLocks noGrp="1" noChangeAspect="1"/>
          </p:cNvPicPr>
          <p:nvPr>
            <p:ph idx="1"/>
          </p:nvPr>
        </p:nvPicPr>
        <p:blipFill>
          <a:blip r:embed="rId6"/>
          <a:stretch>
            <a:fillRect/>
          </a:stretch>
        </p:blipFill>
        <p:spPr>
          <a:xfrm>
            <a:off x="380969" y="1373061"/>
            <a:ext cx="1980522" cy="1188313"/>
          </a:xfrm>
        </p:spPr>
      </p:pic>
      <p:pic>
        <p:nvPicPr>
          <p:cNvPr id="12" name="Picture 11">
            <a:extLst>
              <a:ext uri="{FF2B5EF4-FFF2-40B4-BE49-F238E27FC236}">
                <a16:creationId xmlns:a16="http://schemas.microsoft.com/office/drawing/2014/main" id="{72567DD6-3738-25C2-F998-82D4FCB0B985}"/>
              </a:ext>
            </a:extLst>
          </p:cNvPr>
          <p:cNvPicPr>
            <a:picLocks noChangeAspect="1"/>
          </p:cNvPicPr>
          <p:nvPr/>
        </p:nvPicPr>
        <p:blipFill>
          <a:blip r:embed="rId7"/>
          <a:stretch>
            <a:fillRect/>
          </a:stretch>
        </p:blipFill>
        <p:spPr>
          <a:xfrm>
            <a:off x="2308015" y="1430589"/>
            <a:ext cx="2066874" cy="1240124"/>
          </a:xfrm>
          <a:prstGeom prst="rect">
            <a:avLst/>
          </a:prstGeom>
        </p:spPr>
      </p:pic>
      <p:pic>
        <p:nvPicPr>
          <p:cNvPr id="15" name="Picture 14">
            <a:extLst>
              <a:ext uri="{FF2B5EF4-FFF2-40B4-BE49-F238E27FC236}">
                <a16:creationId xmlns:a16="http://schemas.microsoft.com/office/drawing/2014/main" id="{3A3D36B3-6D8A-6EB8-AD94-2E71BE45E9BC}"/>
              </a:ext>
            </a:extLst>
          </p:cNvPr>
          <p:cNvPicPr>
            <a:picLocks noChangeAspect="1"/>
          </p:cNvPicPr>
          <p:nvPr/>
        </p:nvPicPr>
        <p:blipFill>
          <a:blip r:embed="rId8"/>
          <a:stretch>
            <a:fillRect/>
          </a:stretch>
        </p:blipFill>
        <p:spPr>
          <a:xfrm>
            <a:off x="4288537" y="1373061"/>
            <a:ext cx="2249502" cy="1349701"/>
          </a:xfrm>
          <a:prstGeom prst="rect">
            <a:avLst/>
          </a:prstGeom>
        </p:spPr>
      </p:pic>
      <p:pic>
        <p:nvPicPr>
          <p:cNvPr id="17" name="Picture 16">
            <a:extLst>
              <a:ext uri="{FF2B5EF4-FFF2-40B4-BE49-F238E27FC236}">
                <a16:creationId xmlns:a16="http://schemas.microsoft.com/office/drawing/2014/main" id="{C4816F18-EBA6-3ADC-F36A-031A99E83573}"/>
              </a:ext>
            </a:extLst>
          </p:cNvPr>
          <p:cNvPicPr>
            <a:picLocks noChangeAspect="1"/>
          </p:cNvPicPr>
          <p:nvPr/>
        </p:nvPicPr>
        <p:blipFill>
          <a:blip r:embed="rId9"/>
          <a:stretch>
            <a:fillRect/>
          </a:stretch>
        </p:blipFill>
        <p:spPr>
          <a:xfrm>
            <a:off x="18416" y="2637190"/>
            <a:ext cx="3870970" cy="2322582"/>
          </a:xfrm>
          <a:prstGeom prst="rect">
            <a:avLst/>
          </a:prstGeom>
        </p:spPr>
      </p:pic>
      <p:pic>
        <p:nvPicPr>
          <p:cNvPr id="19" name="Picture 18">
            <a:extLst>
              <a:ext uri="{FF2B5EF4-FFF2-40B4-BE49-F238E27FC236}">
                <a16:creationId xmlns:a16="http://schemas.microsoft.com/office/drawing/2014/main" id="{C695D26B-5280-08C9-D753-924F60B76A24}"/>
              </a:ext>
            </a:extLst>
          </p:cNvPr>
          <p:cNvPicPr>
            <a:picLocks noChangeAspect="1"/>
          </p:cNvPicPr>
          <p:nvPr/>
        </p:nvPicPr>
        <p:blipFill>
          <a:blip r:embed="rId10"/>
          <a:stretch>
            <a:fillRect/>
          </a:stretch>
        </p:blipFill>
        <p:spPr>
          <a:xfrm>
            <a:off x="3673123" y="2732722"/>
            <a:ext cx="3552528" cy="213151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3324"/>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3" y="1612922"/>
            <a:ext cx="11029615" cy="3141958"/>
          </a:xfrm>
        </p:spPr>
        <p:txBody>
          <a:bodyPr>
            <a:normAutofit/>
          </a:bodyPr>
          <a:lstStyle/>
          <a:p>
            <a:pPr marL="305435" indent="-305435"/>
            <a:r>
              <a:rPr lang="en-US" sz="2400" dirty="0"/>
              <a:t>In conclusion that, our proposed solution uses the machine learning techniques to the health care into advanced level by predicting the length of stay in the hospital when we are effected with a disease. By analyzing the data of the patient like age, severity of the disease, type of the disease etc.… we can predict the length of stay in hospital. It also helps to store the required resources for the patient before hand what they required.</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654146" y="1630987"/>
            <a:ext cx="11029615" cy="3096238"/>
          </a:xfrm>
        </p:spPr>
        <p:txBody>
          <a:bodyPr>
            <a:normAutofit fontScale="92500" lnSpcReduction="20000"/>
          </a:bodyPr>
          <a:lstStyle/>
          <a:p>
            <a:pPr marL="0" indent="0">
              <a:buNone/>
            </a:pPr>
            <a:endParaRPr lang="en-US" sz="2000" b="1" dirty="0"/>
          </a:p>
          <a:p>
            <a:pPr marL="0" indent="0">
              <a:buNone/>
            </a:pPr>
            <a:r>
              <a:rPr lang="en-US" sz="2400" dirty="0"/>
              <a:t>The proposed Solution lays the foundation for the Advancement in the health care analysis . Here are the keys for the future exploration and enhancement :</a:t>
            </a:r>
          </a:p>
          <a:p>
            <a:pPr marL="0" indent="0">
              <a:buNone/>
            </a:pPr>
            <a:r>
              <a:rPr lang="en-US" sz="2400" dirty="0"/>
              <a:t>    </a:t>
            </a:r>
            <a:r>
              <a:rPr lang="en-US" sz="2400" b="1" u="sng" dirty="0"/>
              <a:t>Real Time predictions:</a:t>
            </a:r>
          </a:p>
          <a:p>
            <a:r>
              <a:rPr lang="en-US" sz="2400" dirty="0"/>
              <a:t> Move the real time predictive models that account for the instant changes in demand, develop new diagnostic tests to predict the outcomes of the patient, to identify the risk of the patient of developing the disease</a:t>
            </a:r>
          </a:p>
          <a:p>
            <a:r>
              <a:rPr lang="en-US" sz="2400" dirty="0"/>
              <a:t> to personalize the treatment plans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93609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hlinkClick r:id="rId3"/>
              </a:rPr>
              <a:t>https://pandas.pydata.org/</a:t>
            </a:r>
            <a:endParaRPr lang="en-IN" sz="2400" dirty="0"/>
          </a:p>
          <a:p>
            <a:pPr marL="305435" indent="-305435"/>
            <a:r>
              <a:rPr lang="en-IN" sz="2400" dirty="0">
                <a:hlinkClick r:id="rId4"/>
              </a:rPr>
              <a:t>https://numpy.org/</a:t>
            </a:r>
            <a:endParaRPr lang="en-IN" sz="2400" dirty="0"/>
          </a:p>
          <a:p>
            <a:pPr marL="305435" indent="-305435"/>
            <a:r>
              <a:rPr lang="en-IN" sz="2400" dirty="0">
                <a:hlinkClick r:id="rId5" action="ppaction://hlinkfile"/>
              </a:rPr>
              <a:t>https://scikit-learn.org/</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18D9594E-6D25-5109-1633-8C2153F65747}"/>
              </a:ext>
            </a:extLst>
          </p:cNvPr>
          <p:cNvPicPr>
            <a:picLocks noChangeAspect="1"/>
          </p:cNvPicPr>
          <p:nvPr/>
        </p:nvPicPr>
        <p:blipFill>
          <a:blip r:embed="rId2"/>
          <a:stretch>
            <a:fillRect/>
          </a:stretch>
        </p:blipFill>
        <p:spPr>
          <a:xfrm>
            <a:off x="1695377" y="1316736"/>
            <a:ext cx="8801246" cy="4937760"/>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DC50B09E-B731-4B23-88B0-E75FDE5FF4CC}"/>
              </a:ext>
            </a:extLst>
          </p:cNvPr>
          <p:cNvPicPr>
            <a:picLocks noChangeAspect="1"/>
          </p:cNvPicPr>
          <p:nvPr/>
        </p:nvPicPr>
        <p:blipFill>
          <a:blip r:embed="rId2"/>
          <a:stretch>
            <a:fillRect/>
          </a:stretch>
        </p:blipFill>
        <p:spPr>
          <a:xfrm>
            <a:off x="1673353" y="1355955"/>
            <a:ext cx="8586216" cy="4980837"/>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IN" sz="3200" dirty="0">
                <a:solidFill>
                  <a:srgbClr val="0F0F0F"/>
                </a:solidFill>
                <a:ea typeface="+mn-lt"/>
                <a:cs typeface="+mn-lt"/>
              </a:rPr>
              <a:t>Example:</a:t>
            </a:r>
          </a:p>
          <a:p>
            <a:pPr marL="0" indent="0">
              <a:buNone/>
            </a:pPr>
            <a:r>
              <a:rPr lang="en-US" sz="2600" dirty="0">
                <a:solidFill>
                  <a:srgbClr val="0F0F0F"/>
                </a:solidFill>
                <a:ea typeface="+mn-lt"/>
                <a:cs typeface="+mn-lt"/>
              </a:rPr>
              <a:t>The given scenario is to accurately predict the Length of Stay (LOS) for each patient on a case-by-case basis. LOS is a critical parameter in healthcare management as it helps hospitals identify patients with high LOS risk at the time of admission. By predicting LOS, hospitals can optimize treatment plans to minimize LOS, lower the chance of staff/visitor infection, and allocate resources such as rooms and beds more efficiently.</a:t>
            </a:r>
          </a:p>
          <a:p>
            <a:pPr marL="0" indent="0">
              <a:buNone/>
            </a:pPr>
            <a:r>
              <a:rPr lang="en-US" sz="2600" dirty="0">
                <a:solidFill>
                  <a:srgbClr val="0F0F0F"/>
                </a:solidFill>
                <a:ea typeface="+mn-lt"/>
                <a:cs typeface="+mn-lt"/>
              </a:rPr>
              <a:t>The task is to develop a predictive model to accurately forecast the Length of Stay (LOS) for patients in hospitals. The model aims to classify patients into one of eleven LOS categories, aiding in resource allocation and healthcare management optimization.</a:t>
            </a:r>
            <a:r>
              <a:rPr lang="en-IN" sz="2600" dirty="0">
                <a:solidFill>
                  <a:srgbClr val="0F0F0F"/>
                </a:solidFill>
                <a:ea typeface="+mn-lt"/>
                <a:cs typeface="+mn-lt"/>
              </a:rPr>
              <a:t>.</a:t>
            </a:r>
            <a:endParaRPr lang="en-IN" sz="26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5708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96886"/>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Length of Stay(LOS) for each patient on case by case basis  . This involves leveraging data analytics and machine learning techniques to forecast LOS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related to patients and hospitals, including hospital code, city code, patient id, and other relevant factors.</a:t>
            </a:r>
            <a:endParaRPr lang="en-IN" sz="1200" b="1" dirty="0">
              <a:latin typeface="Calibri"/>
              <a:cs typeface="Calibri"/>
            </a:endParaRPr>
          </a:p>
          <a:p>
            <a:pPr marL="629920" lvl="1" indent="-305435"/>
            <a:r>
              <a:rPr lang="en-IN" sz="1200" b="1" dirty="0">
                <a:latin typeface="Calibri"/>
                <a:ea typeface="+mn-lt"/>
                <a:cs typeface="+mn-lt"/>
              </a:rPr>
              <a:t>Utilize data sources, such as severity of illness, age, and  visitors with patient,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and some columns like Hospital code, City Code Hospital. Bed Grade etc.. Should be converted to string or integer type as required</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severity of illness, type of admission.</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logistic regression, support vector machine(SVM), Random Forest etc.. to predict the Severity of illness.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Age, visitors with patient etc..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A User-friendly application or interface is developed to predict the real time predictions for length of stay .</a:t>
            </a:r>
            <a:endParaRPr lang="en-IN" sz="1200" b="1" dirty="0">
              <a:latin typeface="Calibri"/>
              <a:cs typeface="Calibri"/>
            </a:endParaRPr>
          </a:p>
          <a:p>
            <a:pPr marL="629920" lvl="1" indent="-305435"/>
            <a:r>
              <a:rPr lang="en-IN" sz="1200" b="1" dirty="0">
                <a:latin typeface="Calibri"/>
                <a:ea typeface="+mn-lt"/>
                <a:cs typeface="+mn-lt"/>
              </a:rPr>
              <a:t>The solution will be deployed on a scalable and reliable platform to ensure optimal performance and Reliability.</a:t>
            </a:r>
          </a:p>
          <a:p>
            <a:pPr marL="629920" lvl="1" indent="-305435"/>
            <a:r>
              <a:rPr lang="en-IN" sz="1200" b="1" dirty="0">
                <a:latin typeface="Calibri"/>
                <a:ea typeface="+mn-lt"/>
                <a:cs typeface="+mn-lt"/>
              </a:rPr>
              <a:t> The interface will be designed to accept the input parameters such as the patient and hospital information</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 Hyper parameters techniques should be employed to optimize model performance.</a:t>
            </a:r>
            <a:endParaRPr lang="en-IN" sz="1200" b="1" dirty="0">
              <a:latin typeface="Calibri"/>
            </a:endParaRPr>
          </a:p>
          <a:p>
            <a:pPr marL="629920" lvl="1" indent="-305435"/>
            <a:r>
              <a:rPr lang="en-IN" sz="1200" dirty="0">
                <a:ea typeface="+mn-lt"/>
                <a:cs typeface="+mn-lt"/>
              </a:rPr>
              <a:t>Result: This solution helps to predict the length of stay in the hospitals for the patients based on their conditions, this helps to improve patient care.</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126766"/>
          </a:xfrm>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Health care prediction system. Here's a suggested structure for this section:</a:t>
            </a:r>
            <a:endParaRPr lang="en-US" dirty="0"/>
          </a:p>
          <a:p>
            <a:pPr marL="305435" indent="-305435"/>
            <a:r>
              <a:rPr lang="en-IN" sz="1800" b="1" dirty="0">
                <a:solidFill>
                  <a:srgbClr val="0F0F0F"/>
                </a:solidFill>
              </a:rPr>
              <a:t>System requirements: </a:t>
            </a:r>
          </a:p>
          <a:p>
            <a:pPr marL="0" indent="0">
              <a:buNone/>
            </a:pPr>
            <a:r>
              <a:rPr lang="en-IN" sz="1800" b="1" dirty="0">
                <a:solidFill>
                  <a:srgbClr val="0F0F0F"/>
                </a:solidFill>
              </a:rPr>
              <a:t>      </a:t>
            </a:r>
            <a:r>
              <a:rPr lang="en-IN" sz="1800" b="1" u="sng" dirty="0">
                <a:solidFill>
                  <a:srgbClr val="0F0F0F"/>
                </a:solidFill>
              </a:rPr>
              <a:t>Hard Ware:</a:t>
            </a:r>
          </a:p>
          <a:p>
            <a:pPr marL="0" indent="0">
              <a:buNone/>
            </a:pPr>
            <a:r>
              <a:rPr lang="en-IN" sz="1800" b="1" dirty="0">
                <a:solidFill>
                  <a:srgbClr val="0F0F0F"/>
                </a:solidFill>
              </a:rPr>
              <a:t>      A computer with power, internet  and multi cores for fast training of machine learning tools. RAM is used to </a:t>
            </a:r>
          </a:p>
          <a:p>
            <a:pPr marL="0" indent="0">
              <a:buNone/>
            </a:pPr>
            <a:r>
              <a:rPr lang="en-IN" sz="1800" b="1" dirty="0">
                <a:solidFill>
                  <a:srgbClr val="0F0F0F"/>
                </a:solidFill>
              </a:rPr>
              <a:t>      handle the size of the data set</a:t>
            </a:r>
          </a:p>
          <a:p>
            <a:pPr marL="0" indent="0">
              <a:buNone/>
            </a:pPr>
            <a:r>
              <a:rPr lang="en-IN" sz="1800" b="1" dirty="0">
                <a:solidFill>
                  <a:srgbClr val="0F0F0F"/>
                </a:solidFill>
              </a:rPr>
              <a:t>      </a:t>
            </a:r>
            <a:r>
              <a:rPr lang="en-IN" sz="1800" b="1" u="sng" dirty="0">
                <a:solidFill>
                  <a:srgbClr val="0F0F0F"/>
                </a:solidFill>
              </a:rPr>
              <a:t>Soft Ware:</a:t>
            </a:r>
          </a:p>
          <a:p>
            <a:pPr marL="0" indent="0">
              <a:buNone/>
            </a:pPr>
            <a:r>
              <a:rPr lang="en-IN" sz="1800" b="1" dirty="0">
                <a:solidFill>
                  <a:srgbClr val="0F0F0F"/>
                </a:solidFill>
              </a:rPr>
              <a:t>  </a:t>
            </a:r>
            <a:r>
              <a:rPr lang="en-IN" sz="1800" dirty="0">
                <a:solidFill>
                  <a:srgbClr val="0F0F0F"/>
                </a:solidFill>
              </a:rPr>
              <a:t>    An operating system with compatible machine learning tools</a:t>
            </a:r>
            <a:endParaRPr lang="en-IN" sz="1800" b="1" u="sng" dirty="0">
              <a:solidFill>
                <a:srgbClr val="0F0F0F"/>
              </a:solidFill>
            </a:endParaRPr>
          </a:p>
          <a:p>
            <a:pPr marL="305435" indent="-305435"/>
            <a:r>
              <a:rPr lang="en-IN" sz="1800" b="1" dirty="0">
                <a:solidFill>
                  <a:srgbClr val="0F0F0F"/>
                </a:solidFill>
              </a:rPr>
              <a:t>Library required to build the model:</a:t>
            </a:r>
          </a:p>
          <a:p>
            <a:pPr marL="0" indent="0">
              <a:buNone/>
            </a:pPr>
            <a:r>
              <a:rPr lang="en-IN" sz="1800" b="1" dirty="0">
                <a:solidFill>
                  <a:srgbClr val="0F0F0F"/>
                </a:solidFill>
              </a:rPr>
              <a:t>      The Libraries required for this model are : NumPy, Pandas, matplotlib, seaborn, scipy, scikit-learn(sklearn)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6" cy="4853818"/>
          </a:xfrm>
        </p:spPr>
        <p:txBody>
          <a:bodyPr>
            <a:normAutofit fontScale="25000" lnSpcReduction="20000"/>
          </a:bodyPr>
          <a:lstStyle/>
          <a:p>
            <a:pPr marL="0" indent="0">
              <a:buNone/>
            </a:pPr>
            <a:r>
              <a:rPr lang="en-US" dirty="0"/>
              <a:t>                                                                              </a:t>
            </a:r>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sz="7200" b="1" u="sng" dirty="0"/>
          </a:p>
          <a:p>
            <a:pPr marL="0" indent="0">
              <a:buNone/>
            </a:pPr>
            <a:r>
              <a:rPr lang="en-US" sz="7200" b="1" dirty="0"/>
              <a:t>                                                   </a:t>
            </a:r>
            <a:r>
              <a:rPr lang="en-US" sz="7200" b="1" u="sng" dirty="0"/>
              <a:t>ALGORITHM SELECTION</a:t>
            </a:r>
          </a:p>
          <a:p>
            <a:pPr marL="0" indent="0">
              <a:buNone/>
            </a:pPr>
            <a:r>
              <a:rPr lang="en-US" sz="7200" b="1" dirty="0"/>
              <a:t>   </a:t>
            </a:r>
            <a:r>
              <a:rPr lang="en-US" sz="7200" b="1" u="sng" dirty="0"/>
              <a:t>Data Exploration:</a:t>
            </a:r>
          </a:p>
          <a:p>
            <a:r>
              <a:rPr lang="en-US" sz="7200" dirty="0"/>
              <a:t>Explore the Health care analysis data sets structure, feature and the target variables</a:t>
            </a:r>
          </a:p>
          <a:p>
            <a:r>
              <a:rPr lang="en-US" sz="7200" dirty="0"/>
              <a:t>identifying the outliers and relations</a:t>
            </a:r>
          </a:p>
          <a:p>
            <a:endParaRPr lang="en-US" sz="7200" dirty="0"/>
          </a:p>
          <a:p>
            <a:pPr marL="0" indent="0">
              <a:buNone/>
            </a:pPr>
            <a:r>
              <a:rPr lang="en-US" sz="7200" dirty="0"/>
              <a:t>  </a:t>
            </a:r>
            <a:r>
              <a:rPr lang="en-US" sz="7200" b="1" u="sng" dirty="0"/>
              <a:t>Problem Formulation:</a:t>
            </a:r>
          </a:p>
          <a:p>
            <a:r>
              <a:rPr lang="en-US" sz="7200" dirty="0"/>
              <a:t>Define the problem: predicting the length of stay in the hospital based on the relevant factors and the data     provided</a:t>
            </a:r>
          </a:p>
          <a:p>
            <a:pPr marL="0" indent="0">
              <a:buNone/>
            </a:pPr>
            <a:endParaRPr lang="en-US" sz="7200" dirty="0"/>
          </a:p>
          <a:p>
            <a:pPr marL="0" indent="0">
              <a:buNone/>
            </a:pPr>
            <a:r>
              <a:rPr lang="en-US" sz="7200" dirty="0"/>
              <a:t>   </a:t>
            </a:r>
            <a:r>
              <a:rPr lang="en-US" sz="7200" b="1" u="sng" dirty="0"/>
              <a:t>Algorithm Selection:</a:t>
            </a:r>
          </a:p>
          <a:p>
            <a:r>
              <a:rPr lang="en-US" sz="7200" dirty="0"/>
              <a:t>Considering the linear regression, logistic regression and decision trees</a:t>
            </a:r>
          </a:p>
          <a:p>
            <a:pPr marL="0" indent="0">
              <a:buNone/>
            </a:pPr>
            <a:endParaRPr lang="en-US" sz="4900" dirty="0"/>
          </a:p>
          <a:p>
            <a:pPr marL="0" indent="0">
              <a:buNone/>
            </a:pPr>
            <a:r>
              <a:rPr lang="en-US" sz="2300" b="1" u="sng" dirty="0"/>
              <a:t>   </a:t>
            </a:r>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IN" b="1" u="sng"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E8F3-DBB4-56AF-7ED8-6C585FEFFED8}"/>
              </a:ext>
            </a:extLst>
          </p:cNvPr>
          <p:cNvSpPr>
            <a:spLocks noGrp="1"/>
          </p:cNvSpPr>
          <p:nvPr>
            <p:ph type="title"/>
          </p:nvPr>
        </p:nvSpPr>
        <p:spPr>
          <a:xfrm>
            <a:off x="489752" y="882650"/>
            <a:ext cx="11029616" cy="530296"/>
          </a:xfrm>
        </p:spPr>
        <p:txBody>
          <a:bodyPr>
            <a:noAutofit/>
          </a:bodyPr>
          <a:lstStyle/>
          <a:p>
            <a:r>
              <a:rPr lang="en-US" sz="4000" b="1" dirty="0">
                <a:solidFill>
                  <a:schemeClr val="accent1"/>
                </a:solidFill>
                <a:latin typeface="Arial"/>
                <a:ea typeface="+mj-lt"/>
                <a:cs typeface="Arial"/>
              </a:rPr>
              <a:t>Algorithm &amp; Deployment</a:t>
            </a:r>
            <a:endParaRPr lang="en-IN" sz="4000" dirty="0"/>
          </a:p>
        </p:txBody>
      </p:sp>
      <p:sp>
        <p:nvSpPr>
          <p:cNvPr id="3" name="Content Placeholder 2">
            <a:extLst>
              <a:ext uri="{FF2B5EF4-FFF2-40B4-BE49-F238E27FC236}">
                <a16:creationId xmlns:a16="http://schemas.microsoft.com/office/drawing/2014/main" id="{C1B311F7-B0C4-70CC-C3E5-C4FE25884128}"/>
              </a:ext>
            </a:extLst>
          </p:cNvPr>
          <p:cNvSpPr>
            <a:spLocks noGrp="1"/>
          </p:cNvSpPr>
          <p:nvPr>
            <p:ph idx="1"/>
          </p:nvPr>
        </p:nvSpPr>
        <p:spPr>
          <a:xfrm>
            <a:off x="581192" y="1302026"/>
            <a:ext cx="11029615" cy="3910054"/>
          </a:xfrm>
        </p:spPr>
        <p:txBody>
          <a:bodyPr>
            <a:normAutofit/>
          </a:bodyPr>
          <a:lstStyle/>
          <a:p>
            <a:pPr marL="0" indent="0">
              <a:buNone/>
            </a:pPr>
            <a:r>
              <a:rPr lang="en-US" sz="1800" dirty="0"/>
              <a:t>                                                                                 </a:t>
            </a:r>
            <a:r>
              <a:rPr lang="en-US" sz="1800" b="1" u="sng" dirty="0"/>
              <a:t>DATA INPUT</a:t>
            </a:r>
          </a:p>
          <a:p>
            <a:pPr marL="0" indent="0">
              <a:buNone/>
            </a:pPr>
            <a:r>
              <a:rPr lang="en-US" sz="1800" b="1" u="sng" dirty="0"/>
              <a:t>Data Collection</a:t>
            </a:r>
            <a:r>
              <a:rPr lang="en-US" sz="1800" b="1" dirty="0"/>
              <a:t>:</a:t>
            </a:r>
          </a:p>
          <a:p>
            <a:r>
              <a:rPr lang="en-US" sz="1800" b="1" dirty="0"/>
              <a:t>  </a:t>
            </a:r>
            <a:r>
              <a:rPr lang="en-US" sz="1800" dirty="0"/>
              <a:t>Gathering the historical data from the Kaggle such as the patient name, Age, Severity, type of disease, and relevant patient details.</a:t>
            </a:r>
          </a:p>
          <a:p>
            <a:pPr marL="0" indent="0">
              <a:buNone/>
            </a:pPr>
            <a:endParaRPr lang="en-US" sz="1800" dirty="0"/>
          </a:p>
          <a:p>
            <a:pPr marL="0" indent="0">
              <a:buNone/>
            </a:pPr>
            <a:r>
              <a:rPr lang="en-US" sz="1800" b="1" u="sng" dirty="0"/>
              <a:t>Data Cleaning:</a:t>
            </a:r>
          </a:p>
          <a:p>
            <a:r>
              <a:rPr lang="en-US" sz="1800" b="1" u="sng" dirty="0"/>
              <a:t> </a:t>
            </a:r>
            <a:r>
              <a:rPr lang="en-US" sz="1800" dirty="0"/>
              <a:t>Handling the missing values, outliers, and any </a:t>
            </a:r>
            <a:r>
              <a:rPr lang="en-US" sz="1800" dirty="0" err="1"/>
              <a:t>inconsistancies</a:t>
            </a:r>
            <a:r>
              <a:rPr lang="en-US" sz="1800" dirty="0"/>
              <a:t> in the data set</a:t>
            </a:r>
          </a:p>
          <a:p>
            <a:r>
              <a:rPr lang="en-US" sz="1800" dirty="0"/>
              <a:t>Convert the categorical variables into the numerical values by using some encoding techniques. </a:t>
            </a:r>
            <a:endParaRPr lang="en-IN" sz="1800" dirty="0"/>
          </a:p>
        </p:txBody>
      </p:sp>
    </p:spTree>
    <p:extLst>
      <p:ext uri="{BB962C8B-B14F-4D97-AF65-F5344CB8AC3E}">
        <p14:creationId xmlns:p14="http://schemas.microsoft.com/office/powerpoint/2010/main" val="401187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C072-2FAE-E04B-137A-19D15949FFD5}"/>
              </a:ext>
            </a:extLst>
          </p:cNvPr>
          <p:cNvSpPr>
            <a:spLocks noGrp="1"/>
          </p:cNvSpPr>
          <p:nvPr>
            <p:ph type="title"/>
          </p:nvPr>
        </p:nvSpPr>
        <p:spPr>
          <a:xfrm>
            <a:off x="581192" y="702156"/>
            <a:ext cx="11029616" cy="724308"/>
          </a:xfrm>
        </p:spPr>
        <p:txBody>
          <a:bodyPr>
            <a:noAutofit/>
          </a:bodyPr>
          <a:lstStyle/>
          <a:p>
            <a:r>
              <a:rPr lang="en-US" sz="4000" b="1" dirty="0">
                <a:solidFill>
                  <a:schemeClr val="accent1"/>
                </a:solidFill>
                <a:latin typeface="Arial"/>
                <a:ea typeface="+mj-lt"/>
                <a:cs typeface="Arial"/>
              </a:rPr>
              <a:t>Algorithm &amp; Deployment</a:t>
            </a:r>
            <a:endParaRPr lang="en-IN" sz="4000" dirty="0"/>
          </a:p>
        </p:txBody>
      </p:sp>
      <p:sp>
        <p:nvSpPr>
          <p:cNvPr id="3" name="Content Placeholder 2">
            <a:extLst>
              <a:ext uri="{FF2B5EF4-FFF2-40B4-BE49-F238E27FC236}">
                <a16:creationId xmlns:a16="http://schemas.microsoft.com/office/drawing/2014/main" id="{1206BAD8-946D-00CC-6117-2A470227116F}"/>
              </a:ext>
            </a:extLst>
          </p:cNvPr>
          <p:cNvSpPr>
            <a:spLocks noGrp="1"/>
          </p:cNvSpPr>
          <p:nvPr>
            <p:ph idx="1"/>
          </p:nvPr>
        </p:nvSpPr>
        <p:spPr/>
        <p:txBody>
          <a:bodyPr>
            <a:noAutofit/>
          </a:bodyPr>
          <a:lstStyle/>
          <a:p>
            <a:pPr marL="0" indent="0">
              <a:buNone/>
            </a:pPr>
            <a:r>
              <a:rPr lang="en-US" sz="1800" b="1" dirty="0"/>
              <a:t>                                          </a:t>
            </a:r>
          </a:p>
          <a:p>
            <a:pPr marL="0" indent="0">
              <a:buNone/>
            </a:pPr>
            <a:r>
              <a:rPr lang="en-US" sz="1800" b="1" dirty="0"/>
              <a:t>                                          </a:t>
            </a:r>
          </a:p>
          <a:p>
            <a:pPr marL="0" indent="0">
              <a:buNone/>
            </a:pPr>
            <a:endParaRPr lang="en-US" sz="1800" b="1" dirty="0"/>
          </a:p>
          <a:p>
            <a:pPr marL="0" indent="0">
              <a:buNone/>
            </a:pPr>
            <a:r>
              <a:rPr lang="en-US" sz="1800" b="1" dirty="0"/>
              <a:t>                                              </a:t>
            </a:r>
            <a:r>
              <a:rPr lang="en-US" sz="1800" b="1" u="sng" dirty="0"/>
              <a:t>TRAINING PROCESS</a:t>
            </a:r>
          </a:p>
          <a:p>
            <a:r>
              <a:rPr lang="en-US" sz="1800" dirty="0"/>
              <a:t>As my data set consists of  train and test files there is no need of dividing the data </a:t>
            </a:r>
          </a:p>
          <a:p>
            <a:pPr marL="0" indent="0">
              <a:buNone/>
            </a:pPr>
            <a:r>
              <a:rPr lang="en-US" sz="1800" b="1" u="sng" dirty="0"/>
              <a:t>Feature Scaling:</a:t>
            </a:r>
          </a:p>
          <a:p>
            <a:r>
              <a:rPr lang="en-US" sz="1800" dirty="0"/>
              <a:t>Standardize and normalize the numerical features to ensure that they have the consistent value</a:t>
            </a:r>
          </a:p>
          <a:p>
            <a:pPr marL="0" indent="0">
              <a:buNone/>
            </a:pPr>
            <a:r>
              <a:rPr lang="en-US" sz="1800" b="1" u="sng" dirty="0"/>
              <a:t>Model Training:</a:t>
            </a:r>
          </a:p>
          <a:p>
            <a:r>
              <a:rPr lang="en-US" sz="1800" dirty="0"/>
              <a:t>Use the selected algorithm to train the model on the dataset </a:t>
            </a:r>
          </a:p>
          <a:p>
            <a:r>
              <a:rPr lang="en-US" sz="1800" dirty="0"/>
              <a:t>Adjust the hyperparameters to optimize the  model performance</a:t>
            </a:r>
          </a:p>
          <a:p>
            <a:pPr marL="0" indent="0">
              <a:buNone/>
            </a:pPr>
            <a:r>
              <a:rPr lang="en-US" sz="1800" b="1" u="sng" dirty="0"/>
              <a:t>Model Evaluation: </a:t>
            </a:r>
          </a:p>
          <a:p>
            <a:r>
              <a:rPr lang="en-US" sz="1800" dirty="0"/>
              <a:t>Evaluate the model on the testing dataset using appropriate metrics </a:t>
            </a:r>
          </a:p>
          <a:p>
            <a:r>
              <a:rPr lang="en-US" sz="1800" dirty="0"/>
              <a:t>Fun tune the model if necessary</a:t>
            </a:r>
          </a:p>
          <a:p>
            <a:pPr marL="0" indent="0">
              <a:buNone/>
            </a:pPr>
            <a:endParaRPr lang="en-US" sz="1800" b="1" u="sng" dirty="0"/>
          </a:p>
          <a:p>
            <a:pPr marL="0" indent="0">
              <a:buNone/>
            </a:pPr>
            <a:endParaRPr lang="en-US" sz="1800" b="1" u="sng" dirty="0"/>
          </a:p>
          <a:p>
            <a:pPr marL="0" indent="0">
              <a:buNone/>
            </a:pPr>
            <a:endParaRPr lang="en-IN" sz="1800" b="1" u="sng" dirty="0"/>
          </a:p>
        </p:txBody>
      </p:sp>
    </p:spTree>
    <p:extLst>
      <p:ext uri="{BB962C8B-B14F-4D97-AF65-F5344CB8AC3E}">
        <p14:creationId xmlns:p14="http://schemas.microsoft.com/office/powerpoint/2010/main" val="2643259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4FFD-8F57-1CFE-51B9-AE541C4D7396}"/>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Algorithm &amp; Deployment</a:t>
            </a:r>
            <a:endParaRPr lang="en-IN" sz="4000" dirty="0"/>
          </a:p>
        </p:txBody>
      </p:sp>
      <p:sp>
        <p:nvSpPr>
          <p:cNvPr id="3" name="Content Placeholder 2">
            <a:extLst>
              <a:ext uri="{FF2B5EF4-FFF2-40B4-BE49-F238E27FC236}">
                <a16:creationId xmlns:a16="http://schemas.microsoft.com/office/drawing/2014/main" id="{B93B6346-9E2B-7A36-8DF2-E2E0143C58DF}"/>
              </a:ext>
            </a:extLst>
          </p:cNvPr>
          <p:cNvSpPr>
            <a:spLocks noGrp="1"/>
          </p:cNvSpPr>
          <p:nvPr>
            <p:ph idx="1"/>
          </p:nvPr>
        </p:nvSpPr>
        <p:spPr/>
        <p:txBody>
          <a:bodyPr>
            <a:normAutofit/>
          </a:bodyPr>
          <a:lstStyle/>
          <a:p>
            <a:pPr marL="0" indent="0" algn="ctr">
              <a:buNone/>
            </a:pPr>
            <a:r>
              <a:rPr lang="en-US" sz="1800" b="1" u="sng" dirty="0"/>
              <a:t>PREDICTION PROCESS</a:t>
            </a:r>
          </a:p>
          <a:p>
            <a:pPr marL="0" indent="0">
              <a:buNone/>
            </a:pPr>
            <a:r>
              <a:rPr lang="en-US" sz="1800" b="1" u="sng" dirty="0"/>
              <a:t>New Data Input:</a:t>
            </a:r>
          </a:p>
          <a:p>
            <a:r>
              <a:rPr lang="en-US" sz="1800" dirty="0"/>
              <a:t>Collect new data or existing data to make the predictions</a:t>
            </a:r>
          </a:p>
          <a:p>
            <a:pPr marL="0" indent="0">
              <a:buNone/>
            </a:pPr>
            <a:r>
              <a:rPr lang="en-IN" sz="1800" b="1" u="sng" dirty="0"/>
              <a:t>Processing Steps:</a:t>
            </a:r>
          </a:p>
          <a:p>
            <a:r>
              <a:rPr lang="en-IN" sz="1800" dirty="0"/>
              <a:t>Apply the same Data processing Steps </a:t>
            </a:r>
          </a:p>
          <a:p>
            <a:pPr marL="0" indent="0">
              <a:buNone/>
            </a:pPr>
            <a:r>
              <a:rPr lang="en-IN" sz="1800" b="1" u="sng" dirty="0"/>
              <a:t>Model inference:</a:t>
            </a:r>
          </a:p>
          <a:p>
            <a:r>
              <a:rPr lang="en-IN" sz="1800" dirty="0"/>
              <a:t>Use the trained model to make the predictions on the new data </a:t>
            </a:r>
          </a:p>
          <a:p>
            <a:pPr marL="0" indent="0">
              <a:buNone/>
            </a:pPr>
            <a:r>
              <a:rPr lang="en-IN" sz="1800" b="1" u="sng" dirty="0"/>
              <a:t>Results and interpretation:</a:t>
            </a:r>
          </a:p>
          <a:p>
            <a:r>
              <a:rPr lang="en-IN" sz="1800" dirty="0"/>
              <a:t>Interpret the model’s predictions in the context of the problem at hand</a:t>
            </a:r>
            <a:r>
              <a:rPr lang="en-IN" sz="1800" b="1" dirty="0"/>
              <a:t>.</a:t>
            </a:r>
          </a:p>
        </p:txBody>
      </p:sp>
    </p:spTree>
    <p:extLst>
      <p:ext uri="{BB962C8B-B14F-4D97-AF65-F5344CB8AC3E}">
        <p14:creationId xmlns:p14="http://schemas.microsoft.com/office/powerpoint/2010/main" val="188180845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1260</TotalTime>
  <Words>1132</Words>
  <Application>Microsoft Office PowerPoint</Application>
  <PresentationFormat>Widescreen</PresentationFormat>
  <Paragraphs>126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Health care analytics – using logistic regression</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Akshay</cp:lastModifiedBy>
  <cp:revision>35</cp:revision>
  <dcterms:created xsi:type="dcterms:W3CDTF">2021-05-26T16:50:10Z</dcterms:created>
  <dcterms:modified xsi:type="dcterms:W3CDTF">2024-03-21T13:57:30Z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