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6" r:id="rId5"/>
    <p:sldId id="265" r:id="rId6"/>
    <p:sldId id="264" r:id="rId7"/>
    <p:sldId id="268" r:id="rId8"/>
    <p:sldId id="263" r:id="rId9"/>
    <p:sldId id="262" r:id="rId10"/>
    <p:sldId id="261" r:id="rId11"/>
    <p:sldId id="260" r:id="rId12"/>
    <p:sldId id="25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C8972-C24C-4DA5-99F8-10781DB68661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4276"/>
            <a:ext cx="10515600" cy="5212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964276"/>
            <a:ext cx="10515600" cy="520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38242"/>
            <a:ext cx="10515600" cy="3723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38242"/>
            <a:ext cx="6028113" cy="37068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of BTC</a:t>
            </a:r>
          </a:p>
        </p:txBody>
      </p:sp>
      <p:sp>
        <p:nvSpPr>
          <p:cNvPr id="7" name="Rectangle 6"/>
          <p:cNvSpPr/>
          <p:nvPr/>
        </p:nvSpPr>
        <p:spPr>
          <a:xfrm>
            <a:off x="8744989" y="2044931"/>
            <a:ext cx="2352502" cy="440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44989" y="2644081"/>
            <a:ext cx="2352502" cy="440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50232" y="3403745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83790" y="2023840"/>
            <a:ext cx="17328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83790" y="2597410"/>
            <a:ext cx="17328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89998" y="3901799"/>
            <a:ext cx="147296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Forgot Password?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839594"/>
            <a:ext cx="6431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0723" y="5534044"/>
            <a:ext cx="10533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Contacts, Terms n conditions, etc.</a:t>
            </a:r>
          </a:p>
        </p:txBody>
      </p:sp>
    </p:spTree>
    <p:extLst>
      <p:ext uri="{BB962C8B-B14F-4D97-AF65-F5344CB8AC3E}">
        <p14:creationId xmlns:p14="http://schemas.microsoft.com/office/powerpoint/2010/main" val="66229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37795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RFQ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55677" y="1638242"/>
            <a:ext cx="10498123" cy="37426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Slides Below</a:t>
            </a:r>
          </a:p>
        </p:txBody>
      </p:sp>
    </p:spTree>
    <p:extLst>
      <p:ext uri="{BB962C8B-B14F-4D97-AF65-F5344CB8AC3E}">
        <p14:creationId xmlns:p14="http://schemas.microsoft.com/office/powerpoint/2010/main" val="390550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91941"/>
            <a:ext cx="10550554" cy="520376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91941"/>
              <a:ext cx="64713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Travel Agency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55677" y="1638242"/>
            <a:ext cx="10498123" cy="37426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Slides Below</a:t>
            </a:r>
          </a:p>
        </p:txBody>
      </p:sp>
    </p:spTree>
    <p:extLst>
      <p:ext uri="{BB962C8B-B14F-4D97-AF65-F5344CB8AC3E}">
        <p14:creationId xmlns:p14="http://schemas.microsoft.com/office/powerpoint/2010/main" val="250886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53427"/>
            <a:ext cx="10550554" cy="5242282"/>
            <a:chOff x="820723" y="753427"/>
            <a:chExt cx="10550554" cy="5242282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723" y="753427"/>
              <a:ext cx="37327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LPO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55677" y="1638242"/>
            <a:ext cx="10498123" cy="37426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Slides Below</a:t>
            </a:r>
          </a:p>
        </p:txBody>
      </p:sp>
    </p:spTree>
    <p:extLst>
      <p:ext uri="{BB962C8B-B14F-4D97-AF65-F5344CB8AC3E}">
        <p14:creationId xmlns:p14="http://schemas.microsoft.com/office/powerpoint/2010/main" val="347475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714912"/>
              <a:ext cx="209769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64415" y="1674142"/>
            <a:ext cx="10498123" cy="1202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96291" y="2007646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96291" y="2302595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5870" y="2007646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75448" y="2007646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75448" y="2302595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35870" y="2302595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8045" y="2977490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Results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51682" y="2977490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as Report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85319" y="2977490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Report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10616"/>
              </p:ext>
            </p:extLst>
          </p:nvPr>
        </p:nvGraphicFramePr>
        <p:xfrm>
          <a:off x="2067841" y="3599714"/>
          <a:ext cx="81280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30575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8777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36413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29077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09886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2707658"/>
                    </a:ext>
                  </a:extLst>
                </a:gridCol>
              </a:tblGrid>
              <a:tr h="3408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316313"/>
                  </a:ext>
                </a:extLst>
              </a:tr>
              <a:tr h="5462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Period wise Travel Request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Agency Checklist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Agency Quotes Summary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Agency Quotes Register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Approved Travel Quote Summary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Approved Travel Quote Register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169"/>
                  </a:ext>
                </a:extLst>
              </a:tr>
              <a:tr h="3921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1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LPO Register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IN" sz="11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LPO Summary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US" sz="11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42851"/>
                  </a:ext>
                </a:extLst>
              </a:tr>
              <a:tr h="3408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7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8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49C-8AF5-4F6B-8AB2-65FFE6EB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Manage RFQ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Manage Quotation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Manage LPO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D8D2-69B0-462A-98F4-908343A8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EEE983-A520-4921-8F9E-1A7F19DE9FE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18FEF-C6A7-4926-8517-3AFB8EE025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4025106"/>
            <a:ext cx="1590675" cy="809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63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85795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Travel Coordinator Dashboard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063078" y="1813785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RFQ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54340" y="2897796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LPO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63078" y="2356273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Quotation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54340" y="3979011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List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4340" y="4522569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47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1921565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1415693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  <a:r>
                        <a:rPr lang="en-US" baseline="0" dirty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6AA7911-D413-431C-884A-1E474249C86F}"/>
              </a:ext>
            </a:extLst>
          </p:cNvPr>
          <p:cNvSpPr/>
          <p:nvPr/>
        </p:nvSpPr>
        <p:spPr>
          <a:xfrm>
            <a:off x="8054340" y="3435453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Visa</a:t>
            </a:r>
          </a:p>
        </p:txBody>
      </p:sp>
      <p:sp>
        <p:nvSpPr>
          <p:cNvPr id="2" name="Oval 1"/>
          <p:cNvSpPr/>
          <p:nvPr/>
        </p:nvSpPr>
        <p:spPr>
          <a:xfrm>
            <a:off x="6087261" y="2990549"/>
            <a:ext cx="1928553" cy="5777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more info</a:t>
            </a:r>
          </a:p>
        </p:txBody>
      </p:sp>
      <p:cxnSp>
        <p:nvCxnSpPr>
          <p:cNvPr id="18" name="Elbow Connector 17"/>
          <p:cNvCxnSpPr>
            <a:stCxn id="2" idx="4"/>
            <a:endCxn id="17" idx="1"/>
          </p:cNvCxnSpPr>
          <p:nvPr/>
        </p:nvCxnSpPr>
        <p:spPr>
          <a:xfrm rot="16200000" flipH="1">
            <a:off x="7509196" y="3110595"/>
            <a:ext cx="87487" cy="1002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3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37795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RFQ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475FC-D3A4-428E-8CCC-93D317EB62FC}"/>
              </a:ext>
            </a:extLst>
          </p:cNvPr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3DDFC-8CEC-46EB-98E0-E759DADF6341}"/>
              </a:ext>
            </a:extLst>
          </p:cNvPr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4D8896-166D-4D63-807C-093E237D49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904" y="1816361"/>
          <a:ext cx="102722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8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3424951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3222265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Travel Request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90BB5-86CB-47AA-8B35-40A7623763FA}"/>
              </a:ext>
            </a:extLst>
          </p:cNvPr>
          <p:cNvSpPr/>
          <p:nvPr/>
        </p:nvSpPr>
        <p:spPr>
          <a:xfrm>
            <a:off x="9104243" y="2239617"/>
            <a:ext cx="1563757" cy="223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5BA2D-A98C-451E-BC1F-261939732210}"/>
              </a:ext>
            </a:extLst>
          </p:cNvPr>
          <p:cNvSpPr/>
          <p:nvPr/>
        </p:nvSpPr>
        <p:spPr>
          <a:xfrm>
            <a:off x="9104243" y="2601468"/>
            <a:ext cx="1563757" cy="2043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6F079-32DD-4250-9DBB-E7182525B574}"/>
              </a:ext>
            </a:extLst>
          </p:cNvPr>
          <p:cNvSpPr/>
          <p:nvPr/>
        </p:nvSpPr>
        <p:spPr>
          <a:xfrm>
            <a:off x="9104243" y="2997791"/>
            <a:ext cx="1563757" cy="2043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275928D8-54EC-4D3A-B343-69BE97D929EF}"/>
              </a:ext>
            </a:extLst>
          </p:cNvPr>
          <p:cNvSpPr/>
          <p:nvPr/>
        </p:nvSpPr>
        <p:spPr>
          <a:xfrm>
            <a:off x="855677" y="3519190"/>
            <a:ext cx="10404990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</p:spTree>
    <p:extLst>
      <p:ext uri="{BB962C8B-B14F-4D97-AF65-F5344CB8AC3E}">
        <p14:creationId xmlns:p14="http://schemas.microsoft.com/office/powerpoint/2010/main" val="94908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00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3155" y="1676757"/>
            <a:ext cx="10480646" cy="150229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9800" y="1778001"/>
            <a:ext cx="10320867" cy="126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All details of the Travel request form in read only mode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Application/Form No.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xxxxx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27072"/>
              </p:ext>
            </p:extLst>
          </p:nvPr>
        </p:nvGraphicFramePr>
        <p:xfrm>
          <a:off x="939800" y="3352262"/>
          <a:ext cx="102004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530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7089913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512032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621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Processing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62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Extracted 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62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 details captured from Air Ticket Arrangement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62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Specific details captured from Hotel Stay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62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Specific details captured from Airport Pickup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404611-DA16-4EFF-A4D3-EB629515420E}"/>
              </a:ext>
            </a:extLst>
          </p:cNvPr>
          <p:cNvSpPr/>
          <p:nvPr/>
        </p:nvSpPr>
        <p:spPr>
          <a:xfrm>
            <a:off x="10753393" y="3771347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595414-401F-4897-BAE2-D2B6775978C3}"/>
              </a:ext>
            </a:extLst>
          </p:cNvPr>
          <p:cNvSpPr/>
          <p:nvPr/>
        </p:nvSpPr>
        <p:spPr>
          <a:xfrm>
            <a:off x="10753394" y="4162118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C33055-6F74-4191-8B29-FFD6CD45E485}"/>
              </a:ext>
            </a:extLst>
          </p:cNvPr>
          <p:cNvSpPr/>
          <p:nvPr/>
        </p:nvSpPr>
        <p:spPr>
          <a:xfrm>
            <a:off x="10753394" y="4520472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F52E95-58F1-4AE3-B05F-791D1B53D072}"/>
              </a:ext>
            </a:extLst>
          </p:cNvPr>
          <p:cNvSpPr/>
          <p:nvPr/>
        </p:nvSpPr>
        <p:spPr>
          <a:xfrm>
            <a:off x="10753393" y="4878826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A8197-B605-446A-9EDF-DC1CA06D0C80}"/>
              </a:ext>
            </a:extLst>
          </p:cNvPr>
          <p:cNvSpPr/>
          <p:nvPr/>
        </p:nvSpPr>
        <p:spPr>
          <a:xfrm>
            <a:off x="6915275" y="5192781"/>
            <a:ext cx="4219142" cy="3759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Selections to Merge Table</a:t>
            </a:r>
          </a:p>
        </p:txBody>
      </p:sp>
    </p:spTree>
    <p:extLst>
      <p:ext uri="{BB962C8B-B14F-4D97-AF65-F5344CB8AC3E}">
        <p14:creationId xmlns:p14="http://schemas.microsoft.com/office/powerpoint/2010/main" val="75274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Form – (</a:t>
              </a:r>
              <a:r>
                <a:rPr lang="en-US" sz="52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endParaRPr lang="en-US" b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Class</a:t>
                      </a: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Departure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Arrival Date/Time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Port of Origin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Port of Destination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20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Extracted details – Air Ticket (AT)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48F8AD68-0021-4290-8AD5-B7B8C7282A20}"/>
              </a:ext>
            </a:extLst>
          </p:cNvPr>
          <p:cNvSpPr/>
          <p:nvPr/>
        </p:nvSpPr>
        <p:spPr>
          <a:xfrm>
            <a:off x="3122315" y="4532995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D33F26E2-E698-4856-A181-7908A6854A61}"/>
              </a:ext>
            </a:extLst>
          </p:cNvPr>
          <p:cNvSpPr/>
          <p:nvPr/>
        </p:nvSpPr>
        <p:spPr>
          <a:xfrm>
            <a:off x="3122314" y="286982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1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6927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Form – (ii)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endParaRPr lang="en-US" b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Category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Type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In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Out Date/Time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379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Extracted details Form – Hotel Stay (HS)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05A17FB9-EFAC-4234-B8F5-FFD1FD0CC9E4}"/>
              </a:ext>
            </a:extLst>
          </p:cNvPr>
          <p:cNvSpPr/>
          <p:nvPr/>
        </p:nvSpPr>
        <p:spPr>
          <a:xfrm>
            <a:off x="8069076" y="42613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38F0A59-950E-4309-8B98-25CC70C01163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AEF438C4-83C1-4620-AF9B-0C1B6C890C64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166D47F7-FBCF-4830-BDBB-E3893BF91948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A1541401-E83E-4BA3-9E3F-E8828A65BE4C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4D24648F-648E-4EC3-B52B-364126E42EE2}"/>
              </a:ext>
            </a:extLst>
          </p:cNvPr>
          <p:cNvSpPr/>
          <p:nvPr/>
        </p:nvSpPr>
        <p:spPr>
          <a:xfrm>
            <a:off x="3122315" y="4532995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E66A55A8-DC97-4ABA-ACDA-74E357A60A28}"/>
              </a:ext>
            </a:extLst>
          </p:cNvPr>
          <p:cNvSpPr/>
          <p:nvPr/>
        </p:nvSpPr>
        <p:spPr>
          <a:xfrm>
            <a:off x="3122314" y="286982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0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88030"/>
            <a:ext cx="10550554" cy="5207679"/>
            <a:chOff x="820723" y="788030"/>
            <a:chExt cx="10550554" cy="5207679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88030"/>
              <a:ext cx="529279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Employee</a:t>
              </a:r>
              <a:r>
                <a:rPr lang="en-US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Dashboard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0250219" y="1253606"/>
            <a:ext cx="68839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25533" y="844385"/>
            <a:ext cx="13789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Name</a:t>
            </a:r>
          </a:p>
        </p:txBody>
      </p:sp>
      <p:pic>
        <p:nvPicPr>
          <p:cNvPr id="2" name="Picture 1" descr="Tecnico TS3 - Forum - Minecraft ITAL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95" y="1136395"/>
            <a:ext cx="463418" cy="46341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8249" y="2047463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Raise Travel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58249" y="2800871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Travel Requests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58249" y="3554279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Personal Details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8249" y="4307688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73384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76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  <a:r>
                        <a:rPr lang="en-US" baseline="0" dirty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7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249299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Form – (iii)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endParaRPr lang="en-US" b="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Preferred vehicle 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29" y="1665287"/>
            <a:ext cx="4790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Extracted details Form – Airport Pickup (PC)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A7EB4269-8932-4AC9-A258-D1DFE615AE51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0DB7EA3E-827A-4E08-9AE5-F3B2D1526F9A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FD4A0131-5E57-41AA-BBB0-6CC62699A7D9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DBD2F42-6062-4BDA-B7A6-1A0D802C400C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53AD0B83-BEE8-431F-9041-3A5C71DE6982}"/>
              </a:ext>
            </a:extLst>
          </p:cNvPr>
          <p:cNvSpPr/>
          <p:nvPr/>
        </p:nvSpPr>
        <p:spPr>
          <a:xfrm>
            <a:off x="3122315" y="4532995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C5A755DD-5A80-40A2-B9E4-CD0587F5CB5E}"/>
              </a:ext>
            </a:extLst>
          </p:cNvPr>
          <p:cNvSpPr/>
          <p:nvPr/>
        </p:nvSpPr>
        <p:spPr>
          <a:xfrm>
            <a:off x="3122314" y="2869827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5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030876D-930C-4F82-88B9-B210C723CA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9206" y="2432473"/>
          <a:ext cx="1037904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466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2306713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2219456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1157938058"/>
                    </a:ext>
                  </a:extLst>
                </a:gridCol>
                <a:gridCol w="1546492">
                  <a:extLst>
                    <a:ext uri="{9D8B030D-6E8A-4147-A177-3AD203B41FA5}">
                      <a16:colId xmlns:a16="http://schemas.microsoft.com/office/drawing/2014/main" val="2415709375"/>
                    </a:ext>
                  </a:extLst>
                </a:gridCol>
                <a:gridCol w="372717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Merge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RFQ#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Sections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Travel Agency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 Multiple Attachments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AT+  HS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B61F7044-8EA0-4097-97FE-DE2BE34C7D9D}"/>
              </a:ext>
            </a:extLst>
          </p:cNvPr>
          <p:cNvSpPr/>
          <p:nvPr/>
        </p:nvSpPr>
        <p:spPr>
          <a:xfrm>
            <a:off x="11022343" y="2820672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6B9633-836D-48C2-89D2-375FE0551664}"/>
              </a:ext>
            </a:extLst>
          </p:cNvPr>
          <p:cNvSpPr/>
          <p:nvPr/>
        </p:nvSpPr>
        <p:spPr>
          <a:xfrm>
            <a:off x="11039821" y="3540224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934B5-C019-49FA-B439-B6A3F8AB8E31}"/>
              </a:ext>
            </a:extLst>
          </p:cNvPr>
          <p:cNvSpPr/>
          <p:nvPr/>
        </p:nvSpPr>
        <p:spPr>
          <a:xfrm>
            <a:off x="11039821" y="3898578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8B7B8134-C73E-48B5-9B15-F9F46F20FAD2}"/>
              </a:ext>
            </a:extLst>
          </p:cNvPr>
          <p:cNvSpPr/>
          <p:nvPr/>
        </p:nvSpPr>
        <p:spPr>
          <a:xfrm>
            <a:off x="5460991" y="3487507"/>
            <a:ext cx="1572027" cy="254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1E7757B-334C-4226-BC64-68D1BB287FE7}"/>
              </a:ext>
            </a:extLst>
          </p:cNvPr>
          <p:cNvSpPr/>
          <p:nvPr/>
        </p:nvSpPr>
        <p:spPr>
          <a:xfrm rot="5400000">
            <a:off x="6801724" y="3513324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51FB601B-A259-4601-9954-C428851D06F5}"/>
              </a:ext>
            </a:extLst>
          </p:cNvPr>
          <p:cNvSpPr/>
          <p:nvPr/>
        </p:nvSpPr>
        <p:spPr>
          <a:xfrm>
            <a:off x="5460991" y="3882987"/>
            <a:ext cx="1572028" cy="27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7ADB1B-02F6-4D1E-A11D-406259415F0F}"/>
              </a:ext>
            </a:extLst>
          </p:cNvPr>
          <p:cNvSpPr/>
          <p:nvPr/>
        </p:nvSpPr>
        <p:spPr>
          <a:xfrm rot="5400000">
            <a:off x="6801724" y="3871677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968FA075-4794-4103-B3F9-8700155456AF}"/>
              </a:ext>
            </a:extLst>
          </p:cNvPr>
          <p:cNvSpPr/>
          <p:nvPr/>
        </p:nvSpPr>
        <p:spPr>
          <a:xfrm>
            <a:off x="7667773" y="3497333"/>
            <a:ext cx="1572027" cy="254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50F90EA-5706-48E2-8A69-61624E957440}"/>
              </a:ext>
            </a:extLst>
          </p:cNvPr>
          <p:cNvSpPr/>
          <p:nvPr/>
        </p:nvSpPr>
        <p:spPr>
          <a:xfrm rot="5400000">
            <a:off x="9008506" y="3523150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5E4DFBE4-4619-420C-B8BF-E2E176F0ECF5}"/>
              </a:ext>
            </a:extLst>
          </p:cNvPr>
          <p:cNvSpPr/>
          <p:nvPr/>
        </p:nvSpPr>
        <p:spPr>
          <a:xfrm>
            <a:off x="7667773" y="3892813"/>
            <a:ext cx="1572028" cy="274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6ABB4EB-D47D-4EA9-A032-1C0533970DBC}"/>
              </a:ext>
            </a:extLst>
          </p:cNvPr>
          <p:cNvSpPr/>
          <p:nvPr/>
        </p:nvSpPr>
        <p:spPr>
          <a:xfrm rot="5400000">
            <a:off x="9008506" y="3881503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84E75C-3422-433B-9931-AF3EBB4F1A0D}"/>
              </a:ext>
            </a:extLst>
          </p:cNvPr>
          <p:cNvSpPr/>
          <p:nvPr/>
        </p:nvSpPr>
        <p:spPr>
          <a:xfrm>
            <a:off x="9487785" y="3490694"/>
            <a:ext cx="1368096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 RFQ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9E0C5-BD2E-4815-9CC2-9FD881FED557}"/>
              </a:ext>
            </a:extLst>
          </p:cNvPr>
          <p:cNvSpPr/>
          <p:nvPr/>
        </p:nvSpPr>
        <p:spPr>
          <a:xfrm>
            <a:off x="9493192" y="3842817"/>
            <a:ext cx="1368096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 RFQ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011317-0A55-4647-804A-C712B0A727E3}"/>
              </a:ext>
            </a:extLst>
          </p:cNvPr>
          <p:cNvSpPr/>
          <p:nvPr/>
        </p:nvSpPr>
        <p:spPr>
          <a:xfrm>
            <a:off x="8518103" y="4713252"/>
            <a:ext cx="2827626" cy="37595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Selected Rows</a:t>
            </a:r>
          </a:p>
        </p:txBody>
      </p:sp>
    </p:spTree>
    <p:extLst>
      <p:ext uri="{BB962C8B-B14F-4D97-AF65-F5344CB8AC3E}">
        <p14:creationId xmlns:p14="http://schemas.microsoft.com/office/powerpoint/2010/main" val="27099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9281" y="2078087"/>
          <a:ext cx="8088264" cy="336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264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</a:tblGrid>
              <a:tr h="791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l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571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1558C13-2300-4D10-9868-4200CADD868F}"/>
              </a:ext>
            </a:extLst>
          </p:cNvPr>
          <p:cNvSpPr/>
          <p:nvPr/>
        </p:nvSpPr>
        <p:spPr>
          <a:xfrm>
            <a:off x="2074455" y="2878369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details in the Merged Sections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AT +  HS+ 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5238897" y="1705697"/>
            <a:ext cx="2752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Preview 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099592-9C6E-4416-9347-7E7E64038E8D}"/>
              </a:ext>
            </a:extLst>
          </p:cNvPr>
          <p:cNvSpPr/>
          <p:nvPr/>
        </p:nvSpPr>
        <p:spPr>
          <a:xfrm>
            <a:off x="2074454" y="3429000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Travel Agency 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756769-374F-4C29-9B62-B0350317C0AB}"/>
              </a:ext>
            </a:extLst>
          </p:cNvPr>
          <p:cNvSpPr/>
          <p:nvPr/>
        </p:nvSpPr>
        <p:spPr>
          <a:xfrm>
            <a:off x="2074454" y="3973547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Attachments</a:t>
            </a:r>
          </a:p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E4283B-29F9-45E4-901F-AC27E1EDAD3B}"/>
              </a:ext>
            </a:extLst>
          </p:cNvPr>
          <p:cNvSpPr/>
          <p:nvPr/>
        </p:nvSpPr>
        <p:spPr>
          <a:xfrm>
            <a:off x="7459857" y="5068726"/>
            <a:ext cx="2561893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RFQ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9617069" y="214912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0FE3CC88-2BF4-4177-A5CE-2B80B7CE72F3}"/>
              </a:ext>
            </a:extLst>
          </p:cNvPr>
          <p:cNvSpPr/>
          <p:nvPr/>
        </p:nvSpPr>
        <p:spPr>
          <a:xfrm>
            <a:off x="3180521" y="4525020"/>
            <a:ext cx="6841227" cy="4886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Kindly provide booking options with reference to the above details as early as possible. Regards!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5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997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Merge Table  (</a:t>
              </a: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After Creating RFQ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6B9F01-C4BE-4F82-92EC-843ECF38B0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3285" y="3263754"/>
          <a:ext cx="10379048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92">
                  <a:extLst>
                    <a:ext uri="{9D8B030D-6E8A-4147-A177-3AD203B41FA5}">
                      <a16:colId xmlns:a16="http://schemas.microsoft.com/office/drawing/2014/main" val="3078837399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240452049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3822965010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2445930552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2238265593"/>
                    </a:ext>
                  </a:extLst>
                </a:gridCol>
                <a:gridCol w="316281">
                  <a:extLst>
                    <a:ext uri="{9D8B030D-6E8A-4147-A177-3AD203B41FA5}">
                      <a16:colId xmlns:a16="http://schemas.microsoft.com/office/drawing/2014/main" val="3113521575"/>
                    </a:ext>
                  </a:extLst>
                </a:gridCol>
              </a:tblGrid>
              <a:tr h="35627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65420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Travel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Attachments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2645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AT+  HS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534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7338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9A07EF66-08AA-4DCC-A7CE-1F87A825B76E}"/>
              </a:ext>
            </a:extLst>
          </p:cNvPr>
          <p:cNvSpPr/>
          <p:nvPr/>
        </p:nvSpPr>
        <p:spPr>
          <a:xfrm>
            <a:off x="932269" y="2211796"/>
            <a:ext cx="10379046" cy="73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All the details except created RFQs.</a:t>
            </a:r>
          </a:p>
          <a:p>
            <a:pPr algn="ctr"/>
            <a:r>
              <a:rPr lang="en-US" dirty="0"/>
              <a:t>RFQs created are cleared from </a:t>
            </a:r>
            <a:r>
              <a:rPr lang="en-US" i="1" dirty="0"/>
              <a:t>RFQ Merger table </a:t>
            </a:r>
            <a:r>
              <a:rPr lang="en-US" dirty="0"/>
              <a:t>and are extracted to </a:t>
            </a:r>
            <a:r>
              <a:rPr lang="en-US" i="1" dirty="0"/>
              <a:t>RFQ Table </a:t>
            </a:r>
            <a:r>
              <a:rPr lang="en-US" dirty="0"/>
              <a:t>in read only mode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6D6BF0-EF42-4D7A-BBCF-9990D32105F7}"/>
              </a:ext>
            </a:extLst>
          </p:cNvPr>
          <p:cNvSpPr/>
          <p:nvPr/>
        </p:nvSpPr>
        <p:spPr>
          <a:xfrm>
            <a:off x="864660" y="2119693"/>
            <a:ext cx="10514688" cy="89255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A5AF7-E184-4358-A040-CBAFF9D79D04}"/>
              </a:ext>
            </a:extLst>
          </p:cNvPr>
          <p:cNvSpPr/>
          <p:nvPr/>
        </p:nvSpPr>
        <p:spPr>
          <a:xfrm>
            <a:off x="8827426" y="4253277"/>
            <a:ext cx="1472058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4DAE21-8DD6-498B-B3A0-A1480E844085}"/>
              </a:ext>
            </a:extLst>
          </p:cNvPr>
          <p:cNvSpPr/>
          <p:nvPr/>
        </p:nvSpPr>
        <p:spPr>
          <a:xfrm>
            <a:off x="8827426" y="4657704"/>
            <a:ext cx="1472059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8AAB7-9409-4C5E-98E7-B82989DA6C29}"/>
              </a:ext>
            </a:extLst>
          </p:cNvPr>
          <p:cNvSpPr/>
          <p:nvPr/>
        </p:nvSpPr>
        <p:spPr>
          <a:xfrm>
            <a:off x="9283165" y="5065426"/>
            <a:ext cx="1944073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Selected RFQ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9DE4002E-DA48-4DDE-9203-3863DBD58758}"/>
              </a:ext>
            </a:extLst>
          </p:cNvPr>
          <p:cNvSpPr/>
          <p:nvPr/>
        </p:nvSpPr>
        <p:spPr>
          <a:xfrm>
            <a:off x="11044251" y="4326801"/>
            <a:ext cx="173235" cy="208694"/>
          </a:xfrm>
          <a:prstGeom prst="flowChartConnector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89CB052-BBA7-4F18-920A-F41D8974CD8C}"/>
              </a:ext>
            </a:extLst>
          </p:cNvPr>
          <p:cNvSpPr/>
          <p:nvPr/>
        </p:nvSpPr>
        <p:spPr>
          <a:xfrm>
            <a:off x="11044250" y="4672355"/>
            <a:ext cx="173235" cy="20869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Table  (</a:t>
              </a:r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After mailing RFQ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3620681-4D30-4628-B5C5-170C71E4FF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6476" y="2096851"/>
          <a:ext cx="10379048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92">
                  <a:extLst>
                    <a:ext uri="{9D8B030D-6E8A-4147-A177-3AD203B41FA5}">
                      <a16:colId xmlns:a16="http://schemas.microsoft.com/office/drawing/2014/main" val="3078837399"/>
                    </a:ext>
                  </a:extLst>
                </a:gridCol>
                <a:gridCol w="2027583">
                  <a:extLst>
                    <a:ext uri="{9D8B030D-6E8A-4147-A177-3AD203B41FA5}">
                      <a16:colId xmlns:a16="http://schemas.microsoft.com/office/drawing/2014/main" val="240452049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3822965010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2445930552"/>
                    </a:ext>
                  </a:extLst>
                </a:gridCol>
                <a:gridCol w="2349191">
                  <a:extLst>
                    <a:ext uri="{9D8B030D-6E8A-4147-A177-3AD203B41FA5}">
                      <a16:colId xmlns:a16="http://schemas.microsoft.com/office/drawing/2014/main" val="2238265593"/>
                    </a:ext>
                  </a:extLst>
                </a:gridCol>
                <a:gridCol w="352481">
                  <a:extLst>
                    <a:ext uri="{9D8B030D-6E8A-4147-A177-3AD203B41FA5}">
                      <a16:colId xmlns:a16="http://schemas.microsoft.com/office/drawing/2014/main" val="139567239"/>
                    </a:ext>
                  </a:extLst>
                </a:gridCol>
              </a:tblGrid>
              <a:tr h="356271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RFQ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65420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Merged Sections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Travel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Attachments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2645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AT+  HS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534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  +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Agency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++Attached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7338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4A384D7-FBF6-4D3A-A535-6F32BB9F7D07}"/>
              </a:ext>
            </a:extLst>
          </p:cNvPr>
          <p:cNvSpPr/>
          <p:nvPr/>
        </p:nvSpPr>
        <p:spPr>
          <a:xfrm>
            <a:off x="9341451" y="3928567"/>
            <a:ext cx="1944073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Selected RFQ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2FAF1-A576-4689-990D-89F085BF314C}"/>
              </a:ext>
            </a:extLst>
          </p:cNvPr>
          <p:cNvSpPr/>
          <p:nvPr/>
        </p:nvSpPr>
        <p:spPr>
          <a:xfrm>
            <a:off x="8772682" y="3099922"/>
            <a:ext cx="1472058" cy="3290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DBFC5D-E2E8-4016-8826-1D74AEBAAFDB}"/>
              </a:ext>
            </a:extLst>
          </p:cNvPr>
          <p:cNvSpPr/>
          <p:nvPr/>
        </p:nvSpPr>
        <p:spPr>
          <a:xfrm>
            <a:off x="8772681" y="3482690"/>
            <a:ext cx="1472059" cy="32907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as PDF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2A10231-070C-4A1E-8CA7-0A505E692453}"/>
              </a:ext>
            </a:extLst>
          </p:cNvPr>
          <p:cNvSpPr/>
          <p:nvPr/>
        </p:nvSpPr>
        <p:spPr>
          <a:xfrm>
            <a:off x="11044251" y="3172846"/>
            <a:ext cx="173235" cy="208694"/>
          </a:xfrm>
          <a:prstGeom prst="flowChartConnector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80E54E6-C041-44DF-AEA3-509D0A04F9E2}"/>
              </a:ext>
            </a:extLst>
          </p:cNvPr>
          <p:cNvSpPr/>
          <p:nvPr/>
        </p:nvSpPr>
        <p:spPr>
          <a:xfrm>
            <a:off x="11044250" y="3518400"/>
            <a:ext cx="173235" cy="20869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5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6927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RFQ 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Form</a:t>
              </a:r>
            </a:p>
            <a:p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9281" y="2078087"/>
          <a:ext cx="8088264" cy="336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264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</a:tblGrid>
              <a:tr h="791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l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HRD-BTC-CC-XXXX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571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1558C13-2300-4D10-9868-4200CADD868F}"/>
              </a:ext>
            </a:extLst>
          </p:cNvPr>
          <p:cNvSpPr/>
          <p:nvPr/>
        </p:nvSpPr>
        <p:spPr>
          <a:xfrm>
            <a:off x="2074455" y="2878369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details in the Merged Sections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AT +  HS+ 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5238897" y="1705697"/>
            <a:ext cx="2752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RFQ View 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099592-9C6E-4416-9347-7E7E64038E8D}"/>
              </a:ext>
            </a:extLst>
          </p:cNvPr>
          <p:cNvSpPr/>
          <p:nvPr/>
        </p:nvSpPr>
        <p:spPr>
          <a:xfrm>
            <a:off x="2074454" y="3429000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Travel Agency 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756769-374F-4C29-9B62-B0350317C0AB}"/>
              </a:ext>
            </a:extLst>
          </p:cNvPr>
          <p:cNvSpPr/>
          <p:nvPr/>
        </p:nvSpPr>
        <p:spPr>
          <a:xfrm>
            <a:off x="2074454" y="3973547"/>
            <a:ext cx="7947295" cy="48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r>
              <a:rPr lang="en-US" dirty="0"/>
              <a:t>Attachments</a:t>
            </a:r>
          </a:p>
          <a:p>
            <a:pPr algn="ctr"/>
            <a:endParaRPr lang="en-US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9617069" y="214912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350BC-5013-4E66-896F-09817AD9CF87}"/>
              </a:ext>
            </a:extLst>
          </p:cNvPr>
          <p:cNvSpPr/>
          <p:nvPr/>
        </p:nvSpPr>
        <p:spPr>
          <a:xfrm>
            <a:off x="2074454" y="4528695"/>
            <a:ext cx="7947295" cy="62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Remarks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7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9081" y="714912"/>
              <a:ext cx="97889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Quotations(Received)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475FC-D3A4-428E-8CCC-93D317EB62FC}"/>
              </a:ext>
            </a:extLst>
          </p:cNvPr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3DDFC-8CEC-46EB-98E0-E759DADF6341}"/>
              </a:ext>
            </a:extLst>
          </p:cNvPr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4D8896-166D-4D63-807C-093E237D49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904" y="1816361"/>
          <a:ext cx="102722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8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3424951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3222265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RFQ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HRD-BTC-CC-XXXX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HRD-BTC-CC-XXXX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90BB5-86CB-47AA-8B35-40A7623763FA}"/>
              </a:ext>
            </a:extLst>
          </p:cNvPr>
          <p:cNvSpPr/>
          <p:nvPr/>
        </p:nvSpPr>
        <p:spPr>
          <a:xfrm>
            <a:off x="9104243" y="2239617"/>
            <a:ext cx="1563757" cy="223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5BA2D-A98C-451E-BC1F-261939732210}"/>
              </a:ext>
            </a:extLst>
          </p:cNvPr>
          <p:cNvSpPr/>
          <p:nvPr/>
        </p:nvSpPr>
        <p:spPr>
          <a:xfrm>
            <a:off x="9104243" y="2601468"/>
            <a:ext cx="1563757" cy="2043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6F079-32DD-4250-9DBB-E7182525B574}"/>
              </a:ext>
            </a:extLst>
          </p:cNvPr>
          <p:cNvSpPr/>
          <p:nvPr/>
        </p:nvSpPr>
        <p:spPr>
          <a:xfrm>
            <a:off x="9104243" y="2997791"/>
            <a:ext cx="1563757" cy="2043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275928D8-54EC-4D3A-B343-69BE97D929EF}"/>
              </a:ext>
            </a:extLst>
          </p:cNvPr>
          <p:cNvSpPr/>
          <p:nvPr/>
        </p:nvSpPr>
        <p:spPr>
          <a:xfrm>
            <a:off x="855677" y="3519190"/>
            <a:ext cx="10404990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</p:spTree>
    <p:extLst>
      <p:ext uri="{BB962C8B-B14F-4D97-AF65-F5344CB8AC3E}">
        <p14:creationId xmlns:p14="http://schemas.microsoft.com/office/powerpoint/2010/main" val="303116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– 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 1</a:t>
              </a:r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(Before Saving Quotation)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1675" y="3148915"/>
          <a:ext cx="103790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504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3324421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347921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Quotation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 Ticket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HS-Q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Hotel Stay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PC-Q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Airport Pickup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2F2A492-8EE2-4018-8FCD-2387463A8A4A}"/>
              </a:ext>
            </a:extLst>
          </p:cNvPr>
          <p:cNvSpPr/>
          <p:nvPr/>
        </p:nvSpPr>
        <p:spPr>
          <a:xfrm>
            <a:off x="941675" y="1760773"/>
            <a:ext cx="10379046" cy="121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r>
              <a:rPr lang="en-US" dirty="0"/>
              <a:t>HRD-BTC-CC-XXXX </a:t>
            </a:r>
          </a:p>
          <a:p>
            <a:r>
              <a:rPr lang="en-US" dirty="0"/>
              <a:t>			All the details of the Selected RFQ in read only mode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95963-5309-4374-BD46-C9EF801FAF80}"/>
              </a:ext>
            </a:extLst>
          </p:cNvPr>
          <p:cNvSpPr/>
          <p:nvPr/>
        </p:nvSpPr>
        <p:spPr>
          <a:xfrm>
            <a:off x="874066" y="1668670"/>
            <a:ext cx="10514688" cy="13627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01274F-E9CC-4752-81BE-37E116744029}"/>
              </a:ext>
            </a:extLst>
          </p:cNvPr>
          <p:cNvSpPr/>
          <p:nvPr/>
        </p:nvSpPr>
        <p:spPr>
          <a:xfrm>
            <a:off x="8879641" y="5032521"/>
            <a:ext cx="2439205" cy="3181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selected rows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6A5A3E-D19B-409F-8CFB-0D0B6FDC2051}"/>
              </a:ext>
            </a:extLst>
          </p:cNvPr>
          <p:cNvSpPr/>
          <p:nvPr/>
        </p:nvSpPr>
        <p:spPr>
          <a:xfrm>
            <a:off x="11016806" y="3535150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0CB9E5-C052-456F-B0B6-04D870B587BD}"/>
              </a:ext>
            </a:extLst>
          </p:cNvPr>
          <p:cNvSpPr/>
          <p:nvPr/>
        </p:nvSpPr>
        <p:spPr>
          <a:xfrm>
            <a:off x="11016807" y="3925921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B2B06A-F837-4E83-81F3-537DC9180F05}"/>
              </a:ext>
            </a:extLst>
          </p:cNvPr>
          <p:cNvSpPr/>
          <p:nvPr/>
        </p:nvSpPr>
        <p:spPr>
          <a:xfrm>
            <a:off x="11016807" y="4284275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FB86BF-209F-40E0-8997-B82ACE262B5B}"/>
              </a:ext>
            </a:extLst>
          </p:cNvPr>
          <p:cNvSpPr/>
          <p:nvPr/>
        </p:nvSpPr>
        <p:spPr>
          <a:xfrm>
            <a:off x="11016806" y="4642629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03BF76-A2FE-4E9C-914E-4ABF8C0AF134}"/>
              </a:ext>
            </a:extLst>
          </p:cNvPr>
          <p:cNvSpPr/>
          <p:nvPr/>
        </p:nvSpPr>
        <p:spPr>
          <a:xfrm>
            <a:off x="8296273" y="3881513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4CDFBC-17A1-4F11-8DEB-90D88F714BD7}"/>
              </a:ext>
            </a:extLst>
          </p:cNvPr>
          <p:cNvSpPr/>
          <p:nvPr/>
        </p:nvSpPr>
        <p:spPr>
          <a:xfrm>
            <a:off x="8299612" y="4261300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3021FC-E404-4800-A2B7-1C6DE944804C}"/>
              </a:ext>
            </a:extLst>
          </p:cNvPr>
          <p:cNvSpPr/>
          <p:nvPr/>
        </p:nvSpPr>
        <p:spPr>
          <a:xfrm>
            <a:off x="8306867" y="4638074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</p:spTree>
    <p:extLst>
      <p:ext uri="{BB962C8B-B14F-4D97-AF65-F5344CB8AC3E}">
        <p14:creationId xmlns:p14="http://schemas.microsoft.com/office/powerpoint/2010/main" val="261633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 Form – Part 2 (</a:t>
              </a:r>
              <a:r>
                <a:rPr lang="en-US" sz="52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91338"/>
          <a:ext cx="9824124" cy="342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64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Class</a:t>
                      </a: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Departure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Arrival Date/Time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Ticket 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20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Quotation View Form – Air Ticket (AT)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8083048" y="5136741"/>
            <a:ext cx="2613657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Records</a:t>
            </a: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F124F2C1-91D4-41B1-846F-C44DA584F593}"/>
              </a:ext>
            </a:extLst>
          </p:cNvPr>
          <p:cNvSpPr/>
          <p:nvPr/>
        </p:nvSpPr>
        <p:spPr>
          <a:xfrm>
            <a:off x="7241570" y="4704233"/>
            <a:ext cx="388538" cy="293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6F1F0EE2-C4F6-4F81-8161-4889D3269DC6}"/>
              </a:ext>
            </a:extLst>
          </p:cNvPr>
          <p:cNvSpPr/>
          <p:nvPr/>
        </p:nvSpPr>
        <p:spPr>
          <a:xfrm>
            <a:off x="7286594" y="4696103"/>
            <a:ext cx="298490" cy="293673"/>
          </a:xfrm>
          <a:prstGeom prst="mathPlu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05A17FB9-EFAC-4234-B8F5-FFD1FD0CC9E4}"/>
              </a:ext>
            </a:extLst>
          </p:cNvPr>
          <p:cNvSpPr/>
          <p:nvPr/>
        </p:nvSpPr>
        <p:spPr>
          <a:xfrm>
            <a:off x="8069076" y="42613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E693C8A1-92F0-4DEF-B07A-AA4B2FECB0F9}"/>
              </a:ext>
            </a:extLst>
          </p:cNvPr>
          <p:cNvSpPr/>
          <p:nvPr/>
        </p:nvSpPr>
        <p:spPr>
          <a:xfrm>
            <a:off x="3122317" y="2840133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D95B3CBC-FAE3-4FB5-8310-019969E6D957}"/>
              </a:ext>
            </a:extLst>
          </p:cNvPr>
          <p:cNvSpPr/>
          <p:nvPr/>
        </p:nvSpPr>
        <p:spPr>
          <a:xfrm>
            <a:off x="3122317" y="311630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8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 Form – Part 2 (ii)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HS-Q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Name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Hotel Category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Room Type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In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Check Out Date/Time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30" y="1665287"/>
            <a:ext cx="4379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Quotation View Form – Hotel Stay (HS)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8083048" y="5136741"/>
            <a:ext cx="2613657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Records</a:t>
            </a: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F124F2C1-91D4-41B1-846F-C44DA584F593}"/>
              </a:ext>
            </a:extLst>
          </p:cNvPr>
          <p:cNvSpPr/>
          <p:nvPr/>
        </p:nvSpPr>
        <p:spPr>
          <a:xfrm>
            <a:off x="7241570" y="5037746"/>
            <a:ext cx="388538" cy="293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6F1F0EE2-C4F6-4F81-8161-4889D3269DC6}"/>
              </a:ext>
            </a:extLst>
          </p:cNvPr>
          <p:cNvSpPr/>
          <p:nvPr/>
        </p:nvSpPr>
        <p:spPr>
          <a:xfrm>
            <a:off x="7286594" y="5021325"/>
            <a:ext cx="298490" cy="293673"/>
          </a:xfrm>
          <a:prstGeom prst="mathPlu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05A17FB9-EFAC-4234-B8F5-FFD1FD0CC9E4}"/>
              </a:ext>
            </a:extLst>
          </p:cNvPr>
          <p:cNvSpPr/>
          <p:nvPr/>
        </p:nvSpPr>
        <p:spPr>
          <a:xfrm>
            <a:off x="8069076" y="42613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E693C8A1-92F0-4DEF-B07A-AA4B2FECB0F9}"/>
              </a:ext>
            </a:extLst>
          </p:cNvPr>
          <p:cNvSpPr/>
          <p:nvPr/>
        </p:nvSpPr>
        <p:spPr>
          <a:xfrm>
            <a:off x="3122317" y="2840133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D95B3CBC-FAE3-4FB5-8310-019969E6D957}"/>
              </a:ext>
            </a:extLst>
          </p:cNvPr>
          <p:cNvSpPr/>
          <p:nvPr/>
        </p:nvSpPr>
        <p:spPr>
          <a:xfrm>
            <a:off x="3122317" y="311630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B0BE61-19F4-4C74-8217-FC83E2FA2200}"/>
              </a:ext>
            </a:extLst>
          </p:cNvPr>
          <p:cNvSpPr/>
          <p:nvPr/>
        </p:nvSpPr>
        <p:spPr>
          <a:xfrm>
            <a:off x="8083048" y="4546552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5677" y="548640"/>
            <a:ext cx="10550554" cy="544315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94349" y="788030"/>
            <a:ext cx="67283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Form – Part 1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14449" y="1465181"/>
            <a:ext cx="3153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Application/Form No. XXXXX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7713" y="2108057"/>
            <a:ext cx="22495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BTC Employee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7713" y="2558535"/>
            <a:ext cx="26981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Position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7713" y="4753783"/>
            <a:ext cx="17584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Details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7713" y="3290285"/>
            <a:ext cx="13965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Center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7713" y="3656160"/>
            <a:ext cx="19985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Passport Number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713" y="4022035"/>
            <a:ext cx="10679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Qatar ID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97713" y="4387910"/>
            <a:ext cx="10698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97065" y="3658154"/>
            <a:ext cx="17770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Passport Expiry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97065" y="3990381"/>
            <a:ext cx="14692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Qatar Expiry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14232" y="2627888"/>
            <a:ext cx="14214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97065" y="3325927"/>
            <a:ext cx="2000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Center Head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97065" y="4322607"/>
            <a:ext cx="9557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14232" y="2116378"/>
            <a:ext cx="189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Name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7713" y="2924410"/>
            <a:ext cx="1456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97065" y="2993700"/>
            <a:ext cx="20610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9369" y="1930774"/>
            <a:ext cx="10498123" cy="342988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788185" y="218317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788185" y="2637788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88185" y="3003497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788185" y="336920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788185" y="3734915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88185" y="4100624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8185" y="446633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788185" y="483204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708780" y="218317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08780" y="268944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8708780" y="3042645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708780" y="338040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708780" y="3711995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708780" y="405627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708780" y="441916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7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 Form – Part 2 (iii)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7" y="2078087"/>
          <a:ext cx="9824124" cy="342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06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  <a:gridCol w="4912062">
                  <a:extLst>
                    <a:ext uri="{9D8B030D-6E8A-4147-A177-3AD203B41FA5}">
                      <a16:colId xmlns:a16="http://schemas.microsoft.com/office/drawing/2014/main" val="1800148215"/>
                    </a:ext>
                  </a:extLst>
                </a:gridCol>
              </a:tblGrid>
              <a:tr h="427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PC-Q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2993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                          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BTC Employee Code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Number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Passport Expiry </a:t>
                      </a: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ln w="0"/>
                        <a:solidFill>
                          <a:schemeClr val="dk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Travel Sector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Pick up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location 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Drop off Date/Time</a:t>
                      </a:r>
                    </a:p>
                    <a:p>
                      <a:pPr lvl="0"/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Preferred vehicle 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Amount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ln w="0"/>
                          <a:solidFill>
                            <a:schemeClr val="dk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3995529" y="1665287"/>
            <a:ext cx="4790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Quotation View Form – Airport Pickup (PC)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88090" y="2100458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231B11C-31A9-41A6-BB6E-5CC6076BA53C}"/>
              </a:ext>
            </a:extLst>
          </p:cNvPr>
          <p:cNvSpPr/>
          <p:nvPr/>
        </p:nvSpPr>
        <p:spPr>
          <a:xfrm>
            <a:off x="8055104" y="250967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9E0085C1-BAE5-419A-BE5A-2BACCEAC2E77}"/>
              </a:ext>
            </a:extLst>
          </p:cNvPr>
          <p:cNvSpPr/>
          <p:nvPr/>
        </p:nvSpPr>
        <p:spPr>
          <a:xfrm>
            <a:off x="8069077" y="2811480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BA2CF7F-F6FF-44B8-B72A-332C73A7082B}"/>
              </a:ext>
            </a:extLst>
          </p:cNvPr>
          <p:cNvSpPr/>
          <p:nvPr/>
        </p:nvSpPr>
        <p:spPr>
          <a:xfrm>
            <a:off x="8069077" y="3120418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C968A6DB-8A73-4777-A8AB-093B424D190C}"/>
              </a:ext>
            </a:extLst>
          </p:cNvPr>
          <p:cNvSpPr/>
          <p:nvPr/>
        </p:nvSpPr>
        <p:spPr>
          <a:xfrm>
            <a:off x="8069076" y="3422221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8083048" y="5136741"/>
            <a:ext cx="2613657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to Records</a:t>
            </a:r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F124F2C1-91D4-41B1-846F-C44DA584F593}"/>
              </a:ext>
            </a:extLst>
          </p:cNvPr>
          <p:cNvSpPr/>
          <p:nvPr/>
        </p:nvSpPr>
        <p:spPr>
          <a:xfrm>
            <a:off x="7241570" y="4704233"/>
            <a:ext cx="388538" cy="293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Plus Sign 44">
            <a:extLst>
              <a:ext uri="{FF2B5EF4-FFF2-40B4-BE49-F238E27FC236}">
                <a16:creationId xmlns:a16="http://schemas.microsoft.com/office/drawing/2014/main" id="{6F1F0EE2-C4F6-4F81-8161-4889D3269DC6}"/>
              </a:ext>
            </a:extLst>
          </p:cNvPr>
          <p:cNvSpPr/>
          <p:nvPr/>
        </p:nvSpPr>
        <p:spPr>
          <a:xfrm>
            <a:off x="7286594" y="4696103"/>
            <a:ext cx="298490" cy="293673"/>
          </a:xfrm>
          <a:prstGeom prst="mathPlus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95E6980F-620B-4792-B765-0010A260100C}"/>
              </a:ext>
            </a:extLst>
          </p:cNvPr>
          <p:cNvSpPr/>
          <p:nvPr/>
        </p:nvSpPr>
        <p:spPr>
          <a:xfrm>
            <a:off x="8069077" y="371584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74B5076-5B3A-4CA9-8EE7-746AD90A266A}"/>
              </a:ext>
            </a:extLst>
          </p:cNvPr>
          <p:cNvSpPr/>
          <p:nvPr/>
        </p:nvSpPr>
        <p:spPr>
          <a:xfrm>
            <a:off x="8069076" y="3988597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087BB95E-AE88-45EA-BAD5-BA3379D34298}"/>
              </a:ext>
            </a:extLst>
          </p:cNvPr>
          <p:cNvSpPr/>
          <p:nvPr/>
        </p:nvSpPr>
        <p:spPr>
          <a:xfrm>
            <a:off x="3122316" y="4261346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30D46A0-6753-407A-9FA5-0D4407D629C2}"/>
              </a:ext>
            </a:extLst>
          </p:cNvPr>
          <p:cNvSpPr/>
          <p:nvPr/>
        </p:nvSpPr>
        <p:spPr>
          <a:xfrm>
            <a:off x="3122317" y="257109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E693C8A1-92F0-4DEF-B07A-AA4B2FECB0F9}"/>
              </a:ext>
            </a:extLst>
          </p:cNvPr>
          <p:cNvSpPr/>
          <p:nvPr/>
        </p:nvSpPr>
        <p:spPr>
          <a:xfrm>
            <a:off x="3122317" y="2840133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D95B3CBC-FAE3-4FB5-8310-019969E6D957}"/>
              </a:ext>
            </a:extLst>
          </p:cNvPr>
          <p:cNvSpPr/>
          <p:nvPr/>
        </p:nvSpPr>
        <p:spPr>
          <a:xfrm>
            <a:off x="3122317" y="3116308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8558840E-7846-4DA3-8DB9-73F1FD79ECA3}"/>
              </a:ext>
            </a:extLst>
          </p:cNvPr>
          <p:cNvSpPr/>
          <p:nvPr/>
        </p:nvSpPr>
        <p:spPr>
          <a:xfrm>
            <a:off x="3122317" y="3690960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27">
            <a:extLst>
              <a:ext uri="{FF2B5EF4-FFF2-40B4-BE49-F238E27FC236}">
                <a16:creationId xmlns:a16="http://schemas.microsoft.com/office/drawing/2014/main" id="{067AA40C-EC36-432F-A9A0-AA01075C41F7}"/>
              </a:ext>
            </a:extLst>
          </p:cNvPr>
          <p:cNvSpPr/>
          <p:nvPr/>
        </p:nvSpPr>
        <p:spPr>
          <a:xfrm>
            <a:off x="3122317" y="3962609"/>
            <a:ext cx="2627629" cy="231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B8CE2FE-D97B-4B1D-83D8-B233042099FA}"/>
              </a:ext>
            </a:extLst>
          </p:cNvPr>
          <p:cNvSpPr/>
          <p:nvPr/>
        </p:nvSpPr>
        <p:spPr>
          <a:xfrm>
            <a:off x="8076061" y="4261345"/>
            <a:ext cx="2627629" cy="231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7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Quotation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– 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 3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(After Savi</a:t>
              </a:r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 Quotation)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1675" y="3148915"/>
          <a:ext cx="103790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504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3364178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308164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Quotation Table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 Ticket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HS-Q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Hotel Stay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HRD-BTC-CC-XXX/</a:t>
                      </a:r>
                      <a:r>
                        <a:rPr lang="en-US" dirty="0"/>
                        <a:t>PC-Q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Airport Pickup Quotation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2F2A492-8EE2-4018-8FCD-2387463A8A4A}"/>
              </a:ext>
            </a:extLst>
          </p:cNvPr>
          <p:cNvSpPr/>
          <p:nvPr/>
        </p:nvSpPr>
        <p:spPr>
          <a:xfrm>
            <a:off x="906197" y="1735263"/>
            <a:ext cx="10379046" cy="1195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  <a:p>
            <a:r>
              <a:rPr lang="en-US" dirty="0"/>
              <a:t>HRD-BTC-CC-XXXX </a:t>
            </a:r>
          </a:p>
          <a:p>
            <a:pPr algn="ctr"/>
            <a:r>
              <a:rPr lang="en-US" dirty="0"/>
              <a:t>All the details of the Selected RFQ in read only mode</a:t>
            </a:r>
          </a:p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95963-5309-4374-BD46-C9EF801FAF80}"/>
              </a:ext>
            </a:extLst>
          </p:cNvPr>
          <p:cNvSpPr/>
          <p:nvPr/>
        </p:nvSpPr>
        <p:spPr>
          <a:xfrm>
            <a:off x="874066" y="1668669"/>
            <a:ext cx="10514688" cy="134743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FBB189-D759-41FD-878B-3AA188CB1E31}"/>
              </a:ext>
            </a:extLst>
          </p:cNvPr>
          <p:cNvSpPr/>
          <p:nvPr/>
        </p:nvSpPr>
        <p:spPr>
          <a:xfrm>
            <a:off x="11059956" y="3547677"/>
            <a:ext cx="225287" cy="2175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AF8AB7-4D43-48EA-8AF9-4CDE3E96547D}"/>
              </a:ext>
            </a:extLst>
          </p:cNvPr>
          <p:cNvSpPr/>
          <p:nvPr/>
        </p:nvSpPr>
        <p:spPr>
          <a:xfrm>
            <a:off x="11059957" y="3938448"/>
            <a:ext cx="225287" cy="2175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7F097E-B829-4F4D-A489-19846542AE41}"/>
              </a:ext>
            </a:extLst>
          </p:cNvPr>
          <p:cNvSpPr/>
          <p:nvPr/>
        </p:nvSpPr>
        <p:spPr>
          <a:xfrm>
            <a:off x="11059957" y="4296802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7A19FD-556E-4F1B-9DFB-C70192EF4663}"/>
              </a:ext>
            </a:extLst>
          </p:cNvPr>
          <p:cNvSpPr/>
          <p:nvPr/>
        </p:nvSpPr>
        <p:spPr>
          <a:xfrm>
            <a:off x="11059956" y="4655156"/>
            <a:ext cx="225287" cy="21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7C657-60C1-4AC4-B2D7-19994343A4BF}"/>
              </a:ext>
            </a:extLst>
          </p:cNvPr>
          <p:cNvSpPr/>
          <p:nvPr/>
        </p:nvSpPr>
        <p:spPr>
          <a:xfrm>
            <a:off x="8879641" y="5032521"/>
            <a:ext cx="2439205" cy="3181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selected rows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4F7458-D1C4-4D48-BE1C-EEE3B5E1D03A}"/>
              </a:ext>
            </a:extLst>
          </p:cNvPr>
          <p:cNvSpPr/>
          <p:nvPr/>
        </p:nvSpPr>
        <p:spPr>
          <a:xfrm>
            <a:off x="8334027" y="3864939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DE1A5-82EC-46A8-932F-548D75196718}"/>
              </a:ext>
            </a:extLst>
          </p:cNvPr>
          <p:cNvSpPr/>
          <p:nvPr/>
        </p:nvSpPr>
        <p:spPr>
          <a:xfrm>
            <a:off x="8337366" y="4244726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942A64-35CF-4BA3-8547-8530184FF479}"/>
              </a:ext>
            </a:extLst>
          </p:cNvPr>
          <p:cNvSpPr/>
          <p:nvPr/>
        </p:nvSpPr>
        <p:spPr>
          <a:xfrm>
            <a:off x="8334027" y="4620888"/>
            <a:ext cx="1975964" cy="3063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to add details</a:t>
            </a:r>
          </a:p>
        </p:txBody>
      </p:sp>
    </p:spTree>
    <p:extLst>
      <p:ext uri="{BB962C8B-B14F-4D97-AF65-F5344CB8AC3E}">
        <p14:creationId xmlns:p14="http://schemas.microsoft.com/office/powerpoint/2010/main" val="2164719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9081" y="714912"/>
              <a:ext cx="37327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</a:t>
              </a:r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475FC-D3A4-428E-8CCC-93D317EB62FC}"/>
              </a:ext>
            </a:extLst>
          </p:cNvPr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3DDFC-8CEC-46EB-98E0-E759DADF6341}"/>
              </a:ext>
            </a:extLst>
          </p:cNvPr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4D8896-166D-4D63-807C-093E237D49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9904" y="1816361"/>
          <a:ext cx="102722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080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3424951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3222265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Travel Request 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Application/Form No.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xxxxx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90BB5-86CB-47AA-8B35-40A7623763FA}"/>
              </a:ext>
            </a:extLst>
          </p:cNvPr>
          <p:cNvSpPr/>
          <p:nvPr/>
        </p:nvSpPr>
        <p:spPr>
          <a:xfrm>
            <a:off x="9104243" y="2239617"/>
            <a:ext cx="1563757" cy="2239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5BA2D-A98C-451E-BC1F-261939732210}"/>
              </a:ext>
            </a:extLst>
          </p:cNvPr>
          <p:cNvSpPr/>
          <p:nvPr/>
        </p:nvSpPr>
        <p:spPr>
          <a:xfrm>
            <a:off x="9104243" y="2601468"/>
            <a:ext cx="1563757" cy="2043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96F079-32DD-4250-9DBB-E7182525B574}"/>
              </a:ext>
            </a:extLst>
          </p:cNvPr>
          <p:cNvSpPr/>
          <p:nvPr/>
        </p:nvSpPr>
        <p:spPr>
          <a:xfrm>
            <a:off x="9104243" y="2997791"/>
            <a:ext cx="1563757" cy="2043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details…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275928D8-54EC-4D3A-B343-69BE97D929EF}"/>
              </a:ext>
            </a:extLst>
          </p:cNvPr>
          <p:cNvSpPr/>
          <p:nvPr/>
        </p:nvSpPr>
        <p:spPr>
          <a:xfrm>
            <a:off x="855677" y="3519190"/>
            <a:ext cx="10404990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</p:spTree>
    <p:extLst>
      <p:ext uri="{BB962C8B-B14F-4D97-AF65-F5344CB8AC3E}">
        <p14:creationId xmlns:p14="http://schemas.microsoft.com/office/powerpoint/2010/main" val="2782241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5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3155" y="1676757"/>
            <a:ext cx="10480646" cy="7604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5566" y="1749715"/>
            <a:ext cx="10320867" cy="62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All details of thee Travel request form in read only mode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Application/Form No.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xxxxx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B2873F-6CB4-4B29-BEAE-F591F991DBA3}"/>
              </a:ext>
            </a:extLst>
          </p:cNvPr>
          <p:cNvSpPr/>
          <p:nvPr/>
        </p:nvSpPr>
        <p:spPr>
          <a:xfrm>
            <a:off x="951953" y="2537075"/>
            <a:ext cx="1978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RFQ #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517DA1-613D-4A48-BCC1-70026F830698}"/>
              </a:ext>
            </a:extLst>
          </p:cNvPr>
          <p:cNvSpPr/>
          <p:nvPr/>
        </p:nvSpPr>
        <p:spPr>
          <a:xfrm>
            <a:off x="951953" y="2908131"/>
            <a:ext cx="2042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Quotation #</a:t>
            </a: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0E6DFAEA-954F-42C0-A13B-059BEF547E04}"/>
              </a:ext>
            </a:extLst>
          </p:cNvPr>
          <p:cNvSpPr/>
          <p:nvPr/>
        </p:nvSpPr>
        <p:spPr>
          <a:xfrm>
            <a:off x="2994288" y="253238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6B3FF8A-58F5-4273-AD5F-04FDC85BF884}"/>
              </a:ext>
            </a:extLst>
          </p:cNvPr>
          <p:cNvSpPr/>
          <p:nvPr/>
        </p:nvSpPr>
        <p:spPr>
          <a:xfrm rot="5400000">
            <a:off x="5442967" y="2558196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248D71E7-77AC-45F2-B674-17F771676AAA}"/>
              </a:ext>
            </a:extLst>
          </p:cNvPr>
          <p:cNvSpPr/>
          <p:nvPr/>
        </p:nvSpPr>
        <p:spPr>
          <a:xfrm>
            <a:off x="2994288" y="290343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ction Button: Forward or Next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E12C289-017C-46E7-AD90-AA7A1533A254}"/>
              </a:ext>
            </a:extLst>
          </p:cNvPr>
          <p:cNvSpPr/>
          <p:nvPr/>
        </p:nvSpPr>
        <p:spPr>
          <a:xfrm rot="5400000">
            <a:off x="5442967" y="2929252"/>
            <a:ext cx="311330" cy="27934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295454-2055-406D-A240-FB2484295A8B}"/>
              </a:ext>
            </a:extLst>
          </p:cNvPr>
          <p:cNvSpPr/>
          <p:nvPr/>
        </p:nvSpPr>
        <p:spPr>
          <a:xfrm>
            <a:off x="2994287" y="3301521"/>
            <a:ext cx="2744020" cy="2860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EE7C70-D70A-47BD-8840-7A7DDDB26E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752" y="3883591"/>
          <a:ext cx="884511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647">
                  <a:extLst>
                    <a:ext uri="{9D8B030D-6E8A-4147-A177-3AD203B41FA5}">
                      <a16:colId xmlns:a16="http://schemas.microsoft.com/office/drawing/2014/main" val="82551541"/>
                    </a:ext>
                  </a:extLst>
                </a:gridCol>
                <a:gridCol w="2893238">
                  <a:extLst>
                    <a:ext uri="{9D8B030D-6E8A-4147-A177-3AD203B41FA5}">
                      <a16:colId xmlns:a16="http://schemas.microsoft.com/office/drawing/2014/main" val="2492629037"/>
                    </a:ext>
                  </a:extLst>
                </a:gridCol>
                <a:gridCol w="1853438">
                  <a:extLst>
                    <a:ext uri="{9D8B030D-6E8A-4147-A177-3AD203B41FA5}">
                      <a16:colId xmlns:a16="http://schemas.microsoft.com/office/drawing/2014/main" val="2067767745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93033000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Travel Grid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1750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dirty="0"/>
                        <a:t>RFQ#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6523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198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08818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90FB206F-AC7D-4449-9755-DA05E8B1D981}"/>
              </a:ext>
            </a:extLst>
          </p:cNvPr>
          <p:cNvSpPr/>
          <p:nvPr/>
        </p:nvSpPr>
        <p:spPr>
          <a:xfrm>
            <a:off x="5458957" y="3928099"/>
            <a:ext cx="251246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50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5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1695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2</a:t>
              </a:r>
            </a:p>
            <a:p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(Before creating Travel 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rid)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747" y="1990958"/>
          <a:ext cx="88451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647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2893238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1853438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50134364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Travel Grid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HRD-BTC-CC-XXXX/HS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9630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5320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HRD-BTC-CC-XXXX/PC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683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6329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FAA1BF7-8E93-4875-950A-F119EBA5748A}"/>
              </a:ext>
            </a:extLst>
          </p:cNvPr>
          <p:cNvSpPr/>
          <p:nvPr/>
        </p:nvSpPr>
        <p:spPr>
          <a:xfrm>
            <a:off x="5237865" y="4606985"/>
            <a:ext cx="2744020" cy="2860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Intimate Employee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07EB4-1F62-4A8C-9E87-768F7B78BC1A}"/>
              </a:ext>
            </a:extLst>
          </p:cNvPr>
          <p:cNvSpPr/>
          <p:nvPr/>
        </p:nvSpPr>
        <p:spPr>
          <a:xfrm>
            <a:off x="974747" y="4601689"/>
            <a:ext cx="2744020" cy="2860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travel grid as PDF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A26849-F79A-49B5-8675-5231EE9B93BD}"/>
              </a:ext>
            </a:extLst>
          </p:cNvPr>
          <p:cNvSpPr/>
          <p:nvPr/>
        </p:nvSpPr>
        <p:spPr>
          <a:xfrm>
            <a:off x="6613957" y="2762447"/>
            <a:ext cx="113484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BF85B-5E01-484E-AC1B-8C087597F4DC}"/>
              </a:ext>
            </a:extLst>
          </p:cNvPr>
          <p:cNvSpPr/>
          <p:nvPr/>
        </p:nvSpPr>
        <p:spPr>
          <a:xfrm>
            <a:off x="6613957" y="3110059"/>
            <a:ext cx="113484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69B33-CBE8-491B-B063-9057C4E6B0D2}"/>
              </a:ext>
            </a:extLst>
          </p:cNvPr>
          <p:cNvSpPr/>
          <p:nvPr/>
        </p:nvSpPr>
        <p:spPr>
          <a:xfrm>
            <a:off x="6613957" y="3834054"/>
            <a:ext cx="113484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19F8C-98FC-4758-B77B-F200B38C8A27}"/>
              </a:ext>
            </a:extLst>
          </p:cNvPr>
          <p:cNvSpPr/>
          <p:nvPr/>
        </p:nvSpPr>
        <p:spPr>
          <a:xfrm>
            <a:off x="5469424" y="1990958"/>
            <a:ext cx="2512461" cy="2855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6B5B3A-07A3-4D6A-BDC9-A110F9B9BC08}"/>
              </a:ext>
            </a:extLst>
          </p:cNvPr>
          <p:cNvSpPr/>
          <p:nvPr/>
        </p:nvSpPr>
        <p:spPr>
          <a:xfrm>
            <a:off x="8239613" y="2378770"/>
            <a:ext cx="1298228" cy="316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591CE-9B23-46CD-8BAC-CCB25CB85D99}"/>
              </a:ext>
            </a:extLst>
          </p:cNvPr>
          <p:cNvSpPr/>
          <p:nvPr/>
        </p:nvSpPr>
        <p:spPr>
          <a:xfrm>
            <a:off x="8239613" y="3494020"/>
            <a:ext cx="1298228" cy="316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57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915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1695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</a:t>
              </a:r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Form - Part </a:t>
              </a:r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(After creating Travel Grid)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752" y="2138978"/>
          <a:ext cx="8911370" cy="257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44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2914910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1828208">
                  <a:extLst>
                    <a:ext uri="{9D8B030D-6E8A-4147-A177-3AD203B41FA5}">
                      <a16:colId xmlns:a16="http://schemas.microsoft.com/office/drawing/2014/main" val="1267771294"/>
                    </a:ext>
                  </a:extLst>
                </a:gridCol>
                <a:gridCol w="1828208">
                  <a:extLst>
                    <a:ext uri="{9D8B030D-6E8A-4147-A177-3AD203B41FA5}">
                      <a16:colId xmlns:a16="http://schemas.microsoft.com/office/drawing/2014/main" val="3768814763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Travel Grid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82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</a:t>
                      </a:r>
                      <a:r>
                        <a:rPr lang="en-US" dirty="0"/>
                        <a:t>AT-Q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HRD-BTC-CC-XXXX/HS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96306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5320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effectLst/>
                        </a:rPr>
                        <a:t>HRD-BTC-CC-XXXX/PC</a:t>
                      </a:r>
                      <a:r>
                        <a:rPr lang="en-US" dirty="0"/>
                        <a:t>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683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6329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CA9EEDC-1B37-49D8-A380-38FB8AC73EF2}"/>
              </a:ext>
            </a:extLst>
          </p:cNvPr>
          <p:cNvSpPr/>
          <p:nvPr/>
        </p:nvSpPr>
        <p:spPr>
          <a:xfrm>
            <a:off x="6609880" y="2905315"/>
            <a:ext cx="113484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DA370-6E00-451D-A1B2-86021ACB6954}"/>
              </a:ext>
            </a:extLst>
          </p:cNvPr>
          <p:cNvSpPr/>
          <p:nvPr/>
        </p:nvSpPr>
        <p:spPr>
          <a:xfrm>
            <a:off x="6609880" y="3252927"/>
            <a:ext cx="113484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F83A3-9749-4B4A-BF59-77CE9868EEA7}"/>
              </a:ext>
            </a:extLst>
          </p:cNvPr>
          <p:cNvSpPr/>
          <p:nvPr/>
        </p:nvSpPr>
        <p:spPr>
          <a:xfrm>
            <a:off x="6609880" y="3976922"/>
            <a:ext cx="113484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64D54-D774-439B-980A-459B7E545F75}"/>
              </a:ext>
            </a:extLst>
          </p:cNvPr>
          <p:cNvSpPr/>
          <p:nvPr/>
        </p:nvSpPr>
        <p:spPr>
          <a:xfrm>
            <a:off x="5469429" y="2165084"/>
            <a:ext cx="2512461" cy="2855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Travel Grid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53E52-6225-456C-98FC-D54F0235B430}"/>
              </a:ext>
            </a:extLst>
          </p:cNvPr>
          <p:cNvSpPr/>
          <p:nvPr/>
        </p:nvSpPr>
        <p:spPr>
          <a:xfrm>
            <a:off x="5237870" y="4859450"/>
            <a:ext cx="2744020" cy="2860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Intimate Employee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00018-85E1-467D-85D6-9838A9B624C5}"/>
              </a:ext>
            </a:extLst>
          </p:cNvPr>
          <p:cNvSpPr/>
          <p:nvPr/>
        </p:nvSpPr>
        <p:spPr>
          <a:xfrm>
            <a:off x="974752" y="4854154"/>
            <a:ext cx="2744020" cy="2860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travel grid as PDF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FE474F-35EB-4288-AB0B-C64BAD069180}"/>
              </a:ext>
            </a:extLst>
          </p:cNvPr>
          <p:cNvSpPr/>
          <p:nvPr/>
        </p:nvSpPr>
        <p:spPr>
          <a:xfrm>
            <a:off x="8256589" y="2535560"/>
            <a:ext cx="1298228" cy="31645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B4E7BF-5F6F-4FA2-B75B-3F718D847C0F}"/>
              </a:ext>
            </a:extLst>
          </p:cNvPr>
          <p:cNvSpPr/>
          <p:nvPr/>
        </p:nvSpPr>
        <p:spPr>
          <a:xfrm>
            <a:off x="8256589" y="3650810"/>
            <a:ext cx="1298228" cy="31645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LPO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16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46271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169277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 Processing Form - Part 4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E6C1F-E016-4E59-AF7C-07523A9F1194}"/>
              </a:ext>
            </a:extLst>
          </p:cNvPr>
          <p:cNvSpPr/>
          <p:nvPr/>
        </p:nvSpPr>
        <p:spPr>
          <a:xfrm>
            <a:off x="951954" y="1749898"/>
            <a:ext cx="28646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DCB75-B527-4DF2-B53C-44B2B9FFF0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346" y="2078087"/>
          <a:ext cx="9874932" cy="345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932">
                  <a:extLst>
                    <a:ext uri="{9D8B030D-6E8A-4147-A177-3AD203B41FA5}">
                      <a16:colId xmlns:a16="http://schemas.microsoft.com/office/drawing/2014/main" val="4019785288"/>
                    </a:ext>
                  </a:extLst>
                </a:gridCol>
              </a:tblGrid>
              <a:tr h="47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lt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LPO-XX/HRD-BTC-CC-XXXX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75392"/>
                  </a:ext>
                </a:extLst>
              </a:tr>
              <a:tr h="131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Details captured from </a:t>
                      </a: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1122"/>
                  </a:ext>
                </a:extLst>
              </a:tr>
              <a:tr h="76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Details captured from </a:t>
                      </a:r>
                      <a:r>
                        <a:rPr lang="en-US" dirty="0"/>
                        <a:t>AT-Q in read only mode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Details captured from </a:t>
                      </a:r>
                      <a:r>
                        <a:rPr lang="en-US" sz="1800" kern="1200" dirty="0">
                          <a:effectLst/>
                        </a:rPr>
                        <a:t>HS</a:t>
                      </a:r>
                      <a:r>
                        <a:rPr lang="en-US" dirty="0"/>
                        <a:t>-Q in read only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577142"/>
                  </a:ext>
                </a:extLst>
              </a:tr>
              <a:tr h="566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91582"/>
                  </a:ext>
                </a:extLst>
              </a:tr>
              <a:tr h="566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83676"/>
                  </a:ext>
                </a:extLst>
              </a:tr>
              <a:tr h="5668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23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D81F0-8CEE-443F-ABFB-B861B9960CC8}"/>
              </a:ext>
            </a:extLst>
          </p:cNvPr>
          <p:cNvSpPr/>
          <p:nvPr/>
        </p:nvSpPr>
        <p:spPr>
          <a:xfrm>
            <a:off x="4651513" y="1705697"/>
            <a:ext cx="3339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LPO Creation Form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5FFE636-AB3F-4EE2-BB2D-6DFF8242B70A}"/>
              </a:ext>
            </a:extLst>
          </p:cNvPr>
          <p:cNvSpPr/>
          <p:nvPr/>
        </p:nvSpPr>
        <p:spPr>
          <a:xfrm>
            <a:off x="10256656" y="2100201"/>
            <a:ext cx="450574" cy="31021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5B4E0BB5-C672-41B0-8651-6D98D3D12103}"/>
              </a:ext>
            </a:extLst>
          </p:cNvPr>
          <p:cNvSpPr/>
          <p:nvPr/>
        </p:nvSpPr>
        <p:spPr>
          <a:xfrm>
            <a:off x="2209811" y="3846226"/>
            <a:ext cx="8497418" cy="35297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12C7DB-AF6B-4A4A-8A67-6871BF37D905}"/>
              </a:ext>
            </a:extLst>
          </p:cNvPr>
          <p:cNvSpPr/>
          <p:nvPr/>
        </p:nvSpPr>
        <p:spPr>
          <a:xfrm>
            <a:off x="7241570" y="4828059"/>
            <a:ext cx="3441163" cy="32132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LPO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B21EA7D0-308C-4D9D-AF26-087C451C6B82}"/>
              </a:ext>
            </a:extLst>
          </p:cNvPr>
          <p:cNvSpPr/>
          <p:nvPr/>
        </p:nvSpPr>
        <p:spPr>
          <a:xfrm>
            <a:off x="2209811" y="4416200"/>
            <a:ext cx="8497418" cy="33249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70548-FAAA-45AF-A2B6-95276E8DA57B}"/>
              </a:ext>
            </a:extLst>
          </p:cNvPr>
          <p:cNvSpPr/>
          <p:nvPr/>
        </p:nvSpPr>
        <p:spPr>
          <a:xfrm>
            <a:off x="965346" y="3868883"/>
            <a:ext cx="39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47BB9-4DA3-4D09-9A04-76BE6BC6B80D}"/>
              </a:ext>
            </a:extLst>
          </p:cNvPr>
          <p:cNvSpPr/>
          <p:nvPr/>
        </p:nvSpPr>
        <p:spPr>
          <a:xfrm>
            <a:off x="965346" y="4379366"/>
            <a:ext cx="836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endParaRPr lang="en-US" dirty="0"/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73D742BE-ECC1-4687-B34F-7B63A14EAFB6}"/>
              </a:ext>
            </a:extLst>
          </p:cNvPr>
          <p:cNvSpPr/>
          <p:nvPr/>
        </p:nvSpPr>
        <p:spPr>
          <a:xfrm>
            <a:off x="2209811" y="4983130"/>
            <a:ext cx="4874214" cy="33249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98F90C-BFAF-4314-A126-1EEBE05B2A2E}"/>
              </a:ext>
            </a:extLst>
          </p:cNvPr>
          <p:cNvSpPr/>
          <p:nvPr/>
        </p:nvSpPr>
        <p:spPr>
          <a:xfrm>
            <a:off x="7241570" y="5204455"/>
            <a:ext cx="3441163" cy="321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LPO as Email</a:t>
            </a:r>
          </a:p>
        </p:txBody>
      </p:sp>
    </p:spTree>
    <p:extLst>
      <p:ext uri="{BB962C8B-B14F-4D97-AF65-F5344CB8AC3E}">
        <p14:creationId xmlns:p14="http://schemas.microsoft.com/office/powerpoint/2010/main" val="2608923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55677" y="827116"/>
            <a:ext cx="10533077" cy="5203768"/>
            <a:chOff x="820723" y="791941"/>
            <a:chExt cx="10533077" cy="5203768"/>
          </a:xfrm>
        </p:grpSpPr>
        <p:sp>
          <p:nvSpPr>
            <p:cNvPr id="21" name="Rectangle 20"/>
            <p:cNvSpPr/>
            <p:nvPr/>
          </p:nvSpPr>
          <p:spPr>
            <a:xfrm>
              <a:off x="838200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8958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9798" y="807537"/>
              <a:ext cx="10165523" cy="249299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5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LPO</a:t>
              </a:r>
            </a:p>
            <a:p>
              <a:endParaRPr lang="en-US" sz="5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1E71E-EBB1-49FF-8FFE-3F844F437B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6756" y="1758587"/>
          <a:ext cx="1041208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928">
                  <a:extLst>
                    <a:ext uri="{9D8B030D-6E8A-4147-A177-3AD203B41FA5}">
                      <a16:colId xmlns:a16="http://schemas.microsoft.com/office/drawing/2014/main" val="68310745"/>
                    </a:ext>
                  </a:extLst>
                </a:gridCol>
                <a:gridCol w="6333756">
                  <a:extLst>
                    <a:ext uri="{9D8B030D-6E8A-4147-A177-3AD203B41FA5}">
                      <a16:colId xmlns:a16="http://schemas.microsoft.com/office/drawing/2014/main" val="1868096027"/>
                    </a:ext>
                  </a:extLst>
                </a:gridCol>
                <a:gridCol w="457405">
                  <a:extLst>
                    <a:ext uri="{9D8B030D-6E8A-4147-A177-3AD203B41FA5}">
                      <a16:colId xmlns:a16="http://schemas.microsoft.com/office/drawing/2014/main" val="2454282537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LPO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71821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0998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ln w="0"/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LPO-XX/HRD-BTC-CC-XXXX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HRD-BTC-CC-XXXX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dirty="0"/>
                        <a:t>AT-Q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Q# 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HS-Q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70764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71348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876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877C657-60C1-4AC4-B2D7-19994343A4BF}"/>
              </a:ext>
            </a:extLst>
          </p:cNvPr>
          <p:cNvSpPr/>
          <p:nvPr/>
        </p:nvSpPr>
        <p:spPr>
          <a:xfrm>
            <a:off x="8879640" y="4240294"/>
            <a:ext cx="2439205" cy="31815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selected LPO 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09FD1AB-92C0-4B14-8816-A76D7E323662}"/>
              </a:ext>
            </a:extLst>
          </p:cNvPr>
          <p:cNvSpPr/>
          <p:nvPr/>
        </p:nvSpPr>
        <p:spPr>
          <a:xfrm>
            <a:off x="11001994" y="2757486"/>
            <a:ext cx="173235" cy="20869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7DEEC7-CBB9-49B1-AC41-36C175C19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diagram &amp; Table 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6D8088-2241-4F42-88E0-E392311B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4DC5BD-1411-4E7A-B2D1-9A3D377348A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1F2E0-C826-48BC-AC36-F28942D882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4025106"/>
            <a:ext cx="1590675" cy="809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342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0317" y="482619"/>
            <a:ext cx="10533077" cy="5443158"/>
            <a:chOff x="820723" y="791941"/>
            <a:chExt cx="10533077" cy="5203768"/>
          </a:xfrm>
        </p:grpSpPr>
        <p:sp>
          <p:nvSpPr>
            <p:cNvPr id="4" name="Rectangle 3"/>
            <p:cNvSpPr/>
            <p:nvPr/>
          </p:nvSpPr>
          <p:spPr>
            <a:xfrm>
              <a:off x="829173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054AFB3-6A13-4C3A-A9C7-50BB6D64F7D7}"/>
              </a:ext>
            </a:extLst>
          </p:cNvPr>
          <p:cNvSpPr/>
          <p:nvPr/>
        </p:nvSpPr>
        <p:spPr>
          <a:xfrm>
            <a:off x="795272" y="3995839"/>
            <a:ext cx="10515600" cy="10896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FDDAB3A-1A21-4BDB-8B17-4A1BD9F9BA88}"/>
              </a:ext>
            </a:extLst>
          </p:cNvPr>
          <p:cNvSpPr/>
          <p:nvPr/>
        </p:nvSpPr>
        <p:spPr>
          <a:xfrm>
            <a:off x="777793" y="3287341"/>
            <a:ext cx="10515600" cy="617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45716AB-E13C-4533-8256-EF631689F155}"/>
              </a:ext>
            </a:extLst>
          </p:cNvPr>
          <p:cNvSpPr/>
          <p:nvPr/>
        </p:nvSpPr>
        <p:spPr>
          <a:xfrm>
            <a:off x="777793" y="2577387"/>
            <a:ext cx="10515600" cy="6176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303EC5-982B-4AAD-BEC6-1A26C58715F6}"/>
              </a:ext>
            </a:extLst>
          </p:cNvPr>
          <p:cNvSpPr/>
          <p:nvPr/>
        </p:nvSpPr>
        <p:spPr>
          <a:xfrm>
            <a:off x="777794" y="1403446"/>
            <a:ext cx="10515599" cy="108966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6968" y="469661"/>
            <a:ext cx="33980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Diagram</a:t>
            </a:r>
            <a:endParaRPr lang="en-US" sz="48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87217" y="1668924"/>
            <a:ext cx="6051983" cy="4533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Request Application XXXX1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008269" y="2785873"/>
            <a:ext cx="1777729" cy="344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RFQ XX2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898615" y="4336726"/>
            <a:ext cx="2679974" cy="303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LPO-X1/ RFQ XX1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08269" y="4337403"/>
            <a:ext cx="2679974" cy="303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LPO-X2/ RFQ XX2</a:t>
            </a:r>
          </a:p>
        </p:txBody>
      </p:sp>
      <p:sp>
        <p:nvSpPr>
          <p:cNvPr id="49" name="Rounded Rectangle 44">
            <a:extLst>
              <a:ext uri="{FF2B5EF4-FFF2-40B4-BE49-F238E27FC236}">
                <a16:creationId xmlns:a16="http://schemas.microsoft.com/office/drawing/2014/main" id="{DBA88E55-EC04-46FE-BDA2-437A0EBB561B}"/>
              </a:ext>
            </a:extLst>
          </p:cNvPr>
          <p:cNvSpPr/>
          <p:nvPr/>
        </p:nvSpPr>
        <p:spPr>
          <a:xfrm>
            <a:off x="2526236" y="2754332"/>
            <a:ext cx="1777729" cy="344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RFQ XX1</a:t>
            </a:r>
          </a:p>
        </p:txBody>
      </p:sp>
      <p:sp>
        <p:nvSpPr>
          <p:cNvPr id="56" name="Rounded Rectangle 44">
            <a:extLst>
              <a:ext uri="{FF2B5EF4-FFF2-40B4-BE49-F238E27FC236}">
                <a16:creationId xmlns:a16="http://schemas.microsoft.com/office/drawing/2014/main" id="{C0FC1088-E75D-4C91-BFEE-3F18DE27BC56}"/>
              </a:ext>
            </a:extLst>
          </p:cNvPr>
          <p:cNvSpPr/>
          <p:nvPr/>
        </p:nvSpPr>
        <p:spPr>
          <a:xfrm>
            <a:off x="7300173" y="2777414"/>
            <a:ext cx="1777729" cy="3448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RFQ XX3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3EF1B6D-ABBE-4BB3-939B-787B7DDF9F81}"/>
              </a:ext>
            </a:extLst>
          </p:cNvPr>
          <p:cNvSpPr/>
          <p:nvPr/>
        </p:nvSpPr>
        <p:spPr>
          <a:xfrm>
            <a:off x="3788185" y="2122919"/>
            <a:ext cx="74132" cy="63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BA7E38F2-A9A7-4ADE-8745-6A9957A2D363}"/>
              </a:ext>
            </a:extLst>
          </p:cNvPr>
          <p:cNvSpPr/>
          <p:nvPr/>
        </p:nvSpPr>
        <p:spPr>
          <a:xfrm>
            <a:off x="5762776" y="2119873"/>
            <a:ext cx="74132" cy="63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17BA74FD-0D9E-41E3-B896-23BA3FC82C4D}"/>
              </a:ext>
            </a:extLst>
          </p:cNvPr>
          <p:cNvSpPr/>
          <p:nvPr/>
        </p:nvSpPr>
        <p:spPr>
          <a:xfrm>
            <a:off x="7773308" y="2122919"/>
            <a:ext cx="74132" cy="634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9E0D0A-B953-4B85-93C6-4E7551275FB7}"/>
              </a:ext>
            </a:extLst>
          </p:cNvPr>
          <p:cNvSpPr/>
          <p:nvPr/>
        </p:nvSpPr>
        <p:spPr>
          <a:xfrm>
            <a:off x="3867599" y="3245486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Q-PC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5EC0C5A-9BA2-433E-B7F2-752FFF5017C7}"/>
              </a:ext>
            </a:extLst>
          </p:cNvPr>
          <p:cNvSpPr/>
          <p:nvPr/>
        </p:nvSpPr>
        <p:spPr>
          <a:xfrm>
            <a:off x="3043372" y="3242842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Q-HS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4219E6E-3D90-4AE1-BC87-F37D92E24BD0}"/>
              </a:ext>
            </a:extLst>
          </p:cNvPr>
          <p:cNvSpPr/>
          <p:nvPr/>
        </p:nvSpPr>
        <p:spPr>
          <a:xfrm>
            <a:off x="2219145" y="3245486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Q-AT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79587DC3-4236-49E3-9DD5-0606DA840201}"/>
              </a:ext>
            </a:extLst>
          </p:cNvPr>
          <p:cNvSpPr/>
          <p:nvPr/>
        </p:nvSpPr>
        <p:spPr>
          <a:xfrm>
            <a:off x="2564365" y="3122222"/>
            <a:ext cx="45719" cy="102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F09B9A42-84CB-4F50-9E17-46A1EA376C82}"/>
              </a:ext>
            </a:extLst>
          </p:cNvPr>
          <p:cNvSpPr/>
          <p:nvPr/>
        </p:nvSpPr>
        <p:spPr>
          <a:xfrm>
            <a:off x="3369381" y="3130681"/>
            <a:ext cx="45719" cy="73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780ADC33-C38A-40CA-ABEE-78E83A4F9467}"/>
              </a:ext>
            </a:extLst>
          </p:cNvPr>
          <p:cNvSpPr/>
          <p:nvPr/>
        </p:nvSpPr>
        <p:spPr>
          <a:xfrm>
            <a:off x="4055165" y="3130681"/>
            <a:ext cx="45719" cy="73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102D9A-3EFB-4CE2-883B-7B252E7CBAEE}"/>
              </a:ext>
            </a:extLst>
          </p:cNvPr>
          <p:cNvSpPr/>
          <p:nvPr/>
        </p:nvSpPr>
        <p:spPr>
          <a:xfrm>
            <a:off x="5945666" y="3260528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Q-HS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9521619-43BE-49F4-AD7D-6438D709911C}"/>
              </a:ext>
            </a:extLst>
          </p:cNvPr>
          <p:cNvSpPr/>
          <p:nvPr/>
        </p:nvSpPr>
        <p:spPr>
          <a:xfrm>
            <a:off x="5121439" y="3263172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Q-AT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EC37F22E-0C07-4AB0-BC7A-9A572ECA61C0}"/>
              </a:ext>
            </a:extLst>
          </p:cNvPr>
          <p:cNvSpPr/>
          <p:nvPr/>
        </p:nvSpPr>
        <p:spPr>
          <a:xfrm>
            <a:off x="5466659" y="3139908"/>
            <a:ext cx="45719" cy="102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7B9D5AFF-B48F-4E1B-8534-003591970A26}"/>
              </a:ext>
            </a:extLst>
          </p:cNvPr>
          <p:cNvSpPr/>
          <p:nvPr/>
        </p:nvSpPr>
        <p:spPr>
          <a:xfrm>
            <a:off x="6271675" y="3148367"/>
            <a:ext cx="45719" cy="90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BA93E04-C0AB-4652-8FC7-25F6F824CF63}"/>
              </a:ext>
            </a:extLst>
          </p:cNvPr>
          <p:cNvSpPr/>
          <p:nvPr/>
        </p:nvSpPr>
        <p:spPr>
          <a:xfrm>
            <a:off x="7793896" y="3254843"/>
            <a:ext cx="781879" cy="37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Q-HS</a:t>
            </a: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7D26E35D-F2DB-43CF-9F27-7F3307E61FAB}"/>
              </a:ext>
            </a:extLst>
          </p:cNvPr>
          <p:cNvSpPr/>
          <p:nvPr/>
        </p:nvSpPr>
        <p:spPr>
          <a:xfrm>
            <a:off x="8119905" y="3142682"/>
            <a:ext cx="45719" cy="73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733F76F7-184C-4F59-A5D5-82D8ECA06B60}"/>
              </a:ext>
            </a:extLst>
          </p:cNvPr>
          <p:cNvSpPr/>
          <p:nvPr/>
        </p:nvSpPr>
        <p:spPr>
          <a:xfrm>
            <a:off x="2564365" y="3627159"/>
            <a:ext cx="45719" cy="66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055A7F0-09F4-4F13-929E-04D582EACAE3}"/>
              </a:ext>
            </a:extLst>
          </p:cNvPr>
          <p:cNvSpPr/>
          <p:nvPr/>
        </p:nvSpPr>
        <p:spPr>
          <a:xfrm>
            <a:off x="4061050" y="3649301"/>
            <a:ext cx="45719" cy="66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DB3268D8-CF2F-4584-AA14-0BD4EEEE7EF1}"/>
              </a:ext>
            </a:extLst>
          </p:cNvPr>
          <p:cNvSpPr/>
          <p:nvPr/>
        </p:nvSpPr>
        <p:spPr>
          <a:xfrm>
            <a:off x="6268008" y="3615158"/>
            <a:ext cx="45719" cy="66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A1F6362-C0DD-4E0B-89AD-FB204D5DC6DD}"/>
              </a:ext>
            </a:extLst>
          </p:cNvPr>
          <p:cNvSpPr/>
          <p:nvPr/>
        </p:nvSpPr>
        <p:spPr>
          <a:xfrm>
            <a:off x="5687493" y="5563225"/>
            <a:ext cx="159024" cy="1857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30CD042-5974-4909-A9EA-378E9CD8A767}"/>
              </a:ext>
            </a:extLst>
          </p:cNvPr>
          <p:cNvSpPr/>
          <p:nvPr/>
        </p:nvSpPr>
        <p:spPr>
          <a:xfrm>
            <a:off x="1108720" y="5563225"/>
            <a:ext cx="159024" cy="1857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9FB488-CF34-443E-AC8A-654C42D25B49}"/>
              </a:ext>
            </a:extLst>
          </p:cNvPr>
          <p:cNvSpPr/>
          <p:nvPr/>
        </p:nvSpPr>
        <p:spPr>
          <a:xfrm>
            <a:off x="8839200" y="5563225"/>
            <a:ext cx="159024" cy="1857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754D9D5-C6FC-4530-A4C0-34B8EE057615}"/>
              </a:ext>
            </a:extLst>
          </p:cNvPr>
          <p:cNvSpPr/>
          <p:nvPr/>
        </p:nvSpPr>
        <p:spPr>
          <a:xfrm>
            <a:off x="3708673" y="5558863"/>
            <a:ext cx="159024" cy="1857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FFEF0F8-F6E4-4E35-95C1-867FF33CF25B}"/>
              </a:ext>
            </a:extLst>
          </p:cNvPr>
          <p:cNvSpPr/>
          <p:nvPr/>
        </p:nvSpPr>
        <p:spPr>
          <a:xfrm>
            <a:off x="1267744" y="5457909"/>
            <a:ext cx="240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Request Phase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287AD5-C1A1-48A0-AF6C-2BB681993B8F}"/>
              </a:ext>
            </a:extLst>
          </p:cNvPr>
          <p:cNvSpPr/>
          <p:nvPr/>
        </p:nvSpPr>
        <p:spPr>
          <a:xfrm>
            <a:off x="3868813" y="5452042"/>
            <a:ext cx="240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RFQ Phase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32CA9A-72E4-44EF-8DA5-4D7240060190}"/>
              </a:ext>
            </a:extLst>
          </p:cNvPr>
          <p:cNvSpPr/>
          <p:nvPr/>
        </p:nvSpPr>
        <p:spPr>
          <a:xfrm>
            <a:off x="5845559" y="5462661"/>
            <a:ext cx="2730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Quotation Selection Phase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EC4E1A-EE8A-4D5A-A050-DCAE90B43A8B}"/>
              </a:ext>
            </a:extLst>
          </p:cNvPr>
          <p:cNvSpPr/>
          <p:nvPr/>
        </p:nvSpPr>
        <p:spPr>
          <a:xfrm>
            <a:off x="8990177" y="5452042"/>
            <a:ext cx="2407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LPO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4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91940"/>
            <a:ext cx="10550554" cy="5964459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027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61097" y="788030"/>
            <a:ext cx="67283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Form – Part 2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723" y="1729806"/>
            <a:ext cx="1585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 of Origin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0723" y="4247978"/>
            <a:ext cx="18213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 of Visit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723" y="2089545"/>
            <a:ext cx="21523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 of Destination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2461935"/>
            <a:ext cx="1378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Class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2821674"/>
            <a:ext cx="18334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Allowance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3181413"/>
            <a:ext cx="11190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Currency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8200" y="3541152"/>
            <a:ext cx="13454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Days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3900891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4415" y="1726667"/>
            <a:ext cx="10498123" cy="36350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36741" y="1785994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236741" y="215170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236741" y="2517412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236741" y="288312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36741" y="324883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36741" y="3614539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236740" y="3980248"/>
            <a:ext cx="8117059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64415" y="4627303"/>
            <a:ext cx="10489383" cy="6998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ction Button: Forward or Next 36">
            <a:hlinkClick r:id="" action="ppaction://hlinkshowjump?jump=nextslide" highlightClick="1"/>
          </p:cNvPr>
          <p:cNvSpPr/>
          <p:nvPr/>
        </p:nvSpPr>
        <p:spPr>
          <a:xfrm rot="5400000">
            <a:off x="5620461" y="1783555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ction Button: Forward or Next 37">
            <a:hlinkClick r:id="" action="ppaction://hlinkshowjump?jump=nextslide" highlightClick="1"/>
          </p:cNvPr>
          <p:cNvSpPr/>
          <p:nvPr/>
        </p:nvSpPr>
        <p:spPr>
          <a:xfrm rot="5400000">
            <a:off x="5620461" y="2154132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Forward or Next 38">
            <a:hlinkClick r:id="" action="ppaction://hlinkshowjump?jump=nextslide" highlightClick="1"/>
          </p:cNvPr>
          <p:cNvSpPr/>
          <p:nvPr/>
        </p:nvSpPr>
        <p:spPr>
          <a:xfrm rot="5400000">
            <a:off x="5620461" y="2512274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Forward or Next 39">
            <a:hlinkClick r:id="" action="ppaction://hlinkshowjump?jump=nextslide" highlightClick="1"/>
          </p:cNvPr>
          <p:cNvSpPr/>
          <p:nvPr/>
        </p:nvSpPr>
        <p:spPr>
          <a:xfrm rot="5400000">
            <a:off x="5620461" y="3244898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48977" y="552074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234266" y="552074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07065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90460E-D23C-42FC-B276-8DA605964239}"/>
              </a:ext>
            </a:extLst>
          </p:cNvPr>
          <p:cNvGrpSpPr/>
          <p:nvPr/>
        </p:nvGrpSpPr>
        <p:grpSpPr>
          <a:xfrm>
            <a:off x="760317" y="482619"/>
            <a:ext cx="10533077" cy="5443158"/>
            <a:chOff x="820723" y="791941"/>
            <a:chExt cx="10533077" cy="5203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350340-E8FF-4DB6-BE75-5169EABA7482}"/>
                </a:ext>
              </a:extLst>
            </p:cNvPr>
            <p:cNvSpPr/>
            <p:nvPr/>
          </p:nvSpPr>
          <p:spPr>
            <a:xfrm>
              <a:off x="829173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611322-52A1-4A17-BEBC-2C6F31335C8F}"/>
                </a:ext>
              </a:extLst>
            </p:cNvPr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930A05-450A-4BA3-81F2-14398E14E604}"/>
                </a:ext>
              </a:extLst>
            </p:cNvPr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99E45A-87C3-405C-98CF-69A95EC8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Table 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60AE78-5679-41FC-8F39-9E6362DC53E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80661" y="1455995"/>
          <a:ext cx="101909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25">
                  <a:extLst>
                    <a:ext uri="{9D8B030D-6E8A-4147-A177-3AD203B41FA5}">
                      <a16:colId xmlns:a16="http://schemas.microsoft.com/office/drawing/2014/main" val="1287144184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3328967088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3133126516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1551771669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3206168698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71377348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3566374967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2049378980"/>
                    </a:ext>
                  </a:extLst>
                </a:gridCol>
                <a:gridCol w="1132325">
                  <a:extLst>
                    <a:ext uri="{9D8B030D-6E8A-4147-A177-3AD203B41FA5}">
                      <a16:colId xmlns:a16="http://schemas.microsoft.com/office/drawing/2014/main" val="4009805620"/>
                    </a:ext>
                  </a:extLst>
                </a:gridCol>
              </a:tblGrid>
              <a:tr h="48421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 XXXX1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63744"/>
                  </a:ext>
                </a:extLst>
              </a:tr>
              <a:tr h="33139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RFQ XX1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RFQ XX2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RFQ XX3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5841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Q-AT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Q-HS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Q-PC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Q-AT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Q-HS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Q-HS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37213"/>
                  </a:ext>
                </a:extLst>
              </a:tr>
              <a:tr h="33139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LPO-X1/ RFQ XX1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LPO-X2/ RFQ XX2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9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089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49C-8AF5-4F6B-8AB2-65FFE6EB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 Travel Agency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br>
              <a:rPr lang="en-US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n-US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D8D2-69B0-462A-98F4-908343A8B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3023E-783E-4024-8666-0AAC2B7F52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4025106"/>
            <a:ext cx="1590675" cy="809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878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9369" y="493892"/>
            <a:ext cx="10550554" cy="544315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34323" y="481757"/>
            <a:ext cx="86839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Travel Agency </a:t>
            </a:r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7293" y="1826785"/>
            <a:ext cx="15306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Agency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7293" y="2172328"/>
            <a:ext cx="2114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of Company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4100" y="2507585"/>
            <a:ext cx="23277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 of Company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7293" y="4721818"/>
            <a:ext cx="756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4099" y="3682596"/>
            <a:ext cx="1037462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Contact Details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8704" y="4068793"/>
            <a:ext cx="12695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Telephone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7406" y="4394576"/>
            <a:ext cx="5280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9369" y="1822152"/>
            <a:ext cx="10498123" cy="35385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788184" y="1906370"/>
            <a:ext cx="7570543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HRD-BTC-0HQ-XXX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88185" y="2272079"/>
            <a:ext cx="7570542" cy="3097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788185" y="2637788"/>
            <a:ext cx="7570542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88185" y="3003497"/>
            <a:ext cx="7570542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788184" y="3369207"/>
            <a:ext cx="7570541" cy="301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88185" y="4100624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8185" y="446633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788185" y="483204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D4C919-7ECF-45D5-A3CE-5A1396F5BA47}"/>
              </a:ext>
            </a:extLst>
          </p:cNvPr>
          <p:cNvSpPr/>
          <p:nvPr/>
        </p:nvSpPr>
        <p:spPr>
          <a:xfrm>
            <a:off x="6467039" y="4094450"/>
            <a:ext cx="17770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Person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064A26-65B1-4536-8114-793F072E08CE}"/>
              </a:ext>
            </a:extLst>
          </p:cNvPr>
          <p:cNvSpPr/>
          <p:nvPr/>
        </p:nvSpPr>
        <p:spPr>
          <a:xfrm>
            <a:off x="6468487" y="4413420"/>
            <a:ext cx="18357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D5A953-4B6E-4CDE-8F7E-77B3DC4737F1}"/>
              </a:ext>
            </a:extLst>
          </p:cNvPr>
          <p:cNvSpPr/>
          <p:nvPr/>
        </p:nvSpPr>
        <p:spPr>
          <a:xfrm>
            <a:off x="6498317" y="4775363"/>
            <a:ext cx="16763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 Number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ounded Rectangle 52">
            <a:extLst>
              <a:ext uri="{FF2B5EF4-FFF2-40B4-BE49-F238E27FC236}">
                <a16:creationId xmlns:a16="http://schemas.microsoft.com/office/drawing/2014/main" id="{16A5F781-794F-4D59-AAAF-27BA8EA63AE1}"/>
              </a:ext>
            </a:extLst>
          </p:cNvPr>
          <p:cNvSpPr/>
          <p:nvPr/>
        </p:nvSpPr>
        <p:spPr>
          <a:xfrm>
            <a:off x="8678754" y="414829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53">
            <a:extLst>
              <a:ext uri="{FF2B5EF4-FFF2-40B4-BE49-F238E27FC236}">
                <a16:creationId xmlns:a16="http://schemas.microsoft.com/office/drawing/2014/main" id="{96567248-54D6-4AB6-8A3F-485DCC99539C}"/>
              </a:ext>
            </a:extLst>
          </p:cNvPr>
          <p:cNvSpPr/>
          <p:nvPr/>
        </p:nvSpPr>
        <p:spPr>
          <a:xfrm>
            <a:off x="8678754" y="450783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54">
            <a:extLst>
              <a:ext uri="{FF2B5EF4-FFF2-40B4-BE49-F238E27FC236}">
                <a16:creationId xmlns:a16="http://schemas.microsoft.com/office/drawing/2014/main" id="{FB38956D-227B-42AB-9433-DA21ECA0D26B}"/>
              </a:ext>
            </a:extLst>
          </p:cNvPr>
          <p:cNvSpPr/>
          <p:nvPr/>
        </p:nvSpPr>
        <p:spPr>
          <a:xfrm>
            <a:off x="8678754" y="4855462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365760"/>
            <a:ext cx="10550554" cy="6492240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55677" y="1291630"/>
              <a:ext cx="10515600" cy="4242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3807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55677" y="1043790"/>
            <a:ext cx="18015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Departure Date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5677" y="1403529"/>
            <a:ext cx="28716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Preferred Departure 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5677" y="1775919"/>
            <a:ext cx="23094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Day of Business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3722" y="1053292"/>
            <a:ext cx="14400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13722" y="1413031"/>
            <a:ext cx="25101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Preferred Return Time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13722" y="1772770"/>
            <a:ext cx="22881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Day or Business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5677" y="2176029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5677" y="313357"/>
            <a:ext cx="67283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Form – Part 3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677" y="3020656"/>
            <a:ext cx="25938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Ticket Arrangement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5677" y="3372834"/>
            <a:ext cx="19321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Allowance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5677" y="3725012"/>
            <a:ext cx="12448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Stay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5677" y="4077190"/>
            <a:ext cx="17376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Category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5677" y="4429368"/>
            <a:ext cx="1780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Room Category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5677" y="4781546"/>
            <a:ext cx="1342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Room Type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7096" y="3022612"/>
            <a:ext cx="14306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Name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7096" y="4817422"/>
            <a:ext cx="1670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Airport Pickup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37096" y="3740536"/>
            <a:ext cx="16417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In Time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37096" y="4099498"/>
            <a:ext cx="18065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Out Date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37096" y="4458460"/>
            <a:ext cx="18341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Out Time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37096" y="3381574"/>
            <a:ext cx="16142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In Date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5677" y="5133722"/>
            <a:ext cx="22813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Expenses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37096" y="5176386"/>
            <a:ext cx="1270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Up By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87610" y="572485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72899" y="572485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855677" y="3073058"/>
            <a:ext cx="10498123" cy="25034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5677" y="972589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17225" y="3129155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517225" y="3477000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517225" y="3824845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517225" y="4172690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517225" y="4520535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517225" y="4868380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517225" y="5216222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471370" y="3141869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71370" y="3489714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471370" y="3837559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471370" y="4185404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471370" y="4533249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71370" y="4881094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471370" y="5228936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666441" y="1151643"/>
            <a:ext cx="261905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666441" y="1499488"/>
            <a:ext cx="261905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3666441" y="1847333"/>
            <a:ext cx="261905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51532" y="2525133"/>
            <a:ext cx="1019981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8630382" y="1149128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630382" y="1496973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630382" y="1844818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ction Button: Forward or Next 60">
            <a:hlinkClick r:id="" action="ppaction://hlinkshowjump?jump=nextslide" highlightClick="1"/>
          </p:cNvPr>
          <p:cNvSpPr/>
          <p:nvPr/>
        </p:nvSpPr>
        <p:spPr>
          <a:xfrm rot="5400000">
            <a:off x="6016898" y="112421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ction Button: Forward or Next 61">
            <a:hlinkClick r:id="" action="ppaction://hlinkshowjump?jump=nextslide" highlightClick="1"/>
          </p:cNvPr>
          <p:cNvSpPr/>
          <p:nvPr/>
        </p:nvSpPr>
        <p:spPr>
          <a:xfrm rot="5400000">
            <a:off x="6019671" y="146689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 rot="5400000">
            <a:off x="6029272" y="1825740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Forward or Next 63">
            <a:hlinkClick r:id="" action="ppaction://hlinkshowjump?jump=nextslide" highlightClick="1"/>
          </p:cNvPr>
          <p:cNvSpPr/>
          <p:nvPr/>
        </p:nvSpPr>
        <p:spPr>
          <a:xfrm rot="5400000">
            <a:off x="11041762" y="1118032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ction Button: Forward or Next 64">
            <a:hlinkClick r:id="" action="ppaction://hlinkshowjump?jump=nextslide" highlightClick="1"/>
          </p:cNvPr>
          <p:cNvSpPr/>
          <p:nvPr/>
        </p:nvSpPr>
        <p:spPr>
          <a:xfrm rot="5400000">
            <a:off x="11050500" y="146131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ction Button: Forward or Next 65">
            <a:hlinkClick r:id="" action="ppaction://hlinkshowjump?jump=nextslide" highlightClick="1"/>
          </p:cNvPr>
          <p:cNvSpPr/>
          <p:nvPr/>
        </p:nvSpPr>
        <p:spPr>
          <a:xfrm rot="5400000">
            <a:off x="11049034" y="180988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ction Button: Forward or Next 66">
            <a:hlinkClick r:id="" action="ppaction://hlinkshowjump?jump=nextslide" highlightClick="1"/>
          </p:cNvPr>
          <p:cNvSpPr/>
          <p:nvPr/>
        </p:nvSpPr>
        <p:spPr>
          <a:xfrm rot="5400000">
            <a:off x="5928605" y="311386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ction Button: Forward or Next 67">
            <a:hlinkClick r:id="" action="ppaction://hlinkshowjump?jump=nextslide" highlightClick="1"/>
          </p:cNvPr>
          <p:cNvSpPr/>
          <p:nvPr/>
        </p:nvSpPr>
        <p:spPr>
          <a:xfrm rot="5400000">
            <a:off x="5928604" y="3456286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ction Button: Forward or Next 68">
            <a:hlinkClick r:id="" action="ppaction://hlinkshowjump?jump=nextslide" highlightClick="1"/>
          </p:cNvPr>
          <p:cNvSpPr/>
          <p:nvPr/>
        </p:nvSpPr>
        <p:spPr>
          <a:xfrm rot="5400000">
            <a:off x="5937343" y="3796839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ction Button: Forward or Next 69">
            <a:hlinkClick r:id="" action="ppaction://hlinkshowjump?jump=nextslide" highlightClick="1"/>
          </p:cNvPr>
          <p:cNvSpPr/>
          <p:nvPr/>
        </p:nvSpPr>
        <p:spPr>
          <a:xfrm rot="5400000">
            <a:off x="5928603" y="415269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ction Button: Forward or Next 72">
            <a:hlinkClick r:id="" action="ppaction://hlinkshowjump?jump=nextslide" highlightClick="1"/>
          </p:cNvPr>
          <p:cNvSpPr/>
          <p:nvPr/>
        </p:nvSpPr>
        <p:spPr>
          <a:xfrm rot="5400000">
            <a:off x="5928603" y="449040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ction Button: Forward or Next 73">
            <a:hlinkClick r:id="" action="ppaction://hlinkshowjump?jump=nextslide" highlightClick="1"/>
          </p:cNvPr>
          <p:cNvSpPr/>
          <p:nvPr/>
        </p:nvSpPr>
        <p:spPr>
          <a:xfrm rot="5400000">
            <a:off x="5933673" y="4837282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ction Button: Forward or Next 74">
            <a:hlinkClick r:id="" action="ppaction://hlinkshowjump?jump=nextslide" highlightClick="1"/>
          </p:cNvPr>
          <p:cNvSpPr/>
          <p:nvPr/>
        </p:nvSpPr>
        <p:spPr>
          <a:xfrm rot="5400000">
            <a:off x="10879353" y="3456286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ction Button: Forward or Next 75">
            <a:hlinkClick r:id="" action="ppaction://hlinkshowjump?jump=nextslide" highlightClick="1"/>
          </p:cNvPr>
          <p:cNvSpPr/>
          <p:nvPr/>
        </p:nvSpPr>
        <p:spPr>
          <a:xfrm rot="5400000">
            <a:off x="10888247" y="3815881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ction Button: Forward or Next 76">
            <a:hlinkClick r:id="" action="ppaction://hlinkshowjump?jump=nextslide" highlightClick="1"/>
          </p:cNvPr>
          <p:cNvSpPr/>
          <p:nvPr/>
        </p:nvSpPr>
        <p:spPr>
          <a:xfrm rot="5400000">
            <a:off x="10879352" y="4151072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ction Button: Forward or Next 77">
            <a:hlinkClick r:id="" action="ppaction://hlinkshowjump?jump=nextslide" highlightClick="1"/>
          </p:cNvPr>
          <p:cNvSpPr/>
          <p:nvPr/>
        </p:nvSpPr>
        <p:spPr>
          <a:xfrm rot="5400000">
            <a:off x="10877975" y="450833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ction Button: Forward or Next 78">
            <a:hlinkClick r:id="" action="ppaction://hlinkshowjump?jump=nextslide" highlightClick="1"/>
          </p:cNvPr>
          <p:cNvSpPr/>
          <p:nvPr/>
        </p:nvSpPr>
        <p:spPr>
          <a:xfrm rot="5400000">
            <a:off x="10877974" y="4856905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ction Button: Forward or Next 79">
            <a:hlinkClick r:id="" action="ppaction://hlinkshowjump?jump=nextslide" highlightClick="1"/>
          </p:cNvPr>
          <p:cNvSpPr/>
          <p:nvPr/>
        </p:nvSpPr>
        <p:spPr>
          <a:xfrm rot="5400000">
            <a:off x="10877973" y="5189710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91941"/>
            <a:ext cx="10550554" cy="520376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723" y="807331"/>
              <a:ext cx="7478137" cy="8925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Cost Center Manager Form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details of thee request form in read only mode except specific fields that can be overridden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13153" y="4787016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8178" y="4787016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800" y="3625521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39799" y="3987596"/>
            <a:ext cx="10320867" cy="675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42003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HR Dashboard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List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8249" y="2027787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Travel Requests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8249" y="2781195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Personal Details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58249" y="3534604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2713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76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  <a:r>
                        <a:rPr lang="en-US" baseline="0" dirty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2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20723" y="791941"/>
            <a:ext cx="10550554" cy="5203768"/>
            <a:chOff x="820723" y="791941"/>
            <a:chExt cx="10550554" cy="5203768"/>
          </a:xfrm>
        </p:grpSpPr>
        <p:sp>
          <p:nvSpPr>
            <p:cNvPr id="21" name="Rectangle 20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4009" y="807537"/>
              <a:ext cx="5108899" cy="8925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HR Manager Form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details of thee request form in read only mode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47146" y="4738884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72171" y="4738884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9800" y="3625521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39799" y="3987596"/>
            <a:ext cx="10320867" cy="675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85795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Travel Coordinator Dashboard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063078" y="1826329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RFQ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3078" y="2553008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Travel Agencies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63078" y="3279687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LPO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63078" y="4006366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List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Image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63078" y="4733047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Password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2713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76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  <a:r>
                        <a:rPr lang="en-US" baseline="0" dirty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4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1783</Words>
  <Application>Microsoft Office PowerPoint</Application>
  <PresentationFormat>Widescreen</PresentationFormat>
  <Paragraphs>629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 RFQ Manage Quotation Manage LPO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diagram &amp; Table View</vt:lpstr>
      <vt:lpstr>PowerPoint Presentation</vt:lpstr>
      <vt:lpstr>Table View</vt:lpstr>
      <vt:lpstr>Manage Travel Agency Format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Kanniyappan</dc:creator>
  <cp:lastModifiedBy>Suresh Kanniyappan</cp:lastModifiedBy>
  <cp:revision>43</cp:revision>
  <dcterms:created xsi:type="dcterms:W3CDTF">2018-10-22T06:55:07Z</dcterms:created>
  <dcterms:modified xsi:type="dcterms:W3CDTF">2019-01-12T05:23:45Z</dcterms:modified>
</cp:coreProperties>
</file>