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6" r:id="rId5"/>
    <p:sldId id="287" r:id="rId6"/>
    <p:sldId id="288" r:id="rId7"/>
    <p:sldId id="289" r:id="rId8"/>
    <p:sldId id="267" r:id="rId9"/>
    <p:sldId id="268" r:id="rId10"/>
    <p:sldId id="269" r:id="rId11"/>
    <p:sldId id="271" r:id="rId12"/>
    <p:sldId id="270" r:id="rId13"/>
    <p:sldId id="272" r:id="rId14"/>
    <p:sldId id="273" r:id="rId15"/>
    <p:sldId id="274" r:id="rId16"/>
    <p:sldId id="285" r:id="rId17"/>
    <p:sldId id="286" r:id="rId18"/>
    <p:sldId id="275" r:id="rId19"/>
    <p:sldId id="276" r:id="rId20"/>
    <p:sldId id="277" r:id="rId21"/>
    <p:sldId id="278" r:id="rId22"/>
    <p:sldId id="279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91E8-237A-42E3-8637-D98C02E8D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0EEC2-4660-4833-BF2D-6284243CB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D935-DCDD-42C9-8294-9777B15C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45E-EE50-43D6-8737-3F81794F6A3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E41E-DABB-4084-93DE-61FF964F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1D68A-508D-4486-AE75-51C8DD13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5F1E-91ED-4B29-A0B3-77D43CE1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ADD3-2AE5-471B-803B-BD4866BE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BBA3F-76F0-43E7-87C1-487B4BCE4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841CB-87E8-4338-B374-E48227F8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45E-EE50-43D6-8737-3F81794F6A3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307A4-9064-4AA2-ADC0-3D848B65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68734-338F-4ABD-A853-80281E0E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5F1E-91ED-4B29-A0B3-77D43CE1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4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BFC9F-9453-462F-8F2A-25EF889A4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A92D0-644B-4F07-84EA-29E7F3E8D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FF2F0-5480-49FB-9127-E8E10645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45E-EE50-43D6-8737-3F81794F6A3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46B8B-B60E-493A-8AA4-0127DB49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3474-4A86-4F6C-AC53-2C525B6F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5F1E-91ED-4B29-A0B3-77D43CE1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417F-9A6B-499C-A582-8429D9DD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E6A1-D0B6-46EB-8F0F-E0289A89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FD2E-C180-433A-B8E1-2C5E2148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45E-EE50-43D6-8737-3F81794F6A3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8F4C9-71DB-48CB-8AAB-B6DAA75F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BAA0-EFFE-4171-A24F-458A52EA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5F1E-91ED-4B29-A0B3-77D43CE1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95CB-4792-429C-96EC-702E34E1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C944E-0499-4AF4-AAB2-D7F40E3E3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4FF7-59E7-4339-AF99-6F3E7567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45E-EE50-43D6-8737-3F81794F6A3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F8601-4682-4DD8-A300-711299BD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C791-D824-46B5-BBDA-5B814175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5F1E-91ED-4B29-A0B3-77D43CE1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DC3-3F85-4549-B00B-2C6B6E89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E4E5-F2A0-49D7-A40A-DCDC2FA2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E5DC2-5BDF-46CE-9F52-5B44175CB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7B8AA-14C5-4068-A1BE-8401FB80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45E-EE50-43D6-8737-3F81794F6A3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CC1BD-B000-4F50-A426-177C9C61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485F1-9276-400C-98AB-543FCF01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5F1E-91ED-4B29-A0B3-77D43CE1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9425-2FCC-4DF6-BB49-D449A8C4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BED01-3B67-4872-803B-E6DBDC35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F3C35-ABA9-4895-961B-6A02140D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DAAA4-535C-43A4-8D6B-B98BA99A0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F6811-CF1E-49C0-A871-ADCCB987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F2FA3-87F3-49AD-BDC0-E0612E25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45E-EE50-43D6-8737-3F81794F6A3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84801-2884-4044-8330-53F84FBA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5FAB1-206A-4139-A29F-44AC5C4E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5F1E-91ED-4B29-A0B3-77D43CE1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9FB0-F19B-4E12-84BF-204B92B0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070FD-E7BE-4DD2-885A-4D285270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45E-EE50-43D6-8737-3F81794F6A3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8A6B4-5F71-4D12-8F5C-9CFDAC66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1F41D-F45D-4739-A3B4-7849BFD3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5F1E-91ED-4B29-A0B3-77D43CE1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3D3BA-BC32-4294-9E4E-943DCB60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45E-EE50-43D6-8737-3F81794F6A3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F7765-0FA3-479E-AB2F-A556F843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1EEFA-5966-4EC2-81E1-07AAEF35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5F1E-91ED-4B29-A0B3-77D43CE1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2ACE-59CA-4AE7-BFB1-C426A95E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5EBB-148B-4CC7-AC58-282ADC7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1217-8534-4E04-9F72-55720F663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56E6F-7D60-44B5-A292-BE9FC815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45E-EE50-43D6-8737-3F81794F6A3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8A133-2BD3-4ACD-9A5D-C1914E88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86B88-4E32-4C43-B2EE-B268AA57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5F1E-91ED-4B29-A0B3-77D43CE1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4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75E6-B5DE-46CF-B0A8-EA3C17F6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3664C-A557-4DD6-B323-880FC0EA0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6E85A-1236-48B1-89DD-7771F58DD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18860-DAD4-4AFE-9D6F-652FA653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45E-EE50-43D6-8737-3F81794F6A3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891DF-BE61-42EE-B0A3-4C845AE7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B53F3-3D30-4DA2-A083-3179E40A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5F1E-91ED-4B29-A0B3-77D43CE1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4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7AB5C-051B-4A8A-881F-C70277D6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5F62C-6698-4449-8290-AF17E91F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F7F8-6C34-4FC3-97B6-7F1466316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245E-EE50-43D6-8737-3F81794F6A3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63D5-E967-4F1A-BEEA-4BFFC4C25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06A5-4AFC-4374-BF3F-87C50B038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45F1E-91ED-4B29-A0B3-77D43CE1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0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49C-8AF5-4F6B-8AB2-65FFE6EB7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anchor="t">
            <a:noAutofit/>
          </a:bodyPr>
          <a:lstStyle/>
          <a:p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Manage RFQ</a:t>
            </a:r>
            <a:b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Manage Quotation</a:t>
            </a:r>
            <a:b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Manage LPO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7D8D2-69B0-462A-98F4-908343A8B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FEEE983-A520-4921-8F9E-1A7F19DE9FE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18FEF-C6A7-4926-8517-3AFB8EE025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2" y="4025106"/>
            <a:ext cx="1590675" cy="809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163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7997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Merge Table  (</a:t>
              </a: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After Creating RFQ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6B9F01-C4BE-4F82-92EC-843ECF38B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12902"/>
              </p:ext>
            </p:extLst>
          </p:nvPr>
        </p:nvGraphicFramePr>
        <p:xfrm>
          <a:off x="923285" y="3263754"/>
          <a:ext cx="10379048" cy="1737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92">
                  <a:extLst>
                    <a:ext uri="{9D8B030D-6E8A-4147-A177-3AD203B41FA5}">
                      <a16:colId xmlns:a16="http://schemas.microsoft.com/office/drawing/2014/main" val="3078837399"/>
                    </a:ext>
                  </a:extLst>
                </a:gridCol>
                <a:gridCol w="2027583">
                  <a:extLst>
                    <a:ext uri="{9D8B030D-6E8A-4147-A177-3AD203B41FA5}">
                      <a16:colId xmlns:a16="http://schemas.microsoft.com/office/drawing/2014/main" val="240452049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3822965010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2445930552"/>
                    </a:ext>
                  </a:extLst>
                </a:gridCol>
                <a:gridCol w="2385391">
                  <a:extLst>
                    <a:ext uri="{9D8B030D-6E8A-4147-A177-3AD203B41FA5}">
                      <a16:colId xmlns:a16="http://schemas.microsoft.com/office/drawing/2014/main" val="2238265593"/>
                    </a:ext>
                  </a:extLst>
                </a:gridCol>
                <a:gridCol w="316281">
                  <a:extLst>
                    <a:ext uri="{9D8B030D-6E8A-4147-A177-3AD203B41FA5}">
                      <a16:colId xmlns:a16="http://schemas.microsoft.com/office/drawing/2014/main" val="3113521575"/>
                    </a:ext>
                  </a:extLst>
                </a:gridCol>
              </a:tblGrid>
              <a:tr h="356271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RFQ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65420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RFQ#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Merged 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 Travel 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Attachments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52645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AT+  HS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Agency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++Attached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534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Agency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++Attached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173384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9A07EF66-08AA-4DCC-A7CE-1F87A825B76E}"/>
              </a:ext>
            </a:extLst>
          </p:cNvPr>
          <p:cNvSpPr/>
          <p:nvPr/>
        </p:nvSpPr>
        <p:spPr>
          <a:xfrm>
            <a:off x="932269" y="2211796"/>
            <a:ext cx="10379046" cy="73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All the details except created RFQs.</a:t>
            </a:r>
          </a:p>
          <a:p>
            <a:pPr algn="ctr"/>
            <a:r>
              <a:rPr lang="en-US" dirty="0"/>
              <a:t>RFQs created are cleared from </a:t>
            </a:r>
            <a:r>
              <a:rPr lang="en-US" i="1" dirty="0"/>
              <a:t>RFQ Merger table </a:t>
            </a:r>
            <a:r>
              <a:rPr lang="en-US" dirty="0"/>
              <a:t>and are extracted to </a:t>
            </a:r>
            <a:r>
              <a:rPr lang="en-US" i="1" dirty="0"/>
              <a:t>RFQ Table </a:t>
            </a:r>
            <a:r>
              <a:rPr lang="en-US" dirty="0"/>
              <a:t>in read only mode</a:t>
            </a: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6D6BF0-EF42-4D7A-BBCF-9990D32105F7}"/>
              </a:ext>
            </a:extLst>
          </p:cNvPr>
          <p:cNvSpPr/>
          <p:nvPr/>
        </p:nvSpPr>
        <p:spPr>
          <a:xfrm>
            <a:off x="864660" y="2119693"/>
            <a:ext cx="10514688" cy="89255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A5AF7-E184-4358-A040-CBAFF9D79D04}"/>
              </a:ext>
            </a:extLst>
          </p:cNvPr>
          <p:cNvSpPr/>
          <p:nvPr/>
        </p:nvSpPr>
        <p:spPr>
          <a:xfrm>
            <a:off x="8827426" y="4253277"/>
            <a:ext cx="1472058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as PDF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4DAE21-8DD6-498B-B3A0-A1480E844085}"/>
              </a:ext>
            </a:extLst>
          </p:cNvPr>
          <p:cNvSpPr/>
          <p:nvPr/>
        </p:nvSpPr>
        <p:spPr>
          <a:xfrm>
            <a:off x="8827426" y="4657704"/>
            <a:ext cx="1472059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as PDF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8AAB7-9409-4C5E-98E7-B82989DA6C29}"/>
              </a:ext>
            </a:extLst>
          </p:cNvPr>
          <p:cNvSpPr/>
          <p:nvPr/>
        </p:nvSpPr>
        <p:spPr>
          <a:xfrm>
            <a:off x="9283165" y="5065426"/>
            <a:ext cx="1944073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Selected RFQ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9DE4002E-DA48-4DDE-9203-3863DBD58758}"/>
              </a:ext>
            </a:extLst>
          </p:cNvPr>
          <p:cNvSpPr/>
          <p:nvPr/>
        </p:nvSpPr>
        <p:spPr>
          <a:xfrm>
            <a:off x="11044251" y="4326801"/>
            <a:ext cx="173235" cy="208694"/>
          </a:xfrm>
          <a:prstGeom prst="flowChartConnector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89CB052-BBA7-4F18-920A-F41D8974CD8C}"/>
              </a:ext>
            </a:extLst>
          </p:cNvPr>
          <p:cNvSpPr/>
          <p:nvPr/>
        </p:nvSpPr>
        <p:spPr>
          <a:xfrm>
            <a:off x="11044250" y="4672355"/>
            <a:ext cx="173235" cy="20869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Table  (</a:t>
              </a: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After mailing RFQ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3620681-4D30-4628-B5C5-170C71E4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67027"/>
              </p:ext>
            </p:extLst>
          </p:nvPr>
        </p:nvGraphicFramePr>
        <p:xfrm>
          <a:off x="906476" y="2096851"/>
          <a:ext cx="10379048" cy="1737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92">
                  <a:extLst>
                    <a:ext uri="{9D8B030D-6E8A-4147-A177-3AD203B41FA5}">
                      <a16:colId xmlns:a16="http://schemas.microsoft.com/office/drawing/2014/main" val="3078837399"/>
                    </a:ext>
                  </a:extLst>
                </a:gridCol>
                <a:gridCol w="2027583">
                  <a:extLst>
                    <a:ext uri="{9D8B030D-6E8A-4147-A177-3AD203B41FA5}">
                      <a16:colId xmlns:a16="http://schemas.microsoft.com/office/drawing/2014/main" val="240452049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3822965010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2445930552"/>
                    </a:ext>
                  </a:extLst>
                </a:gridCol>
                <a:gridCol w="2349191">
                  <a:extLst>
                    <a:ext uri="{9D8B030D-6E8A-4147-A177-3AD203B41FA5}">
                      <a16:colId xmlns:a16="http://schemas.microsoft.com/office/drawing/2014/main" val="2238265593"/>
                    </a:ext>
                  </a:extLst>
                </a:gridCol>
                <a:gridCol w="352481">
                  <a:extLst>
                    <a:ext uri="{9D8B030D-6E8A-4147-A177-3AD203B41FA5}">
                      <a16:colId xmlns:a16="http://schemas.microsoft.com/office/drawing/2014/main" val="139567239"/>
                    </a:ext>
                  </a:extLst>
                </a:gridCol>
              </a:tblGrid>
              <a:tr h="356271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RFQ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65420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RFQ#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Merged 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 Travel 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Attachments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52645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AT+  HS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Agency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++Attached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534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Agency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++Attached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17338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4A384D7-FBF6-4D3A-A535-6F32BB9F7D07}"/>
              </a:ext>
            </a:extLst>
          </p:cNvPr>
          <p:cNvSpPr/>
          <p:nvPr/>
        </p:nvSpPr>
        <p:spPr>
          <a:xfrm>
            <a:off x="9341451" y="3928567"/>
            <a:ext cx="1944073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Selected RFQ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2FAF1-A576-4689-990D-89F085BF314C}"/>
              </a:ext>
            </a:extLst>
          </p:cNvPr>
          <p:cNvSpPr/>
          <p:nvPr/>
        </p:nvSpPr>
        <p:spPr>
          <a:xfrm>
            <a:off x="8772682" y="3099922"/>
            <a:ext cx="1472058" cy="3290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as PDF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DBFC5D-E2E8-4016-8826-1D74AEBAAFDB}"/>
              </a:ext>
            </a:extLst>
          </p:cNvPr>
          <p:cNvSpPr/>
          <p:nvPr/>
        </p:nvSpPr>
        <p:spPr>
          <a:xfrm>
            <a:off x="8772681" y="3482690"/>
            <a:ext cx="1472059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as PDF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2A10231-070C-4A1E-8CA7-0A505E692453}"/>
              </a:ext>
            </a:extLst>
          </p:cNvPr>
          <p:cNvSpPr/>
          <p:nvPr/>
        </p:nvSpPr>
        <p:spPr>
          <a:xfrm>
            <a:off x="11044251" y="3172846"/>
            <a:ext cx="173235" cy="208694"/>
          </a:xfrm>
          <a:prstGeom prst="flowChartConnector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480E54E6-C041-44DF-AEA3-509D0A04F9E2}"/>
              </a:ext>
            </a:extLst>
          </p:cNvPr>
          <p:cNvSpPr/>
          <p:nvPr/>
        </p:nvSpPr>
        <p:spPr>
          <a:xfrm>
            <a:off x="11044250" y="3518400"/>
            <a:ext cx="173235" cy="20869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9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16927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Form</a:t>
              </a:r>
            </a:p>
            <a:p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60009"/>
              </p:ext>
            </p:extLst>
          </p:nvPr>
        </p:nvGraphicFramePr>
        <p:xfrm>
          <a:off x="2029281" y="2078087"/>
          <a:ext cx="8088264" cy="3363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264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</a:tblGrid>
              <a:tr h="7913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ln w="0"/>
                          <a:solidFill>
                            <a:schemeClr val="l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HRD-BTC-CC-XXXX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571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A1558C13-2300-4D10-9868-4200CADD868F}"/>
              </a:ext>
            </a:extLst>
          </p:cNvPr>
          <p:cNvSpPr/>
          <p:nvPr/>
        </p:nvSpPr>
        <p:spPr>
          <a:xfrm>
            <a:off x="2074455" y="2878369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All details in the Merged Sections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AT +  HS+ PC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5238897" y="1705697"/>
            <a:ext cx="2752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RFQ View Form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099592-9C6E-4416-9347-7E7E64038E8D}"/>
              </a:ext>
            </a:extLst>
          </p:cNvPr>
          <p:cNvSpPr/>
          <p:nvPr/>
        </p:nvSpPr>
        <p:spPr>
          <a:xfrm>
            <a:off x="2074454" y="3429000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Travel Agency </a:t>
            </a:r>
          </a:p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756769-374F-4C29-9B62-B0350317C0AB}"/>
              </a:ext>
            </a:extLst>
          </p:cNvPr>
          <p:cNvSpPr/>
          <p:nvPr/>
        </p:nvSpPr>
        <p:spPr>
          <a:xfrm>
            <a:off x="2074454" y="3973547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Attachments</a:t>
            </a:r>
          </a:p>
          <a:p>
            <a:pPr algn="ctr"/>
            <a:endParaRPr lang="en-US" dirty="0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9617069" y="214912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C350BC-5013-4E66-896F-09817AD9CF87}"/>
              </a:ext>
            </a:extLst>
          </p:cNvPr>
          <p:cNvSpPr/>
          <p:nvPr/>
        </p:nvSpPr>
        <p:spPr>
          <a:xfrm>
            <a:off x="2074454" y="4528695"/>
            <a:ext cx="7947295" cy="62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Remarks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8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9081" y="714912"/>
              <a:ext cx="97889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Quotations(Received)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475FC-D3A4-428E-8CCC-93D317EB62FC}"/>
              </a:ext>
            </a:extLst>
          </p:cNvPr>
          <p:cNvSpPr/>
          <p:nvPr/>
        </p:nvSpPr>
        <p:spPr>
          <a:xfrm>
            <a:off x="939800" y="1778000"/>
            <a:ext cx="10320867" cy="16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3DDFC-8CEC-46EB-98E0-E759DADF6341}"/>
              </a:ext>
            </a:extLst>
          </p:cNvPr>
          <p:cNvSpPr/>
          <p:nvPr/>
        </p:nvSpPr>
        <p:spPr>
          <a:xfrm>
            <a:off x="855677" y="1676757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4D8896-166D-4D63-807C-093E237D4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91511"/>
              </p:ext>
            </p:extLst>
          </p:nvPr>
        </p:nvGraphicFramePr>
        <p:xfrm>
          <a:off x="979904" y="1816361"/>
          <a:ext cx="102722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080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3424951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3222265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/>
                        <a:t>RFQ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HRD-BTC-CC-XXXX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HRD-BTC-CC-XXXX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E90BB5-86CB-47AA-8B35-40A7623763FA}"/>
              </a:ext>
            </a:extLst>
          </p:cNvPr>
          <p:cNvSpPr/>
          <p:nvPr/>
        </p:nvSpPr>
        <p:spPr>
          <a:xfrm>
            <a:off x="9104243" y="2239617"/>
            <a:ext cx="1563757" cy="2239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B5BA2D-A98C-451E-BC1F-261939732210}"/>
              </a:ext>
            </a:extLst>
          </p:cNvPr>
          <p:cNvSpPr/>
          <p:nvPr/>
        </p:nvSpPr>
        <p:spPr>
          <a:xfrm>
            <a:off x="9104243" y="2601468"/>
            <a:ext cx="1563757" cy="20439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96F079-32DD-4250-9DBB-E7182525B574}"/>
              </a:ext>
            </a:extLst>
          </p:cNvPr>
          <p:cNvSpPr/>
          <p:nvPr/>
        </p:nvSpPr>
        <p:spPr>
          <a:xfrm>
            <a:off x="9104243" y="2997791"/>
            <a:ext cx="1563757" cy="20439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275928D8-54EC-4D3A-B343-69BE97D929EF}"/>
              </a:ext>
            </a:extLst>
          </p:cNvPr>
          <p:cNvSpPr/>
          <p:nvPr/>
        </p:nvSpPr>
        <p:spPr>
          <a:xfrm>
            <a:off x="855677" y="3519190"/>
            <a:ext cx="10404990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Image</a:t>
            </a:r>
          </a:p>
        </p:txBody>
      </p:sp>
    </p:spTree>
    <p:extLst>
      <p:ext uri="{BB962C8B-B14F-4D97-AF65-F5344CB8AC3E}">
        <p14:creationId xmlns:p14="http://schemas.microsoft.com/office/powerpoint/2010/main" val="341034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Quotation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</a:t>
              </a:r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– 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 1</a:t>
              </a:r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(Before Saving Quotation)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0363"/>
              </p:ext>
            </p:extLst>
          </p:nvPr>
        </p:nvGraphicFramePr>
        <p:xfrm>
          <a:off x="941675" y="3148915"/>
          <a:ext cx="103790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504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3324421">
                  <a:extLst>
                    <a:ext uri="{9D8B030D-6E8A-4147-A177-3AD203B41FA5}">
                      <a16:colId xmlns:a16="http://schemas.microsoft.com/office/drawing/2014/main" val="1267771294"/>
                    </a:ext>
                  </a:extLst>
                </a:gridCol>
                <a:gridCol w="347921">
                  <a:extLst>
                    <a:ext uri="{9D8B030D-6E8A-4147-A177-3AD203B41FA5}">
                      <a16:colId xmlns:a16="http://schemas.microsoft.com/office/drawing/2014/main" val="2454282537"/>
                    </a:ext>
                  </a:extLst>
                </a:gridCol>
              </a:tblGrid>
              <a:tr h="35627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Quotation Table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AT-Q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Air Ticket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HS-Q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Hotel Stay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7134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PC-Q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Airport Pickup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8769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2F2A492-8EE2-4018-8FCD-2387463A8A4A}"/>
              </a:ext>
            </a:extLst>
          </p:cNvPr>
          <p:cNvSpPr/>
          <p:nvPr/>
        </p:nvSpPr>
        <p:spPr>
          <a:xfrm>
            <a:off x="941675" y="1760773"/>
            <a:ext cx="10379046" cy="73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r>
              <a:rPr lang="en-US" dirty="0"/>
              <a:t>HRD-BTC-CC-XXXX </a:t>
            </a:r>
          </a:p>
          <a:p>
            <a:r>
              <a:rPr lang="en-US" dirty="0"/>
              <a:t>			All the details of the Selected RFQ in read only mode</a:t>
            </a:r>
          </a:p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95963-5309-4374-BD46-C9EF801FAF80}"/>
              </a:ext>
            </a:extLst>
          </p:cNvPr>
          <p:cNvSpPr/>
          <p:nvPr/>
        </p:nvSpPr>
        <p:spPr>
          <a:xfrm>
            <a:off x="874066" y="1668670"/>
            <a:ext cx="10514688" cy="89255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EC0729-42E6-4CED-82B8-BDA89DE31E6E}"/>
              </a:ext>
            </a:extLst>
          </p:cNvPr>
          <p:cNvSpPr/>
          <p:nvPr/>
        </p:nvSpPr>
        <p:spPr>
          <a:xfrm>
            <a:off x="7217522" y="2703721"/>
            <a:ext cx="2827626" cy="37595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Quotation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D1F6309E-CD53-463D-B909-E9013FAA2DF7}"/>
              </a:ext>
            </a:extLst>
          </p:cNvPr>
          <p:cNvSpPr/>
          <p:nvPr/>
        </p:nvSpPr>
        <p:spPr>
          <a:xfrm>
            <a:off x="4205309" y="2731876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7B4193D-00D6-49C7-B799-78B5F3C251E6}"/>
              </a:ext>
            </a:extLst>
          </p:cNvPr>
          <p:cNvSpPr/>
          <p:nvPr/>
        </p:nvSpPr>
        <p:spPr>
          <a:xfrm rot="5400000">
            <a:off x="6653988" y="2757692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21E162-45A8-4E4B-8025-C35AA1EEBBD0}"/>
              </a:ext>
            </a:extLst>
          </p:cNvPr>
          <p:cNvSpPr/>
          <p:nvPr/>
        </p:nvSpPr>
        <p:spPr>
          <a:xfrm>
            <a:off x="1905385" y="2681976"/>
            <a:ext cx="2253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Quotation Type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01274F-E9CC-4752-81BE-37E116744029}"/>
              </a:ext>
            </a:extLst>
          </p:cNvPr>
          <p:cNvSpPr/>
          <p:nvPr/>
        </p:nvSpPr>
        <p:spPr>
          <a:xfrm>
            <a:off x="8879641" y="5032521"/>
            <a:ext cx="2439205" cy="31815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selected rows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6A5A3E-D19B-409F-8CFB-0D0B6FDC2051}"/>
              </a:ext>
            </a:extLst>
          </p:cNvPr>
          <p:cNvSpPr/>
          <p:nvPr/>
        </p:nvSpPr>
        <p:spPr>
          <a:xfrm>
            <a:off x="11016806" y="3535150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0CB9E5-C052-456F-B0B6-04D870B587BD}"/>
              </a:ext>
            </a:extLst>
          </p:cNvPr>
          <p:cNvSpPr/>
          <p:nvPr/>
        </p:nvSpPr>
        <p:spPr>
          <a:xfrm>
            <a:off x="11016807" y="3925921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B2B06A-F837-4E83-81F3-537DC9180F05}"/>
              </a:ext>
            </a:extLst>
          </p:cNvPr>
          <p:cNvSpPr/>
          <p:nvPr/>
        </p:nvSpPr>
        <p:spPr>
          <a:xfrm>
            <a:off x="11016807" y="4284275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FB86BF-209F-40E0-8997-B82ACE262B5B}"/>
              </a:ext>
            </a:extLst>
          </p:cNvPr>
          <p:cNvSpPr/>
          <p:nvPr/>
        </p:nvSpPr>
        <p:spPr>
          <a:xfrm>
            <a:off x="11016806" y="4642629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03BF76-A2FE-4E9C-914E-4ABF8C0AF134}"/>
              </a:ext>
            </a:extLst>
          </p:cNvPr>
          <p:cNvSpPr/>
          <p:nvPr/>
        </p:nvSpPr>
        <p:spPr>
          <a:xfrm>
            <a:off x="8296273" y="3881513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to add details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4CDFBC-17A1-4F11-8DEB-90D88F714BD7}"/>
              </a:ext>
            </a:extLst>
          </p:cNvPr>
          <p:cNvSpPr/>
          <p:nvPr/>
        </p:nvSpPr>
        <p:spPr>
          <a:xfrm>
            <a:off x="8299612" y="4261300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to add details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3021FC-E404-4800-A2B7-1C6DE944804C}"/>
              </a:ext>
            </a:extLst>
          </p:cNvPr>
          <p:cNvSpPr/>
          <p:nvPr/>
        </p:nvSpPr>
        <p:spPr>
          <a:xfrm>
            <a:off x="8306867" y="4638074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to add details</a:t>
            </a:r>
          </a:p>
        </p:txBody>
      </p:sp>
    </p:spTree>
    <p:extLst>
      <p:ext uri="{BB962C8B-B14F-4D97-AF65-F5344CB8AC3E}">
        <p14:creationId xmlns:p14="http://schemas.microsoft.com/office/powerpoint/2010/main" val="184955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Quotation Form – Part 2 (</a:t>
              </a:r>
              <a:r>
                <a:rPr lang="en-US" sz="52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04671"/>
              </p:ext>
            </p:extLst>
          </p:nvPr>
        </p:nvGraphicFramePr>
        <p:xfrm>
          <a:off x="965347" y="2091338"/>
          <a:ext cx="9824124" cy="3424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AT-Q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64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Ticket Class</a:t>
                      </a: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Departure Date/Time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Arrival Date/Time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Ticket 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Ticket 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30" y="1665287"/>
            <a:ext cx="4200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Quotation View Form – Air Ticket (AT)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12C7DB-AF6B-4A4A-8A67-6871BF37D905}"/>
              </a:ext>
            </a:extLst>
          </p:cNvPr>
          <p:cNvSpPr/>
          <p:nvPr/>
        </p:nvSpPr>
        <p:spPr>
          <a:xfrm>
            <a:off x="8083048" y="5136741"/>
            <a:ext cx="2613657" cy="32132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to Records</a:t>
            </a:r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F124F2C1-91D4-41B1-846F-C44DA584F593}"/>
              </a:ext>
            </a:extLst>
          </p:cNvPr>
          <p:cNvSpPr/>
          <p:nvPr/>
        </p:nvSpPr>
        <p:spPr>
          <a:xfrm>
            <a:off x="7241570" y="4704233"/>
            <a:ext cx="388538" cy="293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6F1F0EE2-C4F6-4F81-8161-4889D3269DC6}"/>
              </a:ext>
            </a:extLst>
          </p:cNvPr>
          <p:cNvSpPr/>
          <p:nvPr/>
        </p:nvSpPr>
        <p:spPr>
          <a:xfrm>
            <a:off x="7286594" y="4696103"/>
            <a:ext cx="298490" cy="293673"/>
          </a:xfrm>
          <a:prstGeom prst="mathPlus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05A17FB9-EFAC-4234-B8F5-FFD1FD0CC9E4}"/>
              </a:ext>
            </a:extLst>
          </p:cNvPr>
          <p:cNvSpPr/>
          <p:nvPr/>
        </p:nvSpPr>
        <p:spPr>
          <a:xfrm>
            <a:off x="8069076" y="426134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087BB95E-AE88-45EA-BAD5-BA3379D34298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30D46A0-6753-407A-9FA5-0D4407D629C2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E693C8A1-92F0-4DEF-B07A-AA4B2FECB0F9}"/>
              </a:ext>
            </a:extLst>
          </p:cNvPr>
          <p:cNvSpPr/>
          <p:nvPr/>
        </p:nvSpPr>
        <p:spPr>
          <a:xfrm>
            <a:off x="3122317" y="2840133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D95B3CBC-FAE3-4FB5-8310-019969E6D957}"/>
              </a:ext>
            </a:extLst>
          </p:cNvPr>
          <p:cNvSpPr/>
          <p:nvPr/>
        </p:nvSpPr>
        <p:spPr>
          <a:xfrm>
            <a:off x="3122317" y="311630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27">
            <a:extLst>
              <a:ext uri="{FF2B5EF4-FFF2-40B4-BE49-F238E27FC236}">
                <a16:creationId xmlns:a16="http://schemas.microsoft.com/office/drawing/2014/main" id="{8558840E-7846-4DA3-8DB9-73F1FD79ECA3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id="{067AA40C-EC36-432F-A9A0-AA01075C41F7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20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Quotation Form – Part 2 (ii)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84116"/>
              </p:ext>
            </p:extLst>
          </p:nvPr>
        </p:nvGraphicFramePr>
        <p:xfrm>
          <a:off x="965347" y="2078087"/>
          <a:ext cx="9824124" cy="342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HS-Q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3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Travel Sector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Hotel Name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Hotel Category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Room 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Room Type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Check In Date/Time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Check Out Date/Time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30" y="1665287"/>
            <a:ext cx="4379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Quotation View Form – Hotel Stay (HS)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12C7DB-AF6B-4A4A-8A67-6871BF37D905}"/>
              </a:ext>
            </a:extLst>
          </p:cNvPr>
          <p:cNvSpPr/>
          <p:nvPr/>
        </p:nvSpPr>
        <p:spPr>
          <a:xfrm>
            <a:off x="8083048" y="5136741"/>
            <a:ext cx="2613657" cy="32132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to Records</a:t>
            </a:r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F124F2C1-91D4-41B1-846F-C44DA584F593}"/>
              </a:ext>
            </a:extLst>
          </p:cNvPr>
          <p:cNvSpPr/>
          <p:nvPr/>
        </p:nvSpPr>
        <p:spPr>
          <a:xfrm>
            <a:off x="7241570" y="5037746"/>
            <a:ext cx="388538" cy="293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6F1F0EE2-C4F6-4F81-8161-4889D3269DC6}"/>
              </a:ext>
            </a:extLst>
          </p:cNvPr>
          <p:cNvSpPr/>
          <p:nvPr/>
        </p:nvSpPr>
        <p:spPr>
          <a:xfrm>
            <a:off x="7286594" y="5021325"/>
            <a:ext cx="298490" cy="293673"/>
          </a:xfrm>
          <a:prstGeom prst="mathPlus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05A17FB9-EFAC-4234-B8F5-FFD1FD0CC9E4}"/>
              </a:ext>
            </a:extLst>
          </p:cNvPr>
          <p:cNvSpPr/>
          <p:nvPr/>
        </p:nvSpPr>
        <p:spPr>
          <a:xfrm>
            <a:off x="8069076" y="426134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087BB95E-AE88-45EA-BAD5-BA3379D34298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30D46A0-6753-407A-9FA5-0D4407D629C2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E693C8A1-92F0-4DEF-B07A-AA4B2FECB0F9}"/>
              </a:ext>
            </a:extLst>
          </p:cNvPr>
          <p:cNvSpPr/>
          <p:nvPr/>
        </p:nvSpPr>
        <p:spPr>
          <a:xfrm>
            <a:off x="3122317" y="2840133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D95B3CBC-FAE3-4FB5-8310-019969E6D957}"/>
              </a:ext>
            </a:extLst>
          </p:cNvPr>
          <p:cNvSpPr/>
          <p:nvPr/>
        </p:nvSpPr>
        <p:spPr>
          <a:xfrm>
            <a:off x="3122317" y="311630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27">
            <a:extLst>
              <a:ext uri="{FF2B5EF4-FFF2-40B4-BE49-F238E27FC236}">
                <a16:creationId xmlns:a16="http://schemas.microsoft.com/office/drawing/2014/main" id="{8558840E-7846-4DA3-8DB9-73F1FD79ECA3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id="{067AA40C-EC36-432F-A9A0-AA01075C41F7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1B0BE61-19F4-4C74-8217-FC83E2FA2200}"/>
              </a:ext>
            </a:extLst>
          </p:cNvPr>
          <p:cNvSpPr/>
          <p:nvPr/>
        </p:nvSpPr>
        <p:spPr>
          <a:xfrm>
            <a:off x="8083048" y="4546552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33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Quotation Form – Part 2 (iii)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89845"/>
              </p:ext>
            </p:extLst>
          </p:nvPr>
        </p:nvGraphicFramePr>
        <p:xfrm>
          <a:off x="965347" y="2078087"/>
          <a:ext cx="9824124" cy="342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PC-Q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3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Travel Sector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Pick up location 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Pick up Date/Time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Drop off location 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Drop off Date/Time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Preferred vehicle 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29" y="1665287"/>
            <a:ext cx="4790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Quotation View Form – Airport Pickup (PC)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12C7DB-AF6B-4A4A-8A67-6871BF37D905}"/>
              </a:ext>
            </a:extLst>
          </p:cNvPr>
          <p:cNvSpPr/>
          <p:nvPr/>
        </p:nvSpPr>
        <p:spPr>
          <a:xfrm>
            <a:off x="8083048" y="5136741"/>
            <a:ext cx="2613657" cy="32132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to Records</a:t>
            </a:r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F124F2C1-91D4-41B1-846F-C44DA584F593}"/>
              </a:ext>
            </a:extLst>
          </p:cNvPr>
          <p:cNvSpPr/>
          <p:nvPr/>
        </p:nvSpPr>
        <p:spPr>
          <a:xfrm>
            <a:off x="7241570" y="4704233"/>
            <a:ext cx="388538" cy="293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6F1F0EE2-C4F6-4F81-8161-4889D3269DC6}"/>
              </a:ext>
            </a:extLst>
          </p:cNvPr>
          <p:cNvSpPr/>
          <p:nvPr/>
        </p:nvSpPr>
        <p:spPr>
          <a:xfrm>
            <a:off x="7286594" y="4696103"/>
            <a:ext cx="298490" cy="293673"/>
          </a:xfrm>
          <a:prstGeom prst="mathPlus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087BB95E-AE88-45EA-BAD5-BA3379D34298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30D46A0-6753-407A-9FA5-0D4407D629C2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E693C8A1-92F0-4DEF-B07A-AA4B2FECB0F9}"/>
              </a:ext>
            </a:extLst>
          </p:cNvPr>
          <p:cNvSpPr/>
          <p:nvPr/>
        </p:nvSpPr>
        <p:spPr>
          <a:xfrm>
            <a:off x="3122317" y="2840133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D95B3CBC-FAE3-4FB5-8310-019969E6D957}"/>
              </a:ext>
            </a:extLst>
          </p:cNvPr>
          <p:cNvSpPr/>
          <p:nvPr/>
        </p:nvSpPr>
        <p:spPr>
          <a:xfrm>
            <a:off x="3122317" y="311630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27">
            <a:extLst>
              <a:ext uri="{FF2B5EF4-FFF2-40B4-BE49-F238E27FC236}">
                <a16:creationId xmlns:a16="http://schemas.microsoft.com/office/drawing/2014/main" id="{8558840E-7846-4DA3-8DB9-73F1FD79ECA3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id="{067AA40C-EC36-432F-A9A0-AA01075C41F7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B8CE2FE-D97B-4B1D-83D8-B233042099FA}"/>
              </a:ext>
            </a:extLst>
          </p:cNvPr>
          <p:cNvSpPr/>
          <p:nvPr/>
        </p:nvSpPr>
        <p:spPr>
          <a:xfrm>
            <a:off x="8076061" y="4261345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32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Quotation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</a:t>
              </a:r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– 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 3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(After Savi</a:t>
              </a:r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ng Quotation)</a:t>
              </a:r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53974"/>
              </p:ext>
            </p:extLst>
          </p:nvPr>
        </p:nvGraphicFramePr>
        <p:xfrm>
          <a:off x="941675" y="3148915"/>
          <a:ext cx="103790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504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3364178">
                  <a:extLst>
                    <a:ext uri="{9D8B030D-6E8A-4147-A177-3AD203B41FA5}">
                      <a16:colId xmlns:a16="http://schemas.microsoft.com/office/drawing/2014/main" val="1267771294"/>
                    </a:ext>
                  </a:extLst>
                </a:gridCol>
                <a:gridCol w="308164">
                  <a:extLst>
                    <a:ext uri="{9D8B030D-6E8A-4147-A177-3AD203B41FA5}">
                      <a16:colId xmlns:a16="http://schemas.microsoft.com/office/drawing/2014/main" val="2454282537"/>
                    </a:ext>
                  </a:extLst>
                </a:gridCol>
              </a:tblGrid>
              <a:tr h="35627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Quotation Table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AT-Q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Air Ticket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HS-Q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Hotel Stay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7134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HRD-BTC-CC-XXX/</a:t>
                      </a:r>
                      <a:r>
                        <a:rPr lang="en-US" dirty="0"/>
                        <a:t>PC-Q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Airport Pickup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8769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2F2A492-8EE2-4018-8FCD-2387463A8A4A}"/>
              </a:ext>
            </a:extLst>
          </p:cNvPr>
          <p:cNvSpPr/>
          <p:nvPr/>
        </p:nvSpPr>
        <p:spPr>
          <a:xfrm>
            <a:off x="906197" y="1735264"/>
            <a:ext cx="10379046" cy="73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r>
              <a:rPr lang="en-US" dirty="0"/>
              <a:t>HRD-BTC-CC-XXXX </a:t>
            </a:r>
          </a:p>
          <a:p>
            <a:pPr algn="ctr"/>
            <a:r>
              <a:rPr lang="en-US" dirty="0"/>
              <a:t>All the details of the Selected RFQ in read only mode</a:t>
            </a:r>
          </a:p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95963-5309-4374-BD46-C9EF801FAF80}"/>
              </a:ext>
            </a:extLst>
          </p:cNvPr>
          <p:cNvSpPr/>
          <p:nvPr/>
        </p:nvSpPr>
        <p:spPr>
          <a:xfrm>
            <a:off x="874066" y="1668670"/>
            <a:ext cx="10514688" cy="89255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EC0729-42E6-4CED-82B8-BDA89DE31E6E}"/>
              </a:ext>
            </a:extLst>
          </p:cNvPr>
          <p:cNvSpPr/>
          <p:nvPr/>
        </p:nvSpPr>
        <p:spPr>
          <a:xfrm>
            <a:off x="7217522" y="2703721"/>
            <a:ext cx="2827626" cy="37595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Quotation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D1F6309E-CD53-463D-B909-E9013FAA2DF7}"/>
              </a:ext>
            </a:extLst>
          </p:cNvPr>
          <p:cNvSpPr/>
          <p:nvPr/>
        </p:nvSpPr>
        <p:spPr>
          <a:xfrm>
            <a:off x="4205309" y="2731876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7B4193D-00D6-49C7-B799-78B5F3C251E6}"/>
              </a:ext>
            </a:extLst>
          </p:cNvPr>
          <p:cNvSpPr/>
          <p:nvPr/>
        </p:nvSpPr>
        <p:spPr>
          <a:xfrm rot="5400000">
            <a:off x="6653988" y="2757692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21E162-45A8-4E4B-8025-C35AA1EEBBD0}"/>
              </a:ext>
            </a:extLst>
          </p:cNvPr>
          <p:cNvSpPr/>
          <p:nvPr/>
        </p:nvSpPr>
        <p:spPr>
          <a:xfrm>
            <a:off x="1905385" y="2681976"/>
            <a:ext cx="2253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Quotation Type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FBB189-D759-41FD-878B-3AA188CB1E31}"/>
              </a:ext>
            </a:extLst>
          </p:cNvPr>
          <p:cNvSpPr/>
          <p:nvPr/>
        </p:nvSpPr>
        <p:spPr>
          <a:xfrm>
            <a:off x="11059956" y="3547677"/>
            <a:ext cx="225287" cy="2175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AF8AB7-4D43-48EA-8AF9-4CDE3E96547D}"/>
              </a:ext>
            </a:extLst>
          </p:cNvPr>
          <p:cNvSpPr/>
          <p:nvPr/>
        </p:nvSpPr>
        <p:spPr>
          <a:xfrm>
            <a:off x="11059957" y="3938448"/>
            <a:ext cx="225287" cy="2175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7F097E-B829-4F4D-A489-19846542AE41}"/>
              </a:ext>
            </a:extLst>
          </p:cNvPr>
          <p:cNvSpPr/>
          <p:nvPr/>
        </p:nvSpPr>
        <p:spPr>
          <a:xfrm>
            <a:off x="11059957" y="4296802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7A19FD-556E-4F1B-9DFB-C70192EF4663}"/>
              </a:ext>
            </a:extLst>
          </p:cNvPr>
          <p:cNvSpPr/>
          <p:nvPr/>
        </p:nvSpPr>
        <p:spPr>
          <a:xfrm>
            <a:off x="11059956" y="4655156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77C657-60C1-4AC4-B2D7-19994343A4BF}"/>
              </a:ext>
            </a:extLst>
          </p:cNvPr>
          <p:cNvSpPr/>
          <p:nvPr/>
        </p:nvSpPr>
        <p:spPr>
          <a:xfrm>
            <a:off x="8879641" y="5032521"/>
            <a:ext cx="2439205" cy="31815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selected rows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4F7458-D1C4-4D48-BE1C-EEE3B5E1D03A}"/>
              </a:ext>
            </a:extLst>
          </p:cNvPr>
          <p:cNvSpPr/>
          <p:nvPr/>
        </p:nvSpPr>
        <p:spPr>
          <a:xfrm>
            <a:off x="8334027" y="3864939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DDE1A5-82EC-46A8-932F-548D75196718}"/>
              </a:ext>
            </a:extLst>
          </p:cNvPr>
          <p:cNvSpPr/>
          <p:nvPr/>
        </p:nvSpPr>
        <p:spPr>
          <a:xfrm>
            <a:off x="8337366" y="4244726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to add details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942A64-35CF-4BA3-8547-8530184FF479}"/>
              </a:ext>
            </a:extLst>
          </p:cNvPr>
          <p:cNvSpPr/>
          <p:nvPr/>
        </p:nvSpPr>
        <p:spPr>
          <a:xfrm>
            <a:off x="8334027" y="4620888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to add details</a:t>
            </a:r>
          </a:p>
        </p:txBody>
      </p:sp>
    </p:spTree>
    <p:extLst>
      <p:ext uri="{BB962C8B-B14F-4D97-AF65-F5344CB8AC3E}">
        <p14:creationId xmlns:p14="http://schemas.microsoft.com/office/powerpoint/2010/main" val="378445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9081" y="714912"/>
              <a:ext cx="373275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</a:t>
              </a:r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475FC-D3A4-428E-8CCC-93D317EB62FC}"/>
              </a:ext>
            </a:extLst>
          </p:cNvPr>
          <p:cNvSpPr/>
          <p:nvPr/>
        </p:nvSpPr>
        <p:spPr>
          <a:xfrm>
            <a:off x="939800" y="1778000"/>
            <a:ext cx="10320867" cy="16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3DDFC-8CEC-46EB-98E0-E759DADF6341}"/>
              </a:ext>
            </a:extLst>
          </p:cNvPr>
          <p:cNvSpPr/>
          <p:nvPr/>
        </p:nvSpPr>
        <p:spPr>
          <a:xfrm>
            <a:off x="855677" y="1676757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4D8896-166D-4D63-807C-093E237D4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17122"/>
              </p:ext>
            </p:extLst>
          </p:nvPr>
        </p:nvGraphicFramePr>
        <p:xfrm>
          <a:off x="979904" y="1816361"/>
          <a:ext cx="102722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080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3424951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3222265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/>
                        <a:t>Travel Request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E90BB5-86CB-47AA-8B35-40A7623763FA}"/>
              </a:ext>
            </a:extLst>
          </p:cNvPr>
          <p:cNvSpPr/>
          <p:nvPr/>
        </p:nvSpPr>
        <p:spPr>
          <a:xfrm>
            <a:off x="9104243" y="2239617"/>
            <a:ext cx="1563757" cy="2239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B5BA2D-A98C-451E-BC1F-261939732210}"/>
              </a:ext>
            </a:extLst>
          </p:cNvPr>
          <p:cNvSpPr/>
          <p:nvPr/>
        </p:nvSpPr>
        <p:spPr>
          <a:xfrm>
            <a:off x="9104243" y="2601468"/>
            <a:ext cx="1563757" cy="20439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96F079-32DD-4250-9DBB-E7182525B574}"/>
              </a:ext>
            </a:extLst>
          </p:cNvPr>
          <p:cNvSpPr/>
          <p:nvPr/>
        </p:nvSpPr>
        <p:spPr>
          <a:xfrm>
            <a:off x="9104243" y="2997791"/>
            <a:ext cx="1563757" cy="20439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275928D8-54EC-4D3A-B343-69BE97D929EF}"/>
              </a:ext>
            </a:extLst>
          </p:cNvPr>
          <p:cNvSpPr/>
          <p:nvPr/>
        </p:nvSpPr>
        <p:spPr>
          <a:xfrm>
            <a:off x="855677" y="3519190"/>
            <a:ext cx="10404990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Image</a:t>
            </a:r>
          </a:p>
        </p:txBody>
      </p:sp>
    </p:spTree>
    <p:extLst>
      <p:ext uri="{BB962C8B-B14F-4D97-AF65-F5344CB8AC3E}">
        <p14:creationId xmlns:p14="http://schemas.microsoft.com/office/powerpoint/2010/main" val="331313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14912"/>
              <a:ext cx="857952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Travel Coordinator Dashboard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8063078" y="1813785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RFQ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54340" y="2897796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LPO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63078" y="2356273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Quotation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54340" y="3979011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5677" y="1638242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 List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55677" y="3519190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Image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4340" y="4522569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Password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98172"/>
              </p:ext>
            </p:extLst>
          </p:nvPr>
        </p:nvGraphicFramePr>
        <p:xfrm>
          <a:off x="979904" y="1816361"/>
          <a:ext cx="6160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470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1921565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1415693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/>
                        <a:t>Notifications</a:t>
                      </a:r>
                      <a:r>
                        <a:rPr lang="en-US" baseline="0" dirty="0"/>
                        <a:t> 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56AA7911-D413-431C-884A-1E474249C86F}"/>
              </a:ext>
            </a:extLst>
          </p:cNvPr>
          <p:cNvSpPr/>
          <p:nvPr/>
        </p:nvSpPr>
        <p:spPr>
          <a:xfrm>
            <a:off x="8054340" y="3435453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Visa</a:t>
            </a:r>
          </a:p>
        </p:txBody>
      </p:sp>
    </p:spTree>
    <p:extLst>
      <p:ext uri="{BB962C8B-B14F-4D97-AF65-F5344CB8AC3E}">
        <p14:creationId xmlns:p14="http://schemas.microsoft.com/office/powerpoint/2010/main" val="81184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915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3155" y="1676757"/>
            <a:ext cx="10480646" cy="7604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5566" y="1749715"/>
            <a:ext cx="10320867" cy="62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All details of thee Travel request form in read only mode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Application/Form No.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xxxxx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B2873F-6CB4-4B29-BEAE-F591F991DBA3}"/>
              </a:ext>
            </a:extLst>
          </p:cNvPr>
          <p:cNvSpPr/>
          <p:nvPr/>
        </p:nvSpPr>
        <p:spPr>
          <a:xfrm>
            <a:off x="951953" y="2537075"/>
            <a:ext cx="1978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RFQ #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517DA1-613D-4A48-BCC1-70026F830698}"/>
              </a:ext>
            </a:extLst>
          </p:cNvPr>
          <p:cNvSpPr/>
          <p:nvPr/>
        </p:nvSpPr>
        <p:spPr>
          <a:xfrm>
            <a:off x="951953" y="2908131"/>
            <a:ext cx="2042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Quotation #</a:t>
            </a: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0E6DFAEA-954F-42C0-A13B-059BEF547E04}"/>
              </a:ext>
            </a:extLst>
          </p:cNvPr>
          <p:cNvSpPr/>
          <p:nvPr/>
        </p:nvSpPr>
        <p:spPr>
          <a:xfrm>
            <a:off x="2994288" y="2532380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6B3FF8A-58F5-4273-AD5F-04FDC85BF884}"/>
              </a:ext>
            </a:extLst>
          </p:cNvPr>
          <p:cNvSpPr/>
          <p:nvPr/>
        </p:nvSpPr>
        <p:spPr>
          <a:xfrm rot="5400000">
            <a:off x="5442967" y="2558196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48D71E7-77AC-45F2-B674-17F771676AAA}"/>
              </a:ext>
            </a:extLst>
          </p:cNvPr>
          <p:cNvSpPr/>
          <p:nvPr/>
        </p:nvSpPr>
        <p:spPr>
          <a:xfrm>
            <a:off x="2994288" y="2903436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E12C289-017C-46E7-AD90-AA7A1533A254}"/>
              </a:ext>
            </a:extLst>
          </p:cNvPr>
          <p:cNvSpPr/>
          <p:nvPr/>
        </p:nvSpPr>
        <p:spPr>
          <a:xfrm rot="5400000">
            <a:off x="5442967" y="2929252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295454-2055-406D-A240-FB2484295A8B}"/>
              </a:ext>
            </a:extLst>
          </p:cNvPr>
          <p:cNvSpPr/>
          <p:nvPr/>
        </p:nvSpPr>
        <p:spPr>
          <a:xfrm>
            <a:off x="2994287" y="3301521"/>
            <a:ext cx="2744020" cy="28605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Travel Grid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EE7C70-D70A-47BD-8840-7A7DDDB26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2795"/>
              </p:ext>
            </p:extLst>
          </p:nvPr>
        </p:nvGraphicFramePr>
        <p:xfrm>
          <a:off x="974752" y="3883591"/>
          <a:ext cx="884511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647">
                  <a:extLst>
                    <a:ext uri="{9D8B030D-6E8A-4147-A177-3AD203B41FA5}">
                      <a16:colId xmlns:a16="http://schemas.microsoft.com/office/drawing/2014/main" val="82551541"/>
                    </a:ext>
                  </a:extLst>
                </a:gridCol>
                <a:gridCol w="2893238">
                  <a:extLst>
                    <a:ext uri="{9D8B030D-6E8A-4147-A177-3AD203B41FA5}">
                      <a16:colId xmlns:a16="http://schemas.microsoft.com/office/drawing/2014/main" val="2492629037"/>
                    </a:ext>
                  </a:extLst>
                </a:gridCol>
                <a:gridCol w="1853438">
                  <a:extLst>
                    <a:ext uri="{9D8B030D-6E8A-4147-A177-3AD203B41FA5}">
                      <a16:colId xmlns:a16="http://schemas.microsoft.com/office/drawing/2014/main" val="2067767745"/>
                    </a:ext>
                  </a:extLst>
                </a:gridCol>
                <a:gridCol w="1775790">
                  <a:extLst>
                    <a:ext uri="{9D8B030D-6E8A-4147-A177-3AD203B41FA5}">
                      <a16:colId xmlns:a16="http://schemas.microsoft.com/office/drawing/2014/main" val="2593033000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Travel Grid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17506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dirty="0"/>
                        <a:t>RFQ#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6523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198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308818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90FB206F-AC7D-4449-9755-DA05E8B1D981}"/>
              </a:ext>
            </a:extLst>
          </p:cNvPr>
          <p:cNvSpPr/>
          <p:nvPr/>
        </p:nvSpPr>
        <p:spPr>
          <a:xfrm>
            <a:off x="5458957" y="3928099"/>
            <a:ext cx="2512461" cy="2855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Travel Grid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58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915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116955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2</a:t>
              </a:r>
            </a:p>
            <a:p>
              <a:r>
                <a:rPr 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(Before creating Travel 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rid)</a:t>
              </a:r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9280"/>
              </p:ext>
            </p:extLst>
          </p:nvPr>
        </p:nvGraphicFramePr>
        <p:xfrm>
          <a:off x="974747" y="1990958"/>
          <a:ext cx="884511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647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2893238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1853438">
                  <a:extLst>
                    <a:ext uri="{9D8B030D-6E8A-4147-A177-3AD203B41FA5}">
                      <a16:colId xmlns:a16="http://schemas.microsoft.com/office/drawing/2014/main" val="1267771294"/>
                    </a:ext>
                  </a:extLst>
                </a:gridCol>
                <a:gridCol w="1775790">
                  <a:extLst>
                    <a:ext uri="{9D8B030D-6E8A-4147-A177-3AD203B41FA5}">
                      <a16:colId xmlns:a16="http://schemas.microsoft.com/office/drawing/2014/main" val="2550134364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Travel Grid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AT-Q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HRD-BTC-CC-XXXX/HS</a:t>
                      </a:r>
                      <a:r>
                        <a:rPr lang="en-US" dirty="0"/>
                        <a:t>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96306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5320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HRD-BTC-CC-XXXX/PC</a:t>
                      </a:r>
                      <a:r>
                        <a:rPr lang="en-US" dirty="0"/>
                        <a:t>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7683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6329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FAA1BF7-8E93-4875-950A-F119EBA5748A}"/>
              </a:ext>
            </a:extLst>
          </p:cNvPr>
          <p:cNvSpPr/>
          <p:nvPr/>
        </p:nvSpPr>
        <p:spPr>
          <a:xfrm>
            <a:off x="5237865" y="4606985"/>
            <a:ext cx="2744020" cy="2860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Intimate Employee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07EB4-1F62-4A8C-9E87-768F7B78BC1A}"/>
              </a:ext>
            </a:extLst>
          </p:cNvPr>
          <p:cNvSpPr/>
          <p:nvPr/>
        </p:nvSpPr>
        <p:spPr>
          <a:xfrm>
            <a:off x="974747" y="4601689"/>
            <a:ext cx="2744020" cy="2860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travel grid as PDF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A26849-F79A-49B5-8675-5231EE9B93BD}"/>
              </a:ext>
            </a:extLst>
          </p:cNvPr>
          <p:cNvSpPr/>
          <p:nvPr/>
        </p:nvSpPr>
        <p:spPr>
          <a:xfrm>
            <a:off x="6613957" y="2762447"/>
            <a:ext cx="1134841" cy="2855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BF85B-5E01-484E-AC1B-8C087597F4DC}"/>
              </a:ext>
            </a:extLst>
          </p:cNvPr>
          <p:cNvSpPr/>
          <p:nvPr/>
        </p:nvSpPr>
        <p:spPr>
          <a:xfrm>
            <a:off x="6613957" y="3110059"/>
            <a:ext cx="1134841" cy="2855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369B33-CBE8-491B-B063-9057C4E6B0D2}"/>
              </a:ext>
            </a:extLst>
          </p:cNvPr>
          <p:cNvSpPr/>
          <p:nvPr/>
        </p:nvSpPr>
        <p:spPr>
          <a:xfrm>
            <a:off x="6613957" y="3834054"/>
            <a:ext cx="1134841" cy="2855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19F8C-98FC-4758-B77B-F200B38C8A27}"/>
              </a:ext>
            </a:extLst>
          </p:cNvPr>
          <p:cNvSpPr/>
          <p:nvPr/>
        </p:nvSpPr>
        <p:spPr>
          <a:xfrm>
            <a:off x="5469424" y="1990958"/>
            <a:ext cx="2512461" cy="2855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Travel Grid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6B5B3A-07A3-4D6A-BDC9-A110F9B9BC08}"/>
              </a:ext>
            </a:extLst>
          </p:cNvPr>
          <p:cNvSpPr/>
          <p:nvPr/>
        </p:nvSpPr>
        <p:spPr>
          <a:xfrm>
            <a:off x="8239613" y="2378770"/>
            <a:ext cx="1298228" cy="316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LPO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C591CE-9B23-46CD-8BAC-CCB25CB85D99}"/>
              </a:ext>
            </a:extLst>
          </p:cNvPr>
          <p:cNvSpPr/>
          <p:nvPr/>
        </p:nvSpPr>
        <p:spPr>
          <a:xfrm>
            <a:off x="8239613" y="3494020"/>
            <a:ext cx="1298228" cy="316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LPO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5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915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116955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</a:t>
              </a:r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(After creating Travel Grid)</a:t>
              </a:r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52006"/>
              </p:ext>
            </p:extLst>
          </p:nvPr>
        </p:nvGraphicFramePr>
        <p:xfrm>
          <a:off x="974752" y="2138978"/>
          <a:ext cx="8911370" cy="2577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44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2914910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1828208">
                  <a:extLst>
                    <a:ext uri="{9D8B030D-6E8A-4147-A177-3AD203B41FA5}">
                      <a16:colId xmlns:a16="http://schemas.microsoft.com/office/drawing/2014/main" val="1267771294"/>
                    </a:ext>
                  </a:extLst>
                </a:gridCol>
                <a:gridCol w="1828208">
                  <a:extLst>
                    <a:ext uri="{9D8B030D-6E8A-4147-A177-3AD203B41FA5}">
                      <a16:colId xmlns:a16="http://schemas.microsoft.com/office/drawing/2014/main" val="3768814763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Travel Grid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82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AT-Q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HRD-BTC-CC-XXXX/HS</a:t>
                      </a:r>
                      <a:r>
                        <a:rPr lang="en-US" dirty="0"/>
                        <a:t>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96306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5320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HRD-BTC-CC-XXXX/PC</a:t>
                      </a:r>
                      <a:r>
                        <a:rPr lang="en-US" dirty="0"/>
                        <a:t>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7683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6329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CA9EEDC-1B37-49D8-A380-38FB8AC73EF2}"/>
              </a:ext>
            </a:extLst>
          </p:cNvPr>
          <p:cNvSpPr/>
          <p:nvPr/>
        </p:nvSpPr>
        <p:spPr>
          <a:xfrm>
            <a:off x="6609880" y="2905315"/>
            <a:ext cx="1134841" cy="2855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DA370-6E00-451D-A1B2-86021ACB6954}"/>
              </a:ext>
            </a:extLst>
          </p:cNvPr>
          <p:cNvSpPr/>
          <p:nvPr/>
        </p:nvSpPr>
        <p:spPr>
          <a:xfrm>
            <a:off x="6609880" y="3252927"/>
            <a:ext cx="1134841" cy="2855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0F83A3-9749-4B4A-BF59-77CE9868EEA7}"/>
              </a:ext>
            </a:extLst>
          </p:cNvPr>
          <p:cNvSpPr/>
          <p:nvPr/>
        </p:nvSpPr>
        <p:spPr>
          <a:xfrm>
            <a:off x="6609880" y="3976922"/>
            <a:ext cx="1134841" cy="2855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64D54-D774-439B-980A-459B7E545F75}"/>
              </a:ext>
            </a:extLst>
          </p:cNvPr>
          <p:cNvSpPr/>
          <p:nvPr/>
        </p:nvSpPr>
        <p:spPr>
          <a:xfrm>
            <a:off x="5469429" y="2165084"/>
            <a:ext cx="2512461" cy="2855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Travel Grid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953E52-6225-456C-98FC-D54F0235B430}"/>
              </a:ext>
            </a:extLst>
          </p:cNvPr>
          <p:cNvSpPr/>
          <p:nvPr/>
        </p:nvSpPr>
        <p:spPr>
          <a:xfrm>
            <a:off x="5237870" y="4859450"/>
            <a:ext cx="2744020" cy="28605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Intimate Employee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00018-85E1-467D-85D6-9838A9B624C5}"/>
              </a:ext>
            </a:extLst>
          </p:cNvPr>
          <p:cNvSpPr/>
          <p:nvPr/>
        </p:nvSpPr>
        <p:spPr>
          <a:xfrm>
            <a:off x="974752" y="4854154"/>
            <a:ext cx="2744020" cy="28605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travel grid as PDF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FE474F-35EB-4288-AB0B-C64BAD069180}"/>
              </a:ext>
            </a:extLst>
          </p:cNvPr>
          <p:cNvSpPr/>
          <p:nvPr/>
        </p:nvSpPr>
        <p:spPr>
          <a:xfrm>
            <a:off x="8256589" y="2535560"/>
            <a:ext cx="1298228" cy="31645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LPO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B4E7BF-5F6F-4FA2-B75B-3F718D847C0F}"/>
              </a:ext>
            </a:extLst>
          </p:cNvPr>
          <p:cNvSpPr/>
          <p:nvPr/>
        </p:nvSpPr>
        <p:spPr>
          <a:xfrm>
            <a:off x="8256589" y="3650810"/>
            <a:ext cx="1298228" cy="31645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LPO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34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16927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 Processing Form - Part 4</a:t>
              </a:r>
            </a:p>
            <a:p>
              <a:endPara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942459"/>
              </p:ext>
            </p:extLst>
          </p:nvPr>
        </p:nvGraphicFramePr>
        <p:xfrm>
          <a:off x="965346" y="2078087"/>
          <a:ext cx="9874932" cy="345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93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</a:tblGrid>
              <a:tr h="475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ln w="0"/>
                          <a:solidFill>
                            <a:schemeClr val="l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LPO-XX/HRD-BTC-CC-XXXX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131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Details captured from </a:t>
                      </a: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  <a:tr h="764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Details captured from </a:t>
                      </a:r>
                      <a:r>
                        <a:rPr lang="en-US" dirty="0"/>
                        <a:t>AT-Q in read only mode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Details captured from </a:t>
                      </a:r>
                      <a:r>
                        <a:rPr lang="en-US" sz="1800" kern="1200" dirty="0">
                          <a:effectLst/>
                        </a:rPr>
                        <a:t>HS</a:t>
                      </a:r>
                      <a:r>
                        <a:rPr lang="en-US" dirty="0"/>
                        <a:t>-Q in read only mode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577142"/>
                  </a:ext>
                </a:extLst>
              </a:tr>
              <a:tr h="5668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291582"/>
                  </a:ext>
                </a:extLst>
              </a:tr>
              <a:tr h="5668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83676"/>
                  </a:ext>
                </a:extLst>
              </a:tr>
              <a:tr h="5668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Remarks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223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4651513" y="1705697"/>
            <a:ext cx="3339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LPO Creation Form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56656" y="2100201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5B4E0BB5-C672-41B0-8651-6D98D3D12103}"/>
              </a:ext>
            </a:extLst>
          </p:cNvPr>
          <p:cNvSpPr/>
          <p:nvPr/>
        </p:nvSpPr>
        <p:spPr>
          <a:xfrm>
            <a:off x="2209811" y="3846226"/>
            <a:ext cx="8497418" cy="352978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12C7DB-AF6B-4A4A-8A67-6871BF37D905}"/>
              </a:ext>
            </a:extLst>
          </p:cNvPr>
          <p:cNvSpPr/>
          <p:nvPr/>
        </p:nvSpPr>
        <p:spPr>
          <a:xfrm>
            <a:off x="7241570" y="4828059"/>
            <a:ext cx="3441163" cy="32132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LPO</a:t>
            </a: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B21EA7D0-308C-4D9D-AF26-087C451C6B82}"/>
              </a:ext>
            </a:extLst>
          </p:cNvPr>
          <p:cNvSpPr/>
          <p:nvPr/>
        </p:nvSpPr>
        <p:spPr>
          <a:xfrm>
            <a:off x="2209811" y="4416200"/>
            <a:ext cx="8497418" cy="332498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270548-FAAA-45AF-A2B6-95276E8DA57B}"/>
              </a:ext>
            </a:extLst>
          </p:cNvPr>
          <p:cNvSpPr/>
          <p:nvPr/>
        </p:nvSpPr>
        <p:spPr>
          <a:xfrm>
            <a:off x="965346" y="3868883"/>
            <a:ext cx="39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047BB9-4DA3-4D09-9A04-76BE6BC6B80D}"/>
              </a:ext>
            </a:extLst>
          </p:cNvPr>
          <p:cNvSpPr/>
          <p:nvPr/>
        </p:nvSpPr>
        <p:spPr>
          <a:xfrm>
            <a:off x="965346" y="4379366"/>
            <a:ext cx="836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endParaRPr lang="en-US" dirty="0"/>
          </a:p>
        </p:txBody>
      </p:sp>
      <p:sp>
        <p:nvSpPr>
          <p:cNvPr id="16" name="Rounded Rectangle 27">
            <a:extLst>
              <a:ext uri="{FF2B5EF4-FFF2-40B4-BE49-F238E27FC236}">
                <a16:creationId xmlns:a16="http://schemas.microsoft.com/office/drawing/2014/main" id="{73D742BE-ECC1-4687-B34F-7B63A14EAFB6}"/>
              </a:ext>
            </a:extLst>
          </p:cNvPr>
          <p:cNvSpPr/>
          <p:nvPr/>
        </p:nvSpPr>
        <p:spPr>
          <a:xfrm>
            <a:off x="2209811" y="4983130"/>
            <a:ext cx="4874214" cy="332498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98F90C-BFAF-4314-A126-1EEBE05B2A2E}"/>
              </a:ext>
            </a:extLst>
          </p:cNvPr>
          <p:cNvSpPr/>
          <p:nvPr/>
        </p:nvSpPr>
        <p:spPr>
          <a:xfrm>
            <a:off x="7241570" y="5204455"/>
            <a:ext cx="3441163" cy="321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LPO as Email</a:t>
            </a:r>
          </a:p>
        </p:txBody>
      </p:sp>
    </p:spTree>
    <p:extLst>
      <p:ext uri="{BB962C8B-B14F-4D97-AF65-F5344CB8AC3E}">
        <p14:creationId xmlns:p14="http://schemas.microsoft.com/office/powerpoint/2010/main" val="3387585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249299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</a:t>
              </a:r>
            </a:p>
            <a:p>
              <a:endPara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92810"/>
              </p:ext>
            </p:extLst>
          </p:nvPr>
        </p:nvGraphicFramePr>
        <p:xfrm>
          <a:off x="906756" y="1758587"/>
          <a:ext cx="1041208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928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6333756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457405">
                  <a:extLst>
                    <a:ext uri="{9D8B030D-6E8A-4147-A177-3AD203B41FA5}">
                      <a16:colId xmlns:a16="http://schemas.microsoft.com/office/drawing/2014/main" val="2454282537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LPO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ln w="0"/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LPO-XX/HRD-BTC-CC-XXXX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dirty="0"/>
                        <a:t>AT-Q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HS-Q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7134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8769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9877C657-60C1-4AC4-B2D7-19994343A4BF}"/>
              </a:ext>
            </a:extLst>
          </p:cNvPr>
          <p:cNvSpPr/>
          <p:nvPr/>
        </p:nvSpPr>
        <p:spPr>
          <a:xfrm>
            <a:off x="8879640" y="4240294"/>
            <a:ext cx="2439205" cy="31815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selected LPO 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09FD1AB-92C0-4B14-8816-A76D7E323662}"/>
              </a:ext>
            </a:extLst>
          </p:cNvPr>
          <p:cNvSpPr/>
          <p:nvPr/>
        </p:nvSpPr>
        <p:spPr>
          <a:xfrm>
            <a:off x="11001994" y="2757486"/>
            <a:ext cx="173235" cy="20869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14912"/>
              <a:ext cx="377956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RFQ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475FC-D3A4-428E-8CCC-93D317EB62FC}"/>
              </a:ext>
            </a:extLst>
          </p:cNvPr>
          <p:cNvSpPr/>
          <p:nvPr/>
        </p:nvSpPr>
        <p:spPr>
          <a:xfrm>
            <a:off x="939800" y="1778000"/>
            <a:ext cx="10320867" cy="16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3DDFC-8CEC-46EB-98E0-E759DADF6341}"/>
              </a:ext>
            </a:extLst>
          </p:cNvPr>
          <p:cNvSpPr/>
          <p:nvPr/>
        </p:nvSpPr>
        <p:spPr>
          <a:xfrm>
            <a:off x="855677" y="1676757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4D8896-166D-4D63-807C-093E237D4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14843"/>
              </p:ext>
            </p:extLst>
          </p:nvPr>
        </p:nvGraphicFramePr>
        <p:xfrm>
          <a:off x="979904" y="1816361"/>
          <a:ext cx="102722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080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3424951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3222265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/>
                        <a:t>Travel Request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E90BB5-86CB-47AA-8B35-40A7623763FA}"/>
              </a:ext>
            </a:extLst>
          </p:cNvPr>
          <p:cNvSpPr/>
          <p:nvPr/>
        </p:nvSpPr>
        <p:spPr>
          <a:xfrm>
            <a:off x="9104243" y="2239617"/>
            <a:ext cx="1563757" cy="2239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B5BA2D-A98C-451E-BC1F-261939732210}"/>
              </a:ext>
            </a:extLst>
          </p:cNvPr>
          <p:cNvSpPr/>
          <p:nvPr/>
        </p:nvSpPr>
        <p:spPr>
          <a:xfrm>
            <a:off x="9104243" y="2601468"/>
            <a:ext cx="1563757" cy="20439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96F079-32DD-4250-9DBB-E7182525B574}"/>
              </a:ext>
            </a:extLst>
          </p:cNvPr>
          <p:cNvSpPr/>
          <p:nvPr/>
        </p:nvSpPr>
        <p:spPr>
          <a:xfrm>
            <a:off x="9104243" y="2997791"/>
            <a:ext cx="1563757" cy="20439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275928D8-54EC-4D3A-B343-69BE97D929EF}"/>
              </a:ext>
            </a:extLst>
          </p:cNvPr>
          <p:cNvSpPr/>
          <p:nvPr/>
        </p:nvSpPr>
        <p:spPr>
          <a:xfrm>
            <a:off x="855677" y="3519190"/>
            <a:ext cx="10404990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Image</a:t>
            </a:r>
          </a:p>
        </p:txBody>
      </p:sp>
    </p:spTree>
    <p:extLst>
      <p:ext uri="{BB962C8B-B14F-4D97-AF65-F5344CB8AC3E}">
        <p14:creationId xmlns:p14="http://schemas.microsoft.com/office/powerpoint/2010/main" val="390550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9100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3155" y="1676757"/>
            <a:ext cx="10480646" cy="86239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9800" y="1778002"/>
            <a:ext cx="10320867" cy="62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All details of the Travel request form in read only mode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39296" y="2794705"/>
            <a:ext cx="2827626" cy="37595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Processing Table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Application/Form No.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xxxxx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69547"/>
              </p:ext>
            </p:extLst>
          </p:nvPr>
        </p:nvGraphicFramePr>
        <p:xfrm>
          <a:off x="939800" y="3334280"/>
          <a:ext cx="102004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530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7089913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512032">
                  <a:extLst>
                    <a:ext uri="{9D8B030D-6E8A-4147-A177-3AD203B41FA5}">
                      <a16:colId xmlns:a16="http://schemas.microsoft.com/office/drawing/2014/main" val="2454282537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RFQ Processing Table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Extracted Details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 details captured from Air Ticket Arrangement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Specific details captured from Hotel Stay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7134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Specific details captured from Airport Pickup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87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2404611-DA16-4EFF-A4D3-EB629515420E}"/>
              </a:ext>
            </a:extLst>
          </p:cNvPr>
          <p:cNvSpPr/>
          <p:nvPr/>
        </p:nvSpPr>
        <p:spPr>
          <a:xfrm>
            <a:off x="10753393" y="3771347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595414-401F-4897-BAE2-D2B6775978C3}"/>
              </a:ext>
            </a:extLst>
          </p:cNvPr>
          <p:cNvSpPr/>
          <p:nvPr/>
        </p:nvSpPr>
        <p:spPr>
          <a:xfrm>
            <a:off x="10753394" y="4162118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C33055-6F74-4191-8B29-FFD6CD45E485}"/>
              </a:ext>
            </a:extLst>
          </p:cNvPr>
          <p:cNvSpPr/>
          <p:nvPr/>
        </p:nvSpPr>
        <p:spPr>
          <a:xfrm>
            <a:off x="10753394" y="4520472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F52E95-58F1-4AE3-B05F-791D1B53D072}"/>
              </a:ext>
            </a:extLst>
          </p:cNvPr>
          <p:cNvSpPr/>
          <p:nvPr/>
        </p:nvSpPr>
        <p:spPr>
          <a:xfrm>
            <a:off x="10753393" y="4878826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94FDE3D2-19EE-448F-93CB-CB78D10B7276}"/>
              </a:ext>
            </a:extLst>
          </p:cNvPr>
          <p:cNvSpPr/>
          <p:nvPr/>
        </p:nvSpPr>
        <p:spPr>
          <a:xfrm>
            <a:off x="3313043" y="2822860"/>
            <a:ext cx="2194014" cy="311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DE28EF1-B724-456D-AB7C-48F16EA1CCD8}"/>
              </a:ext>
            </a:extLst>
          </p:cNvPr>
          <p:cNvSpPr/>
          <p:nvPr/>
        </p:nvSpPr>
        <p:spPr>
          <a:xfrm rot="5400000">
            <a:off x="5275762" y="2848676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084BFA-C933-4F8C-AE13-72F1EAF85251}"/>
              </a:ext>
            </a:extLst>
          </p:cNvPr>
          <p:cNvSpPr/>
          <p:nvPr/>
        </p:nvSpPr>
        <p:spPr>
          <a:xfrm>
            <a:off x="812652" y="2772960"/>
            <a:ext cx="2500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 section for RFQ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0A8197-B605-446A-9EDF-DC1CA06D0C80}"/>
              </a:ext>
            </a:extLst>
          </p:cNvPr>
          <p:cNvSpPr/>
          <p:nvPr/>
        </p:nvSpPr>
        <p:spPr>
          <a:xfrm>
            <a:off x="6915275" y="5192781"/>
            <a:ext cx="4219142" cy="37595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Selections to Merge Table</a:t>
            </a:r>
          </a:p>
        </p:txBody>
      </p:sp>
    </p:spTree>
    <p:extLst>
      <p:ext uri="{BB962C8B-B14F-4D97-AF65-F5344CB8AC3E}">
        <p14:creationId xmlns:p14="http://schemas.microsoft.com/office/powerpoint/2010/main" val="18896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Merge Form – (</a:t>
              </a:r>
              <a:r>
                <a:rPr lang="en-US" sz="52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50573"/>
              </p:ext>
            </p:extLst>
          </p:nvPr>
        </p:nvGraphicFramePr>
        <p:xfrm>
          <a:off x="965347" y="2078087"/>
          <a:ext cx="9824124" cy="342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3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endParaRPr lang="en-US" b="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Ticket Class</a:t>
                      </a: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Departure Date/Time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Arrival Date/Time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Port of Origin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Port of Destination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30" y="1665287"/>
            <a:ext cx="4200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Extracted details – Air Ticket (AT)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087BB95E-AE88-45EA-BAD5-BA3379D34298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30D46A0-6753-407A-9FA5-0D4407D629C2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27">
            <a:extLst>
              <a:ext uri="{FF2B5EF4-FFF2-40B4-BE49-F238E27FC236}">
                <a16:creationId xmlns:a16="http://schemas.microsoft.com/office/drawing/2014/main" id="{8558840E-7846-4DA3-8DB9-73F1FD79ECA3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id="{067AA40C-EC36-432F-A9A0-AA01075C41F7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48F8AD68-0021-4290-8AD5-B7B8C7282A20}"/>
              </a:ext>
            </a:extLst>
          </p:cNvPr>
          <p:cNvSpPr/>
          <p:nvPr/>
        </p:nvSpPr>
        <p:spPr>
          <a:xfrm>
            <a:off x="3122315" y="4532995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D33F26E2-E698-4856-A181-7908A6854A61}"/>
              </a:ext>
            </a:extLst>
          </p:cNvPr>
          <p:cNvSpPr/>
          <p:nvPr/>
        </p:nvSpPr>
        <p:spPr>
          <a:xfrm>
            <a:off x="3122314" y="286982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2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16927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Merge Form – (ii)</a:t>
              </a:r>
            </a:p>
            <a:p>
              <a:endPara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82452"/>
              </p:ext>
            </p:extLst>
          </p:nvPr>
        </p:nvGraphicFramePr>
        <p:xfrm>
          <a:off x="965347" y="2078087"/>
          <a:ext cx="9824124" cy="342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3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endParaRPr lang="en-US" b="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Designation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Travel Sector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Hotel Name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Hotel Category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Room 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Room Type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Check In Date/Time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Check Out Date/Time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30" y="1665287"/>
            <a:ext cx="4379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Extracted details Form – Hotel Stay (HS)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05A17FB9-EFAC-4234-B8F5-FFD1FD0CC9E4}"/>
              </a:ext>
            </a:extLst>
          </p:cNvPr>
          <p:cNvSpPr/>
          <p:nvPr/>
        </p:nvSpPr>
        <p:spPr>
          <a:xfrm>
            <a:off x="8069076" y="426134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38F0A59-950E-4309-8B98-25CC70C01163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AEF438C4-83C1-4620-AF9B-0C1B6C890C64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166D47F7-FBCF-4830-BDBB-E3893BF91948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A1541401-E83E-4BA3-9E3F-E8828A65BE4C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4D24648F-648E-4EC3-B52B-364126E42EE2}"/>
              </a:ext>
            </a:extLst>
          </p:cNvPr>
          <p:cNvSpPr/>
          <p:nvPr/>
        </p:nvSpPr>
        <p:spPr>
          <a:xfrm>
            <a:off x="3122315" y="4532995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E66A55A8-DC97-4ABA-ACDA-74E357A60A28}"/>
              </a:ext>
            </a:extLst>
          </p:cNvPr>
          <p:cNvSpPr/>
          <p:nvPr/>
        </p:nvSpPr>
        <p:spPr>
          <a:xfrm>
            <a:off x="3122314" y="286982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0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249299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Merge Form – (iii)</a:t>
              </a:r>
            </a:p>
            <a:p>
              <a:endPara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15313"/>
              </p:ext>
            </p:extLst>
          </p:nvPr>
        </p:nvGraphicFramePr>
        <p:xfrm>
          <a:off x="965347" y="2078087"/>
          <a:ext cx="9824124" cy="342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3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endParaRPr lang="en-US" b="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Designation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Travel Sector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Pick up location 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Pick up Date/Time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Drop off location 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Drop off Date/Time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Preferred vehicle 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29" y="1665287"/>
            <a:ext cx="4790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Extracted details Form – Airport Pickup (PC)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A7EB4269-8932-4AC9-A258-D1DFE615AE51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0DB7EA3E-827A-4E08-9AE5-F3B2D1526F9A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FD4A0131-5E57-41AA-BBB0-6CC62699A7D9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DBD2F42-6062-4BDA-B7A6-1A0D802C400C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53AD0B83-BEE8-431F-9041-3A5C71DE6982}"/>
              </a:ext>
            </a:extLst>
          </p:cNvPr>
          <p:cNvSpPr/>
          <p:nvPr/>
        </p:nvSpPr>
        <p:spPr>
          <a:xfrm>
            <a:off x="3122315" y="4532995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C5A755DD-5A80-40A2-B9E4-CD0587F5CB5E}"/>
              </a:ext>
            </a:extLst>
          </p:cNvPr>
          <p:cNvSpPr/>
          <p:nvPr/>
        </p:nvSpPr>
        <p:spPr>
          <a:xfrm>
            <a:off x="3122314" y="286982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4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030876D-930C-4F82-88B9-B210C723C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19906"/>
              </p:ext>
            </p:extLst>
          </p:nvPr>
        </p:nvGraphicFramePr>
        <p:xfrm>
          <a:off x="949206" y="2432473"/>
          <a:ext cx="1037904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466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2306713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2219456">
                  <a:extLst>
                    <a:ext uri="{9D8B030D-6E8A-4147-A177-3AD203B41FA5}">
                      <a16:colId xmlns:a16="http://schemas.microsoft.com/office/drawing/2014/main" val="1267771294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1157938058"/>
                    </a:ext>
                  </a:extLst>
                </a:gridCol>
                <a:gridCol w="1546492">
                  <a:extLst>
                    <a:ext uri="{9D8B030D-6E8A-4147-A177-3AD203B41FA5}">
                      <a16:colId xmlns:a16="http://schemas.microsoft.com/office/drawing/2014/main" val="2415709375"/>
                    </a:ext>
                  </a:extLst>
                </a:gridCol>
                <a:gridCol w="372717">
                  <a:extLst>
                    <a:ext uri="{9D8B030D-6E8A-4147-A177-3AD203B41FA5}">
                      <a16:colId xmlns:a16="http://schemas.microsoft.com/office/drawing/2014/main" val="2454282537"/>
                    </a:ext>
                  </a:extLst>
                </a:gridCol>
              </a:tblGrid>
              <a:tr h="356271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RFQ Merge Table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RFQ#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Merged Sections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 Travel Agency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 Multiple Attachments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Actions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AT+  HS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7134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8769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B61F7044-8EA0-4097-97FE-DE2BE34C7D9D}"/>
              </a:ext>
            </a:extLst>
          </p:cNvPr>
          <p:cNvSpPr/>
          <p:nvPr/>
        </p:nvSpPr>
        <p:spPr>
          <a:xfrm>
            <a:off x="11022343" y="2820672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6B9633-836D-48C2-89D2-375FE0551664}"/>
              </a:ext>
            </a:extLst>
          </p:cNvPr>
          <p:cNvSpPr/>
          <p:nvPr/>
        </p:nvSpPr>
        <p:spPr>
          <a:xfrm>
            <a:off x="11039821" y="3540224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C934B5-C019-49FA-B439-B6A3F8AB8E31}"/>
              </a:ext>
            </a:extLst>
          </p:cNvPr>
          <p:cNvSpPr/>
          <p:nvPr/>
        </p:nvSpPr>
        <p:spPr>
          <a:xfrm>
            <a:off x="11039821" y="3898578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8B7B8134-C73E-48B5-9B15-F9F46F20FAD2}"/>
              </a:ext>
            </a:extLst>
          </p:cNvPr>
          <p:cNvSpPr/>
          <p:nvPr/>
        </p:nvSpPr>
        <p:spPr>
          <a:xfrm>
            <a:off x="5460991" y="3487507"/>
            <a:ext cx="1572027" cy="254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1E7757B-334C-4226-BC64-68D1BB287FE7}"/>
              </a:ext>
            </a:extLst>
          </p:cNvPr>
          <p:cNvSpPr/>
          <p:nvPr/>
        </p:nvSpPr>
        <p:spPr>
          <a:xfrm rot="5400000">
            <a:off x="6801724" y="3513324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51FB601B-A259-4601-9954-C428851D06F5}"/>
              </a:ext>
            </a:extLst>
          </p:cNvPr>
          <p:cNvSpPr/>
          <p:nvPr/>
        </p:nvSpPr>
        <p:spPr>
          <a:xfrm>
            <a:off x="5460991" y="3882987"/>
            <a:ext cx="1572028" cy="27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F7ADB1B-02F6-4D1E-A11D-406259415F0F}"/>
              </a:ext>
            </a:extLst>
          </p:cNvPr>
          <p:cNvSpPr/>
          <p:nvPr/>
        </p:nvSpPr>
        <p:spPr>
          <a:xfrm rot="5400000">
            <a:off x="6801724" y="3871677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968FA075-4794-4103-B3F9-8700155456AF}"/>
              </a:ext>
            </a:extLst>
          </p:cNvPr>
          <p:cNvSpPr/>
          <p:nvPr/>
        </p:nvSpPr>
        <p:spPr>
          <a:xfrm>
            <a:off x="7667773" y="3497333"/>
            <a:ext cx="1572027" cy="254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50F90EA-5706-48E2-8A69-61624E957440}"/>
              </a:ext>
            </a:extLst>
          </p:cNvPr>
          <p:cNvSpPr/>
          <p:nvPr/>
        </p:nvSpPr>
        <p:spPr>
          <a:xfrm rot="5400000">
            <a:off x="9008506" y="3523150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5E4DFBE4-4619-420C-B8BF-E2E176F0ECF5}"/>
              </a:ext>
            </a:extLst>
          </p:cNvPr>
          <p:cNvSpPr/>
          <p:nvPr/>
        </p:nvSpPr>
        <p:spPr>
          <a:xfrm>
            <a:off x="7667773" y="3892813"/>
            <a:ext cx="1572028" cy="27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6ABB4EB-D47D-4EA9-A032-1C0533970DBC}"/>
              </a:ext>
            </a:extLst>
          </p:cNvPr>
          <p:cNvSpPr/>
          <p:nvPr/>
        </p:nvSpPr>
        <p:spPr>
          <a:xfrm rot="5400000">
            <a:off x="9008506" y="3881503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84E75C-3422-433B-9931-AF3EBB4F1A0D}"/>
              </a:ext>
            </a:extLst>
          </p:cNvPr>
          <p:cNvSpPr/>
          <p:nvPr/>
        </p:nvSpPr>
        <p:spPr>
          <a:xfrm>
            <a:off x="9487785" y="3490694"/>
            <a:ext cx="1368096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Preview RFQ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A9E0C5-BD2E-4815-9CC2-9FD881FED557}"/>
              </a:ext>
            </a:extLst>
          </p:cNvPr>
          <p:cNvSpPr/>
          <p:nvPr/>
        </p:nvSpPr>
        <p:spPr>
          <a:xfrm>
            <a:off x="9493192" y="3842817"/>
            <a:ext cx="1368096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Preview RFQ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011317-0A55-4647-804A-C712B0A727E3}"/>
              </a:ext>
            </a:extLst>
          </p:cNvPr>
          <p:cNvSpPr/>
          <p:nvPr/>
        </p:nvSpPr>
        <p:spPr>
          <a:xfrm>
            <a:off x="8518103" y="4713252"/>
            <a:ext cx="2827626" cy="37595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Selected Rows</a:t>
            </a:r>
          </a:p>
        </p:txBody>
      </p:sp>
    </p:spTree>
    <p:extLst>
      <p:ext uri="{BB962C8B-B14F-4D97-AF65-F5344CB8AC3E}">
        <p14:creationId xmlns:p14="http://schemas.microsoft.com/office/powerpoint/2010/main" val="132974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83766"/>
              </p:ext>
            </p:extLst>
          </p:nvPr>
        </p:nvGraphicFramePr>
        <p:xfrm>
          <a:off x="2029281" y="2078087"/>
          <a:ext cx="8088264" cy="3363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264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</a:tblGrid>
              <a:tr h="7913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ln w="0"/>
                          <a:solidFill>
                            <a:schemeClr val="l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HRD-BTC-CC-XXXX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571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Remarks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A1558C13-2300-4D10-9868-4200CADD868F}"/>
              </a:ext>
            </a:extLst>
          </p:cNvPr>
          <p:cNvSpPr/>
          <p:nvPr/>
        </p:nvSpPr>
        <p:spPr>
          <a:xfrm>
            <a:off x="2074455" y="2878369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All details in the Merged Sections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AT +  HS+ PC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5238897" y="1705697"/>
            <a:ext cx="2752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Preview Form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099592-9C6E-4416-9347-7E7E64038E8D}"/>
              </a:ext>
            </a:extLst>
          </p:cNvPr>
          <p:cNvSpPr/>
          <p:nvPr/>
        </p:nvSpPr>
        <p:spPr>
          <a:xfrm>
            <a:off x="2074454" y="3429000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Travel Agency </a:t>
            </a:r>
          </a:p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756769-374F-4C29-9B62-B0350317C0AB}"/>
              </a:ext>
            </a:extLst>
          </p:cNvPr>
          <p:cNvSpPr/>
          <p:nvPr/>
        </p:nvSpPr>
        <p:spPr>
          <a:xfrm>
            <a:off x="2074454" y="3973547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Attachments</a:t>
            </a:r>
          </a:p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E4283B-29F9-45E4-901F-AC27E1EDAD3B}"/>
              </a:ext>
            </a:extLst>
          </p:cNvPr>
          <p:cNvSpPr/>
          <p:nvPr/>
        </p:nvSpPr>
        <p:spPr>
          <a:xfrm>
            <a:off x="7459857" y="5068726"/>
            <a:ext cx="2561893" cy="32132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RFQ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9617069" y="214912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0FE3CC88-2BF4-4177-A5CE-2B80B7CE72F3}"/>
              </a:ext>
            </a:extLst>
          </p:cNvPr>
          <p:cNvSpPr/>
          <p:nvPr/>
        </p:nvSpPr>
        <p:spPr>
          <a:xfrm>
            <a:off x="3180521" y="4525020"/>
            <a:ext cx="6841227" cy="4886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Kindly provide booking options with reference to the above details as early as possible. Regards!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8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9171</TotalTime>
  <Words>1283</Words>
  <Application>Microsoft Office PowerPoint</Application>
  <PresentationFormat>Widescreen</PresentationFormat>
  <Paragraphs>421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Manage RFQ Manage Quotation Manage LPO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146</cp:revision>
  <dcterms:created xsi:type="dcterms:W3CDTF">2018-10-28T20:25:54Z</dcterms:created>
  <dcterms:modified xsi:type="dcterms:W3CDTF">2018-11-04T05:24:54Z</dcterms:modified>
</cp:coreProperties>
</file>