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2" r:id="rId1"/>
  </p:sldMasterIdLst>
  <p:notesMasterIdLst>
    <p:notesMasterId r:id="rId58"/>
  </p:notesMasterIdLst>
  <p:sldIdLst>
    <p:sldId id="256" r:id="rId2"/>
    <p:sldId id="257" r:id="rId3"/>
    <p:sldId id="313" r:id="rId4"/>
    <p:sldId id="312" r:id="rId5"/>
    <p:sldId id="260" r:id="rId6"/>
    <p:sldId id="261" r:id="rId7"/>
    <p:sldId id="262" r:id="rId8"/>
    <p:sldId id="318" r:id="rId9"/>
    <p:sldId id="263" r:id="rId10"/>
    <p:sldId id="325" r:id="rId11"/>
    <p:sldId id="317" r:id="rId12"/>
    <p:sldId id="315" r:id="rId13"/>
    <p:sldId id="314" r:id="rId14"/>
    <p:sldId id="280" r:id="rId15"/>
    <p:sldId id="281" r:id="rId16"/>
    <p:sldId id="283" r:id="rId17"/>
    <p:sldId id="284" r:id="rId18"/>
    <p:sldId id="295" r:id="rId19"/>
    <p:sldId id="296" r:id="rId20"/>
    <p:sldId id="320" r:id="rId21"/>
    <p:sldId id="297" r:id="rId22"/>
    <p:sldId id="298" r:id="rId23"/>
    <p:sldId id="306" r:id="rId24"/>
    <p:sldId id="316" r:id="rId25"/>
    <p:sldId id="265" r:id="rId26"/>
    <p:sldId id="266" r:id="rId27"/>
    <p:sldId id="267" r:id="rId28"/>
    <p:sldId id="268" r:id="rId29"/>
    <p:sldId id="270" r:id="rId30"/>
    <p:sldId id="269" r:id="rId31"/>
    <p:sldId id="271" r:id="rId32"/>
    <p:sldId id="275" r:id="rId33"/>
    <p:sldId id="272" r:id="rId34"/>
    <p:sldId id="322" r:id="rId35"/>
    <p:sldId id="304" r:id="rId36"/>
    <p:sldId id="323" r:id="rId37"/>
    <p:sldId id="299" r:id="rId38"/>
    <p:sldId id="300" r:id="rId39"/>
    <p:sldId id="301" r:id="rId40"/>
    <p:sldId id="302" r:id="rId41"/>
    <p:sldId id="308" r:id="rId42"/>
    <p:sldId id="309" r:id="rId43"/>
    <p:sldId id="285" r:id="rId44"/>
    <p:sldId id="286" r:id="rId45"/>
    <p:sldId id="287" r:id="rId46"/>
    <p:sldId id="291" r:id="rId47"/>
    <p:sldId id="290" r:id="rId48"/>
    <p:sldId id="292" r:id="rId49"/>
    <p:sldId id="293" r:id="rId50"/>
    <p:sldId id="294" r:id="rId51"/>
    <p:sldId id="311" r:id="rId52"/>
    <p:sldId id="324" r:id="rId53"/>
    <p:sldId id="310" r:id="rId54"/>
    <p:sldId id="321" r:id="rId55"/>
    <p:sldId id="326" r:id="rId56"/>
    <p:sldId id="32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3" autoAdjust="0"/>
    <p:restoredTop sz="94660"/>
  </p:normalViewPr>
  <p:slideViewPr>
    <p:cSldViewPr snapToGrid="0">
      <p:cViewPr varScale="1">
        <p:scale>
          <a:sx n="92" d="100"/>
          <a:sy n="92" d="100"/>
        </p:scale>
        <p:origin x="25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ishwarya\Desktop\Graphs\behaviour.csv"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ishwarya\Desktop\Graphs\no.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ishwarya\Desktop\Graphs\stress%20vs%20sex.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Graphs\stress%20vs%20Marital%20statu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9.xml.rels><?xml version="1.0" encoding="UTF-8" standalone="yes"?>
<Relationships xmlns="http://schemas.openxmlformats.org/package/2006/relationships"><Relationship Id="rId3" Type="http://schemas.openxmlformats.org/officeDocument/2006/relationships/oleObject" Target="file:///C:\Users\Aishwarya\Desktop\Graphs\symptoms.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0" i="1">
                <a:latin typeface="Arial Black" panose="020B0A04020102020204" pitchFamily="34" charset="0"/>
              </a:rPr>
              <a:t>MARITAL</a:t>
            </a:r>
            <a:r>
              <a:rPr lang="en-IN" sz="1600" b="0" i="1" baseline="0">
                <a:latin typeface="Arial Black" panose="020B0A04020102020204" pitchFamily="34" charset="0"/>
              </a:rPr>
              <a:t> STATUS</a:t>
            </a:r>
            <a:endParaRPr lang="en-IN" sz="1600" b="0" i="1">
              <a:latin typeface="Arial Black" panose="020B0A04020102020204" pitchFamily="34" charset="0"/>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3305271216097988"/>
          <c:y val="0.11489428404782738"/>
          <c:w val="0.40839041994750652"/>
          <c:h val="0.68065069991251081"/>
        </c:manualLayout>
      </c:layout>
      <c:doughnutChart>
        <c:varyColors val="1"/>
        <c:ser>
          <c:idx val="0"/>
          <c:order val="0"/>
          <c:spPr>
            <a:effectLst>
              <a:outerShdw blurRad="57150" dist="19050" dir="5400000" algn="ctr" rotWithShape="0">
                <a:schemeClr val="tx1">
                  <a:alpha val="63000"/>
                </a:schemeClr>
              </a:outerShdw>
              <a:softEdge rad="152400"/>
            </a:effectLst>
            <a:scene3d>
              <a:camera prst="orthographicFront"/>
              <a:lightRig rig="threePt" dir="t"/>
            </a:scene3d>
            <a:sp3d>
              <a:bevelT w="152400" h="82550" prst="coolSlant"/>
              <a:bevelB w="165100" prst="coolSlant"/>
            </a:sp3d>
          </c:spPr>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chemeClr val="tx1">
                    <a:alpha val="63000"/>
                  </a:schemeClr>
                </a:outerShdw>
                <a:softEdge rad="152400"/>
              </a:effectLst>
              <a:scene3d>
                <a:camera prst="orthographicFront"/>
                <a:lightRig rig="threePt" dir="t"/>
              </a:scene3d>
              <a:sp3d>
                <a:bevelT w="152400" h="82550" prst="coolSlant"/>
                <a:bevelB w="165100" prst="coolSlant"/>
              </a:sp3d>
            </c:spPr>
            <c:extLst>
              <c:ext xmlns:c16="http://schemas.microsoft.com/office/drawing/2014/chart" uri="{C3380CC4-5D6E-409C-BE32-E72D297353CC}">
                <c16:uniqueId val="{00000001-85A8-4A5C-90C7-2D6AB87DB9CC}"/>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chemeClr val="tx1">
                    <a:alpha val="63000"/>
                  </a:schemeClr>
                </a:outerShdw>
                <a:softEdge rad="152400"/>
              </a:effectLst>
              <a:scene3d>
                <a:camera prst="orthographicFront"/>
                <a:lightRig rig="threePt" dir="t"/>
              </a:scene3d>
              <a:sp3d>
                <a:bevelT w="152400" h="82550" prst="coolSlant"/>
                <a:bevelB w="165100" prst="coolSlant"/>
              </a:sp3d>
            </c:spPr>
            <c:extLst>
              <c:ext xmlns:c16="http://schemas.microsoft.com/office/drawing/2014/chart" uri="{C3380CC4-5D6E-409C-BE32-E72D297353CC}">
                <c16:uniqueId val="{00000003-85A8-4A5C-90C7-2D6AB87DB9CC}"/>
              </c:ext>
            </c:extLst>
          </c:dPt>
          <c:dLbls>
            <c:spPr>
              <a:solidFill>
                <a:prstClr val="white"/>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Sheet1!$C$3:$C$4</c:f>
              <c:strCache>
                <c:ptCount val="2"/>
                <c:pt idx="0">
                  <c:v>single </c:v>
                </c:pt>
                <c:pt idx="1">
                  <c:v>married</c:v>
                </c:pt>
              </c:strCache>
            </c:strRef>
          </c:cat>
          <c:val>
            <c:numRef>
              <c:f>Sheet1!$D$3:$D$4</c:f>
              <c:numCache>
                <c:formatCode>General</c:formatCode>
                <c:ptCount val="2"/>
                <c:pt idx="0">
                  <c:v>494</c:v>
                </c:pt>
                <c:pt idx="1">
                  <c:v>304</c:v>
                </c:pt>
              </c:numCache>
            </c:numRef>
          </c:val>
          <c:extLst>
            <c:ext xmlns:c16="http://schemas.microsoft.com/office/drawing/2014/chart" uri="{C3380CC4-5D6E-409C-BE32-E72D297353CC}">
              <c16:uniqueId val="{00000004-85A8-4A5C-90C7-2D6AB87DB9CC}"/>
            </c:ext>
          </c:extLst>
        </c:ser>
        <c:dLbls>
          <c:showLegendKey val="0"/>
          <c:showVal val="0"/>
          <c:showCatName val="0"/>
          <c:showSerName val="0"/>
          <c:showPercent val="1"/>
          <c:showBubbleSize val="0"/>
          <c:showLeaderLines val="0"/>
        </c:dLbls>
        <c:firstSliceAng val="20"/>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r>
              <a:rPr lang="en-US" sz="2400" b="1" u="sng" strike="noStrike" dirty="0">
                <a:solidFill>
                  <a:schemeClr val="accent6">
                    <a:lumMod val="75000"/>
                  </a:schemeClr>
                </a:solidFill>
                <a:effectLst/>
                <a:latin typeface="Times New Roman" panose="02020603050405020304" pitchFamily="18" charset="0"/>
                <a:cs typeface="Times New Roman" panose="02020603050405020304" pitchFamily="18" charset="0"/>
              </a:rPr>
              <a:t>Behavioral</a:t>
            </a:r>
            <a:r>
              <a:rPr lang="en-US" sz="2400" b="1" u="sng" strike="noStrike" baseline="0" dirty="0">
                <a:solidFill>
                  <a:schemeClr val="accent6">
                    <a:lumMod val="75000"/>
                  </a:schemeClr>
                </a:solidFill>
                <a:effectLst/>
                <a:latin typeface="Times New Roman" panose="02020603050405020304" pitchFamily="18" charset="0"/>
                <a:cs typeface="Times New Roman" panose="02020603050405020304" pitchFamily="18" charset="0"/>
              </a:rPr>
              <a:t> changes due to stress</a:t>
            </a:r>
            <a:endParaRPr lang="en-IN" sz="2400" b="1" u="sng" strike="noStrike" dirty="0">
              <a:solidFill>
                <a:schemeClr val="accent6">
                  <a:lumMod val="75000"/>
                </a:schemeClr>
              </a:solidFill>
              <a:effectLst/>
              <a:latin typeface="Times New Roman" panose="02020603050405020304" pitchFamily="18" charset="0"/>
              <a:cs typeface="Times New Roman" panose="02020603050405020304" pitchFamily="18" charset="0"/>
            </a:endParaRPr>
          </a:p>
        </c:rich>
      </c:tx>
      <c:layout>
        <c:manualLayout>
          <c:xMode val="edge"/>
          <c:yMode val="edge"/>
          <c:x val="0.25227466401410564"/>
          <c:y val="1.144492131616595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27509909245036851"/>
          <c:y val="7.2801283875660122E-2"/>
          <c:w val="0.65868430387325205"/>
          <c:h val="0.88185086803908552"/>
        </c:manualLayout>
      </c:layout>
      <c:barChart>
        <c:barDir val="bar"/>
        <c:grouping val="clustered"/>
        <c:varyColors val="0"/>
        <c:ser>
          <c:idx val="0"/>
          <c:order val="0"/>
          <c:spPr>
            <a:solidFill>
              <a:schemeClr val="accent6"/>
            </a:solidFill>
            <a:ln>
              <a:noFill/>
            </a:ln>
            <a:effectLst/>
          </c:spPr>
          <c:invertIfNegative val="0"/>
          <c:dLbls>
            <c:spPr>
              <a:solidFill>
                <a:schemeClr val="accent4">
                  <a:lumMod val="60000"/>
                  <a:lumOff val="40000"/>
                </a:schemeClr>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Black" panose="020B0A040201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behaviour!$D$2:$D$13</c:f>
              <c:strCache>
                <c:ptCount val="12"/>
                <c:pt idx="0">
                  <c:v>Frequent Hospitalization</c:v>
                </c:pt>
                <c:pt idx="1">
                  <c:v>Excessive Alcohol</c:v>
                </c:pt>
                <c:pt idx="2">
                  <c:v>Increased Smoking</c:v>
                </c:pt>
                <c:pt idx="3">
                  <c:v>Under/Over Eating</c:v>
                </c:pt>
                <c:pt idx="4">
                  <c:v>Frequent Crying</c:v>
                </c:pt>
                <c:pt idx="5">
                  <c:v>Poor Performance in Job</c:v>
                </c:pt>
                <c:pt idx="6">
                  <c:v>Withdrawal from Relationship</c:v>
                </c:pt>
                <c:pt idx="7">
                  <c:v>Gambling</c:v>
                </c:pt>
                <c:pt idx="8">
                  <c:v>Suicidal Thoughts</c:v>
                </c:pt>
                <c:pt idx="9">
                  <c:v>Violence</c:v>
                </c:pt>
                <c:pt idx="10">
                  <c:v>None</c:v>
                </c:pt>
                <c:pt idx="11">
                  <c:v>Others</c:v>
                </c:pt>
              </c:strCache>
            </c:strRef>
          </c:cat>
          <c:val>
            <c:numRef>
              <c:f>behaviour!$E$2:$E$13</c:f>
              <c:numCache>
                <c:formatCode>General</c:formatCode>
                <c:ptCount val="12"/>
                <c:pt idx="0">
                  <c:v>34</c:v>
                </c:pt>
                <c:pt idx="1">
                  <c:v>70</c:v>
                </c:pt>
                <c:pt idx="2">
                  <c:v>76</c:v>
                </c:pt>
                <c:pt idx="3">
                  <c:v>193</c:v>
                </c:pt>
                <c:pt idx="4">
                  <c:v>79</c:v>
                </c:pt>
                <c:pt idx="5">
                  <c:v>130</c:v>
                </c:pt>
                <c:pt idx="6">
                  <c:v>73</c:v>
                </c:pt>
                <c:pt idx="7">
                  <c:v>18</c:v>
                </c:pt>
                <c:pt idx="8">
                  <c:v>88</c:v>
                </c:pt>
                <c:pt idx="9">
                  <c:v>65</c:v>
                </c:pt>
                <c:pt idx="10">
                  <c:v>60</c:v>
                </c:pt>
                <c:pt idx="11">
                  <c:v>41</c:v>
                </c:pt>
              </c:numCache>
            </c:numRef>
          </c:val>
          <c:extLst>
            <c:ext xmlns:c16="http://schemas.microsoft.com/office/drawing/2014/chart" uri="{C3380CC4-5D6E-409C-BE32-E72D297353CC}">
              <c16:uniqueId val="{00000000-5485-41A9-8433-4252972A1750}"/>
            </c:ext>
          </c:extLst>
        </c:ser>
        <c:dLbls>
          <c:dLblPos val="inEnd"/>
          <c:showLegendKey val="0"/>
          <c:showVal val="1"/>
          <c:showCatName val="0"/>
          <c:showSerName val="0"/>
          <c:showPercent val="0"/>
          <c:showBubbleSize val="0"/>
        </c:dLbls>
        <c:gapWidth val="182"/>
        <c:axId val="502044592"/>
        <c:axId val="502045232"/>
      </c:barChart>
      <c:catAx>
        <c:axId val="502044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502045232"/>
        <c:crosses val="autoZero"/>
        <c:auto val="1"/>
        <c:lblAlgn val="ctr"/>
        <c:lblOffset val="100"/>
        <c:noMultiLvlLbl val="0"/>
      </c:catAx>
      <c:valAx>
        <c:axId val="5020452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crossAx val="502044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282347016814417"/>
          <c:y val="8.7997668373977531E-2"/>
          <c:w val="0.64736715964540004"/>
          <c:h val="0.8571886705909334"/>
        </c:manualLayout>
      </c:layout>
      <c:barChart>
        <c:barDir val="bar"/>
        <c:grouping val="clustered"/>
        <c:varyColors val="0"/>
        <c:ser>
          <c:idx val="0"/>
          <c:order val="0"/>
          <c:spPr>
            <a:solidFill>
              <a:schemeClr val="accent6"/>
            </a:solidFill>
            <a:ln>
              <a:noFill/>
            </a:ln>
            <a:effectLst/>
          </c:spPr>
          <c:invertIfNegative val="0"/>
          <c:dLbls>
            <c:spPr>
              <a:solidFill>
                <a:schemeClr val="accent6">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Black" panose="020B0A0402010202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Sheet1!$H$11:$H$14</c:f>
              <c:strCache>
                <c:ptCount val="4"/>
                <c:pt idx="0">
                  <c:v>Effective training and development program</c:v>
                </c:pt>
                <c:pt idx="1">
                  <c:v>Employee counselling</c:v>
                </c:pt>
                <c:pt idx="2">
                  <c:v>Motivational lectures</c:v>
                </c:pt>
                <c:pt idx="3">
                  <c:v>Health club</c:v>
                </c:pt>
              </c:strCache>
            </c:strRef>
          </c:cat>
          <c:val>
            <c:numRef>
              <c:f>Sheet1!$I$11:$I$14</c:f>
              <c:numCache>
                <c:formatCode>0.0%</c:formatCode>
                <c:ptCount val="4"/>
                <c:pt idx="0">
                  <c:v>0.3854875283446712</c:v>
                </c:pt>
                <c:pt idx="1">
                  <c:v>0.13151927437641722</c:v>
                </c:pt>
                <c:pt idx="2">
                  <c:v>0.17006802721088435</c:v>
                </c:pt>
                <c:pt idx="3">
                  <c:v>0.31292517006802723</c:v>
                </c:pt>
              </c:numCache>
            </c:numRef>
          </c:val>
          <c:extLst>
            <c:ext xmlns:c16="http://schemas.microsoft.com/office/drawing/2014/chart" uri="{C3380CC4-5D6E-409C-BE32-E72D297353CC}">
              <c16:uniqueId val="{00000000-267B-4025-9B54-1B33ED890F48}"/>
            </c:ext>
          </c:extLst>
        </c:ser>
        <c:dLbls>
          <c:dLblPos val="inEnd"/>
          <c:showLegendKey val="0"/>
          <c:showVal val="1"/>
          <c:showCatName val="0"/>
          <c:showSerName val="0"/>
          <c:showPercent val="0"/>
          <c:showBubbleSize val="0"/>
        </c:dLbls>
        <c:gapWidth val="182"/>
        <c:axId val="512373488"/>
        <c:axId val="512368688"/>
      </c:barChart>
      <c:catAx>
        <c:axId val="512373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12368688"/>
        <c:crosses val="autoZero"/>
        <c:auto val="1"/>
        <c:lblAlgn val="ctr"/>
        <c:lblOffset val="100"/>
        <c:noMultiLvlLbl val="0"/>
      </c:catAx>
      <c:valAx>
        <c:axId val="512368688"/>
        <c:scaling>
          <c:orientation val="minMax"/>
        </c:scaling>
        <c:delete val="0"/>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crossAx val="512373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000" b="1" i="1"/>
              <a:t>JOB</a:t>
            </a:r>
            <a:r>
              <a:rPr lang="en-IN" sz="2000" b="1" i="1" baseline="0"/>
              <a:t> POSITION</a:t>
            </a:r>
            <a:endParaRPr lang="en-IN" sz="2000" b="1" i="1"/>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1-D35D-40CD-B03E-12F56C1DE6F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3-D35D-40CD-B03E-12F56C1DE6F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5-D35D-40CD-B03E-12F56C1DE6F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7-D35D-40CD-B03E-12F56C1DE6F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9-D35D-40CD-B03E-12F56C1DE6FF}"/>
              </c:ext>
            </c:extLst>
          </c:dPt>
          <c:dLbls>
            <c:dLbl>
              <c:idx val="4"/>
              <c:layout>
                <c:manualLayout>
                  <c:x val="-4.3187565483036018E-17"/>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35D-40CD-B03E-12F56C1DE6FF}"/>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cap="none" normalizeH="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Sheet1!$C$3:$C$7</c:f>
              <c:strCache>
                <c:ptCount val="5"/>
                <c:pt idx="0">
                  <c:v>traniee</c:v>
                </c:pt>
                <c:pt idx="1">
                  <c:v>associate</c:v>
                </c:pt>
                <c:pt idx="2">
                  <c:v>senior asociate</c:v>
                </c:pt>
                <c:pt idx="3">
                  <c:v>team leader</c:v>
                </c:pt>
                <c:pt idx="4">
                  <c:v>manager</c:v>
                </c:pt>
              </c:strCache>
            </c:strRef>
          </c:cat>
          <c:val>
            <c:numRef>
              <c:f>Sheet1!$D$3:$D$7</c:f>
              <c:numCache>
                <c:formatCode>General</c:formatCode>
                <c:ptCount val="5"/>
                <c:pt idx="0">
                  <c:v>162</c:v>
                </c:pt>
                <c:pt idx="1">
                  <c:v>233</c:v>
                </c:pt>
                <c:pt idx="2">
                  <c:v>138</c:v>
                </c:pt>
                <c:pt idx="3">
                  <c:v>113</c:v>
                </c:pt>
                <c:pt idx="4">
                  <c:v>152</c:v>
                </c:pt>
              </c:numCache>
            </c:numRef>
          </c:val>
          <c:extLst>
            <c:ext xmlns:c16="http://schemas.microsoft.com/office/drawing/2014/chart" uri="{C3380CC4-5D6E-409C-BE32-E72D297353CC}">
              <c16:uniqueId val="{0000000A-D35D-40CD-B03E-12F56C1DE6FF}"/>
            </c:ext>
          </c:extLst>
        </c:ser>
        <c:dLbls>
          <c:dLblPos val="out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000" b="1" i="1"/>
              <a:t>FAMILY TYPE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1-DC8E-4E39-8868-A02E99B52A8B}"/>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3-DC8E-4E39-8868-A02E99B52A8B}"/>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Sheet1!$B$3:$B$4</c:f>
              <c:strCache>
                <c:ptCount val="2"/>
                <c:pt idx="0">
                  <c:v>nuclear </c:v>
                </c:pt>
                <c:pt idx="1">
                  <c:v>joint</c:v>
                </c:pt>
              </c:strCache>
            </c:strRef>
          </c:cat>
          <c:val>
            <c:numRef>
              <c:f>Sheet1!$C$3:$C$4</c:f>
              <c:numCache>
                <c:formatCode>General</c:formatCode>
                <c:ptCount val="2"/>
                <c:pt idx="0">
                  <c:v>559</c:v>
                </c:pt>
                <c:pt idx="1">
                  <c:v>239</c:v>
                </c:pt>
              </c:numCache>
            </c:numRef>
          </c:val>
          <c:extLst>
            <c:ext xmlns:c16="http://schemas.microsoft.com/office/drawing/2014/chart" uri="{C3380CC4-5D6E-409C-BE32-E72D297353CC}">
              <c16:uniqueId val="{00000004-DC8E-4E39-8868-A02E99B52A8B}"/>
            </c:ext>
          </c:extLst>
        </c:ser>
        <c:dLbls>
          <c:dLblPos val="out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GENDER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dLbl>
              <c:idx val="0"/>
              <c:tx>
                <c:rich>
                  <a:bodyPr/>
                  <a:lstStyle/>
                  <a:p>
                    <a:fld id="{988F7302-A63E-4CCA-A11E-F001F9D5913E}" type="VALUE">
                      <a:rPr lang="en-US" sz="1600">
                        <a:solidFill>
                          <a:sysClr val="windowText" lastClr="000000"/>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035-4CC5-9FE9-678297D3B92B}"/>
                </c:ext>
              </c:extLst>
            </c:dLbl>
            <c:dLbl>
              <c:idx val="1"/>
              <c:tx>
                <c:rich>
                  <a:bodyPr/>
                  <a:lstStyle/>
                  <a:p>
                    <a:fld id="{099300D7-5B99-43DA-92E9-7FB17BC2D4FF}" type="VALUE">
                      <a:rPr lang="en-US" sz="1600">
                        <a:solidFill>
                          <a:sysClr val="windowText" lastClr="000000"/>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035-4CC5-9FE9-678297D3B92B}"/>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GENDER!$B$5:$B$6</c:f>
              <c:strCache>
                <c:ptCount val="2"/>
                <c:pt idx="0">
                  <c:v>male</c:v>
                </c:pt>
                <c:pt idx="1">
                  <c:v>female</c:v>
                </c:pt>
              </c:strCache>
            </c:strRef>
          </c:cat>
          <c:val>
            <c:numRef>
              <c:f>GENDER!$C$5:$C$6</c:f>
              <c:numCache>
                <c:formatCode>0%</c:formatCode>
                <c:ptCount val="2"/>
                <c:pt idx="0">
                  <c:v>0.59022556390977443</c:v>
                </c:pt>
                <c:pt idx="1">
                  <c:v>0.40977443609022557</c:v>
                </c:pt>
              </c:numCache>
            </c:numRef>
          </c:val>
          <c:extLst>
            <c:ext xmlns:c16="http://schemas.microsoft.com/office/drawing/2014/chart" uri="{C3380CC4-5D6E-409C-BE32-E72D297353CC}">
              <c16:uniqueId val="{00000002-3035-4CC5-9FE9-678297D3B92B}"/>
            </c:ext>
          </c:extLst>
        </c:ser>
        <c:dLbls>
          <c:dLblPos val="inEnd"/>
          <c:showLegendKey val="0"/>
          <c:showVal val="1"/>
          <c:showCatName val="0"/>
          <c:showSerName val="0"/>
          <c:showPercent val="0"/>
          <c:showBubbleSize val="0"/>
        </c:dLbls>
        <c:gapWidth val="100"/>
        <c:overlap val="-24"/>
        <c:axId val="510407088"/>
        <c:axId val="510402608"/>
      </c:barChart>
      <c:catAx>
        <c:axId val="5104070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0402608"/>
        <c:crosses val="autoZero"/>
        <c:auto val="1"/>
        <c:lblAlgn val="ctr"/>
        <c:lblOffset val="100"/>
        <c:noMultiLvlLbl val="0"/>
      </c:catAx>
      <c:valAx>
        <c:axId val="510402608"/>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040708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EDUCATION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dLbl>
              <c:idx val="0"/>
              <c:tx>
                <c:rich>
                  <a:bodyPr/>
                  <a:lstStyle/>
                  <a:p>
                    <a:fld id="{5497D8CA-3130-4DC1-9EEC-E6FCAB1EE81A}" type="VALUE">
                      <a:rPr lang="en-US" sz="1400" b="1">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A5F-4847-9D3C-F607B2A5FF31}"/>
                </c:ext>
              </c:extLst>
            </c:dLbl>
            <c:dLbl>
              <c:idx val="1"/>
              <c:tx>
                <c:rich>
                  <a:bodyPr/>
                  <a:lstStyle/>
                  <a:p>
                    <a:fld id="{A9BE27C0-65F9-47B4-BB53-7C664598D484}" type="VALUE">
                      <a:rPr lang="en-US" sz="1400" b="1">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0A5F-4847-9D3C-F607B2A5FF31}"/>
                </c:ext>
              </c:extLst>
            </c:dLbl>
            <c:dLbl>
              <c:idx val="2"/>
              <c:tx>
                <c:rich>
                  <a:bodyPr/>
                  <a:lstStyle/>
                  <a:p>
                    <a:fld id="{B6FADB11-D71F-434C-80E4-53826299B170}" type="VALUE">
                      <a:rPr lang="en-US" sz="1400" b="1">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A5F-4847-9D3C-F607B2A5FF31}"/>
                </c:ext>
              </c:extLst>
            </c:dLbl>
            <c:dLbl>
              <c:idx val="3"/>
              <c:tx>
                <c:rich>
                  <a:bodyPr/>
                  <a:lstStyle/>
                  <a:p>
                    <a:fld id="{30FA250B-0299-476A-89E4-8FE6ADBA2958}" type="VALUE">
                      <a:rPr lang="en-US" sz="1400" b="1">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0A5F-4847-9D3C-F607B2A5FF31}"/>
                </c:ext>
              </c:extLst>
            </c:dLbl>
            <c:dLbl>
              <c:idx val="4"/>
              <c:tx>
                <c:rich>
                  <a:bodyPr/>
                  <a:lstStyle/>
                  <a:p>
                    <a:fld id="{158EDF0F-DBB8-4D15-BA45-AD00E01ED47E}" type="VALUE">
                      <a:rPr lang="en-US" sz="1400" b="1">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A5F-4847-9D3C-F607B2A5FF31}"/>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Sheet1!$D$3:$D$7</c:f>
              <c:strCache>
                <c:ptCount val="5"/>
                <c:pt idx="0">
                  <c:v>ssc</c:v>
                </c:pt>
                <c:pt idx="1">
                  <c:v>hsc</c:v>
                </c:pt>
                <c:pt idx="2">
                  <c:v>graduate</c:v>
                </c:pt>
                <c:pt idx="3">
                  <c:v>post graduate</c:v>
                </c:pt>
                <c:pt idx="4">
                  <c:v>ph.d</c:v>
                </c:pt>
              </c:strCache>
            </c:strRef>
          </c:cat>
          <c:val>
            <c:numRef>
              <c:f>Sheet1!$E$3:$E$7</c:f>
              <c:numCache>
                <c:formatCode>0%</c:formatCode>
                <c:ptCount val="5"/>
                <c:pt idx="0">
                  <c:v>1.0025062656641603E-2</c:v>
                </c:pt>
                <c:pt idx="1">
                  <c:v>5.6390977443609019E-2</c:v>
                </c:pt>
                <c:pt idx="2">
                  <c:v>0.56390977443609025</c:v>
                </c:pt>
                <c:pt idx="3">
                  <c:v>0.35463659147869675</c:v>
                </c:pt>
                <c:pt idx="4">
                  <c:v>1.5037593984962405E-2</c:v>
                </c:pt>
              </c:numCache>
            </c:numRef>
          </c:val>
          <c:extLst>
            <c:ext xmlns:c16="http://schemas.microsoft.com/office/drawing/2014/chart" uri="{C3380CC4-5D6E-409C-BE32-E72D297353CC}">
              <c16:uniqueId val="{00000000-0A5F-4847-9D3C-F607B2A5FF31}"/>
            </c:ext>
          </c:extLst>
        </c:ser>
        <c:dLbls>
          <c:showLegendKey val="0"/>
          <c:showVal val="1"/>
          <c:showCatName val="0"/>
          <c:showSerName val="0"/>
          <c:showPercent val="0"/>
          <c:showBubbleSize val="0"/>
        </c:dLbls>
        <c:gapWidth val="150"/>
        <c:shape val="box"/>
        <c:axId val="503592880"/>
        <c:axId val="503595120"/>
        <c:axId val="0"/>
      </c:bar3DChart>
      <c:catAx>
        <c:axId val="5035928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3595120"/>
        <c:crosses val="autoZero"/>
        <c:auto val="1"/>
        <c:lblAlgn val="ctr"/>
        <c:lblOffset val="100"/>
        <c:noMultiLvlLbl val="0"/>
      </c:catAx>
      <c:valAx>
        <c:axId val="503595120"/>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359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Sheet1!$I$20</c:f>
              <c:strCache>
                <c:ptCount val="1"/>
                <c:pt idx="0">
                  <c:v>stressed</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Sheet1!$J$19:$K$19</c:f>
              <c:strCache>
                <c:ptCount val="2"/>
                <c:pt idx="0">
                  <c:v>male </c:v>
                </c:pt>
                <c:pt idx="1">
                  <c:v>female</c:v>
                </c:pt>
              </c:strCache>
            </c:strRef>
          </c:cat>
          <c:val>
            <c:numRef>
              <c:f>Sheet1!$J$20:$K$20</c:f>
              <c:numCache>
                <c:formatCode>0%</c:formatCode>
                <c:ptCount val="2"/>
                <c:pt idx="0">
                  <c:v>0.70276008492568998</c:v>
                </c:pt>
                <c:pt idx="1">
                  <c:v>0.72477064220183485</c:v>
                </c:pt>
              </c:numCache>
            </c:numRef>
          </c:val>
          <c:extLst>
            <c:ext xmlns:c16="http://schemas.microsoft.com/office/drawing/2014/chart" uri="{C3380CC4-5D6E-409C-BE32-E72D297353CC}">
              <c16:uniqueId val="{00000002-92DF-4068-B31C-599F7211BD65}"/>
            </c:ext>
          </c:extLst>
        </c:ser>
        <c:ser>
          <c:idx val="1"/>
          <c:order val="1"/>
          <c:tx>
            <c:strRef>
              <c:f>Sheet1!$I$21</c:f>
              <c:strCache>
                <c:ptCount val="1"/>
                <c:pt idx="0">
                  <c:v>not stressed</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Sheet1!$J$19:$K$19</c:f>
              <c:strCache>
                <c:ptCount val="2"/>
                <c:pt idx="0">
                  <c:v>male </c:v>
                </c:pt>
                <c:pt idx="1">
                  <c:v>female</c:v>
                </c:pt>
              </c:strCache>
            </c:strRef>
          </c:cat>
          <c:val>
            <c:numRef>
              <c:f>Sheet1!$J$21:$K$21</c:f>
              <c:numCache>
                <c:formatCode>0%</c:formatCode>
                <c:ptCount val="2"/>
                <c:pt idx="0">
                  <c:v>0.29723991507430997</c:v>
                </c:pt>
                <c:pt idx="1">
                  <c:v>0.27522935779816515</c:v>
                </c:pt>
              </c:numCache>
            </c:numRef>
          </c:val>
          <c:extLst>
            <c:ext xmlns:c16="http://schemas.microsoft.com/office/drawing/2014/chart" uri="{C3380CC4-5D6E-409C-BE32-E72D297353CC}">
              <c16:uniqueId val="{00000005-92DF-4068-B31C-599F7211BD65}"/>
            </c:ext>
          </c:extLst>
        </c:ser>
        <c:dLbls>
          <c:showLegendKey val="0"/>
          <c:showVal val="1"/>
          <c:showCatName val="0"/>
          <c:showSerName val="0"/>
          <c:showPercent val="0"/>
          <c:showBubbleSize val="0"/>
        </c:dLbls>
        <c:gapWidth val="84"/>
        <c:gapDepth val="53"/>
        <c:shape val="box"/>
        <c:axId val="528257720"/>
        <c:axId val="528258040"/>
        <c:axId val="0"/>
      </c:bar3DChart>
      <c:catAx>
        <c:axId val="5282577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28258040"/>
        <c:crosses val="autoZero"/>
        <c:auto val="1"/>
        <c:lblAlgn val="ctr"/>
        <c:lblOffset val="100"/>
        <c:noMultiLvlLbl val="0"/>
      </c:catAx>
      <c:valAx>
        <c:axId val="528258040"/>
        <c:scaling>
          <c:orientation val="minMax"/>
        </c:scaling>
        <c:delete val="1"/>
        <c:axPos val="l"/>
        <c:numFmt formatCode="0%" sourceLinked="1"/>
        <c:majorTickMark val="out"/>
        <c:minorTickMark val="none"/>
        <c:tickLblPos val="nextTo"/>
        <c:crossAx val="5282577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Sheet1!$E$3</c:f>
              <c:strCache>
                <c:ptCount val="1"/>
                <c:pt idx="0">
                  <c:v>stressed</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Sheet1!$F$2:$G$2</c:f>
              <c:strCache>
                <c:ptCount val="2"/>
                <c:pt idx="0">
                  <c:v>married</c:v>
                </c:pt>
                <c:pt idx="1">
                  <c:v>single</c:v>
                </c:pt>
              </c:strCache>
            </c:strRef>
          </c:cat>
          <c:val>
            <c:numRef>
              <c:f>Sheet1!$F$3:$G$3</c:f>
              <c:numCache>
                <c:formatCode>0%</c:formatCode>
                <c:ptCount val="2"/>
                <c:pt idx="0">
                  <c:v>0.71710526315789469</c:v>
                </c:pt>
                <c:pt idx="1">
                  <c:v>0.708502024291498</c:v>
                </c:pt>
              </c:numCache>
            </c:numRef>
          </c:val>
          <c:extLst>
            <c:ext xmlns:c16="http://schemas.microsoft.com/office/drawing/2014/chart" uri="{C3380CC4-5D6E-409C-BE32-E72D297353CC}">
              <c16:uniqueId val="{00000002-D177-42F7-9710-76E3C2B76DC9}"/>
            </c:ext>
          </c:extLst>
        </c:ser>
        <c:ser>
          <c:idx val="1"/>
          <c:order val="1"/>
          <c:tx>
            <c:strRef>
              <c:f>Sheet1!$E$4</c:f>
              <c:strCache>
                <c:ptCount val="1"/>
                <c:pt idx="0">
                  <c:v>not stressed</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Sheet1!$F$2:$G$2</c:f>
              <c:strCache>
                <c:ptCount val="2"/>
                <c:pt idx="0">
                  <c:v>married</c:v>
                </c:pt>
                <c:pt idx="1">
                  <c:v>single</c:v>
                </c:pt>
              </c:strCache>
            </c:strRef>
          </c:cat>
          <c:val>
            <c:numRef>
              <c:f>Sheet1!$F$4:$G$4</c:f>
              <c:numCache>
                <c:formatCode>0%</c:formatCode>
                <c:ptCount val="2"/>
                <c:pt idx="0">
                  <c:v>0.28289473684210525</c:v>
                </c:pt>
                <c:pt idx="1">
                  <c:v>0.291497975708502</c:v>
                </c:pt>
              </c:numCache>
            </c:numRef>
          </c:val>
          <c:extLst>
            <c:ext xmlns:c16="http://schemas.microsoft.com/office/drawing/2014/chart" uri="{C3380CC4-5D6E-409C-BE32-E72D297353CC}">
              <c16:uniqueId val="{00000005-D177-42F7-9710-76E3C2B76DC9}"/>
            </c:ext>
          </c:extLst>
        </c:ser>
        <c:dLbls>
          <c:showLegendKey val="0"/>
          <c:showVal val="1"/>
          <c:showCatName val="0"/>
          <c:showSerName val="0"/>
          <c:showPercent val="0"/>
          <c:showBubbleSize val="0"/>
        </c:dLbls>
        <c:gapWidth val="150"/>
        <c:shape val="box"/>
        <c:axId val="505493104"/>
        <c:axId val="505495024"/>
        <c:axId val="0"/>
      </c:bar3DChart>
      <c:catAx>
        <c:axId val="5054931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5495024"/>
        <c:crosses val="autoZero"/>
        <c:auto val="1"/>
        <c:lblAlgn val="ctr"/>
        <c:lblOffset val="100"/>
        <c:noMultiLvlLbl val="0"/>
      </c:catAx>
      <c:valAx>
        <c:axId val="505495024"/>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05493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911736321559414E-2"/>
          <c:y val="8.8664120197349414E-2"/>
          <c:w val="0.69401791222424014"/>
          <c:h val="0.72496515137922291"/>
        </c:manualLayout>
      </c:layout>
      <c:barChart>
        <c:barDir val="col"/>
        <c:grouping val="clustered"/>
        <c:varyColors val="0"/>
        <c:ser>
          <c:idx val="0"/>
          <c:order val="0"/>
          <c:tx>
            <c:strRef>
              <c:f>'Pareto analysis'!$C$1</c:f>
              <c:strCache>
                <c:ptCount val="1"/>
                <c:pt idx="0">
                  <c:v>Frequency</c:v>
                </c:pt>
              </c:strCache>
            </c:strRef>
          </c:tx>
          <c:invertIfNegative val="0"/>
          <c:dLbls>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'Pareto analysis'!$B$2:$B$7</c:f>
              <c:strCache>
                <c:ptCount val="6"/>
                <c:pt idx="0">
                  <c:v>Lack of concentration</c:v>
                </c:pt>
                <c:pt idx="1">
                  <c:v>Can't complete your work within specific time</c:v>
                </c:pt>
                <c:pt idx="2">
                  <c:v>Low morale</c:v>
                </c:pt>
                <c:pt idx="3">
                  <c:v>Losing patience while dealing with customers or clients</c:v>
                </c:pt>
                <c:pt idx="4">
                  <c:v>Committing more errors</c:v>
                </c:pt>
                <c:pt idx="5">
                  <c:v>Increased Absenteeism</c:v>
                </c:pt>
              </c:strCache>
            </c:strRef>
          </c:cat>
          <c:val>
            <c:numRef>
              <c:f>'Pareto analysis'!$C$2:$C$7</c:f>
              <c:numCache>
                <c:formatCode>General</c:formatCode>
                <c:ptCount val="6"/>
                <c:pt idx="0">
                  <c:v>161</c:v>
                </c:pt>
                <c:pt idx="1">
                  <c:v>110</c:v>
                </c:pt>
                <c:pt idx="2">
                  <c:v>98</c:v>
                </c:pt>
                <c:pt idx="3">
                  <c:v>91</c:v>
                </c:pt>
                <c:pt idx="4">
                  <c:v>81</c:v>
                </c:pt>
                <c:pt idx="5">
                  <c:v>27</c:v>
                </c:pt>
              </c:numCache>
            </c:numRef>
          </c:val>
          <c:extLst>
            <c:ext xmlns:c16="http://schemas.microsoft.com/office/drawing/2014/chart" uri="{C3380CC4-5D6E-409C-BE32-E72D297353CC}">
              <c16:uniqueId val="{00000000-B164-45C6-AE6E-80F579C22E81}"/>
            </c:ext>
          </c:extLst>
        </c:ser>
        <c:dLbls>
          <c:dLblPos val="inBase"/>
          <c:showLegendKey val="0"/>
          <c:showVal val="1"/>
          <c:showCatName val="0"/>
          <c:showSerName val="0"/>
          <c:showPercent val="0"/>
          <c:showBubbleSize val="0"/>
        </c:dLbls>
        <c:gapWidth val="150"/>
        <c:axId val="76376320"/>
        <c:axId val="76525952"/>
      </c:barChart>
      <c:lineChart>
        <c:grouping val="standard"/>
        <c:varyColors val="0"/>
        <c:ser>
          <c:idx val="1"/>
          <c:order val="1"/>
          <c:tx>
            <c:strRef>
              <c:f>'Pareto analysis'!$E$1</c:f>
              <c:strCache>
                <c:ptCount val="1"/>
                <c:pt idx="0">
                  <c:v>cum %</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'Pareto analysis'!$B$2:$B$7</c:f>
              <c:strCache>
                <c:ptCount val="6"/>
                <c:pt idx="0">
                  <c:v>Lack of concentration</c:v>
                </c:pt>
                <c:pt idx="1">
                  <c:v>Can't complete your work within specific time</c:v>
                </c:pt>
                <c:pt idx="2">
                  <c:v>Low morale</c:v>
                </c:pt>
                <c:pt idx="3">
                  <c:v>Losing patience while dealing with customers or clients</c:v>
                </c:pt>
                <c:pt idx="4">
                  <c:v>Committing more errors</c:v>
                </c:pt>
                <c:pt idx="5">
                  <c:v>Increased Absenteeism</c:v>
                </c:pt>
              </c:strCache>
            </c:strRef>
          </c:cat>
          <c:val>
            <c:numRef>
              <c:f>'Pareto analysis'!$E$2:$E$7</c:f>
              <c:numCache>
                <c:formatCode>0%</c:formatCode>
                <c:ptCount val="6"/>
                <c:pt idx="0">
                  <c:v>0.28000000000000008</c:v>
                </c:pt>
                <c:pt idx="1">
                  <c:v>0.48000000000000004</c:v>
                </c:pt>
                <c:pt idx="2">
                  <c:v>0.65000000000000013</c:v>
                </c:pt>
                <c:pt idx="3">
                  <c:v>0.81</c:v>
                </c:pt>
                <c:pt idx="4">
                  <c:v>0.95000000000000007</c:v>
                </c:pt>
                <c:pt idx="5">
                  <c:v>1</c:v>
                </c:pt>
              </c:numCache>
            </c:numRef>
          </c:val>
          <c:smooth val="0"/>
          <c:extLst>
            <c:ext xmlns:c16="http://schemas.microsoft.com/office/drawing/2014/chart" uri="{C3380CC4-5D6E-409C-BE32-E72D297353CC}">
              <c16:uniqueId val="{00000001-B164-45C6-AE6E-80F579C22E81}"/>
            </c:ext>
          </c:extLst>
        </c:ser>
        <c:dLbls>
          <c:showLegendKey val="0"/>
          <c:showVal val="1"/>
          <c:showCatName val="0"/>
          <c:showSerName val="0"/>
          <c:showPercent val="0"/>
          <c:showBubbleSize val="0"/>
        </c:dLbls>
        <c:marker val="1"/>
        <c:smooth val="0"/>
        <c:axId val="76746752"/>
        <c:axId val="76527488"/>
      </c:lineChart>
      <c:catAx>
        <c:axId val="76376320"/>
        <c:scaling>
          <c:orientation val="minMax"/>
        </c:scaling>
        <c:delete val="0"/>
        <c:axPos val="b"/>
        <c:numFmt formatCode="General" sourceLinked="0"/>
        <c:majorTickMark val="out"/>
        <c:minorTickMark val="none"/>
        <c:tickLblPos val="nextTo"/>
        <c:txPr>
          <a:bodyPr/>
          <a:lstStyle/>
          <a:p>
            <a:pPr>
              <a:defRPr>
                <a:solidFill>
                  <a:srgbClr val="002060"/>
                </a:solidFill>
              </a:defRPr>
            </a:pPr>
            <a:endParaRPr lang="en-US"/>
          </a:p>
        </c:txPr>
        <c:crossAx val="76525952"/>
        <c:crosses val="autoZero"/>
        <c:auto val="1"/>
        <c:lblAlgn val="ctr"/>
        <c:lblOffset val="100"/>
        <c:noMultiLvlLbl val="0"/>
      </c:catAx>
      <c:valAx>
        <c:axId val="76525952"/>
        <c:scaling>
          <c:orientation val="minMax"/>
        </c:scaling>
        <c:delete val="0"/>
        <c:axPos val="l"/>
        <c:majorGridlines/>
        <c:title>
          <c:tx>
            <c:rich>
              <a:bodyPr/>
              <a:lstStyle/>
              <a:p>
                <a:pPr>
                  <a:defRPr/>
                </a:pPr>
                <a:r>
                  <a:rPr lang="en-US" dirty="0">
                    <a:solidFill>
                      <a:srgbClr val="002060"/>
                    </a:solidFill>
                  </a:rPr>
                  <a:t>FREQUENCY</a:t>
                </a:r>
                <a:endParaRPr lang="en-IN" dirty="0">
                  <a:solidFill>
                    <a:srgbClr val="002060"/>
                  </a:solidFill>
                </a:endParaRPr>
              </a:p>
            </c:rich>
          </c:tx>
          <c:overlay val="0"/>
          <c:spPr>
            <a:solidFill>
              <a:schemeClr val="accent1">
                <a:lumMod val="20000"/>
                <a:lumOff val="80000"/>
              </a:schemeClr>
            </a:solidFill>
          </c:spPr>
        </c:title>
        <c:numFmt formatCode="General" sourceLinked="1"/>
        <c:majorTickMark val="out"/>
        <c:minorTickMark val="none"/>
        <c:tickLblPos val="nextTo"/>
        <c:crossAx val="76376320"/>
        <c:crosses val="autoZero"/>
        <c:crossBetween val="between"/>
      </c:valAx>
      <c:valAx>
        <c:axId val="76527488"/>
        <c:scaling>
          <c:orientation val="minMax"/>
          <c:max val="1"/>
        </c:scaling>
        <c:delete val="0"/>
        <c:axPos val="r"/>
        <c:title>
          <c:tx>
            <c:rich>
              <a:bodyPr/>
              <a:lstStyle/>
              <a:p>
                <a:pPr>
                  <a:defRPr/>
                </a:pPr>
                <a:r>
                  <a:rPr lang="en-US" dirty="0">
                    <a:solidFill>
                      <a:srgbClr val="002060"/>
                    </a:solidFill>
                  </a:rPr>
                  <a:t>PERCENTAGE</a:t>
                </a:r>
                <a:endParaRPr lang="en-IN" dirty="0">
                  <a:solidFill>
                    <a:srgbClr val="002060"/>
                  </a:solidFill>
                </a:endParaRPr>
              </a:p>
            </c:rich>
          </c:tx>
          <c:overlay val="0"/>
          <c:spPr>
            <a:solidFill>
              <a:schemeClr val="accent1">
                <a:lumMod val="20000"/>
                <a:lumOff val="80000"/>
              </a:schemeClr>
            </a:solidFill>
          </c:spPr>
        </c:title>
        <c:numFmt formatCode="0%" sourceLinked="1"/>
        <c:majorTickMark val="out"/>
        <c:minorTickMark val="none"/>
        <c:tickLblPos val="nextTo"/>
        <c:crossAx val="76746752"/>
        <c:crosses val="max"/>
        <c:crossBetween val="between"/>
      </c:valAx>
      <c:catAx>
        <c:axId val="76746752"/>
        <c:scaling>
          <c:orientation val="minMax"/>
        </c:scaling>
        <c:delete val="1"/>
        <c:axPos val="b"/>
        <c:numFmt formatCode="General" sourceLinked="1"/>
        <c:majorTickMark val="out"/>
        <c:minorTickMark val="none"/>
        <c:tickLblPos val="nextTo"/>
        <c:crossAx val="76527488"/>
        <c:crosses val="autoZero"/>
        <c:auto val="1"/>
        <c:lblAlgn val="ctr"/>
        <c:lblOffset val="100"/>
        <c:noMultiLvlLbl val="0"/>
      </c:catAx>
    </c:plotArea>
    <c:legend>
      <c:legendPos val="r"/>
      <c:layout>
        <c:manualLayout>
          <c:xMode val="edge"/>
          <c:yMode val="edge"/>
          <c:x val="0.87650998010999959"/>
          <c:y val="0.16884093686762444"/>
          <c:w val="0.12155385552148307"/>
          <c:h val="0.13527503974562796"/>
        </c:manualLayout>
      </c:layout>
      <c:overlay val="0"/>
      <c:txPr>
        <a:bodyPr/>
        <a:lstStyle/>
        <a:p>
          <a:pPr>
            <a:defRPr sz="1200"/>
          </a:pPr>
          <a:endParaRPr lang="en-US"/>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200" b="1" i="0" u="dbl" strike="noStrike" kern="1200" cap="none" spc="0" normalizeH="0" baseline="0">
                <a:solidFill>
                  <a:srgbClr val="002060"/>
                </a:solidFill>
                <a:latin typeface="Arial" panose="020B0604020202020204" pitchFamily="34" charset="0"/>
                <a:ea typeface="+mj-ea"/>
                <a:cs typeface="+mj-cs"/>
              </a:defRPr>
            </a:pPr>
            <a:r>
              <a:rPr lang="en-IN" b="1" u="dbl" baseline="0"/>
              <a:t>PHYSIOLOGICAL AND PSYCHOLOGICAL EFFECTS OF STRESS</a:t>
            </a:r>
          </a:p>
        </c:rich>
      </c:tx>
      <c:overlay val="0"/>
      <c:spPr>
        <a:noFill/>
        <a:ln>
          <a:noFill/>
        </a:ln>
        <a:effectLst/>
      </c:spPr>
      <c:txPr>
        <a:bodyPr rot="0" spcFirstLastPara="1" vertOverflow="ellipsis" vert="horz" wrap="square" anchor="ctr" anchorCtr="1"/>
        <a:lstStyle/>
        <a:p>
          <a:pPr>
            <a:defRPr sz="1200" b="1" i="0" u="dbl" strike="noStrike" kern="1200" cap="none" spc="0" normalizeH="0" baseline="0">
              <a:solidFill>
                <a:srgbClr val="002060"/>
              </a:solidFill>
              <a:latin typeface="Arial" panose="020B0604020202020204" pitchFamily="34" charset="0"/>
              <a:ea typeface="+mj-ea"/>
              <a:cs typeface="+mj-cs"/>
            </a:defRPr>
          </a:pPr>
          <a:endParaRPr lang="en-US"/>
        </a:p>
      </c:txPr>
    </c:title>
    <c:autoTitleDeleted val="0"/>
    <c:plotArea>
      <c:layout>
        <c:manualLayout>
          <c:layoutTarget val="inner"/>
          <c:xMode val="edge"/>
          <c:yMode val="edge"/>
          <c:x val="0.2188621555463853"/>
          <c:y val="5.7005817079118823E-2"/>
          <c:w val="0.75752705799654341"/>
          <c:h val="0.88617302265279374"/>
        </c:manualLayout>
      </c:layout>
      <c:barChart>
        <c:barDir val="bar"/>
        <c:grouping val="clustered"/>
        <c:varyColors val="0"/>
        <c:ser>
          <c:idx val="0"/>
          <c:order val="0"/>
          <c:spPr>
            <a:solidFill>
              <a:schemeClr val="accent5"/>
            </a:solidFill>
            <a:ln>
              <a:noFill/>
            </a:ln>
            <a:effectLst/>
          </c:spPr>
          <c:invertIfNegative val="0"/>
          <c:dLbls>
            <c:spPr>
              <a:solidFill>
                <a:schemeClr val="accent6"/>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2060"/>
                    </a:solidFill>
                    <a:latin typeface="Arial" panose="020B060402020202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symptoms!$D$2:$D$14</c:f>
              <c:strCache>
                <c:ptCount val="13"/>
                <c:pt idx="0">
                  <c:v>Anxiety</c:v>
                </c:pt>
                <c:pt idx="1">
                  <c:v>Back Pain</c:v>
                </c:pt>
                <c:pt idx="2">
                  <c:v>Chest Pain</c:v>
                </c:pt>
                <c:pt idx="3">
                  <c:v>Depression</c:v>
                </c:pt>
                <c:pt idx="4">
                  <c:v>Headache</c:v>
                </c:pt>
                <c:pt idx="5">
                  <c:v>High/Low Blood Pressure</c:v>
                </c:pt>
                <c:pt idx="6">
                  <c:v>Insomnia</c:v>
                </c:pt>
                <c:pt idx="7">
                  <c:v>Insecurity</c:v>
                </c:pt>
                <c:pt idx="8">
                  <c:v>Restlessness</c:v>
                </c:pt>
                <c:pt idx="9">
                  <c:v>Stomach Disorder</c:v>
                </c:pt>
                <c:pt idx="10">
                  <c:v>Tension</c:v>
                </c:pt>
                <c:pt idx="11">
                  <c:v>Other</c:v>
                </c:pt>
                <c:pt idx="12">
                  <c:v>none</c:v>
                </c:pt>
              </c:strCache>
            </c:strRef>
          </c:cat>
          <c:val>
            <c:numRef>
              <c:f>symptoms!$E$2:$E$14</c:f>
              <c:numCache>
                <c:formatCode>General</c:formatCode>
                <c:ptCount val="13"/>
                <c:pt idx="0">
                  <c:v>75</c:v>
                </c:pt>
                <c:pt idx="1">
                  <c:v>179</c:v>
                </c:pt>
                <c:pt idx="2">
                  <c:v>17</c:v>
                </c:pt>
                <c:pt idx="3">
                  <c:v>100</c:v>
                </c:pt>
                <c:pt idx="4">
                  <c:v>272</c:v>
                </c:pt>
                <c:pt idx="5">
                  <c:v>57</c:v>
                </c:pt>
                <c:pt idx="6">
                  <c:v>48</c:v>
                </c:pt>
                <c:pt idx="7">
                  <c:v>71</c:v>
                </c:pt>
                <c:pt idx="8">
                  <c:v>117</c:v>
                </c:pt>
                <c:pt idx="9">
                  <c:v>34</c:v>
                </c:pt>
                <c:pt idx="10">
                  <c:v>104</c:v>
                </c:pt>
                <c:pt idx="11">
                  <c:v>25</c:v>
                </c:pt>
                <c:pt idx="12">
                  <c:v>92</c:v>
                </c:pt>
              </c:numCache>
            </c:numRef>
          </c:val>
          <c:extLst>
            <c:ext xmlns:c16="http://schemas.microsoft.com/office/drawing/2014/chart" uri="{C3380CC4-5D6E-409C-BE32-E72D297353CC}">
              <c16:uniqueId val="{00000000-2884-49B8-B35F-56B4F9EDCFD9}"/>
            </c:ext>
          </c:extLst>
        </c:ser>
        <c:dLbls>
          <c:showLegendKey val="0"/>
          <c:showVal val="0"/>
          <c:showCatName val="0"/>
          <c:showSerName val="0"/>
          <c:showPercent val="0"/>
          <c:showBubbleSize val="0"/>
        </c:dLbls>
        <c:gapWidth val="269"/>
        <c:axId val="522385968"/>
        <c:axId val="522390768"/>
      </c:barChart>
      <c:catAx>
        <c:axId val="52238596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rgbClr val="002060"/>
                </a:solidFill>
                <a:latin typeface="Arial" panose="020B0604020202020204" pitchFamily="34" charset="0"/>
                <a:ea typeface="+mn-ea"/>
                <a:cs typeface="+mn-cs"/>
              </a:defRPr>
            </a:pPr>
            <a:endParaRPr lang="en-US"/>
          </a:p>
        </c:txPr>
        <c:crossAx val="522390768"/>
        <c:crosses val="autoZero"/>
        <c:auto val="1"/>
        <c:lblAlgn val="ctr"/>
        <c:lblOffset val="100"/>
        <c:noMultiLvlLbl val="0"/>
      </c:catAx>
      <c:valAx>
        <c:axId val="52239076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2060"/>
                </a:solidFill>
                <a:latin typeface="Arial" panose="020B0604020202020204" pitchFamily="34" charset="0"/>
                <a:ea typeface="+mn-ea"/>
                <a:cs typeface="+mn-cs"/>
              </a:defRPr>
            </a:pPr>
            <a:endParaRPr lang="en-US"/>
          </a:p>
        </c:txPr>
        <c:crossAx val="522385968"/>
        <c:crosses val="autoZero"/>
        <c:crossBetween val="between"/>
      </c:valAx>
      <c:spPr>
        <a:noFill/>
        <a:ln>
          <a:noFill/>
        </a:ln>
        <a:effectLst/>
      </c:spPr>
    </c:plotArea>
    <c:plotVisOnly val="1"/>
    <c:dispBlanksAs val="gap"/>
    <c:showDLblsOverMax val="0"/>
  </c:chart>
  <c:spPr>
    <a:noFill/>
    <a:ln>
      <a:noFill/>
    </a:ln>
    <a:effectLst/>
  </c:spPr>
  <c:txPr>
    <a:bodyPr/>
    <a:lstStyle/>
    <a:p>
      <a:pPr>
        <a:defRPr sz="1000" baseline="0">
          <a:solidFill>
            <a:srgbClr val="002060"/>
          </a:solidFill>
          <a:latin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5">
  <a:schemeClr val="accent5"/>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CA7AF-B8A8-4F1B-9704-81FF482E0495}" type="doc">
      <dgm:prSet loTypeId="urn:microsoft.com/office/officeart/2005/8/layout/cycle2" loCatId="cycle" qsTypeId="urn:microsoft.com/office/officeart/2005/8/quickstyle/simple2" qsCatId="simple" csTypeId="urn:microsoft.com/office/officeart/2005/8/colors/accent1_2" csCatId="accent1" phldr="1"/>
      <dgm:spPr/>
      <dgm:t>
        <a:bodyPr/>
        <a:lstStyle/>
        <a:p>
          <a:endParaRPr lang="en-US"/>
        </a:p>
      </dgm:t>
    </dgm:pt>
    <dgm:pt modelId="{86761EFF-78B8-45FC-BA79-D2C9995C7E60}">
      <dgm:prSet phldrT="[Text]" custT="1"/>
      <dgm:spPr>
        <a:solidFill>
          <a:srgbClr val="002060"/>
        </a:solidFill>
        <a:ln>
          <a:solidFill>
            <a:schemeClr val="tx1"/>
          </a:solidFill>
        </a:ln>
      </dgm:spPr>
      <dgm:t>
        <a:bodyPr/>
        <a:lstStyle/>
        <a:p>
          <a:r>
            <a:rPr lang="en-US" sz="1400" b="1" dirty="0">
              <a:solidFill>
                <a:schemeClr val="bg1"/>
              </a:solidFill>
              <a:latin typeface="Arial Black" pitchFamily="34" charset="0"/>
            </a:rPr>
            <a:t>AISHWARYA ASHOKAN</a:t>
          </a:r>
        </a:p>
      </dgm:t>
    </dgm:pt>
    <dgm:pt modelId="{209C4EBD-5589-48D3-90B4-90999CD8455E}" type="sibTrans" cxnId="{62F701AF-5A87-4558-985F-741EEF69D3AF}">
      <dgm:prSet custT="1"/>
      <dgm:spPr>
        <a:solidFill>
          <a:srgbClr val="002060"/>
        </a:solidFill>
        <a:ln>
          <a:solidFill>
            <a:schemeClr val="tx1"/>
          </a:solidFill>
        </a:ln>
      </dgm:spPr>
      <dgm:t>
        <a:bodyPr/>
        <a:lstStyle/>
        <a:p>
          <a:endParaRPr lang="en-US" sz="1400" b="1">
            <a:solidFill>
              <a:schemeClr val="bg1"/>
            </a:solidFill>
            <a:latin typeface="Arial Black" pitchFamily="34" charset="0"/>
          </a:endParaRPr>
        </a:p>
      </dgm:t>
    </dgm:pt>
    <dgm:pt modelId="{62262984-6874-4CD0-BCDB-28A682DBBEC0}" type="parTrans" cxnId="{62F701AF-5A87-4558-985F-741EEF69D3AF}">
      <dgm:prSet/>
      <dgm:spPr/>
      <dgm:t>
        <a:bodyPr/>
        <a:lstStyle/>
        <a:p>
          <a:endParaRPr lang="en-US"/>
        </a:p>
      </dgm:t>
    </dgm:pt>
    <dgm:pt modelId="{D0B70E57-AF06-4F04-B0A5-135F68A56683}">
      <dgm:prSet phldrT="[Text]" custT="1"/>
      <dgm:spPr>
        <a:solidFill>
          <a:srgbClr val="002060"/>
        </a:solidFill>
        <a:ln>
          <a:solidFill>
            <a:schemeClr val="tx1"/>
          </a:solidFill>
        </a:ln>
      </dgm:spPr>
      <dgm:t>
        <a:bodyPr/>
        <a:lstStyle/>
        <a:p>
          <a:r>
            <a:rPr lang="en-US" sz="1400" b="1" dirty="0">
              <a:solidFill>
                <a:schemeClr val="bg1"/>
              </a:solidFill>
              <a:latin typeface="Arial Black" pitchFamily="34" charset="0"/>
            </a:rPr>
            <a:t>ANSHIKA YADAV</a:t>
          </a:r>
        </a:p>
      </dgm:t>
    </dgm:pt>
    <dgm:pt modelId="{44E8EE3C-F914-4D1D-AAFF-38121E386A60}" type="sibTrans" cxnId="{EFA23D66-161C-40A6-8A0A-EE30022228C8}">
      <dgm:prSet custT="1"/>
      <dgm:spPr>
        <a:solidFill>
          <a:srgbClr val="002060"/>
        </a:solidFill>
        <a:ln>
          <a:solidFill>
            <a:schemeClr val="tx1"/>
          </a:solidFill>
        </a:ln>
      </dgm:spPr>
      <dgm:t>
        <a:bodyPr/>
        <a:lstStyle/>
        <a:p>
          <a:endParaRPr lang="en-US" sz="1400" b="1">
            <a:solidFill>
              <a:schemeClr val="bg1"/>
            </a:solidFill>
            <a:latin typeface="Arial Black" pitchFamily="34" charset="0"/>
          </a:endParaRPr>
        </a:p>
      </dgm:t>
    </dgm:pt>
    <dgm:pt modelId="{87E57282-2208-4E09-AEFF-462E6EFB04CA}" type="parTrans" cxnId="{EFA23D66-161C-40A6-8A0A-EE30022228C8}">
      <dgm:prSet/>
      <dgm:spPr/>
      <dgm:t>
        <a:bodyPr/>
        <a:lstStyle/>
        <a:p>
          <a:endParaRPr lang="en-US"/>
        </a:p>
      </dgm:t>
    </dgm:pt>
    <dgm:pt modelId="{84361F57-5ED1-4F11-B2EE-4D3F7B1E9014}">
      <dgm:prSet phldrT="[Text]" custT="1"/>
      <dgm:spPr>
        <a:solidFill>
          <a:srgbClr val="002060"/>
        </a:solidFill>
        <a:ln>
          <a:solidFill>
            <a:schemeClr val="tx1"/>
          </a:solidFill>
        </a:ln>
      </dgm:spPr>
      <dgm:t>
        <a:bodyPr/>
        <a:lstStyle/>
        <a:p>
          <a:r>
            <a:rPr lang="en-US" sz="1400" b="1" dirty="0">
              <a:solidFill>
                <a:schemeClr val="bg1"/>
              </a:solidFill>
              <a:latin typeface="Arial Black" pitchFamily="34" charset="0"/>
            </a:rPr>
            <a:t>AKASH KADGE</a:t>
          </a:r>
        </a:p>
      </dgm:t>
    </dgm:pt>
    <dgm:pt modelId="{223B9A75-03B4-49A6-A6E4-6379953C5079}" type="sibTrans" cxnId="{DD4A616A-47DB-4814-B445-7247E4CBC366}">
      <dgm:prSet custT="1"/>
      <dgm:spPr>
        <a:solidFill>
          <a:srgbClr val="002060"/>
        </a:solidFill>
        <a:ln>
          <a:solidFill>
            <a:schemeClr val="tx1"/>
          </a:solidFill>
        </a:ln>
      </dgm:spPr>
      <dgm:t>
        <a:bodyPr/>
        <a:lstStyle/>
        <a:p>
          <a:endParaRPr lang="en-US" sz="1400" b="1">
            <a:solidFill>
              <a:schemeClr val="bg1"/>
            </a:solidFill>
            <a:latin typeface="Arial Black" pitchFamily="34" charset="0"/>
          </a:endParaRPr>
        </a:p>
      </dgm:t>
    </dgm:pt>
    <dgm:pt modelId="{91B1974F-F940-4DCA-836F-4C24CEC7F8D0}" type="parTrans" cxnId="{DD4A616A-47DB-4814-B445-7247E4CBC366}">
      <dgm:prSet/>
      <dgm:spPr/>
      <dgm:t>
        <a:bodyPr/>
        <a:lstStyle/>
        <a:p>
          <a:endParaRPr lang="en-US"/>
        </a:p>
      </dgm:t>
    </dgm:pt>
    <dgm:pt modelId="{39376881-4137-4D70-AB51-8E3D84FE64AF}">
      <dgm:prSet custT="1"/>
      <dgm:spPr>
        <a:solidFill>
          <a:srgbClr val="002060"/>
        </a:solidFill>
        <a:ln>
          <a:solidFill>
            <a:schemeClr val="tx1"/>
          </a:solidFill>
        </a:ln>
      </dgm:spPr>
      <dgm:t>
        <a:bodyPr/>
        <a:lstStyle/>
        <a:p>
          <a:r>
            <a:rPr lang="en-US" sz="1400" b="1" dirty="0">
              <a:solidFill>
                <a:schemeClr val="bg1"/>
              </a:solidFill>
              <a:latin typeface="Arial Black" pitchFamily="34" charset="0"/>
            </a:rPr>
            <a:t>SHEETAL GORDE</a:t>
          </a:r>
        </a:p>
      </dgm:t>
    </dgm:pt>
    <dgm:pt modelId="{2BDA7D13-D8E3-4549-B5E4-30C108839485}" type="parTrans" cxnId="{F29ECE10-56E3-4CD5-AF46-5502C5332F84}">
      <dgm:prSet/>
      <dgm:spPr/>
      <dgm:t>
        <a:bodyPr/>
        <a:lstStyle/>
        <a:p>
          <a:endParaRPr lang="en-US"/>
        </a:p>
      </dgm:t>
    </dgm:pt>
    <dgm:pt modelId="{C12DA802-EB8A-443B-ACC3-DCB45D7D6425}" type="sibTrans" cxnId="{F29ECE10-56E3-4CD5-AF46-5502C5332F84}">
      <dgm:prSet custT="1"/>
      <dgm:spPr>
        <a:solidFill>
          <a:srgbClr val="002060"/>
        </a:solidFill>
        <a:ln>
          <a:solidFill>
            <a:schemeClr val="tx1"/>
          </a:solidFill>
        </a:ln>
      </dgm:spPr>
      <dgm:t>
        <a:bodyPr/>
        <a:lstStyle/>
        <a:p>
          <a:endParaRPr lang="en-US" sz="1400" b="1">
            <a:solidFill>
              <a:schemeClr val="bg1"/>
            </a:solidFill>
            <a:latin typeface="Arial Black" pitchFamily="34" charset="0"/>
          </a:endParaRPr>
        </a:p>
      </dgm:t>
    </dgm:pt>
    <dgm:pt modelId="{9540B097-348B-4A53-BEEA-0013B577D6F5}">
      <dgm:prSet phldrT="[Text]" custT="1"/>
      <dgm:spPr>
        <a:solidFill>
          <a:srgbClr val="002060"/>
        </a:solidFill>
        <a:ln>
          <a:solidFill>
            <a:schemeClr val="tx1"/>
          </a:solidFill>
        </a:ln>
      </dgm:spPr>
      <dgm:t>
        <a:bodyPr/>
        <a:lstStyle/>
        <a:p>
          <a:r>
            <a:rPr lang="en-US" sz="1400" b="1" dirty="0">
              <a:solidFill>
                <a:schemeClr val="bg1"/>
              </a:solidFill>
              <a:latin typeface="Arial Black" pitchFamily="34" charset="0"/>
            </a:rPr>
            <a:t>SURESH KONAR</a:t>
          </a:r>
        </a:p>
      </dgm:t>
    </dgm:pt>
    <dgm:pt modelId="{4474E706-5647-4F61-8E43-D949459C0D8D}" type="sibTrans" cxnId="{92E267C7-E767-4E9C-AC43-F55B44878C01}">
      <dgm:prSet custT="1"/>
      <dgm:spPr>
        <a:solidFill>
          <a:srgbClr val="002060"/>
        </a:solidFill>
        <a:ln>
          <a:solidFill>
            <a:schemeClr val="tx1"/>
          </a:solidFill>
        </a:ln>
      </dgm:spPr>
      <dgm:t>
        <a:bodyPr/>
        <a:lstStyle/>
        <a:p>
          <a:endParaRPr lang="en-US" sz="1400" b="1">
            <a:solidFill>
              <a:schemeClr val="bg1"/>
            </a:solidFill>
            <a:latin typeface="Arial Black" pitchFamily="34" charset="0"/>
          </a:endParaRPr>
        </a:p>
      </dgm:t>
    </dgm:pt>
    <dgm:pt modelId="{115C3F4E-D280-4443-8F58-9E144CD477A7}" type="parTrans" cxnId="{92E267C7-E767-4E9C-AC43-F55B44878C01}">
      <dgm:prSet/>
      <dgm:spPr/>
      <dgm:t>
        <a:bodyPr/>
        <a:lstStyle/>
        <a:p>
          <a:endParaRPr lang="en-US"/>
        </a:p>
      </dgm:t>
    </dgm:pt>
    <dgm:pt modelId="{879B5A74-A2A6-42F0-AF40-B7D4B185632D}" type="pres">
      <dgm:prSet presAssocID="{A2ECA7AF-B8A8-4F1B-9704-81FF482E0495}" presName="cycle" presStyleCnt="0">
        <dgm:presLayoutVars>
          <dgm:dir/>
          <dgm:resizeHandles val="exact"/>
        </dgm:presLayoutVars>
      </dgm:prSet>
      <dgm:spPr/>
    </dgm:pt>
    <dgm:pt modelId="{4BCE0316-C304-4D84-B9FB-FE7A58C687DC}" type="pres">
      <dgm:prSet presAssocID="{9540B097-348B-4A53-BEEA-0013B577D6F5}" presName="node" presStyleLbl="node1" presStyleIdx="0" presStyleCnt="5" custScaleX="135348" custScaleY="125127">
        <dgm:presLayoutVars>
          <dgm:bulletEnabled val="1"/>
        </dgm:presLayoutVars>
      </dgm:prSet>
      <dgm:spPr/>
    </dgm:pt>
    <dgm:pt modelId="{93AF3869-EEDF-402C-A074-F8C16C174119}" type="pres">
      <dgm:prSet presAssocID="{4474E706-5647-4F61-8E43-D949459C0D8D}" presName="sibTrans" presStyleLbl="sibTrans2D1" presStyleIdx="0" presStyleCnt="5"/>
      <dgm:spPr/>
    </dgm:pt>
    <dgm:pt modelId="{B0D3F768-1827-446A-8139-E57DCBF0382F}" type="pres">
      <dgm:prSet presAssocID="{4474E706-5647-4F61-8E43-D949459C0D8D}" presName="connectorText" presStyleLbl="sibTrans2D1" presStyleIdx="0" presStyleCnt="5"/>
      <dgm:spPr/>
    </dgm:pt>
    <dgm:pt modelId="{CEEC5662-9308-4D16-9272-A1DF24BFB2DA}" type="pres">
      <dgm:prSet presAssocID="{84361F57-5ED1-4F11-B2EE-4D3F7B1E9014}" presName="node" presStyleLbl="node1" presStyleIdx="1" presStyleCnt="5" custScaleX="130316" custScaleY="130125">
        <dgm:presLayoutVars>
          <dgm:bulletEnabled val="1"/>
        </dgm:presLayoutVars>
      </dgm:prSet>
      <dgm:spPr/>
    </dgm:pt>
    <dgm:pt modelId="{7A7AB826-74EF-42E7-911E-8EE7CA9C33D4}" type="pres">
      <dgm:prSet presAssocID="{223B9A75-03B4-49A6-A6E4-6379953C5079}" presName="sibTrans" presStyleLbl="sibTrans2D1" presStyleIdx="1" presStyleCnt="5"/>
      <dgm:spPr/>
    </dgm:pt>
    <dgm:pt modelId="{BE972E47-29C0-4AD5-9FEF-4DE73826BDAD}" type="pres">
      <dgm:prSet presAssocID="{223B9A75-03B4-49A6-A6E4-6379953C5079}" presName="connectorText" presStyleLbl="sibTrans2D1" presStyleIdx="1" presStyleCnt="5"/>
      <dgm:spPr/>
    </dgm:pt>
    <dgm:pt modelId="{494D87CB-AEAB-48CC-AAB0-28AFCD27B386}" type="pres">
      <dgm:prSet presAssocID="{39376881-4137-4D70-AB51-8E3D84FE64AF}" presName="node" presStyleLbl="node1" presStyleIdx="2" presStyleCnt="5" custScaleX="132886" custScaleY="120565">
        <dgm:presLayoutVars>
          <dgm:bulletEnabled val="1"/>
        </dgm:presLayoutVars>
      </dgm:prSet>
      <dgm:spPr/>
    </dgm:pt>
    <dgm:pt modelId="{D580B55D-79FB-4A7D-B15A-2CF094DBDD86}" type="pres">
      <dgm:prSet presAssocID="{C12DA802-EB8A-443B-ACC3-DCB45D7D6425}" presName="sibTrans" presStyleLbl="sibTrans2D1" presStyleIdx="2" presStyleCnt="5"/>
      <dgm:spPr/>
    </dgm:pt>
    <dgm:pt modelId="{3AA53E2B-90C8-4D24-874C-E4862655E34D}" type="pres">
      <dgm:prSet presAssocID="{C12DA802-EB8A-443B-ACC3-DCB45D7D6425}" presName="connectorText" presStyleLbl="sibTrans2D1" presStyleIdx="2" presStyleCnt="5"/>
      <dgm:spPr/>
    </dgm:pt>
    <dgm:pt modelId="{2CBBFB3F-B12F-447D-9072-0894CD93A27E}" type="pres">
      <dgm:prSet presAssocID="{D0B70E57-AF06-4F04-B0A5-135F68A56683}" presName="node" presStyleLbl="node1" presStyleIdx="3" presStyleCnt="5" custScaleX="127427" custScaleY="127678">
        <dgm:presLayoutVars>
          <dgm:bulletEnabled val="1"/>
        </dgm:presLayoutVars>
      </dgm:prSet>
      <dgm:spPr/>
    </dgm:pt>
    <dgm:pt modelId="{CB112208-B574-42D9-9327-6D8F7139C57A}" type="pres">
      <dgm:prSet presAssocID="{44E8EE3C-F914-4D1D-AAFF-38121E386A60}" presName="sibTrans" presStyleLbl="sibTrans2D1" presStyleIdx="3" presStyleCnt="5"/>
      <dgm:spPr/>
    </dgm:pt>
    <dgm:pt modelId="{28D2AC95-4717-46B9-83FF-3490E6DB3C90}" type="pres">
      <dgm:prSet presAssocID="{44E8EE3C-F914-4D1D-AAFF-38121E386A60}" presName="connectorText" presStyleLbl="sibTrans2D1" presStyleIdx="3" presStyleCnt="5"/>
      <dgm:spPr/>
    </dgm:pt>
    <dgm:pt modelId="{17B492D7-B77C-415A-88EA-19589B385A8D}" type="pres">
      <dgm:prSet presAssocID="{86761EFF-78B8-45FC-BA79-D2C9995C7E60}" presName="node" presStyleLbl="node1" presStyleIdx="4" presStyleCnt="5" custScaleX="130100" custScaleY="127674">
        <dgm:presLayoutVars>
          <dgm:bulletEnabled val="1"/>
        </dgm:presLayoutVars>
      </dgm:prSet>
      <dgm:spPr/>
    </dgm:pt>
    <dgm:pt modelId="{7C98E4C6-6FBC-4E49-9432-BB2FAE2C293F}" type="pres">
      <dgm:prSet presAssocID="{209C4EBD-5589-48D3-90B4-90999CD8455E}" presName="sibTrans" presStyleLbl="sibTrans2D1" presStyleIdx="4" presStyleCnt="5"/>
      <dgm:spPr/>
    </dgm:pt>
    <dgm:pt modelId="{60272226-4624-47AD-B3FF-DC8FC0995538}" type="pres">
      <dgm:prSet presAssocID="{209C4EBD-5589-48D3-90B4-90999CD8455E}" presName="connectorText" presStyleLbl="sibTrans2D1" presStyleIdx="4" presStyleCnt="5"/>
      <dgm:spPr/>
    </dgm:pt>
  </dgm:ptLst>
  <dgm:cxnLst>
    <dgm:cxn modelId="{C2CC6D03-4881-496E-BFEE-C6635C9545FE}" type="presOf" srcId="{A2ECA7AF-B8A8-4F1B-9704-81FF482E0495}" destId="{879B5A74-A2A6-42F0-AF40-B7D4B185632D}" srcOrd="0" destOrd="0" presId="urn:microsoft.com/office/officeart/2005/8/layout/cycle2"/>
    <dgm:cxn modelId="{F29ECE10-56E3-4CD5-AF46-5502C5332F84}" srcId="{A2ECA7AF-B8A8-4F1B-9704-81FF482E0495}" destId="{39376881-4137-4D70-AB51-8E3D84FE64AF}" srcOrd="2" destOrd="0" parTransId="{2BDA7D13-D8E3-4549-B5E4-30C108839485}" sibTransId="{C12DA802-EB8A-443B-ACC3-DCB45D7D6425}"/>
    <dgm:cxn modelId="{3C1FA41C-93A7-411F-A0AD-CA16F7276E61}" type="presOf" srcId="{4474E706-5647-4F61-8E43-D949459C0D8D}" destId="{93AF3869-EEDF-402C-A074-F8C16C174119}" srcOrd="0" destOrd="0" presId="urn:microsoft.com/office/officeart/2005/8/layout/cycle2"/>
    <dgm:cxn modelId="{8394851D-EB4D-4145-93B3-D97D37894D1C}" type="presOf" srcId="{209C4EBD-5589-48D3-90B4-90999CD8455E}" destId="{60272226-4624-47AD-B3FF-DC8FC0995538}" srcOrd="1" destOrd="0" presId="urn:microsoft.com/office/officeart/2005/8/layout/cycle2"/>
    <dgm:cxn modelId="{40618C37-7C65-4B40-8D02-57019C9D5BE9}" type="presOf" srcId="{C12DA802-EB8A-443B-ACC3-DCB45D7D6425}" destId="{D580B55D-79FB-4A7D-B15A-2CF094DBDD86}" srcOrd="0" destOrd="0" presId="urn:microsoft.com/office/officeart/2005/8/layout/cycle2"/>
    <dgm:cxn modelId="{66180340-DFFC-4B7D-AB07-9686E6AD128D}" type="presOf" srcId="{4474E706-5647-4F61-8E43-D949459C0D8D}" destId="{B0D3F768-1827-446A-8139-E57DCBF0382F}" srcOrd="1" destOrd="0" presId="urn:microsoft.com/office/officeart/2005/8/layout/cycle2"/>
    <dgm:cxn modelId="{EFA23D66-161C-40A6-8A0A-EE30022228C8}" srcId="{A2ECA7AF-B8A8-4F1B-9704-81FF482E0495}" destId="{D0B70E57-AF06-4F04-B0A5-135F68A56683}" srcOrd="3" destOrd="0" parTransId="{87E57282-2208-4E09-AEFF-462E6EFB04CA}" sibTransId="{44E8EE3C-F914-4D1D-AAFF-38121E386A60}"/>
    <dgm:cxn modelId="{DD4A616A-47DB-4814-B445-7247E4CBC366}" srcId="{A2ECA7AF-B8A8-4F1B-9704-81FF482E0495}" destId="{84361F57-5ED1-4F11-B2EE-4D3F7B1E9014}" srcOrd="1" destOrd="0" parTransId="{91B1974F-F940-4DCA-836F-4C24CEC7F8D0}" sibTransId="{223B9A75-03B4-49A6-A6E4-6379953C5079}"/>
    <dgm:cxn modelId="{55951A6C-E577-491C-B4B9-869155D758BF}" type="presOf" srcId="{86761EFF-78B8-45FC-BA79-D2C9995C7E60}" destId="{17B492D7-B77C-415A-88EA-19589B385A8D}" srcOrd="0" destOrd="0" presId="urn:microsoft.com/office/officeart/2005/8/layout/cycle2"/>
    <dgm:cxn modelId="{31141C95-11E3-4A4E-8E63-A5109BFE1CDC}" type="presOf" srcId="{84361F57-5ED1-4F11-B2EE-4D3F7B1E9014}" destId="{CEEC5662-9308-4D16-9272-A1DF24BFB2DA}" srcOrd="0" destOrd="0" presId="urn:microsoft.com/office/officeart/2005/8/layout/cycle2"/>
    <dgm:cxn modelId="{ECBAF099-C841-4EE4-A6EC-7C6DF73B6582}" type="presOf" srcId="{39376881-4137-4D70-AB51-8E3D84FE64AF}" destId="{494D87CB-AEAB-48CC-AAB0-28AFCD27B386}" srcOrd="0" destOrd="0" presId="urn:microsoft.com/office/officeart/2005/8/layout/cycle2"/>
    <dgm:cxn modelId="{8DA8719C-FDCA-4E46-A437-F16C14CD1FAA}" type="presOf" srcId="{C12DA802-EB8A-443B-ACC3-DCB45D7D6425}" destId="{3AA53E2B-90C8-4D24-874C-E4862655E34D}" srcOrd="1" destOrd="0" presId="urn:microsoft.com/office/officeart/2005/8/layout/cycle2"/>
    <dgm:cxn modelId="{6F59819D-DC00-4E0A-8AF0-543901FD8790}" type="presOf" srcId="{D0B70E57-AF06-4F04-B0A5-135F68A56683}" destId="{2CBBFB3F-B12F-447D-9072-0894CD93A27E}" srcOrd="0" destOrd="0" presId="urn:microsoft.com/office/officeart/2005/8/layout/cycle2"/>
    <dgm:cxn modelId="{F962A7AE-D866-4B4D-86EF-06A8C10F9EF6}" type="presOf" srcId="{209C4EBD-5589-48D3-90B4-90999CD8455E}" destId="{7C98E4C6-6FBC-4E49-9432-BB2FAE2C293F}" srcOrd="0" destOrd="0" presId="urn:microsoft.com/office/officeart/2005/8/layout/cycle2"/>
    <dgm:cxn modelId="{62F701AF-5A87-4558-985F-741EEF69D3AF}" srcId="{A2ECA7AF-B8A8-4F1B-9704-81FF482E0495}" destId="{86761EFF-78B8-45FC-BA79-D2C9995C7E60}" srcOrd="4" destOrd="0" parTransId="{62262984-6874-4CD0-BCDB-28A682DBBEC0}" sibTransId="{209C4EBD-5589-48D3-90B4-90999CD8455E}"/>
    <dgm:cxn modelId="{70315BB1-172F-4753-8113-3841BB75638D}" type="presOf" srcId="{9540B097-348B-4A53-BEEA-0013B577D6F5}" destId="{4BCE0316-C304-4D84-B9FB-FE7A58C687DC}" srcOrd="0" destOrd="0" presId="urn:microsoft.com/office/officeart/2005/8/layout/cycle2"/>
    <dgm:cxn modelId="{92E267C7-E767-4E9C-AC43-F55B44878C01}" srcId="{A2ECA7AF-B8A8-4F1B-9704-81FF482E0495}" destId="{9540B097-348B-4A53-BEEA-0013B577D6F5}" srcOrd="0" destOrd="0" parTransId="{115C3F4E-D280-4443-8F58-9E144CD477A7}" sibTransId="{4474E706-5647-4F61-8E43-D949459C0D8D}"/>
    <dgm:cxn modelId="{E81B5CCD-8517-4874-9CEE-AB6E153168A4}" type="presOf" srcId="{223B9A75-03B4-49A6-A6E4-6379953C5079}" destId="{7A7AB826-74EF-42E7-911E-8EE7CA9C33D4}" srcOrd="0" destOrd="0" presId="urn:microsoft.com/office/officeart/2005/8/layout/cycle2"/>
    <dgm:cxn modelId="{F0227EDE-3722-4E40-BAC0-C3A673E17249}" type="presOf" srcId="{44E8EE3C-F914-4D1D-AAFF-38121E386A60}" destId="{28D2AC95-4717-46B9-83FF-3490E6DB3C90}" srcOrd="1" destOrd="0" presId="urn:microsoft.com/office/officeart/2005/8/layout/cycle2"/>
    <dgm:cxn modelId="{91EF0EE5-9185-4ED8-BC06-A07745CDC829}" type="presOf" srcId="{223B9A75-03B4-49A6-A6E4-6379953C5079}" destId="{BE972E47-29C0-4AD5-9FEF-4DE73826BDAD}" srcOrd="1" destOrd="0" presId="urn:microsoft.com/office/officeart/2005/8/layout/cycle2"/>
    <dgm:cxn modelId="{4A84E1EB-810C-46F5-AA26-8FCD006F0CDD}" type="presOf" srcId="{44E8EE3C-F914-4D1D-AAFF-38121E386A60}" destId="{CB112208-B574-42D9-9327-6D8F7139C57A}" srcOrd="0" destOrd="0" presId="urn:microsoft.com/office/officeart/2005/8/layout/cycle2"/>
    <dgm:cxn modelId="{1EAB3D7A-EA80-4908-A3C1-F30AC7AD0BAD}" type="presParOf" srcId="{879B5A74-A2A6-42F0-AF40-B7D4B185632D}" destId="{4BCE0316-C304-4D84-B9FB-FE7A58C687DC}" srcOrd="0" destOrd="0" presId="urn:microsoft.com/office/officeart/2005/8/layout/cycle2"/>
    <dgm:cxn modelId="{5A843039-F810-46A1-96EA-A0329DDC4CB7}" type="presParOf" srcId="{879B5A74-A2A6-42F0-AF40-B7D4B185632D}" destId="{93AF3869-EEDF-402C-A074-F8C16C174119}" srcOrd="1" destOrd="0" presId="urn:microsoft.com/office/officeart/2005/8/layout/cycle2"/>
    <dgm:cxn modelId="{92EA06E2-A797-4415-8A82-9A7E25293233}" type="presParOf" srcId="{93AF3869-EEDF-402C-A074-F8C16C174119}" destId="{B0D3F768-1827-446A-8139-E57DCBF0382F}" srcOrd="0" destOrd="0" presId="urn:microsoft.com/office/officeart/2005/8/layout/cycle2"/>
    <dgm:cxn modelId="{51DDE9D5-E2D1-424A-AE86-5EDDAA51BDAA}" type="presParOf" srcId="{879B5A74-A2A6-42F0-AF40-B7D4B185632D}" destId="{CEEC5662-9308-4D16-9272-A1DF24BFB2DA}" srcOrd="2" destOrd="0" presId="urn:microsoft.com/office/officeart/2005/8/layout/cycle2"/>
    <dgm:cxn modelId="{D368E96B-C6CA-4B28-BE42-CBD39B0D9BCC}" type="presParOf" srcId="{879B5A74-A2A6-42F0-AF40-B7D4B185632D}" destId="{7A7AB826-74EF-42E7-911E-8EE7CA9C33D4}" srcOrd="3" destOrd="0" presId="urn:microsoft.com/office/officeart/2005/8/layout/cycle2"/>
    <dgm:cxn modelId="{BABAFA35-171B-4AF0-8BBD-F6CAA566164A}" type="presParOf" srcId="{7A7AB826-74EF-42E7-911E-8EE7CA9C33D4}" destId="{BE972E47-29C0-4AD5-9FEF-4DE73826BDAD}" srcOrd="0" destOrd="0" presId="urn:microsoft.com/office/officeart/2005/8/layout/cycle2"/>
    <dgm:cxn modelId="{0FD9E104-92B2-40CF-AF57-623F794FA08F}" type="presParOf" srcId="{879B5A74-A2A6-42F0-AF40-B7D4B185632D}" destId="{494D87CB-AEAB-48CC-AAB0-28AFCD27B386}" srcOrd="4" destOrd="0" presId="urn:microsoft.com/office/officeart/2005/8/layout/cycle2"/>
    <dgm:cxn modelId="{3A89779C-2AE7-4BEF-ABAA-649BF40708BB}" type="presParOf" srcId="{879B5A74-A2A6-42F0-AF40-B7D4B185632D}" destId="{D580B55D-79FB-4A7D-B15A-2CF094DBDD86}" srcOrd="5" destOrd="0" presId="urn:microsoft.com/office/officeart/2005/8/layout/cycle2"/>
    <dgm:cxn modelId="{235042F4-6EC3-4657-B468-757A67FAF523}" type="presParOf" srcId="{D580B55D-79FB-4A7D-B15A-2CF094DBDD86}" destId="{3AA53E2B-90C8-4D24-874C-E4862655E34D}" srcOrd="0" destOrd="0" presId="urn:microsoft.com/office/officeart/2005/8/layout/cycle2"/>
    <dgm:cxn modelId="{69D0C55C-A5D1-48A1-829D-B16EF5D32626}" type="presParOf" srcId="{879B5A74-A2A6-42F0-AF40-B7D4B185632D}" destId="{2CBBFB3F-B12F-447D-9072-0894CD93A27E}" srcOrd="6" destOrd="0" presId="urn:microsoft.com/office/officeart/2005/8/layout/cycle2"/>
    <dgm:cxn modelId="{F14D8467-41D5-43D4-9627-FDD76EFCC648}" type="presParOf" srcId="{879B5A74-A2A6-42F0-AF40-B7D4B185632D}" destId="{CB112208-B574-42D9-9327-6D8F7139C57A}" srcOrd="7" destOrd="0" presId="urn:microsoft.com/office/officeart/2005/8/layout/cycle2"/>
    <dgm:cxn modelId="{57826865-B9FE-4035-8A83-39252E450634}" type="presParOf" srcId="{CB112208-B574-42D9-9327-6D8F7139C57A}" destId="{28D2AC95-4717-46B9-83FF-3490E6DB3C90}" srcOrd="0" destOrd="0" presId="urn:microsoft.com/office/officeart/2005/8/layout/cycle2"/>
    <dgm:cxn modelId="{953D484E-F613-4899-B99F-920B5059499F}" type="presParOf" srcId="{879B5A74-A2A6-42F0-AF40-B7D4B185632D}" destId="{17B492D7-B77C-415A-88EA-19589B385A8D}" srcOrd="8" destOrd="0" presId="urn:microsoft.com/office/officeart/2005/8/layout/cycle2"/>
    <dgm:cxn modelId="{F00C6A1E-298A-4876-9EC9-334994159590}" type="presParOf" srcId="{879B5A74-A2A6-42F0-AF40-B7D4B185632D}" destId="{7C98E4C6-6FBC-4E49-9432-BB2FAE2C293F}" srcOrd="9" destOrd="0" presId="urn:microsoft.com/office/officeart/2005/8/layout/cycle2"/>
    <dgm:cxn modelId="{7F4A5D40-B050-4600-BDD0-EDBFECC8E87F}" type="presParOf" srcId="{7C98E4C6-6FBC-4E49-9432-BB2FAE2C293F}" destId="{60272226-4624-47AD-B3FF-DC8FC099553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E0316-C304-4D84-B9FB-FE7A58C687DC}">
      <dsp:nvSpPr>
        <dsp:cNvPr id="0" name=""/>
        <dsp:cNvSpPr/>
      </dsp:nvSpPr>
      <dsp:spPr>
        <a:xfrm>
          <a:off x="2937446" y="-190649"/>
          <a:ext cx="1963765" cy="1815468"/>
        </a:xfrm>
        <a:prstGeom prst="ellipse">
          <a:avLst/>
        </a:prstGeom>
        <a:solidFill>
          <a:srgbClr val="002060"/>
        </a:solidFill>
        <a:ln w="25400"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Arial Black" pitchFamily="34" charset="0"/>
            </a:rPr>
            <a:t>SURESH KONAR</a:t>
          </a:r>
        </a:p>
      </dsp:txBody>
      <dsp:txXfrm>
        <a:off x="3225033" y="75220"/>
        <a:ext cx="1388591" cy="1283730"/>
      </dsp:txXfrm>
    </dsp:sp>
    <dsp:sp modelId="{93AF3869-EEDF-402C-A074-F8C16C174119}">
      <dsp:nvSpPr>
        <dsp:cNvPr id="0" name=""/>
        <dsp:cNvSpPr/>
      </dsp:nvSpPr>
      <dsp:spPr>
        <a:xfrm rot="2160000">
          <a:off x="4726728" y="1112353"/>
          <a:ext cx="147269" cy="489679"/>
        </a:xfrm>
        <a:prstGeom prst="rightArrow">
          <a:avLst>
            <a:gd name="adj1" fmla="val 60000"/>
            <a:gd name="adj2" fmla="val 50000"/>
          </a:avLst>
        </a:prstGeom>
        <a:solidFill>
          <a:srgbClr val="00206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bg1"/>
            </a:solidFill>
            <a:latin typeface="Arial Black" pitchFamily="34" charset="0"/>
          </a:endParaRPr>
        </a:p>
      </dsp:txBody>
      <dsp:txXfrm>
        <a:off x="4730947" y="1197305"/>
        <a:ext cx="103088" cy="293807"/>
      </dsp:txXfrm>
    </dsp:sp>
    <dsp:sp modelId="{CEEC5662-9308-4D16-9272-A1DF24BFB2DA}">
      <dsp:nvSpPr>
        <dsp:cNvPr id="0" name=""/>
        <dsp:cNvSpPr/>
      </dsp:nvSpPr>
      <dsp:spPr>
        <a:xfrm>
          <a:off x="4735195" y="1052711"/>
          <a:ext cx="1890756" cy="1887984"/>
        </a:xfrm>
        <a:prstGeom prst="ellipse">
          <a:avLst/>
        </a:prstGeom>
        <a:solidFill>
          <a:srgbClr val="002060"/>
        </a:solidFill>
        <a:ln w="25400"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Arial Black" pitchFamily="34" charset="0"/>
            </a:rPr>
            <a:t>AKASH KADGE</a:t>
          </a:r>
        </a:p>
      </dsp:txBody>
      <dsp:txXfrm>
        <a:off x="5012090" y="1329200"/>
        <a:ext cx="1336966" cy="1335006"/>
      </dsp:txXfrm>
    </dsp:sp>
    <dsp:sp modelId="{7A7AB826-74EF-42E7-911E-8EE7CA9C33D4}">
      <dsp:nvSpPr>
        <dsp:cNvPr id="0" name=""/>
        <dsp:cNvSpPr/>
      </dsp:nvSpPr>
      <dsp:spPr>
        <a:xfrm rot="6480000">
          <a:off x="5243296" y="2811579"/>
          <a:ext cx="185910" cy="489679"/>
        </a:xfrm>
        <a:prstGeom prst="rightArrow">
          <a:avLst>
            <a:gd name="adj1" fmla="val 60000"/>
            <a:gd name="adj2" fmla="val 50000"/>
          </a:avLst>
        </a:prstGeom>
        <a:solidFill>
          <a:srgbClr val="00206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bg1"/>
            </a:solidFill>
            <a:latin typeface="Arial Black" pitchFamily="34" charset="0"/>
          </a:endParaRPr>
        </a:p>
      </dsp:txBody>
      <dsp:txXfrm rot="10800000">
        <a:off x="5279800" y="2882993"/>
        <a:ext cx="130137" cy="293807"/>
      </dsp:txXfrm>
    </dsp:sp>
    <dsp:sp modelId="{494D87CB-AEAB-48CC-AAB0-28AFCD27B386}">
      <dsp:nvSpPr>
        <dsp:cNvPr id="0" name=""/>
        <dsp:cNvSpPr/>
      </dsp:nvSpPr>
      <dsp:spPr>
        <a:xfrm>
          <a:off x="4043815" y="3192531"/>
          <a:ext cx="1928044" cy="1749278"/>
        </a:xfrm>
        <a:prstGeom prst="ellipse">
          <a:avLst/>
        </a:prstGeom>
        <a:solidFill>
          <a:srgbClr val="002060"/>
        </a:solidFill>
        <a:ln w="25400"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Arial Black" pitchFamily="34" charset="0"/>
            </a:rPr>
            <a:t>SHEETAL GORDE</a:t>
          </a:r>
        </a:p>
      </dsp:txBody>
      <dsp:txXfrm>
        <a:off x="4326171" y="3448707"/>
        <a:ext cx="1363332" cy="1236926"/>
      </dsp:txXfrm>
    </dsp:sp>
    <dsp:sp modelId="{D580B55D-79FB-4A7D-B15A-2CF094DBDD86}">
      <dsp:nvSpPr>
        <dsp:cNvPr id="0" name=""/>
        <dsp:cNvSpPr/>
      </dsp:nvSpPr>
      <dsp:spPr>
        <a:xfrm rot="10800000">
          <a:off x="3827383" y="3822331"/>
          <a:ext cx="152945" cy="489679"/>
        </a:xfrm>
        <a:prstGeom prst="rightArrow">
          <a:avLst>
            <a:gd name="adj1" fmla="val 60000"/>
            <a:gd name="adj2" fmla="val 50000"/>
          </a:avLst>
        </a:prstGeom>
        <a:solidFill>
          <a:srgbClr val="00206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bg1"/>
            </a:solidFill>
            <a:latin typeface="Arial Black" pitchFamily="34" charset="0"/>
          </a:endParaRPr>
        </a:p>
      </dsp:txBody>
      <dsp:txXfrm rot="10800000">
        <a:off x="3873266" y="3920267"/>
        <a:ext cx="107062" cy="293807"/>
      </dsp:txXfrm>
    </dsp:sp>
    <dsp:sp modelId="{2CBBFB3F-B12F-447D-9072-0894CD93A27E}">
      <dsp:nvSpPr>
        <dsp:cNvPr id="0" name=""/>
        <dsp:cNvSpPr/>
      </dsp:nvSpPr>
      <dsp:spPr>
        <a:xfrm>
          <a:off x="1906400" y="3140930"/>
          <a:ext cx="1848839" cy="1852481"/>
        </a:xfrm>
        <a:prstGeom prst="ellipse">
          <a:avLst/>
        </a:prstGeom>
        <a:solidFill>
          <a:srgbClr val="002060"/>
        </a:solidFill>
        <a:ln w="25400"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Arial Black" pitchFamily="34" charset="0"/>
            </a:rPr>
            <a:t>ANSHIKA YADAV</a:t>
          </a:r>
        </a:p>
      </dsp:txBody>
      <dsp:txXfrm>
        <a:off x="2177156" y="3412220"/>
        <a:ext cx="1307327" cy="1309901"/>
      </dsp:txXfrm>
    </dsp:sp>
    <dsp:sp modelId="{CB112208-B574-42D9-9327-6D8F7139C57A}">
      <dsp:nvSpPr>
        <dsp:cNvPr id="0" name=""/>
        <dsp:cNvSpPr/>
      </dsp:nvSpPr>
      <dsp:spPr>
        <a:xfrm rot="15120000">
          <a:off x="2410603" y="2792555"/>
          <a:ext cx="171243" cy="489679"/>
        </a:xfrm>
        <a:prstGeom prst="rightArrow">
          <a:avLst>
            <a:gd name="adj1" fmla="val 60000"/>
            <a:gd name="adj2" fmla="val 50000"/>
          </a:avLst>
        </a:prstGeom>
        <a:solidFill>
          <a:srgbClr val="00206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bg1"/>
            </a:solidFill>
            <a:latin typeface="Arial Black" pitchFamily="34" charset="0"/>
          </a:endParaRPr>
        </a:p>
      </dsp:txBody>
      <dsp:txXfrm rot="10800000">
        <a:off x="2444227" y="2914920"/>
        <a:ext cx="119870" cy="293807"/>
      </dsp:txXfrm>
    </dsp:sp>
    <dsp:sp modelId="{17B492D7-B77C-415A-88EA-19589B385A8D}">
      <dsp:nvSpPr>
        <dsp:cNvPr id="0" name=""/>
        <dsp:cNvSpPr/>
      </dsp:nvSpPr>
      <dsp:spPr>
        <a:xfrm>
          <a:off x="1214273" y="1070492"/>
          <a:ext cx="1887622" cy="1852423"/>
        </a:xfrm>
        <a:prstGeom prst="ellipse">
          <a:avLst/>
        </a:prstGeom>
        <a:solidFill>
          <a:srgbClr val="002060"/>
        </a:solidFill>
        <a:ln w="25400"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latin typeface="Arial Black" pitchFamily="34" charset="0"/>
            </a:rPr>
            <a:t>AISHWARYA ASHOKAN</a:t>
          </a:r>
        </a:p>
      </dsp:txBody>
      <dsp:txXfrm>
        <a:off x="1490709" y="1341773"/>
        <a:ext cx="1334750" cy="1309861"/>
      </dsp:txXfrm>
    </dsp:sp>
    <dsp:sp modelId="{7C98E4C6-6FBC-4E49-9432-BB2FAE2C293F}">
      <dsp:nvSpPr>
        <dsp:cNvPr id="0" name=""/>
        <dsp:cNvSpPr/>
      </dsp:nvSpPr>
      <dsp:spPr>
        <a:xfrm rot="19440000">
          <a:off x="2952953" y="1119457"/>
          <a:ext cx="151128" cy="489679"/>
        </a:xfrm>
        <a:prstGeom prst="rightArrow">
          <a:avLst>
            <a:gd name="adj1" fmla="val 60000"/>
            <a:gd name="adj2" fmla="val 50000"/>
          </a:avLst>
        </a:prstGeom>
        <a:solidFill>
          <a:srgbClr val="00206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bg1"/>
            </a:solidFill>
            <a:latin typeface="Arial Black" pitchFamily="34" charset="0"/>
          </a:endParaRPr>
        </a:p>
      </dsp:txBody>
      <dsp:txXfrm>
        <a:off x="2957282" y="1230718"/>
        <a:ext cx="105790" cy="29380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2BEA7-EA6F-49C3-B003-F0DCEEB1AC1E}"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EFE0E-4362-485A-9057-44EA24A2084B}" type="slidenum">
              <a:rPr lang="en-IN" smtClean="0"/>
              <a:t>‹#›</a:t>
            </a:fld>
            <a:endParaRPr lang="en-IN"/>
          </a:p>
        </p:txBody>
      </p:sp>
    </p:spTree>
    <p:extLst>
      <p:ext uri="{BB962C8B-B14F-4D97-AF65-F5344CB8AC3E}">
        <p14:creationId xmlns:p14="http://schemas.microsoft.com/office/powerpoint/2010/main" val="239536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85005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59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4464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6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6793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87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3718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97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31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39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0406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3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053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65198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347724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7/25/2024</a:t>
            </a:fld>
            <a:endParaRPr lang="en-US" dirty="0"/>
          </a:p>
        </p:txBody>
      </p:sp>
    </p:spTree>
    <p:extLst>
      <p:ext uri="{BB962C8B-B14F-4D97-AF65-F5344CB8AC3E}">
        <p14:creationId xmlns:p14="http://schemas.microsoft.com/office/powerpoint/2010/main" val="131879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48887"/>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5A40-114B-42CE-B4EE-40821785FF42}"/>
              </a:ext>
            </a:extLst>
          </p:cNvPr>
          <p:cNvSpPr>
            <a:spLocks noGrp="1"/>
          </p:cNvSpPr>
          <p:nvPr>
            <p:ph type="ctrTitle"/>
          </p:nvPr>
        </p:nvSpPr>
        <p:spPr/>
        <p:txBody>
          <a:bodyPr/>
          <a:lstStyle/>
          <a:p>
            <a:r>
              <a:rPr lang="en-US" dirty="0"/>
              <a:t>STRESS AT WORKPLACE</a:t>
            </a:r>
            <a:endParaRPr lang="en-IN" dirty="0"/>
          </a:p>
        </p:txBody>
      </p:sp>
      <p:pic>
        <p:nvPicPr>
          <p:cNvPr id="4" name="Picture 3">
            <a:extLst>
              <a:ext uri="{FF2B5EF4-FFF2-40B4-BE49-F238E27FC236}">
                <a16:creationId xmlns:a16="http://schemas.microsoft.com/office/drawing/2014/main" id="{8213265F-5752-4A8E-A648-089DFE6145D2}"/>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4BD9A0D-9BCA-4772-A761-CCBC62D7AC56}"/>
              </a:ext>
            </a:extLst>
          </p:cNvPr>
          <p:cNvSpPr txBox="1"/>
          <p:nvPr/>
        </p:nvSpPr>
        <p:spPr>
          <a:xfrm>
            <a:off x="8114190" y="305068"/>
            <a:ext cx="4077810" cy="6247864"/>
          </a:xfrm>
          <a:prstGeom prst="rect">
            <a:avLst/>
          </a:prstGeom>
          <a:solidFill>
            <a:schemeClr val="bg2">
              <a:lumMod val="90000"/>
            </a:schemeClr>
          </a:solidFill>
        </p:spPr>
        <p:txBody>
          <a:bodyPr wrap="square" rtlCol="0">
            <a:spAutoFit/>
          </a:bodyPr>
          <a:lstStyle/>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r>
              <a:rPr lang="en-IN" sz="4000" b="1">
                <a:latin typeface="Times New Roman" panose="02020603050405020304" pitchFamily="18" charset="0"/>
                <a:cs typeface="Times New Roman" panose="02020603050405020304" pitchFamily="18" charset="0"/>
              </a:rPr>
              <a:t>STRESSOLOGY</a:t>
            </a:r>
            <a:r>
              <a:rPr lang="en-IN" sz="4000" b="1" dirty="0">
                <a:latin typeface="Times New Roman" panose="02020603050405020304" pitchFamily="18" charset="0"/>
                <a:cs typeface="Times New Roman" panose="02020603050405020304" pitchFamily="18" charset="0"/>
              </a:rPr>
              <a:t>:</a:t>
            </a:r>
            <a:r>
              <a:rPr lang="en-IN" sz="3200" b="1" dirty="0">
                <a:latin typeface="Times New Roman" panose="02020603050405020304" pitchFamily="18" charset="0"/>
                <a:cs typeface="Times New Roman" panose="02020603050405020304" pitchFamily="18" charset="0"/>
              </a:rPr>
              <a:t>A Study of Stress.</a:t>
            </a:r>
          </a:p>
          <a:p>
            <a:r>
              <a:rPr lang="en-IN" sz="4000" b="1" dirty="0">
                <a:latin typeface="Times New Roman" panose="02020603050405020304" pitchFamily="18" charset="0"/>
                <a:cs typeface="Times New Roman" panose="02020603050405020304" pitchFamily="18" charset="0"/>
              </a:rPr>
              <a:t>(Organizational)</a:t>
            </a: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2408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71D383-A493-4BEE-83A5-FE120CB8725A}"/>
              </a:ext>
            </a:extLst>
          </p:cNvPr>
          <p:cNvPicPr>
            <a:picLocks noChangeAspect="1"/>
          </p:cNvPicPr>
          <p:nvPr/>
        </p:nvPicPr>
        <p:blipFill>
          <a:blip r:embed="rId2"/>
          <a:stretch>
            <a:fillRect/>
          </a:stretch>
        </p:blipFill>
        <p:spPr>
          <a:xfrm>
            <a:off x="1829201" y="88764"/>
            <a:ext cx="6456224" cy="963251"/>
          </a:xfrm>
          <a:prstGeom prst="rect">
            <a:avLst/>
          </a:prstGeom>
        </p:spPr>
      </p:pic>
      <p:pic>
        <p:nvPicPr>
          <p:cNvPr id="5" name="Picture 4">
            <a:extLst>
              <a:ext uri="{FF2B5EF4-FFF2-40B4-BE49-F238E27FC236}">
                <a16:creationId xmlns:a16="http://schemas.microsoft.com/office/drawing/2014/main" id="{46B61FC2-0E0A-4BCA-BD49-705C33D16A36}"/>
              </a:ext>
            </a:extLst>
          </p:cNvPr>
          <p:cNvPicPr>
            <a:picLocks noChangeAspect="1"/>
          </p:cNvPicPr>
          <p:nvPr/>
        </p:nvPicPr>
        <p:blipFill>
          <a:blip r:embed="rId3"/>
          <a:stretch>
            <a:fillRect/>
          </a:stretch>
        </p:blipFill>
        <p:spPr>
          <a:xfrm>
            <a:off x="1752938" y="1902847"/>
            <a:ext cx="5080394" cy="3052306"/>
          </a:xfrm>
          <a:prstGeom prst="rect">
            <a:avLst/>
          </a:prstGeom>
        </p:spPr>
      </p:pic>
      <p:sp>
        <p:nvSpPr>
          <p:cNvPr id="8" name="TextBox 7">
            <a:extLst>
              <a:ext uri="{FF2B5EF4-FFF2-40B4-BE49-F238E27FC236}">
                <a16:creationId xmlns:a16="http://schemas.microsoft.com/office/drawing/2014/main" id="{8A38F479-31A8-4F98-BA49-C71A1C3C71FA}"/>
              </a:ext>
            </a:extLst>
          </p:cNvPr>
          <p:cNvSpPr txBox="1"/>
          <p:nvPr/>
        </p:nvSpPr>
        <p:spPr>
          <a:xfrm>
            <a:off x="7194620" y="1919234"/>
            <a:ext cx="2652765" cy="3108543"/>
          </a:xfrm>
          <a:prstGeom prst="rect">
            <a:avLst/>
          </a:prstGeom>
          <a:noFill/>
        </p:spPr>
        <p:txBody>
          <a:bodyPr wrap="square" rtlCol="0">
            <a:spAutoFit/>
          </a:bodyPr>
          <a:lstStyle/>
          <a:p>
            <a:r>
              <a:rPr lang="en-IN" sz="2800" dirty="0">
                <a:solidFill>
                  <a:srgbClr val="002060"/>
                </a:solidFill>
                <a:latin typeface="Times New Roman" panose="02020603050405020304" pitchFamily="18" charset="0"/>
                <a:cs typeface="Times New Roman" panose="02020603050405020304" pitchFamily="18" charset="0"/>
              </a:rPr>
              <a:t>According to our survey </a:t>
            </a:r>
            <a:r>
              <a:rPr lang="en-IN" sz="2800" b="1" dirty="0">
                <a:solidFill>
                  <a:srgbClr val="002060"/>
                </a:solidFill>
                <a:latin typeface="Times New Roman" panose="02020603050405020304" pitchFamily="18" charset="0"/>
                <a:cs typeface="Times New Roman" panose="02020603050405020304" pitchFamily="18" charset="0"/>
              </a:rPr>
              <a:t>71% </a:t>
            </a:r>
            <a:r>
              <a:rPr lang="en-IN" sz="2800" dirty="0">
                <a:solidFill>
                  <a:srgbClr val="002060"/>
                </a:solidFill>
                <a:latin typeface="Times New Roman" panose="02020603050405020304" pitchFamily="18" charset="0"/>
                <a:cs typeface="Times New Roman" panose="02020603050405020304" pitchFamily="18" charset="0"/>
              </a:rPr>
              <a:t>of the respondent are stressed and rest </a:t>
            </a:r>
            <a:r>
              <a:rPr lang="en-IN" sz="2800" b="1" dirty="0">
                <a:solidFill>
                  <a:srgbClr val="002060"/>
                </a:solidFill>
                <a:latin typeface="Times New Roman" panose="02020603050405020304" pitchFamily="18" charset="0"/>
                <a:cs typeface="Times New Roman" panose="02020603050405020304" pitchFamily="18" charset="0"/>
              </a:rPr>
              <a:t>29%</a:t>
            </a:r>
            <a:r>
              <a:rPr lang="en-IN" sz="2800" dirty="0">
                <a:solidFill>
                  <a:srgbClr val="002060"/>
                </a:solidFill>
                <a:latin typeface="Times New Roman" panose="02020603050405020304" pitchFamily="18" charset="0"/>
                <a:cs typeface="Times New Roman" panose="02020603050405020304" pitchFamily="18" charset="0"/>
              </a:rPr>
              <a:t> of the respondents are not stressed. </a:t>
            </a:r>
          </a:p>
        </p:txBody>
      </p:sp>
    </p:spTree>
    <p:extLst>
      <p:ext uri="{BB962C8B-B14F-4D97-AF65-F5344CB8AC3E}">
        <p14:creationId xmlns:p14="http://schemas.microsoft.com/office/powerpoint/2010/main" val="19074629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D30C-0998-4C5A-9669-DCA644AACC85}"/>
              </a:ext>
            </a:extLst>
          </p:cNvPr>
          <p:cNvSpPr>
            <a:spLocks noGrp="1"/>
          </p:cNvSpPr>
          <p:nvPr>
            <p:ph type="title" idx="4294967295"/>
          </p:nvPr>
        </p:nvSpPr>
        <p:spPr>
          <a:xfrm>
            <a:off x="0" y="103188"/>
            <a:ext cx="8596313" cy="704850"/>
          </a:xfrm>
        </p:spPr>
        <p:txBody>
          <a:bodyPr>
            <a:normAutofit/>
          </a:bodyPr>
          <a:lstStyle/>
          <a:p>
            <a:r>
              <a:rPr lang="en-US" dirty="0"/>
              <a:t>					GRAPHICAL REPRESENTATION</a:t>
            </a:r>
            <a:endParaRPr lang="en-IN" dirty="0"/>
          </a:p>
        </p:txBody>
      </p:sp>
      <p:graphicFrame>
        <p:nvGraphicFramePr>
          <p:cNvPr id="5" name="Chart 4">
            <a:extLst>
              <a:ext uri="{FF2B5EF4-FFF2-40B4-BE49-F238E27FC236}">
                <a16:creationId xmlns:a16="http://schemas.microsoft.com/office/drawing/2014/main" id="{2C47711B-935E-4923-9E8C-4A13237876B9}"/>
              </a:ext>
            </a:extLst>
          </p:cNvPr>
          <p:cNvGraphicFramePr/>
          <p:nvPr>
            <p:extLst>
              <p:ext uri="{D42A27DB-BD31-4B8C-83A1-F6EECF244321}">
                <p14:modId xmlns:p14="http://schemas.microsoft.com/office/powerpoint/2010/main" val="236182845"/>
              </p:ext>
            </p:extLst>
          </p:nvPr>
        </p:nvGraphicFramePr>
        <p:xfrm>
          <a:off x="488270" y="889987"/>
          <a:ext cx="4960029" cy="48250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261E67B-B80F-4D9E-BC92-962D8E37F678}"/>
              </a:ext>
            </a:extLst>
          </p:cNvPr>
          <p:cNvGraphicFramePr/>
          <p:nvPr>
            <p:extLst>
              <p:ext uri="{D42A27DB-BD31-4B8C-83A1-F6EECF244321}">
                <p14:modId xmlns:p14="http://schemas.microsoft.com/office/powerpoint/2010/main" val="845945400"/>
              </p:ext>
            </p:extLst>
          </p:nvPr>
        </p:nvGraphicFramePr>
        <p:xfrm>
          <a:off x="6667500" y="889987"/>
          <a:ext cx="5334000" cy="482501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D3F174F-83D9-46E0-9EB9-59938FA002A5}"/>
              </a:ext>
            </a:extLst>
          </p:cNvPr>
          <p:cNvSpPr txBox="1"/>
          <p:nvPr/>
        </p:nvSpPr>
        <p:spPr>
          <a:xfrm>
            <a:off x="1981199" y="5797119"/>
            <a:ext cx="1266825" cy="369332"/>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GENDER</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DF83AE3-DD8A-4219-97E5-BEF55445A9A9}"/>
              </a:ext>
            </a:extLst>
          </p:cNvPr>
          <p:cNvSpPr txBox="1"/>
          <p:nvPr/>
        </p:nvSpPr>
        <p:spPr>
          <a:xfrm>
            <a:off x="8499167" y="5783347"/>
            <a:ext cx="2466975" cy="369332"/>
          </a:xfrm>
          <a:prstGeom prst="rect">
            <a:avLst/>
          </a:prstGeom>
          <a:noFill/>
        </p:spPr>
        <p:txBody>
          <a:bodyPr wrap="square" rtlCol="0">
            <a:spAutoFit/>
          </a:bodyPr>
          <a:lstStyle/>
          <a:p>
            <a:r>
              <a:rPr lang="en-US" dirty="0">
                <a:solidFill>
                  <a:srgbClr val="002060"/>
                </a:solidFill>
                <a:latin typeface="Times New Roman" panose="02020603050405020304" pitchFamily="18" charset="0"/>
                <a:cs typeface="Times New Roman" panose="02020603050405020304" pitchFamily="18" charset="0"/>
              </a:rPr>
              <a:t>MARITAL STATUS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575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611F-8733-44C2-8A3B-28B096B5D2CF}"/>
              </a:ext>
            </a:extLst>
          </p:cNvPr>
          <p:cNvSpPr>
            <a:spLocks noGrp="1"/>
          </p:cNvSpPr>
          <p:nvPr>
            <p:ph type="title"/>
          </p:nvPr>
        </p:nvSpPr>
        <p:spPr>
          <a:xfrm>
            <a:off x="683582" y="577049"/>
            <a:ext cx="8590420" cy="1353351"/>
          </a:xfrm>
        </p:spPr>
        <p:txBody>
          <a:bodyPr>
            <a:normAutofit/>
          </a:bodyPr>
          <a:lstStyle/>
          <a:p>
            <a:pPr marL="457200" indent="-457200">
              <a:buFont typeface="Wingdings" panose="05000000000000000000" pitchFamily="2" charset="2"/>
              <a:buChar char="v"/>
            </a:pPr>
            <a:r>
              <a:rPr lang="en-US" sz="2800" dirty="0">
                <a:solidFill>
                  <a:schemeClr val="accent2"/>
                </a:solidFill>
                <a:effectLst>
                  <a:outerShdw blurRad="38100" dist="38100" dir="2700000" algn="tl">
                    <a:srgbClr val="000000">
                      <a:alpha val="43137"/>
                    </a:srgbClr>
                  </a:outerShdw>
                </a:effectLst>
                <a:cs typeface="Times New Roman" panose="02020603050405020304" pitchFamily="18" charset="0"/>
              </a:rPr>
              <a:t>To examine the association between demographic factors and stress.</a:t>
            </a:r>
            <a:endParaRPr lang="en-IN" sz="2800" dirty="0">
              <a:solidFill>
                <a:schemeClr val="accent2"/>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B0A9940-194A-4AEC-8569-DE4C0C9789BD}"/>
              </a:ext>
            </a:extLst>
          </p:cNvPr>
          <p:cNvSpPr>
            <a:spLocks noGrp="1"/>
          </p:cNvSpPr>
          <p:nvPr>
            <p:ph idx="1"/>
          </p:nvPr>
        </p:nvSpPr>
        <p:spPr/>
        <p:txBody>
          <a:bodyPr>
            <a:normAutofit/>
          </a:bodyPr>
          <a:lstStyle/>
          <a:p>
            <a:pPr marL="0" indent="0">
              <a:buNone/>
            </a:pPr>
            <a:r>
              <a:rPr lang="en-US" sz="2400" b="1" dirty="0">
                <a:solidFill>
                  <a:srgbClr val="002060"/>
                </a:solidFill>
                <a:latin typeface="Times New Roman" panose="02020603050405020304" pitchFamily="18" charset="0"/>
                <a:cs typeface="Times New Roman" panose="02020603050405020304" pitchFamily="18" charset="0"/>
              </a:rPr>
              <a:t>Cross tabulation</a:t>
            </a:r>
            <a:r>
              <a:rPr lang="en-US" sz="2200" b="1" dirty="0">
                <a:solidFill>
                  <a:srgbClr val="002060"/>
                </a:solidFill>
                <a:latin typeface="Times New Roman" panose="02020603050405020304" pitchFamily="18" charset="0"/>
                <a:cs typeface="Times New Roman" panose="02020603050405020304" pitchFamily="18" charset="0"/>
              </a:rPr>
              <a:t> </a:t>
            </a:r>
            <a:r>
              <a:rPr lang="en-US" sz="2200" dirty="0">
                <a:solidFill>
                  <a:srgbClr val="002060"/>
                </a:solidFill>
                <a:latin typeface="Times New Roman" panose="02020603050405020304" pitchFamily="18" charset="0"/>
                <a:cs typeface="Times New Roman" panose="02020603050405020304" pitchFamily="18" charset="0"/>
              </a:rPr>
              <a:t>is used to examine if the two variables are statistically associated with each other.</a:t>
            </a: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sz="2200" b="1" dirty="0">
                <a:solidFill>
                  <a:srgbClr val="002060"/>
                </a:solidFill>
                <a:latin typeface="Times New Roman" panose="02020603050405020304" pitchFamily="18" charset="0"/>
                <a:cs typeface="Times New Roman" panose="02020603050405020304" pitchFamily="18" charset="0"/>
              </a:rPr>
              <a:t>Ho: There is no association between demographic factors and stress.</a:t>
            </a:r>
          </a:p>
          <a:p>
            <a:pPr marL="0" indent="0">
              <a:buNone/>
            </a:pPr>
            <a:r>
              <a:rPr lang="en-US" sz="2200" b="1" dirty="0">
                <a:solidFill>
                  <a:srgbClr val="002060"/>
                </a:solidFill>
                <a:latin typeface="Times New Roman" panose="02020603050405020304" pitchFamily="18" charset="0"/>
                <a:cs typeface="Times New Roman" panose="02020603050405020304" pitchFamily="18" charset="0"/>
              </a:rPr>
              <a:t>				                        V/S</a:t>
            </a:r>
          </a:p>
          <a:p>
            <a:r>
              <a:rPr lang="en-US" sz="2200" b="1" dirty="0">
                <a:solidFill>
                  <a:srgbClr val="002060"/>
                </a:solidFill>
                <a:latin typeface="Times New Roman" panose="02020603050405020304" pitchFamily="18" charset="0"/>
                <a:cs typeface="Times New Roman" panose="02020603050405020304" pitchFamily="18" charset="0"/>
              </a:rPr>
              <a:t>H1:  There is association between demographic factors and stress.</a:t>
            </a:r>
          </a:p>
          <a:p>
            <a:pPr marL="0" indent="0">
              <a:buNone/>
            </a:pPr>
            <a:endParaRPr lang="en-US" sz="2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6204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358A-2275-4BB0-9BD6-F449ABD53DEB}"/>
              </a:ext>
            </a:extLst>
          </p:cNvPr>
          <p:cNvSpPr>
            <a:spLocks noGrp="1"/>
          </p:cNvSpPr>
          <p:nvPr>
            <p:ph type="title"/>
          </p:nvPr>
        </p:nvSpPr>
        <p:spPr>
          <a:xfrm>
            <a:off x="677863" y="1071239"/>
            <a:ext cx="8596668" cy="678457"/>
          </a:xfrm>
        </p:spPr>
        <p:txBody>
          <a:bodyPr>
            <a:normAutofit/>
          </a:bodyPr>
          <a:lstStyle/>
          <a:p>
            <a:r>
              <a:rPr lang="en-US" sz="2400" b="1" dirty="0">
                <a:solidFill>
                  <a:srgbClr val="002060"/>
                </a:solidFill>
                <a:latin typeface="Times New Roman" panose="02020603050405020304" pitchFamily="18" charset="0"/>
                <a:cs typeface="Times New Roman" panose="02020603050405020304" pitchFamily="18" charset="0"/>
              </a:rPr>
              <a:t>Rejection criterion: </a:t>
            </a:r>
            <a:r>
              <a:rPr lang="en-US" sz="2000" dirty="0">
                <a:solidFill>
                  <a:srgbClr val="002060"/>
                </a:solidFill>
                <a:latin typeface="Times New Roman" panose="02020603050405020304" pitchFamily="18" charset="0"/>
                <a:cs typeface="Times New Roman" panose="02020603050405020304" pitchFamily="18" charset="0"/>
              </a:rPr>
              <a:t>Reject Ho when p-value &lt;0.05</a:t>
            </a:r>
            <a:endParaRPr lang="en-IN"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84CCAF2-8FD8-40AF-B280-6EE8C9B019A6}"/>
              </a:ext>
            </a:extLst>
          </p:cNvPr>
          <p:cNvGraphicFramePr>
            <a:graphicFrameLocks noGrp="1"/>
          </p:cNvGraphicFramePr>
          <p:nvPr>
            <p:ph idx="1"/>
            <p:extLst>
              <p:ext uri="{D42A27DB-BD31-4B8C-83A1-F6EECF244321}">
                <p14:modId xmlns:p14="http://schemas.microsoft.com/office/powerpoint/2010/main" val="3578060768"/>
              </p:ext>
            </p:extLst>
          </p:nvPr>
        </p:nvGraphicFramePr>
        <p:xfrm>
          <a:off x="677863" y="2160588"/>
          <a:ext cx="8596665" cy="2748280"/>
        </p:xfrm>
        <a:graphic>
          <a:graphicData uri="http://schemas.openxmlformats.org/drawingml/2006/table">
            <a:tbl>
              <a:tblPr firstRow="1" bandRow="1">
                <a:tableStyleId>{5C22544A-7EE6-4342-B048-85BDC9FD1C3A}</a:tableStyleId>
              </a:tblPr>
              <a:tblGrid>
                <a:gridCol w="3581309">
                  <a:extLst>
                    <a:ext uri="{9D8B030D-6E8A-4147-A177-3AD203B41FA5}">
                      <a16:colId xmlns:a16="http://schemas.microsoft.com/office/drawing/2014/main" val="3247566063"/>
                    </a:ext>
                  </a:extLst>
                </a:gridCol>
                <a:gridCol w="1866418">
                  <a:extLst>
                    <a:ext uri="{9D8B030D-6E8A-4147-A177-3AD203B41FA5}">
                      <a16:colId xmlns:a16="http://schemas.microsoft.com/office/drawing/2014/main" val="3026003459"/>
                    </a:ext>
                  </a:extLst>
                </a:gridCol>
                <a:gridCol w="3148938">
                  <a:extLst>
                    <a:ext uri="{9D8B030D-6E8A-4147-A177-3AD203B41FA5}">
                      <a16:colId xmlns:a16="http://schemas.microsoft.com/office/drawing/2014/main" val="143192392"/>
                    </a:ext>
                  </a:extLst>
                </a:gridCol>
              </a:tblGrid>
              <a:tr h="370840">
                <a:tc>
                  <a:txBody>
                    <a:bodyPr/>
                    <a:lstStyle/>
                    <a:p>
                      <a:r>
                        <a:rPr lang="en-US" dirty="0"/>
                        <a:t>Demographic factor v/s Stress</a:t>
                      </a:r>
                      <a:endParaRPr lang="en-IN" dirty="0"/>
                    </a:p>
                  </a:txBody>
                  <a:tcPr/>
                </a:tc>
                <a:tc>
                  <a:txBody>
                    <a:bodyPr/>
                    <a:lstStyle/>
                    <a:p>
                      <a:r>
                        <a:rPr lang="en-US" dirty="0"/>
                        <a:t>p-value </a:t>
                      </a:r>
                      <a:endParaRPr lang="en-IN" dirty="0"/>
                    </a:p>
                  </a:txBody>
                  <a:tcPr/>
                </a:tc>
                <a:tc>
                  <a:txBody>
                    <a:bodyPr/>
                    <a:lstStyle/>
                    <a:p>
                      <a:r>
                        <a:rPr lang="en-US" dirty="0"/>
                        <a:t>Decision criteria</a:t>
                      </a:r>
                      <a:endParaRPr lang="en-IN" dirty="0"/>
                    </a:p>
                  </a:txBody>
                  <a:tcPr/>
                </a:tc>
                <a:extLst>
                  <a:ext uri="{0D108BD9-81ED-4DB2-BD59-A6C34878D82A}">
                    <a16:rowId xmlns:a16="http://schemas.microsoft.com/office/drawing/2014/main" val="2263784759"/>
                  </a:ext>
                </a:extLst>
              </a:tr>
              <a:tr h="370840">
                <a:tc>
                  <a:txBody>
                    <a:bodyPr/>
                    <a:lstStyle/>
                    <a:p>
                      <a:r>
                        <a:rPr lang="en-US" sz="2000" b="1" kern="1200" dirty="0">
                          <a:solidFill>
                            <a:srgbClr val="002060"/>
                          </a:solidFill>
                          <a:latin typeface="Times New Roman" panose="02020603050405020304" pitchFamily="18" charset="0"/>
                          <a:ea typeface="+mn-ea"/>
                          <a:cs typeface="Times New Roman" panose="02020603050405020304" pitchFamily="18" charset="0"/>
                        </a:rPr>
                        <a:t>Gender </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0.499602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Do not reject Ho</a:t>
                      </a:r>
                      <a:endParaRPr lang="en-IN" dirty="0"/>
                    </a:p>
                  </a:txBody>
                  <a:tcPr/>
                </a:tc>
                <a:extLst>
                  <a:ext uri="{0D108BD9-81ED-4DB2-BD59-A6C34878D82A}">
                    <a16:rowId xmlns:a16="http://schemas.microsoft.com/office/drawing/2014/main" val="1886640475"/>
                  </a:ext>
                </a:extLst>
              </a:tr>
              <a:tr h="370840">
                <a:tc>
                  <a:txBody>
                    <a:bodyPr/>
                    <a:lstStyle/>
                    <a:p>
                      <a:r>
                        <a:rPr lang="en-US" sz="2000" b="1" dirty="0">
                          <a:solidFill>
                            <a:srgbClr val="002060"/>
                          </a:solidFill>
                          <a:latin typeface="Times New Roman" panose="02020603050405020304" pitchFamily="18" charset="0"/>
                          <a:cs typeface="Times New Roman" panose="02020603050405020304" pitchFamily="18" charset="0"/>
                        </a:rPr>
                        <a:t>Salary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dirty="0"/>
                        <a:t>0.834561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Do not reject Ho</a:t>
                      </a:r>
                      <a:endParaRPr lang="en-IN" dirty="0"/>
                    </a:p>
                  </a:txBody>
                  <a:tcPr/>
                </a:tc>
                <a:extLst>
                  <a:ext uri="{0D108BD9-81ED-4DB2-BD59-A6C34878D82A}">
                    <a16:rowId xmlns:a16="http://schemas.microsoft.com/office/drawing/2014/main" val="380737517"/>
                  </a:ext>
                </a:extLst>
              </a:tr>
              <a:tr h="370840">
                <a:tc>
                  <a:txBody>
                    <a:bodyPr/>
                    <a:lstStyle/>
                    <a:p>
                      <a:r>
                        <a:rPr lang="en-US" sz="2000" b="1" kern="1200" dirty="0">
                          <a:solidFill>
                            <a:srgbClr val="002060"/>
                          </a:solidFill>
                          <a:latin typeface="Times New Roman" panose="02020603050405020304" pitchFamily="18" charset="0"/>
                          <a:ea typeface="+mn-ea"/>
                          <a:cs typeface="Times New Roman" panose="02020603050405020304" pitchFamily="18" charset="0"/>
                        </a:rPr>
                        <a:t>Travelling time</a:t>
                      </a:r>
                      <a:endParaRPr lang="en-IN" sz="2000"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dirty="0"/>
                        <a:t>0.004536</a:t>
                      </a:r>
                      <a:endParaRPr lang="en-IN" dirty="0"/>
                    </a:p>
                  </a:txBody>
                  <a:tcPr>
                    <a:solidFill>
                      <a:srgbClr val="FF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Reject Ho</a:t>
                      </a:r>
                      <a:endParaRPr lang="en-IN" dirty="0"/>
                    </a:p>
                  </a:txBody>
                  <a:tcPr>
                    <a:solidFill>
                      <a:srgbClr val="FF0000"/>
                    </a:solidFill>
                  </a:tcPr>
                </a:tc>
                <a:extLst>
                  <a:ext uri="{0D108BD9-81ED-4DB2-BD59-A6C34878D82A}">
                    <a16:rowId xmlns:a16="http://schemas.microsoft.com/office/drawing/2014/main" val="770622078"/>
                  </a:ext>
                </a:extLst>
              </a:tr>
              <a:tr h="370840">
                <a:tc>
                  <a:txBody>
                    <a:bodyPr/>
                    <a:lstStyle/>
                    <a:p>
                      <a:r>
                        <a:rPr lang="en-US" sz="2000" b="1" dirty="0">
                          <a:solidFill>
                            <a:srgbClr val="000066"/>
                          </a:solidFill>
                          <a:latin typeface="Times New Roman" panose="02020603050405020304" pitchFamily="18" charset="0"/>
                          <a:cs typeface="Times New Roman" panose="02020603050405020304" pitchFamily="18" charset="0"/>
                        </a:rPr>
                        <a:t>Family type</a:t>
                      </a:r>
                      <a:endParaRPr lang="en-IN" sz="2000"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r>
                        <a:rPr lang="en-US" dirty="0"/>
                        <a:t>0.016017</a:t>
                      </a:r>
                      <a:endParaRPr lang="en-IN" dirty="0"/>
                    </a:p>
                  </a:txBody>
                  <a:tcPr>
                    <a:solidFill>
                      <a:srgbClr val="FF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Reject Ho</a:t>
                      </a:r>
                      <a:endParaRPr lang="en-IN" dirty="0"/>
                    </a:p>
                  </a:txBody>
                  <a:tcPr>
                    <a:solidFill>
                      <a:srgbClr val="FF0000"/>
                    </a:solidFill>
                  </a:tcPr>
                </a:tc>
                <a:extLst>
                  <a:ext uri="{0D108BD9-81ED-4DB2-BD59-A6C34878D82A}">
                    <a16:rowId xmlns:a16="http://schemas.microsoft.com/office/drawing/2014/main" val="617825915"/>
                  </a:ext>
                </a:extLst>
              </a:tr>
              <a:tr h="370840">
                <a:tc>
                  <a:txBody>
                    <a:bodyPr/>
                    <a:lstStyle/>
                    <a:p>
                      <a:r>
                        <a:rPr lang="en-US" sz="2000" b="1" dirty="0">
                          <a:latin typeface="Times New Roman" panose="02020603050405020304" pitchFamily="18" charset="0"/>
                          <a:cs typeface="Times New Roman" panose="02020603050405020304" pitchFamily="18" charset="0"/>
                        </a:rPr>
                        <a:t>Job experience</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dirty="0"/>
                        <a:t>0.772037</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Do not reject Ho</a:t>
                      </a:r>
                      <a:endParaRPr lang="en-IN" dirty="0"/>
                    </a:p>
                  </a:txBody>
                  <a:tcPr/>
                </a:tc>
                <a:extLst>
                  <a:ext uri="{0D108BD9-81ED-4DB2-BD59-A6C34878D82A}">
                    <a16:rowId xmlns:a16="http://schemas.microsoft.com/office/drawing/2014/main" val="3016371185"/>
                  </a:ext>
                </a:extLst>
              </a:tr>
              <a:tr h="370840">
                <a:tc>
                  <a:txBody>
                    <a:bodyPr/>
                    <a:lstStyle/>
                    <a:p>
                      <a:r>
                        <a:rPr lang="en-US" sz="2000" b="1" dirty="0">
                          <a:latin typeface="Times New Roman" panose="02020603050405020304" pitchFamily="18" charset="0"/>
                          <a:cs typeface="Times New Roman" panose="02020603050405020304" pitchFamily="18" charset="0"/>
                        </a:rPr>
                        <a:t>Marital status</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dirty="0"/>
                        <a:t>0.794424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Do not reject Ho</a:t>
                      </a:r>
                      <a:endParaRPr lang="en-IN" dirty="0"/>
                    </a:p>
                  </a:txBody>
                  <a:tcPr/>
                </a:tc>
                <a:extLst>
                  <a:ext uri="{0D108BD9-81ED-4DB2-BD59-A6C34878D82A}">
                    <a16:rowId xmlns:a16="http://schemas.microsoft.com/office/drawing/2014/main" val="1913434033"/>
                  </a:ext>
                </a:extLst>
              </a:tr>
            </a:tbl>
          </a:graphicData>
        </a:graphic>
      </p:graphicFrame>
      <p:sp>
        <p:nvSpPr>
          <p:cNvPr id="6" name="TextBox 5">
            <a:extLst>
              <a:ext uri="{FF2B5EF4-FFF2-40B4-BE49-F238E27FC236}">
                <a16:creationId xmlns:a16="http://schemas.microsoft.com/office/drawing/2014/main" id="{DD2DD72C-2C30-4D66-AD9D-2B7FCBE93918}"/>
              </a:ext>
            </a:extLst>
          </p:cNvPr>
          <p:cNvSpPr txBox="1"/>
          <p:nvPr/>
        </p:nvSpPr>
        <p:spPr>
          <a:xfrm>
            <a:off x="612559" y="5184560"/>
            <a:ext cx="8833282" cy="786082"/>
          </a:xfrm>
          <a:prstGeom prst="rect">
            <a:avLst/>
          </a:prstGeom>
          <a:noFill/>
        </p:spPr>
        <p:txBody>
          <a:bodyPr wrap="square" rtlCol="0">
            <a:spAutoFit/>
          </a:bodyPr>
          <a:lstStyle/>
          <a:p>
            <a:r>
              <a:rPr lang="en-US" sz="2200" b="1" dirty="0">
                <a:solidFill>
                  <a:srgbClr val="002060"/>
                </a:solidFill>
                <a:latin typeface="Times New Roman" panose="02020603050405020304" pitchFamily="18" charset="0"/>
                <a:cs typeface="Times New Roman" panose="02020603050405020304" pitchFamily="18" charset="0"/>
              </a:rPr>
              <a:t>CONCLUSION: </a:t>
            </a:r>
            <a:r>
              <a:rPr lang="en-US" sz="2200" dirty="0">
                <a:solidFill>
                  <a:srgbClr val="002060"/>
                </a:solidFill>
                <a:latin typeface="Times New Roman" panose="02020603050405020304" pitchFamily="18" charset="0"/>
                <a:cs typeface="Times New Roman" panose="02020603050405020304" pitchFamily="18" charset="0"/>
              </a:rPr>
              <a:t>From the above table we conclude that there is an </a:t>
            </a:r>
            <a:r>
              <a:rPr lang="en-US" sz="2200" b="1" dirty="0">
                <a:solidFill>
                  <a:srgbClr val="002060"/>
                </a:solidFill>
                <a:latin typeface="Times New Roman" panose="02020603050405020304" pitchFamily="18" charset="0"/>
                <a:cs typeface="Times New Roman" panose="02020603050405020304" pitchFamily="18" charset="0"/>
              </a:rPr>
              <a:t>association </a:t>
            </a:r>
            <a:r>
              <a:rPr lang="en-US" sz="2200" dirty="0">
                <a:solidFill>
                  <a:srgbClr val="002060"/>
                </a:solidFill>
                <a:latin typeface="Times New Roman" panose="02020603050405020304" pitchFamily="18" charset="0"/>
                <a:cs typeface="Times New Roman" panose="02020603050405020304" pitchFamily="18" charset="0"/>
              </a:rPr>
              <a:t>between </a:t>
            </a:r>
            <a:r>
              <a:rPr lang="en-US" sz="2200" b="1" dirty="0">
                <a:solidFill>
                  <a:srgbClr val="002060"/>
                </a:solidFill>
                <a:latin typeface="Times New Roman" panose="02020603050405020304" pitchFamily="18" charset="0"/>
                <a:cs typeface="Times New Roman" panose="02020603050405020304" pitchFamily="18" charset="0"/>
              </a:rPr>
              <a:t>travelling time and stress </a:t>
            </a:r>
            <a:r>
              <a:rPr lang="en-US" sz="2200" dirty="0">
                <a:solidFill>
                  <a:srgbClr val="002060"/>
                </a:solidFill>
                <a:latin typeface="Times New Roman" panose="02020603050405020304" pitchFamily="18" charset="0"/>
                <a:cs typeface="Times New Roman" panose="02020603050405020304" pitchFamily="18" charset="0"/>
              </a:rPr>
              <a:t>&amp;</a:t>
            </a:r>
            <a:r>
              <a:rPr lang="en-US" sz="2200" b="1" dirty="0">
                <a:solidFill>
                  <a:srgbClr val="002060"/>
                </a:solidFill>
                <a:latin typeface="Times New Roman" panose="02020603050405020304" pitchFamily="18" charset="0"/>
                <a:cs typeface="Times New Roman" panose="02020603050405020304" pitchFamily="18" charset="0"/>
              </a:rPr>
              <a:t> family type and stress</a:t>
            </a:r>
            <a:r>
              <a:rPr lang="en-US" sz="2200" dirty="0">
                <a:solidFill>
                  <a:srgbClr val="002060"/>
                </a:solidFill>
                <a:latin typeface="Times New Roman" panose="02020603050405020304" pitchFamily="18" charset="0"/>
                <a:cs typeface="Times New Roman" panose="02020603050405020304" pitchFamily="18" charset="0"/>
              </a:rPr>
              <a:t>.</a:t>
            </a:r>
            <a:endParaRPr lang="en-IN"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4957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CF9054-C7B7-4BA4-BE01-733D372434CD}"/>
              </a:ext>
            </a:extLst>
          </p:cNvPr>
          <p:cNvSpPr>
            <a:spLocks noGrp="1"/>
          </p:cNvSpPr>
          <p:nvPr>
            <p:ph type="title"/>
          </p:nvPr>
        </p:nvSpPr>
        <p:spPr>
          <a:xfrm>
            <a:off x="634351" y="609600"/>
            <a:ext cx="8682635" cy="1320800"/>
          </a:xfrm>
        </p:spPr>
        <p:txBody>
          <a:bodyPr>
            <a:normAutofit/>
          </a:bodyPr>
          <a:lstStyle/>
          <a:p>
            <a:pPr marL="571500" indent="-571500">
              <a:buFont typeface="Wingdings" panose="05000000000000000000" pitchFamily="2" charset="2"/>
              <a:buChar char="v"/>
            </a:pPr>
            <a:r>
              <a:rPr lang="en-US" sz="2800" b="1" dirty="0">
                <a:solidFill>
                  <a:schemeClr val="accent2"/>
                </a:solidFill>
                <a:effectLst>
                  <a:outerShdw blurRad="38100" dist="38100" dir="2700000" algn="tl">
                    <a:srgbClr val="000000">
                      <a:alpha val="43137"/>
                    </a:srgbClr>
                  </a:outerShdw>
                </a:effectLst>
              </a:rPr>
              <a:t>To examine the effects of demographic factors on stress.</a:t>
            </a:r>
          </a:p>
        </p:txBody>
      </p:sp>
      <p:sp>
        <p:nvSpPr>
          <p:cNvPr id="7" name="Content Placeholder 2">
            <a:extLst>
              <a:ext uri="{FF2B5EF4-FFF2-40B4-BE49-F238E27FC236}">
                <a16:creationId xmlns:a16="http://schemas.microsoft.com/office/drawing/2014/main" id="{0A4B75F5-ED49-4262-B1E9-05E541DA3513}"/>
              </a:ext>
            </a:extLst>
          </p:cNvPr>
          <p:cNvSpPr>
            <a:spLocks noGrp="1"/>
          </p:cNvSpPr>
          <p:nvPr>
            <p:ph idx="1"/>
          </p:nvPr>
        </p:nvSpPr>
        <p:spPr>
          <a:xfrm>
            <a:off x="688257" y="2123769"/>
            <a:ext cx="9930581" cy="3917594"/>
          </a:xfrm>
        </p:spPr>
        <p:txBody>
          <a:bodyPr>
            <a:normAutofit/>
          </a:bodyPr>
          <a:lstStyle/>
          <a:p>
            <a:pPr>
              <a:buFont typeface="Arial" pitchFamily="34" charset="0"/>
              <a:buBlip>
                <a:blip r:embed="rId2"/>
              </a:buBlip>
            </a:pPr>
            <a:r>
              <a:rPr lang="en-US" sz="2400" dirty="0">
                <a:solidFill>
                  <a:srgbClr val="002060"/>
                </a:solidFill>
              </a:rPr>
              <a:t> </a:t>
            </a:r>
            <a:r>
              <a:rPr lang="en-US" sz="2400" b="1" dirty="0">
                <a:solidFill>
                  <a:srgbClr val="002060"/>
                </a:solidFill>
                <a:latin typeface="Times New Roman" panose="02020603050405020304" pitchFamily="18" charset="0"/>
                <a:cs typeface="Times New Roman" panose="02020603050405020304" pitchFamily="18" charset="0"/>
              </a:rPr>
              <a:t>Binary Logistic Regression</a:t>
            </a:r>
            <a:r>
              <a:rPr lang="en-US" sz="2400" dirty="0">
                <a:solidFill>
                  <a:srgbClr val="002060"/>
                </a:solidFill>
                <a:latin typeface="Times New Roman" panose="02020603050405020304" pitchFamily="18" charset="0"/>
                <a:cs typeface="Times New Roman" panose="02020603050405020304" pitchFamily="18" charset="0"/>
              </a:rPr>
              <a:t> is a method where the response variable is dichotomous </a:t>
            </a:r>
            <a:r>
              <a:rPr lang="en-US" sz="2400" dirty="0" err="1">
                <a:solidFill>
                  <a:srgbClr val="002060"/>
                </a:solidFill>
                <a:latin typeface="Times New Roman" panose="02020603050405020304" pitchFamily="18" charset="0"/>
                <a:cs typeface="Times New Roman" panose="02020603050405020304" pitchFamily="18" charset="0"/>
              </a:rPr>
              <a:t>i.e</a:t>
            </a:r>
            <a:r>
              <a:rPr lang="en-US" sz="2400" dirty="0">
                <a:solidFill>
                  <a:srgbClr val="002060"/>
                </a:solidFill>
                <a:latin typeface="Times New Roman" panose="02020603050405020304" pitchFamily="18" charset="0"/>
                <a:cs typeface="Times New Roman" panose="02020603050405020304" pitchFamily="18" charset="0"/>
              </a:rPr>
              <a:t> categorical and the independent variable may be continuous or categories.</a:t>
            </a:r>
          </a:p>
          <a:p>
            <a:pPr>
              <a:buFont typeface="Arial" pitchFamily="34" charset="0"/>
              <a:buBlip>
                <a:blip r:embed="rId2"/>
              </a:buBlip>
            </a:pPr>
            <a:r>
              <a:rPr lang="en-US" sz="2400" dirty="0">
                <a:solidFill>
                  <a:srgbClr val="002060"/>
                </a:solidFill>
                <a:latin typeface="Times New Roman" panose="02020603050405020304" pitchFamily="18" charset="0"/>
                <a:cs typeface="Times New Roman" panose="02020603050405020304" pitchFamily="18" charset="0"/>
              </a:rPr>
              <a:t> It is widely used statistical technique.</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u="sng" dirty="0">
                <a:solidFill>
                  <a:srgbClr val="002060"/>
                </a:solidFill>
                <a:latin typeface="Times New Roman" panose="02020603050405020304" pitchFamily="18" charset="0"/>
                <a:cs typeface="Times New Roman" panose="02020603050405020304" pitchFamily="18" charset="0"/>
              </a:rPr>
              <a:t>Assumptions</a:t>
            </a:r>
            <a:r>
              <a:rPr lang="en-US" sz="2400" dirty="0">
                <a:solidFill>
                  <a:srgbClr val="002060"/>
                </a:solidFill>
                <a:latin typeface="Times New Roman" panose="02020603050405020304" pitchFamily="18" charset="0"/>
                <a:cs typeface="Times New Roman" panose="02020603050405020304" pitchFamily="18" charset="0"/>
              </a:rPr>
              <a:t>:</a:t>
            </a:r>
          </a:p>
          <a:p>
            <a:pPr marL="457200" indent="-457200">
              <a:buClr>
                <a:schemeClr val="accent2"/>
              </a:buClr>
              <a:buAutoNum type="arabicParenR"/>
            </a:pPr>
            <a:r>
              <a:rPr lang="en-US" sz="2400" dirty="0">
                <a:solidFill>
                  <a:srgbClr val="002060"/>
                </a:solidFill>
                <a:latin typeface="Times New Roman" panose="02020603050405020304" pitchFamily="18" charset="0"/>
                <a:cs typeface="Times New Roman" panose="02020603050405020304" pitchFamily="18" charset="0"/>
              </a:rPr>
              <a:t>Adequate sample size</a:t>
            </a:r>
          </a:p>
          <a:p>
            <a:pPr marL="457200" indent="-457200">
              <a:buClr>
                <a:schemeClr val="accent2"/>
              </a:buClr>
              <a:buAutoNum type="arabicParenR"/>
            </a:pPr>
            <a:r>
              <a:rPr lang="en-US" sz="2400" dirty="0">
                <a:solidFill>
                  <a:srgbClr val="002060"/>
                </a:solidFill>
                <a:latin typeface="Times New Roman" panose="02020603050405020304" pitchFamily="18" charset="0"/>
                <a:cs typeface="Times New Roman" panose="02020603050405020304" pitchFamily="18" charset="0"/>
              </a:rPr>
              <a:t>No outliers</a:t>
            </a:r>
          </a:p>
          <a:p>
            <a:pPr marL="457200" indent="-457200">
              <a:buClr>
                <a:schemeClr val="accent2"/>
              </a:buClr>
              <a:buAutoNum type="arabicParenR"/>
            </a:pPr>
            <a:r>
              <a:rPr lang="en-US" sz="2400" dirty="0">
                <a:solidFill>
                  <a:srgbClr val="002060"/>
                </a:solidFill>
                <a:latin typeface="Times New Roman" panose="02020603050405020304" pitchFamily="18" charset="0"/>
                <a:cs typeface="Times New Roman" panose="02020603050405020304" pitchFamily="18" charset="0"/>
              </a:rPr>
              <a:t>Absence of multicollinearity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982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D72EBA-36E9-40F6-8852-B93FD6415BB3}"/>
              </a:ext>
            </a:extLst>
          </p:cNvPr>
          <p:cNvSpPr>
            <a:spLocks noGrp="1"/>
          </p:cNvSpPr>
          <p:nvPr>
            <p:ph type="title"/>
          </p:nvPr>
        </p:nvSpPr>
        <p:spPr>
          <a:xfrm>
            <a:off x="206476" y="824764"/>
            <a:ext cx="7819001" cy="1023701"/>
          </a:xfrm>
        </p:spPr>
        <p:txBody>
          <a:bodyPr>
            <a:normAutofit/>
          </a:bodyPr>
          <a:lstStyle/>
          <a:p>
            <a:r>
              <a:rPr lang="en-US" sz="4400" b="1" i="1" dirty="0">
                <a:solidFill>
                  <a:srgbClr val="2FC9FF"/>
                </a:solidFill>
                <a:effectLst>
                  <a:outerShdw blurRad="38100" dist="38100" dir="2700000" algn="tl">
                    <a:srgbClr val="000000">
                      <a:alpha val="43137"/>
                    </a:srgbClr>
                  </a:outerShdw>
                </a:effectLst>
              </a:rPr>
              <a:t>	</a:t>
            </a:r>
            <a:r>
              <a:rPr lang="en-US" b="1" dirty="0">
                <a:solidFill>
                  <a:srgbClr val="2FC9FF"/>
                </a:solidFill>
                <a:effectLst>
                  <a:outerShdw blurRad="38100" dist="38100" dir="2700000" algn="tl">
                    <a:srgbClr val="000000">
                      <a:alpha val="43137"/>
                    </a:srgbClr>
                  </a:outerShdw>
                </a:effectLst>
              </a:rPr>
              <a:t>Binary</a:t>
            </a:r>
            <a:r>
              <a:rPr lang="en-US" b="1" i="1" dirty="0">
                <a:solidFill>
                  <a:srgbClr val="2FC9FF"/>
                </a:solidFill>
                <a:effectLst>
                  <a:outerShdw blurRad="38100" dist="38100" dir="2700000" algn="tl">
                    <a:srgbClr val="000000">
                      <a:alpha val="43137"/>
                    </a:srgbClr>
                  </a:outerShdw>
                </a:effectLst>
              </a:rPr>
              <a:t> </a:t>
            </a:r>
            <a:r>
              <a:rPr lang="en-US" b="1" dirty="0">
                <a:solidFill>
                  <a:srgbClr val="2FC9FF"/>
                </a:solidFill>
                <a:effectLst>
                  <a:outerShdw blurRad="38100" dist="38100" dir="2700000" algn="tl">
                    <a:srgbClr val="000000">
                      <a:alpha val="43137"/>
                    </a:srgbClr>
                  </a:outerShdw>
                </a:effectLst>
              </a:rPr>
              <a:t>Logistic</a:t>
            </a:r>
            <a:r>
              <a:rPr lang="en-US" b="1" i="1" dirty="0">
                <a:solidFill>
                  <a:srgbClr val="2FC9FF"/>
                </a:solidFill>
                <a:effectLst>
                  <a:outerShdw blurRad="38100" dist="38100" dir="2700000" algn="tl">
                    <a:srgbClr val="000000">
                      <a:alpha val="43137"/>
                    </a:srgbClr>
                  </a:outerShdw>
                </a:effectLst>
              </a:rPr>
              <a:t> </a:t>
            </a:r>
            <a:r>
              <a:rPr lang="en-US" b="1" dirty="0">
                <a:solidFill>
                  <a:srgbClr val="2FC9FF"/>
                </a:solidFill>
                <a:effectLst>
                  <a:outerShdw blurRad="38100" dist="38100" dir="2700000" algn="tl">
                    <a:srgbClr val="000000">
                      <a:alpha val="43137"/>
                    </a:srgbClr>
                  </a:outerShdw>
                </a:effectLst>
              </a:rPr>
              <a:t>Regression</a:t>
            </a:r>
            <a:endParaRPr lang="en-US" dirty="0">
              <a:effectLst>
                <a:outerShdw blurRad="38100" dist="38100" dir="2700000" algn="tl">
                  <a:srgbClr val="000000">
                    <a:alpha val="43137"/>
                  </a:srgbClr>
                </a:outerShdw>
              </a:effectLst>
            </a:endParaRPr>
          </a:p>
        </p:txBody>
      </p:sp>
      <p:sp>
        <p:nvSpPr>
          <p:cNvPr id="5" name="Content Placeholder 2">
            <a:extLst>
              <a:ext uri="{FF2B5EF4-FFF2-40B4-BE49-F238E27FC236}">
                <a16:creationId xmlns:a16="http://schemas.microsoft.com/office/drawing/2014/main" id="{B9226B8A-B514-4110-97C1-1C0106890A40}"/>
              </a:ext>
            </a:extLst>
          </p:cNvPr>
          <p:cNvSpPr>
            <a:spLocks noGrp="1"/>
          </p:cNvSpPr>
          <p:nvPr>
            <p:ph idx="1"/>
          </p:nvPr>
        </p:nvSpPr>
        <p:spPr>
          <a:xfrm>
            <a:off x="677863" y="2187184"/>
            <a:ext cx="8596312" cy="3767284"/>
          </a:xfrm>
        </p:spPr>
        <p:txBody>
          <a:bodyPr>
            <a:noAutofit/>
          </a:bodyPr>
          <a:lstStyle/>
          <a:p>
            <a:pPr>
              <a:buFont typeface="Arial" pitchFamily="34" charset="0"/>
              <a:buNone/>
            </a:pPr>
            <a:r>
              <a:rPr lang="en-US" sz="2400" dirty="0">
                <a:solidFill>
                  <a:srgbClr val="002060"/>
                </a:solidFill>
                <a:latin typeface="Times New Roman" panose="02020603050405020304" pitchFamily="18" charset="0"/>
                <a:cs typeface="Times New Roman" panose="02020603050405020304" pitchFamily="18" charset="0"/>
              </a:rPr>
              <a:t>∏(X)= e</a:t>
            </a:r>
            <a:r>
              <a:rPr lang="el-GR" sz="2400" b="1" baseline="40000" dirty="0">
                <a:solidFill>
                  <a:srgbClr val="002060"/>
                </a:solidFill>
                <a:latin typeface="Times New Roman" panose="02020603050405020304" pitchFamily="18" charset="0"/>
                <a:cs typeface="Times New Roman" panose="02020603050405020304" pitchFamily="18" charset="0"/>
              </a:rPr>
              <a:t>β</a:t>
            </a:r>
            <a:r>
              <a:rPr lang="en-US" sz="2400" b="1" baseline="24000" dirty="0">
                <a:solidFill>
                  <a:srgbClr val="002060"/>
                </a:solidFill>
                <a:latin typeface="Times New Roman" panose="02020603050405020304" pitchFamily="18" charset="0"/>
                <a:cs typeface="Times New Roman" panose="02020603050405020304" pitchFamily="18" charset="0"/>
              </a:rPr>
              <a:t>0</a:t>
            </a:r>
            <a:r>
              <a:rPr lang="en-US" sz="2400" b="1" baseline="20000" dirty="0">
                <a:solidFill>
                  <a:srgbClr val="002060"/>
                </a:solidFill>
                <a:latin typeface="Times New Roman" panose="02020603050405020304" pitchFamily="18" charset="0"/>
                <a:cs typeface="Times New Roman" panose="02020603050405020304" pitchFamily="18" charset="0"/>
              </a:rPr>
              <a:t> </a:t>
            </a:r>
            <a:r>
              <a:rPr lang="en-US" sz="2400" b="1" baseline="40000" dirty="0">
                <a:solidFill>
                  <a:srgbClr val="002060"/>
                </a:solidFill>
                <a:latin typeface="Times New Roman" panose="02020603050405020304" pitchFamily="18" charset="0"/>
                <a:cs typeface="Times New Roman" panose="02020603050405020304" pitchFamily="18" charset="0"/>
              </a:rPr>
              <a:t>+ ∑ </a:t>
            </a:r>
            <a:r>
              <a:rPr lang="el-GR" sz="2400" b="1" baseline="40000" dirty="0">
                <a:solidFill>
                  <a:srgbClr val="002060"/>
                </a:solidFill>
                <a:latin typeface="Times New Roman" panose="02020603050405020304" pitchFamily="18" charset="0"/>
                <a:cs typeface="Times New Roman" panose="02020603050405020304" pitchFamily="18" charset="0"/>
              </a:rPr>
              <a:t>β</a:t>
            </a:r>
            <a:r>
              <a:rPr lang="en-US" sz="2400" b="1" baseline="24000" dirty="0" err="1">
                <a:solidFill>
                  <a:srgbClr val="002060"/>
                </a:solidFill>
                <a:latin typeface="Times New Roman" panose="02020603050405020304" pitchFamily="18" charset="0"/>
                <a:cs typeface="Times New Roman" panose="02020603050405020304" pitchFamily="18" charset="0"/>
              </a:rPr>
              <a:t>iXi</a:t>
            </a:r>
            <a:r>
              <a:rPr lang="en-US" sz="2400" b="1" baseline="24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 1+ e</a:t>
            </a:r>
            <a:r>
              <a:rPr lang="en-US" sz="2400" b="1" baseline="30000" dirty="0">
                <a:solidFill>
                  <a:srgbClr val="002060"/>
                </a:solidFill>
                <a:latin typeface="Times New Roman" panose="02020603050405020304" pitchFamily="18" charset="0"/>
                <a:cs typeface="Times New Roman" panose="02020603050405020304" pitchFamily="18" charset="0"/>
              </a:rPr>
              <a:t>(</a:t>
            </a:r>
            <a:r>
              <a:rPr lang="el-GR" sz="2400" b="1" baseline="40000" dirty="0">
                <a:solidFill>
                  <a:srgbClr val="002060"/>
                </a:solidFill>
                <a:latin typeface="Times New Roman" panose="02020603050405020304" pitchFamily="18" charset="0"/>
                <a:cs typeface="Times New Roman" panose="02020603050405020304" pitchFamily="18" charset="0"/>
              </a:rPr>
              <a:t>β</a:t>
            </a:r>
            <a:r>
              <a:rPr lang="en-US" sz="2400" b="1" baseline="24000" dirty="0">
                <a:solidFill>
                  <a:srgbClr val="002060"/>
                </a:solidFill>
                <a:latin typeface="Times New Roman" panose="02020603050405020304" pitchFamily="18" charset="0"/>
                <a:cs typeface="Times New Roman" panose="02020603050405020304" pitchFamily="18" charset="0"/>
              </a:rPr>
              <a:t>0</a:t>
            </a:r>
            <a:r>
              <a:rPr lang="en-US" sz="2400" b="1" baseline="20000" dirty="0">
                <a:solidFill>
                  <a:srgbClr val="002060"/>
                </a:solidFill>
                <a:latin typeface="Times New Roman" panose="02020603050405020304" pitchFamily="18" charset="0"/>
                <a:cs typeface="Times New Roman" panose="02020603050405020304" pitchFamily="18" charset="0"/>
              </a:rPr>
              <a:t> </a:t>
            </a:r>
            <a:r>
              <a:rPr lang="en-US" sz="2400" b="1" baseline="40000" dirty="0">
                <a:solidFill>
                  <a:srgbClr val="002060"/>
                </a:solidFill>
                <a:latin typeface="Times New Roman" panose="02020603050405020304" pitchFamily="18" charset="0"/>
                <a:cs typeface="Times New Roman" panose="02020603050405020304" pitchFamily="18" charset="0"/>
              </a:rPr>
              <a:t>+ ∑ </a:t>
            </a:r>
            <a:r>
              <a:rPr lang="el-GR" sz="2400" b="1" baseline="40000" dirty="0">
                <a:solidFill>
                  <a:srgbClr val="002060"/>
                </a:solidFill>
                <a:latin typeface="Times New Roman" panose="02020603050405020304" pitchFamily="18" charset="0"/>
                <a:cs typeface="Times New Roman" panose="02020603050405020304" pitchFamily="18" charset="0"/>
              </a:rPr>
              <a:t>β</a:t>
            </a:r>
            <a:r>
              <a:rPr lang="en-US" sz="2400" b="1" baseline="24000" dirty="0" err="1">
                <a:solidFill>
                  <a:srgbClr val="002060"/>
                </a:solidFill>
                <a:latin typeface="Times New Roman" panose="02020603050405020304" pitchFamily="18" charset="0"/>
                <a:cs typeface="Times New Roman" panose="02020603050405020304" pitchFamily="18" charset="0"/>
              </a:rPr>
              <a:t>iXi</a:t>
            </a:r>
            <a:r>
              <a:rPr lang="en-US" sz="2400" b="1" baseline="24000" dirty="0">
                <a:solidFill>
                  <a:srgbClr val="002060"/>
                </a:solidFill>
                <a:latin typeface="Times New Roman" panose="02020603050405020304" pitchFamily="18" charset="0"/>
                <a:cs typeface="Times New Roman" panose="02020603050405020304" pitchFamily="18" charset="0"/>
              </a:rPr>
              <a:t> )</a:t>
            </a:r>
          </a:p>
          <a:p>
            <a:pPr>
              <a:buFont typeface="Arial" pitchFamily="34" charset="0"/>
              <a:buNone/>
            </a:pPr>
            <a:r>
              <a:rPr lang="en-US" sz="2400" dirty="0">
                <a:solidFill>
                  <a:srgbClr val="002060"/>
                </a:solidFill>
                <a:latin typeface="Times New Roman" panose="02020603050405020304" pitchFamily="18" charset="0"/>
                <a:cs typeface="Times New Roman" panose="02020603050405020304" pitchFamily="18" charset="0"/>
              </a:rPr>
              <a:t>Where,</a:t>
            </a:r>
          </a:p>
          <a:p>
            <a:pPr>
              <a:buFont typeface="Arial" pitchFamily="34" charset="0"/>
              <a:buNone/>
            </a:pPr>
            <a:r>
              <a:rPr lang="en-US" sz="2400" dirty="0">
                <a:solidFill>
                  <a:srgbClr val="002060"/>
                </a:solidFill>
                <a:latin typeface="Times New Roman" panose="02020603050405020304" pitchFamily="18" charset="0"/>
                <a:cs typeface="Times New Roman" panose="02020603050405020304" pitchFamily="18" charset="0"/>
              </a:rPr>
              <a:t>∏(X)=conditional probability that the outcome</a:t>
            </a:r>
          </a:p>
          <a:p>
            <a:pPr>
              <a:buFont typeface="Arial" pitchFamily="34" charset="0"/>
              <a:buNone/>
            </a:pPr>
            <a:r>
              <a:rPr lang="en-US" sz="2400" dirty="0">
                <a:solidFill>
                  <a:srgbClr val="002060"/>
                </a:solidFill>
                <a:latin typeface="Times New Roman" panose="02020603050405020304" pitchFamily="18" charset="0"/>
                <a:cs typeface="Times New Roman" panose="02020603050405020304" pitchFamily="18" charset="0"/>
              </a:rPr>
              <a:t>           is present.</a:t>
            </a: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i.e. Pr (Y=1/X=x)</a:t>
            </a: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Y : response variable,</a:t>
            </a:r>
          </a:p>
          <a:p>
            <a:pPr>
              <a:buFont typeface="Arial" pitchFamily="34" charset="0"/>
              <a:buNone/>
            </a:pPr>
            <a:r>
              <a:rPr lang="en-US" sz="2400" dirty="0">
                <a:solidFill>
                  <a:srgbClr val="002060"/>
                </a:solidFill>
                <a:latin typeface="Times New Roman" panose="02020603050405020304" pitchFamily="18" charset="0"/>
                <a:cs typeface="Times New Roman" panose="02020603050405020304" pitchFamily="18" charset="0"/>
              </a:rPr>
              <a:t>    X : vector of independent variables.</a:t>
            </a:r>
          </a:p>
          <a:p>
            <a:pPr>
              <a:buFont typeface="Arial" pitchFamily="34" charset="0"/>
              <a:buNone/>
            </a:pPr>
            <a:br>
              <a:rPr lang="en-US" sz="2400" dirty="0">
                <a:solidFill>
                  <a:srgbClr val="002060"/>
                </a:solidFill>
                <a:latin typeface="Times New Roman" panose="02020603050405020304" pitchFamily="18" charset="0"/>
                <a:cs typeface="Times New Roman" panose="02020603050405020304" pitchFamily="18" charset="0"/>
              </a:rPr>
            </a:br>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6236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BCF39C-3B89-49F0-A022-81F35EA9F928}"/>
              </a:ext>
            </a:extLst>
          </p:cNvPr>
          <p:cNvSpPr>
            <a:spLocks noGrp="1"/>
          </p:cNvSpPr>
          <p:nvPr>
            <p:ph type="title"/>
          </p:nvPr>
        </p:nvSpPr>
        <p:spPr>
          <a:xfrm>
            <a:off x="5277363" y="450644"/>
            <a:ext cx="7735608" cy="739060"/>
          </a:xfrm>
        </p:spPr>
        <p:txBody>
          <a:bodyPr>
            <a:noAutofit/>
          </a:bodyPr>
          <a:lstStyle/>
          <a:p>
            <a:r>
              <a:rPr lang="en-US" b="1" dirty="0">
                <a:effectLst>
                  <a:outerShdw blurRad="38100" dist="38100" dir="2700000" algn="tl">
                    <a:srgbClr val="000000">
                      <a:alpha val="43137"/>
                    </a:srgbClr>
                  </a:outerShdw>
                </a:effectLst>
              </a:rPr>
              <a:t>	 Independent Variables</a:t>
            </a:r>
            <a:br>
              <a:rPr lang="en-US" b="1"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26C180E1-F543-4E10-978F-B3B1B250C0FC}"/>
              </a:ext>
            </a:extLst>
          </p:cNvPr>
          <p:cNvSpPr>
            <a:spLocks noGrp="1"/>
          </p:cNvSpPr>
          <p:nvPr>
            <p:ph idx="1"/>
          </p:nvPr>
        </p:nvSpPr>
        <p:spPr>
          <a:xfrm>
            <a:off x="6105832" y="1297858"/>
            <a:ext cx="5388078" cy="4279981"/>
          </a:xfrm>
        </p:spPr>
        <p:txBody>
          <a:bodyPr>
            <a:noAutofit/>
          </a:bodyPr>
          <a:lstStyle/>
          <a:p>
            <a:pPr>
              <a:buFont typeface="Wingdings" panose="05000000000000000000" pitchFamily="2" charset="2"/>
              <a:buChar char="Ø"/>
              <a:defRPr/>
            </a:pPr>
            <a:r>
              <a:rPr lang="en-US" sz="2400" dirty="0">
                <a:solidFill>
                  <a:srgbClr val="002060"/>
                </a:solidFill>
                <a:latin typeface="Times New Roman" panose="02020603050405020304" pitchFamily="18" charset="0"/>
                <a:cs typeface="Times New Roman" panose="02020603050405020304" pitchFamily="18" charset="0"/>
              </a:rPr>
              <a:t>X</a:t>
            </a:r>
            <a:r>
              <a:rPr lang="en-US" sz="2400" baseline="-25000" dirty="0">
                <a:solidFill>
                  <a:srgbClr val="002060"/>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 Age</a:t>
            </a:r>
          </a:p>
          <a:p>
            <a:pPr>
              <a:buFont typeface="Wingdings" panose="05000000000000000000" pitchFamily="2" charset="2"/>
              <a:buChar char="Ø"/>
              <a:defRPr/>
            </a:pPr>
            <a:r>
              <a:rPr lang="en-US" sz="2400" dirty="0">
                <a:solidFill>
                  <a:srgbClr val="002060"/>
                </a:solidFill>
                <a:latin typeface="Times New Roman" panose="02020603050405020304" pitchFamily="18" charset="0"/>
                <a:cs typeface="Times New Roman" panose="02020603050405020304" pitchFamily="18" charset="0"/>
              </a:rPr>
              <a:t>X</a:t>
            </a:r>
            <a:r>
              <a:rPr lang="en-US" sz="2400" baseline="-25000" dirty="0">
                <a:solidFill>
                  <a:srgbClr val="002060"/>
                </a:solidFill>
                <a:latin typeface="Times New Roman" panose="02020603050405020304" pitchFamily="18" charset="0"/>
                <a:cs typeface="Times New Roman" panose="02020603050405020304" pitchFamily="18" charset="0"/>
              </a:rPr>
              <a:t>2 </a:t>
            </a:r>
            <a:r>
              <a:rPr lang="en-US" sz="2400" dirty="0">
                <a:solidFill>
                  <a:srgbClr val="002060"/>
                </a:solidFill>
                <a:latin typeface="Times New Roman" panose="02020603050405020304" pitchFamily="18" charset="0"/>
                <a:cs typeface="Times New Roman" panose="02020603050405020304" pitchFamily="18" charset="0"/>
              </a:rPr>
              <a:t>: Gender</a:t>
            </a:r>
          </a:p>
          <a:p>
            <a:pPr>
              <a:buFont typeface="Wingdings" panose="05000000000000000000" pitchFamily="2" charset="2"/>
              <a:buChar char="Ø"/>
              <a:defRPr/>
            </a:pPr>
            <a:r>
              <a:rPr lang="en-US" sz="2400" dirty="0">
                <a:solidFill>
                  <a:srgbClr val="002060"/>
                </a:solidFill>
                <a:latin typeface="Times New Roman" panose="02020603050405020304" pitchFamily="18" charset="0"/>
                <a:cs typeface="Times New Roman" panose="02020603050405020304" pitchFamily="18" charset="0"/>
              </a:rPr>
              <a:t>X</a:t>
            </a:r>
            <a:r>
              <a:rPr lang="en-US" sz="2400" baseline="-25000" dirty="0">
                <a:solidFill>
                  <a:srgbClr val="002060"/>
                </a:solidFill>
                <a:latin typeface="Times New Roman" panose="02020603050405020304" pitchFamily="18" charset="0"/>
                <a:cs typeface="Times New Roman" panose="02020603050405020304" pitchFamily="18" charset="0"/>
              </a:rPr>
              <a:t>3</a:t>
            </a:r>
            <a:r>
              <a:rPr lang="en-US" sz="2400" dirty="0">
                <a:solidFill>
                  <a:srgbClr val="002060"/>
                </a:solidFill>
                <a:latin typeface="Times New Roman" panose="02020603050405020304" pitchFamily="18" charset="0"/>
                <a:cs typeface="Times New Roman" panose="02020603050405020304" pitchFamily="18" charset="0"/>
              </a:rPr>
              <a:t> : Job position</a:t>
            </a:r>
          </a:p>
          <a:p>
            <a:pPr>
              <a:buFont typeface="Wingdings" panose="05000000000000000000" pitchFamily="2" charset="2"/>
              <a:buChar char="Ø"/>
              <a:defRPr/>
            </a:pPr>
            <a:r>
              <a:rPr lang="en-US" sz="2400" dirty="0">
                <a:solidFill>
                  <a:srgbClr val="002060"/>
                </a:solidFill>
                <a:latin typeface="Times New Roman" panose="02020603050405020304" pitchFamily="18" charset="0"/>
                <a:cs typeface="Times New Roman" panose="02020603050405020304" pitchFamily="18" charset="0"/>
              </a:rPr>
              <a:t>X</a:t>
            </a:r>
            <a:r>
              <a:rPr lang="en-US" sz="2400" baseline="-25000" dirty="0">
                <a:solidFill>
                  <a:srgbClr val="002060"/>
                </a:solidFill>
                <a:latin typeface="Times New Roman" panose="02020603050405020304" pitchFamily="18" charset="0"/>
                <a:cs typeface="Times New Roman" panose="02020603050405020304" pitchFamily="18" charset="0"/>
              </a:rPr>
              <a:t>4</a:t>
            </a:r>
            <a:r>
              <a:rPr lang="en-US" sz="2400" dirty="0">
                <a:solidFill>
                  <a:srgbClr val="002060"/>
                </a:solidFill>
                <a:latin typeface="Times New Roman" panose="02020603050405020304" pitchFamily="18" charset="0"/>
                <a:cs typeface="Times New Roman" panose="02020603050405020304" pitchFamily="18" charset="0"/>
              </a:rPr>
              <a:t> : Salary (per annum)</a:t>
            </a:r>
          </a:p>
          <a:p>
            <a:pPr>
              <a:buFont typeface="Wingdings" panose="05000000000000000000" pitchFamily="2" charset="2"/>
              <a:buChar char="Ø"/>
              <a:defRPr/>
            </a:pPr>
            <a:r>
              <a:rPr lang="en-US" sz="2400" dirty="0">
                <a:solidFill>
                  <a:srgbClr val="002060"/>
                </a:solidFill>
                <a:latin typeface="Times New Roman" panose="02020603050405020304" pitchFamily="18" charset="0"/>
                <a:cs typeface="Times New Roman" panose="02020603050405020304" pitchFamily="18" charset="0"/>
              </a:rPr>
              <a:t>X</a:t>
            </a:r>
            <a:r>
              <a:rPr lang="en-US" sz="2400" baseline="-25000" dirty="0">
                <a:solidFill>
                  <a:srgbClr val="002060"/>
                </a:solidFill>
                <a:latin typeface="Times New Roman" panose="02020603050405020304" pitchFamily="18" charset="0"/>
                <a:cs typeface="Times New Roman" panose="02020603050405020304" pitchFamily="18" charset="0"/>
              </a:rPr>
              <a:t>5</a:t>
            </a:r>
            <a:r>
              <a:rPr lang="en-US" sz="2400" dirty="0">
                <a:solidFill>
                  <a:srgbClr val="002060"/>
                </a:solidFill>
                <a:latin typeface="Times New Roman" panose="02020603050405020304" pitchFamily="18" charset="0"/>
                <a:cs typeface="Times New Roman" panose="02020603050405020304" pitchFamily="18" charset="0"/>
              </a:rPr>
              <a:t> : Total Years of Job Experience</a:t>
            </a:r>
          </a:p>
          <a:p>
            <a:pPr>
              <a:buFont typeface="Wingdings" panose="05000000000000000000" pitchFamily="2" charset="2"/>
              <a:buChar char="Ø"/>
              <a:defRPr/>
            </a:pPr>
            <a:r>
              <a:rPr lang="en-US" sz="2400" dirty="0">
                <a:solidFill>
                  <a:srgbClr val="002060"/>
                </a:solidFill>
                <a:latin typeface="Times New Roman" panose="02020603050405020304" pitchFamily="18" charset="0"/>
                <a:cs typeface="Times New Roman" panose="02020603050405020304" pitchFamily="18" charset="0"/>
              </a:rPr>
              <a:t>X</a:t>
            </a:r>
            <a:r>
              <a:rPr lang="en-US" sz="2400" baseline="-25000" dirty="0">
                <a:solidFill>
                  <a:srgbClr val="002060"/>
                </a:solidFill>
                <a:latin typeface="Times New Roman" panose="02020603050405020304" pitchFamily="18" charset="0"/>
                <a:cs typeface="Times New Roman" panose="02020603050405020304" pitchFamily="18" charset="0"/>
              </a:rPr>
              <a:t>6</a:t>
            </a:r>
            <a:r>
              <a:rPr lang="en-US" sz="2400" dirty="0">
                <a:solidFill>
                  <a:srgbClr val="002060"/>
                </a:solidFill>
                <a:latin typeface="Times New Roman" panose="02020603050405020304" pitchFamily="18" charset="0"/>
                <a:cs typeface="Times New Roman" panose="02020603050405020304" pitchFamily="18" charset="0"/>
              </a:rPr>
              <a:t> : Working Hours per day (in </a:t>
            </a:r>
            <a:r>
              <a:rPr lang="en-US" sz="2400" dirty="0" err="1">
                <a:solidFill>
                  <a:srgbClr val="002060"/>
                </a:solidFill>
                <a:latin typeface="Times New Roman" panose="02020603050405020304" pitchFamily="18" charset="0"/>
                <a:cs typeface="Times New Roman" panose="02020603050405020304" pitchFamily="18" charset="0"/>
              </a:rPr>
              <a:t>hrs</a:t>
            </a:r>
            <a:r>
              <a:rPr lang="en-US" sz="24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X</a:t>
            </a:r>
            <a:r>
              <a:rPr lang="en-US" sz="2400" baseline="-25000" dirty="0">
                <a:solidFill>
                  <a:srgbClr val="002060"/>
                </a:solidFill>
                <a:latin typeface="Times New Roman" panose="02020603050405020304" pitchFamily="18" charset="0"/>
                <a:cs typeface="Times New Roman" panose="02020603050405020304" pitchFamily="18" charset="0"/>
              </a:rPr>
              <a:t>7  </a:t>
            </a:r>
            <a:r>
              <a:rPr lang="en-US" sz="2400" dirty="0">
                <a:solidFill>
                  <a:srgbClr val="002060"/>
                </a:solidFill>
                <a:latin typeface="Times New Roman" panose="02020603050405020304" pitchFamily="18" charset="0"/>
                <a:cs typeface="Times New Roman" panose="02020603050405020304" pitchFamily="18" charset="0"/>
              </a:rPr>
              <a:t>:Travelling hours per day(in </a:t>
            </a:r>
            <a:r>
              <a:rPr lang="en-US" sz="2400" dirty="0" err="1">
                <a:solidFill>
                  <a:srgbClr val="002060"/>
                </a:solidFill>
                <a:latin typeface="Times New Roman" panose="02020603050405020304" pitchFamily="18" charset="0"/>
                <a:cs typeface="Times New Roman" panose="02020603050405020304" pitchFamily="18" charset="0"/>
              </a:rPr>
              <a:t>hrs</a:t>
            </a:r>
            <a:r>
              <a:rPr lang="en-US" sz="24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X</a:t>
            </a:r>
            <a:r>
              <a:rPr lang="en-US" sz="2400" baseline="-25000" dirty="0">
                <a:solidFill>
                  <a:srgbClr val="002060"/>
                </a:solidFill>
                <a:latin typeface="Times New Roman" panose="02020603050405020304" pitchFamily="18" charset="0"/>
                <a:cs typeface="Times New Roman" panose="02020603050405020304" pitchFamily="18" charset="0"/>
              </a:rPr>
              <a:t>8</a:t>
            </a:r>
            <a:r>
              <a:rPr lang="en-US" sz="2400" dirty="0">
                <a:solidFill>
                  <a:srgbClr val="002060"/>
                </a:solidFill>
                <a:latin typeface="Times New Roman" panose="02020603050405020304" pitchFamily="18" charset="0"/>
                <a:cs typeface="Times New Roman" panose="02020603050405020304" pitchFamily="18" charset="0"/>
              </a:rPr>
              <a:t> : No. of Dependent members in the Family</a:t>
            </a:r>
          </a:p>
        </p:txBody>
      </p:sp>
      <p:sp>
        <p:nvSpPr>
          <p:cNvPr id="6" name="Title 1">
            <a:extLst>
              <a:ext uri="{FF2B5EF4-FFF2-40B4-BE49-F238E27FC236}">
                <a16:creationId xmlns:a16="http://schemas.microsoft.com/office/drawing/2014/main" id="{281863B9-5368-406C-B4ED-D444EC15D008}"/>
              </a:ext>
            </a:extLst>
          </p:cNvPr>
          <p:cNvSpPr txBox="1">
            <a:spLocks/>
          </p:cNvSpPr>
          <p:nvPr/>
        </p:nvSpPr>
        <p:spPr>
          <a:xfrm>
            <a:off x="304800" y="430979"/>
            <a:ext cx="4578286" cy="7390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2FC9FF"/>
                </a:solidFill>
                <a:effectLst>
                  <a:outerShdw blurRad="38100" dist="38100" dir="2700000" algn="tl">
                    <a:srgbClr val="000000">
                      <a:alpha val="43137"/>
                    </a:srgbClr>
                  </a:outerShdw>
                </a:effectLst>
              </a:rPr>
              <a:t>Response Variable</a:t>
            </a:r>
            <a:endParaRPr lang="en-US" dirty="0">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D8D4D874-A311-486E-83D7-2A60AD6F8EB5}"/>
              </a:ext>
            </a:extLst>
          </p:cNvPr>
          <p:cNvSpPr txBox="1">
            <a:spLocks/>
          </p:cNvSpPr>
          <p:nvPr/>
        </p:nvSpPr>
        <p:spPr>
          <a:xfrm>
            <a:off x="304800" y="1238865"/>
            <a:ext cx="4578286" cy="4074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Y = 1 ; if the person is stressed</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Y = 0 ; if the person is not stressed</a:t>
            </a:r>
          </a:p>
          <a:p>
            <a:pPr>
              <a:buFont typeface="Wingdings" panose="05000000000000000000" pitchFamily="2" charset="2"/>
              <a:buChar char="Ø"/>
            </a:pP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0356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500"/>
                                        <p:tgtEl>
                                          <p:spTgt spid="7">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500"/>
                                        <p:tgtEl>
                                          <p:spTgt spid="7">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500"/>
                                        <p:tgtEl>
                                          <p:spTgt spid="7">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500"/>
                                        <p:tgtEl>
                                          <p:spTgt spid="7">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Effect transition="in" filter="fade">
                                      <p:cBhvr>
                                        <p:cTn id="43"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28E0D2-C664-4A77-8043-A9892A702745}"/>
              </a:ext>
            </a:extLst>
          </p:cNvPr>
          <p:cNvSpPr>
            <a:spLocks noGrp="1"/>
          </p:cNvSpPr>
          <p:nvPr>
            <p:ph type="title"/>
          </p:nvPr>
        </p:nvSpPr>
        <p:spPr>
          <a:xfrm>
            <a:off x="683581" y="568171"/>
            <a:ext cx="8590594" cy="1371107"/>
          </a:xfrm>
        </p:spPr>
        <p:txBody>
          <a:bodyPr>
            <a:normAutofit/>
          </a:bodyPr>
          <a:lstStyle/>
          <a:p>
            <a:r>
              <a:rPr lang="en-US" b="1" dirty="0">
                <a:effectLst>
                  <a:outerShdw blurRad="38100" dist="38100" dir="2700000" algn="tl">
                    <a:srgbClr val="000000">
                      <a:alpha val="43137"/>
                    </a:srgbClr>
                  </a:outerShdw>
                </a:effectLst>
              </a:rPr>
              <a:t>	Summary of Stepwise Procedure</a:t>
            </a:r>
          </a:p>
        </p:txBody>
      </p:sp>
      <p:sp>
        <p:nvSpPr>
          <p:cNvPr id="3" name="Content Placeholder 2">
            <a:extLst>
              <a:ext uri="{FF2B5EF4-FFF2-40B4-BE49-F238E27FC236}">
                <a16:creationId xmlns:a16="http://schemas.microsoft.com/office/drawing/2014/main" id="{DEDE4E28-912A-4B98-8C05-9B50F8311554}"/>
              </a:ext>
            </a:extLst>
          </p:cNvPr>
          <p:cNvSpPr>
            <a:spLocks noGrp="1"/>
          </p:cNvSpPr>
          <p:nvPr>
            <p:ph idx="1"/>
          </p:nvPr>
        </p:nvSpPr>
        <p:spPr>
          <a:xfrm>
            <a:off x="514774" y="2040466"/>
            <a:ext cx="8596668" cy="3880773"/>
          </a:xfrm>
        </p:spPr>
        <p:txBody>
          <a:bodyPr/>
          <a:lstStyle/>
          <a:p>
            <a:pPr marL="0" indent="0">
              <a:buNone/>
            </a:pPr>
            <a:r>
              <a:rPr lang="en-IN" dirty="0"/>
              <a:t> </a:t>
            </a:r>
          </a:p>
        </p:txBody>
      </p:sp>
      <p:graphicFrame>
        <p:nvGraphicFramePr>
          <p:cNvPr id="2" name="Table 1">
            <a:extLst>
              <a:ext uri="{FF2B5EF4-FFF2-40B4-BE49-F238E27FC236}">
                <a16:creationId xmlns:a16="http://schemas.microsoft.com/office/drawing/2014/main" id="{25BFD194-AF7B-483E-92F3-8C261B222D09}"/>
              </a:ext>
            </a:extLst>
          </p:cNvPr>
          <p:cNvGraphicFramePr>
            <a:graphicFrameLocks noGrp="1"/>
          </p:cNvGraphicFramePr>
          <p:nvPr>
            <p:extLst>
              <p:ext uri="{D42A27DB-BD31-4B8C-83A1-F6EECF244321}">
                <p14:modId xmlns:p14="http://schemas.microsoft.com/office/powerpoint/2010/main" val="3225187234"/>
              </p:ext>
            </p:extLst>
          </p:nvPr>
        </p:nvGraphicFramePr>
        <p:xfrm>
          <a:off x="1020933" y="2237172"/>
          <a:ext cx="6880057" cy="3482800"/>
        </p:xfrm>
        <a:graphic>
          <a:graphicData uri="http://schemas.openxmlformats.org/drawingml/2006/table">
            <a:tbl>
              <a:tblPr firstRow="1" firstCol="1" bandRow="1">
                <a:tableStyleId>{5C22544A-7EE6-4342-B048-85BDC9FD1C3A}</a:tableStyleId>
              </a:tblPr>
              <a:tblGrid>
                <a:gridCol w="594892">
                  <a:extLst>
                    <a:ext uri="{9D8B030D-6E8A-4147-A177-3AD203B41FA5}">
                      <a16:colId xmlns:a16="http://schemas.microsoft.com/office/drawing/2014/main" val="3272620410"/>
                    </a:ext>
                  </a:extLst>
                </a:gridCol>
                <a:gridCol w="2069190">
                  <a:extLst>
                    <a:ext uri="{9D8B030D-6E8A-4147-A177-3AD203B41FA5}">
                      <a16:colId xmlns:a16="http://schemas.microsoft.com/office/drawing/2014/main" val="2016308918"/>
                    </a:ext>
                  </a:extLst>
                </a:gridCol>
                <a:gridCol w="2495961">
                  <a:extLst>
                    <a:ext uri="{9D8B030D-6E8A-4147-A177-3AD203B41FA5}">
                      <a16:colId xmlns:a16="http://schemas.microsoft.com/office/drawing/2014/main" val="3375064992"/>
                    </a:ext>
                  </a:extLst>
                </a:gridCol>
                <a:gridCol w="1720014">
                  <a:extLst>
                    <a:ext uri="{9D8B030D-6E8A-4147-A177-3AD203B41FA5}">
                      <a16:colId xmlns:a16="http://schemas.microsoft.com/office/drawing/2014/main" val="4205210644"/>
                    </a:ext>
                  </a:extLst>
                </a:gridCol>
              </a:tblGrid>
              <a:tr h="427396">
                <a:tc gridSpan="4">
                  <a:txBody>
                    <a:bodyPr/>
                    <a:lstStyle/>
                    <a:p>
                      <a:pPr>
                        <a:lnSpc>
                          <a:spcPct val="115000"/>
                        </a:lnSpc>
                        <a:spcAft>
                          <a:spcPts val="0"/>
                        </a:spcAft>
                      </a:pPr>
                      <a:r>
                        <a:rPr lang="en-US" sz="2000" dirty="0">
                          <a:effectLst>
                            <a:outerShdw blurRad="38100" dist="38100" dir="2700000" algn="tl">
                              <a:srgbClr val="000000">
                                <a:alpha val="43137"/>
                              </a:srgbClr>
                            </a:outerShdw>
                          </a:effectLst>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SUMMARY OF STEPWISE PROCEDURE</a:t>
                      </a:r>
                      <a:endParaRPr lang="en-IN" sz="20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32042307"/>
                  </a:ext>
                </a:extLst>
              </a:tr>
              <a:tr h="427396">
                <a:tc>
                  <a:txBody>
                    <a:bodyPr/>
                    <a:lstStyle/>
                    <a:p>
                      <a:pPr>
                        <a:lnSpc>
                          <a:spcPct val="115000"/>
                        </a:lnSpc>
                        <a:spcAft>
                          <a:spcPts val="0"/>
                        </a:spcAft>
                      </a:pPr>
                      <a:r>
                        <a:rPr lang="en-US" sz="2000" b="1" dirty="0" err="1">
                          <a:solidFill>
                            <a:srgbClr val="002060"/>
                          </a:solidFill>
                          <a:effectLst/>
                          <a:latin typeface="Times New Roman" panose="02020603050405020304" pitchFamily="18" charset="0"/>
                          <a:cs typeface="Times New Roman" panose="02020603050405020304" pitchFamily="18" charset="0"/>
                        </a:rPr>
                        <a:t>Sr.No</a:t>
                      </a:r>
                      <a:endPar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b="1" dirty="0">
                          <a:solidFill>
                            <a:srgbClr val="002060"/>
                          </a:solidFill>
                          <a:effectLst/>
                          <a:latin typeface="Times New Roman" panose="02020603050405020304" pitchFamily="18" charset="0"/>
                          <a:cs typeface="Times New Roman" panose="02020603050405020304" pitchFamily="18" charset="0"/>
                        </a:rPr>
                        <a:t>EFFECTS</a:t>
                      </a:r>
                      <a:endPar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b="1" dirty="0">
                          <a:solidFill>
                            <a:srgbClr val="002060"/>
                          </a:solidFill>
                          <a:effectLst/>
                          <a:latin typeface="Times New Roman" panose="02020603050405020304" pitchFamily="18" charset="0"/>
                          <a:cs typeface="Times New Roman" panose="02020603050405020304" pitchFamily="18" charset="0"/>
                        </a:rPr>
                        <a:t>ESTIMATES</a:t>
                      </a:r>
                      <a:endPar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b="1" dirty="0" err="1">
                          <a:solidFill>
                            <a:srgbClr val="002060"/>
                          </a:solidFill>
                          <a:effectLst/>
                          <a:latin typeface="Times New Roman" panose="02020603050405020304" pitchFamily="18" charset="0"/>
                          <a:cs typeface="Times New Roman" panose="02020603050405020304" pitchFamily="18" charset="0"/>
                        </a:rPr>
                        <a:t>Pr</a:t>
                      </a:r>
                      <a:r>
                        <a:rPr lang="en-US" sz="2000" b="1" dirty="0">
                          <a:solidFill>
                            <a:srgbClr val="002060"/>
                          </a:solidFill>
                          <a:effectLst/>
                          <a:latin typeface="Times New Roman" panose="02020603050405020304" pitchFamily="18" charset="0"/>
                          <a:cs typeface="Times New Roman" panose="02020603050405020304" pitchFamily="18" charset="0"/>
                        </a:rPr>
                        <a:t> &gt;(|Z|)</a:t>
                      </a:r>
                      <a:endParaRPr lang="en-IN" sz="20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4833713"/>
                  </a:ext>
                </a:extLst>
              </a:tr>
              <a:tr h="427396">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Age</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0.02787</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0.04525</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4272313"/>
                  </a:ext>
                </a:extLst>
              </a:tr>
              <a:tr h="427396">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2</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Job Position</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solidFill>
                            <a:srgbClr val="002060"/>
                          </a:solidFill>
                          <a:effectLst/>
                          <a:latin typeface="Times New Roman" panose="02020603050405020304" pitchFamily="18" charset="0"/>
                          <a:cs typeface="Times New Roman" panose="02020603050405020304" pitchFamily="18" charset="0"/>
                        </a:rPr>
                        <a:t>0.13565</a:t>
                      </a:r>
                      <a:endParaRPr lang="en-IN"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0.04672</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4761987"/>
                  </a:ext>
                </a:extLst>
              </a:tr>
              <a:tr h="427396">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3</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Working Hours</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solidFill>
                            <a:srgbClr val="002060"/>
                          </a:solidFill>
                          <a:effectLst/>
                          <a:latin typeface="Times New Roman" panose="02020603050405020304" pitchFamily="18" charset="0"/>
                          <a:cs typeface="Times New Roman" panose="02020603050405020304" pitchFamily="18" charset="0"/>
                        </a:rPr>
                        <a:t>0.30875</a:t>
                      </a:r>
                      <a:endParaRPr lang="en-IN"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0.00362</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7340363"/>
                  </a:ext>
                </a:extLst>
              </a:tr>
              <a:tr h="427396">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4</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Travelling Time </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solidFill>
                            <a:srgbClr val="002060"/>
                          </a:solidFill>
                          <a:effectLst/>
                          <a:latin typeface="Times New Roman" panose="02020603050405020304" pitchFamily="18" charset="0"/>
                          <a:cs typeface="Times New Roman" panose="02020603050405020304" pitchFamily="18" charset="0"/>
                        </a:rPr>
                        <a:t>0.25248</a:t>
                      </a:r>
                      <a:endParaRPr lang="en-IN"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0.00129</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2582943"/>
                  </a:ext>
                </a:extLst>
              </a:tr>
              <a:tr h="427396">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5</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solidFill>
                            <a:srgbClr val="002060"/>
                          </a:solidFill>
                          <a:effectLst/>
                          <a:latin typeface="Times New Roman" panose="02020603050405020304" pitchFamily="18" charset="0"/>
                          <a:cs typeface="Times New Roman" panose="02020603050405020304" pitchFamily="18" charset="0"/>
                        </a:rPr>
                        <a:t>Dependent Members</a:t>
                      </a:r>
                      <a:endParaRPr lang="en-IN"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0.15016</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0.00307</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6470729"/>
                  </a:ext>
                </a:extLst>
              </a:tr>
            </a:tbl>
          </a:graphicData>
        </a:graphic>
      </p:graphicFrame>
    </p:spTree>
    <p:extLst>
      <p:ext uri="{BB962C8B-B14F-4D97-AF65-F5344CB8AC3E}">
        <p14:creationId xmlns:p14="http://schemas.microsoft.com/office/powerpoint/2010/main" val="24223775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FD8BE7-DEBB-49D8-AD71-E198B15D8816}"/>
              </a:ext>
            </a:extLst>
          </p:cNvPr>
          <p:cNvSpPr>
            <a:spLocks noGrp="1"/>
          </p:cNvSpPr>
          <p:nvPr>
            <p:ph type="title"/>
          </p:nvPr>
        </p:nvSpPr>
        <p:spPr/>
        <p:txBody>
          <a:bodyPr>
            <a:normAutofit/>
          </a:bodyPr>
          <a:lstStyle/>
          <a:p>
            <a:r>
              <a:rPr lang="en-IN" b="1" dirty="0"/>
              <a:t>	</a:t>
            </a:r>
            <a:r>
              <a:rPr lang="en-US" b="1" dirty="0">
                <a:effectLst>
                  <a:outerShdw blurRad="38100" dist="38100" dir="2700000" algn="tl">
                    <a:srgbClr val="000000">
                      <a:alpha val="43137"/>
                    </a:srgbClr>
                  </a:outerShdw>
                </a:effectLst>
              </a:rPr>
              <a:t>Test for multicollinearity :</a:t>
            </a:r>
            <a:br>
              <a:rPr lang="en-IN" b="1" dirty="0"/>
            </a:br>
            <a:endParaRPr lang="en-IN" b="1" dirty="0"/>
          </a:p>
        </p:txBody>
      </p:sp>
      <p:graphicFrame>
        <p:nvGraphicFramePr>
          <p:cNvPr id="8" name="Content Placeholder 7">
            <a:extLst>
              <a:ext uri="{FF2B5EF4-FFF2-40B4-BE49-F238E27FC236}">
                <a16:creationId xmlns:a16="http://schemas.microsoft.com/office/drawing/2014/main" id="{069D406C-7EF4-4B74-8EE5-7D1758124AD5}"/>
              </a:ext>
            </a:extLst>
          </p:cNvPr>
          <p:cNvGraphicFramePr>
            <a:graphicFrameLocks noGrp="1"/>
          </p:cNvGraphicFramePr>
          <p:nvPr>
            <p:ph idx="1"/>
            <p:extLst>
              <p:ext uri="{D42A27DB-BD31-4B8C-83A1-F6EECF244321}">
                <p14:modId xmlns:p14="http://schemas.microsoft.com/office/powerpoint/2010/main" val="2627635871"/>
              </p:ext>
            </p:extLst>
          </p:nvPr>
        </p:nvGraphicFramePr>
        <p:xfrm>
          <a:off x="677334" y="1633491"/>
          <a:ext cx="7244042" cy="2704777"/>
        </p:xfrm>
        <a:graphic>
          <a:graphicData uri="http://schemas.openxmlformats.org/drawingml/2006/table">
            <a:tbl>
              <a:tblPr firstRow="1" firstCol="1" bandRow="1">
                <a:tableStyleId>{5C22544A-7EE6-4342-B048-85BDC9FD1C3A}</a:tableStyleId>
              </a:tblPr>
              <a:tblGrid>
                <a:gridCol w="3622021">
                  <a:extLst>
                    <a:ext uri="{9D8B030D-6E8A-4147-A177-3AD203B41FA5}">
                      <a16:colId xmlns:a16="http://schemas.microsoft.com/office/drawing/2014/main" val="1890061982"/>
                    </a:ext>
                  </a:extLst>
                </a:gridCol>
                <a:gridCol w="3622021">
                  <a:extLst>
                    <a:ext uri="{9D8B030D-6E8A-4147-A177-3AD203B41FA5}">
                      <a16:colId xmlns:a16="http://schemas.microsoft.com/office/drawing/2014/main" val="3854932969"/>
                    </a:ext>
                  </a:extLst>
                </a:gridCol>
              </a:tblGrid>
              <a:tr h="407813">
                <a:tc>
                  <a:txBody>
                    <a:bodyPr/>
                    <a:lstStyle/>
                    <a:p>
                      <a:pPr>
                        <a:lnSpc>
                          <a:spcPct val="115000"/>
                        </a:lnSpc>
                        <a:spcAft>
                          <a:spcPts val="0"/>
                        </a:spcAft>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Effects</a:t>
                      </a:r>
                      <a:endParaRPr lang="en-IN"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VIF</a:t>
                      </a:r>
                      <a:endParaRPr lang="en-IN"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3660760"/>
                  </a:ext>
                </a:extLst>
              </a:tr>
              <a:tr h="407813">
                <a:tc>
                  <a:txBody>
                    <a:bodyPr/>
                    <a:lstStyle/>
                    <a:p>
                      <a:pPr>
                        <a:lnSpc>
                          <a:spcPct val="115000"/>
                        </a:lnSpc>
                        <a:spcAft>
                          <a:spcPts val="0"/>
                        </a:spcAft>
                      </a:pPr>
                      <a:r>
                        <a:rPr lang="en-US" sz="2000" b="0" dirty="0">
                          <a:solidFill>
                            <a:srgbClr val="002060"/>
                          </a:solidFill>
                          <a:effectLst/>
                          <a:latin typeface="Times New Roman" panose="02020603050405020304" pitchFamily="18" charset="0"/>
                          <a:cs typeface="Times New Roman" panose="02020603050405020304" pitchFamily="18" charset="0"/>
                        </a:rPr>
                        <a:t>Age</a:t>
                      </a:r>
                      <a:endParaRPr lang="en-IN" sz="20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b="0" dirty="0">
                          <a:solidFill>
                            <a:srgbClr val="002060"/>
                          </a:solidFill>
                          <a:effectLst/>
                          <a:latin typeface="Times New Roman" panose="02020603050405020304" pitchFamily="18" charset="0"/>
                          <a:cs typeface="Times New Roman" panose="02020603050405020304" pitchFamily="18" charset="0"/>
                        </a:rPr>
                        <a:t>1.59225</a:t>
                      </a:r>
                      <a:endParaRPr lang="en-IN" sz="20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588441"/>
                  </a:ext>
                </a:extLst>
              </a:tr>
              <a:tr h="400615">
                <a:tc>
                  <a:txBody>
                    <a:bodyPr/>
                    <a:lstStyle/>
                    <a:p>
                      <a:pPr>
                        <a:lnSpc>
                          <a:spcPct val="115000"/>
                        </a:lnSpc>
                        <a:spcAft>
                          <a:spcPts val="0"/>
                        </a:spcAft>
                      </a:pPr>
                      <a:r>
                        <a:rPr lang="en-US" sz="2000" b="0">
                          <a:solidFill>
                            <a:srgbClr val="002060"/>
                          </a:solidFill>
                          <a:effectLst/>
                          <a:latin typeface="Times New Roman" panose="02020603050405020304" pitchFamily="18" charset="0"/>
                          <a:cs typeface="Times New Roman" panose="02020603050405020304" pitchFamily="18" charset="0"/>
                        </a:rPr>
                        <a:t>Job Experience</a:t>
                      </a:r>
                      <a:endParaRPr lang="en-IN" sz="20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b="0" dirty="0">
                          <a:solidFill>
                            <a:srgbClr val="002060"/>
                          </a:solidFill>
                          <a:effectLst/>
                          <a:latin typeface="Times New Roman" panose="02020603050405020304" pitchFamily="18" charset="0"/>
                          <a:cs typeface="Times New Roman" panose="02020603050405020304" pitchFamily="18" charset="0"/>
                        </a:rPr>
                        <a:t>1.538609</a:t>
                      </a:r>
                      <a:endParaRPr lang="en-IN" sz="20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5799894"/>
                  </a:ext>
                </a:extLst>
              </a:tr>
              <a:tr h="407813">
                <a:tc>
                  <a:txBody>
                    <a:bodyPr/>
                    <a:lstStyle/>
                    <a:p>
                      <a:pPr>
                        <a:lnSpc>
                          <a:spcPct val="115000"/>
                        </a:lnSpc>
                        <a:spcAft>
                          <a:spcPts val="0"/>
                        </a:spcAft>
                      </a:pPr>
                      <a:r>
                        <a:rPr lang="en-US" sz="2000" b="0">
                          <a:solidFill>
                            <a:srgbClr val="002060"/>
                          </a:solidFill>
                          <a:effectLst/>
                          <a:latin typeface="Times New Roman" panose="02020603050405020304" pitchFamily="18" charset="0"/>
                          <a:cs typeface="Times New Roman" panose="02020603050405020304" pitchFamily="18" charset="0"/>
                        </a:rPr>
                        <a:t>No of Working Hours</a:t>
                      </a:r>
                      <a:endParaRPr lang="en-IN" sz="20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b="0" dirty="0">
                          <a:solidFill>
                            <a:srgbClr val="002060"/>
                          </a:solidFill>
                          <a:effectLst/>
                          <a:latin typeface="Times New Roman" panose="02020603050405020304" pitchFamily="18" charset="0"/>
                          <a:cs typeface="Times New Roman" panose="02020603050405020304" pitchFamily="18" charset="0"/>
                        </a:rPr>
                        <a:t>1.032759</a:t>
                      </a:r>
                      <a:endParaRPr lang="en-IN" sz="20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026401"/>
                  </a:ext>
                </a:extLst>
              </a:tr>
              <a:tr h="407813">
                <a:tc>
                  <a:txBody>
                    <a:bodyPr/>
                    <a:lstStyle/>
                    <a:p>
                      <a:pPr>
                        <a:lnSpc>
                          <a:spcPct val="115000"/>
                        </a:lnSpc>
                        <a:spcAft>
                          <a:spcPts val="0"/>
                        </a:spcAft>
                      </a:pPr>
                      <a:r>
                        <a:rPr lang="en-US" sz="2000" b="0">
                          <a:solidFill>
                            <a:srgbClr val="002060"/>
                          </a:solidFill>
                          <a:effectLst/>
                          <a:latin typeface="Times New Roman" panose="02020603050405020304" pitchFamily="18" charset="0"/>
                          <a:cs typeface="Times New Roman" panose="02020603050405020304" pitchFamily="18" charset="0"/>
                        </a:rPr>
                        <a:t>Total Travelling Time</a:t>
                      </a:r>
                      <a:endParaRPr lang="en-IN" sz="20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b="0" dirty="0">
                          <a:solidFill>
                            <a:srgbClr val="002060"/>
                          </a:solidFill>
                          <a:effectLst/>
                          <a:latin typeface="Times New Roman" panose="02020603050405020304" pitchFamily="18" charset="0"/>
                          <a:cs typeface="Times New Roman" panose="02020603050405020304" pitchFamily="18" charset="0"/>
                        </a:rPr>
                        <a:t>1.00908</a:t>
                      </a:r>
                      <a:endParaRPr lang="en-IN" sz="20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7878047"/>
                  </a:ext>
                </a:extLst>
              </a:tr>
              <a:tr h="407813">
                <a:tc>
                  <a:txBody>
                    <a:bodyPr/>
                    <a:lstStyle/>
                    <a:p>
                      <a:pPr>
                        <a:lnSpc>
                          <a:spcPct val="115000"/>
                        </a:lnSpc>
                        <a:spcAft>
                          <a:spcPts val="0"/>
                        </a:spcAft>
                      </a:pPr>
                      <a:r>
                        <a:rPr lang="en-US" sz="2000" b="0" dirty="0">
                          <a:solidFill>
                            <a:srgbClr val="002060"/>
                          </a:solidFill>
                          <a:effectLst/>
                          <a:latin typeface="Times New Roman" panose="02020603050405020304" pitchFamily="18" charset="0"/>
                          <a:cs typeface="Times New Roman" panose="02020603050405020304" pitchFamily="18" charset="0"/>
                        </a:rPr>
                        <a:t>No of Dependent members in the family</a:t>
                      </a:r>
                      <a:endParaRPr lang="en-IN" sz="20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b="0" dirty="0">
                          <a:solidFill>
                            <a:srgbClr val="002060"/>
                          </a:solidFill>
                          <a:effectLst/>
                          <a:latin typeface="Times New Roman" panose="02020603050405020304" pitchFamily="18" charset="0"/>
                          <a:cs typeface="Times New Roman" panose="02020603050405020304" pitchFamily="18" charset="0"/>
                        </a:rPr>
                        <a:t>1.01149</a:t>
                      </a:r>
                      <a:endParaRPr lang="en-IN" sz="20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1504403"/>
                  </a:ext>
                </a:extLst>
              </a:tr>
            </a:tbl>
          </a:graphicData>
        </a:graphic>
      </p:graphicFrame>
      <p:sp>
        <p:nvSpPr>
          <p:cNvPr id="9" name="Rectangle 8">
            <a:extLst>
              <a:ext uri="{FF2B5EF4-FFF2-40B4-BE49-F238E27FC236}">
                <a16:creationId xmlns:a16="http://schemas.microsoft.com/office/drawing/2014/main" id="{B69C1649-99AA-44AC-BD5F-C0B033D5CE98}"/>
              </a:ext>
            </a:extLst>
          </p:cNvPr>
          <p:cNvSpPr/>
          <p:nvPr/>
        </p:nvSpPr>
        <p:spPr>
          <a:xfrm>
            <a:off x="677334" y="4733247"/>
            <a:ext cx="6140716" cy="492122"/>
          </a:xfrm>
          <a:prstGeom prst="rect">
            <a:avLst/>
          </a:prstGeom>
        </p:spPr>
        <p:txBody>
          <a:bodyPr wrap="square">
            <a:spAutoFit/>
          </a:bodyPr>
          <a:lstStyle/>
          <a:p>
            <a:pPr>
              <a:lnSpc>
                <a:spcPct val="115000"/>
              </a:lnSpc>
              <a:spcAft>
                <a:spcPts val="1000"/>
              </a:spcAft>
            </a:pPr>
            <a:r>
              <a:rPr lang="en-US" sz="2400"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Since , VIF&lt;5 , Multicollinearity is absent.</a:t>
            </a:r>
            <a:r>
              <a:rPr lang="en-US" sz="2400" i="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 </a:t>
            </a:r>
            <a:endParaRPr lang="en-IN" sz="2400" i="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5740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F9B71-9059-41AE-8D27-C74A410EA99B}"/>
              </a:ext>
            </a:extLst>
          </p:cNvPr>
          <p:cNvSpPr>
            <a:spLocks noGrp="1"/>
          </p:cNvSpPr>
          <p:nvPr>
            <p:ph type="title"/>
          </p:nvPr>
        </p:nvSpPr>
        <p:spPr>
          <a:xfrm>
            <a:off x="854888" y="112175"/>
            <a:ext cx="8596668" cy="855491"/>
          </a:xfrm>
        </p:spPr>
        <p:txBody>
          <a:bodyPr/>
          <a:lstStyle/>
          <a:p>
            <a:r>
              <a:rPr lang="en-IN" dirty="0"/>
              <a:t>		</a:t>
            </a:r>
            <a:r>
              <a:rPr lang="en-IN" b="1" dirty="0">
                <a:effectLst>
                  <a:outerShdw blurRad="38100" dist="38100" dir="2700000" algn="tl">
                    <a:srgbClr val="000000">
                      <a:alpha val="43137"/>
                    </a:srgbClr>
                  </a:outerShdw>
                </a:effectLst>
              </a:rPr>
              <a:t>GLOBAL</a:t>
            </a:r>
            <a:r>
              <a:rPr lang="en-IN" dirty="0">
                <a:effectLst>
                  <a:outerShdw blurRad="38100" dist="38100" dir="2700000" algn="tl">
                    <a:srgbClr val="000000">
                      <a:alpha val="43137"/>
                    </a:srgbClr>
                  </a:outerShdw>
                </a:effectLst>
              </a:rPr>
              <a:t> TESTING</a:t>
            </a:r>
            <a:endParaRPr lang="en-IN" dirty="0"/>
          </a:p>
        </p:txBody>
      </p:sp>
      <p:graphicFrame>
        <p:nvGraphicFramePr>
          <p:cNvPr id="8" name="Content Placeholder 7">
            <a:extLst>
              <a:ext uri="{FF2B5EF4-FFF2-40B4-BE49-F238E27FC236}">
                <a16:creationId xmlns:a16="http://schemas.microsoft.com/office/drawing/2014/main" id="{EEB8CBDA-4480-466B-88F6-8CD34E865884}"/>
              </a:ext>
            </a:extLst>
          </p:cNvPr>
          <p:cNvGraphicFramePr>
            <a:graphicFrameLocks noGrp="1"/>
          </p:cNvGraphicFramePr>
          <p:nvPr>
            <p:ph idx="1"/>
            <p:extLst>
              <p:ext uri="{D42A27DB-BD31-4B8C-83A1-F6EECF244321}">
                <p14:modId xmlns:p14="http://schemas.microsoft.com/office/powerpoint/2010/main" val="2236849603"/>
              </p:ext>
            </p:extLst>
          </p:nvPr>
        </p:nvGraphicFramePr>
        <p:xfrm>
          <a:off x="677863" y="2379873"/>
          <a:ext cx="6665436" cy="2471501"/>
        </p:xfrm>
        <a:graphic>
          <a:graphicData uri="http://schemas.openxmlformats.org/drawingml/2006/table">
            <a:tbl>
              <a:tblPr firstRow="1" bandRow="1">
                <a:tableStyleId>{5C22544A-7EE6-4342-B048-85BDC9FD1C3A}</a:tableStyleId>
              </a:tblPr>
              <a:tblGrid>
                <a:gridCol w="2367280">
                  <a:extLst>
                    <a:ext uri="{9D8B030D-6E8A-4147-A177-3AD203B41FA5}">
                      <a16:colId xmlns:a16="http://schemas.microsoft.com/office/drawing/2014/main" val="1179820029"/>
                    </a:ext>
                  </a:extLst>
                </a:gridCol>
                <a:gridCol w="4298156">
                  <a:extLst>
                    <a:ext uri="{9D8B030D-6E8A-4147-A177-3AD203B41FA5}">
                      <a16:colId xmlns:a16="http://schemas.microsoft.com/office/drawing/2014/main" val="3072886180"/>
                    </a:ext>
                  </a:extLst>
                </a:gridCol>
              </a:tblGrid>
              <a:tr h="403967">
                <a:tc>
                  <a:txBody>
                    <a:bodyPr/>
                    <a:lstStyle/>
                    <a:p>
                      <a:r>
                        <a:rPr lang="en-IN" sz="2400" dirty="0">
                          <a:latin typeface="Times New Roman" panose="02020603050405020304" pitchFamily="18" charset="0"/>
                          <a:cs typeface="Times New Roman" panose="02020603050405020304" pitchFamily="18" charset="0"/>
                        </a:rPr>
                        <a:t>Variables</a:t>
                      </a:r>
                    </a:p>
                  </a:txBody>
                  <a:tcPr/>
                </a:tc>
                <a:tc>
                  <a:txBody>
                    <a:bodyPr/>
                    <a:lstStyle/>
                    <a:p>
                      <a:r>
                        <a:rPr lang="en-IN" sz="2400" dirty="0">
                          <a:latin typeface="Times New Roman" panose="02020603050405020304" pitchFamily="18" charset="0"/>
                          <a:cs typeface="Times New Roman" panose="02020603050405020304" pitchFamily="18" charset="0"/>
                        </a:rPr>
                        <a:t>p-value</a:t>
                      </a:r>
                    </a:p>
                  </a:txBody>
                  <a:tcPr/>
                </a:tc>
                <a:extLst>
                  <a:ext uri="{0D108BD9-81ED-4DB2-BD59-A6C34878D82A}">
                    <a16:rowId xmlns:a16="http://schemas.microsoft.com/office/drawing/2014/main" val="1502575657"/>
                  </a:ext>
                </a:extLst>
              </a:tr>
              <a:tr h="403967">
                <a:tc>
                  <a:txBody>
                    <a:bodyPr/>
                    <a:lstStyle/>
                    <a:p>
                      <a:r>
                        <a:rPr lang="en-IN" sz="2000" dirty="0">
                          <a:solidFill>
                            <a:srgbClr val="002060"/>
                          </a:solidFill>
                          <a:latin typeface="Times New Roman" panose="02020603050405020304" pitchFamily="18" charset="0"/>
                          <a:cs typeface="Times New Roman" panose="02020603050405020304" pitchFamily="18" charset="0"/>
                        </a:rPr>
                        <a:t>Age</a:t>
                      </a:r>
                    </a:p>
                  </a:txBody>
                  <a:tcPr/>
                </a:tc>
                <a:tc>
                  <a:txBody>
                    <a:bodyPr/>
                    <a:lstStyle/>
                    <a:p>
                      <a:r>
                        <a:rPr lang="en-IN" sz="2000" dirty="0">
                          <a:solidFill>
                            <a:srgbClr val="002060"/>
                          </a:solidFill>
                          <a:latin typeface="Times New Roman" panose="02020603050405020304" pitchFamily="18" charset="0"/>
                          <a:cs typeface="Times New Roman" panose="02020603050405020304" pitchFamily="18" charset="0"/>
                        </a:rPr>
                        <a:t>0.0456</a:t>
                      </a:r>
                    </a:p>
                  </a:txBody>
                  <a:tcPr/>
                </a:tc>
                <a:extLst>
                  <a:ext uri="{0D108BD9-81ED-4DB2-BD59-A6C34878D82A}">
                    <a16:rowId xmlns:a16="http://schemas.microsoft.com/office/drawing/2014/main" val="3788367628"/>
                  </a:ext>
                </a:extLst>
              </a:tr>
              <a:tr h="403967">
                <a:tc>
                  <a:txBody>
                    <a:bodyPr/>
                    <a:lstStyle/>
                    <a:p>
                      <a:r>
                        <a:rPr lang="en-IN" sz="2000" dirty="0">
                          <a:solidFill>
                            <a:srgbClr val="002060"/>
                          </a:solidFill>
                          <a:latin typeface="Times New Roman" panose="02020603050405020304" pitchFamily="18" charset="0"/>
                          <a:cs typeface="Times New Roman" panose="02020603050405020304" pitchFamily="18" charset="0"/>
                        </a:rPr>
                        <a:t>Job Position</a:t>
                      </a:r>
                    </a:p>
                  </a:txBody>
                  <a:tcPr/>
                </a:tc>
                <a:tc>
                  <a:txBody>
                    <a:bodyPr/>
                    <a:lstStyle/>
                    <a:p>
                      <a:r>
                        <a:rPr lang="en-IN" sz="2000" dirty="0">
                          <a:solidFill>
                            <a:srgbClr val="002060"/>
                          </a:solidFill>
                          <a:latin typeface="Times New Roman" panose="02020603050405020304" pitchFamily="18" charset="0"/>
                          <a:cs typeface="Times New Roman" panose="02020603050405020304" pitchFamily="18" charset="0"/>
                        </a:rPr>
                        <a:t>0.0489</a:t>
                      </a:r>
                    </a:p>
                  </a:txBody>
                  <a:tcPr/>
                </a:tc>
                <a:extLst>
                  <a:ext uri="{0D108BD9-81ED-4DB2-BD59-A6C34878D82A}">
                    <a16:rowId xmlns:a16="http://schemas.microsoft.com/office/drawing/2014/main" val="3111696755"/>
                  </a:ext>
                </a:extLst>
              </a:tr>
              <a:tr h="403967">
                <a:tc>
                  <a:txBody>
                    <a:bodyPr/>
                    <a:lstStyle/>
                    <a:p>
                      <a:r>
                        <a:rPr lang="en-IN" sz="2000" dirty="0">
                          <a:solidFill>
                            <a:srgbClr val="002060"/>
                          </a:solidFill>
                          <a:latin typeface="Times New Roman" panose="02020603050405020304" pitchFamily="18" charset="0"/>
                          <a:cs typeface="Times New Roman" panose="02020603050405020304" pitchFamily="18" charset="0"/>
                        </a:rPr>
                        <a:t>Working Hours</a:t>
                      </a:r>
                    </a:p>
                  </a:txBody>
                  <a:tcPr/>
                </a:tc>
                <a:tc>
                  <a:txBody>
                    <a:bodyPr/>
                    <a:lstStyle/>
                    <a:p>
                      <a:r>
                        <a:rPr lang="en-IN" sz="2000" dirty="0">
                          <a:solidFill>
                            <a:srgbClr val="002060"/>
                          </a:solidFill>
                          <a:latin typeface="Times New Roman" panose="02020603050405020304" pitchFamily="18" charset="0"/>
                          <a:cs typeface="Times New Roman" panose="02020603050405020304" pitchFamily="18" charset="0"/>
                        </a:rPr>
                        <a:t>0.00372</a:t>
                      </a:r>
                    </a:p>
                  </a:txBody>
                  <a:tcPr/>
                </a:tc>
                <a:extLst>
                  <a:ext uri="{0D108BD9-81ED-4DB2-BD59-A6C34878D82A}">
                    <a16:rowId xmlns:a16="http://schemas.microsoft.com/office/drawing/2014/main" val="2417397397"/>
                  </a:ext>
                </a:extLst>
              </a:tr>
              <a:tr h="403967">
                <a:tc>
                  <a:txBody>
                    <a:bodyPr/>
                    <a:lstStyle/>
                    <a:p>
                      <a:r>
                        <a:rPr lang="en-IN" sz="2000" dirty="0">
                          <a:solidFill>
                            <a:srgbClr val="002060"/>
                          </a:solidFill>
                          <a:latin typeface="Times New Roman" panose="02020603050405020304" pitchFamily="18" charset="0"/>
                          <a:cs typeface="Times New Roman" panose="02020603050405020304" pitchFamily="18" charset="0"/>
                        </a:rPr>
                        <a:t>Travelling Hours</a:t>
                      </a:r>
                    </a:p>
                  </a:txBody>
                  <a:tcPr/>
                </a:tc>
                <a:tc>
                  <a:txBody>
                    <a:bodyPr/>
                    <a:lstStyle/>
                    <a:p>
                      <a:r>
                        <a:rPr lang="en-IN" sz="2000" dirty="0">
                          <a:solidFill>
                            <a:srgbClr val="002060"/>
                          </a:solidFill>
                          <a:latin typeface="Times New Roman" panose="02020603050405020304" pitchFamily="18" charset="0"/>
                          <a:cs typeface="Times New Roman" panose="02020603050405020304" pitchFamily="18" charset="0"/>
                        </a:rPr>
                        <a:t>0.00134</a:t>
                      </a:r>
                    </a:p>
                  </a:txBody>
                  <a:tcPr/>
                </a:tc>
                <a:extLst>
                  <a:ext uri="{0D108BD9-81ED-4DB2-BD59-A6C34878D82A}">
                    <a16:rowId xmlns:a16="http://schemas.microsoft.com/office/drawing/2014/main" val="3802707645"/>
                  </a:ext>
                </a:extLst>
              </a:tr>
              <a:tr h="398433">
                <a:tc>
                  <a:txBody>
                    <a:bodyPr/>
                    <a:lstStyle/>
                    <a:p>
                      <a:r>
                        <a:rPr lang="en-IN" sz="2000" dirty="0">
                          <a:solidFill>
                            <a:srgbClr val="002060"/>
                          </a:solidFill>
                          <a:latin typeface="Times New Roman" panose="02020603050405020304" pitchFamily="18" charset="0"/>
                          <a:cs typeface="Times New Roman" panose="02020603050405020304" pitchFamily="18" charset="0"/>
                        </a:rPr>
                        <a:t>Dependent Members</a:t>
                      </a:r>
                    </a:p>
                  </a:txBody>
                  <a:tcPr/>
                </a:tc>
                <a:tc>
                  <a:txBody>
                    <a:bodyPr/>
                    <a:lstStyle/>
                    <a:p>
                      <a:r>
                        <a:rPr lang="en-IN" sz="2000" dirty="0">
                          <a:solidFill>
                            <a:srgbClr val="002060"/>
                          </a:solidFill>
                          <a:latin typeface="Times New Roman" panose="02020603050405020304" pitchFamily="18" charset="0"/>
                          <a:cs typeface="Times New Roman" panose="02020603050405020304" pitchFamily="18" charset="0"/>
                        </a:rPr>
                        <a:t>0.00316</a:t>
                      </a:r>
                    </a:p>
                  </a:txBody>
                  <a:tcPr/>
                </a:tc>
                <a:extLst>
                  <a:ext uri="{0D108BD9-81ED-4DB2-BD59-A6C34878D82A}">
                    <a16:rowId xmlns:a16="http://schemas.microsoft.com/office/drawing/2014/main" val="2496284858"/>
                  </a:ext>
                </a:extLst>
              </a:tr>
            </a:tbl>
          </a:graphicData>
        </a:graphic>
      </p:graphicFrame>
      <p:sp>
        <p:nvSpPr>
          <p:cNvPr id="3" name="TextBox 2">
            <a:extLst>
              <a:ext uri="{FF2B5EF4-FFF2-40B4-BE49-F238E27FC236}">
                <a16:creationId xmlns:a16="http://schemas.microsoft.com/office/drawing/2014/main" id="{12616996-7DB9-4464-8F60-7237FE0BEFFE}"/>
              </a:ext>
            </a:extLst>
          </p:cNvPr>
          <p:cNvSpPr txBox="1"/>
          <p:nvPr/>
        </p:nvSpPr>
        <p:spPr>
          <a:xfrm>
            <a:off x="5894773" y="3329126"/>
            <a:ext cx="45719"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8D043F1-3353-4B98-A1EA-757C7018A8EE}"/>
              </a:ext>
            </a:extLst>
          </p:cNvPr>
          <p:cNvSpPr txBox="1"/>
          <p:nvPr/>
        </p:nvSpPr>
        <p:spPr>
          <a:xfrm>
            <a:off x="677863" y="683260"/>
            <a:ext cx="7554897" cy="1785104"/>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 </a:t>
            </a:r>
          </a:p>
          <a:p>
            <a:r>
              <a:rPr lang="en-IN" sz="2200"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Wald’s test</a:t>
            </a:r>
            <a:r>
              <a:rPr lang="en-IN" sz="22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en-IN" sz="2200" dirty="0">
                <a:solidFill>
                  <a:srgbClr val="002060"/>
                </a:solidFill>
                <a:latin typeface="Times New Roman" panose="02020603050405020304" pitchFamily="18" charset="0"/>
                <a:cs typeface="Times New Roman" panose="02020603050405020304" pitchFamily="18" charset="0"/>
              </a:rPr>
              <a:t>H</a:t>
            </a:r>
            <a:r>
              <a:rPr lang="en-IN" sz="2200" baseline="-25000" dirty="0">
                <a:solidFill>
                  <a:srgbClr val="002060"/>
                </a:solidFill>
                <a:latin typeface="Times New Roman" panose="02020603050405020304" pitchFamily="18" charset="0"/>
                <a:cs typeface="Times New Roman" panose="02020603050405020304" pitchFamily="18" charset="0"/>
              </a:rPr>
              <a:t>0</a:t>
            </a:r>
            <a:r>
              <a:rPr lang="en-IN" sz="2200" dirty="0">
                <a:solidFill>
                  <a:srgbClr val="002060"/>
                </a:solidFill>
                <a:latin typeface="Times New Roman" panose="02020603050405020304" pitchFamily="18" charset="0"/>
                <a:cs typeface="Times New Roman" panose="02020603050405020304" pitchFamily="18" charset="0"/>
              </a:rPr>
              <a:t>: </a:t>
            </a:r>
            <a:r>
              <a:rPr lang="el-GR" sz="2200" dirty="0">
                <a:solidFill>
                  <a:srgbClr val="002060"/>
                </a:solidFill>
                <a:latin typeface="Times New Roman" panose="02020603050405020304" pitchFamily="18" charset="0"/>
                <a:cs typeface="Times New Roman" panose="02020603050405020304" pitchFamily="18" charset="0"/>
              </a:rPr>
              <a:t>β</a:t>
            </a:r>
            <a:r>
              <a:rPr lang="en-IN" sz="2200" baseline="-25000" dirty="0" err="1">
                <a:solidFill>
                  <a:srgbClr val="002060"/>
                </a:solidFill>
                <a:latin typeface="Times New Roman" panose="02020603050405020304" pitchFamily="18" charset="0"/>
                <a:cs typeface="Times New Roman" panose="02020603050405020304" pitchFamily="18" charset="0"/>
              </a:rPr>
              <a:t>i</a:t>
            </a:r>
            <a:r>
              <a:rPr lang="en-IN" sz="2200" dirty="0">
                <a:solidFill>
                  <a:srgbClr val="002060"/>
                </a:solidFill>
                <a:latin typeface="Times New Roman" panose="02020603050405020304" pitchFamily="18" charset="0"/>
                <a:cs typeface="Times New Roman" panose="02020603050405020304" pitchFamily="18" charset="0"/>
              </a:rPr>
              <a:t> = 0	; </a:t>
            </a:r>
            <a:r>
              <a:rPr lang="en-IN" sz="2200" dirty="0" err="1">
                <a:solidFill>
                  <a:srgbClr val="002060"/>
                </a:solidFill>
                <a:latin typeface="Times New Roman" panose="02020603050405020304" pitchFamily="18" charset="0"/>
                <a:cs typeface="Times New Roman" panose="02020603050405020304" pitchFamily="18" charset="0"/>
              </a:rPr>
              <a:t>i</a:t>
            </a:r>
            <a:r>
              <a:rPr lang="en-IN" sz="2200" dirty="0">
                <a:solidFill>
                  <a:srgbClr val="002060"/>
                </a:solidFill>
                <a:latin typeface="Times New Roman" panose="02020603050405020304" pitchFamily="18" charset="0"/>
                <a:cs typeface="Times New Roman" panose="02020603050405020304" pitchFamily="18" charset="0"/>
              </a:rPr>
              <a:t> = 1,2,3,4,5</a:t>
            </a:r>
          </a:p>
          <a:p>
            <a:r>
              <a:rPr lang="en-IN" sz="2200" dirty="0">
                <a:solidFill>
                  <a:srgbClr val="002060"/>
                </a:solidFill>
                <a:latin typeface="Times New Roman" panose="02020603050405020304" pitchFamily="18" charset="0"/>
                <a:cs typeface="Times New Roman" panose="02020603050405020304" pitchFamily="18" charset="0"/>
              </a:rPr>
              <a:t>H</a:t>
            </a:r>
            <a:r>
              <a:rPr lang="en-IN" sz="2200" baseline="-25000" dirty="0">
                <a:solidFill>
                  <a:srgbClr val="002060"/>
                </a:solidFill>
                <a:latin typeface="Times New Roman" panose="02020603050405020304" pitchFamily="18" charset="0"/>
                <a:cs typeface="Times New Roman" panose="02020603050405020304" pitchFamily="18" charset="0"/>
              </a:rPr>
              <a:t>1</a:t>
            </a:r>
            <a:r>
              <a:rPr lang="en-IN" sz="2200" dirty="0">
                <a:solidFill>
                  <a:srgbClr val="002060"/>
                </a:solidFill>
                <a:latin typeface="Times New Roman" panose="02020603050405020304" pitchFamily="18" charset="0"/>
                <a:cs typeface="Times New Roman" panose="02020603050405020304" pitchFamily="18" charset="0"/>
              </a:rPr>
              <a:t>: Not H</a:t>
            </a:r>
            <a:r>
              <a:rPr lang="en-IN" sz="2200" baseline="-25000" dirty="0">
                <a:solidFill>
                  <a:srgbClr val="002060"/>
                </a:solidFill>
                <a:latin typeface="Times New Roman" panose="02020603050405020304" pitchFamily="18" charset="0"/>
                <a:cs typeface="Times New Roman" panose="02020603050405020304" pitchFamily="18" charset="0"/>
              </a:rPr>
              <a:t>0</a:t>
            </a:r>
            <a:endParaRPr lang="en-IN" sz="2200" dirty="0">
              <a:solidFill>
                <a:srgbClr val="002060"/>
              </a:solidFill>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BFC2797-2544-4009-B590-D275DE7B16A2}"/>
              </a:ext>
            </a:extLst>
          </p:cNvPr>
          <p:cNvSpPr txBox="1"/>
          <p:nvPr/>
        </p:nvSpPr>
        <p:spPr>
          <a:xfrm>
            <a:off x="677863" y="4962617"/>
            <a:ext cx="8510525" cy="830997"/>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Since, p-value &lt;0.05, we reject H</a:t>
            </a:r>
            <a:r>
              <a:rPr lang="en-IN" sz="2400" b="1" baseline="-25000" dirty="0">
                <a:solidFill>
                  <a:srgbClr val="002060"/>
                </a:solidFill>
                <a:latin typeface="Times New Roman" panose="02020603050405020304" pitchFamily="18" charset="0"/>
                <a:cs typeface="Times New Roman" panose="02020603050405020304" pitchFamily="18" charset="0"/>
              </a:rPr>
              <a:t>0</a:t>
            </a:r>
            <a:r>
              <a:rPr lang="en-IN" sz="2400" b="1" dirty="0">
                <a:solidFill>
                  <a:srgbClr val="002060"/>
                </a:solidFill>
                <a:latin typeface="Times New Roman" panose="02020603050405020304" pitchFamily="18" charset="0"/>
                <a:cs typeface="Times New Roman" panose="02020603050405020304" pitchFamily="18" charset="0"/>
              </a:rPr>
              <a:t> and conclude that all the variables are significant.</a:t>
            </a:r>
          </a:p>
        </p:txBody>
      </p:sp>
    </p:spTree>
    <p:extLst>
      <p:ext uri="{BB962C8B-B14F-4D97-AF65-F5344CB8AC3E}">
        <p14:creationId xmlns:p14="http://schemas.microsoft.com/office/powerpoint/2010/main" val="33138431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AEBA4C-46F7-4F9C-818C-64F8DB1556E8}"/>
              </a:ext>
            </a:extLst>
          </p:cNvPr>
          <p:cNvSpPr>
            <a:spLocks noGrp="1"/>
          </p:cNvSpPr>
          <p:nvPr>
            <p:ph type="title"/>
          </p:nvPr>
        </p:nvSpPr>
        <p:spPr/>
        <p:txBody>
          <a:bodyPr>
            <a:normAutofit fontScale="90000"/>
          </a:bodyPr>
          <a:lstStyle/>
          <a:p>
            <a:r>
              <a:rPr lang="en-US" b="1" i="1" dirty="0">
                <a:solidFill>
                  <a:srgbClr val="FF0000"/>
                </a:solidFill>
                <a:effectLst>
                  <a:outerShdw blurRad="38100" dist="38100" dir="2700000" algn="tl">
                    <a:srgbClr val="000000">
                      <a:alpha val="43137"/>
                    </a:srgbClr>
                  </a:outerShdw>
                </a:effectLst>
              </a:rPr>
              <a:t>				</a:t>
            </a:r>
            <a:r>
              <a:rPr lang="en-US" sz="4900" b="1" i="1" dirty="0">
                <a:effectLst>
                  <a:outerShdw blurRad="38100" dist="38100" dir="2700000" algn="tl">
                    <a:srgbClr val="000000">
                      <a:alpha val="43137"/>
                    </a:srgbClr>
                  </a:outerShdw>
                </a:effectLst>
              </a:rPr>
              <a:t>	</a:t>
            </a:r>
            <a:r>
              <a:rPr lang="en-US" sz="4900" b="1" dirty="0">
                <a:effectLst>
                  <a:outerShdw blurRad="38100" dist="38100" dir="2700000" algn="tl">
                    <a:srgbClr val="000000">
                      <a:alpha val="43137"/>
                    </a:srgbClr>
                  </a:outerShdw>
                </a:effectLst>
              </a:rPr>
              <a:t>WHAT IS STRESS ?</a:t>
            </a:r>
            <a:br>
              <a:rPr lang="en-US" b="1" i="1" dirty="0">
                <a:solidFill>
                  <a:srgbClr val="FF0000"/>
                </a:solidFill>
                <a:effectLst>
                  <a:outerShdw blurRad="38100" dist="38100" dir="2700000" algn="tl">
                    <a:srgbClr val="000000">
                      <a:alpha val="43137"/>
                    </a:srgbClr>
                  </a:outerShdw>
                </a:effectLst>
              </a:rPr>
            </a:br>
            <a:r>
              <a:rPr lang="en-US" b="1" i="1" dirty="0">
                <a:solidFill>
                  <a:srgbClr val="FF0000"/>
                </a:solidFill>
                <a:effectLst>
                  <a:outerShdw blurRad="38100" dist="38100" dir="2700000" algn="tl">
                    <a:srgbClr val="000000">
                      <a:alpha val="43137"/>
                    </a:srgbClr>
                  </a:outerShdw>
                </a:effectLst>
              </a:rPr>
              <a:t>                            </a:t>
            </a:r>
            <a:r>
              <a:rPr lang="en-US" i="1" u="sng" dirty="0">
                <a:solidFill>
                  <a:srgbClr val="FF0000"/>
                </a:solidFill>
                <a:effectLst>
                  <a:outerShdw blurRad="38100" dist="38100" dir="2700000" algn="tl">
                    <a:srgbClr val="000000">
                      <a:alpha val="43137"/>
                    </a:srgbClr>
                  </a:outerShdw>
                </a:effectLst>
              </a:rPr>
              <a:t>   </a:t>
            </a:r>
            <a:br>
              <a:rPr lang="en-US" i="1" u="sng" dirty="0">
                <a:solidFill>
                  <a:srgbClr val="FF0000"/>
                </a:solidFill>
                <a:effectLst>
                  <a:outerShdw blurRad="38100" dist="38100" dir="2700000" algn="tl">
                    <a:srgbClr val="000000">
                      <a:alpha val="43137"/>
                    </a:srgbClr>
                  </a:outerShdw>
                </a:effectLst>
              </a:rPr>
            </a:br>
            <a:endParaRPr lang="en-IN" u="sng" dirty="0">
              <a:solidFill>
                <a:srgbClr val="FF0000"/>
              </a:solidFill>
            </a:endParaRPr>
          </a:p>
        </p:txBody>
      </p:sp>
      <p:sp>
        <p:nvSpPr>
          <p:cNvPr id="7" name="Content Placeholder 6">
            <a:extLst>
              <a:ext uri="{FF2B5EF4-FFF2-40B4-BE49-F238E27FC236}">
                <a16:creationId xmlns:a16="http://schemas.microsoft.com/office/drawing/2014/main" id="{19D4B9FD-61ED-4894-A1A5-40719AEECB6F}"/>
              </a:ext>
            </a:extLst>
          </p:cNvPr>
          <p:cNvSpPr>
            <a:spLocks noGrp="1"/>
          </p:cNvSpPr>
          <p:nvPr>
            <p:ph idx="1"/>
          </p:nvPr>
        </p:nvSpPr>
        <p:spPr>
          <a:xfrm>
            <a:off x="677334" y="2180909"/>
            <a:ext cx="8596668" cy="3880773"/>
          </a:xfrm>
        </p:spPr>
        <p:txBody>
          <a:bodyPr>
            <a:normAutofit/>
          </a:bodyPr>
          <a:lstStyle/>
          <a:p>
            <a:pPr marL="0" indent="0">
              <a:buNone/>
            </a:pPr>
            <a:r>
              <a:rPr lang="en-US" sz="2400" dirty="0">
                <a:solidFill>
                  <a:srgbClr val="002060"/>
                </a:solidFill>
                <a:latin typeface="Times New Roman" panose="02020603050405020304" pitchFamily="18" charset="0"/>
                <a:cs typeface="Times New Roman" panose="02020603050405020304" pitchFamily="18" charset="0"/>
              </a:rPr>
              <a:t>“A state of affair involving demand on physical or mental energy”.</a:t>
            </a: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										- </a:t>
            </a:r>
            <a:r>
              <a:rPr lang="en-US" sz="2400" b="1" i="1" dirty="0">
                <a:solidFill>
                  <a:srgbClr val="002060"/>
                </a:solidFill>
                <a:latin typeface="Times New Roman" panose="02020603050405020304" pitchFamily="18" charset="0"/>
                <a:cs typeface="Times New Roman" panose="02020603050405020304" pitchFamily="18" charset="0"/>
              </a:rPr>
              <a:t>OXFORD DICTIONARY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“Non-specific response of the body to any demands made upon it”.</a:t>
            </a: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										- </a:t>
            </a:r>
            <a:r>
              <a:rPr lang="en-US" sz="2400" b="1" i="1" dirty="0">
                <a:solidFill>
                  <a:srgbClr val="002060"/>
                </a:solidFill>
                <a:latin typeface="Times New Roman" panose="02020603050405020304" pitchFamily="18" charset="0"/>
                <a:cs typeface="Times New Roman" panose="02020603050405020304" pitchFamily="18" charset="0"/>
              </a:rPr>
              <a:t>HANS SELYE</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Stress is psychological reaction to problems , threats , opportunities and challenges faced by an individual when the outcome is both important and uncertain.</a:t>
            </a:r>
          </a:p>
          <a:p>
            <a:pPr marL="0" indent="0">
              <a:buNone/>
            </a:pP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2831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2649262-EA21-471F-BCE8-F8DE9F70042C}"/>
              </a:ext>
            </a:extLst>
          </p:cNvPr>
          <p:cNvSpPr/>
          <p:nvPr/>
        </p:nvSpPr>
        <p:spPr>
          <a:xfrm>
            <a:off x="834501" y="932156"/>
            <a:ext cx="8558074" cy="3728328"/>
          </a:xfrm>
          <a:prstGeom prst="rect">
            <a:avLst/>
          </a:prstGeom>
        </p:spPr>
        <p:txBody>
          <a:bodyPr wrap="square">
            <a:spAutoFit/>
          </a:bodyPr>
          <a:lstStyle/>
          <a:p>
            <a:pPr marL="505460">
              <a:lnSpc>
                <a:spcPct val="107000"/>
              </a:lnSpc>
              <a:spcAft>
                <a:spcPts val="0"/>
              </a:spcAft>
            </a:pPr>
            <a:r>
              <a:rPr lang="en-IN" sz="32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Thus the fitted model is :</a:t>
            </a:r>
            <a:endParaRPr lang="en-IN" sz="3200" b="1"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505460">
              <a:lnSpc>
                <a:spcPct val="107000"/>
              </a:lnSpc>
              <a:spcAft>
                <a:spcPts val="0"/>
              </a:spcAft>
            </a:pPr>
            <a:r>
              <a:rPr lang="en-IN"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2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505460">
              <a:lnSpc>
                <a:spcPct val="107000"/>
              </a:lnSpc>
              <a:spcAft>
                <a:spcPts val="0"/>
              </a:spcAft>
            </a:pPr>
            <a:r>
              <a:rPr lang="en-IN"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g(x) = -1.93419 + 0.02787*X</a:t>
            </a:r>
            <a:r>
              <a:rPr lang="en-IN"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a:t>
            </a:r>
            <a:r>
              <a:rPr lang="en-IN"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+ 0.13565*X</a:t>
            </a:r>
            <a:r>
              <a:rPr lang="en-IN"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3</a:t>
            </a:r>
            <a:r>
              <a:rPr lang="en-IN"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+ 0.30875*</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a:t>
            </a:r>
            <a:r>
              <a:rPr lang="en-IN"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0.25248*</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a:t>
            </a:r>
            <a:r>
              <a:rPr lang="en-IN"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0.15016*</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25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8</a:t>
            </a:r>
            <a:endParaRPr lang="en-IN"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505460">
              <a:lnSpc>
                <a:spcPct val="107000"/>
              </a:lnSpc>
              <a:spcAft>
                <a:spcPts val="0"/>
              </a:spcAft>
            </a:pPr>
            <a:r>
              <a:rPr lang="en-IN"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505460">
              <a:lnSpc>
                <a:spcPct val="107000"/>
              </a:lnSpc>
              <a:spcAft>
                <a:spcPts val="0"/>
              </a:spcAft>
            </a:pPr>
            <a:r>
              <a:rPr lang="en-IN"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Therefore,</a:t>
            </a:r>
            <a:r>
              <a:rPr lang="en-IN"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age, job position, working hours, travelling hours and dependent members </a:t>
            </a:r>
            <a:r>
              <a:rPr lang="en-IN"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are significant and hence included in the model.</a:t>
            </a:r>
            <a:endParaRPr lang="en-IN" sz="24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505460">
              <a:lnSpc>
                <a:spcPct val="107000"/>
              </a:lnSpc>
              <a:spcAft>
                <a:spcPts val="0"/>
              </a:spcAft>
            </a:pPr>
            <a:r>
              <a:rPr lang="en-IN"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74348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F55D86-692B-4BAD-AA25-26EC33FB7EAD}"/>
              </a:ext>
            </a:extLst>
          </p:cNvPr>
          <p:cNvSpPr>
            <a:spLocks noGrp="1"/>
          </p:cNvSpPr>
          <p:nvPr>
            <p:ph type="title"/>
          </p:nvPr>
        </p:nvSpPr>
        <p:spPr>
          <a:xfrm>
            <a:off x="677334" y="609600"/>
            <a:ext cx="10517408" cy="1320800"/>
          </a:xfrm>
        </p:spPr>
        <p:txBody>
          <a:bodyPr>
            <a:noAutofit/>
          </a:bodyPr>
          <a:lstStyle/>
          <a:p>
            <a:r>
              <a:rPr lang="en-US" sz="3200" b="1" dirty="0">
                <a:effectLst>
                  <a:outerShdw blurRad="38100" dist="38100" dir="2700000" algn="tl">
                    <a:srgbClr val="000000">
                      <a:alpha val="43137"/>
                    </a:srgbClr>
                  </a:outerShdw>
                </a:effectLst>
              </a:rPr>
              <a:t>HOSMER AND LEMESHOW GOODNESS OF FIT TEST</a:t>
            </a:r>
            <a:br>
              <a:rPr lang="en-IN" sz="3200" b="1" dirty="0">
                <a:effectLst>
                  <a:outerShdw blurRad="38100" dist="38100" dir="2700000" algn="tl">
                    <a:srgbClr val="000000">
                      <a:alpha val="43137"/>
                    </a:srgbClr>
                  </a:outerShdw>
                </a:effectLst>
              </a:rPr>
            </a:br>
            <a:endParaRPr lang="en-IN" sz="3200" b="1"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67BEDCC0-7462-4734-A2E4-0ADB5D7E24D9}"/>
              </a:ext>
            </a:extLst>
          </p:cNvPr>
          <p:cNvSpPr>
            <a:spLocks noGrp="1"/>
          </p:cNvSpPr>
          <p:nvPr>
            <p:ph idx="1"/>
          </p:nvPr>
        </p:nvSpPr>
        <p:spPr/>
        <p:txBody>
          <a:bodyPr>
            <a:normAutofit/>
          </a:bodyPr>
          <a:lstStyle/>
          <a:p>
            <a:pPr lvl="1"/>
            <a:r>
              <a:rPr lang="en-US" sz="2200" dirty="0">
                <a:solidFill>
                  <a:srgbClr val="002060"/>
                </a:solidFill>
                <a:latin typeface="Times New Roman" panose="02020603050405020304" pitchFamily="18" charset="0"/>
                <a:cs typeface="Times New Roman" panose="02020603050405020304" pitchFamily="18" charset="0"/>
              </a:rPr>
              <a:t>H</a:t>
            </a:r>
            <a:r>
              <a:rPr lang="en-US" sz="2200" baseline="-25000" dirty="0">
                <a:solidFill>
                  <a:srgbClr val="002060"/>
                </a:solidFill>
                <a:latin typeface="Times New Roman" panose="02020603050405020304" pitchFamily="18" charset="0"/>
                <a:cs typeface="Times New Roman" panose="02020603050405020304" pitchFamily="18" charset="0"/>
              </a:rPr>
              <a:t>0</a:t>
            </a:r>
            <a:r>
              <a:rPr lang="en-US" sz="2200" dirty="0">
                <a:solidFill>
                  <a:srgbClr val="002060"/>
                </a:solidFill>
                <a:latin typeface="Times New Roman" panose="02020603050405020304" pitchFamily="18" charset="0"/>
                <a:cs typeface="Times New Roman" panose="02020603050405020304" pitchFamily="18" charset="0"/>
              </a:rPr>
              <a:t> : Model is a good fit</a:t>
            </a:r>
          </a:p>
          <a:p>
            <a:pPr marL="0" indent="0">
              <a:buNone/>
            </a:pPr>
            <a:r>
              <a:rPr lang="en-US" sz="2200" dirty="0">
                <a:solidFill>
                  <a:srgbClr val="002060"/>
                </a:solidFill>
                <a:latin typeface="Times New Roman" panose="02020603050405020304" pitchFamily="18" charset="0"/>
                <a:cs typeface="Times New Roman" panose="02020603050405020304" pitchFamily="18" charset="0"/>
              </a:rPr>
              <a:t>  			v/s</a:t>
            </a:r>
            <a:endParaRPr lang="en-IN" sz="2200" dirty="0">
              <a:solidFill>
                <a:srgbClr val="002060"/>
              </a:solidFill>
              <a:latin typeface="Times New Roman" panose="02020603050405020304" pitchFamily="18" charset="0"/>
              <a:cs typeface="Times New Roman" panose="02020603050405020304" pitchFamily="18" charset="0"/>
            </a:endParaRPr>
          </a:p>
          <a:p>
            <a:pPr lvl="1"/>
            <a:r>
              <a:rPr lang="en-US" sz="2200" dirty="0">
                <a:solidFill>
                  <a:srgbClr val="002060"/>
                </a:solidFill>
                <a:latin typeface="Times New Roman" panose="02020603050405020304" pitchFamily="18" charset="0"/>
                <a:cs typeface="Times New Roman" panose="02020603050405020304" pitchFamily="18" charset="0"/>
              </a:rPr>
              <a:t>H</a:t>
            </a:r>
            <a:r>
              <a:rPr lang="en-US" sz="2200" baseline="-25000" dirty="0">
                <a:solidFill>
                  <a:srgbClr val="002060"/>
                </a:solidFill>
                <a:latin typeface="Times New Roman" panose="02020603050405020304" pitchFamily="18" charset="0"/>
                <a:cs typeface="Times New Roman" panose="02020603050405020304" pitchFamily="18" charset="0"/>
              </a:rPr>
              <a:t>1</a:t>
            </a:r>
            <a:r>
              <a:rPr lang="en-US" sz="2200" dirty="0">
                <a:solidFill>
                  <a:srgbClr val="002060"/>
                </a:solidFill>
                <a:latin typeface="Times New Roman" panose="02020603050405020304" pitchFamily="18" charset="0"/>
                <a:cs typeface="Times New Roman" panose="02020603050405020304" pitchFamily="18" charset="0"/>
              </a:rPr>
              <a:t> : Not H</a:t>
            </a:r>
            <a:r>
              <a:rPr lang="en-US" sz="2200" baseline="-25000" dirty="0">
                <a:solidFill>
                  <a:srgbClr val="002060"/>
                </a:solidFill>
                <a:latin typeface="Times New Roman" panose="02020603050405020304" pitchFamily="18" charset="0"/>
                <a:cs typeface="Times New Roman" panose="02020603050405020304" pitchFamily="18" charset="0"/>
              </a:rPr>
              <a:t>0</a:t>
            </a:r>
            <a:endParaRPr lang="en-IN" sz="2200" dirty="0">
              <a:solidFill>
                <a:srgbClr val="002060"/>
              </a:solidFill>
              <a:latin typeface="Times New Roman" panose="02020603050405020304" pitchFamily="18" charset="0"/>
              <a:cs typeface="Times New Roman" panose="02020603050405020304" pitchFamily="18" charset="0"/>
            </a:endParaRPr>
          </a:p>
          <a:p>
            <a:endParaRPr lang="en-IN" sz="2000" dirty="0">
              <a:solidFill>
                <a:srgbClr val="002060"/>
              </a:solidFill>
            </a:endParaRPr>
          </a:p>
        </p:txBody>
      </p:sp>
      <p:graphicFrame>
        <p:nvGraphicFramePr>
          <p:cNvPr id="5" name="Table 4">
            <a:extLst>
              <a:ext uri="{FF2B5EF4-FFF2-40B4-BE49-F238E27FC236}">
                <a16:creationId xmlns:a16="http://schemas.microsoft.com/office/drawing/2014/main" id="{C656D91B-E557-44F8-B9EC-D38BE25C757B}"/>
              </a:ext>
            </a:extLst>
          </p:cNvPr>
          <p:cNvGraphicFramePr>
            <a:graphicFrameLocks noGrp="1"/>
          </p:cNvGraphicFramePr>
          <p:nvPr>
            <p:extLst>
              <p:ext uri="{D42A27DB-BD31-4B8C-83A1-F6EECF244321}">
                <p14:modId xmlns:p14="http://schemas.microsoft.com/office/powerpoint/2010/main" val="1271065348"/>
              </p:ext>
            </p:extLst>
          </p:nvPr>
        </p:nvGraphicFramePr>
        <p:xfrm>
          <a:off x="1128418" y="3604333"/>
          <a:ext cx="6977712" cy="1145220"/>
        </p:xfrm>
        <a:graphic>
          <a:graphicData uri="http://schemas.openxmlformats.org/drawingml/2006/table">
            <a:tbl>
              <a:tblPr firstRow="1" firstCol="1" bandRow="1">
                <a:tableStyleId>{5C22544A-7EE6-4342-B048-85BDC9FD1C3A}</a:tableStyleId>
              </a:tblPr>
              <a:tblGrid>
                <a:gridCol w="2325904">
                  <a:extLst>
                    <a:ext uri="{9D8B030D-6E8A-4147-A177-3AD203B41FA5}">
                      <a16:colId xmlns:a16="http://schemas.microsoft.com/office/drawing/2014/main" val="1044761498"/>
                    </a:ext>
                  </a:extLst>
                </a:gridCol>
                <a:gridCol w="2325904">
                  <a:extLst>
                    <a:ext uri="{9D8B030D-6E8A-4147-A177-3AD203B41FA5}">
                      <a16:colId xmlns:a16="http://schemas.microsoft.com/office/drawing/2014/main" val="3249410664"/>
                    </a:ext>
                  </a:extLst>
                </a:gridCol>
                <a:gridCol w="2325904">
                  <a:extLst>
                    <a:ext uri="{9D8B030D-6E8A-4147-A177-3AD203B41FA5}">
                      <a16:colId xmlns:a16="http://schemas.microsoft.com/office/drawing/2014/main" val="3211451036"/>
                    </a:ext>
                  </a:extLst>
                </a:gridCol>
              </a:tblGrid>
              <a:tr h="381740">
                <a:tc gridSpan="3">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Hosmer and </a:t>
                      </a:r>
                      <a:r>
                        <a:rPr lang="en-US" sz="2000" dirty="0" err="1">
                          <a:effectLst/>
                          <a:latin typeface="Times New Roman" panose="02020603050405020304" pitchFamily="18" charset="0"/>
                          <a:cs typeface="Times New Roman" panose="02020603050405020304" pitchFamily="18" charset="0"/>
                        </a:rPr>
                        <a:t>Lemeshow</a:t>
                      </a:r>
                      <a:r>
                        <a:rPr lang="en-US" sz="2000" dirty="0">
                          <a:effectLst/>
                          <a:latin typeface="Times New Roman" panose="02020603050405020304" pitchFamily="18" charset="0"/>
                          <a:cs typeface="Times New Roman" panose="02020603050405020304" pitchFamily="18" charset="0"/>
                        </a:rPr>
                        <a:t> Goodness of Fit Test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30322089"/>
                  </a:ext>
                </a:extLst>
              </a:tr>
              <a:tr h="381740">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Chi-square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DF</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P-value</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6131401"/>
                  </a:ext>
                </a:extLst>
              </a:tr>
              <a:tr h="381740">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3.9814</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8</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solidFill>
                            <a:srgbClr val="002060"/>
                          </a:solidFill>
                          <a:effectLst/>
                          <a:latin typeface="Times New Roman" panose="02020603050405020304" pitchFamily="18" charset="0"/>
                          <a:cs typeface="Times New Roman" panose="02020603050405020304" pitchFamily="18" charset="0"/>
                        </a:rPr>
                        <a:t>.8588</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9686821"/>
                  </a:ext>
                </a:extLst>
              </a:tr>
            </a:tbl>
          </a:graphicData>
        </a:graphic>
      </p:graphicFrame>
      <p:sp>
        <p:nvSpPr>
          <p:cNvPr id="6" name="Rectangle 5">
            <a:extLst>
              <a:ext uri="{FF2B5EF4-FFF2-40B4-BE49-F238E27FC236}">
                <a16:creationId xmlns:a16="http://schemas.microsoft.com/office/drawing/2014/main" id="{24B1E2B0-9311-4021-9BB8-10DA6CFACA83}"/>
              </a:ext>
            </a:extLst>
          </p:cNvPr>
          <p:cNvSpPr/>
          <p:nvPr/>
        </p:nvSpPr>
        <p:spPr>
          <a:xfrm>
            <a:off x="943897" y="4979742"/>
            <a:ext cx="1860830" cy="483017"/>
          </a:xfrm>
          <a:prstGeom prst="rect">
            <a:avLst/>
          </a:prstGeom>
        </p:spPr>
        <p:txBody>
          <a:bodyPr wrap="square">
            <a:spAutoFit/>
          </a:bodyPr>
          <a:lstStyle/>
          <a:p>
            <a:pPr>
              <a:lnSpc>
                <a:spcPct val="115000"/>
              </a:lnSpc>
              <a:spcAft>
                <a:spcPts val="1000"/>
              </a:spcAft>
            </a:pPr>
            <a:r>
              <a:rPr lang="en-US" sz="2400" b="1" u="sng"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Conclusion</a:t>
            </a:r>
            <a:r>
              <a:rPr lang="en-US" sz="2000"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 :</a:t>
            </a:r>
            <a:endParaRPr lang="en-IN" sz="2000"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1C7D9E6-0B42-4502-BD17-9436AEF2CCAD}"/>
              </a:ext>
            </a:extLst>
          </p:cNvPr>
          <p:cNvSpPr/>
          <p:nvPr/>
        </p:nvSpPr>
        <p:spPr>
          <a:xfrm>
            <a:off x="2569624" y="4998961"/>
            <a:ext cx="6096000" cy="1261627"/>
          </a:xfrm>
          <a:prstGeom prst="rect">
            <a:avLst/>
          </a:prstGeom>
        </p:spPr>
        <p:txBody>
          <a:bodyPr>
            <a:spAutoFit/>
          </a:bodyPr>
          <a:lstStyle/>
          <a:p>
            <a:pPr>
              <a:lnSpc>
                <a:spcPct val="115000"/>
              </a:lnSpc>
              <a:spcAft>
                <a:spcPts val="1000"/>
              </a:spcAft>
            </a:pPr>
            <a:r>
              <a:rPr lang="en-US"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Since p-value is greater than 0.05, we accept H</a:t>
            </a:r>
            <a:r>
              <a:rPr lang="en-US" sz="2000" b="1" baseline="-25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0</a:t>
            </a:r>
            <a:r>
              <a:rPr lang="en-US"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&amp; we conclude that our model is a good fit.</a:t>
            </a:r>
            <a:endParaRPr lang="en-IN"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0628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4284-96A8-4A1B-B24A-5851316FCEE7}"/>
              </a:ext>
            </a:extLst>
          </p:cNvPr>
          <p:cNvSpPr>
            <a:spLocks noGrp="1"/>
          </p:cNvSpPr>
          <p:nvPr>
            <p:ph type="title"/>
          </p:nvPr>
        </p:nvSpPr>
        <p:spPr>
          <a:xfrm>
            <a:off x="-247444" y="1527135"/>
            <a:ext cx="8596668" cy="768096"/>
          </a:xfrm>
        </p:spPr>
        <p:txBody>
          <a:bodyPr>
            <a:normAutofit fontScale="90000"/>
          </a:bodyPr>
          <a:lstStyle/>
          <a:p>
            <a:r>
              <a:rPr lang="en-IN" b="1" dirty="0"/>
              <a:t>		</a:t>
            </a:r>
            <a:r>
              <a:rPr lang="en-IN" sz="2800" dirty="0">
                <a:solidFill>
                  <a:schemeClr val="tx1"/>
                </a:solidFill>
                <a:latin typeface="Times New Roman" panose="02020603050405020304" pitchFamily="18" charset="0"/>
                <a:cs typeface="Times New Roman" panose="02020603050405020304" pitchFamily="18" charset="0"/>
              </a:rPr>
              <a:t>Training set =</a:t>
            </a:r>
            <a:r>
              <a:rPr lang="en-IN" sz="2800" b="1" dirty="0">
                <a:solidFill>
                  <a:srgbClr val="FF0000"/>
                </a:solidFill>
                <a:latin typeface="Times New Roman" panose="02020603050405020304" pitchFamily="18" charset="0"/>
                <a:cs typeface="Times New Roman" panose="02020603050405020304" pitchFamily="18" charset="0"/>
              </a:rPr>
              <a:t> 598   </a:t>
            </a:r>
            <a:r>
              <a:rPr lang="en-IN" sz="2800" dirty="0">
                <a:solidFill>
                  <a:schemeClr val="tx1"/>
                </a:solidFill>
                <a:latin typeface="Times New Roman" panose="02020603050405020304" pitchFamily="18" charset="0"/>
                <a:cs typeface="Times New Roman" panose="02020603050405020304" pitchFamily="18" charset="0"/>
              </a:rPr>
              <a:t>		Test set =</a:t>
            </a:r>
            <a:r>
              <a:rPr lang="en-IN" sz="2800" b="1" dirty="0">
                <a:solidFill>
                  <a:srgbClr val="FF0000"/>
                </a:solidFill>
                <a:latin typeface="Times New Roman" panose="02020603050405020304" pitchFamily="18" charset="0"/>
                <a:cs typeface="Times New Roman" panose="02020603050405020304" pitchFamily="18" charset="0"/>
              </a:rPr>
              <a:t> 200</a:t>
            </a:r>
            <a:br>
              <a:rPr lang="en-IN" sz="2800" b="1" dirty="0">
                <a:solidFill>
                  <a:srgbClr val="FF0000"/>
                </a:solidFill>
                <a:latin typeface="Times New Roman" panose="02020603050405020304" pitchFamily="18" charset="0"/>
                <a:cs typeface="Times New Roman" panose="02020603050405020304" pitchFamily="18" charset="0"/>
              </a:rPr>
            </a:br>
            <a:endParaRPr lang="en-IN"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C0230B3-70AB-4A67-9B01-AA43C3DD5D16}"/>
              </a:ext>
            </a:extLst>
          </p:cNvPr>
          <p:cNvGraphicFramePr>
            <a:graphicFrameLocks noGrp="1"/>
          </p:cNvGraphicFramePr>
          <p:nvPr>
            <p:ph idx="1"/>
            <p:extLst>
              <p:ext uri="{D42A27DB-BD31-4B8C-83A1-F6EECF244321}">
                <p14:modId xmlns:p14="http://schemas.microsoft.com/office/powerpoint/2010/main" val="1983408588"/>
              </p:ext>
            </p:extLst>
          </p:nvPr>
        </p:nvGraphicFramePr>
        <p:xfrm>
          <a:off x="822665" y="2362163"/>
          <a:ext cx="5273335" cy="2224586"/>
        </p:xfrm>
        <a:graphic>
          <a:graphicData uri="http://schemas.openxmlformats.org/drawingml/2006/table">
            <a:tbl>
              <a:tblPr firstRow="1" firstCol="1" bandRow="1">
                <a:tableStyleId>{5C22544A-7EE6-4342-B048-85BDC9FD1C3A}</a:tableStyleId>
              </a:tblPr>
              <a:tblGrid>
                <a:gridCol w="1531398">
                  <a:extLst>
                    <a:ext uri="{9D8B030D-6E8A-4147-A177-3AD203B41FA5}">
                      <a16:colId xmlns:a16="http://schemas.microsoft.com/office/drawing/2014/main" val="1107342382"/>
                    </a:ext>
                  </a:extLst>
                </a:gridCol>
                <a:gridCol w="497976">
                  <a:extLst>
                    <a:ext uri="{9D8B030D-6E8A-4147-A177-3AD203B41FA5}">
                      <a16:colId xmlns:a16="http://schemas.microsoft.com/office/drawing/2014/main" val="3492961235"/>
                    </a:ext>
                  </a:extLst>
                </a:gridCol>
                <a:gridCol w="1683631">
                  <a:extLst>
                    <a:ext uri="{9D8B030D-6E8A-4147-A177-3AD203B41FA5}">
                      <a16:colId xmlns:a16="http://schemas.microsoft.com/office/drawing/2014/main" val="2072119723"/>
                    </a:ext>
                  </a:extLst>
                </a:gridCol>
                <a:gridCol w="1560330">
                  <a:extLst>
                    <a:ext uri="{9D8B030D-6E8A-4147-A177-3AD203B41FA5}">
                      <a16:colId xmlns:a16="http://schemas.microsoft.com/office/drawing/2014/main" val="3700877323"/>
                    </a:ext>
                  </a:extLst>
                </a:gridCol>
              </a:tblGrid>
              <a:tr h="617285">
                <a:tc gridSpan="4">
                  <a:txBody>
                    <a:bodyPr/>
                    <a:lstStyle/>
                    <a:p>
                      <a:pPr>
                        <a:lnSpc>
                          <a:spcPct val="115000"/>
                        </a:lnSpc>
                        <a:spcAft>
                          <a:spcPts val="0"/>
                        </a:spcAft>
                      </a:pPr>
                      <a:r>
                        <a:rPr lang="en-US" sz="2000" dirty="0">
                          <a:effectLst/>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US" sz="2000" dirty="0">
                          <a:effectLst/>
                        </a:rPr>
                        <a:t>                  </a:t>
                      </a:r>
                      <a:r>
                        <a:rPr lang="en-US" sz="2800" dirty="0">
                          <a:effectLst/>
                        </a:rPr>
                        <a:t>Predicted Values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241601242"/>
                  </a:ext>
                </a:extLst>
              </a:tr>
              <a:tr h="315192">
                <a:tc rowSpan="3">
                  <a:txBody>
                    <a:bodyPr/>
                    <a:lstStyle/>
                    <a:p>
                      <a:pPr>
                        <a:lnSpc>
                          <a:spcPct val="115000"/>
                        </a:lnSpc>
                        <a:spcAft>
                          <a:spcPts val="0"/>
                        </a:spcAft>
                      </a:pPr>
                      <a:r>
                        <a:rPr lang="en-US"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US" sz="2000" dirty="0">
                          <a:effectLst/>
                        </a:rPr>
                        <a:t>Actual Values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400" dirty="0">
                          <a:solidFill>
                            <a:schemeClr val="accent2"/>
                          </a:solidFill>
                          <a:effectLst/>
                        </a:rPr>
                        <a:t>0</a:t>
                      </a:r>
                      <a:endParaRPr lang="en-IN" sz="240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400" dirty="0">
                          <a:solidFill>
                            <a:schemeClr val="accent2"/>
                          </a:solidFill>
                          <a:effectLst/>
                        </a:rPr>
                        <a:t>1</a:t>
                      </a:r>
                      <a:endParaRPr lang="en-IN" sz="240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8285134"/>
                  </a:ext>
                </a:extLst>
              </a:tr>
              <a:tr h="510535">
                <a:tc vMerge="1">
                  <a:txBody>
                    <a:bodyPr/>
                    <a:lstStyle/>
                    <a:p>
                      <a:pPr>
                        <a:lnSpc>
                          <a:spcPct val="115000"/>
                        </a:lnSpc>
                        <a:spcAft>
                          <a:spcPts val="0"/>
                        </a:spcAf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400" dirty="0">
                          <a:solidFill>
                            <a:schemeClr val="accent2"/>
                          </a:solidFill>
                          <a:effectLst/>
                        </a:rPr>
                        <a:t>0</a:t>
                      </a:r>
                      <a:endParaRPr lang="en-IN" sz="240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2060"/>
                          </a:solidFill>
                          <a:effectLst/>
                        </a:rPr>
                        <a:t>2</a:t>
                      </a:r>
                      <a:endParaRPr lang="en-IN" sz="16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2060"/>
                          </a:solidFill>
                          <a:effectLst/>
                        </a:rPr>
                        <a:t>56</a:t>
                      </a:r>
                      <a:endParaRPr lang="en-IN" sz="16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9915495"/>
                  </a:ext>
                </a:extLst>
              </a:tr>
              <a:tr h="510535">
                <a:tc vMerge="1">
                  <a:txBody>
                    <a:bodyPr/>
                    <a:lstStyle/>
                    <a:p>
                      <a:endParaRPr lang="en-IN"/>
                    </a:p>
                  </a:txBody>
                  <a:tcPr/>
                </a:tc>
                <a:tc>
                  <a:txBody>
                    <a:bodyPr/>
                    <a:lstStyle/>
                    <a:p>
                      <a:pPr>
                        <a:lnSpc>
                          <a:spcPct val="115000"/>
                        </a:lnSpc>
                        <a:spcAft>
                          <a:spcPts val="0"/>
                        </a:spcAft>
                      </a:pPr>
                      <a:r>
                        <a:rPr lang="en-US" sz="2400" dirty="0">
                          <a:solidFill>
                            <a:schemeClr val="accent2"/>
                          </a:solidFill>
                          <a:effectLst/>
                        </a:rPr>
                        <a:t>1</a:t>
                      </a:r>
                      <a:endParaRPr lang="en-IN" sz="240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2060"/>
                          </a:solidFill>
                          <a:effectLst/>
                        </a:rPr>
                        <a:t>4</a:t>
                      </a:r>
                      <a:endParaRPr lang="en-IN" sz="16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2060"/>
                          </a:solidFill>
                          <a:effectLst/>
                        </a:rPr>
                        <a:t>138</a:t>
                      </a:r>
                      <a:endParaRPr lang="en-IN" sz="16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7017638"/>
                  </a:ext>
                </a:extLst>
              </a:tr>
            </a:tbl>
          </a:graphicData>
        </a:graphic>
      </p:graphicFrame>
      <p:sp>
        <p:nvSpPr>
          <p:cNvPr id="3" name="TextBox 2">
            <a:extLst>
              <a:ext uri="{FF2B5EF4-FFF2-40B4-BE49-F238E27FC236}">
                <a16:creationId xmlns:a16="http://schemas.microsoft.com/office/drawing/2014/main" id="{DF6D6004-93CA-4DAA-BA63-EE5E00C7C4CD}"/>
              </a:ext>
            </a:extLst>
          </p:cNvPr>
          <p:cNvSpPr txBox="1"/>
          <p:nvPr/>
        </p:nvSpPr>
        <p:spPr>
          <a:xfrm>
            <a:off x="1043126" y="5104660"/>
            <a:ext cx="3007764" cy="461665"/>
          </a:xfrm>
          <a:prstGeom prst="rect">
            <a:avLst/>
          </a:prstGeom>
          <a:noFill/>
        </p:spPr>
        <p:txBody>
          <a:bodyPr wrap="square" rtlCol="0">
            <a:spAutoFit/>
          </a:bodyPr>
          <a:lstStyle/>
          <a:p>
            <a:r>
              <a:rPr lang="en-IN" sz="2400" dirty="0">
                <a:solidFill>
                  <a:srgbClr val="002060"/>
                </a:solidFill>
                <a:latin typeface="Times New Roman" panose="02020603050405020304" pitchFamily="18" charset="0"/>
                <a:cs typeface="Times New Roman" panose="02020603050405020304" pitchFamily="18" charset="0"/>
              </a:rPr>
              <a:t>ACCURACY</a:t>
            </a:r>
            <a:r>
              <a:rPr lang="en-IN" sz="2400" b="1" dirty="0">
                <a:solidFill>
                  <a:srgbClr val="002060"/>
                </a:solidFill>
                <a:latin typeface="Times New Roman" panose="02020603050405020304" pitchFamily="18" charset="0"/>
                <a:cs typeface="Times New Roman" panose="02020603050405020304" pitchFamily="18" charset="0"/>
              </a:rPr>
              <a:t> = </a:t>
            </a:r>
            <a:r>
              <a:rPr lang="en-IN" sz="2400" b="1" dirty="0">
                <a:solidFill>
                  <a:srgbClr val="FF0000"/>
                </a:solidFill>
                <a:latin typeface="Times New Roman" panose="02020603050405020304" pitchFamily="18" charset="0"/>
                <a:cs typeface="Times New Roman" panose="02020603050405020304" pitchFamily="18" charset="0"/>
              </a:rPr>
              <a:t>0.7</a:t>
            </a:r>
          </a:p>
        </p:txBody>
      </p:sp>
      <p:sp>
        <p:nvSpPr>
          <p:cNvPr id="5" name="TextBox 4">
            <a:extLst>
              <a:ext uri="{FF2B5EF4-FFF2-40B4-BE49-F238E27FC236}">
                <a16:creationId xmlns:a16="http://schemas.microsoft.com/office/drawing/2014/main" id="{24196031-2F11-48F0-9ADB-7217D349E8E7}"/>
              </a:ext>
            </a:extLst>
          </p:cNvPr>
          <p:cNvSpPr txBox="1"/>
          <p:nvPr/>
        </p:nvSpPr>
        <p:spPr>
          <a:xfrm flipH="1">
            <a:off x="822665" y="746941"/>
            <a:ext cx="5737457" cy="646331"/>
          </a:xfrm>
          <a:prstGeom prst="rect">
            <a:avLst/>
          </a:prstGeom>
          <a:noFill/>
        </p:spPr>
        <p:txBody>
          <a:bodyPr wrap="square" rtlCol="0">
            <a:spAutoFit/>
          </a:bodyPr>
          <a:lstStyle/>
          <a:p>
            <a:r>
              <a:rPr lang="en-US" sz="3600" b="1" dirty="0">
                <a:solidFill>
                  <a:srgbClr val="5FCBEF"/>
                </a:solidFill>
                <a:effectLst>
                  <a:outerShdw blurRad="38100" dist="38100" dir="2700000" algn="tl">
                    <a:srgbClr val="000000">
                      <a:alpha val="43137"/>
                    </a:srgbClr>
                  </a:outerShdw>
                </a:effectLst>
                <a:ea typeface="+mj-ea"/>
                <a:cs typeface="+mj-cs"/>
              </a:rPr>
              <a:t>Confusion Matrix</a:t>
            </a:r>
            <a:endParaRPr lang="en-IN" dirty="0"/>
          </a:p>
        </p:txBody>
      </p:sp>
    </p:spTree>
    <p:extLst>
      <p:ext uri="{BB962C8B-B14F-4D97-AF65-F5344CB8AC3E}">
        <p14:creationId xmlns:p14="http://schemas.microsoft.com/office/powerpoint/2010/main" val="5498099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EBB1AD-A046-4634-B725-8BC34ACA9172}"/>
              </a:ext>
            </a:extLst>
          </p:cNvPr>
          <p:cNvPicPr>
            <a:picLocks noChangeAspect="1"/>
          </p:cNvPicPr>
          <p:nvPr/>
        </p:nvPicPr>
        <p:blipFill>
          <a:blip r:embed="rId2"/>
          <a:stretch>
            <a:fillRect/>
          </a:stretch>
        </p:blipFill>
        <p:spPr>
          <a:xfrm>
            <a:off x="1065933" y="600005"/>
            <a:ext cx="5991815" cy="4480159"/>
          </a:xfrm>
          <a:prstGeom prst="rect">
            <a:avLst/>
          </a:prstGeom>
        </p:spPr>
      </p:pic>
      <p:sp>
        <p:nvSpPr>
          <p:cNvPr id="2" name="TextBox 1">
            <a:extLst>
              <a:ext uri="{FF2B5EF4-FFF2-40B4-BE49-F238E27FC236}">
                <a16:creationId xmlns:a16="http://schemas.microsoft.com/office/drawing/2014/main" id="{BD5CE832-60E7-47D2-8B8E-D0BEDF34E90C}"/>
              </a:ext>
            </a:extLst>
          </p:cNvPr>
          <p:cNvSpPr txBox="1"/>
          <p:nvPr/>
        </p:nvSpPr>
        <p:spPr>
          <a:xfrm>
            <a:off x="559293" y="5237825"/>
            <a:ext cx="7972148" cy="1015663"/>
          </a:xfrm>
          <a:prstGeom prst="rect">
            <a:avLst/>
          </a:prstGeom>
          <a:noFill/>
        </p:spPr>
        <p:txBody>
          <a:bodyPr wrap="square" rtlCol="0">
            <a:spAutoFit/>
          </a:bodyPr>
          <a:lstStyle/>
          <a:p>
            <a:r>
              <a:rPr lang="en-IN" sz="2000" dirty="0">
                <a:solidFill>
                  <a:srgbClr val="002060"/>
                </a:solidFill>
                <a:latin typeface="Times New Roman" panose="02020603050405020304" pitchFamily="18" charset="0"/>
                <a:cs typeface="Times New Roman" panose="02020603050405020304" pitchFamily="18" charset="0"/>
              </a:rPr>
              <a:t> </a:t>
            </a:r>
          </a:p>
          <a:p>
            <a:r>
              <a:rPr lang="en-IN" sz="2000" dirty="0">
                <a:solidFill>
                  <a:srgbClr val="002060"/>
                </a:solidFill>
                <a:latin typeface="Times New Roman" panose="02020603050405020304" pitchFamily="18" charset="0"/>
                <a:cs typeface="Times New Roman" panose="02020603050405020304" pitchFamily="18" charset="0"/>
              </a:rPr>
              <a:t>From the above ROC curve we can observe that our model is fair.</a:t>
            </a:r>
          </a:p>
          <a:p>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2394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A0CF-A732-455A-A20D-0CABBAB6635E}"/>
              </a:ext>
            </a:extLst>
          </p:cNvPr>
          <p:cNvSpPr>
            <a:spLocks noGrp="1"/>
          </p:cNvSpPr>
          <p:nvPr>
            <p:ph type="title"/>
          </p:nvPr>
        </p:nvSpPr>
        <p:spPr/>
        <p:txBody>
          <a:bodyPr>
            <a:noAutofit/>
          </a:bodyPr>
          <a:lstStyle/>
          <a:p>
            <a:pPr marL="571500" indent="-571500">
              <a:buFont typeface="Wingdings" panose="05000000000000000000" pitchFamily="2" charset="2"/>
              <a:buChar char="v"/>
            </a:pPr>
            <a:r>
              <a:rPr lang="en-US" sz="2800" dirty="0">
                <a:solidFill>
                  <a:schemeClr val="accent2"/>
                </a:solidFill>
                <a:effectLst>
                  <a:outerShdw blurRad="38100" dist="38100" dir="2700000" algn="tl">
                    <a:srgbClr val="000000">
                      <a:alpha val="43137"/>
                    </a:srgbClr>
                  </a:outerShdw>
                </a:effectLst>
                <a:cs typeface="Times New Roman" panose="02020603050405020304" pitchFamily="18" charset="0"/>
              </a:rPr>
              <a:t>To identify the most common factors that causes stress at workplace.</a:t>
            </a:r>
            <a:br>
              <a:rPr lang="en-US" sz="2800" dirty="0">
                <a:solidFill>
                  <a:schemeClr val="accent2"/>
                </a:solidFill>
                <a:effectLst>
                  <a:outerShdw blurRad="38100" dist="38100" dir="2700000" algn="tl">
                    <a:srgbClr val="000000">
                      <a:alpha val="43137"/>
                    </a:srgbClr>
                  </a:outerShdw>
                </a:effectLst>
                <a:cs typeface="Times New Roman" panose="02020603050405020304" pitchFamily="18" charset="0"/>
              </a:rPr>
            </a:br>
            <a:endParaRPr lang="en-IN" sz="2800" dirty="0">
              <a:solidFill>
                <a:schemeClr val="accent2"/>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4D8FABD-A960-4855-ADB8-CD3079695EC2}"/>
              </a:ext>
            </a:extLst>
          </p:cNvPr>
          <p:cNvSpPr>
            <a:spLocks noGrp="1"/>
          </p:cNvSpPr>
          <p:nvPr>
            <p:ph idx="1"/>
          </p:nvPr>
        </p:nvSpPr>
        <p:spPr>
          <a:xfrm>
            <a:off x="677334" y="1867309"/>
            <a:ext cx="8802054" cy="3162710"/>
          </a:xfrm>
        </p:spPr>
        <p:txBody>
          <a:bodyPr>
            <a:normAutofit/>
          </a:bodyPr>
          <a:lstStyle/>
          <a:p>
            <a:pPr marL="0" indent="0">
              <a:buNone/>
            </a:pPr>
            <a:r>
              <a:rPr lang="en-US" sz="2000" b="1" dirty="0">
                <a:solidFill>
                  <a:srgbClr val="002060"/>
                </a:solidFill>
                <a:effectLst>
                  <a:outerShdw blurRad="38100" dist="38100" dir="2700000" algn="tl">
                    <a:srgbClr val="000000">
                      <a:alpha val="43137"/>
                    </a:srgbClr>
                  </a:outerShdw>
                </a:effectLst>
                <a:cs typeface="Arial" pitchFamily="34" charset="0"/>
              </a:rPr>
              <a:t> </a:t>
            </a:r>
            <a:endParaRPr lang="en-US" sz="2800" b="1" u="sng" dirty="0">
              <a:solidFill>
                <a:srgbClr val="002060"/>
              </a:solidFill>
              <a:latin typeface="Times New Roman" panose="02020603050405020304" pitchFamily="18" charset="0"/>
              <a:cs typeface="Times New Roman" panose="02020603050405020304" pitchFamily="18" charset="0"/>
            </a:endParaRPr>
          </a:p>
          <a:p>
            <a:pPr>
              <a:buBlip>
                <a:blip r:embed="rId2"/>
              </a:buBlip>
            </a:pPr>
            <a:r>
              <a:rPr lang="en-US" sz="2400" b="1" dirty="0">
                <a:solidFill>
                  <a:srgbClr val="002060"/>
                </a:solidFill>
                <a:latin typeface="Times New Roman" panose="02020603050405020304" pitchFamily="18" charset="0"/>
                <a:cs typeface="Times New Roman" panose="02020603050405020304" pitchFamily="18" charset="0"/>
              </a:rPr>
              <a:t>Factor Analysis </a:t>
            </a:r>
            <a:r>
              <a:rPr lang="en-US" sz="2400" dirty="0">
                <a:solidFill>
                  <a:srgbClr val="002060"/>
                </a:solidFill>
                <a:latin typeface="Times New Roman" panose="02020603050405020304" pitchFamily="18" charset="0"/>
                <a:cs typeface="Times New Roman" panose="02020603050405020304" pitchFamily="18" charset="0"/>
              </a:rPr>
              <a:t>is a technique that is used to reduce a large number of variables into fewer number of factors.</a:t>
            </a:r>
          </a:p>
          <a:p>
            <a:pPr>
              <a:buBlip>
                <a:blip r:embed="rId2"/>
              </a:buBlip>
            </a:pPr>
            <a:r>
              <a:rPr lang="en-US" sz="2400" dirty="0">
                <a:solidFill>
                  <a:srgbClr val="002060"/>
                </a:solidFill>
                <a:latin typeface="Times New Roman" panose="02020603050405020304" pitchFamily="18" charset="0"/>
                <a:cs typeface="Times New Roman" panose="02020603050405020304" pitchFamily="18" charset="0"/>
              </a:rPr>
              <a:t> It helps in identifying groups of interrelated variables to see how they are related to each other.</a:t>
            </a:r>
          </a:p>
          <a:p>
            <a:endParaRPr lang="en-IN" sz="2000" dirty="0"/>
          </a:p>
          <a:p>
            <a:pPr marL="0" indent="0">
              <a:buNone/>
            </a:pPr>
            <a:endParaRPr lang="en-IN" sz="2000" dirty="0"/>
          </a:p>
        </p:txBody>
      </p:sp>
    </p:spTree>
    <p:extLst>
      <p:ext uri="{BB962C8B-B14F-4D97-AF65-F5344CB8AC3E}">
        <p14:creationId xmlns:p14="http://schemas.microsoft.com/office/powerpoint/2010/main" val="10262897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0881-FA44-4C9D-ADC7-5044A45AC2DF}"/>
              </a:ext>
            </a:extLst>
          </p:cNvPr>
          <p:cNvSpPr>
            <a:spLocks noGrp="1"/>
          </p:cNvSpPr>
          <p:nvPr>
            <p:ph type="title"/>
          </p:nvPr>
        </p:nvSpPr>
        <p:spPr>
          <a:xfrm>
            <a:off x="603682" y="594804"/>
            <a:ext cx="8670320" cy="1335596"/>
          </a:xfrm>
        </p:spPr>
        <p:txBody>
          <a:bodyPr>
            <a:normAutofit/>
          </a:bodyPr>
          <a:lstStyle/>
          <a:p>
            <a:r>
              <a:rPr lang="en-US" b="1" dirty="0">
                <a:effectLst>
                  <a:outerShdw blurRad="38100" dist="38100" dir="2700000" algn="tl">
                    <a:srgbClr val="000000">
                      <a:alpha val="43137"/>
                    </a:srgbClr>
                  </a:outerShdw>
                </a:effectLst>
              </a:rPr>
              <a:t>Validation Tests for proceeding with Factor Analysis</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B9B8E88-B21D-4ABB-A0E1-9622886C3F80}"/>
              </a:ext>
            </a:extLst>
          </p:cNvPr>
          <p:cNvSpPr>
            <a:spLocks noGrp="1"/>
          </p:cNvSpPr>
          <p:nvPr>
            <p:ph idx="1"/>
          </p:nvPr>
        </p:nvSpPr>
        <p:spPr/>
        <p:txBody>
          <a:bodyPr/>
          <a:lstStyle/>
          <a:p>
            <a:pPr>
              <a:buFont typeface="Arial" panose="020B0604020202020204" pitchFamily="34" charset="0"/>
              <a:buNone/>
            </a:pPr>
            <a:r>
              <a:rPr lang="en-US" sz="2400" b="1" u="sng" dirty="0">
                <a:solidFill>
                  <a:schemeClr val="accent2"/>
                </a:solidFill>
                <a:latin typeface="Times New Roman" panose="02020603050405020304" pitchFamily="18" charset="0"/>
                <a:cs typeface="Times New Roman" panose="02020603050405020304" pitchFamily="18" charset="0"/>
              </a:rPr>
              <a:t>Kaiser-Meyer-Olkin Measure of Sampling Adequacy</a:t>
            </a:r>
            <a:r>
              <a:rPr lang="en-US" sz="2400" u="sng" dirty="0">
                <a:solidFill>
                  <a:schemeClr val="accent2"/>
                </a:solidFill>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dirty="0"/>
              <a:t>   </a:t>
            </a:r>
            <a:r>
              <a:rPr lang="en-US" sz="2000" dirty="0"/>
              <a:t> </a:t>
            </a:r>
            <a:r>
              <a:rPr lang="en-US" sz="2200" dirty="0">
                <a:solidFill>
                  <a:srgbClr val="002060"/>
                </a:solidFill>
                <a:latin typeface="Times New Roman" panose="02020603050405020304" pitchFamily="18" charset="0"/>
                <a:cs typeface="Times New Roman" panose="02020603050405020304" pitchFamily="18" charset="0"/>
              </a:rPr>
              <a:t> This measure varies between 0 and 1, and values closer to 1 are better.  A value of 0.5 is a suggested minimum.</a:t>
            </a:r>
            <a:r>
              <a:rPr lang="en-US" sz="2000" dirty="0">
                <a:solidFill>
                  <a:srgbClr val="002060"/>
                </a:solidFill>
              </a:rPr>
              <a:t> </a:t>
            </a:r>
          </a:p>
          <a:p>
            <a:pPr>
              <a:buFont typeface="Arial" panose="020B0604020202020204" pitchFamily="34" charset="0"/>
              <a:buNone/>
            </a:pPr>
            <a:r>
              <a:rPr lang="en-US" sz="2400" b="1" u="sng" dirty="0">
                <a:solidFill>
                  <a:schemeClr val="accent2"/>
                </a:solidFill>
                <a:latin typeface="Times New Roman" panose="02020603050405020304" pitchFamily="18" charset="0"/>
                <a:cs typeface="Times New Roman" panose="02020603050405020304" pitchFamily="18" charset="0"/>
              </a:rPr>
              <a:t>Bartlett's Test of Sphericity</a:t>
            </a:r>
            <a:r>
              <a:rPr lang="en-US" sz="2400" u="sng" dirty="0">
                <a:solidFill>
                  <a:schemeClr val="accent2"/>
                </a:solidFill>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dirty="0"/>
              <a:t>   </a:t>
            </a:r>
            <a:r>
              <a:rPr lang="en-US" sz="2000" dirty="0">
                <a:latin typeface="Times New Roman" panose="02020603050405020304" pitchFamily="18" charset="0"/>
                <a:cs typeface="Times New Roman" panose="02020603050405020304" pitchFamily="18" charset="0"/>
              </a:rPr>
              <a:t>  </a:t>
            </a:r>
            <a:r>
              <a:rPr lang="en-US" sz="2200" dirty="0">
                <a:solidFill>
                  <a:srgbClr val="002060"/>
                </a:solidFill>
                <a:latin typeface="Times New Roman" panose="02020603050405020304" pitchFamily="18" charset="0"/>
                <a:cs typeface="Times New Roman" panose="02020603050405020304" pitchFamily="18" charset="0"/>
              </a:rPr>
              <a:t>This tests the null hypothesis that the correlation matrix is an identity matrix. You want to reject this null hypothesis. </a:t>
            </a:r>
            <a:endParaRPr lang="en-US" sz="2200" i="1" u="sng"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567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9C3D-2AE5-4A87-8F31-FE68404B4A4A}"/>
              </a:ext>
            </a:extLst>
          </p:cNvPr>
          <p:cNvSpPr>
            <a:spLocks noGrp="1"/>
          </p:cNvSpPr>
          <p:nvPr>
            <p:ph type="title"/>
          </p:nvPr>
        </p:nvSpPr>
        <p:spPr>
          <a:xfrm>
            <a:off x="783866" y="819070"/>
            <a:ext cx="8596668" cy="486367"/>
          </a:xfrm>
        </p:spPr>
        <p:txBody>
          <a:bodyPr>
            <a:normAutofit fontScale="90000"/>
          </a:bodyPr>
          <a:lstStyle/>
          <a:p>
            <a:r>
              <a:rPr lang="en-US" sz="2800" b="1" u="sng" dirty="0">
                <a:latin typeface="Times New Roman" panose="02020603050405020304" pitchFamily="18" charset="0"/>
                <a:cs typeface="Times New Roman" panose="02020603050405020304" pitchFamily="18" charset="0"/>
              </a:rPr>
              <a:t> Hypothesis to be tested:</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0EB3C2-ABE2-4092-AEA6-50D444F5F689}"/>
              </a:ext>
            </a:extLst>
          </p:cNvPr>
          <p:cNvSpPr>
            <a:spLocks noGrp="1"/>
          </p:cNvSpPr>
          <p:nvPr>
            <p:ph idx="1"/>
          </p:nvPr>
        </p:nvSpPr>
        <p:spPr>
          <a:xfrm>
            <a:off x="783866" y="1379354"/>
            <a:ext cx="8596668" cy="3880773"/>
          </a:xfrm>
        </p:spPr>
        <p:txBody>
          <a:bodyPr>
            <a:normAutofit/>
          </a:bodyPr>
          <a:lstStyle/>
          <a:p>
            <a:pPr marL="365760" indent="-256032">
              <a:buNone/>
              <a:defRPr/>
            </a:pPr>
            <a:r>
              <a:rPr lang="en-US" sz="2200" b="1" dirty="0">
                <a:solidFill>
                  <a:srgbClr val="002060"/>
                </a:solidFill>
                <a:latin typeface="Times New Roman" panose="02020603050405020304" pitchFamily="18" charset="0"/>
                <a:cs typeface="Times New Roman" panose="02020603050405020304" pitchFamily="18" charset="0"/>
              </a:rPr>
              <a:t>H</a:t>
            </a:r>
            <a:r>
              <a:rPr lang="en-US" sz="2200" b="1" baseline="-25000" dirty="0">
                <a:solidFill>
                  <a:srgbClr val="002060"/>
                </a:solidFill>
                <a:latin typeface="Times New Roman" panose="02020603050405020304" pitchFamily="18" charset="0"/>
                <a:cs typeface="Times New Roman" panose="02020603050405020304" pitchFamily="18" charset="0"/>
              </a:rPr>
              <a:t>0</a:t>
            </a:r>
            <a:r>
              <a:rPr lang="en-US" sz="2200" dirty="0">
                <a:solidFill>
                  <a:srgbClr val="002060"/>
                </a:solidFill>
                <a:latin typeface="Times New Roman" panose="02020603050405020304" pitchFamily="18" charset="0"/>
                <a:cs typeface="Times New Roman" panose="02020603050405020304" pitchFamily="18" charset="0"/>
              </a:rPr>
              <a:t>: Population correlation matrix is identity matrix.</a:t>
            </a:r>
          </a:p>
          <a:p>
            <a:pPr marL="365760" indent="-256032">
              <a:buNone/>
              <a:defRPr/>
            </a:pPr>
            <a:r>
              <a:rPr lang="en-US" sz="2200" b="1" dirty="0">
                <a:solidFill>
                  <a:srgbClr val="002060"/>
                </a:solidFill>
                <a:latin typeface="Times New Roman" panose="02020603050405020304" pitchFamily="18" charset="0"/>
                <a:cs typeface="Times New Roman" panose="02020603050405020304" pitchFamily="18" charset="0"/>
              </a:rPr>
              <a:t>H</a:t>
            </a:r>
            <a:r>
              <a:rPr lang="en-US" sz="2200" b="1" baseline="-25000" dirty="0">
                <a:solidFill>
                  <a:srgbClr val="002060"/>
                </a:solidFill>
                <a:latin typeface="Times New Roman" panose="02020603050405020304" pitchFamily="18" charset="0"/>
                <a:cs typeface="Times New Roman" panose="02020603050405020304" pitchFamily="18" charset="0"/>
              </a:rPr>
              <a:t>1</a:t>
            </a:r>
            <a:r>
              <a:rPr lang="en-US" sz="2200" dirty="0">
                <a:solidFill>
                  <a:srgbClr val="002060"/>
                </a:solidFill>
                <a:latin typeface="Times New Roman" panose="02020603050405020304" pitchFamily="18" charset="0"/>
                <a:cs typeface="Times New Roman" panose="02020603050405020304" pitchFamily="18" charset="0"/>
              </a:rPr>
              <a:t>: Population correlation matrix is not identity matrix.</a:t>
            </a:r>
          </a:p>
          <a:p>
            <a:pPr marL="365760" indent="-256032">
              <a:buNone/>
              <a:defRPr/>
            </a:pPr>
            <a:endParaRPr lang="en-US" sz="2200" dirty="0">
              <a:solidFill>
                <a:srgbClr val="002060"/>
              </a:solidFill>
              <a:latin typeface="Times New Roman" panose="02020603050405020304" pitchFamily="18" charset="0"/>
              <a:cs typeface="Times New Roman" panose="02020603050405020304" pitchFamily="18" charset="0"/>
            </a:endParaRPr>
          </a:p>
          <a:p>
            <a:pPr marL="365760" indent="-256032">
              <a:buNone/>
              <a:defRPr/>
            </a:pPr>
            <a:r>
              <a:rPr lang="en-US" sz="2400" b="1" u="sng" dirty="0">
                <a:solidFill>
                  <a:schemeClr val="accent1"/>
                </a:solidFill>
                <a:latin typeface="Times New Roman" panose="02020603050405020304" pitchFamily="18" charset="0"/>
                <a:cs typeface="Times New Roman" panose="02020603050405020304" pitchFamily="18" charset="0"/>
              </a:rPr>
              <a:t>Decision Criteria</a:t>
            </a:r>
          </a:p>
          <a:p>
            <a:pPr marL="365760" indent="-256032">
              <a:buNone/>
              <a:defRPr/>
            </a:pPr>
            <a:r>
              <a:rPr lang="en-US" sz="2200" b="1" dirty="0">
                <a:solidFill>
                  <a:srgbClr val="002060"/>
                </a:solidFill>
                <a:latin typeface="Times New Roman" panose="02020603050405020304" pitchFamily="18" charset="0"/>
                <a:cs typeface="Times New Roman" panose="02020603050405020304" pitchFamily="18" charset="0"/>
              </a:rPr>
              <a:t> Reject H</a:t>
            </a:r>
            <a:r>
              <a:rPr lang="en-US" sz="2200" b="1" baseline="-25000" dirty="0">
                <a:solidFill>
                  <a:srgbClr val="002060"/>
                </a:solidFill>
                <a:latin typeface="Times New Roman" panose="02020603050405020304" pitchFamily="18" charset="0"/>
                <a:cs typeface="Times New Roman" panose="02020603050405020304" pitchFamily="18" charset="0"/>
              </a:rPr>
              <a:t>0</a:t>
            </a:r>
            <a:r>
              <a:rPr lang="en-US" sz="2200" b="1" dirty="0">
                <a:solidFill>
                  <a:srgbClr val="002060"/>
                </a:solidFill>
                <a:latin typeface="Times New Roman" panose="02020603050405020304" pitchFamily="18" charset="0"/>
                <a:cs typeface="Times New Roman" panose="02020603050405020304" pitchFamily="18" charset="0"/>
              </a:rPr>
              <a:t>  if</a:t>
            </a:r>
          </a:p>
          <a:p>
            <a:pPr marL="365760" indent="-256032">
              <a:buFont typeface="Wingdings"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rPr>
              <a:t> KMO &gt; 0.5</a:t>
            </a:r>
          </a:p>
          <a:p>
            <a:pPr marL="365760" indent="-256032">
              <a:buFont typeface="Wingdings" pitchFamily="2" charset="2"/>
              <a:buChar char="v"/>
              <a:defRPr/>
            </a:pPr>
            <a:r>
              <a:rPr lang="en-US" sz="2200" dirty="0">
                <a:solidFill>
                  <a:srgbClr val="002060"/>
                </a:solidFill>
                <a:latin typeface="Times New Roman" panose="02020603050405020304" pitchFamily="18" charset="0"/>
                <a:cs typeface="Times New Roman" panose="02020603050405020304" pitchFamily="18" charset="0"/>
              </a:rPr>
              <a:t> Large value of Bartlett’s Test of Sphericity</a:t>
            </a:r>
          </a:p>
          <a:p>
            <a:pPr marL="365760" indent="-256032">
              <a:buFont typeface="Wingdings" pitchFamily="2" charset="2"/>
              <a:buChar char="v"/>
              <a:defRPr/>
            </a:pPr>
            <a:r>
              <a:rPr lang="en-US" sz="2200" dirty="0">
                <a:solidFill>
                  <a:srgbClr val="002060"/>
                </a:solidFill>
                <a:latin typeface="Times New Roman" panose="02020603050405020304" pitchFamily="18" charset="0"/>
                <a:ea typeface="Times New Roman"/>
                <a:cs typeface="Times New Roman" panose="02020603050405020304" pitchFamily="18" charset="0"/>
              </a:rPr>
              <a:t> P-value &lt;0.05</a:t>
            </a:r>
          </a:p>
          <a:p>
            <a:endParaRPr lang="en-IN" dirty="0"/>
          </a:p>
        </p:txBody>
      </p:sp>
    </p:spTree>
    <p:extLst>
      <p:ext uri="{BB962C8B-B14F-4D97-AF65-F5344CB8AC3E}">
        <p14:creationId xmlns:p14="http://schemas.microsoft.com/office/powerpoint/2010/main" val="1722697853"/>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C5F-CFF9-47C8-B6C5-83F21B76D07F}"/>
              </a:ext>
            </a:extLst>
          </p:cNvPr>
          <p:cNvSpPr>
            <a:spLocks noGrp="1"/>
          </p:cNvSpPr>
          <p:nvPr>
            <p:ph type="title"/>
          </p:nvPr>
        </p:nvSpPr>
        <p:spPr>
          <a:xfrm>
            <a:off x="594804" y="585926"/>
            <a:ext cx="8679198" cy="1344474"/>
          </a:xfrm>
        </p:spPr>
        <p:txBody>
          <a:bodyPr/>
          <a:lstStyle/>
          <a:p>
            <a:r>
              <a:rPr lang="en-US" b="1" dirty="0">
                <a:effectLst>
                  <a:outerShdw blurRad="38100" dist="38100" dir="2700000" algn="tl">
                    <a:srgbClr val="000000">
                      <a:alpha val="43137"/>
                    </a:srgbClr>
                  </a:outerShdw>
                </a:effectLst>
              </a:rPr>
              <a:t> KMO and BARTLETT’S TEST</a:t>
            </a:r>
            <a:endParaRPr lang="en-IN"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97C22C21-10EB-4CBD-9AC1-9184E246B536}"/>
              </a:ext>
            </a:extLst>
          </p:cNvPr>
          <p:cNvGraphicFramePr>
            <a:graphicFrameLocks noGrp="1"/>
          </p:cNvGraphicFramePr>
          <p:nvPr>
            <p:ph idx="1"/>
            <p:extLst>
              <p:ext uri="{D42A27DB-BD31-4B8C-83A1-F6EECF244321}">
                <p14:modId xmlns:p14="http://schemas.microsoft.com/office/powerpoint/2010/main" val="2677806920"/>
              </p:ext>
            </p:extLst>
          </p:nvPr>
        </p:nvGraphicFramePr>
        <p:xfrm>
          <a:off x="594805" y="3226496"/>
          <a:ext cx="8679197" cy="2996113"/>
        </p:xfrm>
        <a:graphic>
          <a:graphicData uri="http://schemas.openxmlformats.org/drawingml/2006/table">
            <a:tbl>
              <a:tblPr firstRow="1" bandRow="1">
                <a:tableStyleId>{5C22544A-7EE6-4342-B048-85BDC9FD1C3A}</a:tableStyleId>
              </a:tblPr>
              <a:tblGrid>
                <a:gridCol w="3049974">
                  <a:extLst>
                    <a:ext uri="{9D8B030D-6E8A-4147-A177-3AD203B41FA5}">
                      <a16:colId xmlns:a16="http://schemas.microsoft.com/office/drawing/2014/main" val="3267623297"/>
                    </a:ext>
                  </a:extLst>
                </a:gridCol>
                <a:gridCol w="2743442">
                  <a:extLst>
                    <a:ext uri="{9D8B030D-6E8A-4147-A177-3AD203B41FA5}">
                      <a16:colId xmlns:a16="http://schemas.microsoft.com/office/drawing/2014/main" val="284613021"/>
                    </a:ext>
                  </a:extLst>
                </a:gridCol>
                <a:gridCol w="2885781">
                  <a:extLst>
                    <a:ext uri="{9D8B030D-6E8A-4147-A177-3AD203B41FA5}">
                      <a16:colId xmlns:a16="http://schemas.microsoft.com/office/drawing/2014/main" val="3783500554"/>
                    </a:ext>
                  </a:extLst>
                </a:gridCol>
              </a:tblGrid>
              <a:tr h="977661">
                <a:tc rowSpan="3">
                  <a:txBody>
                    <a:bodyPr/>
                    <a:lstStyle/>
                    <a:p>
                      <a:r>
                        <a:rPr lang="en-IN" sz="2200" dirty="0">
                          <a:solidFill>
                            <a:srgbClr val="002060"/>
                          </a:solidFill>
                          <a:latin typeface="Times New Roman" panose="02020603050405020304" pitchFamily="18" charset="0"/>
                          <a:cs typeface="Times New Roman" panose="02020603050405020304" pitchFamily="18" charset="0"/>
                        </a:rPr>
                        <a:t>Bartlett’s Test of Sphericity</a:t>
                      </a:r>
                    </a:p>
                  </a:txBody>
                  <a:tcPr/>
                </a:tc>
                <a:tc>
                  <a:txBody>
                    <a:bodyPr/>
                    <a:lstStyle/>
                    <a:p>
                      <a:r>
                        <a:rPr lang="en-IN" sz="2200" dirty="0">
                          <a:solidFill>
                            <a:srgbClr val="002060"/>
                          </a:solidFill>
                          <a:latin typeface="Times New Roman" panose="02020603050405020304" pitchFamily="18" charset="0"/>
                          <a:cs typeface="Times New Roman" panose="02020603050405020304" pitchFamily="18" charset="0"/>
                        </a:rPr>
                        <a:t>Chi-</a:t>
                      </a:r>
                      <a:r>
                        <a:rPr lang="en-IN" sz="2200" dirty="0" err="1">
                          <a:solidFill>
                            <a:srgbClr val="002060"/>
                          </a:solidFill>
                          <a:latin typeface="Times New Roman" panose="02020603050405020304" pitchFamily="18" charset="0"/>
                          <a:cs typeface="Times New Roman" panose="02020603050405020304" pitchFamily="18" charset="0"/>
                        </a:rPr>
                        <a:t>Sq</a:t>
                      </a:r>
                      <a:r>
                        <a:rPr lang="en-IN" sz="2200" dirty="0">
                          <a:solidFill>
                            <a:srgbClr val="002060"/>
                          </a:solidFill>
                          <a:latin typeface="Times New Roman" panose="02020603050405020304" pitchFamily="18" charset="0"/>
                          <a:cs typeface="Times New Roman" panose="02020603050405020304" pitchFamily="18" charset="0"/>
                        </a:rPr>
                        <a:t> value(app)</a:t>
                      </a:r>
                    </a:p>
                  </a:txBody>
                  <a:tcPr/>
                </a:tc>
                <a:tc>
                  <a:txBody>
                    <a:bodyPr/>
                    <a:lstStyle/>
                    <a:p>
                      <a:r>
                        <a:rPr lang="en-IN" sz="2200" dirty="0">
                          <a:solidFill>
                            <a:srgbClr val="002060"/>
                          </a:solidFill>
                          <a:latin typeface="Times New Roman" panose="02020603050405020304" pitchFamily="18" charset="0"/>
                          <a:cs typeface="Times New Roman" panose="02020603050405020304" pitchFamily="18" charset="0"/>
                        </a:rPr>
                        <a:t>5927.418</a:t>
                      </a:r>
                    </a:p>
                  </a:txBody>
                  <a:tcPr/>
                </a:tc>
                <a:extLst>
                  <a:ext uri="{0D108BD9-81ED-4DB2-BD59-A6C34878D82A}">
                    <a16:rowId xmlns:a16="http://schemas.microsoft.com/office/drawing/2014/main" val="1484537972"/>
                  </a:ext>
                </a:extLst>
              </a:tr>
              <a:tr h="1009226">
                <a:tc vMerge="1">
                  <a:txBody>
                    <a:bodyPr/>
                    <a:lstStyle/>
                    <a:p>
                      <a:endParaRPr lang="en-IN" dirty="0"/>
                    </a:p>
                  </a:txBody>
                  <a:tcPr/>
                </a:tc>
                <a:tc>
                  <a:txBody>
                    <a:bodyPr/>
                    <a:lstStyle/>
                    <a:p>
                      <a:r>
                        <a:rPr lang="en-IN" sz="2200" b="1" dirty="0">
                          <a:solidFill>
                            <a:srgbClr val="002060"/>
                          </a:solidFill>
                          <a:latin typeface="Times New Roman" panose="02020603050405020304" pitchFamily="18" charset="0"/>
                          <a:cs typeface="Times New Roman" panose="02020603050405020304" pitchFamily="18" charset="0"/>
                        </a:rPr>
                        <a:t>Degrees of freedom</a:t>
                      </a:r>
                    </a:p>
                  </a:txBody>
                  <a:tcPr/>
                </a:tc>
                <a:tc>
                  <a:txBody>
                    <a:bodyPr/>
                    <a:lstStyle/>
                    <a:p>
                      <a:r>
                        <a:rPr lang="en-IN" sz="2200" b="1" dirty="0">
                          <a:solidFill>
                            <a:srgbClr val="002060"/>
                          </a:solidFill>
                          <a:latin typeface="Times New Roman" panose="02020603050405020304" pitchFamily="18" charset="0"/>
                          <a:cs typeface="Times New Roman" panose="02020603050405020304" pitchFamily="18" charset="0"/>
                        </a:rPr>
                        <a:t>253</a:t>
                      </a:r>
                    </a:p>
                  </a:txBody>
                  <a:tcPr/>
                </a:tc>
                <a:extLst>
                  <a:ext uri="{0D108BD9-81ED-4DB2-BD59-A6C34878D82A}">
                    <a16:rowId xmlns:a16="http://schemas.microsoft.com/office/drawing/2014/main" val="173280048"/>
                  </a:ext>
                </a:extLst>
              </a:tr>
              <a:tr h="1009226">
                <a:tc vMerge="1">
                  <a:txBody>
                    <a:bodyPr/>
                    <a:lstStyle/>
                    <a:p>
                      <a:endParaRPr lang="en-IN" dirty="0"/>
                    </a:p>
                  </a:txBody>
                  <a:tcPr/>
                </a:tc>
                <a:tc>
                  <a:txBody>
                    <a:bodyPr/>
                    <a:lstStyle/>
                    <a:p>
                      <a:r>
                        <a:rPr lang="en-IN" sz="2200" b="1" dirty="0">
                          <a:solidFill>
                            <a:srgbClr val="002060"/>
                          </a:solidFill>
                          <a:latin typeface="Times New Roman" panose="02020603050405020304" pitchFamily="18" charset="0"/>
                          <a:cs typeface="Times New Roman" panose="02020603050405020304" pitchFamily="18" charset="0"/>
                        </a:rPr>
                        <a:t>P-value</a:t>
                      </a:r>
                    </a:p>
                  </a:txBody>
                  <a:tcPr/>
                </a:tc>
                <a:tc>
                  <a:txBody>
                    <a:bodyPr/>
                    <a:lstStyle/>
                    <a:p>
                      <a:r>
                        <a:rPr lang="en-IN" sz="2200" b="1" dirty="0">
                          <a:solidFill>
                            <a:srgbClr val="002060"/>
                          </a:solidFill>
                          <a:latin typeface="Times New Roman" panose="02020603050405020304" pitchFamily="18" charset="0"/>
                          <a:cs typeface="Times New Roman" panose="02020603050405020304" pitchFamily="18" charset="0"/>
                        </a:rPr>
                        <a:t>0.000</a:t>
                      </a:r>
                    </a:p>
                  </a:txBody>
                  <a:tcPr/>
                </a:tc>
                <a:extLst>
                  <a:ext uri="{0D108BD9-81ED-4DB2-BD59-A6C34878D82A}">
                    <a16:rowId xmlns:a16="http://schemas.microsoft.com/office/drawing/2014/main" val="3137899295"/>
                  </a:ext>
                </a:extLst>
              </a:tr>
            </a:tbl>
          </a:graphicData>
        </a:graphic>
      </p:graphicFrame>
      <p:graphicFrame>
        <p:nvGraphicFramePr>
          <p:cNvPr id="6" name="Table 5">
            <a:extLst>
              <a:ext uri="{FF2B5EF4-FFF2-40B4-BE49-F238E27FC236}">
                <a16:creationId xmlns:a16="http://schemas.microsoft.com/office/drawing/2014/main" id="{2DAC423F-1FB5-430A-ABD8-F30283DB4425}"/>
              </a:ext>
            </a:extLst>
          </p:cNvPr>
          <p:cNvGraphicFramePr>
            <a:graphicFrameLocks noGrp="1"/>
          </p:cNvGraphicFramePr>
          <p:nvPr>
            <p:extLst>
              <p:ext uri="{D42A27DB-BD31-4B8C-83A1-F6EECF244321}">
                <p14:modId xmlns:p14="http://schemas.microsoft.com/office/powerpoint/2010/main" val="2198341064"/>
              </p:ext>
            </p:extLst>
          </p:nvPr>
        </p:nvGraphicFramePr>
        <p:xfrm>
          <a:off x="594804" y="1556907"/>
          <a:ext cx="8700116" cy="1009226"/>
        </p:xfrm>
        <a:graphic>
          <a:graphicData uri="http://schemas.openxmlformats.org/drawingml/2006/table">
            <a:tbl>
              <a:tblPr firstRow="1" bandRow="1">
                <a:tableStyleId>{5C22544A-7EE6-4342-B048-85BDC9FD1C3A}</a:tableStyleId>
              </a:tblPr>
              <a:tblGrid>
                <a:gridCol w="5848858">
                  <a:extLst>
                    <a:ext uri="{9D8B030D-6E8A-4147-A177-3AD203B41FA5}">
                      <a16:colId xmlns:a16="http://schemas.microsoft.com/office/drawing/2014/main" val="3751974823"/>
                    </a:ext>
                  </a:extLst>
                </a:gridCol>
                <a:gridCol w="2851258">
                  <a:extLst>
                    <a:ext uri="{9D8B030D-6E8A-4147-A177-3AD203B41FA5}">
                      <a16:colId xmlns:a16="http://schemas.microsoft.com/office/drawing/2014/main" val="17428889"/>
                    </a:ext>
                  </a:extLst>
                </a:gridCol>
              </a:tblGrid>
              <a:tr h="1009226">
                <a:tc>
                  <a:txBody>
                    <a:bodyPr/>
                    <a:lstStyle/>
                    <a:p>
                      <a:r>
                        <a:rPr lang="en-IN" sz="2200" dirty="0">
                          <a:solidFill>
                            <a:srgbClr val="002060"/>
                          </a:solidFill>
                          <a:latin typeface="Times New Roman" panose="02020603050405020304" pitchFamily="18" charset="0"/>
                          <a:cs typeface="Times New Roman" panose="02020603050405020304" pitchFamily="18" charset="0"/>
                        </a:rPr>
                        <a:t>Kaiser-Meyer-Olkin Measure of Sampling Adequacy</a:t>
                      </a:r>
                    </a:p>
                  </a:txBody>
                  <a:tcPr/>
                </a:tc>
                <a:tc>
                  <a:txBody>
                    <a:bodyPr/>
                    <a:lstStyle/>
                    <a:p>
                      <a:r>
                        <a:rPr lang="en-IN" sz="2200" dirty="0">
                          <a:solidFill>
                            <a:srgbClr val="002060"/>
                          </a:solidFill>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1663846715"/>
                  </a:ext>
                </a:extLst>
              </a:tr>
            </a:tbl>
          </a:graphicData>
        </a:graphic>
      </p:graphicFrame>
    </p:spTree>
    <p:extLst>
      <p:ext uri="{BB962C8B-B14F-4D97-AF65-F5344CB8AC3E}">
        <p14:creationId xmlns:p14="http://schemas.microsoft.com/office/powerpoint/2010/main" val="1380694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4A969096-2F81-4829-B87A-BD13F6F9406F}"/>
              </a:ext>
            </a:extLst>
          </p:cNvPr>
          <p:cNvSpPr>
            <a:spLocks noGrp="1" noChangeArrowheads="1"/>
          </p:cNvSpPr>
          <p:nvPr>
            <p:ph type="title"/>
          </p:nvPr>
        </p:nvSpPr>
        <p:spPr bwMode="auto">
          <a:xfrm>
            <a:off x="0" y="389900"/>
            <a:ext cx="31561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effectLst>
                  <a:outerShdw blurRad="38100" dist="38100" dir="2700000" algn="tl">
                    <a:srgbClr val="000000">
                      <a:alpha val="43137"/>
                    </a:srgbClr>
                  </a:outerShdw>
                </a:effectLst>
              </a:rPr>
              <a:t>Total Variance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Explained</a:t>
            </a:r>
            <a:endParaRPr lang="en-IN" dirty="0">
              <a:effectLst>
                <a:outerShdw blurRad="38100" dist="38100" dir="2700000" algn="tl">
                  <a:srgbClr val="000000">
                    <a:alpha val="43137"/>
                  </a:srgbClr>
                </a:outerShdw>
              </a:effectLst>
            </a:endParaRPr>
          </a:p>
        </p:txBody>
      </p:sp>
      <p:graphicFrame>
        <p:nvGraphicFramePr>
          <p:cNvPr id="9" name="Content Placeholder 8">
            <a:extLst>
              <a:ext uri="{FF2B5EF4-FFF2-40B4-BE49-F238E27FC236}">
                <a16:creationId xmlns:a16="http://schemas.microsoft.com/office/drawing/2014/main" id="{3D236C4C-3D0A-4735-9161-D3C979F6DBEC}"/>
              </a:ext>
            </a:extLst>
          </p:cNvPr>
          <p:cNvGraphicFramePr>
            <a:graphicFrameLocks noGrp="1"/>
          </p:cNvGraphicFramePr>
          <p:nvPr>
            <p:ph idx="1"/>
            <p:extLst>
              <p:ext uri="{D42A27DB-BD31-4B8C-83A1-F6EECF244321}">
                <p14:modId xmlns:p14="http://schemas.microsoft.com/office/powerpoint/2010/main" val="1256525139"/>
              </p:ext>
            </p:extLst>
          </p:nvPr>
        </p:nvGraphicFramePr>
        <p:xfrm>
          <a:off x="3595688" y="69339"/>
          <a:ext cx="8596312" cy="6719321"/>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48576654"/>
                    </a:ext>
                  </a:extLst>
                </a:gridCol>
                <a:gridCol w="2149078">
                  <a:extLst>
                    <a:ext uri="{9D8B030D-6E8A-4147-A177-3AD203B41FA5}">
                      <a16:colId xmlns:a16="http://schemas.microsoft.com/office/drawing/2014/main" val="3704713358"/>
                    </a:ext>
                  </a:extLst>
                </a:gridCol>
                <a:gridCol w="2149078">
                  <a:extLst>
                    <a:ext uri="{9D8B030D-6E8A-4147-A177-3AD203B41FA5}">
                      <a16:colId xmlns:a16="http://schemas.microsoft.com/office/drawing/2014/main" val="1847269046"/>
                    </a:ext>
                  </a:extLst>
                </a:gridCol>
                <a:gridCol w="2149078">
                  <a:extLst>
                    <a:ext uri="{9D8B030D-6E8A-4147-A177-3AD203B41FA5}">
                      <a16:colId xmlns:a16="http://schemas.microsoft.com/office/drawing/2014/main" val="464847857"/>
                    </a:ext>
                  </a:extLst>
                </a:gridCol>
              </a:tblGrid>
              <a:tr h="397769">
                <a:tc rowSpan="2">
                  <a:txBody>
                    <a:bodyPr/>
                    <a:lstStyle/>
                    <a:p>
                      <a:pPr marL="0" marR="0">
                        <a:lnSpc>
                          <a:spcPct val="107000"/>
                        </a:lnSpc>
                        <a:spcBef>
                          <a:spcPts val="0"/>
                        </a:spcBef>
                        <a:spcAft>
                          <a:spcPts val="0"/>
                        </a:spcAft>
                      </a:pPr>
                      <a:r>
                        <a:rPr lang="en-US" sz="1700" dirty="0">
                          <a:effectLst/>
                        </a:rPr>
                        <a:t> </a:t>
                      </a:r>
                    </a:p>
                    <a:p>
                      <a:pPr marL="0" marR="0">
                        <a:lnSpc>
                          <a:spcPct val="107000"/>
                        </a:lnSpc>
                        <a:spcBef>
                          <a:spcPts val="0"/>
                        </a:spcBef>
                        <a:spcAft>
                          <a:spcPts val="0"/>
                        </a:spcAft>
                      </a:pPr>
                      <a:r>
                        <a:rPr lang="en-US" sz="1700" dirty="0">
                          <a:effectLst/>
                        </a:rPr>
                        <a:t>Component</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gridSpan="3">
                  <a:txBody>
                    <a:bodyPr/>
                    <a:lstStyle/>
                    <a:p>
                      <a:r>
                        <a:rPr lang="en-IN" sz="1700" dirty="0"/>
                        <a:t>Initial eigen values</a:t>
                      </a:r>
                    </a:p>
                  </a:txBody>
                  <a:tcPr marL="65352" marR="65352"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4759770"/>
                  </a:ext>
                </a:extLst>
              </a:tr>
              <a:tr h="247319">
                <a:tc vMerge="1">
                  <a:txBody>
                    <a:bodyPr/>
                    <a:lstStyle/>
                    <a:p>
                      <a:endParaRPr lang="en-US"/>
                    </a:p>
                  </a:txBody>
                  <a:tcPr/>
                </a:tc>
                <a:tc>
                  <a:txBody>
                    <a:bodyPr/>
                    <a:lstStyle/>
                    <a:p>
                      <a:pPr marL="0" marR="0">
                        <a:lnSpc>
                          <a:spcPct val="107000"/>
                        </a:lnSpc>
                        <a:spcBef>
                          <a:spcPts val="0"/>
                        </a:spcBef>
                        <a:spcAft>
                          <a:spcPts val="0"/>
                        </a:spcAft>
                      </a:pPr>
                      <a:r>
                        <a:rPr lang="en-US" sz="1700" dirty="0">
                          <a:effectLst/>
                        </a:rPr>
                        <a:t>Total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of variance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Cumulative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516336824"/>
                  </a:ext>
                </a:extLst>
              </a:tr>
              <a:tr h="247319">
                <a:tc>
                  <a:txBody>
                    <a:bodyPr/>
                    <a:lstStyle/>
                    <a:p>
                      <a:pPr marL="0" marR="0">
                        <a:lnSpc>
                          <a:spcPct val="107000"/>
                        </a:lnSpc>
                        <a:spcBef>
                          <a:spcPts val="0"/>
                        </a:spcBef>
                        <a:spcAft>
                          <a:spcPts val="0"/>
                        </a:spcAft>
                      </a:pPr>
                      <a:r>
                        <a:rPr lang="en-US" sz="1700" dirty="0">
                          <a:effectLst/>
                        </a:rPr>
                        <a:t>1</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8.0167</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tc>
                  <a:txBody>
                    <a:bodyPr/>
                    <a:lstStyle/>
                    <a:p>
                      <a:pPr marL="0" marR="0">
                        <a:lnSpc>
                          <a:spcPct val="107000"/>
                        </a:lnSpc>
                        <a:spcBef>
                          <a:spcPts val="0"/>
                        </a:spcBef>
                        <a:spcAft>
                          <a:spcPts val="0"/>
                        </a:spcAft>
                      </a:pPr>
                      <a:r>
                        <a:rPr lang="en-US" sz="1700" dirty="0">
                          <a:effectLst/>
                        </a:rPr>
                        <a:t> 34.855480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tc>
                  <a:txBody>
                    <a:bodyPr/>
                    <a:lstStyle/>
                    <a:p>
                      <a:pPr marL="0" marR="0">
                        <a:lnSpc>
                          <a:spcPct val="107000"/>
                        </a:lnSpc>
                        <a:spcBef>
                          <a:spcPts val="0"/>
                        </a:spcBef>
                        <a:spcAft>
                          <a:spcPts val="0"/>
                        </a:spcAft>
                      </a:pPr>
                      <a:r>
                        <a:rPr lang="en-US" sz="1700" dirty="0">
                          <a:effectLst/>
                        </a:rPr>
                        <a:t> 34.85548</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extLst>
                  <a:ext uri="{0D108BD9-81ED-4DB2-BD59-A6C34878D82A}">
                    <a16:rowId xmlns:a16="http://schemas.microsoft.com/office/drawing/2014/main" val="4206162745"/>
                  </a:ext>
                </a:extLst>
              </a:tr>
              <a:tr h="247319">
                <a:tc>
                  <a:txBody>
                    <a:bodyPr/>
                    <a:lstStyle/>
                    <a:p>
                      <a:pPr marL="0" marR="0">
                        <a:lnSpc>
                          <a:spcPct val="107000"/>
                        </a:lnSpc>
                        <a:spcBef>
                          <a:spcPts val="0"/>
                        </a:spcBef>
                        <a:spcAft>
                          <a:spcPts val="0"/>
                        </a:spcAft>
                      </a:pPr>
                      <a:r>
                        <a:rPr lang="en-US" sz="1700">
                          <a:effectLst/>
                        </a:rPr>
                        <a:t>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2.3147</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tc>
                  <a:txBody>
                    <a:bodyPr/>
                    <a:lstStyle/>
                    <a:p>
                      <a:pPr marL="0" marR="0">
                        <a:lnSpc>
                          <a:spcPct val="107000"/>
                        </a:lnSpc>
                        <a:spcBef>
                          <a:spcPts val="0"/>
                        </a:spcBef>
                        <a:spcAft>
                          <a:spcPts val="0"/>
                        </a:spcAft>
                      </a:pPr>
                      <a:r>
                        <a:rPr lang="en-US" sz="1700" dirty="0">
                          <a:effectLst/>
                        </a:rPr>
                        <a:t> 10.063960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tc>
                  <a:txBody>
                    <a:bodyPr/>
                    <a:lstStyle/>
                    <a:p>
                      <a:pPr marL="0" marR="0">
                        <a:lnSpc>
                          <a:spcPct val="107000"/>
                        </a:lnSpc>
                        <a:spcBef>
                          <a:spcPts val="0"/>
                        </a:spcBef>
                        <a:spcAft>
                          <a:spcPts val="0"/>
                        </a:spcAft>
                      </a:pPr>
                      <a:r>
                        <a:rPr lang="en-US" sz="1700" dirty="0">
                          <a:effectLst/>
                        </a:rPr>
                        <a:t> 44.91943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extLst>
                  <a:ext uri="{0D108BD9-81ED-4DB2-BD59-A6C34878D82A}">
                    <a16:rowId xmlns:a16="http://schemas.microsoft.com/office/drawing/2014/main" val="1671630113"/>
                  </a:ext>
                </a:extLst>
              </a:tr>
              <a:tr h="247319">
                <a:tc>
                  <a:txBody>
                    <a:bodyPr/>
                    <a:lstStyle/>
                    <a:p>
                      <a:pPr marL="0" marR="0">
                        <a:lnSpc>
                          <a:spcPct val="107000"/>
                        </a:lnSpc>
                        <a:spcBef>
                          <a:spcPts val="0"/>
                        </a:spcBef>
                        <a:spcAft>
                          <a:spcPts val="0"/>
                        </a:spcAft>
                      </a:pPr>
                      <a:r>
                        <a:rPr lang="en-US" sz="1700">
                          <a:effectLst/>
                        </a:rPr>
                        <a:t>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1.6688</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tc>
                  <a:txBody>
                    <a:bodyPr/>
                    <a:lstStyle/>
                    <a:p>
                      <a:pPr marL="0" marR="0">
                        <a:lnSpc>
                          <a:spcPct val="107000"/>
                        </a:lnSpc>
                        <a:spcBef>
                          <a:spcPts val="0"/>
                        </a:spcBef>
                        <a:spcAft>
                          <a:spcPts val="0"/>
                        </a:spcAft>
                      </a:pPr>
                      <a:r>
                        <a:rPr lang="en-US" sz="1700" dirty="0">
                          <a:effectLst/>
                        </a:rPr>
                        <a:t> 7.255906</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tc>
                  <a:txBody>
                    <a:bodyPr/>
                    <a:lstStyle/>
                    <a:p>
                      <a:pPr marL="0" marR="0">
                        <a:lnSpc>
                          <a:spcPct val="107000"/>
                        </a:lnSpc>
                        <a:spcBef>
                          <a:spcPts val="0"/>
                        </a:spcBef>
                        <a:spcAft>
                          <a:spcPts val="0"/>
                        </a:spcAft>
                      </a:pPr>
                      <a:r>
                        <a:rPr lang="en-US" sz="1700" dirty="0">
                          <a:effectLst/>
                        </a:rPr>
                        <a:t> 52.17534</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extLst>
                  <a:ext uri="{0D108BD9-81ED-4DB2-BD59-A6C34878D82A}">
                    <a16:rowId xmlns:a16="http://schemas.microsoft.com/office/drawing/2014/main" val="4143737657"/>
                  </a:ext>
                </a:extLst>
              </a:tr>
              <a:tr h="247319">
                <a:tc>
                  <a:txBody>
                    <a:bodyPr/>
                    <a:lstStyle/>
                    <a:p>
                      <a:pPr marL="0" marR="0">
                        <a:lnSpc>
                          <a:spcPct val="107000"/>
                        </a:lnSpc>
                        <a:spcBef>
                          <a:spcPts val="0"/>
                        </a:spcBef>
                        <a:spcAft>
                          <a:spcPts val="0"/>
                        </a:spcAft>
                      </a:pPr>
                      <a:r>
                        <a:rPr lang="en-US" sz="1700">
                          <a:effectLst/>
                        </a:rPr>
                        <a:t>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1.3490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tc>
                  <a:txBody>
                    <a:bodyPr/>
                    <a:lstStyle/>
                    <a:p>
                      <a:pPr marL="0" marR="0">
                        <a:lnSpc>
                          <a:spcPct val="107000"/>
                        </a:lnSpc>
                        <a:spcBef>
                          <a:spcPts val="0"/>
                        </a:spcBef>
                        <a:spcAft>
                          <a:spcPts val="0"/>
                        </a:spcAft>
                      </a:pPr>
                      <a:r>
                        <a:rPr lang="en-US" sz="1700" dirty="0">
                          <a:effectLst/>
                        </a:rPr>
                        <a:t> 5.865563</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tc>
                  <a:txBody>
                    <a:bodyPr/>
                    <a:lstStyle/>
                    <a:p>
                      <a:pPr marL="0" marR="0">
                        <a:lnSpc>
                          <a:spcPct val="107000"/>
                        </a:lnSpc>
                        <a:spcBef>
                          <a:spcPts val="0"/>
                        </a:spcBef>
                        <a:spcAft>
                          <a:spcPts val="0"/>
                        </a:spcAft>
                      </a:pPr>
                      <a:r>
                        <a:rPr lang="en-US" sz="1700" dirty="0">
                          <a:effectLst/>
                        </a:rPr>
                        <a:t> 58.04090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solidFill>
                      <a:schemeClr val="accent1">
                        <a:lumMod val="75000"/>
                      </a:schemeClr>
                    </a:solidFill>
                  </a:tcPr>
                </a:tc>
                <a:extLst>
                  <a:ext uri="{0D108BD9-81ED-4DB2-BD59-A6C34878D82A}">
                    <a16:rowId xmlns:a16="http://schemas.microsoft.com/office/drawing/2014/main" val="4252588132"/>
                  </a:ext>
                </a:extLst>
              </a:tr>
              <a:tr h="247319">
                <a:tc>
                  <a:txBody>
                    <a:bodyPr/>
                    <a:lstStyle/>
                    <a:p>
                      <a:pPr marL="0" marR="0">
                        <a:lnSpc>
                          <a:spcPct val="107000"/>
                        </a:lnSpc>
                        <a:spcBef>
                          <a:spcPts val="0"/>
                        </a:spcBef>
                        <a:spcAft>
                          <a:spcPts val="0"/>
                        </a:spcAft>
                      </a:pPr>
                      <a:r>
                        <a:rPr lang="en-US" sz="1700">
                          <a:effectLst/>
                        </a:rPr>
                        <a:t>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0.9685</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4.211056</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62.25196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2418642244"/>
                  </a:ext>
                </a:extLst>
              </a:tr>
              <a:tr h="247319">
                <a:tc>
                  <a:txBody>
                    <a:bodyPr/>
                    <a:lstStyle/>
                    <a:p>
                      <a:pPr marL="0" marR="0">
                        <a:lnSpc>
                          <a:spcPct val="107000"/>
                        </a:lnSpc>
                        <a:spcBef>
                          <a:spcPts val="0"/>
                        </a:spcBef>
                        <a:spcAft>
                          <a:spcPts val="0"/>
                        </a:spcAft>
                      </a:pPr>
                      <a:r>
                        <a:rPr lang="en-US" sz="1700">
                          <a:effectLst/>
                        </a:rPr>
                        <a:t>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0.8771</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3.813445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66.06540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3764508013"/>
                  </a:ext>
                </a:extLst>
              </a:tr>
              <a:tr h="247319">
                <a:tc>
                  <a:txBody>
                    <a:bodyPr/>
                    <a:lstStyle/>
                    <a:p>
                      <a:pPr marL="0" marR="0">
                        <a:lnSpc>
                          <a:spcPct val="107000"/>
                        </a:lnSpc>
                        <a:spcBef>
                          <a:spcPts val="0"/>
                        </a:spcBef>
                        <a:spcAft>
                          <a:spcPts val="0"/>
                        </a:spcAft>
                      </a:pPr>
                      <a:r>
                        <a:rPr lang="en-US" sz="1700">
                          <a:effectLst/>
                        </a:rPr>
                        <a:t>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0.7594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3.301767</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69.36717</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2181011877"/>
                  </a:ext>
                </a:extLst>
              </a:tr>
              <a:tr h="247319">
                <a:tc>
                  <a:txBody>
                    <a:bodyPr/>
                    <a:lstStyle/>
                    <a:p>
                      <a:pPr marL="0" marR="0">
                        <a:lnSpc>
                          <a:spcPct val="107000"/>
                        </a:lnSpc>
                        <a:spcBef>
                          <a:spcPts val="0"/>
                        </a:spcBef>
                        <a:spcAft>
                          <a:spcPts val="0"/>
                        </a:spcAft>
                      </a:pPr>
                      <a:r>
                        <a:rPr lang="en-US" sz="1700">
                          <a:effectLst/>
                        </a:rPr>
                        <a:t>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0.7214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3.136492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72.50366</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513558348"/>
                  </a:ext>
                </a:extLst>
              </a:tr>
              <a:tr h="247319">
                <a:tc>
                  <a:txBody>
                    <a:bodyPr/>
                    <a:lstStyle/>
                    <a:p>
                      <a:pPr marL="0" marR="0">
                        <a:lnSpc>
                          <a:spcPct val="107000"/>
                        </a:lnSpc>
                        <a:spcBef>
                          <a:spcPts val="0"/>
                        </a:spcBef>
                        <a:spcAft>
                          <a:spcPts val="0"/>
                        </a:spcAft>
                      </a:pPr>
                      <a:r>
                        <a:rPr lang="en-US" sz="1700">
                          <a:effectLst/>
                        </a:rPr>
                        <a:t>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0.6245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2.715118</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75.21878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20241673"/>
                  </a:ext>
                </a:extLst>
              </a:tr>
              <a:tr h="247319">
                <a:tc>
                  <a:txBody>
                    <a:bodyPr/>
                    <a:lstStyle/>
                    <a:p>
                      <a:pPr marL="0" marR="0">
                        <a:lnSpc>
                          <a:spcPct val="107000"/>
                        </a:lnSpc>
                        <a:spcBef>
                          <a:spcPts val="0"/>
                        </a:spcBef>
                        <a:spcAft>
                          <a:spcPts val="0"/>
                        </a:spcAft>
                      </a:pPr>
                      <a:r>
                        <a:rPr lang="en-US" sz="1700">
                          <a:effectLst/>
                        </a:rPr>
                        <a:t>10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0.6062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2.635588</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77.85437</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517679451"/>
                  </a:ext>
                </a:extLst>
              </a:tr>
              <a:tr h="247319">
                <a:tc>
                  <a:txBody>
                    <a:bodyPr/>
                    <a:lstStyle/>
                    <a:p>
                      <a:pPr marL="0" marR="0">
                        <a:lnSpc>
                          <a:spcPct val="107000"/>
                        </a:lnSpc>
                        <a:spcBef>
                          <a:spcPts val="0"/>
                        </a:spcBef>
                        <a:spcAft>
                          <a:spcPts val="0"/>
                        </a:spcAft>
                      </a:pPr>
                      <a:r>
                        <a:rPr lang="en-US" sz="1700">
                          <a:effectLst/>
                        </a:rPr>
                        <a:t>11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0.5712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2.483374</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80.33774</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2524202703"/>
                  </a:ext>
                </a:extLst>
              </a:tr>
              <a:tr h="247319">
                <a:tc>
                  <a:txBody>
                    <a:bodyPr/>
                    <a:lstStyle/>
                    <a:p>
                      <a:pPr marL="0" marR="0">
                        <a:lnSpc>
                          <a:spcPct val="107000"/>
                        </a:lnSpc>
                        <a:spcBef>
                          <a:spcPts val="0"/>
                        </a:spcBef>
                        <a:spcAft>
                          <a:spcPts val="0"/>
                        </a:spcAft>
                      </a:pPr>
                      <a:r>
                        <a:rPr lang="en-US" sz="1700">
                          <a:effectLst/>
                        </a:rPr>
                        <a:t>12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0.5236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2.276581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82.61432</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3447064760"/>
                  </a:ext>
                </a:extLst>
              </a:tr>
              <a:tr h="247319">
                <a:tc>
                  <a:txBody>
                    <a:bodyPr/>
                    <a:lstStyle/>
                    <a:p>
                      <a:pPr marL="0" marR="0">
                        <a:lnSpc>
                          <a:spcPct val="107000"/>
                        </a:lnSpc>
                        <a:spcBef>
                          <a:spcPts val="0"/>
                        </a:spcBef>
                        <a:spcAft>
                          <a:spcPts val="0"/>
                        </a:spcAft>
                      </a:pPr>
                      <a:r>
                        <a:rPr lang="en-US" sz="1700">
                          <a:effectLst/>
                        </a:rPr>
                        <a:t>13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0.5081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2.209337</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84.82366</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4156277110"/>
                  </a:ext>
                </a:extLst>
              </a:tr>
              <a:tr h="247319">
                <a:tc>
                  <a:txBody>
                    <a:bodyPr/>
                    <a:lstStyle/>
                    <a:p>
                      <a:pPr marL="0" marR="0">
                        <a:lnSpc>
                          <a:spcPct val="107000"/>
                        </a:lnSpc>
                        <a:spcBef>
                          <a:spcPts val="0"/>
                        </a:spcBef>
                        <a:spcAft>
                          <a:spcPts val="0"/>
                        </a:spcAft>
                      </a:pPr>
                      <a:r>
                        <a:rPr lang="en-US" sz="1700">
                          <a:effectLst/>
                        </a:rPr>
                        <a:t>14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0.4571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1.987589</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86.81125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2803676564"/>
                  </a:ext>
                </a:extLst>
              </a:tr>
              <a:tr h="247319">
                <a:tc>
                  <a:txBody>
                    <a:bodyPr/>
                    <a:lstStyle/>
                    <a:p>
                      <a:pPr marL="0" marR="0">
                        <a:lnSpc>
                          <a:spcPct val="107000"/>
                        </a:lnSpc>
                        <a:spcBef>
                          <a:spcPts val="0"/>
                        </a:spcBef>
                        <a:spcAft>
                          <a:spcPts val="0"/>
                        </a:spcAft>
                      </a:pPr>
                      <a:r>
                        <a:rPr lang="en-US" sz="1700" dirty="0">
                          <a:effectLst/>
                        </a:rPr>
                        <a:t>15</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0.4331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1.883042</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88.69429</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1683099040"/>
                  </a:ext>
                </a:extLst>
              </a:tr>
              <a:tr h="247319">
                <a:tc>
                  <a:txBody>
                    <a:bodyPr/>
                    <a:lstStyle/>
                    <a:p>
                      <a:pPr marL="0" marR="0">
                        <a:lnSpc>
                          <a:spcPct val="107000"/>
                        </a:lnSpc>
                        <a:spcBef>
                          <a:spcPts val="0"/>
                        </a:spcBef>
                        <a:spcAft>
                          <a:spcPts val="0"/>
                        </a:spcAft>
                      </a:pPr>
                      <a:r>
                        <a:rPr lang="en-US" sz="1700">
                          <a:effectLst/>
                        </a:rPr>
                        <a:t>16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0.3977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1.729369</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90.42366</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1299028672"/>
                  </a:ext>
                </a:extLst>
              </a:tr>
              <a:tr h="247319">
                <a:tc>
                  <a:txBody>
                    <a:bodyPr/>
                    <a:lstStyle/>
                    <a:p>
                      <a:pPr marL="0" marR="0">
                        <a:lnSpc>
                          <a:spcPct val="107000"/>
                        </a:lnSpc>
                        <a:spcBef>
                          <a:spcPts val="0"/>
                        </a:spcBef>
                        <a:spcAft>
                          <a:spcPts val="0"/>
                        </a:spcAft>
                      </a:pPr>
                      <a:r>
                        <a:rPr lang="en-US" sz="1700">
                          <a:effectLst/>
                        </a:rPr>
                        <a:t>17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0.3769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1.638729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92.06239</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2106718907"/>
                  </a:ext>
                </a:extLst>
              </a:tr>
              <a:tr h="247319">
                <a:tc>
                  <a:txBody>
                    <a:bodyPr/>
                    <a:lstStyle/>
                    <a:p>
                      <a:pPr marL="0" marR="0">
                        <a:lnSpc>
                          <a:spcPct val="107000"/>
                        </a:lnSpc>
                        <a:spcBef>
                          <a:spcPts val="0"/>
                        </a:spcBef>
                        <a:spcAft>
                          <a:spcPts val="0"/>
                        </a:spcAft>
                      </a:pPr>
                      <a:r>
                        <a:rPr lang="en-US" sz="1700">
                          <a:effectLst/>
                        </a:rPr>
                        <a:t>18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0.3661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1.591882</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93.65427</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1628506532"/>
                  </a:ext>
                </a:extLst>
              </a:tr>
              <a:tr h="247319">
                <a:tc>
                  <a:txBody>
                    <a:bodyPr/>
                    <a:lstStyle/>
                    <a:p>
                      <a:pPr marL="0" marR="0">
                        <a:lnSpc>
                          <a:spcPct val="107000"/>
                        </a:lnSpc>
                        <a:spcBef>
                          <a:spcPts val="0"/>
                        </a:spcBef>
                        <a:spcAft>
                          <a:spcPts val="0"/>
                        </a:spcAft>
                      </a:pPr>
                      <a:r>
                        <a:rPr lang="en-US" sz="1700">
                          <a:effectLst/>
                        </a:rPr>
                        <a:t>19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0.3447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1.498926</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95.15319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4079144292"/>
                  </a:ext>
                </a:extLst>
              </a:tr>
              <a:tr h="247319">
                <a:tc>
                  <a:txBody>
                    <a:bodyPr/>
                    <a:lstStyle/>
                    <a:p>
                      <a:pPr marL="0" marR="0">
                        <a:lnSpc>
                          <a:spcPct val="107000"/>
                        </a:lnSpc>
                        <a:spcBef>
                          <a:spcPts val="0"/>
                        </a:spcBef>
                        <a:spcAft>
                          <a:spcPts val="0"/>
                        </a:spcAft>
                      </a:pPr>
                      <a:r>
                        <a:rPr lang="en-US" sz="1700">
                          <a:effectLst/>
                        </a:rPr>
                        <a:t>20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0.3257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1.416303</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96.56950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3804473905"/>
                  </a:ext>
                </a:extLst>
              </a:tr>
              <a:tr h="247319">
                <a:tc>
                  <a:txBody>
                    <a:bodyPr/>
                    <a:lstStyle/>
                    <a:p>
                      <a:pPr marL="0" marR="0">
                        <a:lnSpc>
                          <a:spcPct val="107000"/>
                        </a:lnSpc>
                        <a:spcBef>
                          <a:spcPts val="0"/>
                        </a:spcBef>
                        <a:spcAft>
                          <a:spcPts val="0"/>
                        </a:spcAft>
                      </a:pPr>
                      <a:r>
                        <a:rPr lang="en-US" sz="1700">
                          <a:effectLst/>
                        </a:rPr>
                        <a:t>21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0.2931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1.274334</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97.84383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3563033864"/>
                  </a:ext>
                </a:extLst>
              </a:tr>
              <a:tr h="247319">
                <a:tc>
                  <a:txBody>
                    <a:bodyPr/>
                    <a:lstStyle/>
                    <a:p>
                      <a:pPr marL="0" marR="0">
                        <a:lnSpc>
                          <a:spcPct val="107000"/>
                        </a:lnSpc>
                        <a:spcBef>
                          <a:spcPts val="0"/>
                        </a:spcBef>
                        <a:spcAft>
                          <a:spcPts val="0"/>
                        </a:spcAft>
                      </a:pPr>
                      <a:r>
                        <a:rPr lang="en-US" sz="1700">
                          <a:effectLst/>
                        </a:rPr>
                        <a:t>22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a:effectLst/>
                        </a:rPr>
                        <a:t>0.2527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1.098930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98.94276</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163705036"/>
                  </a:ext>
                </a:extLst>
              </a:tr>
              <a:tr h="247319">
                <a:tc>
                  <a:txBody>
                    <a:bodyPr/>
                    <a:lstStyle/>
                    <a:p>
                      <a:pPr marL="0" marR="0">
                        <a:lnSpc>
                          <a:spcPct val="107000"/>
                        </a:lnSpc>
                        <a:spcBef>
                          <a:spcPts val="0"/>
                        </a:spcBef>
                        <a:spcAft>
                          <a:spcPts val="0"/>
                        </a:spcAft>
                      </a:pPr>
                      <a:r>
                        <a:rPr lang="en-US" sz="1700" dirty="0">
                          <a:effectLst/>
                        </a:rPr>
                        <a:t>23</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0.2432</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1.057237</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700" dirty="0">
                          <a:effectLst/>
                        </a:rPr>
                        <a:t> 100.00000</a:t>
                      </a:r>
                    </a:p>
                  </a:txBody>
                  <a:tcPr marL="65352" marR="65352" marT="0" marB="0"/>
                </a:tc>
                <a:extLst>
                  <a:ext uri="{0D108BD9-81ED-4DB2-BD59-A6C34878D82A}">
                    <a16:rowId xmlns:a16="http://schemas.microsoft.com/office/drawing/2014/main" val="483195919"/>
                  </a:ext>
                </a:extLst>
              </a:tr>
            </a:tbl>
          </a:graphicData>
        </a:graphic>
      </p:graphicFrame>
    </p:spTree>
    <p:extLst>
      <p:ext uri="{BB962C8B-B14F-4D97-AF65-F5344CB8AC3E}">
        <p14:creationId xmlns:p14="http://schemas.microsoft.com/office/powerpoint/2010/main" val="6409755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3630-9B9D-4024-B368-F1408879DFD9}"/>
              </a:ext>
            </a:extLst>
          </p:cNvPr>
          <p:cNvSpPr>
            <a:spLocks noGrp="1"/>
          </p:cNvSpPr>
          <p:nvPr>
            <p:ph type="title"/>
          </p:nvPr>
        </p:nvSpPr>
        <p:spPr>
          <a:xfrm>
            <a:off x="665825" y="585926"/>
            <a:ext cx="8608177" cy="1344474"/>
          </a:xfrm>
        </p:spPr>
        <p:txBody>
          <a:bodyPr/>
          <a:lstStyle/>
          <a:p>
            <a:r>
              <a:rPr lang="en-US" b="1" dirty="0">
                <a:effectLst>
                  <a:outerShdw blurRad="38100" dist="38100" dir="2700000" algn="tl">
                    <a:srgbClr val="000000">
                      <a:alpha val="43137"/>
                    </a:srgbClr>
                  </a:outerShdw>
                </a:effectLst>
              </a:rPr>
              <a:t>						 Scree Plot</a:t>
            </a:r>
            <a:endParaRPr lang="en-IN"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E2FFE260-F99B-48F5-950E-3CA6F4BBD87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000"/>
                    </a14:imgEffect>
                  </a14:imgLayer>
                </a14:imgProps>
              </a:ext>
            </a:extLst>
          </a:blip>
          <a:stretch>
            <a:fillRect/>
          </a:stretch>
        </p:blipFill>
        <p:spPr>
          <a:xfrm>
            <a:off x="686212" y="2080689"/>
            <a:ext cx="4415425" cy="3881437"/>
          </a:xfrm>
          <a:prstGeom prst="rect">
            <a:avLst/>
          </a:prstGeom>
          <a:ln w="88900" cap="sq" cmpd="thickThin">
            <a:solidFill>
              <a:srgbClr val="000000"/>
            </a:solidFill>
            <a:prstDash val="solid"/>
            <a:miter lim="800000"/>
          </a:ln>
          <a:effectLst>
            <a:innerShdw blurRad="76200">
              <a:srgbClr val="000000"/>
            </a:innerShdw>
          </a:effectLst>
        </p:spPr>
      </p:pic>
      <p:sp>
        <p:nvSpPr>
          <p:cNvPr id="5" name="Rectangle 3">
            <a:extLst>
              <a:ext uri="{FF2B5EF4-FFF2-40B4-BE49-F238E27FC236}">
                <a16:creationId xmlns:a16="http://schemas.microsoft.com/office/drawing/2014/main" id="{BE945EC0-0DCF-4C25-BFF6-56B62ADF05A0}"/>
              </a:ext>
            </a:extLst>
          </p:cNvPr>
          <p:cNvSpPr>
            <a:spLocks noChangeArrowheads="1"/>
          </p:cNvSpPr>
          <p:nvPr/>
        </p:nvSpPr>
        <p:spPr bwMode="auto">
          <a:xfrm>
            <a:off x="5417127" y="2180061"/>
            <a:ext cx="441778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en-US" sz="2400" b="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This scree plot shows that the first four factors account for most of the total variability in data (given by the eigenvalues).</a:t>
            </a:r>
            <a:endParaRPr kumimoji="0" lang="en-US" sz="2400" b="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en-US" sz="2400" b="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 eigenvalues for the first four factors are all greater than 1.</a:t>
            </a:r>
            <a:endParaRPr kumimoji="0" lang="en-US" sz="2400" b="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0501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F03539-FDFC-4C11-86ED-DED075B70B08}"/>
              </a:ext>
            </a:extLst>
          </p:cNvPr>
          <p:cNvSpPr>
            <a:spLocks noGrp="1"/>
          </p:cNvSpPr>
          <p:nvPr>
            <p:ph type="title"/>
          </p:nvPr>
        </p:nvSpPr>
        <p:spPr>
          <a:xfrm>
            <a:off x="624068" y="395795"/>
            <a:ext cx="8596668" cy="6066409"/>
          </a:xfrm>
        </p:spPr>
        <p:txBody>
          <a:bodyPr>
            <a:normAutofit fontScale="90000"/>
          </a:bodyPr>
          <a:lstStyle/>
          <a:p>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1. </a:t>
            </a:r>
            <a:r>
              <a:rPr lang="en-US" sz="2400" b="1" u="sng" dirty="0">
                <a:solidFill>
                  <a:srgbClr val="002060"/>
                </a:solidFill>
                <a:latin typeface="Times New Roman" panose="02020603050405020304" pitchFamily="18" charset="0"/>
                <a:cs typeface="Times New Roman" panose="02020603050405020304" pitchFamily="18" charset="0"/>
              </a:rPr>
              <a:t>Eustress</a:t>
            </a:r>
            <a:r>
              <a:rPr lang="en-US" sz="2400" dirty="0">
                <a:solidFill>
                  <a:srgbClr val="002060"/>
                </a:solidFill>
                <a:latin typeface="Times New Roman" panose="02020603050405020304" pitchFamily="18" charset="0"/>
                <a:cs typeface="Times New Roman" panose="02020603050405020304" pitchFamily="18" charset="0"/>
              </a:rPr>
              <a:t> : </a:t>
            </a:r>
            <a:r>
              <a:rPr lang="en-US" sz="2200" dirty="0">
                <a:solidFill>
                  <a:srgbClr val="002060"/>
                </a:solidFill>
                <a:latin typeface="Times New Roman" panose="02020603050405020304" pitchFamily="18" charset="0"/>
                <a:cs typeface="Times New Roman" panose="02020603050405020304" pitchFamily="18" charset="0"/>
              </a:rPr>
              <a:t>Eustress or positive stress occurs when your level of stress is high enough to motive you to move into action to get things accomplished. </a:t>
            </a:r>
            <a:br>
              <a:rPr lang="en-US" sz="22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2. </a:t>
            </a:r>
            <a:r>
              <a:rPr lang="en-US" sz="2400" b="1" u="sng" dirty="0">
                <a:solidFill>
                  <a:srgbClr val="002060"/>
                </a:solidFill>
                <a:latin typeface="Times New Roman" panose="02020603050405020304" pitchFamily="18" charset="0"/>
                <a:cs typeface="Times New Roman" panose="02020603050405020304" pitchFamily="18" charset="0"/>
              </a:rPr>
              <a:t>Distress</a:t>
            </a:r>
            <a:r>
              <a:rPr lang="en-US" sz="2400" dirty="0">
                <a:solidFill>
                  <a:srgbClr val="002060"/>
                </a:solidFill>
                <a:latin typeface="Times New Roman" panose="02020603050405020304" pitchFamily="18" charset="0"/>
                <a:cs typeface="Times New Roman" panose="02020603050405020304" pitchFamily="18" charset="0"/>
              </a:rPr>
              <a:t> :</a:t>
            </a:r>
            <a:r>
              <a:rPr lang="en-US" sz="2200" dirty="0">
                <a:solidFill>
                  <a:srgbClr val="002060"/>
                </a:solidFill>
                <a:latin typeface="Times New Roman" panose="02020603050405020304" pitchFamily="18" charset="0"/>
                <a:cs typeface="Times New Roman" panose="02020603050405020304" pitchFamily="18" charset="0"/>
              </a:rPr>
              <a:t> Distress or negative stress occurs when your level of stress is either too high or too low. It causes physical psychological behavioral problems. There are two types of distress :</a:t>
            </a: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	a) </a:t>
            </a:r>
            <a:r>
              <a:rPr lang="en-US" sz="2400" b="1" dirty="0">
                <a:solidFill>
                  <a:srgbClr val="002060"/>
                </a:solidFill>
                <a:latin typeface="Times New Roman" panose="02020603050405020304" pitchFamily="18" charset="0"/>
                <a:cs typeface="Times New Roman" panose="02020603050405020304" pitchFamily="18" charset="0"/>
              </a:rPr>
              <a:t>Acute stress</a:t>
            </a:r>
            <a:r>
              <a:rPr lang="en-US" sz="2400" dirty="0">
                <a:solidFill>
                  <a:srgbClr val="002060"/>
                </a:solidFill>
                <a:latin typeface="Times New Roman" panose="02020603050405020304" pitchFamily="18" charset="0"/>
                <a:cs typeface="Times New Roman" panose="02020603050405020304" pitchFamily="18" charset="0"/>
              </a:rPr>
              <a:t> </a:t>
            </a:r>
            <a:r>
              <a:rPr lang="en-US" sz="2200" dirty="0">
                <a:solidFill>
                  <a:srgbClr val="002060"/>
                </a:solidFill>
                <a:latin typeface="Times New Roman" panose="02020603050405020304" pitchFamily="18" charset="0"/>
                <a:cs typeface="Times New Roman" panose="02020603050405020304" pitchFamily="18" charset="0"/>
              </a:rPr>
              <a:t>is usually for a short time and may be due to work pressure, meeting deadlines etc.</a:t>
            </a: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	b) </a:t>
            </a:r>
            <a:r>
              <a:rPr lang="en-US" sz="2400" b="1" dirty="0">
                <a:solidFill>
                  <a:srgbClr val="002060"/>
                </a:solidFill>
                <a:latin typeface="Times New Roman" panose="02020603050405020304" pitchFamily="18" charset="0"/>
                <a:cs typeface="Times New Roman" panose="02020603050405020304" pitchFamily="18" charset="0"/>
              </a:rPr>
              <a:t>Chronic stress</a:t>
            </a:r>
            <a:r>
              <a:rPr lang="en-US" sz="2400" dirty="0">
                <a:solidFill>
                  <a:srgbClr val="002060"/>
                </a:solidFill>
                <a:latin typeface="Times New Roman" panose="02020603050405020304" pitchFamily="18" charset="0"/>
                <a:cs typeface="Times New Roman" panose="02020603050405020304" pitchFamily="18" charset="0"/>
              </a:rPr>
              <a:t> </a:t>
            </a:r>
            <a:r>
              <a:rPr lang="en-US" sz="2200" dirty="0">
                <a:solidFill>
                  <a:srgbClr val="002060"/>
                </a:solidFill>
                <a:latin typeface="Times New Roman" panose="02020603050405020304" pitchFamily="18" charset="0"/>
                <a:cs typeface="Times New Roman" panose="02020603050405020304" pitchFamily="18" charset="0"/>
              </a:rPr>
              <a:t>is prolonged stress that exists for weeks, months or even years. Someone who is constantly relocating or changing jobs may experience distress.</a:t>
            </a: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 </a:t>
            </a: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 </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C24EC71-508A-4028-BA9B-7392257B5710}"/>
              </a:ext>
            </a:extLst>
          </p:cNvPr>
          <p:cNvSpPr>
            <a:spLocks noGrp="1"/>
          </p:cNvSpPr>
          <p:nvPr>
            <p:ph idx="1"/>
          </p:nvPr>
        </p:nvSpPr>
        <p:spPr>
          <a:xfrm>
            <a:off x="9916356" y="5397623"/>
            <a:ext cx="50103" cy="97655"/>
          </a:xfrm>
        </p:spPr>
        <p:txBody>
          <a:bodyPr>
            <a:normAutofit fontScale="25000" lnSpcReduction="20000"/>
          </a:bodyPr>
          <a:lstStyle/>
          <a:p>
            <a:endParaRPr lang="en-IN" dirty="0"/>
          </a:p>
        </p:txBody>
      </p:sp>
      <p:pic>
        <p:nvPicPr>
          <p:cNvPr id="4" name="Content Placeholder 7">
            <a:extLst>
              <a:ext uri="{FF2B5EF4-FFF2-40B4-BE49-F238E27FC236}">
                <a16:creationId xmlns:a16="http://schemas.microsoft.com/office/drawing/2014/main" id="{C31A0154-41DD-46F4-B13F-30D84BA2C290}"/>
              </a:ext>
            </a:extLst>
          </p:cNvPr>
          <p:cNvPicPr>
            <a:picLocks noChangeAspect="1"/>
          </p:cNvPicPr>
          <p:nvPr/>
        </p:nvPicPr>
        <p:blipFill>
          <a:blip r:embed="rId2"/>
          <a:stretch>
            <a:fillRect/>
          </a:stretch>
        </p:blipFill>
        <p:spPr>
          <a:xfrm>
            <a:off x="718826" y="558800"/>
            <a:ext cx="8565119" cy="3597791"/>
          </a:xfrm>
          <a:prstGeom prst="rect">
            <a:avLst/>
          </a:prstGeom>
        </p:spPr>
      </p:pic>
      <p:sp>
        <p:nvSpPr>
          <p:cNvPr id="5" name="TextBox 4">
            <a:extLst>
              <a:ext uri="{FF2B5EF4-FFF2-40B4-BE49-F238E27FC236}">
                <a16:creationId xmlns:a16="http://schemas.microsoft.com/office/drawing/2014/main" id="{0DF2D24F-C88C-4DFA-BAA6-147679E15338}"/>
              </a:ext>
            </a:extLst>
          </p:cNvPr>
          <p:cNvSpPr txBox="1"/>
          <p:nvPr/>
        </p:nvSpPr>
        <p:spPr>
          <a:xfrm>
            <a:off x="624068" y="3027286"/>
            <a:ext cx="8407153" cy="1015663"/>
          </a:xfrm>
          <a:prstGeom prst="rect">
            <a:avLst/>
          </a:prstGeom>
          <a:noFill/>
        </p:spPr>
        <p:txBody>
          <a:bodyPr wrap="square" rtlCol="0">
            <a:spAutoFit/>
          </a:bodyPr>
          <a:lstStyle/>
          <a:p>
            <a:br>
              <a:rPr lang="en-US" dirty="0">
                <a:solidFill>
                  <a:srgbClr val="002060"/>
                </a:solidFill>
                <a:latin typeface="Times New Roman" panose="02020603050405020304" pitchFamily="18" charset="0"/>
                <a:cs typeface="Times New Roman" panose="02020603050405020304" pitchFamily="18" charset="0"/>
              </a:rPr>
            </a:br>
            <a:r>
              <a:rPr lang="en-US" sz="2200" dirty="0">
                <a:solidFill>
                  <a:srgbClr val="002060"/>
                </a:solidFill>
                <a:latin typeface="Times New Roman" panose="02020603050405020304" pitchFamily="18" charset="0"/>
                <a:cs typeface="Times New Roman" panose="02020603050405020304" pitchFamily="18" charset="0"/>
              </a:rPr>
              <a:t>1. </a:t>
            </a:r>
            <a:r>
              <a:rPr lang="en-US" sz="2200" b="1" u="sng" dirty="0">
                <a:solidFill>
                  <a:srgbClr val="002060"/>
                </a:solidFill>
                <a:latin typeface="Times New Roman" panose="02020603050405020304" pitchFamily="18" charset="0"/>
                <a:cs typeface="Times New Roman" panose="02020603050405020304" pitchFamily="18" charset="0"/>
              </a:rPr>
              <a:t>Eustress</a:t>
            </a:r>
            <a:r>
              <a:rPr lang="en-US" sz="2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Eustress or positive stress occurs when your level of stress is high enough to motive you to move into action to get things accomplished. </a:t>
            </a:r>
            <a:endParaRPr lang="en-IN" sz="2000" dirty="0"/>
          </a:p>
        </p:txBody>
      </p:sp>
      <p:sp>
        <p:nvSpPr>
          <p:cNvPr id="8" name="TextBox 7">
            <a:extLst>
              <a:ext uri="{FF2B5EF4-FFF2-40B4-BE49-F238E27FC236}">
                <a16:creationId xmlns:a16="http://schemas.microsoft.com/office/drawing/2014/main" id="{B6899EF7-1BF7-4DDE-BDED-754946BDECC4}"/>
              </a:ext>
            </a:extLst>
          </p:cNvPr>
          <p:cNvSpPr txBox="1"/>
          <p:nvPr/>
        </p:nvSpPr>
        <p:spPr>
          <a:xfrm>
            <a:off x="342839" y="257452"/>
            <a:ext cx="7860128" cy="707886"/>
          </a:xfrm>
          <a:prstGeom prst="rect">
            <a:avLst/>
          </a:prstGeom>
          <a:noFill/>
        </p:spPr>
        <p:txBody>
          <a:bodyPr wrap="square" rtlCol="0">
            <a:spAutoFit/>
          </a:bodyPr>
          <a:lstStyle/>
          <a:p>
            <a:r>
              <a:rPr lang="en-US" sz="3200" b="1" dirty="0">
                <a:solidFill>
                  <a:schemeClr val="accent1"/>
                </a:solidFill>
              </a:rPr>
              <a:t>				</a:t>
            </a:r>
            <a:r>
              <a:rPr lang="en-US" sz="4000" b="1" dirty="0">
                <a:solidFill>
                  <a:schemeClr val="accent1"/>
                </a:solidFill>
                <a:effectLst>
                  <a:outerShdw blurRad="38100" dist="38100" dir="2700000" algn="tl">
                    <a:srgbClr val="000000">
                      <a:alpha val="43137"/>
                    </a:srgbClr>
                  </a:outerShdw>
                </a:effectLst>
              </a:rPr>
              <a:t>TYPES OF STRESS </a:t>
            </a:r>
            <a:endParaRPr lang="en-IN" sz="4000" b="1" dirty="0">
              <a:solidFill>
                <a:schemeClr val="accent1"/>
              </a:solidFill>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F477ACE1-1030-4DD3-A15F-A1B6EB681BD0}"/>
              </a:ext>
            </a:extLst>
          </p:cNvPr>
          <p:cNvSpPr/>
          <p:nvPr/>
        </p:nvSpPr>
        <p:spPr>
          <a:xfrm>
            <a:off x="4625266" y="1988598"/>
            <a:ext cx="932155" cy="4793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7416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D6FA2F-8800-4646-831C-E7586CF91EB3}"/>
              </a:ext>
            </a:extLst>
          </p:cNvPr>
          <p:cNvGraphicFramePr>
            <a:graphicFrameLocks noGrp="1"/>
          </p:cNvGraphicFramePr>
          <p:nvPr>
            <p:extLst>
              <p:ext uri="{D42A27DB-BD31-4B8C-83A1-F6EECF244321}">
                <p14:modId xmlns:p14="http://schemas.microsoft.com/office/powerpoint/2010/main" val="557731618"/>
              </p:ext>
            </p:extLst>
          </p:nvPr>
        </p:nvGraphicFramePr>
        <p:xfrm>
          <a:off x="4557405" y="92091"/>
          <a:ext cx="7513910" cy="6712185"/>
        </p:xfrm>
        <a:graphic>
          <a:graphicData uri="http://schemas.openxmlformats.org/drawingml/2006/table">
            <a:tbl>
              <a:tblPr firstRow="1" firstCol="1" bandRow="1">
                <a:tableStyleId>{5C22544A-7EE6-4342-B048-85BDC9FD1C3A}</a:tableStyleId>
              </a:tblPr>
              <a:tblGrid>
                <a:gridCol w="4053935">
                  <a:extLst>
                    <a:ext uri="{9D8B030D-6E8A-4147-A177-3AD203B41FA5}">
                      <a16:colId xmlns:a16="http://schemas.microsoft.com/office/drawing/2014/main" val="1882381216"/>
                    </a:ext>
                  </a:extLst>
                </a:gridCol>
                <a:gridCol w="1704513">
                  <a:extLst>
                    <a:ext uri="{9D8B030D-6E8A-4147-A177-3AD203B41FA5}">
                      <a16:colId xmlns:a16="http://schemas.microsoft.com/office/drawing/2014/main" val="2499111943"/>
                    </a:ext>
                  </a:extLst>
                </a:gridCol>
                <a:gridCol w="1755462">
                  <a:extLst>
                    <a:ext uri="{9D8B030D-6E8A-4147-A177-3AD203B41FA5}">
                      <a16:colId xmlns:a16="http://schemas.microsoft.com/office/drawing/2014/main" val="2503267276"/>
                    </a:ext>
                  </a:extLst>
                </a:gridCol>
              </a:tblGrid>
              <a:tr h="228344">
                <a:tc gridSpan="3">
                  <a:txBody>
                    <a:bodyPr/>
                    <a:lstStyle/>
                    <a:p>
                      <a:pPr marL="0" marR="0">
                        <a:lnSpc>
                          <a:spcPct val="107000"/>
                        </a:lnSpc>
                        <a:spcBef>
                          <a:spcPts val="0"/>
                        </a:spcBef>
                        <a:spcAft>
                          <a:spcPts val="0"/>
                        </a:spcAft>
                      </a:pPr>
                      <a:r>
                        <a:rPr lang="en-US" sz="1100" dirty="0">
                          <a:solidFill>
                            <a:srgbClr val="002060"/>
                          </a:solidFill>
                          <a:effectLst/>
                        </a:rPr>
                        <a:t>                                                                 </a:t>
                      </a:r>
                      <a:r>
                        <a:rPr lang="en-US" sz="1100" b="1" dirty="0">
                          <a:solidFill>
                            <a:srgbClr val="002060"/>
                          </a:solidFill>
                          <a:effectLst/>
                          <a:latin typeface="Times New Roman" panose="02020603050405020304" pitchFamily="18" charset="0"/>
                          <a:cs typeface="Times New Roman" panose="02020603050405020304" pitchFamily="18" charset="0"/>
                        </a:rPr>
                        <a:t>     </a:t>
                      </a:r>
                      <a:r>
                        <a:rPr lang="en-US" sz="1600" b="1" dirty="0">
                          <a:solidFill>
                            <a:srgbClr val="002060"/>
                          </a:solidFill>
                          <a:effectLst/>
                          <a:latin typeface="Times New Roman" panose="02020603050405020304" pitchFamily="18" charset="0"/>
                          <a:cs typeface="Times New Roman" panose="02020603050405020304" pitchFamily="18" charset="0"/>
                        </a:rPr>
                        <a:t> Communalities                 </a:t>
                      </a:r>
                      <a:endParaRPr lang="en-US" sz="11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925956"/>
                  </a:ext>
                </a:extLst>
              </a:tr>
              <a:tr h="245905">
                <a:tc>
                  <a:txBody>
                    <a:bodyPr/>
                    <a:lstStyle/>
                    <a:p>
                      <a:pPr marL="0" marR="0">
                        <a:lnSpc>
                          <a:spcPct val="107000"/>
                        </a:lnSpc>
                        <a:spcBef>
                          <a:spcPts val="0"/>
                        </a:spcBef>
                        <a:spcAft>
                          <a:spcPts val="0"/>
                        </a:spcAft>
                      </a:pPr>
                      <a:r>
                        <a:rPr lang="en-US" sz="1100" dirty="0">
                          <a:solidFill>
                            <a:srgbClr val="002060"/>
                          </a:solidFill>
                          <a:effectLst/>
                        </a:rPr>
                        <a:t> </a:t>
                      </a:r>
                      <a:endParaRPr lang="en-US"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002060"/>
                          </a:solidFill>
                          <a:effectLst/>
                          <a:latin typeface="Times New Roman" panose="02020603050405020304" pitchFamily="18" charset="0"/>
                          <a:cs typeface="Times New Roman" panose="02020603050405020304" pitchFamily="18" charset="0"/>
                        </a:rPr>
                        <a:t>Initial</a:t>
                      </a:r>
                      <a:endParaRPr lang="en-US" sz="1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002060"/>
                          </a:solidFill>
                          <a:effectLst/>
                          <a:latin typeface="Times New Roman" panose="02020603050405020304" pitchFamily="18" charset="0"/>
                          <a:cs typeface="Times New Roman" panose="02020603050405020304" pitchFamily="18" charset="0"/>
                        </a:rPr>
                        <a:t>Extraction</a:t>
                      </a:r>
                      <a:endParaRPr lang="en-US" sz="1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117610"/>
                  </a:ext>
                </a:extLst>
              </a:tr>
              <a:tr h="245905">
                <a:tc>
                  <a:txBody>
                    <a:bodyPr/>
                    <a:lstStyle/>
                    <a:p>
                      <a:pPr marL="2286000" marR="0" indent="-228600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Work Conditions</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0.384 </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7773027"/>
                  </a:ext>
                </a:extLst>
              </a:tr>
              <a:tr h="245905">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Emotional</a:t>
                      </a:r>
                      <a:r>
                        <a:rPr lang="en-US" sz="1700" b="0" baseline="0" dirty="0">
                          <a:solidFill>
                            <a:srgbClr val="002060"/>
                          </a:solidFill>
                          <a:effectLst/>
                          <a:latin typeface="Times New Roman" panose="02020603050405020304" pitchFamily="18" charset="0"/>
                          <a:cs typeface="Times New Roman" panose="02020603050405020304" pitchFamily="18" charset="0"/>
                        </a:rPr>
                        <a:t> well being</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0.630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0630456"/>
                  </a:ext>
                </a:extLst>
              </a:tr>
              <a:tr h="245905">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Unreasonable Deadlines</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0.646</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6287549"/>
                  </a:ext>
                </a:extLst>
              </a:tr>
              <a:tr h="245905">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Opinions about</a:t>
                      </a:r>
                      <a:r>
                        <a:rPr lang="en-US" sz="1700" b="0" baseline="0" dirty="0">
                          <a:solidFill>
                            <a:srgbClr val="002060"/>
                          </a:solidFill>
                          <a:effectLst/>
                          <a:latin typeface="Times New Roman" panose="02020603050405020304" pitchFamily="18" charset="0"/>
                          <a:cs typeface="Times New Roman" panose="02020603050405020304" pitchFamily="18" charset="0"/>
                        </a:rPr>
                        <a:t> Job Conditions</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0.635</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9841084"/>
                  </a:ext>
                </a:extLst>
              </a:tr>
              <a:tr h="235029">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Job pressures interfere with personal life</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0.571</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2925627"/>
                  </a:ext>
                </a:extLst>
              </a:tr>
              <a:tr h="235029">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Adequate control over work</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0.524</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1815468"/>
                  </a:ext>
                </a:extLst>
              </a:tr>
              <a:tr h="235029">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Appropriate recognition for performance</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0.610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883438"/>
                  </a:ext>
                </a:extLst>
              </a:tr>
              <a:tr h="245905">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Utilize</a:t>
                      </a:r>
                      <a:r>
                        <a:rPr lang="en-US" sz="1700" b="0" baseline="0" dirty="0">
                          <a:solidFill>
                            <a:srgbClr val="002060"/>
                          </a:solidFill>
                          <a:effectLst/>
                          <a:latin typeface="Times New Roman" panose="02020603050405020304" pitchFamily="18" charset="0"/>
                          <a:cs typeface="Times New Roman" panose="02020603050405020304" pitchFamily="18" charset="0"/>
                        </a:rPr>
                        <a:t> skills at the fullest extent</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0.624</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734627"/>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Variation in shift timing</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0.484</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9983916"/>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Change in Job Process</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0.671</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1401516"/>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Change in Management technique</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0.650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29138"/>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Monotonous/Repetitive work</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0.602</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7710859"/>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Long working hours</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0.582</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9441709"/>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Inadequate break times</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0.532</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6819567"/>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Job insecurity</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0.588</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927579"/>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Lack of training</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0.537</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650015"/>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Poor relationship with seniors/colleagues</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0.627</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7322964"/>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Constant nagging of boss/senior</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0.643</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578942"/>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Bullying / Harassment </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0.568</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0260255"/>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Underpaid</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0.596</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5210212"/>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Problems with Family/Relationships affect your professional life</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0.577</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4251637"/>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Monetary issues</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0.627</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0428183"/>
                  </a:ext>
                </a:extLst>
              </a:tr>
              <a:tr h="245905">
                <a:tc>
                  <a:txBody>
                    <a:bodyPr/>
                    <a:lstStyle/>
                    <a:p>
                      <a:pPr marL="0" marR="0">
                        <a:lnSpc>
                          <a:spcPct val="107000"/>
                        </a:lnSpc>
                        <a:spcBef>
                          <a:spcPts val="0"/>
                        </a:spcBef>
                        <a:spcAft>
                          <a:spcPts val="0"/>
                        </a:spcAft>
                      </a:pPr>
                      <a:r>
                        <a:rPr lang="en-IN"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Daily</a:t>
                      </a:r>
                      <a:r>
                        <a:rPr lang="en-IN" sz="1700" b="0" baseline="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commute to work</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1.000</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700" b="0" dirty="0">
                          <a:solidFill>
                            <a:srgbClr val="002060"/>
                          </a:solidFill>
                          <a:effectLst/>
                          <a:latin typeface="Times New Roman" panose="02020603050405020304" pitchFamily="18" charset="0"/>
                          <a:cs typeface="Times New Roman" panose="02020603050405020304" pitchFamily="18" charset="0"/>
                        </a:rPr>
                        <a:t> 0.466</a:t>
                      </a:r>
                      <a:endParaRPr lang="en-US" sz="17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0792551"/>
                  </a:ext>
                </a:extLst>
              </a:tr>
            </a:tbl>
          </a:graphicData>
        </a:graphic>
      </p:graphicFrame>
      <p:sp>
        <p:nvSpPr>
          <p:cNvPr id="5" name="Rectangle 4">
            <a:extLst>
              <a:ext uri="{FF2B5EF4-FFF2-40B4-BE49-F238E27FC236}">
                <a16:creationId xmlns:a16="http://schemas.microsoft.com/office/drawing/2014/main" id="{88C41FED-8A07-4E55-88AC-54FE5A7F457D}"/>
              </a:ext>
            </a:extLst>
          </p:cNvPr>
          <p:cNvSpPr/>
          <p:nvPr/>
        </p:nvSpPr>
        <p:spPr>
          <a:xfrm>
            <a:off x="0" y="2238189"/>
            <a:ext cx="4074850" cy="1107996"/>
          </a:xfrm>
          <a:prstGeom prst="rect">
            <a:avLst/>
          </a:prstGeom>
        </p:spPr>
        <p:txBody>
          <a:bodyPr wrap="square">
            <a:spAutoFit/>
          </a:bodyPr>
          <a:lstStyle/>
          <a:p>
            <a:r>
              <a:rPr lang="en-US" sz="2200" b="1" dirty="0">
                <a:solidFill>
                  <a:srgbClr val="0070C0"/>
                </a:solidFill>
                <a:latin typeface="Times New Roman" panose="02020603050405020304" pitchFamily="18" charset="0"/>
                <a:cs typeface="Times New Roman" panose="02020603050405020304" pitchFamily="18" charset="0"/>
              </a:rPr>
              <a:t>Conclusion</a:t>
            </a:r>
            <a:r>
              <a:rPr lang="en-US" sz="2200" dirty="0">
                <a:solidFill>
                  <a:srgbClr val="002060"/>
                </a:solidFill>
                <a:latin typeface="Times New Roman" panose="02020603050405020304" pitchFamily="18" charset="0"/>
                <a:cs typeface="Times New Roman" panose="02020603050405020304" pitchFamily="18" charset="0"/>
              </a:rPr>
              <a:t> : Percent of variance extraction for each of the variables is considerably high</a:t>
            </a:r>
          </a:p>
        </p:txBody>
      </p:sp>
    </p:spTree>
    <p:extLst>
      <p:ext uri="{BB962C8B-B14F-4D97-AF65-F5344CB8AC3E}">
        <p14:creationId xmlns:p14="http://schemas.microsoft.com/office/powerpoint/2010/main" val="675402861"/>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5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0423A8E-9BFD-46E8-BAE1-2337C94560FC}"/>
              </a:ext>
            </a:extLst>
          </p:cNvPr>
          <p:cNvGraphicFramePr>
            <a:graphicFrameLocks noGrp="1"/>
          </p:cNvGraphicFramePr>
          <p:nvPr>
            <p:extLst>
              <p:ext uri="{D42A27DB-BD31-4B8C-83A1-F6EECF244321}">
                <p14:modId xmlns:p14="http://schemas.microsoft.com/office/powerpoint/2010/main" val="1839380038"/>
              </p:ext>
            </p:extLst>
          </p:nvPr>
        </p:nvGraphicFramePr>
        <p:xfrm>
          <a:off x="4572000" y="0"/>
          <a:ext cx="7620000" cy="6873729"/>
        </p:xfrm>
        <a:graphic>
          <a:graphicData uri="http://schemas.openxmlformats.org/drawingml/2006/table">
            <a:tbl>
              <a:tblPr firstRow="1" firstCol="1" bandRow="1">
                <a:tableStyleId>{5C22544A-7EE6-4342-B048-85BDC9FD1C3A}</a:tableStyleId>
              </a:tblPr>
              <a:tblGrid>
                <a:gridCol w="3836182">
                  <a:extLst>
                    <a:ext uri="{9D8B030D-6E8A-4147-A177-3AD203B41FA5}">
                      <a16:colId xmlns:a16="http://schemas.microsoft.com/office/drawing/2014/main" val="1308789335"/>
                    </a:ext>
                  </a:extLst>
                </a:gridCol>
                <a:gridCol w="886384">
                  <a:extLst>
                    <a:ext uri="{9D8B030D-6E8A-4147-A177-3AD203B41FA5}">
                      <a16:colId xmlns:a16="http://schemas.microsoft.com/office/drawing/2014/main" val="1152383160"/>
                    </a:ext>
                  </a:extLst>
                </a:gridCol>
                <a:gridCol w="943571">
                  <a:extLst>
                    <a:ext uri="{9D8B030D-6E8A-4147-A177-3AD203B41FA5}">
                      <a16:colId xmlns:a16="http://schemas.microsoft.com/office/drawing/2014/main" val="3815057259"/>
                    </a:ext>
                  </a:extLst>
                </a:gridCol>
                <a:gridCol w="1000758">
                  <a:extLst>
                    <a:ext uri="{9D8B030D-6E8A-4147-A177-3AD203B41FA5}">
                      <a16:colId xmlns:a16="http://schemas.microsoft.com/office/drawing/2014/main" val="848968710"/>
                    </a:ext>
                  </a:extLst>
                </a:gridCol>
                <a:gridCol w="953105">
                  <a:extLst>
                    <a:ext uri="{9D8B030D-6E8A-4147-A177-3AD203B41FA5}">
                      <a16:colId xmlns:a16="http://schemas.microsoft.com/office/drawing/2014/main" val="1017715991"/>
                    </a:ext>
                  </a:extLst>
                </a:gridCol>
              </a:tblGrid>
              <a:tr h="245541">
                <a:tc gridSpan="5">
                  <a:txBody>
                    <a:bodyPr/>
                    <a:lstStyle/>
                    <a:p>
                      <a:pPr marL="0" marR="0">
                        <a:lnSpc>
                          <a:spcPct val="107000"/>
                        </a:lnSpc>
                        <a:spcBef>
                          <a:spcPts val="0"/>
                        </a:spcBef>
                        <a:spcAft>
                          <a:spcPts val="0"/>
                        </a:spcAft>
                      </a:pPr>
                      <a:r>
                        <a:rPr lang="en-US" sz="1400" dirty="0">
                          <a:solidFill>
                            <a:srgbClr val="002060"/>
                          </a:solidFill>
                          <a:effectLst/>
                          <a:latin typeface="Times New Roman" panose="02020603050405020304" pitchFamily="18" charset="0"/>
                          <a:cs typeface="Times New Roman" panose="02020603050405020304" pitchFamily="18" charset="0"/>
                        </a:rPr>
                        <a:t>                                           Component Matrix (Unrotated)</a:t>
                      </a:r>
                      <a:endParaRPr lang="en-US"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1589854"/>
                  </a:ext>
                </a:extLst>
              </a:tr>
              <a:tr h="227936">
                <a:tc rowSpan="2">
                  <a:txBody>
                    <a:bodyPr/>
                    <a:lstStyle/>
                    <a:p>
                      <a:pPr marL="0" marR="0">
                        <a:lnSpc>
                          <a:spcPct val="107000"/>
                        </a:lnSpc>
                        <a:spcBef>
                          <a:spcPts val="0"/>
                        </a:spcBef>
                        <a:spcAft>
                          <a:spcPts val="0"/>
                        </a:spcAft>
                      </a:pP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gridSpan="4">
                  <a:txBody>
                    <a:bodyPr/>
                    <a:lstStyle/>
                    <a:p>
                      <a:pPr marL="0" marR="0">
                        <a:lnSpc>
                          <a:spcPct val="107000"/>
                        </a:lnSpc>
                        <a:spcBef>
                          <a:spcPts val="0"/>
                        </a:spcBef>
                        <a:spcAft>
                          <a:spcPts val="0"/>
                        </a:spcAft>
                      </a:pPr>
                      <a:r>
                        <a:rPr lang="en-US" sz="1500" b="0" dirty="0">
                          <a:solidFill>
                            <a:srgbClr val="002060"/>
                          </a:solidFill>
                          <a:effectLst/>
                          <a:latin typeface="Times New Roman" panose="02020603050405020304" pitchFamily="18" charset="0"/>
                          <a:cs typeface="Times New Roman" panose="02020603050405020304" pitchFamily="18" charset="0"/>
                        </a:rPr>
                        <a:t>                                             Components </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5428050"/>
                  </a:ext>
                </a:extLst>
              </a:tr>
              <a:tr h="227936">
                <a:tc vMerge="1">
                  <a:txBody>
                    <a:bodyPr/>
                    <a:lstStyle/>
                    <a:p>
                      <a:endParaRPr lang="en-US"/>
                    </a:p>
                  </a:txBody>
                  <a:tcPr/>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1</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2</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3</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4</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3383431257"/>
                  </a:ext>
                </a:extLst>
              </a:tr>
              <a:tr h="227936">
                <a:tc>
                  <a:txBody>
                    <a:bodyPr/>
                    <a:lstStyle/>
                    <a:p>
                      <a:pPr marL="2286000" marR="0" indent="-228600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Work Conditions</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0.518</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3412019647"/>
                  </a:ext>
                </a:extLst>
              </a:tr>
              <a:tr h="227936">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Emotional</a:t>
                      </a:r>
                      <a:r>
                        <a:rPr lang="en-US" sz="1600" b="0" baseline="0" dirty="0">
                          <a:solidFill>
                            <a:srgbClr val="002060"/>
                          </a:solidFill>
                          <a:effectLst/>
                          <a:latin typeface="Times New Roman" panose="02020603050405020304" pitchFamily="18" charset="0"/>
                          <a:cs typeface="Times New Roman" panose="02020603050405020304" pitchFamily="18" charset="0"/>
                        </a:rPr>
                        <a:t> well being</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0.446</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0.647</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2231652716"/>
                  </a:ext>
                </a:extLst>
              </a:tr>
              <a:tr h="227936">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Unreasonable Deadlines</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0.482</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0.602</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3316844043"/>
                  </a:ext>
                </a:extLst>
              </a:tr>
              <a:tr h="227936">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Opinions about</a:t>
                      </a:r>
                      <a:r>
                        <a:rPr lang="en-US" sz="1600" b="0" baseline="0" dirty="0">
                          <a:solidFill>
                            <a:srgbClr val="002060"/>
                          </a:solidFill>
                          <a:effectLst/>
                          <a:latin typeface="Times New Roman" panose="02020603050405020304" pitchFamily="18" charset="0"/>
                          <a:cs typeface="Times New Roman" panose="02020603050405020304" pitchFamily="18" charset="0"/>
                        </a:rPr>
                        <a:t> Job Conditions</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0.484</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0.622</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4747757"/>
                  </a:ext>
                </a:extLst>
              </a:tr>
              <a:tr h="392935">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Job pressures interfere with personal life</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0.447</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0.548</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1875011003"/>
                  </a:ext>
                </a:extLst>
              </a:tr>
              <a:tr h="227936">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Adequate control over work</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0.679</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4156442566"/>
                  </a:ext>
                </a:extLst>
              </a:tr>
              <a:tr h="392935">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Appropriate recognition for performance</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0.683</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4141263638"/>
                  </a:ext>
                </a:extLst>
              </a:tr>
              <a:tr h="0">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Utilize</a:t>
                      </a:r>
                      <a:r>
                        <a:rPr lang="en-US" sz="1600" b="0" baseline="0" dirty="0">
                          <a:solidFill>
                            <a:srgbClr val="002060"/>
                          </a:solidFill>
                          <a:effectLst/>
                          <a:latin typeface="Times New Roman" panose="02020603050405020304" pitchFamily="18" charset="0"/>
                          <a:cs typeface="Times New Roman" panose="02020603050405020304" pitchFamily="18" charset="0"/>
                        </a:rPr>
                        <a:t> skills at the fullest extent</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0.727</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2011166460"/>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Variation in shift timing</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0.524</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-0.477</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3528808007"/>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Change in Job Process</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0.660</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-0.447</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3576248994"/>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Change in Management technique</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0.670</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3555620737"/>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Monotonous/Repetitive work</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0.682</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1902542537"/>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Long working hours</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0.710</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1229016351"/>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Inadequate break times</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0.677</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3128473693"/>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Job insecurity</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0.735</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961882273"/>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Lack of training</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0.701</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1460751360"/>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Poor relationship with seniors/colleagues</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0.736</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1175719325"/>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Constant nagging of boss/senior</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0.777</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3618735628"/>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Bullying / Harassment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0.676</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485454371"/>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Underpaid</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0.730</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875232558"/>
                  </a:ext>
                </a:extLst>
              </a:tr>
              <a:tr h="472371">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Problems with Family/Relationships affect your professional life</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0.610</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1556538025"/>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Monetary issues</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0.703</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1446148014"/>
                  </a:ext>
                </a:extLst>
              </a:tr>
              <a:tr h="227936">
                <a:tc>
                  <a:txBody>
                    <a:bodyPr/>
                    <a:lstStyle/>
                    <a:p>
                      <a:pPr marL="0" marR="0">
                        <a:lnSpc>
                          <a:spcPct val="107000"/>
                        </a:lnSpc>
                        <a:spcBef>
                          <a:spcPts val="0"/>
                        </a:spcBef>
                        <a:spcAft>
                          <a:spcPts val="0"/>
                        </a:spcAft>
                      </a:pPr>
                      <a:r>
                        <a:rPr lang="en-IN"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Daily</a:t>
                      </a:r>
                      <a:r>
                        <a:rPr lang="en-IN" sz="1600" b="0" baseline="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commute to work</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0.636</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a:solidFill>
                            <a:srgbClr val="002060"/>
                          </a:solidFill>
                          <a:effectLst/>
                          <a:latin typeface="Times New Roman" panose="02020603050405020304" pitchFamily="18" charset="0"/>
                          <a:cs typeface="Times New Roman" panose="02020603050405020304" pitchFamily="18" charset="0"/>
                        </a:rPr>
                        <a:t> </a:t>
                      </a:r>
                      <a:endParaRPr lang="en-US" sz="16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tc>
                  <a:txBody>
                    <a:bodyPr/>
                    <a:lstStyle/>
                    <a:p>
                      <a:pPr marL="0" marR="0">
                        <a:lnSpc>
                          <a:spcPct val="107000"/>
                        </a:lnSpc>
                        <a:spcBef>
                          <a:spcPts val="0"/>
                        </a:spcBef>
                        <a:spcAft>
                          <a:spcPts val="0"/>
                        </a:spcAft>
                      </a:pPr>
                      <a:r>
                        <a:rPr lang="en-US" sz="1600" b="0" dirty="0">
                          <a:solidFill>
                            <a:srgbClr val="002060"/>
                          </a:solidFill>
                          <a:effectLst/>
                          <a:latin typeface="Times New Roman" panose="02020603050405020304" pitchFamily="18" charset="0"/>
                          <a:cs typeface="Times New Roman" panose="02020603050405020304" pitchFamily="18" charset="0"/>
                        </a:rPr>
                        <a:t> </a:t>
                      </a:r>
                      <a:endParaRPr lang="en-US" sz="16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981" marR="63981" marT="0" marB="0"/>
                </a:tc>
                <a:extLst>
                  <a:ext uri="{0D108BD9-81ED-4DB2-BD59-A6C34878D82A}">
                    <a16:rowId xmlns:a16="http://schemas.microsoft.com/office/drawing/2014/main" val="4022104364"/>
                  </a:ext>
                </a:extLst>
              </a:tr>
            </a:tbl>
          </a:graphicData>
        </a:graphic>
      </p:graphicFrame>
      <p:sp>
        <p:nvSpPr>
          <p:cNvPr id="5" name="Rectangle 4">
            <a:extLst>
              <a:ext uri="{FF2B5EF4-FFF2-40B4-BE49-F238E27FC236}">
                <a16:creationId xmlns:a16="http://schemas.microsoft.com/office/drawing/2014/main" id="{C14C0D28-C2AE-44B2-B684-C6AFF86DB4D3}"/>
              </a:ext>
            </a:extLst>
          </p:cNvPr>
          <p:cNvSpPr/>
          <p:nvPr/>
        </p:nvSpPr>
        <p:spPr>
          <a:xfrm>
            <a:off x="589086" y="1808660"/>
            <a:ext cx="3996636" cy="2769989"/>
          </a:xfrm>
          <a:prstGeom prst="rect">
            <a:avLst/>
          </a:prstGeom>
        </p:spPr>
        <p:txBody>
          <a:bodyPr wrap="square">
            <a:spAutoFit/>
          </a:bodyPr>
          <a:lstStyle/>
          <a:p>
            <a:r>
              <a:rPr lang="en-IN" sz="2400" b="1" dirty="0">
                <a:solidFill>
                  <a:srgbClr val="0070C0"/>
                </a:solidFill>
                <a:latin typeface="Times New Roman" panose="02020603050405020304" pitchFamily="18" charset="0"/>
                <a:cs typeface="Times New Roman" panose="02020603050405020304" pitchFamily="18" charset="0"/>
              </a:rPr>
              <a:t>Component matrix :</a:t>
            </a:r>
          </a:p>
          <a:p>
            <a:endParaRPr lang="en-IN" i="1" dirty="0">
              <a:solidFill>
                <a:srgbClr val="002060"/>
              </a:solidFill>
              <a:effectLst>
                <a:outerShdw blurRad="38100" dist="38100" dir="2700000" algn="tl">
                  <a:srgbClr val="000000">
                    <a:alpha val="43137"/>
                  </a:srgbClr>
                </a:outerShdw>
              </a:effectLst>
            </a:endParaRPr>
          </a:p>
          <a:p>
            <a:r>
              <a:rPr lang="en-IN" sz="2200" dirty="0">
                <a:solidFill>
                  <a:srgbClr val="002060"/>
                </a:solidFill>
                <a:latin typeface="Times New Roman" panose="02020603050405020304" pitchFamily="18" charset="0"/>
                <a:cs typeface="Times New Roman" panose="02020603050405020304" pitchFamily="18" charset="0"/>
              </a:rPr>
              <a:t>The higher the absolute value of the loading, </a:t>
            </a:r>
          </a:p>
          <a:p>
            <a:r>
              <a:rPr lang="en-IN" sz="2200" dirty="0">
                <a:solidFill>
                  <a:srgbClr val="002060"/>
                </a:solidFill>
                <a:latin typeface="Times New Roman" panose="02020603050405020304" pitchFamily="18" charset="0"/>
                <a:cs typeface="Times New Roman" panose="02020603050405020304" pitchFamily="18" charset="0"/>
              </a:rPr>
              <a:t>the more the factor contributes to the variable.</a:t>
            </a:r>
          </a:p>
          <a:p>
            <a:r>
              <a:rPr lang="en-IN" sz="2200" dirty="0">
                <a:solidFill>
                  <a:srgbClr val="002060"/>
                </a:solidFill>
                <a:latin typeface="Times New Roman" panose="02020603050405020304" pitchFamily="18" charset="0"/>
                <a:cs typeface="Times New Roman" panose="02020603050405020304" pitchFamily="18" charset="0"/>
              </a:rPr>
              <a:t>We suppressed all loadings less than 0.40.</a:t>
            </a:r>
          </a:p>
        </p:txBody>
      </p:sp>
    </p:spTree>
    <p:extLst>
      <p:ext uri="{BB962C8B-B14F-4D97-AF65-F5344CB8AC3E}">
        <p14:creationId xmlns:p14="http://schemas.microsoft.com/office/powerpoint/2010/main" val="4001315955"/>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5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E78C2B6-B7A9-4BD7-B5A7-0C089DAA5D30}"/>
              </a:ext>
            </a:extLst>
          </p:cNvPr>
          <p:cNvGraphicFramePr>
            <a:graphicFrameLocks noGrp="1"/>
          </p:cNvGraphicFramePr>
          <p:nvPr>
            <p:extLst>
              <p:ext uri="{D42A27DB-BD31-4B8C-83A1-F6EECF244321}">
                <p14:modId xmlns:p14="http://schemas.microsoft.com/office/powerpoint/2010/main" val="3739260671"/>
              </p:ext>
            </p:extLst>
          </p:nvPr>
        </p:nvGraphicFramePr>
        <p:xfrm>
          <a:off x="9832" y="-15798"/>
          <a:ext cx="8462214" cy="6889596"/>
        </p:xfrm>
        <a:graphic>
          <a:graphicData uri="http://schemas.openxmlformats.org/drawingml/2006/table">
            <a:tbl>
              <a:tblPr firstRow="1" firstCol="1" bandRow="1">
                <a:tableStyleId>{5C22544A-7EE6-4342-B048-85BDC9FD1C3A}</a:tableStyleId>
              </a:tblPr>
              <a:tblGrid>
                <a:gridCol w="3801438">
                  <a:extLst>
                    <a:ext uri="{9D8B030D-6E8A-4147-A177-3AD203B41FA5}">
                      <a16:colId xmlns:a16="http://schemas.microsoft.com/office/drawing/2014/main" val="212795465"/>
                    </a:ext>
                  </a:extLst>
                </a:gridCol>
                <a:gridCol w="1118585">
                  <a:extLst>
                    <a:ext uri="{9D8B030D-6E8A-4147-A177-3AD203B41FA5}">
                      <a16:colId xmlns:a16="http://schemas.microsoft.com/office/drawing/2014/main" val="3570362943"/>
                    </a:ext>
                  </a:extLst>
                </a:gridCol>
                <a:gridCol w="1083076">
                  <a:extLst>
                    <a:ext uri="{9D8B030D-6E8A-4147-A177-3AD203B41FA5}">
                      <a16:colId xmlns:a16="http://schemas.microsoft.com/office/drawing/2014/main" val="3200345454"/>
                    </a:ext>
                  </a:extLst>
                </a:gridCol>
                <a:gridCol w="1171853">
                  <a:extLst>
                    <a:ext uri="{9D8B030D-6E8A-4147-A177-3AD203B41FA5}">
                      <a16:colId xmlns:a16="http://schemas.microsoft.com/office/drawing/2014/main" val="2955800647"/>
                    </a:ext>
                  </a:extLst>
                </a:gridCol>
                <a:gridCol w="1287262">
                  <a:extLst>
                    <a:ext uri="{9D8B030D-6E8A-4147-A177-3AD203B41FA5}">
                      <a16:colId xmlns:a16="http://schemas.microsoft.com/office/drawing/2014/main" val="718579535"/>
                    </a:ext>
                  </a:extLst>
                </a:gridCol>
              </a:tblGrid>
              <a:tr h="300185">
                <a:tc gridSpan="5">
                  <a:txBody>
                    <a:bodyPr/>
                    <a:lstStyle/>
                    <a:p>
                      <a:pPr>
                        <a:lnSpc>
                          <a:spcPts val="2000"/>
                        </a:lnSpc>
                        <a:spcAft>
                          <a:spcPts val="0"/>
                        </a:spcAft>
                      </a:pPr>
                      <a:r>
                        <a:rPr lang="en-IN" sz="1400" dirty="0">
                          <a:solidFill>
                            <a:srgbClr val="002060"/>
                          </a:solidFill>
                          <a:effectLst/>
                          <a:latin typeface="Times New Roman" panose="02020603050405020304" pitchFamily="18" charset="0"/>
                          <a:cs typeface="Times New Roman" panose="02020603050405020304" pitchFamily="18" charset="0"/>
                        </a:rPr>
                        <a:t>                                                              Rotated Component Matrix</a:t>
                      </a:r>
                      <a:endParaRPr lang="en-IN"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45267" marB="45267"/>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54747177"/>
                  </a:ext>
                </a:extLst>
              </a:tr>
              <a:tr h="324985">
                <a:tc rowSpan="2">
                  <a:txBody>
                    <a:bodyPr/>
                    <a:lstStyle/>
                    <a:p>
                      <a:pPr>
                        <a:lnSpc>
                          <a:spcPts val="2000"/>
                        </a:lnSpc>
                        <a:spcAft>
                          <a:spcPts val="0"/>
                        </a:spcAft>
                      </a:pPr>
                      <a:r>
                        <a:rPr lang="en-IN" sz="1400" b="0" dirty="0">
                          <a:solidFill>
                            <a:srgbClr val="002060"/>
                          </a:solidFill>
                          <a:effectLst/>
                          <a:latin typeface="Times New Roman" panose="02020603050405020304" pitchFamily="18" charset="0"/>
                          <a:cs typeface="Times New Roman" panose="02020603050405020304" pitchFamily="18" charset="0"/>
                        </a:rPr>
                        <a:t> </a:t>
                      </a:r>
                      <a:endParaRPr lang="en-IN" sz="14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45267" marB="45267"/>
                </a:tc>
                <a:tc gridSpan="4">
                  <a:txBody>
                    <a:bodyPr/>
                    <a:lstStyle/>
                    <a:p>
                      <a:pPr>
                        <a:lnSpc>
                          <a:spcPts val="2000"/>
                        </a:lnSpc>
                        <a:spcAft>
                          <a:spcPts val="0"/>
                        </a:spcAft>
                      </a:pPr>
                      <a:r>
                        <a:rPr lang="en-IN" sz="1400" b="0" dirty="0">
                          <a:solidFill>
                            <a:srgbClr val="002060"/>
                          </a:solidFill>
                          <a:effectLst/>
                          <a:latin typeface="Times New Roman" panose="02020603050405020304" pitchFamily="18" charset="0"/>
                          <a:cs typeface="Times New Roman" panose="02020603050405020304" pitchFamily="18" charset="0"/>
                        </a:rPr>
                        <a:t>                       Components</a:t>
                      </a:r>
                      <a:endParaRPr lang="en-IN" sz="14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45267" marB="45267"/>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18328915"/>
                  </a:ext>
                </a:extLst>
              </a:tr>
              <a:tr h="234783">
                <a:tc vMerge="1">
                  <a:txBody>
                    <a:bodyPr/>
                    <a:lstStyle/>
                    <a:p>
                      <a:endParaRPr lang="en-IN"/>
                    </a:p>
                  </a:txBody>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1</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2</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3</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4</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4187471949"/>
                  </a:ext>
                </a:extLst>
              </a:tr>
              <a:tr h="234783">
                <a:tc>
                  <a:txBody>
                    <a:bodyPr/>
                    <a:lstStyle/>
                    <a:p>
                      <a:pPr marL="2286000" marR="0" indent="-2286000">
                        <a:lnSpc>
                          <a:spcPct val="107000"/>
                        </a:lnSpc>
                        <a:spcBef>
                          <a:spcPts val="0"/>
                        </a:spcBef>
                        <a:spcAft>
                          <a:spcPts val="0"/>
                        </a:spcAft>
                      </a:pPr>
                      <a:r>
                        <a:rPr lang="en-US" sz="1500" b="0" dirty="0">
                          <a:solidFill>
                            <a:srgbClr val="002060"/>
                          </a:solidFill>
                          <a:effectLst/>
                          <a:latin typeface="Times New Roman" panose="02020603050405020304" pitchFamily="18" charset="0"/>
                          <a:cs typeface="Times New Roman" panose="02020603050405020304" pitchFamily="18" charset="0"/>
                        </a:rPr>
                        <a:t> Work Conditions</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0.602 </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1119686684"/>
                  </a:ext>
                </a:extLst>
              </a:tr>
              <a:tr h="235352">
                <a:tc>
                  <a:txBody>
                    <a:bodyPr/>
                    <a:lstStyle/>
                    <a:p>
                      <a:pPr marL="0" marR="0">
                        <a:lnSpc>
                          <a:spcPct val="107000"/>
                        </a:lnSpc>
                        <a:spcBef>
                          <a:spcPts val="0"/>
                        </a:spcBef>
                        <a:spcAft>
                          <a:spcPts val="0"/>
                        </a:spcAft>
                      </a:pPr>
                      <a:r>
                        <a:rPr lang="en-US" sz="1500" b="0" dirty="0">
                          <a:solidFill>
                            <a:srgbClr val="002060"/>
                          </a:solidFill>
                          <a:effectLst/>
                          <a:latin typeface="Times New Roman" panose="02020603050405020304" pitchFamily="18" charset="0"/>
                          <a:cs typeface="Times New Roman" panose="02020603050405020304" pitchFamily="18" charset="0"/>
                        </a:rPr>
                        <a:t> Emotional</a:t>
                      </a:r>
                      <a:r>
                        <a:rPr lang="en-US" sz="1500" b="0" baseline="0" dirty="0">
                          <a:solidFill>
                            <a:srgbClr val="002060"/>
                          </a:solidFill>
                          <a:effectLst/>
                          <a:latin typeface="Times New Roman" panose="02020603050405020304" pitchFamily="18" charset="0"/>
                          <a:cs typeface="Times New Roman" panose="02020603050405020304" pitchFamily="18" charset="0"/>
                        </a:rPr>
                        <a:t> well being</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0.773</a:t>
                      </a:r>
                    </a:p>
                  </a:txBody>
                  <a:tcPr marL="38511" marR="38511" marT="0" marB="0">
                    <a:solidFill>
                      <a:schemeClr val="accent2"/>
                    </a:solidFill>
                  </a:tcPr>
                </a:tc>
                <a:tc>
                  <a:txBody>
                    <a:bodyPr/>
                    <a:lstStyle/>
                    <a:p>
                      <a:pPr>
                        <a:lnSpc>
                          <a:spcPts val="2000"/>
                        </a:lnSpc>
                        <a:spcAft>
                          <a:spcPts val="0"/>
                        </a:spcAft>
                      </a:pP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4004962423"/>
                  </a:ext>
                </a:extLst>
              </a:tr>
              <a:tr h="256665">
                <a:tc>
                  <a:txBody>
                    <a:bodyPr/>
                    <a:lstStyle/>
                    <a:p>
                      <a:pPr marL="0" marR="0">
                        <a:lnSpc>
                          <a:spcPct val="107000"/>
                        </a:lnSpc>
                        <a:spcBef>
                          <a:spcPts val="0"/>
                        </a:spcBef>
                        <a:spcAft>
                          <a:spcPts val="0"/>
                        </a:spcAft>
                      </a:pPr>
                      <a:r>
                        <a:rPr lang="en-US" sz="1500" b="0" dirty="0">
                          <a:solidFill>
                            <a:srgbClr val="002060"/>
                          </a:solidFill>
                          <a:effectLst/>
                          <a:latin typeface="Times New Roman" panose="02020603050405020304" pitchFamily="18" charset="0"/>
                          <a:cs typeface="Times New Roman" panose="02020603050405020304" pitchFamily="18" charset="0"/>
                        </a:rPr>
                        <a:t> Unreasonable Deadlines</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0.771</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189582371"/>
                  </a:ext>
                </a:extLst>
              </a:tr>
              <a:tr h="282751">
                <a:tc>
                  <a:txBody>
                    <a:bodyPr/>
                    <a:lstStyle/>
                    <a:p>
                      <a:pPr marL="0" marR="0">
                        <a:lnSpc>
                          <a:spcPct val="107000"/>
                        </a:lnSpc>
                        <a:spcBef>
                          <a:spcPts val="0"/>
                        </a:spcBef>
                        <a:spcAft>
                          <a:spcPts val="0"/>
                        </a:spcAft>
                      </a:pPr>
                      <a:r>
                        <a:rPr lang="en-US" sz="1500" b="0" dirty="0">
                          <a:solidFill>
                            <a:srgbClr val="002060"/>
                          </a:solidFill>
                          <a:effectLst/>
                          <a:latin typeface="Times New Roman" panose="02020603050405020304" pitchFamily="18" charset="0"/>
                          <a:cs typeface="Times New Roman" panose="02020603050405020304" pitchFamily="18" charset="0"/>
                        </a:rPr>
                        <a:t> Opinions about</a:t>
                      </a:r>
                      <a:r>
                        <a:rPr lang="en-US" sz="1500" b="0" baseline="0" dirty="0">
                          <a:solidFill>
                            <a:srgbClr val="002060"/>
                          </a:solidFill>
                          <a:effectLst/>
                          <a:latin typeface="Times New Roman" panose="02020603050405020304" pitchFamily="18" charset="0"/>
                          <a:cs typeface="Times New Roman" panose="02020603050405020304" pitchFamily="18" charset="0"/>
                        </a:rPr>
                        <a:t> Job Conditions</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0.768</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419480204"/>
                  </a:ext>
                </a:extLst>
              </a:tr>
              <a:tr h="300175">
                <a:tc>
                  <a:txBody>
                    <a:bodyPr/>
                    <a:lstStyle/>
                    <a:p>
                      <a:pPr marL="0" marR="0">
                        <a:lnSpc>
                          <a:spcPct val="107000"/>
                        </a:lnSpc>
                        <a:spcBef>
                          <a:spcPts val="0"/>
                        </a:spcBef>
                        <a:spcAft>
                          <a:spcPts val="0"/>
                        </a:spcAft>
                      </a:pPr>
                      <a:r>
                        <a:rPr lang="en-US" sz="1500" b="0" dirty="0">
                          <a:solidFill>
                            <a:srgbClr val="002060"/>
                          </a:solidFill>
                          <a:effectLst/>
                          <a:latin typeface="Times New Roman" panose="02020603050405020304" pitchFamily="18" charset="0"/>
                          <a:cs typeface="Times New Roman" panose="02020603050405020304" pitchFamily="18" charset="0"/>
                        </a:rPr>
                        <a:t> Job pressures interfere with personal life</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0.726</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866709072"/>
                  </a:ext>
                </a:extLst>
              </a:tr>
              <a:tr h="258647">
                <a:tc>
                  <a:txBody>
                    <a:bodyPr/>
                    <a:lstStyle/>
                    <a:p>
                      <a:pPr marL="0" marR="0">
                        <a:lnSpc>
                          <a:spcPct val="107000"/>
                        </a:lnSpc>
                        <a:spcBef>
                          <a:spcPts val="0"/>
                        </a:spcBef>
                        <a:spcAft>
                          <a:spcPts val="0"/>
                        </a:spcAft>
                      </a:pPr>
                      <a:r>
                        <a:rPr lang="en-US" sz="1500" b="0" dirty="0">
                          <a:solidFill>
                            <a:srgbClr val="002060"/>
                          </a:solidFill>
                          <a:effectLst/>
                          <a:latin typeface="Times New Roman" panose="02020603050405020304" pitchFamily="18" charset="0"/>
                          <a:cs typeface="Times New Roman" panose="02020603050405020304" pitchFamily="18" charset="0"/>
                        </a:rPr>
                        <a:t> Adequate control over work</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0.696</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extLst>
                  <a:ext uri="{0D108BD9-81ED-4DB2-BD59-A6C34878D82A}">
                    <a16:rowId xmlns:a16="http://schemas.microsoft.com/office/drawing/2014/main" val="576238932"/>
                  </a:ext>
                </a:extLst>
              </a:tr>
              <a:tr h="300175">
                <a:tc>
                  <a:txBody>
                    <a:bodyPr/>
                    <a:lstStyle/>
                    <a:p>
                      <a:pPr marL="0" marR="0">
                        <a:lnSpc>
                          <a:spcPct val="107000"/>
                        </a:lnSpc>
                        <a:spcBef>
                          <a:spcPts val="0"/>
                        </a:spcBef>
                        <a:spcAft>
                          <a:spcPts val="0"/>
                        </a:spcAft>
                      </a:pPr>
                      <a:r>
                        <a:rPr lang="en-US" sz="1500" b="0" dirty="0">
                          <a:solidFill>
                            <a:srgbClr val="002060"/>
                          </a:solidFill>
                          <a:effectLst/>
                          <a:latin typeface="Times New Roman" panose="02020603050405020304" pitchFamily="18" charset="0"/>
                          <a:cs typeface="Times New Roman" panose="02020603050405020304" pitchFamily="18" charset="0"/>
                        </a:rPr>
                        <a:t> Appropriate recognition for performance</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0.764</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extLst>
                  <a:ext uri="{0D108BD9-81ED-4DB2-BD59-A6C34878D82A}">
                    <a16:rowId xmlns:a16="http://schemas.microsoft.com/office/drawing/2014/main" val="214384804"/>
                  </a:ext>
                </a:extLst>
              </a:tr>
              <a:tr h="258647">
                <a:tc>
                  <a:txBody>
                    <a:bodyPr/>
                    <a:lstStyle/>
                    <a:p>
                      <a:pPr marL="0" marR="0">
                        <a:lnSpc>
                          <a:spcPct val="107000"/>
                        </a:lnSpc>
                        <a:spcBef>
                          <a:spcPts val="0"/>
                        </a:spcBef>
                        <a:spcAft>
                          <a:spcPts val="0"/>
                        </a:spcAft>
                      </a:pPr>
                      <a:r>
                        <a:rPr lang="en-US" sz="1500" b="0" dirty="0">
                          <a:solidFill>
                            <a:srgbClr val="002060"/>
                          </a:solidFill>
                          <a:effectLst/>
                          <a:latin typeface="Times New Roman" panose="02020603050405020304" pitchFamily="18" charset="0"/>
                          <a:cs typeface="Times New Roman" panose="02020603050405020304" pitchFamily="18" charset="0"/>
                        </a:rPr>
                        <a:t> Utilize</a:t>
                      </a:r>
                      <a:r>
                        <a:rPr lang="en-US" sz="1500" b="0" baseline="0" dirty="0">
                          <a:solidFill>
                            <a:srgbClr val="002060"/>
                          </a:solidFill>
                          <a:effectLst/>
                          <a:latin typeface="Times New Roman" panose="02020603050405020304" pitchFamily="18" charset="0"/>
                          <a:cs typeface="Times New Roman" panose="02020603050405020304" pitchFamily="18" charset="0"/>
                        </a:rPr>
                        <a:t> skills at the fullest extent</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0.784</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extLst>
                  <a:ext uri="{0D108BD9-81ED-4DB2-BD59-A6C34878D82A}">
                    <a16:rowId xmlns:a16="http://schemas.microsoft.com/office/drawing/2014/main" val="4209174408"/>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Variation in shift timing</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0.651</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1122206362"/>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Change in Job Process</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0.774</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159049286"/>
                  </a:ext>
                </a:extLst>
              </a:tr>
              <a:tr h="259422">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Change in Management technique</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0.738</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627226110"/>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Monotonous/Repetitive work</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0.690</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478545809"/>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Long working hours</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0.631</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204059066"/>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Inadequate break times</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0.583</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88289590"/>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Job insecurity</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0.659</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069664336"/>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Lack of training</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0.614</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1518434489"/>
                  </a:ext>
                </a:extLst>
              </a:tr>
              <a:tr h="301074">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Poor relationship with seniors/colleagues</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0.733</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3134629915"/>
                  </a:ext>
                </a:extLst>
              </a:tr>
              <a:tr h="259422">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Constant nagging of boss/senior</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0.671</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3715385893"/>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Bullying / Harassment </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0.719</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542740608"/>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Underpaid</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0.693</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962620146"/>
                  </a:ext>
                </a:extLst>
              </a:tr>
              <a:tr h="381372">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Problems with Family/Relationships affect your professional life</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0.751</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140176241"/>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Monetary issues</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0.760</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a:solidFill>
                            <a:srgbClr val="002060"/>
                          </a:solidFill>
                          <a:effectLst/>
                          <a:latin typeface="Times New Roman" panose="02020603050405020304" pitchFamily="18" charset="0"/>
                          <a:cs typeface="Times New Roman" panose="02020603050405020304" pitchFamily="18" charset="0"/>
                        </a:rPr>
                        <a:t> </a:t>
                      </a:r>
                      <a:endParaRPr lang="en-IN" sz="15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3571269923"/>
                  </a:ext>
                </a:extLst>
              </a:tr>
              <a:tr h="234783">
                <a:tc>
                  <a:txBody>
                    <a:bodyPr/>
                    <a:lstStyle/>
                    <a:p>
                      <a:pPr marL="0" marR="0">
                        <a:lnSpc>
                          <a:spcPct val="107000"/>
                        </a:lnSpc>
                        <a:spcBef>
                          <a:spcPts val="0"/>
                        </a:spcBef>
                        <a:spcAft>
                          <a:spcPts val="0"/>
                        </a:spcAft>
                      </a:pPr>
                      <a:r>
                        <a:rPr lang="en-IN"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Daily</a:t>
                      </a:r>
                      <a:r>
                        <a:rPr lang="en-IN" sz="1500" b="0" baseline="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commute to work</a:t>
                      </a:r>
                      <a:endParaRPr lang="en-US" sz="15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1500" b="0" dirty="0">
                          <a:solidFill>
                            <a:schemeClr val="bg1"/>
                          </a:solidFill>
                          <a:effectLst/>
                          <a:latin typeface="Times New Roman" panose="02020603050405020304" pitchFamily="18" charset="0"/>
                          <a:cs typeface="Times New Roman" panose="02020603050405020304" pitchFamily="18" charset="0"/>
                        </a:rPr>
                        <a:t> 0.613</a:t>
                      </a:r>
                      <a:endParaRPr lang="en-IN" sz="15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solidFill>
                      <a:schemeClr val="accent2"/>
                    </a:solidFill>
                  </a:tcPr>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tc>
                  <a:txBody>
                    <a:bodyPr/>
                    <a:lstStyle/>
                    <a:p>
                      <a:pPr>
                        <a:lnSpc>
                          <a:spcPts val="2000"/>
                        </a:lnSpc>
                        <a:spcAft>
                          <a:spcPts val="0"/>
                        </a:spcAft>
                      </a:pPr>
                      <a:r>
                        <a:rPr lang="en-IN" sz="1500" b="0" dirty="0">
                          <a:solidFill>
                            <a:srgbClr val="002060"/>
                          </a:solidFill>
                          <a:effectLst/>
                          <a:latin typeface="Times New Roman" panose="02020603050405020304" pitchFamily="18" charset="0"/>
                          <a:cs typeface="Times New Roman" panose="02020603050405020304" pitchFamily="18" charset="0"/>
                        </a:rPr>
                        <a:t> </a:t>
                      </a:r>
                      <a:endParaRPr lang="en-IN" sz="15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11" marR="38511" marT="0" marB="0"/>
                </a:tc>
                <a:extLst>
                  <a:ext uri="{0D108BD9-81ED-4DB2-BD59-A6C34878D82A}">
                    <a16:rowId xmlns:a16="http://schemas.microsoft.com/office/drawing/2014/main" val="217410549"/>
                  </a:ext>
                </a:extLst>
              </a:tr>
            </a:tbl>
          </a:graphicData>
        </a:graphic>
      </p:graphicFrame>
      <p:sp>
        <p:nvSpPr>
          <p:cNvPr id="7" name="TextBox 6">
            <a:extLst>
              <a:ext uri="{FF2B5EF4-FFF2-40B4-BE49-F238E27FC236}">
                <a16:creationId xmlns:a16="http://schemas.microsoft.com/office/drawing/2014/main" id="{5F1E1603-D749-4000-A975-B20E12FBAA19}"/>
              </a:ext>
            </a:extLst>
          </p:cNvPr>
          <p:cNvSpPr txBox="1"/>
          <p:nvPr/>
        </p:nvSpPr>
        <p:spPr>
          <a:xfrm>
            <a:off x="8472046" y="2655376"/>
            <a:ext cx="3397782" cy="523220"/>
          </a:xfrm>
          <a:prstGeom prst="rect">
            <a:avLst/>
          </a:prstGeom>
          <a:noFill/>
        </p:spPr>
        <p:txBody>
          <a:bodyPr wrap="square" rtlCol="0">
            <a:spAutoFit/>
          </a:bodyPr>
          <a:lstStyle/>
          <a:p>
            <a:r>
              <a:rPr lang="en-IN" sz="2800" b="1" dirty="0">
                <a:solidFill>
                  <a:srgbClr val="002060"/>
                </a:solidFill>
                <a:effectLst>
                  <a:outerShdw blurRad="38100" dist="38100" dir="2700000" algn="tl">
                    <a:srgbClr val="000000">
                      <a:alpha val="43137"/>
                    </a:srgbClr>
                  </a:outerShdw>
                </a:effectLst>
              </a:rPr>
              <a:t>Rotation : Varimax</a:t>
            </a:r>
          </a:p>
        </p:txBody>
      </p:sp>
    </p:spTree>
    <p:extLst>
      <p:ext uri="{BB962C8B-B14F-4D97-AF65-F5344CB8AC3E}">
        <p14:creationId xmlns:p14="http://schemas.microsoft.com/office/powerpoint/2010/main" val="28572856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5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20785C-424C-4F63-B061-CD4CB294DF8E}"/>
              </a:ext>
            </a:extLst>
          </p:cNvPr>
          <p:cNvSpPr>
            <a:spLocks noGrp="1"/>
          </p:cNvSpPr>
          <p:nvPr>
            <p:ph type="title"/>
          </p:nvPr>
        </p:nvSpPr>
        <p:spPr>
          <a:xfrm>
            <a:off x="769620" y="129540"/>
            <a:ext cx="8596668" cy="632460"/>
          </a:xfrm>
        </p:spPr>
        <p:txBody>
          <a:bodyPr>
            <a:normAutofit fontScale="90000"/>
          </a:bodyPr>
          <a:lstStyle/>
          <a:p>
            <a:r>
              <a:rPr lang="en-US" b="1" dirty="0">
                <a:effectLst>
                  <a:outerShdw blurRad="38100" dist="38100" dir="2700000" algn="tl">
                    <a:srgbClr val="000000">
                      <a:alpha val="43137"/>
                    </a:srgbClr>
                  </a:outerShdw>
                </a:effectLst>
              </a:rPr>
              <a:t>							 Conclusion </a:t>
            </a:r>
            <a:endParaRPr lang="en-IN" b="1" dirty="0">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17BDBE50-2B37-4B10-B022-096103550E45}"/>
              </a:ext>
            </a:extLst>
          </p:cNvPr>
          <p:cNvSpPr/>
          <p:nvPr/>
        </p:nvSpPr>
        <p:spPr>
          <a:xfrm>
            <a:off x="713317" y="673715"/>
            <a:ext cx="10745046" cy="923330"/>
          </a:xfrm>
          <a:prstGeom prst="rect">
            <a:avLst/>
          </a:prstGeom>
        </p:spPr>
        <p:txBody>
          <a:bodyPr wrap="square">
            <a:spAutoFit/>
          </a:bodyPr>
          <a:lstStyle/>
          <a:p>
            <a:pPr lvl="0"/>
            <a:r>
              <a:rPr lang="en-US" dirty="0">
                <a:solidFill>
                  <a:srgbClr val="002060"/>
                </a:solidFill>
                <a:latin typeface="Times New Roman" panose="02020603050405020304" pitchFamily="18" charset="0"/>
                <a:ea typeface="Calibri" pitchFamily="34" charset="0"/>
                <a:cs typeface="Times New Roman" panose="02020603050405020304" pitchFamily="18" charset="0"/>
              </a:rPr>
              <a:t>On the basis of the factor loadings obtained from the rotated component matrix we can classify the variables and name the following factors as follows</a:t>
            </a:r>
          </a:p>
          <a:p>
            <a:pPr lvl="0"/>
            <a:endParaRPr lang="en-US" dirty="0">
              <a:solidFill>
                <a:srgbClr val="002060"/>
              </a:solidFill>
              <a:latin typeface="Times New Roman" panose="02020603050405020304" pitchFamily="18" charset="0"/>
              <a:ea typeface="Calibri"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128E5CEE-AE9D-49C4-9A7C-EA7B7707F4CF}"/>
              </a:ext>
            </a:extLst>
          </p:cNvPr>
          <p:cNvSpPr/>
          <p:nvPr/>
        </p:nvSpPr>
        <p:spPr>
          <a:xfrm>
            <a:off x="297325" y="2296437"/>
            <a:ext cx="2337461" cy="3785652"/>
          </a:xfrm>
          <a:prstGeom prst="rect">
            <a:avLst/>
          </a:prstGeom>
          <a:solidFill>
            <a:schemeClr val="accent1"/>
          </a:solidFill>
        </p:spPr>
        <p:txBody>
          <a:bodyPr wrap="square">
            <a:spAutoFit/>
          </a:bodyPr>
          <a:lstStyle/>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Job insecurity</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Lack of training</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Poor relationship with seniors/colleagues</a:t>
            </a: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Constant nagging of boss/senior</a:t>
            </a:r>
            <a:endParaRPr lang="en-US"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Bullying / Harassment </a:t>
            </a: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Underpaid</a:t>
            </a:r>
            <a:endParaRPr lang="en-US"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Problems with Family/Relationships affect your professional life</a:t>
            </a:r>
            <a:endParaRPr lang="en-US"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Monetary issues</a:t>
            </a: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Daily commute to work</a:t>
            </a:r>
            <a:endParaRPr lang="en-US"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6DEEDCF-F7F4-4C88-ACDD-3E8CAE1644DE}"/>
              </a:ext>
            </a:extLst>
          </p:cNvPr>
          <p:cNvSpPr txBox="1"/>
          <p:nvPr/>
        </p:nvSpPr>
        <p:spPr>
          <a:xfrm>
            <a:off x="210738" y="1747351"/>
            <a:ext cx="2510637" cy="369332"/>
          </a:xfrm>
          <a:prstGeom prst="rect">
            <a:avLst/>
          </a:prstGeom>
          <a:solidFill>
            <a:schemeClr val="accent1"/>
          </a:solidFill>
        </p:spPr>
        <p:txBody>
          <a:bodyPr wrap="square" rtlCol="0">
            <a:spAutoFit/>
          </a:bodyPr>
          <a:lstStyle/>
          <a:p>
            <a:r>
              <a:rPr lang="en-US" dirty="0">
                <a:latin typeface="Times New Roman" panose="02020603050405020304" pitchFamily="18" charset="0"/>
                <a:cs typeface="Times New Roman" panose="02020603050405020304" pitchFamily="18" charset="0"/>
              </a:rPr>
              <a:t>Employment condition</a:t>
            </a:r>
          </a:p>
        </p:txBody>
      </p:sp>
      <p:sp>
        <p:nvSpPr>
          <p:cNvPr id="10" name="Rectangle 9">
            <a:extLst>
              <a:ext uri="{FF2B5EF4-FFF2-40B4-BE49-F238E27FC236}">
                <a16:creationId xmlns:a16="http://schemas.microsoft.com/office/drawing/2014/main" id="{F0998066-5F9B-4BA3-BDF9-B4FF1F16A436}"/>
              </a:ext>
            </a:extLst>
          </p:cNvPr>
          <p:cNvSpPr/>
          <p:nvPr/>
        </p:nvSpPr>
        <p:spPr>
          <a:xfrm>
            <a:off x="3178701" y="2296437"/>
            <a:ext cx="2388094" cy="2523768"/>
          </a:xfrm>
          <a:prstGeom prst="rect">
            <a:avLst/>
          </a:prstGeom>
          <a:solidFill>
            <a:schemeClr val="accent6">
              <a:lumMod val="75000"/>
            </a:schemeClr>
          </a:solidFill>
        </p:spPr>
        <p:txBody>
          <a:bodyPr wrap="square">
            <a:spAutoFit/>
          </a:bodyPr>
          <a:lstStyle/>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Variation in shift timing</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Change in Job Process</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Change in Management technique</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Monotonous /Repetitive work</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Long working hours</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Inadequate break times</a:t>
            </a:r>
          </a:p>
          <a:p>
            <a:pPr marL="285750" indent="-285750">
              <a:buFont typeface="Arial" panose="020B0604020202020204" pitchFamily="34" charset="0"/>
              <a:buChar cha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8EA9A7-1698-4F54-8E8E-BCA3123611A2}"/>
              </a:ext>
            </a:extLst>
          </p:cNvPr>
          <p:cNvSpPr txBox="1"/>
          <p:nvPr/>
        </p:nvSpPr>
        <p:spPr>
          <a:xfrm>
            <a:off x="3023126" y="1747351"/>
            <a:ext cx="2864117" cy="369332"/>
          </a:xfrm>
          <a:prstGeom prst="rect">
            <a:avLst/>
          </a:prstGeom>
          <a:solidFill>
            <a:schemeClr val="accent6">
              <a:lumMod val="75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Role ambiguity/work load</a:t>
            </a:r>
          </a:p>
        </p:txBody>
      </p:sp>
      <p:sp>
        <p:nvSpPr>
          <p:cNvPr id="13" name="TextBox 12">
            <a:extLst>
              <a:ext uri="{FF2B5EF4-FFF2-40B4-BE49-F238E27FC236}">
                <a16:creationId xmlns:a16="http://schemas.microsoft.com/office/drawing/2014/main" id="{CAD2FF2A-4E2B-4D37-9A43-F8DD9970C411}"/>
              </a:ext>
            </a:extLst>
          </p:cNvPr>
          <p:cNvSpPr txBox="1"/>
          <p:nvPr/>
        </p:nvSpPr>
        <p:spPr>
          <a:xfrm>
            <a:off x="6159839" y="1747351"/>
            <a:ext cx="2714328" cy="369332"/>
          </a:xfrm>
          <a:prstGeom prst="rect">
            <a:avLst/>
          </a:prstGeom>
          <a:solidFill>
            <a:schemeClr val="accent3">
              <a:lumMod val="60000"/>
              <a:lumOff val="4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      Job satisfaction</a:t>
            </a:r>
          </a:p>
        </p:txBody>
      </p:sp>
      <p:sp>
        <p:nvSpPr>
          <p:cNvPr id="14" name="Rectangle 13">
            <a:extLst>
              <a:ext uri="{FF2B5EF4-FFF2-40B4-BE49-F238E27FC236}">
                <a16:creationId xmlns:a16="http://schemas.microsoft.com/office/drawing/2014/main" id="{9E34496F-F14E-48D8-B527-8658CFC4AFE6}"/>
              </a:ext>
            </a:extLst>
          </p:cNvPr>
          <p:cNvSpPr/>
          <p:nvPr/>
        </p:nvSpPr>
        <p:spPr>
          <a:xfrm>
            <a:off x="6296315" y="2296437"/>
            <a:ext cx="2441375" cy="2062103"/>
          </a:xfrm>
          <a:prstGeom prst="rect">
            <a:avLst/>
          </a:prstGeom>
          <a:solidFill>
            <a:schemeClr val="accent3">
              <a:lumMod val="60000"/>
              <a:lumOff val="40000"/>
            </a:schemeClr>
          </a:solidFill>
        </p:spPr>
        <p:txBody>
          <a:bodyPr wrap="square">
            <a:spAutoFit/>
          </a:bodyPr>
          <a:lstStyle/>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Work Conditions</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Emotional well being</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Unreasonable Deadlines</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Opinions about Job Conditions</a:t>
            </a:r>
          </a:p>
          <a:p>
            <a:pPr marL="285750" indent="-285750">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Job pressures interfere with personal life</a:t>
            </a:r>
          </a:p>
        </p:txBody>
      </p:sp>
      <p:sp>
        <p:nvSpPr>
          <p:cNvPr id="15" name="TextBox 14">
            <a:extLst>
              <a:ext uri="{FF2B5EF4-FFF2-40B4-BE49-F238E27FC236}">
                <a16:creationId xmlns:a16="http://schemas.microsoft.com/office/drawing/2014/main" id="{CF3AEF71-7013-4510-8ABE-24C116C566E4}"/>
              </a:ext>
            </a:extLst>
          </p:cNvPr>
          <p:cNvSpPr txBox="1"/>
          <p:nvPr/>
        </p:nvSpPr>
        <p:spPr>
          <a:xfrm>
            <a:off x="9266934" y="1747351"/>
            <a:ext cx="2714328" cy="369332"/>
          </a:xfrm>
          <a:prstGeom prst="rect">
            <a:avLst/>
          </a:prstGeom>
          <a:solidFill>
            <a:srgbClr val="FFC000"/>
          </a:solidFill>
        </p:spPr>
        <p:txBody>
          <a:bodyPr wrap="square" rtlCol="0">
            <a:spAutoFit/>
          </a:bodyPr>
          <a:lstStyle/>
          <a:p>
            <a:r>
              <a:rPr lang="en-US" dirty="0">
                <a:latin typeface="Times New Roman" panose="02020603050405020304" pitchFamily="18" charset="0"/>
                <a:cs typeface="Times New Roman" panose="02020603050405020304" pitchFamily="18" charset="0"/>
              </a:rPr>
              <a:t>Promotion and Control</a:t>
            </a:r>
          </a:p>
        </p:txBody>
      </p:sp>
      <p:sp>
        <p:nvSpPr>
          <p:cNvPr id="16" name="Rectangle 15">
            <a:extLst>
              <a:ext uri="{FF2B5EF4-FFF2-40B4-BE49-F238E27FC236}">
                <a16:creationId xmlns:a16="http://schemas.microsoft.com/office/drawing/2014/main" id="{B77CF350-FCB0-412D-BAFA-1A415CF73063}"/>
              </a:ext>
            </a:extLst>
          </p:cNvPr>
          <p:cNvSpPr/>
          <p:nvPr/>
        </p:nvSpPr>
        <p:spPr>
          <a:xfrm>
            <a:off x="9467210" y="2296437"/>
            <a:ext cx="2139425" cy="2031325"/>
          </a:xfrm>
          <a:prstGeom prst="rect">
            <a:avLst/>
          </a:prstGeom>
          <a:solidFill>
            <a:srgbClr val="FFC000"/>
          </a:solidFill>
        </p:spPr>
        <p:txBody>
          <a:bodyPr wrap="square">
            <a:spAutoFit/>
          </a:bodyPr>
          <a:lstStyle/>
          <a:p>
            <a:pPr marL="285750" indent="-285750">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Adequate control over work</a:t>
            </a:r>
          </a:p>
          <a:p>
            <a:pPr marL="285750" indent="-285750">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Appropriate recognition for performance</a:t>
            </a:r>
          </a:p>
          <a:p>
            <a:pPr marL="285750" indent="-285750">
              <a:buFont typeface="Arial" panose="020B0604020202020204" pitchFamily="34" charset="0"/>
              <a:buChar char="•"/>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Utilize skills at the fullest extent</a:t>
            </a:r>
          </a:p>
          <a:p>
            <a:pPr marL="285750" indent="-285750">
              <a:buFont typeface="Arial" panose="020B0604020202020204" pitchFamily="34" charset="0"/>
              <a:buChar cha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4291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D2A636-E6DD-439C-A7F0-0F2736C799AF}"/>
              </a:ext>
            </a:extLst>
          </p:cNvPr>
          <p:cNvSpPr>
            <a:spLocks noGrp="1"/>
          </p:cNvSpPr>
          <p:nvPr>
            <p:ph type="title"/>
          </p:nvPr>
        </p:nvSpPr>
        <p:spPr>
          <a:xfrm>
            <a:off x="772356" y="756351"/>
            <a:ext cx="8288581" cy="894427"/>
          </a:xfrm>
        </p:spPr>
        <p:txBody>
          <a:bodyPr/>
          <a:lstStyle/>
          <a:p>
            <a:r>
              <a:rPr lang="en-IN" dirty="0">
                <a:effectLst>
                  <a:outerShdw blurRad="38100" dist="38100" dir="2700000" algn="tl">
                    <a:srgbClr val="000000">
                      <a:alpha val="43137"/>
                    </a:srgbClr>
                  </a:outerShdw>
                </a:effectLst>
              </a:rPr>
              <a:t>Cronbach’s alpha</a:t>
            </a:r>
          </a:p>
        </p:txBody>
      </p:sp>
      <p:sp>
        <p:nvSpPr>
          <p:cNvPr id="4" name="Content Placeholder 3">
            <a:extLst>
              <a:ext uri="{FF2B5EF4-FFF2-40B4-BE49-F238E27FC236}">
                <a16:creationId xmlns:a16="http://schemas.microsoft.com/office/drawing/2014/main" id="{375B9C70-E986-4F3C-BE2B-F8FCFD2388A5}"/>
              </a:ext>
            </a:extLst>
          </p:cNvPr>
          <p:cNvSpPr>
            <a:spLocks noGrp="1"/>
          </p:cNvSpPr>
          <p:nvPr>
            <p:ph idx="1"/>
          </p:nvPr>
        </p:nvSpPr>
        <p:spPr>
          <a:xfrm>
            <a:off x="677334" y="1930400"/>
            <a:ext cx="8596668" cy="388077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Cronbach’s alpha is a measure of internal consistency, that is, how closely related a set of items area as a group. It is considered to be a measure of scale reliability.</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9AF7106-A0D5-476A-9BE5-6175491BE53C}"/>
              </a:ext>
            </a:extLst>
          </p:cNvPr>
          <p:cNvGraphicFramePr>
            <a:graphicFrameLocks noGrp="1"/>
          </p:cNvGraphicFramePr>
          <p:nvPr>
            <p:extLst>
              <p:ext uri="{D42A27DB-BD31-4B8C-83A1-F6EECF244321}">
                <p14:modId xmlns:p14="http://schemas.microsoft.com/office/powerpoint/2010/main" val="1618426991"/>
              </p:ext>
            </p:extLst>
          </p:nvPr>
        </p:nvGraphicFramePr>
        <p:xfrm>
          <a:off x="906431" y="3429222"/>
          <a:ext cx="5725160" cy="1778000"/>
        </p:xfrm>
        <a:graphic>
          <a:graphicData uri="http://schemas.openxmlformats.org/drawingml/2006/table">
            <a:tbl>
              <a:tblPr firstRow="1" firstCol="1" bandRow="1">
                <a:tableStyleId>{5C22544A-7EE6-4342-B048-85BDC9FD1C3A}</a:tableStyleId>
              </a:tblPr>
              <a:tblGrid>
                <a:gridCol w="2862580">
                  <a:extLst>
                    <a:ext uri="{9D8B030D-6E8A-4147-A177-3AD203B41FA5}">
                      <a16:colId xmlns:a16="http://schemas.microsoft.com/office/drawing/2014/main" val="3830041569"/>
                    </a:ext>
                  </a:extLst>
                </a:gridCol>
                <a:gridCol w="2862580">
                  <a:extLst>
                    <a:ext uri="{9D8B030D-6E8A-4147-A177-3AD203B41FA5}">
                      <a16:colId xmlns:a16="http://schemas.microsoft.com/office/drawing/2014/main" val="591329555"/>
                    </a:ext>
                  </a:extLst>
                </a:gridCol>
              </a:tblGrid>
              <a:tr h="0">
                <a:tc>
                  <a:txBody>
                    <a:bodyPr/>
                    <a:lstStyle/>
                    <a:p>
                      <a:pPr>
                        <a:lnSpc>
                          <a:spcPts val="2000"/>
                        </a:lnSpc>
                        <a:spcAft>
                          <a:spcPts val="0"/>
                        </a:spcAft>
                      </a:pPr>
                      <a:r>
                        <a:rPr lang="en-IN" sz="2000" dirty="0">
                          <a:effectLst/>
                          <a:latin typeface="Times New Roman" panose="02020603050405020304" pitchFamily="18" charset="0"/>
                          <a:cs typeface="Times New Roman" panose="02020603050405020304" pitchFamily="18" charset="0"/>
                        </a:rPr>
                        <a:t>Cronbach’s alpha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2000">
                          <a:effectLst/>
                          <a:latin typeface="Times New Roman" panose="02020603050405020304" pitchFamily="18" charset="0"/>
                          <a:cs typeface="Times New Roman" panose="02020603050405020304" pitchFamily="18" charset="0"/>
                        </a:rPr>
                        <a:t>Internal Consistency</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211778"/>
                  </a:ext>
                </a:extLst>
              </a:tr>
              <a:tr h="0">
                <a:tc>
                  <a:txBody>
                    <a:bodyPr/>
                    <a:lstStyle/>
                    <a:p>
                      <a:pPr>
                        <a:lnSpc>
                          <a:spcPts val="2000"/>
                        </a:lnSpc>
                        <a:spcAft>
                          <a:spcPts val="0"/>
                        </a:spcAft>
                      </a:pPr>
                      <a:r>
                        <a:rPr lang="en-IN" sz="2000" dirty="0">
                          <a:effectLst/>
                          <a:latin typeface="Times New Roman" panose="02020603050405020304" pitchFamily="18" charset="0"/>
                          <a:cs typeface="Times New Roman" panose="02020603050405020304" pitchFamily="18" charset="0"/>
                        </a:rPr>
                        <a:t>α ≥ 0.9</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2000">
                          <a:effectLst/>
                          <a:latin typeface="Times New Roman" panose="02020603050405020304" pitchFamily="18" charset="0"/>
                          <a:cs typeface="Times New Roman" panose="02020603050405020304" pitchFamily="18" charset="0"/>
                        </a:rPr>
                        <a:t>Excellent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0229950"/>
                  </a:ext>
                </a:extLst>
              </a:tr>
              <a:tr h="0">
                <a:tc>
                  <a:txBody>
                    <a:bodyPr/>
                    <a:lstStyle/>
                    <a:p>
                      <a:pPr>
                        <a:lnSpc>
                          <a:spcPts val="2000"/>
                        </a:lnSpc>
                        <a:spcAft>
                          <a:spcPts val="0"/>
                        </a:spcAft>
                      </a:pPr>
                      <a:r>
                        <a:rPr lang="en-IN" sz="2000" dirty="0">
                          <a:effectLst/>
                          <a:latin typeface="Times New Roman" panose="02020603050405020304" pitchFamily="18" charset="0"/>
                          <a:cs typeface="Times New Roman" panose="02020603050405020304" pitchFamily="18" charset="0"/>
                        </a:rPr>
                        <a:t>0.9 &gt; α ≥ 0.8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2000">
                          <a:effectLst/>
                          <a:latin typeface="Times New Roman" panose="02020603050405020304" pitchFamily="18" charset="0"/>
                          <a:cs typeface="Times New Roman" panose="02020603050405020304" pitchFamily="18" charset="0"/>
                        </a:rPr>
                        <a:t>Good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2772740"/>
                  </a:ext>
                </a:extLst>
              </a:tr>
              <a:tr h="0">
                <a:tc>
                  <a:txBody>
                    <a:bodyPr/>
                    <a:lstStyle/>
                    <a:p>
                      <a:pPr>
                        <a:lnSpc>
                          <a:spcPts val="2000"/>
                        </a:lnSpc>
                        <a:spcAft>
                          <a:spcPts val="0"/>
                        </a:spcAft>
                      </a:pPr>
                      <a:r>
                        <a:rPr lang="en-IN" sz="2000" dirty="0">
                          <a:effectLst/>
                          <a:latin typeface="Times New Roman" panose="02020603050405020304" pitchFamily="18" charset="0"/>
                          <a:cs typeface="Times New Roman" panose="02020603050405020304" pitchFamily="18" charset="0"/>
                        </a:rPr>
                        <a:t>0.8 &gt; α ≥ 0.7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2000">
                          <a:effectLst/>
                          <a:latin typeface="Times New Roman" panose="02020603050405020304" pitchFamily="18" charset="0"/>
                          <a:cs typeface="Times New Roman" panose="02020603050405020304" pitchFamily="18" charset="0"/>
                        </a:rPr>
                        <a:t>Acceptable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849091"/>
                  </a:ext>
                </a:extLst>
              </a:tr>
              <a:tr h="0">
                <a:tc>
                  <a:txBody>
                    <a:bodyPr/>
                    <a:lstStyle/>
                    <a:p>
                      <a:pPr>
                        <a:lnSpc>
                          <a:spcPts val="2000"/>
                        </a:lnSpc>
                        <a:spcAft>
                          <a:spcPts val="0"/>
                        </a:spcAft>
                      </a:pPr>
                      <a:r>
                        <a:rPr lang="en-IN" sz="2000" dirty="0">
                          <a:effectLst/>
                          <a:latin typeface="Times New Roman" panose="02020603050405020304" pitchFamily="18" charset="0"/>
                          <a:cs typeface="Times New Roman" panose="02020603050405020304" pitchFamily="18" charset="0"/>
                        </a:rPr>
                        <a:t>0.7 &gt; α ≥ 0.6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2000">
                          <a:effectLst/>
                          <a:latin typeface="Times New Roman" panose="02020603050405020304" pitchFamily="18" charset="0"/>
                          <a:cs typeface="Times New Roman" panose="02020603050405020304" pitchFamily="18" charset="0"/>
                        </a:rPr>
                        <a:t>Questionable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0444136"/>
                  </a:ext>
                </a:extLst>
              </a:tr>
              <a:tr h="0">
                <a:tc>
                  <a:txBody>
                    <a:bodyPr/>
                    <a:lstStyle/>
                    <a:p>
                      <a:pPr>
                        <a:lnSpc>
                          <a:spcPts val="2000"/>
                        </a:lnSpc>
                        <a:spcAft>
                          <a:spcPts val="0"/>
                        </a:spcAft>
                      </a:pPr>
                      <a:r>
                        <a:rPr lang="en-IN" sz="2000" dirty="0">
                          <a:effectLst/>
                          <a:latin typeface="Times New Roman" panose="02020603050405020304" pitchFamily="18" charset="0"/>
                          <a:cs typeface="Times New Roman" panose="02020603050405020304" pitchFamily="18" charset="0"/>
                        </a:rPr>
                        <a:t>0.6 &gt; α ≥ 0.5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2000">
                          <a:effectLst/>
                          <a:latin typeface="Times New Roman" panose="02020603050405020304" pitchFamily="18" charset="0"/>
                          <a:cs typeface="Times New Roman" panose="02020603050405020304" pitchFamily="18" charset="0"/>
                        </a:rPr>
                        <a:t>Poor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90635"/>
                  </a:ext>
                </a:extLst>
              </a:tr>
              <a:tr h="0">
                <a:tc>
                  <a:txBody>
                    <a:bodyPr/>
                    <a:lstStyle/>
                    <a:p>
                      <a:pPr>
                        <a:lnSpc>
                          <a:spcPts val="2000"/>
                        </a:lnSpc>
                        <a:spcAft>
                          <a:spcPts val="0"/>
                        </a:spcAft>
                      </a:pPr>
                      <a:r>
                        <a:rPr lang="en-IN" sz="2000" dirty="0">
                          <a:effectLst/>
                          <a:latin typeface="Times New Roman" panose="02020603050405020304" pitchFamily="18" charset="0"/>
                          <a:cs typeface="Times New Roman" panose="02020603050405020304" pitchFamily="18" charset="0"/>
                        </a:rPr>
                        <a:t>0.5 &gt; α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ts val="2000"/>
                        </a:lnSpc>
                        <a:spcAft>
                          <a:spcPts val="0"/>
                        </a:spcAft>
                      </a:pPr>
                      <a:r>
                        <a:rPr lang="en-IN" sz="2000" dirty="0">
                          <a:effectLst/>
                          <a:latin typeface="Times New Roman" panose="02020603050405020304" pitchFamily="18" charset="0"/>
                          <a:cs typeface="Times New Roman" panose="02020603050405020304" pitchFamily="18" charset="0"/>
                        </a:rPr>
                        <a:t>Unacceptable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4278895"/>
                  </a:ext>
                </a:extLst>
              </a:tr>
            </a:tbl>
          </a:graphicData>
        </a:graphic>
      </p:graphicFrame>
      <p:sp>
        <p:nvSpPr>
          <p:cNvPr id="6" name="Rectangle 1">
            <a:extLst>
              <a:ext uri="{FF2B5EF4-FFF2-40B4-BE49-F238E27FC236}">
                <a16:creationId xmlns:a16="http://schemas.microsoft.com/office/drawing/2014/main" id="{31C19647-9F32-4B97-BA62-E9EB287EE107}"/>
              </a:ext>
            </a:extLst>
          </p:cNvPr>
          <p:cNvSpPr>
            <a:spLocks noChangeArrowheads="1"/>
          </p:cNvSpPr>
          <p:nvPr/>
        </p:nvSpPr>
        <p:spPr bwMode="auto">
          <a:xfrm>
            <a:off x="905955" y="3429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76447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944F8-7B4F-48E7-BE95-637F9C026520}"/>
              </a:ext>
            </a:extLst>
          </p:cNvPr>
          <p:cNvSpPr>
            <a:spLocks noGrp="1"/>
          </p:cNvSpPr>
          <p:nvPr>
            <p:ph type="title"/>
          </p:nvPr>
        </p:nvSpPr>
        <p:spPr>
          <a:xfrm>
            <a:off x="677334" y="609600"/>
            <a:ext cx="8596668" cy="701964"/>
          </a:xfrm>
        </p:spPr>
        <p:txBody>
          <a:bodyPr>
            <a:noAutofit/>
          </a:bodyPr>
          <a:lstStyle/>
          <a:p>
            <a:r>
              <a:rPr lang="en-IN" sz="4000" b="1" dirty="0">
                <a:effectLst>
                  <a:outerShdw blurRad="38100" dist="38100" dir="2700000" algn="tl">
                    <a:srgbClr val="000000">
                      <a:alpha val="43137"/>
                    </a:srgbClr>
                  </a:outerShdw>
                </a:effectLst>
              </a:rPr>
              <a:t>		RELIABILITY OF FACTORS</a:t>
            </a:r>
            <a:br>
              <a:rPr lang="en-IN" sz="4000" dirty="0">
                <a:effectLst>
                  <a:outerShdw blurRad="38100" dist="38100" dir="2700000" algn="tl">
                    <a:srgbClr val="000000">
                      <a:alpha val="43137"/>
                    </a:srgbClr>
                  </a:outerShdw>
                </a:effectLst>
              </a:rPr>
            </a:br>
            <a:endParaRPr lang="en-IN" sz="4000"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93CBA325-604C-432F-843F-650EB47823A2}"/>
              </a:ext>
            </a:extLst>
          </p:cNvPr>
          <p:cNvSpPr>
            <a:spLocks noGrp="1"/>
          </p:cNvSpPr>
          <p:nvPr>
            <p:ph idx="1"/>
          </p:nvPr>
        </p:nvSpPr>
        <p:spPr>
          <a:xfrm>
            <a:off x="677334" y="1431637"/>
            <a:ext cx="8596668" cy="5569528"/>
          </a:xfrm>
        </p:spPr>
        <p:txBody>
          <a:bodyPr/>
          <a:lstStyle/>
          <a:p>
            <a:pPr marL="0" indent="0">
              <a:buNone/>
            </a:pPr>
            <a:r>
              <a:rPr lang="en-IN" dirty="0">
                <a:solidFill>
                  <a:srgbClr val="002060"/>
                </a:solidFill>
              </a:rPr>
              <a:t>	EMPLOYMENT CONDITION                        JOB SATISFACTION</a:t>
            </a:r>
          </a:p>
          <a:p>
            <a:endParaRPr lang="en-IN" dirty="0"/>
          </a:p>
          <a:p>
            <a:pPr marL="0" indent="0">
              <a:buNone/>
            </a:pPr>
            <a:endParaRPr lang="en-IN" dirty="0"/>
          </a:p>
          <a:p>
            <a:pPr marL="0" indent="0">
              <a:buNone/>
            </a:pPr>
            <a:r>
              <a:rPr lang="en-IN" dirty="0">
                <a:solidFill>
                  <a:srgbClr val="002060"/>
                </a:solidFill>
              </a:rPr>
              <a:t>	</a:t>
            </a:r>
          </a:p>
          <a:p>
            <a:pPr marL="0" indent="0">
              <a:buNone/>
            </a:pPr>
            <a:endParaRPr lang="en-US" dirty="0">
              <a:solidFill>
                <a:srgbClr val="002060"/>
              </a:solidFill>
            </a:endParaRPr>
          </a:p>
          <a:p>
            <a:pPr marL="0" indent="0">
              <a:buNone/>
            </a:pPr>
            <a:r>
              <a:rPr lang="en-IN" dirty="0">
                <a:solidFill>
                  <a:srgbClr val="002060"/>
                </a:solidFill>
              </a:rPr>
              <a:t>	ROLE AMBIGUITY/WORK LOAD</a:t>
            </a:r>
          </a:p>
          <a:p>
            <a:pPr marL="0" indent="0">
              <a:buNone/>
            </a:pPr>
            <a:endParaRPr lang="en-US" dirty="0">
              <a:solidFill>
                <a:srgbClr val="002060"/>
              </a:solidFill>
            </a:endParaRPr>
          </a:p>
          <a:p>
            <a:pPr marL="0" indent="0">
              <a:buNone/>
            </a:pPr>
            <a:endParaRPr lang="en-IN" dirty="0">
              <a:solidFill>
                <a:srgbClr val="002060"/>
              </a:solidFill>
            </a:endParaRPr>
          </a:p>
          <a:p>
            <a:pPr marL="0" indent="0">
              <a:buNone/>
            </a:pPr>
            <a:r>
              <a:rPr lang="en-IN" dirty="0">
                <a:solidFill>
                  <a:srgbClr val="002060"/>
                </a:solidFill>
              </a:rPr>
              <a:t>      </a:t>
            </a:r>
          </a:p>
          <a:p>
            <a:pPr marL="0" indent="0">
              <a:buNone/>
            </a:pPr>
            <a:endParaRPr lang="en-IN" dirty="0">
              <a:solidFill>
                <a:srgbClr val="002060"/>
              </a:solidFill>
            </a:endParaRPr>
          </a:p>
          <a:p>
            <a:pPr marL="0" indent="0">
              <a:buNone/>
            </a:pPr>
            <a:endParaRPr lang="en-IN" dirty="0">
              <a:solidFill>
                <a:srgbClr val="002060"/>
              </a:solidFill>
            </a:endParaRPr>
          </a:p>
        </p:txBody>
      </p:sp>
      <p:graphicFrame>
        <p:nvGraphicFramePr>
          <p:cNvPr id="5" name="Table 4">
            <a:extLst>
              <a:ext uri="{FF2B5EF4-FFF2-40B4-BE49-F238E27FC236}">
                <a16:creationId xmlns:a16="http://schemas.microsoft.com/office/drawing/2014/main" id="{850E14CF-B44B-437A-806D-8486F1E6F94D}"/>
              </a:ext>
            </a:extLst>
          </p:cNvPr>
          <p:cNvGraphicFramePr>
            <a:graphicFrameLocks noGrp="1"/>
          </p:cNvGraphicFramePr>
          <p:nvPr>
            <p:extLst>
              <p:ext uri="{D42A27DB-BD31-4B8C-83A1-F6EECF244321}">
                <p14:modId xmlns:p14="http://schemas.microsoft.com/office/powerpoint/2010/main" val="2384398604"/>
              </p:ext>
            </p:extLst>
          </p:nvPr>
        </p:nvGraphicFramePr>
        <p:xfrm>
          <a:off x="1171852" y="1840007"/>
          <a:ext cx="3471169" cy="819196"/>
        </p:xfrm>
        <a:graphic>
          <a:graphicData uri="http://schemas.openxmlformats.org/drawingml/2006/table">
            <a:tbl>
              <a:tblPr>
                <a:tableStyleId>{5C22544A-7EE6-4342-B048-85BDC9FD1C3A}</a:tableStyleId>
              </a:tblPr>
              <a:tblGrid>
                <a:gridCol w="1933657">
                  <a:extLst>
                    <a:ext uri="{9D8B030D-6E8A-4147-A177-3AD203B41FA5}">
                      <a16:colId xmlns:a16="http://schemas.microsoft.com/office/drawing/2014/main" val="1397144364"/>
                    </a:ext>
                  </a:extLst>
                </a:gridCol>
                <a:gridCol w="1537512">
                  <a:extLst>
                    <a:ext uri="{9D8B030D-6E8A-4147-A177-3AD203B41FA5}">
                      <a16:colId xmlns:a16="http://schemas.microsoft.com/office/drawing/2014/main" val="1505238033"/>
                    </a:ext>
                  </a:extLst>
                </a:gridCol>
              </a:tblGrid>
              <a:tr h="503005">
                <a:tc>
                  <a:txBody>
                    <a:bodyPr/>
                    <a:lstStyle/>
                    <a:p>
                      <a:pPr algn="ctr">
                        <a:lnSpc>
                          <a:spcPts val="1600"/>
                        </a:lnSpc>
                        <a:spcAft>
                          <a:spcPts val="0"/>
                        </a:spcAft>
                      </a:pPr>
                      <a:r>
                        <a:rPr lang="en-IN" sz="1400" b="0" i="1" dirty="0">
                          <a:solidFill>
                            <a:srgbClr val="002060"/>
                          </a:solidFill>
                          <a:effectLst/>
                        </a:rPr>
                        <a:t>Cronbach's Alpha</a:t>
                      </a:r>
                      <a:endParaRPr lang="en-IN" sz="1400" b="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tc>
                  <a:txBody>
                    <a:bodyPr/>
                    <a:lstStyle/>
                    <a:p>
                      <a:pPr algn="ctr">
                        <a:lnSpc>
                          <a:spcPts val="1600"/>
                        </a:lnSpc>
                        <a:spcAft>
                          <a:spcPts val="0"/>
                        </a:spcAft>
                      </a:pPr>
                      <a:r>
                        <a:rPr lang="en-IN" sz="1400" b="0" i="1" dirty="0">
                          <a:solidFill>
                            <a:srgbClr val="002060"/>
                          </a:solidFill>
                          <a:effectLst/>
                        </a:rPr>
                        <a:t>N of Items</a:t>
                      </a:r>
                      <a:endParaRPr lang="en-IN" sz="1400" b="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extLst>
                  <a:ext uri="{0D108BD9-81ED-4DB2-BD59-A6C34878D82A}">
                    <a16:rowId xmlns:a16="http://schemas.microsoft.com/office/drawing/2014/main" val="895218337"/>
                  </a:ext>
                </a:extLst>
              </a:tr>
              <a:tr h="316191">
                <a:tc>
                  <a:txBody>
                    <a:bodyPr/>
                    <a:lstStyle/>
                    <a:p>
                      <a:pPr algn="r">
                        <a:lnSpc>
                          <a:spcPts val="1600"/>
                        </a:lnSpc>
                        <a:spcAft>
                          <a:spcPts val="0"/>
                        </a:spcAft>
                      </a:pPr>
                      <a:r>
                        <a:rPr lang="en-IN" sz="1400" b="0" i="1" dirty="0">
                          <a:solidFill>
                            <a:srgbClr val="002060"/>
                          </a:solidFill>
                          <a:effectLst/>
                        </a:rPr>
                        <a:t>.904</a:t>
                      </a:r>
                      <a:endParaRPr lang="en-IN" sz="1400" b="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tc>
                  <a:txBody>
                    <a:bodyPr/>
                    <a:lstStyle/>
                    <a:p>
                      <a:pPr algn="r">
                        <a:lnSpc>
                          <a:spcPts val="1600"/>
                        </a:lnSpc>
                        <a:spcAft>
                          <a:spcPts val="0"/>
                        </a:spcAft>
                      </a:pPr>
                      <a:r>
                        <a:rPr lang="en-IN" sz="1400" b="0" i="1" dirty="0">
                          <a:solidFill>
                            <a:srgbClr val="002060"/>
                          </a:solidFill>
                          <a:effectLst/>
                        </a:rPr>
                        <a:t>9</a:t>
                      </a:r>
                      <a:endParaRPr lang="en-IN" sz="1400" b="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extLst>
                  <a:ext uri="{0D108BD9-81ED-4DB2-BD59-A6C34878D82A}">
                    <a16:rowId xmlns:a16="http://schemas.microsoft.com/office/drawing/2014/main" val="2399094964"/>
                  </a:ext>
                </a:extLst>
              </a:tr>
            </a:tbl>
          </a:graphicData>
        </a:graphic>
      </p:graphicFrame>
      <p:graphicFrame>
        <p:nvGraphicFramePr>
          <p:cNvPr id="6" name="Table 5">
            <a:extLst>
              <a:ext uri="{FF2B5EF4-FFF2-40B4-BE49-F238E27FC236}">
                <a16:creationId xmlns:a16="http://schemas.microsoft.com/office/drawing/2014/main" id="{9DA8A143-934C-4B85-B0AD-0909DB469569}"/>
              </a:ext>
            </a:extLst>
          </p:cNvPr>
          <p:cNvGraphicFramePr>
            <a:graphicFrameLocks noGrp="1"/>
          </p:cNvGraphicFramePr>
          <p:nvPr>
            <p:extLst>
              <p:ext uri="{D42A27DB-BD31-4B8C-83A1-F6EECF244321}">
                <p14:modId xmlns:p14="http://schemas.microsoft.com/office/powerpoint/2010/main" val="386986388"/>
              </p:ext>
            </p:extLst>
          </p:nvPr>
        </p:nvGraphicFramePr>
        <p:xfrm>
          <a:off x="5486400" y="4029075"/>
          <a:ext cx="3342927" cy="868414"/>
        </p:xfrm>
        <a:graphic>
          <a:graphicData uri="http://schemas.openxmlformats.org/drawingml/2006/table">
            <a:tbl>
              <a:tblPr>
                <a:tableStyleId>{5C22544A-7EE6-4342-B048-85BDC9FD1C3A}</a:tableStyleId>
              </a:tblPr>
              <a:tblGrid>
                <a:gridCol w="1876526">
                  <a:extLst>
                    <a:ext uri="{9D8B030D-6E8A-4147-A177-3AD203B41FA5}">
                      <a16:colId xmlns:a16="http://schemas.microsoft.com/office/drawing/2014/main" val="3026689764"/>
                    </a:ext>
                  </a:extLst>
                </a:gridCol>
                <a:gridCol w="1466401">
                  <a:extLst>
                    <a:ext uri="{9D8B030D-6E8A-4147-A177-3AD203B41FA5}">
                      <a16:colId xmlns:a16="http://schemas.microsoft.com/office/drawing/2014/main" val="3605420417"/>
                    </a:ext>
                  </a:extLst>
                </a:gridCol>
              </a:tblGrid>
              <a:tr h="429123">
                <a:tc>
                  <a:txBody>
                    <a:bodyPr/>
                    <a:lstStyle/>
                    <a:p>
                      <a:pPr algn="ctr">
                        <a:lnSpc>
                          <a:spcPts val="1600"/>
                        </a:lnSpc>
                        <a:spcAft>
                          <a:spcPts val="0"/>
                        </a:spcAft>
                      </a:pPr>
                      <a:r>
                        <a:rPr lang="en-IN" sz="1400" i="1" dirty="0">
                          <a:solidFill>
                            <a:srgbClr val="002060"/>
                          </a:solidFill>
                          <a:effectLst/>
                        </a:rPr>
                        <a:t>Cronbach's Alpha</a:t>
                      </a:r>
                      <a:endParaRPr lang="en-IN" sz="140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tc>
                  <a:txBody>
                    <a:bodyPr/>
                    <a:lstStyle/>
                    <a:p>
                      <a:pPr algn="ctr">
                        <a:lnSpc>
                          <a:spcPts val="1600"/>
                        </a:lnSpc>
                        <a:spcAft>
                          <a:spcPts val="0"/>
                        </a:spcAft>
                      </a:pPr>
                      <a:r>
                        <a:rPr lang="en-IN" sz="1400" i="1" dirty="0">
                          <a:solidFill>
                            <a:srgbClr val="002060"/>
                          </a:solidFill>
                          <a:effectLst/>
                        </a:rPr>
                        <a:t>N of Items</a:t>
                      </a:r>
                      <a:endParaRPr lang="en-IN" sz="140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extLst>
                  <a:ext uri="{0D108BD9-81ED-4DB2-BD59-A6C34878D82A}">
                    <a16:rowId xmlns:a16="http://schemas.microsoft.com/office/drawing/2014/main" val="891482085"/>
                  </a:ext>
                </a:extLst>
              </a:tr>
              <a:tr h="439291">
                <a:tc>
                  <a:txBody>
                    <a:bodyPr/>
                    <a:lstStyle/>
                    <a:p>
                      <a:pPr algn="r">
                        <a:lnSpc>
                          <a:spcPts val="1600"/>
                        </a:lnSpc>
                        <a:spcAft>
                          <a:spcPts val="0"/>
                        </a:spcAft>
                      </a:pPr>
                      <a:r>
                        <a:rPr lang="en-IN" sz="1400" i="1" dirty="0">
                          <a:solidFill>
                            <a:srgbClr val="002060"/>
                          </a:solidFill>
                          <a:effectLst/>
                        </a:rPr>
                        <a:t>.726</a:t>
                      </a:r>
                      <a:endParaRPr lang="en-IN" sz="140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tc>
                  <a:txBody>
                    <a:bodyPr/>
                    <a:lstStyle/>
                    <a:p>
                      <a:pPr algn="r">
                        <a:lnSpc>
                          <a:spcPts val="1600"/>
                        </a:lnSpc>
                        <a:spcAft>
                          <a:spcPts val="0"/>
                        </a:spcAft>
                      </a:pPr>
                      <a:r>
                        <a:rPr lang="en-US" sz="1400" b="1" i="0"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3</a:t>
                      </a:r>
                      <a:endParaRPr lang="en-IN" sz="1400" b="1" i="0"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extLst>
                  <a:ext uri="{0D108BD9-81ED-4DB2-BD59-A6C34878D82A}">
                    <a16:rowId xmlns:a16="http://schemas.microsoft.com/office/drawing/2014/main" val="3831607068"/>
                  </a:ext>
                </a:extLst>
              </a:tr>
            </a:tbl>
          </a:graphicData>
        </a:graphic>
      </p:graphicFrame>
      <p:sp>
        <p:nvSpPr>
          <p:cNvPr id="10" name="TextBox 9">
            <a:extLst>
              <a:ext uri="{FF2B5EF4-FFF2-40B4-BE49-F238E27FC236}">
                <a16:creationId xmlns:a16="http://schemas.microsoft.com/office/drawing/2014/main" id="{2E55C361-79A1-4F19-99BB-6D3EADFA348B}"/>
              </a:ext>
            </a:extLst>
          </p:cNvPr>
          <p:cNvSpPr txBox="1"/>
          <p:nvPr/>
        </p:nvSpPr>
        <p:spPr>
          <a:xfrm>
            <a:off x="5434697" y="2891647"/>
            <a:ext cx="3289499" cy="923330"/>
          </a:xfrm>
          <a:prstGeom prst="rect">
            <a:avLst/>
          </a:prstGeom>
          <a:noFill/>
        </p:spPr>
        <p:txBody>
          <a:bodyPr wrap="square" rtlCol="0">
            <a:spAutoFit/>
          </a:bodyPr>
          <a:lstStyle/>
          <a:p>
            <a:endParaRPr lang="en-IN" i="1" dirty="0">
              <a:solidFill>
                <a:srgbClr val="002060"/>
              </a:solidFill>
            </a:endParaRPr>
          </a:p>
          <a:p>
            <a:endParaRPr lang="en-IN" i="1" dirty="0">
              <a:solidFill>
                <a:srgbClr val="002060"/>
              </a:solidFill>
            </a:endParaRPr>
          </a:p>
          <a:p>
            <a:r>
              <a:rPr lang="en-IN" dirty="0">
                <a:solidFill>
                  <a:srgbClr val="002060"/>
                </a:solidFill>
              </a:rPr>
              <a:t>PROMOTION AND CONTROL</a:t>
            </a:r>
          </a:p>
        </p:txBody>
      </p:sp>
      <p:graphicFrame>
        <p:nvGraphicFramePr>
          <p:cNvPr id="9" name="Table 8">
            <a:extLst>
              <a:ext uri="{FF2B5EF4-FFF2-40B4-BE49-F238E27FC236}">
                <a16:creationId xmlns:a16="http://schemas.microsoft.com/office/drawing/2014/main" id="{7FFD5B55-506A-492A-BD41-A1BA3CFDED49}"/>
              </a:ext>
            </a:extLst>
          </p:cNvPr>
          <p:cNvGraphicFramePr>
            <a:graphicFrameLocks noGrp="1"/>
          </p:cNvGraphicFramePr>
          <p:nvPr>
            <p:extLst>
              <p:ext uri="{D42A27DB-BD31-4B8C-83A1-F6EECF244321}">
                <p14:modId xmlns:p14="http://schemas.microsoft.com/office/powerpoint/2010/main" val="2904678392"/>
              </p:ext>
            </p:extLst>
          </p:nvPr>
        </p:nvGraphicFramePr>
        <p:xfrm>
          <a:off x="5365273" y="1811199"/>
          <a:ext cx="3256930" cy="848004"/>
        </p:xfrm>
        <a:graphic>
          <a:graphicData uri="http://schemas.openxmlformats.org/drawingml/2006/table">
            <a:tbl>
              <a:tblPr>
                <a:tableStyleId>{5C22544A-7EE6-4342-B048-85BDC9FD1C3A}</a:tableStyleId>
              </a:tblPr>
              <a:tblGrid>
                <a:gridCol w="1846143">
                  <a:extLst>
                    <a:ext uri="{9D8B030D-6E8A-4147-A177-3AD203B41FA5}">
                      <a16:colId xmlns:a16="http://schemas.microsoft.com/office/drawing/2014/main" val="1397628741"/>
                    </a:ext>
                  </a:extLst>
                </a:gridCol>
                <a:gridCol w="1410787">
                  <a:extLst>
                    <a:ext uri="{9D8B030D-6E8A-4147-A177-3AD203B41FA5}">
                      <a16:colId xmlns:a16="http://schemas.microsoft.com/office/drawing/2014/main" val="2219163517"/>
                    </a:ext>
                  </a:extLst>
                </a:gridCol>
              </a:tblGrid>
              <a:tr h="532953">
                <a:tc>
                  <a:txBody>
                    <a:bodyPr/>
                    <a:lstStyle/>
                    <a:p>
                      <a:pPr algn="ctr">
                        <a:lnSpc>
                          <a:spcPts val="1600"/>
                        </a:lnSpc>
                        <a:spcAft>
                          <a:spcPts val="0"/>
                        </a:spcAft>
                      </a:pPr>
                      <a:r>
                        <a:rPr lang="en-IN" sz="1400" i="1" dirty="0">
                          <a:solidFill>
                            <a:srgbClr val="002060"/>
                          </a:solidFill>
                          <a:effectLst/>
                        </a:rPr>
                        <a:t>Cronbach's Alpha</a:t>
                      </a:r>
                      <a:endParaRPr lang="en-IN" sz="140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tc>
                  <a:txBody>
                    <a:bodyPr/>
                    <a:lstStyle/>
                    <a:p>
                      <a:pPr algn="ctr">
                        <a:lnSpc>
                          <a:spcPts val="1600"/>
                        </a:lnSpc>
                        <a:spcAft>
                          <a:spcPts val="0"/>
                        </a:spcAft>
                      </a:pPr>
                      <a:r>
                        <a:rPr lang="en-IN" sz="1400" i="1" dirty="0">
                          <a:solidFill>
                            <a:srgbClr val="002060"/>
                          </a:solidFill>
                          <a:effectLst/>
                        </a:rPr>
                        <a:t>N of Items</a:t>
                      </a:r>
                      <a:endParaRPr lang="en-IN" sz="140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extLst>
                  <a:ext uri="{0D108BD9-81ED-4DB2-BD59-A6C34878D82A}">
                    <a16:rowId xmlns:a16="http://schemas.microsoft.com/office/drawing/2014/main" val="3106430880"/>
                  </a:ext>
                </a:extLst>
              </a:tr>
              <a:tr h="315051">
                <a:tc>
                  <a:txBody>
                    <a:bodyPr/>
                    <a:lstStyle/>
                    <a:p>
                      <a:pPr algn="r">
                        <a:lnSpc>
                          <a:spcPts val="1600"/>
                        </a:lnSpc>
                        <a:spcAft>
                          <a:spcPts val="0"/>
                        </a:spcAft>
                      </a:pPr>
                      <a:r>
                        <a:rPr lang="en-IN" sz="1400" i="1" dirty="0">
                          <a:solidFill>
                            <a:srgbClr val="002060"/>
                          </a:solidFill>
                          <a:effectLst/>
                        </a:rPr>
                        <a:t>.812</a:t>
                      </a:r>
                      <a:endParaRPr lang="en-IN" sz="140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tc>
                  <a:txBody>
                    <a:bodyPr/>
                    <a:lstStyle/>
                    <a:p>
                      <a:pPr algn="r">
                        <a:lnSpc>
                          <a:spcPts val="1600"/>
                        </a:lnSpc>
                        <a:spcAft>
                          <a:spcPts val="0"/>
                        </a:spcAft>
                      </a:pPr>
                      <a:r>
                        <a:rPr lang="en-IN" sz="1400" i="1" dirty="0">
                          <a:solidFill>
                            <a:srgbClr val="002060"/>
                          </a:solidFill>
                          <a:effectLst/>
                        </a:rPr>
                        <a:t>5</a:t>
                      </a:r>
                      <a:endParaRPr lang="en-IN" sz="140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extLst>
                  <a:ext uri="{0D108BD9-81ED-4DB2-BD59-A6C34878D82A}">
                    <a16:rowId xmlns:a16="http://schemas.microsoft.com/office/drawing/2014/main" val="2640928900"/>
                  </a:ext>
                </a:extLst>
              </a:tr>
            </a:tbl>
          </a:graphicData>
        </a:graphic>
      </p:graphicFrame>
      <p:graphicFrame>
        <p:nvGraphicFramePr>
          <p:cNvPr id="2" name="Table 1">
            <a:extLst>
              <a:ext uri="{FF2B5EF4-FFF2-40B4-BE49-F238E27FC236}">
                <a16:creationId xmlns:a16="http://schemas.microsoft.com/office/drawing/2014/main" id="{98C0C0B5-3FB8-4311-995D-88AFFD9E5D52}"/>
              </a:ext>
            </a:extLst>
          </p:cNvPr>
          <p:cNvGraphicFramePr>
            <a:graphicFrameLocks noGrp="1"/>
          </p:cNvGraphicFramePr>
          <p:nvPr>
            <p:extLst>
              <p:ext uri="{D42A27DB-BD31-4B8C-83A1-F6EECF244321}">
                <p14:modId xmlns:p14="http://schemas.microsoft.com/office/powerpoint/2010/main" val="366532668"/>
              </p:ext>
            </p:extLst>
          </p:nvPr>
        </p:nvGraphicFramePr>
        <p:xfrm>
          <a:off x="942189" y="4078293"/>
          <a:ext cx="3471169" cy="819196"/>
        </p:xfrm>
        <a:graphic>
          <a:graphicData uri="http://schemas.openxmlformats.org/drawingml/2006/table">
            <a:tbl>
              <a:tblPr>
                <a:tableStyleId>{5C22544A-7EE6-4342-B048-85BDC9FD1C3A}</a:tableStyleId>
              </a:tblPr>
              <a:tblGrid>
                <a:gridCol w="1933657">
                  <a:extLst>
                    <a:ext uri="{9D8B030D-6E8A-4147-A177-3AD203B41FA5}">
                      <a16:colId xmlns:a16="http://schemas.microsoft.com/office/drawing/2014/main" val="3512481502"/>
                    </a:ext>
                  </a:extLst>
                </a:gridCol>
                <a:gridCol w="1537512">
                  <a:extLst>
                    <a:ext uri="{9D8B030D-6E8A-4147-A177-3AD203B41FA5}">
                      <a16:colId xmlns:a16="http://schemas.microsoft.com/office/drawing/2014/main" val="3653425453"/>
                    </a:ext>
                  </a:extLst>
                </a:gridCol>
              </a:tblGrid>
              <a:tr h="480830">
                <a:tc>
                  <a:txBody>
                    <a:bodyPr/>
                    <a:lstStyle/>
                    <a:p>
                      <a:pPr algn="ctr">
                        <a:lnSpc>
                          <a:spcPts val="1600"/>
                        </a:lnSpc>
                        <a:spcAft>
                          <a:spcPts val="0"/>
                        </a:spcAft>
                      </a:pPr>
                      <a:r>
                        <a:rPr lang="en-IN" sz="1400" b="0" i="1" dirty="0">
                          <a:solidFill>
                            <a:srgbClr val="002060"/>
                          </a:solidFill>
                          <a:effectLst/>
                        </a:rPr>
                        <a:t>Cronbach's Alpha</a:t>
                      </a:r>
                      <a:endParaRPr lang="en-IN" sz="1400" b="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tc>
                  <a:txBody>
                    <a:bodyPr/>
                    <a:lstStyle/>
                    <a:p>
                      <a:pPr algn="ctr">
                        <a:lnSpc>
                          <a:spcPts val="1600"/>
                        </a:lnSpc>
                        <a:spcAft>
                          <a:spcPts val="0"/>
                        </a:spcAft>
                      </a:pPr>
                      <a:r>
                        <a:rPr lang="en-IN" sz="1400" b="0" i="1" dirty="0">
                          <a:solidFill>
                            <a:srgbClr val="002060"/>
                          </a:solidFill>
                          <a:effectLst/>
                        </a:rPr>
                        <a:t>N of Items</a:t>
                      </a:r>
                      <a:endParaRPr lang="en-IN" sz="1400" b="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extLst>
                  <a:ext uri="{0D108BD9-81ED-4DB2-BD59-A6C34878D82A}">
                    <a16:rowId xmlns:a16="http://schemas.microsoft.com/office/drawing/2014/main" val="2451097315"/>
                  </a:ext>
                </a:extLst>
              </a:tr>
              <a:tr h="338366">
                <a:tc>
                  <a:txBody>
                    <a:bodyPr/>
                    <a:lstStyle/>
                    <a:p>
                      <a:pPr algn="r">
                        <a:lnSpc>
                          <a:spcPts val="1600"/>
                        </a:lnSpc>
                        <a:spcAft>
                          <a:spcPts val="0"/>
                        </a:spcAft>
                      </a:pPr>
                      <a:r>
                        <a:rPr lang="en-IN" sz="1400" b="0" i="1" dirty="0">
                          <a:solidFill>
                            <a:srgbClr val="002060"/>
                          </a:solidFill>
                          <a:effectLst/>
                        </a:rPr>
                        <a:t>.851</a:t>
                      </a:r>
                      <a:endParaRPr lang="en-IN" sz="1400" b="0" i="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tc>
                  <a:txBody>
                    <a:bodyPr/>
                    <a:lstStyle/>
                    <a:p>
                      <a:pPr algn="r">
                        <a:lnSpc>
                          <a:spcPts val="1600"/>
                        </a:lnSpc>
                        <a:spcAft>
                          <a:spcPts val="0"/>
                        </a:spcAft>
                      </a:pPr>
                      <a:r>
                        <a:rPr lang="en-US" sz="1400" b="0" i="1" dirty="0">
                          <a:solidFill>
                            <a:srgbClr val="002060"/>
                          </a:solidFill>
                          <a:effectLst/>
                          <a:latin typeface="+mj-lt"/>
                          <a:ea typeface="Times New Roman" panose="02020603050405020304" pitchFamily="18" charset="0"/>
                          <a:cs typeface="Times New Roman" panose="02020603050405020304" pitchFamily="18" charset="0"/>
                        </a:rPr>
                        <a:t>6</a:t>
                      </a:r>
                      <a:endParaRPr lang="en-IN" sz="1400" b="0" i="1" dirty="0">
                        <a:solidFill>
                          <a:srgbClr val="002060"/>
                        </a:solidFill>
                        <a:effectLst/>
                        <a:latin typeface="+mj-lt"/>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extLst>
                  <a:ext uri="{0D108BD9-81ED-4DB2-BD59-A6C34878D82A}">
                    <a16:rowId xmlns:a16="http://schemas.microsoft.com/office/drawing/2014/main" val="73514353"/>
                  </a:ext>
                </a:extLst>
              </a:tr>
            </a:tbl>
          </a:graphicData>
        </a:graphic>
      </p:graphicFrame>
    </p:spTree>
    <p:extLst>
      <p:ext uri="{BB962C8B-B14F-4D97-AF65-F5344CB8AC3E}">
        <p14:creationId xmlns:p14="http://schemas.microsoft.com/office/powerpoint/2010/main" val="12959250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81A5B58-3777-4B69-BA8A-05EFC180B296}"/>
              </a:ext>
            </a:extLst>
          </p:cNvPr>
          <p:cNvGraphicFramePr>
            <a:graphicFrameLocks noGrp="1"/>
          </p:cNvGraphicFramePr>
          <p:nvPr>
            <p:extLst>
              <p:ext uri="{D42A27DB-BD31-4B8C-83A1-F6EECF244321}">
                <p14:modId xmlns:p14="http://schemas.microsoft.com/office/powerpoint/2010/main" val="2103332438"/>
              </p:ext>
            </p:extLst>
          </p:nvPr>
        </p:nvGraphicFramePr>
        <p:xfrm>
          <a:off x="606313" y="622011"/>
          <a:ext cx="8362336" cy="3484880"/>
        </p:xfrm>
        <a:graphic>
          <a:graphicData uri="http://schemas.openxmlformats.org/drawingml/2006/table">
            <a:tbl>
              <a:tblPr firstRow="1" bandRow="1">
                <a:tableStyleId>{5C22544A-7EE6-4342-B048-85BDC9FD1C3A}</a:tableStyleId>
              </a:tblPr>
              <a:tblGrid>
                <a:gridCol w="2234542">
                  <a:extLst>
                    <a:ext uri="{9D8B030D-6E8A-4147-A177-3AD203B41FA5}">
                      <a16:colId xmlns:a16="http://schemas.microsoft.com/office/drawing/2014/main" val="290836376"/>
                    </a:ext>
                  </a:extLst>
                </a:gridCol>
                <a:gridCol w="1946626">
                  <a:extLst>
                    <a:ext uri="{9D8B030D-6E8A-4147-A177-3AD203B41FA5}">
                      <a16:colId xmlns:a16="http://schemas.microsoft.com/office/drawing/2014/main" val="2270682531"/>
                    </a:ext>
                  </a:extLst>
                </a:gridCol>
                <a:gridCol w="2090584">
                  <a:extLst>
                    <a:ext uri="{9D8B030D-6E8A-4147-A177-3AD203B41FA5}">
                      <a16:colId xmlns:a16="http://schemas.microsoft.com/office/drawing/2014/main" val="3462322050"/>
                    </a:ext>
                  </a:extLst>
                </a:gridCol>
                <a:gridCol w="2090584">
                  <a:extLst>
                    <a:ext uri="{9D8B030D-6E8A-4147-A177-3AD203B41FA5}">
                      <a16:colId xmlns:a16="http://schemas.microsoft.com/office/drawing/2014/main" val="1514698393"/>
                    </a:ext>
                  </a:extLst>
                </a:gridCol>
              </a:tblGrid>
              <a:tr h="370840">
                <a:tc>
                  <a:txBody>
                    <a:bodyPr/>
                    <a:lstStyle/>
                    <a:p>
                      <a:r>
                        <a:rPr lang="en-IN" sz="1800" dirty="0">
                          <a:latin typeface="Times New Roman" panose="02020603050405020304" pitchFamily="18" charset="0"/>
                          <a:cs typeface="Times New Roman" panose="02020603050405020304" pitchFamily="18" charset="0"/>
                        </a:rPr>
                        <a:t>Factors</a:t>
                      </a:r>
                    </a:p>
                  </a:txBody>
                  <a:tcPr/>
                </a:tc>
                <a:tc>
                  <a:txBody>
                    <a:bodyPr/>
                    <a:lstStyle/>
                    <a:p>
                      <a:r>
                        <a:rPr lang="en-IN" sz="1800" dirty="0">
                          <a:latin typeface="Times New Roman" panose="02020603050405020304" pitchFamily="18" charset="0"/>
                          <a:cs typeface="Times New Roman" panose="02020603050405020304" pitchFamily="18" charset="0"/>
                        </a:rPr>
                        <a:t>Eigen values</a:t>
                      </a:r>
                    </a:p>
                  </a:txBody>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of variance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Cumulative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38079732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Employment condition</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8.0167</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34.855480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34.85548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9658277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Role ambiguity/work load</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2.3147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10.063960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44.91943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3651310121"/>
                  </a:ext>
                </a:extLst>
              </a:tr>
              <a:tr h="370840">
                <a:tc>
                  <a:txBody>
                    <a:bodyPr/>
                    <a:lstStyle/>
                    <a:p>
                      <a:r>
                        <a:rPr lang="en-US" sz="1800" dirty="0">
                          <a:latin typeface="Times New Roman" panose="02020603050405020304" pitchFamily="18" charset="0"/>
                          <a:cs typeface="Times New Roman" panose="02020603050405020304" pitchFamily="18" charset="0"/>
                        </a:rPr>
                        <a:t> Job satisfaction</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1.6688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7.255906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52.17534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29087066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Promotion and Control</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1.3490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5.865563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58.04090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2550531372"/>
                  </a:ext>
                </a:extLst>
              </a:tr>
            </a:tbl>
          </a:graphicData>
        </a:graphic>
      </p:graphicFrame>
      <p:sp>
        <p:nvSpPr>
          <p:cNvPr id="4" name="TextBox 3">
            <a:extLst>
              <a:ext uri="{FF2B5EF4-FFF2-40B4-BE49-F238E27FC236}">
                <a16:creationId xmlns:a16="http://schemas.microsoft.com/office/drawing/2014/main" id="{B7B7CD22-F89F-4FB7-8C5E-A183FD1C42B4}"/>
              </a:ext>
            </a:extLst>
          </p:cNvPr>
          <p:cNvSpPr txBox="1"/>
          <p:nvPr/>
        </p:nvSpPr>
        <p:spPr>
          <a:xfrm>
            <a:off x="417250" y="4616388"/>
            <a:ext cx="8551399" cy="646331"/>
          </a:xfrm>
          <a:prstGeom prst="rect">
            <a:avLst/>
          </a:prstGeom>
          <a:noFill/>
        </p:spPr>
        <p:txBody>
          <a:bodyPr wrap="square" rtlCol="0">
            <a:spAutoFit/>
          </a:bodyPr>
          <a:lstStyle/>
          <a:p>
            <a:r>
              <a:rPr lang="en-IN" dirty="0"/>
              <a:t>From the eigen values, we can say that employment condition is the most important factor for stress.</a:t>
            </a:r>
          </a:p>
        </p:txBody>
      </p:sp>
    </p:spTree>
    <p:extLst>
      <p:ext uri="{BB962C8B-B14F-4D97-AF65-F5344CB8AC3E}">
        <p14:creationId xmlns:p14="http://schemas.microsoft.com/office/powerpoint/2010/main" val="3041694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6553-07BF-4AF9-A8D9-44A3794B3B9C}"/>
              </a:ext>
            </a:extLst>
          </p:cNvPr>
          <p:cNvSpPr>
            <a:spLocks noGrp="1"/>
          </p:cNvSpPr>
          <p:nvPr>
            <p:ph type="title"/>
          </p:nvPr>
        </p:nvSpPr>
        <p:spPr>
          <a:xfrm>
            <a:off x="422787" y="558339"/>
            <a:ext cx="10392696" cy="1320800"/>
          </a:xfrm>
        </p:spPr>
        <p:txBody>
          <a:bodyPr>
            <a:noAutofit/>
          </a:bodyPr>
          <a:lstStyle/>
          <a:p>
            <a:pPr marL="571500" indent="-571500">
              <a:buFont typeface="Wingdings" panose="05000000000000000000" pitchFamily="2" charset="2"/>
              <a:buChar char="v"/>
            </a:pPr>
            <a:r>
              <a:rPr lang="en-US" sz="2800" dirty="0">
                <a:solidFill>
                  <a:schemeClr val="accent2"/>
                </a:solidFill>
                <a:effectLst>
                  <a:outerShdw blurRad="38100" dist="38100" dir="2700000" algn="tl">
                    <a:srgbClr val="000000">
                      <a:alpha val="43137"/>
                    </a:srgbClr>
                  </a:outerShdw>
                </a:effectLst>
                <a:cs typeface="Times New Roman" panose="02020603050405020304" pitchFamily="18" charset="0"/>
              </a:rPr>
              <a:t>To identify the ill-effects of stress on job </a:t>
            </a:r>
            <a:br>
              <a:rPr lang="en-US" sz="2800" dirty="0">
                <a:solidFill>
                  <a:schemeClr val="accent2"/>
                </a:solidFill>
                <a:effectLst>
                  <a:outerShdw blurRad="38100" dist="38100" dir="2700000" algn="tl">
                    <a:srgbClr val="000000">
                      <a:alpha val="43137"/>
                    </a:srgbClr>
                  </a:outerShdw>
                </a:effectLst>
                <a:cs typeface="Times New Roman" panose="02020603050405020304" pitchFamily="18" charset="0"/>
              </a:rPr>
            </a:br>
            <a:r>
              <a:rPr lang="en-US" sz="2800" dirty="0">
                <a:solidFill>
                  <a:schemeClr val="accent2"/>
                </a:solidFill>
                <a:effectLst>
                  <a:outerShdw blurRad="38100" dist="38100" dir="2700000" algn="tl">
                    <a:srgbClr val="000000">
                      <a:alpha val="43137"/>
                    </a:srgbClr>
                  </a:outerShdw>
                </a:effectLst>
                <a:cs typeface="Times New Roman" panose="02020603050405020304" pitchFamily="18" charset="0"/>
              </a:rPr>
              <a:t>performance.</a:t>
            </a:r>
            <a:br>
              <a:rPr lang="en-IN" sz="2800" dirty="0">
                <a:solidFill>
                  <a:schemeClr val="accent2"/>
                </a:solidFill>
                <a:effectLst>
                  <a:outerShdw blurRad="38100" dist="38100" dir="2700000" algn="tl">
                    <a:srgbClr val="000000">
                      <a:alpha val="43137"/>
                    </a:srgbClr>
                  </a:outerShdw>
                </a:effectLst>
              </a:rPr>
            </a:br>
            <a:br>
              <a:rPr lang="en-IN" sz="2800" dirty="0">
                <a:solidFill>
                  <a:schemeClr val="accent2"/>
                </a:solidFill>
                <a:effectLst>
                  <a:outerShdw blurRad="38100" dist="38100" dir="2700000" algn="tl">
                    <a:srgbClr val="000000">
                      <a:alpha val="43137"/>
                    </a:srgbClr>
                  </a:outerShdw>
                </a:effectLst>
              </a:rPr>
            </a:br>
            <a:endParaRPr lang="en-IN" sz="2800" dirty="0">
              <a:solidFill>
                <a:schemeClr val="accent2"/>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E491E6F-22A2-4A4A-9845-09E2D7C0E9C5}"/>
              </a:ext>
            </a:extLst>
          </p:cNvPr>
          <p:cNvSpPr>
            <a:spLocks noGrp="1"/>
          </p:cNvSpPr>
          <p:nvPr>
            <p:ph idx="1"/>
          </p:nvPr>
        </p:nvSpPr>
        <p:spPr>
          <a:xfrm>
            <a:off x="544974" y="1491394"/>
            <a:ext cx="8581544" cy="3875211"/>
          </a:xfrm>
        </p:spPr>
        <p:txBody>
          <a:bodyPr/>
          <a:lstStyle/>
          <a:p>
            <a:pPr lvl="0"/>
            <a:endParaRPr lang="en-US" sz="2400" dirty="0">
              <a:solidFill>
                <a:srgbClr val="002060"/>
              </a:solidFill>
              <a:latin typeface="Times New Roman" panose="02020603050405020304" pitchFamily="18" charset="0"/>
              <a:cs typeface="Times New Roman" panose="02020603050405020304" pitchFamily="18" charset="0"/>
            </a:endParaRPr>
          </a:p>
          <a:p>
            <a:pPr lvl="0"/>
            <a:r>
              <a:rPr lang="en-US" sz="2400" b="1" dirty="0">
                <a:solidFill>
                  <a:srgbClr val="002060"/>
                </a:solidFill>
                <a:latin typeface="Times New Roman" panose="02020603050405020304" pitchFamily="18" charset="0"/>
                <a:cs typeface="Times New Roman" panose="02020603050405020304" pitchFamily="18" charset="0"/>
              </a:rPr>
              <a:t>Pareto analysis</a:t>
            </a:r>
            <a:r>
              <a:rPr lang="en-US" sz="2400" dirty="0">
                <a:solidFill>
                  <a:srgbClr val="002060"/>
                </a:solidFill>
                <a:latin typeface="Times New Roman" panose="02020603050405020304" pitchFamily="18" charset="0"/>
                <a:cs typeface="Times New Roman" panose="02020603050405020304" pitchFamily="18" charset="0"/>
              </a:rPr>
              <a:t> is a statistical technique in decision making that is used for the selection of a limited number of tasks that produce significant overall effect</a:t>
            </a:r>
            <a:endParaRPr lang="en-IN" sz="2400" dirty="0">
              <a:solidFill>
                <a:srgbClr val="002060"/>
              </a:solidFill>
              <a:latin typeface="Times New Roman" panose="02020603050405020304" pitchFamily="18" charset="0"/>
              <a:cs typeface="Times New Roman" panose="02020603050405020304" pitchFamily="18" charset="0"/>
            </a:endParaRPr>
          </a:p>
          <a:p>
            <a:pPr lvl="0"/>
            <a:r>
              <a:rPr lang="en-US" sz="2400" dirty="0">
                <a:solidFill>
                  <a:srgbClr val="002060"/>
                </a:solidFill>
                <a:latin typeface="Times New Roman" panose="02020603050405020304" pitchFamily="18" charset="0"/>
                <a:cs typeface="Times New Roman" panose="02020603050405020304" pitchFamily="18" charset="0"/>
              </a:rPr>
              <a:t>It uses the Pareto Principle. It is also known as 80/20 rule.</a:t>
            </a:r>
            <a:endParaRPr lang="en-IN" sz="2400" dirty="0">
              <a:solidFill>
                <a:srgbClr val="002060"/>
              </a:solidFill>
              <a:latin typeface="Times New Roman" panose="02020603050405020304" pitchFamily="18" charset="0"/>
              <a:cs typeface="Times New Roman" panose="02020603050405020304" pitchFamily="18" charset="0"/>
            </a:endParaRPr>
          </a:p>
          <a:p>
            <a:pPr lvl="0"/>
            <a:r>
              <a:rPr lang="en-US" sz="2400" dirty="0">
                <a:solidFill>
                  <a:srgbClr val="002060"/>
                </a:solidFill>
                <a:latin typeface="Times New Roman" panose="02020603050405020304" pitchFamily="18" charset="0"/>
                <a:cs typeface="Times New Roman" panose="02020603050405020304" pitchFamily="18" charset="0"/>
              </a:rPr>
              <a:t>The idea is that by doing 20% of the work you can generate 80% of the benefit of doing whole job.</a:t>
            </a:r>
            <a:endParaRPr lang="en-IN" sz="2400" dirty="0">
              <a:solidFill>
                <a:srgbClr val="002060"/>
              </a:solidFill>
              <a:latin typeface="Times New Roman" panose="02020603050405020304" pitchFamily="18" charset="0"/>
              <a:cs typeface="Times New Roman" panose="02020603050405020304" pitchFamily="18" charset="0"/>
            </a:endParaRPr>
          </a:p>
          <a:p>
            <a:endParaRPr lang="en-IN" i="1" dirty="0"/>
          </a:p>
        </p:txBody>
      </p:sp>
    </p:spTree>
    <p:extLst>
      <p:ext uri="{BB962C8B-B14F-4D97-AF65-F5344CB8AC3E}">
        <p14:creationId xmlns:p14="http://schemas.microsoft.com/office/powerpoint/2010/main" val="1330095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241CE2-F99C-49E4-9D08-0619964833B1}"/>
              </a:ext>
            </a:extLst>
          </p:cNvPr>
          <p:cNvGraphicFramePr>
            <a:graphicFrameLocks noGrp="1"/>
          </p:cNvGraphicFramePr>
          <p:nvPr>
            <p:extLst>
              <p:ext uri="{D42A27DB-BD31-4B8C-83A1-F6EECF244321}">
                <p14:modId xmlns:p14="http://schemas.microsoft.com/office/powerpoint/2010/main" val="3360443269"/>
              </p:ext>
            </p:extLst>
          </p:nvPr>
        </p:nvGraphicFramePr>
        <p:xfrm>
          <a:off x="572147" y="1262570"/>
          <a:ext cx="8781003" cy="4332860"/>
        </p:xfrm>
        <a:graphic>
          <a:graphicData uri="http://schemas.openxmlformats.org/drawingml/2006/table">
            <a:tbl>
              <a:tblPr firstRow="1" bandRow="1">
                <a:tableStyleId>{5C22544A-7EE6-4342-B048-85BDC9FD1C3A}</a:tableStyleId>
              </a:tblPr>
              <a:tblGrid>
                <a:gridCol w="835474">
                  <a:extLst>
                    <a:ext uri="{9D8B030D-6E8A-4147-A177-3AD203B41FA5}">
                      <a16:colId xmlns:a16="http://schemas.microsoft.com/office/drawing/2014/main" val="2271963309"/>
                    </a:ext>
                  </a:extLst>
                </a:gridCol>
                <a:gridCol w="3515572">
                  <a:extLst>
                    <a:ext uri="{9D8B030D-6E8A-4147-A177-3AD203B41FA5}">
                      <a16:colId xmlns:a16="http://schemas.microsoft.com/office/drawing/2014/main" val="3244915694"/>
                    </a:ext>
                  </a:extLst>
                </a:gridCol>
                <a:gridCol w="1562470">
                  <a:extLst>
                    <a:ext uri="{9D8B030D-6E8A-4147-A177-3AD203B41FA5}">
                      <a16:colId xmlns:a16="http://schemas.microsoft.com/office/drawing/2014/main" val="1044824191"/>
                    </a:ext>
                  </a:extLst>
                </a:gridCol>
                <a:gridCol w="1473693">
                  <a:extLst>
                    <a:ext uri="{9D8B030D-6E8A-4147-A177-3AD203B41FA5}">
                      <a16:colId xmlns:a16="http://schemas.microsoft.com/office/drawing/2014/main" val="245516677"/>
                    </a:ext>
                  </a:extLst>
                </a:gridCol>
                <a:gridCol w="1393794">
                  <a:extLst>
                    <a:ext uri="{9D8B030D-6E8A-4147-A177-3AD203B41FA5}">
                      <a16:colId xmlns:a16="http://schemas.microsoft.com/office/drawing/2014/main" val="1181086063"/>
                    </a:ext>
                  </a:extLst>
                </a:gridCol>
              </a:tblGrid>
              <a:tr h="370840">
                <a:tc>
                  <a:txBody>
                    <a:bodyPr/>
                    <a:lstStyle/>
                    <a:p>
                      <a:r>
                        <a:rPr lang="en-IN" sz="2000" dirty="0">
                          <a:solidFill>
                            <a:schemeClr val="bg1"/>
                          </a:solidFill>
                          <a:latin typeface="Times New Roman" panose="02020603050405020304" pitchFamily="18" charset="0"/>
                          <a:cs typeface="Times New Roman" panose="02020603050405020304" pitchFamily="18" charset="0"/>
                        </a:rPr>
                        <a:t>Sr.no</a:t>
                      </a:r>
                    </a:p>
                  </a:txBody>
                  <a:tcPr/>
                </a:tc>
                <a:tc>
                  <a:txBody>
                    <a:bodyPr/>
                    <a:lstStyle/>
                    <a:p>
                      <a:r>
                        <a:rPr lang="en-IN" sz="2000" dirty="0">
                          <a:latin typeface="Times New Roman" panose="02020603050405020304" pitchFamily="18" charset="0"/>
                          <a:cs typeface="Times New Roman" panose="02020603050405020304" pitchFamily="18" charset="0"/>
                        </a:rPr>
                        <a:t>ill effects of stress on job performance</a:t>
                      </a:r>
                    </a:p>
                  </a:txBody>
                  <a:tcPr/>
                </a:tc>
                <a:tc>
                  <a:txBody>
                    <a:bodyPr/>
                    <a:lstStyle/>
                    <a:p>
                      <a:r>
                        <a:rPr lang="en-IN" sz="2000" dirty="0">
                          <a:latin typeface="Times New Roman" panose="02020603050405020304" pitchFamily="18" charset="0"/>
                          <a:cs typeface="Times New Roman" panose="02020603050405020304" pitchFamily="18" charset="0"/>
                        </a:rPr>
                        <a:t>Frequency</a:t>
                      </a:r>
                    </a:p>
                  </a:txBody>
                  <a:tcPr/>
                </a:tc>
                <a:tc>
                  <a:txBody>
                    <a:bodyPr/>
                    <a:lstStyle/>
                    <a:p>
                      <a:r>
                        <a:rPr lang="en-IN" sz="2000" dirty="0">
                          <a:latin typeface="Times New Roman" panose="02020603050405020304" pitchFamily="18" charset="0"/>
                          <a:cs typeface="Times New Roman" panose="02020603050405020304" pitchFamily="18" charset="0"/>
                        </a:rPr>
                        <a:t>Percentage</a:t>
                      </a:r>
                    </a:p>
                  </a:txBody>
                  <a:tcPr/>
                </a:tc>
                <a:tc>
                  <a:txBody>
                    <a:bodyPr/>
                    <a:lstStyle/>
                    <a:p>
                      <a:r>
                        <a:rPr lang="en-IN" sz="2000" dirty="0">
                          <a:latin typeface="Times New Roman" panose="02020603050405020304" pitchFamily="18" charset="0"/>
                          <a:cs typeface="Times New Roman" panose="02020603050405020304" pitchFamily="18" charset="0"/>
                        </a:rPr>
                        <a:t>Cumulative frequency</a:t>
                      </a:r>
                    </a:p>
                  </a:txBody>
                  <a:tcPr/>
                </a:tc>
                <a:extLst>
                  <a:ext uri="{0D108BD9-81ED-4DB2-BD59-A6C34878D82A}">
                    <a16:rowId xmlns:a16="http://schemas.microsoft.com/office/drawing/2014/main" val="984626048"/>
                  </a:ext>
                </a:extLst>
              </a:tr>
              <a:tr h="370840">
                <a:tc>
                  <a:txBody>
                    <a:bodyPr/>
                    <a:lstStyle/>
                    <a:p>
                      <a:r>
                        <a:rPr lang="en-IN" sz="2000" dirty="0">
                          <a:solidFill>
                            <a:srgbClr val="002060"/>
                          </a:solidFill>
                          <a:latin typeface="Times New Roman" panose="02020603050405020304" pitchFamily="18" charset="0"/>
                          <a:cs typeface="Times New Roman" panose="02020603050405020304" pitchFamily="18" charset="0"/>
                        </a:rPr>
                        <a:t>1</a:t>
                      </a:r>
                    </a:p>
                  </a:txBody>
                  <a:tcPr/>
                </a:tc>
                <a:tc>
                  <a:txBody>
                    <a:bodyPr/>
                    <a:lstStyle/>
                    <a:p>
                      <a:pPr>
                        <a:lnSpc>
                          <a:spcPct val="115000"/>
                        </a:lnSpc>
                        <a:spcAft>
                          <a:spcPts val="0"/>
                        </a:spcAft>
                      </a:pPr>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Lack of concentration</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161</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14091889"/>
                  </a:ext>
                </a:extLst>
              </a:tr>
              <a:tr h="370840">
                <a:tc>
                  <a:txBody>
                    <a:bodyPr/>
                    <a:lstStyle/>
                    <a:p>
                      <a:r>
                        <a:rPr lang="en-IN" sz="2000" dirty="0">
                          <a:latin typeface="Times New Roman" panose="02020603050405020304" pitchFamily="18" charset="0"/>
                          <a:cs typeface="Times New Roman" panose="02020603050405020304" pitchFamily="18" charset="0"/>
                        </a:rPr>
                        <a:t>2</a:t>
                      </a:r>
                    </a:p>
                  </a:txBody>
                  <a:tcPr/>
                </a:tc>
                <a:tc>
                  <a:txBody>
                    <a:bodyPr/>
                    <a:lstStyle/>
                    <a:p>
                      <a:pPr>
                        <a:lnSpc>
                          <a:spcPct val="115000"/>
                        </a:lnSpc>
                        <a:spcAft>
                          <a:spcPts val="0"/>
                        </a:spcAft>
                      </a:pPr>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Can't complete your work within specific time</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44478510"/>
                  </a:ext>
                </a:extLst>
              </a:tr>
              <a:tr h="370840">
                <a:tc>
                  <a:txBody>
                    <a:bodyPr/>
                    <a:lstStyle/>
                    <a:p>
                      <a:r>
                        <a:rPr lang="en-IN" sz="2000" dirty="0">
                          <a:latin typeface="Times New Roman" panose="02020603050405020304" pitchFamily="18" charset="0"/>
                          <a:cs typeface="Times New Roman" panose="02020603050405020304" pitchFamily="18" charset="0"/>
                        </a:rPr>
                        <a:t>3</a:t>
                      </a:r>
                    </a:p>
                  </a:txBody>
                  <a:tcPr/>
                </a:tc>
                <a:tc>
                  <a:txBody>
                    <a:bodyPr/>
                    <a:lstStyle/>
                    <a:p>
                      <a:pP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Low morale</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98</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65%</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1304493"/>
                  </a:ext>
                </a:extLst>
              </a:tr>
              <a:tr h="370840">
                <a:tc>
                  <a:txBody>
                    <a:bodyPr/>
                    <a:lstStyle/>
                    <a:p>
                      <a:r>
                        <a:rPr lang="en-IN" sz="2000" dirty="0">
                          <a:latin typeface="Times New Roman" panose="02020603050405020304" pitchFamily="18" charset="0"/>
                          <a:cs typeface="Times New Roman" panose="02020603050405020304" pitchFamily="18" charset="0"/>
                        </a:rPr>
                        <a:t>4</a:t>
                      </a:r>
                    </a:p>
                  </a:txBody>
                  <a:tcPr/>
                </a:tc>
                <a:tc>
                  <a:txBody>
                    <a:bodyPr/>
                    <a:lstStyle/>
                    <a:p>
                      <a:pP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Losing patience while dealing with customers or clients</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91</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81%</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09108471"/>
                  </a:ext>
                </a:extLst>
              </a:tr>
              <a:tr h="370840">
                <a:tc>
                  <a:txBody>
                    <a:bodyPr/>
                    <a:lstStyle/>
                    <a:p>
                      <a:r>
                        <a:rPr lang="en-IN" sz="2000" dirty="0">
                          <a:latin typeface="Times New Roman" panose="02020603050405020304" pitchFamily="18" charset="0"/>
                          <a:cs typeface="Times New Roman" panose="02020603050405020304" pitchFamily="18" charset="0"/>
                        </a:rPr>
                        <a:t>5</a:t>
                      </a:r>
                    </a:p>
                  </a:txBody>
                  <a:tcPr/>
                </a:tc>
                <a:tc>
                  <a:txBody>
                    <a:bodyPr/>
                    <a:lstStyle/>
                    <a:p>
                      <a:pP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Committing more errors</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81</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95%</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16530360"/>
                  </a:ext>
                </a:extLst>
              </a:tr>
              <a:tr h="370840">
                <a:tc>
                  <a:txBody>
                    <a:bodyPr/>
                    <a:lstStyle/>
                    <a:p>
                      <a:r>
                        <a:rPr lang="en-IN" sz="2000" dirty="0">
                          <a:latin typeface="Times New Roman" panose="02020603050405020304" pitchFamily="18" charset="0"/>
                          <a:cs typeface="Times New Roman" panose="02020603050405020304" pitchFamily="18" charset="0"/>
                        </a:rPr>
                        <a:t>6</a:t>
                      </a:r>
                    </a:p>
                  </a:txBody>
                  <a:tcPr/>
                </a:tc>
                <a:tc>
                  <a:txBody>
                    <a:bodyPr/>
                    <a:lstStyle/>
                    <a:p>
                      <a:pP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Increased Absenteeism</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79430852"/>
                  </a:ext>
                </a:extLst>
              </a:tr>
              <a:tr h="37084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Grand Total</a:t>
                      </a:r>
                    </a:p>
                  </a:txBody>
                  <a:tcPr/>
                </a:tc>
                <a:tc>
                  <a:txBody>
                    <a:bodyPr/>
                    <a:lstStyle/>
                    <a:p>
                      <a:r>
                        <a:rPr lang="en-IN" sz="2000" dirty="0">
                          <a:latin typeface="Times New Roman" panose="02020603050405020304" pitchFamily="18" charset="0"/>
                          <a:cs typeface="Times New Roman" panose="02020603050405020304" pitchFamily="18" charset="0"/>
                        </a:rPr>
                        <a:t>              568</a:t>
                      </a: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7944587"/>
                  </a:ext>
                </a:extLst>
              </a:tr>
            </a:tbl>
          </a:graphicData>
        </a:graphic>
      </p:graphicFrame>
    </p:spTree>
    <p:extLst>
      <p:ext uri="{BB962C8B-B14F-4D97-AF65-F5344CB8AC3E}">
        <p14:creationId xmlns:p14="http://schemas.microsoft.com/office/powerpoint/2010/main" val="2273816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C36F-0A46-4AA8-8ABA-2E499EF57DA6}"/>
              </a:ext>
            </a:extLst>
          </p:cNvPr>
          <p:cNvSpPr>
            <a:spLocks noGrp="1"/>
          </p:cNvSpPr>
          <p:nvPr>
            <p:ph type="title"/>
          </p:nvPr>
        </p:nvSpPr>
        <p:spPr>
          <a:xfrm>
            <a:off x="1192474" y="209550"/>
            <a:ext cx="8596668" cy="1320800"/>
          </a:xfrm>
        </p:spPr>
        <p:txBody>
          <a:bodyPr>
            <a:normAutofit fontScale="90000"/>
          </a:bodyPr>
          <a:lstStyle/>
          <a:p>
            <a:r>
              <a:rPr lang="en-IN" dirty="0">
                <a:effectLst>
                  <a:outerShdw blurRad="38100" dist="38100" dir="2700000" algn="tl">
                    <a:srgbClr val="000000">
                      <a:alpha val="43137"/>
                    </a:srgbClr>
                  </a:outerShdw>
                </a:effectLst>
              </a:rPr>
              <a:t>Graph of ill effects of stress on job performance.</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graphicFrame>
        <p:nvGraphicFramePr>
          <p:cNvPr id="3" name="Chart 2">
            <a:extLst>
              <a:ext uri="{FF2B5EF4-FFF2-40B4-BE49-F238E27FC236}">
                <a16:creationId xmlns:a16="http://schemas.microsoft.com/office/drawing/2014/main" id="{450ABA41-2906-4E53-A128-9096EC6B7554}"/>
              </a:ext>
            </a:extLst>
          </p:cNvPr>
          <p:cNvGraphicFramePr/>
          <p:nvPr>
            <p:extLst>
              <p:ext uri="{D42A27DB-BD31-4B8C-83A1-F6EECF244321}">
                <p14:modId xmlns:p14="http://schemas.microsoft.com/office/powerpoint/2010/main" val="2033973740"/>
              </p:ext>
            </p:extLst>
          </p:nvPr>
        </p:nvGraphicFramePr>
        <p:xfrm>
          <a:off x="677333" y="1447801"/>
          <a:ext cx="10438341" cy="4991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3349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2C19-B101-42DB-88FF-93384588BF0C}"/>
              </a:ext>
            </a:extLst>
          </p:cNvPr>
          <p:cNvSpPr>
            <a:spLocks noGrp="1"/>
          </p:cNvSpPr>
          <p:nvPr>
            <p:ph type="title"/>
          </p:nvPr>
        </p:nvSpPr>
        <p:spPr/>
        <p:txBody>
          <a:bodyPr>
            <a:normAutofit/>
          </a:bodyPr>
          <a:lstStyle/>
          <a:p>
            <a:r>
              <a:rPr lang="en-US" dirty="0"/>
              <a:t>					</a:t>
            </a:r>
            <a:r>
              <a:rPr lang="en-US" sz="4000" dirty="0">
                <a:effectLst>
                  <a:outerShdw blurRad="38100" dist="38100" dir="2700000" algn="tl">
                    <a:srgbClr val="000000">
                      <a:alpha val="43137"/>
                    </a:srgbClr>
                  </a:outerShdw>
                </a:effectLst>
              </a:rPr>
              <a:t>WORK STRESS</a:t>
            </a:r>
            <a:endParaRPr lang="en-IN" sz="4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2DB511D-CFD3-4F58-93BE-F9FBA5EF5684}"/>
              </a:ext>
            </a:extLst>
          </p:cNvPr>
          <p:cNvSpPr>
            <a:spLocks noGrp="1"/>
          </p:cNvSpPr>
          <p:nvPr>
            <p:ph idx="1"/>
          </p:nvPr>
        </p:nvSpPr>
        <p:spPr/>
        <p:txBody>
          <a:bodyPr>
            <a:normAutofit lnSpcReduction="10000"/>
          </a:bodyPr>
          <a:lstStyle/>
          <a:p>
            <a:r>
              <a:rPr lang="en-US" sz="2400" dirty="0">
                <a:solidFill>
                  <a:srgbClr val="002060"/>
                </a:solidFill>
                <a:latin typeface="Times New Roman" panose="02020603050405020304" pitchFamily="18" charset="0"/>
                <a:cs typeface="Times New Roman" panose="02020603050405020304" pitchFamily="18" charset="0"/>
              </a:rPr>
              <a:t>Work stress is a dynamic condition in which an individual confronts with an opportunity , constraint and demand related to what  he or she desires and for which the outcome is perceived to be both certain and important .</a:t>
            </a:r>
          </a:p>
          <a:p>
            <a:r>
              <a:rPr lang="en-US" sz="2400" dirty="0">
                <a:solidFill>
                  <a:srgbClr val="002060"/>
                </a:solidFill>
                <a:latin typeface="Times New Roman" panose="02020603050405020304" pitchFamily="18" charset="0"/>
                <a:cs typeface="Times New Roman" panose="02020603050405020304" pitchFamily="18" charset="0"/>
              </a:rPr>
              <a:t>“ A challenging and fulfilling job in a good workplace can be great, but if work starts to take over and we lose the balance, it gets stressful. The ability to have some control over your own workload definitely contributes to the impact work has on your life.” </a:t>
            </a:r>
          </a:p>
          <a:p>
            <a:pPr marL="3657600" lvl="8" indent="0">
              <a:buNone/>
            </a:pPr>
            <a:r>
              <a:rPr lang="en-US" sz="1800" dirty="0">
                <a:solidFill>
                  <a:srgbClr val="002060"/>
                </a:solidFill>
              </a:rPr>
              <a:t>		</a:t>
            </a:r>
            <a:r>
              <a:rPr lang="en-US" sz="2400" i="1" dirty="0">
                <a:solidFill>
                  <a:srgbClr val="002060"/>
                </a:solidFill>
                <a:latin typeface="Times New Roman" panose="02020603050405020304" pitchFamily="18" charset="0"/>
                <a:cs typeface="Times New Roman" panose="02020603050405020304" pitchFamily="18" charset="0"/>
              </a:rPr>
              <a:t>-</a:t>
            </a:r>
            <a:r>
              <a:rPr lang="en-US" sz="2400" b="1" i="1" dirty="0">
                <a:solidFill>
                  <a:srgbClr val="002060"/>
                </a:solidFill>
                <a:latin typeface="Times New Roman" panose="02020603050405020304" pitchFamily="18" charset="0"/>
                <a:cs typeface="Times New Roman" panose="02020603050405020304" pitchFamily="18" charset="0"/>
              </a:rPr>
              <a:t>Andrea</a:t>
            </a:r>
          </a:p>
          <a:p>
            <a:endParaRPr lang="en-IN" dirty="0"/>
          </a:p>
        </p:txBody>
      </p:sp>
    </p:spTree>
    <p:extLst>
      <p:ext uri="{BB962C8B-B14F-4D97-AF65-F5344CB8AC3E}">
        <p14:creationId xmlns:p14="http://schemas.microsoft.com/office/powerpoint/2010/main" val="38234349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DBEA3-F661-4566-B7F5-667DB704F1A5}"/>
              </a:ext>
            </a:extLst>
          </p:cNvPr>
          <p:cNvSpPr>
            <a:spLocks noGrp="1"/>
          </p:cNvSpPr>
          <p:nvPr>
            <p:ph type="title"/>
          </p:nvPr>
        </p:nvSpPr>
        <p:spPr>
          <a:xfrm>
            <a:off x="692458" y="577049"/>
            <a:ext cx="8581544" cy="701335"/>
          </a:xfrm>
        </p:spPr>
        <p:txBody>
          <a:bodyPr>
            <a:noAutofit/>
          </a:bodyPr>
          <a:lstStyle/>
          <a:p>
            <a:r>
              <a:rPr lang="en-IN" sz="3200" dirty="0">
                <a:effectLst>
                  <a:outerShdw blurRad="38100" dist="38100" dir="2700000" algn="tl">
                    <a:srgbClr val="000000">
                      <a:alpha val="43137"/>
                    </a:srgbClr>
                  </a:outerShdw>
                </a:effectLst>
              </a:rPr>
              <a:t>INTERPRETATION:</a:t>
            </a:r>
          </a:p>
        </p:txBody>
      </p:sp>
      <p:sp>
        <p:nvSpPr>
          <p:cNvPr id="4" name="Content Placeholder 3">
            <a:extLst>
              <a:ext uri="{FF2B5EF4-FFF2-40B4-BE49-F238E27FC236}">
                <a16:creationId xmlns:a16="http://schemas.microsoft.com/office/drawing/2014/main" id="{F1D6C9CF-4263-4C47-BE24-9A511B4E2F66}"/>
              </a:ext>
            </a:extLst>
          </p:cNvPr>
          <p:cNvSpPr>
            <a:spLocks noGrp="1"/>
          </p:cNvSpPr>
          <p:nvPr>
            <p:ph idx="1"/>
          </p:nvPr>
        </p:nvSpPr>
        <p:spPr>
          <a:xfrm>
            <a:off x="399823" y="1467034"/>
            <a:ext cx="9166813" cy="3923931"/>
          </a:xfrm>
        </p:spPr>
        <p:txBody>
          <a:bodyPr/>
          <a:lstStyle/>
          <a:p>
            <a:pPr marL="0" indent="0">
              <a:buNone/>
            </a:pPr>
            <a:r>
              <a:rPr lang="en-US" sz="2800" dirty="0">
                <a:solidFill>
                  <a:schemeClr val="accent2"/>
                </a:solidFill>
                <a:latin typeface="Times New Roman" panose="02020603050405020304" pitchFamily="18" charset="0"/>
                <a:cs typeface="Times New Roman" panose="02020603050405020304" pitchFamily="18" charset="0"/>
              </a:rPr>
              <a:t>The ill effects of stress on job performance are:</a:t>
            </a:r>
            <a:endParaRPr lang="en-IN" sz="2800" dirty="0">
              <a:solidFill>
                <a:schemeClr val="accent2"/>
              </a:solidFill>
              <a:latin typeface="Times New Roman" panose="02020603050405020304" pitchFamily="18" charset="0"/>
              <a:cs typeface="Times New Roman" panose="02020603050405020304" pitchFamily="18" charset="0"/>
            </a:endParaRPr>
          </a:p>
          <a:p>
            <a:pPr lvl="0"/>
            <a:r>
              <a:rPr lang="en-US" sz="2400" dirty="0">
                <a:solidFill>
                  <a:srgbClr val="002060"/>
                </a:solidFill>
                <a:latin typeface="Times New Roman" panose="02020603050405020304" pitchFamily="18" charset="0"/>
                <a:cs typeface="Times New Roman" panose="02020603050405020304" pitchFamily="18" charset="0"/>
              </a:rPr>
              <a:t>Lack of concentration</a:t>
            </a:r>
            <a:endParaRPr lang="en-IN" sz="2400" dirty="0">
              <a:solidFill>
                <a:srgbClr val="002060"/>
              </a:solidFill>
              <a:latin typeface="Times New Roman" panose="02020603050405020304" pitchFamily="18" charset="0"/>
              <a:cs typeface="Times New Roman" panose="02020603050405020304" pitchFamily="18" charset="0"/>
            </a:endParaRPr>
          </a:p>
          <a:p>
            <a:pPr lvl="0"/>
            <a:r>
              <a:rPr lang="en-US" sz="2400" dirty="0">
                <a:solidFill>
                  <a:srgbClr val="002060"/>
                </a:solidFill>
                <a:latin typeface="Times New Roman" panose="02020603050405020304" pitchFamily="18" charset="0"/>
                <a:cs typeface="Times New Roman" panose="02020603050405020304" pitchFamily="18" charset="0"/>
              </a:rPr>
              <a:t>Can’t complete your work within specific time.</a:t>
            </a:r>
            <a:endParaRPr lang="en-IN" sz="2400" dirty="0">
              <a:solidFill>
                <a:srgbClr val="002060"/>
              </a:solidFill>
              <a:latin typeface="Times New Roman" panose="02020603050405020304" pitchFamily="18" charset="0"/>
              <a:cs typeface="Times New Roman" panose="02020603050405020304" pitchFamily="18" charset="0"/>
            </a:endParaRPr>
          </a:p>
          <a:p>
            <a:pPr lvl="0"/>
            <a:r>
              <a:rPr lang="en-US" sz="2400" dirty="0">
                <a:solidFill>
                  <a:srgbClr val="002060"/>
                </a:solidFill>
                <a:latin typeface="Times New Roman" panose="02020603050405020304" pitchFamily="18" charset="0"/>
                <a:cs typeface="Times New Roman" panose="02020603050405020304" pitchFamily="18" charset="0"/>
              </a:rPr>
              <a:t>Low morale</a:t>
            </a:r>
            <a:endParaRPr lang="en-IN" sz="2400" dirty="0">
              <a:solidFill>
                <a:srgbClr val="002060"/>
              </a:solidFill>
              <a:latin typeface="Times New Roman" panose="02020603050405020304" pitchFamily="18" charset="0"/>
              <a:cs typeface="Times New Roman" panose="02020603050405020304" pitchFamily="18" charset="0"/>
            </a:endParaRPr>
          </a:p>
          <a:p>
            <a:pPr lvl="0"/>
            <a:r>
              <a:rPr lang="en-US" sz="2400" dirty="0">
                <a:solidFill>
                  <a:srgbClr val="002060"/>
                </a:solidFill>
                <a:latin typeface="Times New Roman" panose="02020603050405020304" pitchFamily="18" charset="0"/>
                <a:cs typeface="Times New Roman" panose="02020603050405020304" pitchFamily="18" charset="0"/>
              </a:rPr>
              <a:t>Losing patience while dealing with customers or clients.</a:t>
            </a:r>
            <a:endParaRPr lang="en-IN" sz="2400" dirty="0">
              <a:solidFill>
                <a:srgbClr val="002060"/>
              </a:solidFill>
              <a:latin typeface="Times New Roman" panose="02020603050405020304" pitchFamily="18" charset="0"/>
              <a:cs typeface="Times New Roman" panose="02020603050405020304" pitchFamily="18" charset="0"/>
            </a:endParaRPr>
          </a:p>
          <a:p>
            <a:endParaRPr lang="en-IN" sz="2400" i="1" dirty="0">
              <a:solidFill>
                <a:srgbClr val="002060"/>
              </a:solidFill>
            </a:endParaRPr>
          </a:p>
        </p:txBody>
      </p:sp>
    </p:spTree>
    <p:extLst>
      <p:ext uri="{BB962C8B-B14F-4D97-AF65-F5344CB8AC3E}">
        <p14:creationId xmlns:p14="http://schemas.microsoft.com/office/powerpoint/2010/main" val="2528859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C1BA8CA-F428-4266-ADE4-7A7ECA06BE1D}"/>
              </a:ext>
            </a:extLst>
          </p:cNvPr>
          <p:cNvGraphicFramePr/>
          <p:nvPr>
            <p:extLst>
              <p:ext uri="{D42A27DB-BD31-4B8C-83A1-F6EECF244321}">
                <p14:modId xmlns:p14="http://schemas.microsoft.com/office/powerpoint/2010/main" val="2787763402"/>
              </p:ext>
            </p:extLst>
          </p:nvPr>
        </p:nvGraphicFramePr>
        <p:xfrm>
          <a:off x="1367161" y="220345"/>
          <a:ext cx="7713339" cy="64173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C76F290-EE72-4273-A172-B90C5D103564}"/>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3DF39782-C893-443F-A644-0E3598C70391}"/>
              </a:ext>
            </a:extLst>
          </p:cNvPr>
          <p:cNvSpPr txBox="1"/>
          <p:nvPr/>
        </p:nvSpPr>
        <p:spPr>
          <a:xfrm>
            <a:off x="8868792" y="887767"/>
            <a:ext cx="3124939" cy="2862322"/>
          </a:xfrm>
          <a:prstGeom prst="rect">
            <a:avLst/>
          </a:prstGeom>
          <a:noFill/>
        </p:spPr>
        <p:txBody>
          <a:bodyPr wrap="square" rtlCol="0">
            <a:spAutoFit/>
          </a:bodyPr>
          <a:lstStyle/>
          <a:p>
            <a:r>
              <a:rPr lang="en-US" dirty="0">
                <a:solidFill>
                  <a:schemeClr val="accent6">
                    <a:lumMod val="50000"/>
                  </a:schemeClr>
                </a:solidFill>
                <a:latin typeface="Times New Roman" panose="02020603050405020304" pitchFamily="18" charset="0"/>
                <a:cs typeface="Times New Roman" panose="02020603050405020304" pitchFamily="18" charset="0"/>
              </a:rPr>
              <a:t>From the graph we come to a conclusion that </a:t>
            </a:r>
          </a:p>
          <a:p>
            <a:r>
              <a:rPr lang="en-US" dirty="0">
                <a:solidFill>
                  <a:schemeClr val="accent6">
                    <a:lumMod val="50000"/>
                  </a:schemeClr>
                </a:solidFill>
                <a:latin typeface="Times New Roman" panose="02020603050405020304" pitchFamily="18" charset="0"/>
                <a:cs typeface="Times New Roman" panose="02020603050405020304" pitchFamily="18" charset="0"/>
              </a:rPr>
              <a:t>-the most common physiological problem faced by population are </a:t>
            </a:r>
            <a:r>
              <a:rPr lang="en-US" b="1" dirty="0">
                <a:solidFill>
                  <a:schemeClr val="accent6">
                    <a:lumMod val="50000"/>
                  </a:schemeClr>
                </a:solidFill>
                <a:latin typeface="Times New Roman" panose="02020603050405020304" pitchFamily="18" charset="0"/>
                <a:cs typeface="Times New Roman" panose="02020603050405020304" pitchFamily="18" charset="0"/>
              </a:rPr>
              <a:t>headache and back pain.</a:t>
            </a:r>
          </a:p>
          <a:p>
            <a:r>
              <a:rPr lang="en-US" dirty="0">
                <a:solidFill>
                  <a:schemeClr val="accent6">
                    <a:lumMod val="50000"/>
                  </a:schemeClr>
                </a:solidFill>
                <a:latin typeface="Times New Roman" panose="02020603050405020304" pitchFamily="18" charset="0"/>
                <a:cs typeface="Times New Roman" panose="02020603050405020304" pitchFamily="18" charset="0"/>
              </a:rPr>
              <a:t>-the most common psychological problems faced by </a:t>
            </a:r>
            <a:r>
              <a:rPr lang="en-US">
                <a:solidFill>
                  <a:schemeClr val="accent6">
                    <a:lumMod val="50000"/>
                  </a:schemeClr>
                </a:solidFill>
                <a:latin typeface="Times New Roman" panose="02020603050405020304" pitchFamily="18" charset="0"/>
                <a:cs typeface="Times New Roman" panose="02020603050405020304" pitchFamily="18" charset="0"/>
              </a:rPr>
              <a:t>population are </a:t>
            </a:r>
            <a:r>
              <a:rPr lang="en-US" b="1" dirty="0">
                <a:solidFill>
                  <a:schemeClr val="accent6">
                    <a:lumMod val="50000"/>
                  </a:schemeClr>
                </a:solidFill>
                <a:latin typeface="Times New Roman" panose="02020603050405020304" pitchFamily="18" charset="0"/>
                <a:cs typeface="Times New Roman" panose="02020603050405020304" pitchFamily="18" charset="0"/>
              </a:rPr>
              <a:t>tension, restlessness and depression.</a:t>
            </a:r>
            <a:endParaRPr lang="en-IN" b="1"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9984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46EC8D-0C1B-4A4C-BC7E-D503F145C9FE}"/>
              </a:ext>
            </a:extLst>
          </p:cNvPr>
          <p:cNvSpPr txBox="1"/>
          <p:nvPr/>
        </p:nvSpPr>
        <p:spPr>
          <a:xfrm>
            <a:off x="8840482" y="669278"/>
            <a:ext cx="2577533" cy="3416320"/>
          </a:xfrm>
          <a:prstGeom prst="rect">
            <a:avLst/>
          </a:prstGeom>
          <a:noFill/>
        </p:spPr>
        <p:txBody>
          <a:bodyPr wrap="square" rtlCol="0">
            <a:spAutoFit/>
          </a:bodyPr>
          <a:lstStyle/>
          <a:p>
            <a:r>
              <a:rPr lang="en-US" sz="2400" dirty="0">
                <a:solidFill>
                  <a:schemeClr val="accent5">
                    <a:lumMod val="50000"/>
                  </a:schemeClr>
                </a:solidFill>
                <a:latin typeface="Times New Roman" panose="02020603050405020304" pitchFamily="18" charset="0"/>
                <a:cs typeface="Times New Roman" panose="02020603050405020304" pitchFamily="18" charset="0"/>
              </a:rPr>
              <a:t>The most common behavioral changes faced by the population due to stress are </a:t>
            </a:r>
            <a:r>
              <a:rPr lang="en-US" sz="2400" b="1" dirty="0">
                <a:solidFill>
                  <a:schemeClr val="accent5">
                    <a:lumMod val="50000"/>
                  </a:schemeClr>
                </a:solidFill>
                <a:latin typeface="Times New Roman" panose="02020603050405020304" pitchFamily="18" charset="0"/>
                <a:cs typeface="Times New Roman" panose="02020603050405020304" pitchFamily="18" charset="0"/>
              </a:rPr>
              <a:t>under/over eating and poor performance in job </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p:txBody>
      </p:sp>
      <p:graphicFrame>
        <p:nvGraphicFramePr>
          <p:cNvPr id="8" name="Chart 7">
            <a:extLst>
              <a:ext uri="{FF2B5EF4-FFF2-40B4-BE49-F238E27FC236}">
                <a16:creationId xmlns:a16="http://schemas.microsoft.com/office/drawing/2014/main" id="{97357A16-B344-45BA-8108-4A443F1DF145}"/>
              </a:ext>
            </a:extLst>
          </p:cNvPr>
          <p:cNvGraphicFramePr>
            <a:graphicFrameLocks/>
          </p:cNvGraphicFramePr>
          <p:nvPr>
            <p:extLst>
              <p:ext uri="{D42A27DB-BD31-4B8C-83A1-F6EECF244321}">
                <p14:modId xmlns:p14="http://schemas.microsoft.com/office/powerpoint/2010/main" val="3193923413"/>
              </p:ext>
            </p:extLst>
          </p:nvPr>
        </p:nvGraphicFramePr>
        <p:xfrm>
          <a:off x="371475" y="0"/>
          <a:ext cx="8067675" cy="6657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82271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7E9A-4507-438C-B34E-F394E5BF9755}"/>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US" sz="28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determine the coping methods that best relieve stress for the working class.</a:t>
            </a:r>
            <a:endParaRPr lang="en-IN" sz="2800"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sp>
        <p:nvSpPr>
          <p:cNvPr id="4" name="Subtitle 2">
            <a:extLst>
              <a:ext uri="{FF2B5EF4-FFF2-40B4-BE49-F238E27FC236}">
                <a16:creationId xmlns:a16="http://schemas.microsoft.com/office/drawing/2014/main" id="{87685BC4-9B0D-41CE-8EAE-C41966BCD61B}"/>
              </a:ext>
            </a:extLst>
          </p:cNvPr>
          <p:cNvSpPr>
            <a:spLocks noGrp="1"/>
          </p:cNvSpPr>
          <p:nvPr>
            <p:ph idx="1"/>
          </p:nvPr>
        </p:nvSpPr>
        <p:spPr/>
        <p:txBody>
          <a:bodyPr>
            <a:noAutofit/>
          </a:bodyPr>
          <a:lstStyle/>
          <a:p>
            <a:pPr marL="0" indent="0" algn="l">
              <a:buNone/>
            </a:pP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endParaRPr>
          </a:p>
        </p:txBody>
      </p:sp>
      <p:sp>
        <p:nvSpPr>
          <p:cNvPr id="5" name="Content Placeholder 2">
            <a:extLst>
              <a:ext uri="{FF2B5EF4-FFF2-40B4-BE49-F238E27FC236}">
                <a16:creationId xmlns:a16="http://schemas.microsoft.com/office/drawing/2014/main" id="{C3B602D9-5B41-4CF0-B62E-5DC6914D9852}"/>
              </a:ext>
            </a:extLst>
          </p:cNvPr>
          <p:cNvSpPr txBox="1">
            <a:spLocks/>
          </p:cNvSpPr>
          <p:nvPr/>
        </p:nvSpPr>
        <p:spPr>
          <a:xfrm>
            <a:off x="860868" y="1930400"/>
            <a:ext cx="8229600" cy="46690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65760" indent="-256032" algn="l">
              <a:defRPr/>
            </a:pPr>
            <a:r>
              <a:rPr lang="en-US" b="1" u="sng" dirty="0">
                <a:solidFill>
                  <a:schemeClr val="accent1"/>
                </a:solidFill>
              </a:rPr>
              <a:t>Hypothesis to be tested</a:t>
            </a:r>
            <a:r>
              <a:rPr lang="en-US" sz="2000" b="1" dirty="0">
                <a:solidFill>
                  <a:schemeClr val="accent1"/>
                </a:solidFill>
              </a:rPr>
              <a:t>:</a:t>
            </a:r>
          </a:p>
          <a:p>
            <a:pPr marL="365760" indent="-256032" algn="l">
              <a:defRPr/>
            </a:pPr>
            <a:r>
              <a:rPr lang="en-US" sz="2200" b="1" dirty="0">
                <a:solidFill>
                  <a:srgbClr val="002060"/>
                </a:solidFill>
              </a:rPr>
              <a:t>H</a:t>
            </a:r>
            <a:r>
              <a:rPr lang="en-US" sz="2200" b="1" baseline="-25000" dirty="0">
                <a:solidFill>
                  <a:srgbClr val="002060"/>
                </a:solidFill>
              </a:rPr>
              <a:t>0</a:t>
            </a:r>
            <a:r>
              <a:rPr lang="en-US" sz="2200" i="1" dirty="0">
                <a:solidFill>
                  <a:srgbClr val="002060"/>
                </a:solidFill>
              </a:rPr>
              <a:t>:</a:t>
            </a:r>
            <a:r>
              <a:rPr lang="en-US" sz="2200" dirty="0">
                <a:solidFill>
                  <a:srgbClr val="002060"/>
                </a:solidFill>
                <a:latin typeface="Times New Roman" panose="02020603050405020304" pitchFamily="18" charset="0"/>
                <a:cs typeface="Times New Roman" panose="02020603050405020304" pitchFamily="18" charset="0"/>
              </a:rPr>
              <a:t> Population correlation matrix is identity matrix.</a:t>
            </a:r>
          </a:p>
          <a:p>
            <a:pPr marL="365760" indent="-256032" algn="l">
              <a:defRPr/>
            </a:pPr>
            <a:r>
              <a:rPr lang="en-US" sz="2200" b="1" dirty="0">
                <a:solidFill>
                  <a:srgbClr val="002060"/>
                </a:solidFill>
                <a:latin typeface="Times New Roman" panose="02020603050405020304" pitchFamily="18" charset="0"/>
                <a:cs typeface="Times New Roman" panose="02020603050405020304" pitchFamily="18" charset="0"/>
              </a:rPr>
              <a:t>H</a:t>
            </a:r>
            <a:r>
              <a:rPr lang="en-US" sz="2200" b="1" baseline="-25000" dirty="0">
                <a:solidFill>
                  <a:srgbClr val="002060"/>
                </a:solidFill>
                <a:latin typeface="Times New Roman" panose="02020603050405020304" pitchFamily="18" charset="0"/>
                <a:cs typeface="Times New Roman" panose="02020603050405020304" pitchFamily="18" charset="0"/>
              </a:rPr>
              <a:t>1</a:t>
            </a:r>
            <a:r>
              <a:rPr lang="en-US" sz="2200" b="1" dirty="0">
                <a:solidFill>
                  <a:srgbClr val="002060"/>
                </a:solidFill>
                <a:latin typeface="Times New Roman" panose="02020603050405020304" pitchFamily="18" charset="0"/>
                <a:cs typeface="Times New Roman" panose="02020603050405020304" pitchFamily="18" charset="0"/>
              </a:rPr>
              <a:t>: </a:t>
            </a:r>
            <a:r>
              <a:rPr lang="en-US" sz="2200" dirty="0">
                <a:solidFill>
                  <a:srgbClr val="002060"/>
                </a:solidFill>
                <a:latin typeface="Times New Roman" panose="02020603050405020304" pitchFamily="18" charset="0"/>
                <a:cs typeface="Times New Roman" panose="02020603050405020304" pitchFamily="18" charset="0"/>
              </a:rPr>
              <a:t>Population correlation matrix is not identity matrix</a:t>
            </a:r>
            <a:r>
              <a:rPr lang="en-US" dirty="0">
                <a:solidFill>
                  <a:srgbClr val="002060"/>
                </a:solidFill>
                <a:latin typeface="Times New Roman" panose="02020603050405020304" pitchFamily="18" charset="0"/>
                <a:cs typeface="Times New Roman" panose="02020603050405020304" pitchFamily="18" charset="0"/>
              </a:rPr>
              <a:t>.</a:t>
            </a:r>
          </a:p>
          <a:p>
            <a:pPr marL="365760" indent="-256032" algn="l">
              <a:defRPr/>
            </a:pPr>
            <a:endParaRPr lang="en-US" b="1" dirty="0"/>
          </a:p>
          <a:p>
            <a:pPr marL="365760" indent="-256032" algn="l">
              <a:defRPr/>
            </a:pPr>
            <a:r>
              <a:rPr lang="en-US" b="1" u="sng" dirty="0">
                <a:solidFill>
                  <a:schemeClr val="accent1"/>
                </a:solidFill>
              </a:rPr>
              <a:t>Decision Criteria</a:t>
            </a:r>
            <a:r>
              <a:rPr lang="en-US" b="1" dirty="0">
                <a:solidFill>
                  <a:schemeClr val="accent1"/>
                </a:solidFill>
              </a:rPr>
              <a:t>:</a:t>
            </a:r>
          </a:p>
          <a:p>
            <a:pPr marL="365760" indent="-256032" algn="l">
              <a:defRPr/>
            </a:pPr>
            <a:r>
              <a:rPr lang="en-US" sz="2000" b="1" i="1" dirty="0">
                <a:solidFill>
                  <a:srgbClr val="002060"/>
                </a:solidFill>
              </a:rPr>
              <a:t>  </a:t>
            </a:r>
            <a:r>
              <a:rPr lang="en-US" sz="2000" b="1" i="1" dirty="0">
                <a:solidFill>
                  <a:srgbClr val="002060"/>
                </a:solidFill>
                <a:latin typeface="Times New Roman" panose="02020603050405020304" pitchFamily="18" charset="0"/>
                <a:cs typeface="Times New Roman" panose="02020603050405020304" pitchFamily="18" charset="0"/>
              </a:rPr>
              <a:t> </a:t>
            </a:r>
            <a:r>
              <a:rPr lang="en-US" sz="2200" dirty="0">
                <a:solidFill>
                  <a:srgbClr val="002060"/>
                </a:solidFill>
                <a:latin typeface="Times New Roman" panose="02020603050405020304" pitchFamily="18" charset="0"/>
                <a:cs typeface="Times New Roman" panose="02020603050405020304" pitchFamily="18" charset="0"/>
              </a:rPr>
              <a:t>Reject H</a:t>
            </a:r>
            <a:r>
              <a:rPr lang="en-US" sz="2200" baseline="-25000" dirty="0">
                <a:solidFill>
                  <a:srgbClr val="002060"/>
                </a:solidFill>
                <a:latin typeface="Times New Roman" panose="02020603050405020304" pitchFamily="18" charset="0"/>
                <a:cs typeface="Times New Roman" panose="02020603050405020304" pitchFamily="18" charset="0"/>
              </a:rPr>
              <a:t>0</a:t>
            </a:r>
            <a:r>
              <a:rPr lang="en-US" sz="2200" dirty="0">
                <a:solidFill>
                  <a:srgbClr val="002060"/>
                </a:solidFill>
                <a:latin typeface="Times New Roman" panose="02020603050405020304" pitchFamily="18" charset="0"/>
                <a:cs typeface="Times New Roman" panose="02020603050405020304" pitchFamily="18" charset="0"/>
              </a:rPr>
              <a:t>  if</a:t>
            </a:r>
          </a:p>
          <a:p>
            <a:pPr marL="452628" indent="-342900" algn="l">
              <a:buFont typeface="Wingdings" panose="05000000000000000000" pitchFamily="2" charset="2"/>
              <a:buChar char="§"/>
              <a:defRPr/>
            </a:pPr>
            <a:r>
              <a:rPr lang="en-US" sz="2200" dirty="0">
                <a:solidFill>
                  <a:srgbClr val="002060"/>
                </a:solidFill>
                <a:latin typeface="Times New Roman" panose="02020603050405020304" pitchFamily="18" charset="0"/>
                <a:cs typeface="Times New Roman" panose="02020603050405020304" pitchFamily="18" charset="0"/>
              </a:rPr>
              <a:t>KMO &gt; 0.5</a:t>
            </a:r>
          </a:p>
          <a:p>
            <a:pPr marL="452628" indent="-342900" algn="l">
              <a:buFont typeface="Wingdings" panose="05000000000000000000" pitchFamily="2" charset="2"/>
              <a:buChar char="§"/>
              <a:defRPr/>
            </a:pPr>
            <a:r>
              <a:rPr lang="en-US" sz="2200" dirty="0">
                <a:solidFill>
                  <a:srgbClr val="002060"/>
                </a:solidFill>
                <a:latin typeface="Times New Roman" panose="02020603050405020304" pitchFamily="18" charset="0"/>
                <a:cs typeface="Times New Roman" panose="02020603050405020304" pitchFamily="18" charset="0"/>
              </a:rPr>
              <a:t>Large value of Bartlett’s Test of Sphericity</a:t>
            </a:r>
          </a:p>
          <a:p>
            <a:pPr marL="452628" indent="-342900" algn="l">
              <a:buFont typeface="Wingdings" panose="05000000000000000000" pitchFamily="2" charset="2"/>
              <a:buChar char="§"/>
              <a:defRPr/>
            </a:pPr>
            <a:r>
              <a:rPr lang="en-US" sz="2200" dirty="0">
                <a:solidFill>
                  <a:srgbClr val="002060"/>
                </a:solidFill>
                <a:latin typeface="Times New Roman" panose="02020603050405020304" pitchFamily="18" charset="0"/>
                <a:ea typeface="Times New Roman"/>
                <a:cs typeface="Times New Roman" panose="02020603050405020304" pitchFamily="18" charset="0"/>
              </a:rPr>
              <a:t>P-value &lt;0.05</a:t>
            </a:r>
          </a:p>
          <a:p>
            <a:pPr marL="365760" indent="-256032">
              <a:defRPr/>
            </a:pPr>
            <a:endParaRPr lang="en-US" b="1" dirty="0"/>
          </a:p>
          <a:p>
            <a:pPr marL="365760" indent="-256032">
              <a:defRPr/>
            </a:pPr>
            <a:endParaRPr lang="en-US" b="1" dirty="0"/>
          </a:p>
          <a:p>
            <a:pPr marL="365760" indent="-256032">
              <a:defRPr/>
            </a:pPr>
            <a:endParaRPr lang="en-US" b="1" dirty="0"/>
          </a:p>
          <a:p>
            <a:pPr marL="365760" indent="-256032">
              <a:defRPr/>
            </a:pPr>
            <a:endParaRPr lang="en-US" dirty="0"/>
          </a:p>
          <a:p>
            <a:pPr>
              <a:buFont typeface="Arial" charset="0"/>
              <a:buChar char="•"/>
              <a:defRPr/>
            </a:pPr>
            <a:endParaRPr lang="en-US" dirty="0"/>
          </a:p>
        </p:txBody>
      </p:sp>
    </p:spTree>
    <p:extLst>
      <p:ext uri="{BB962C8B-B14F-4D97-AF65-F5344CB8AC3E}">
        <p14:creationId xmlns:p14="http://schemas.microsoft.com/office/powerpoint/2010/main" val="37036436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A0B0-50E6-4528-A0DF-4EA72337AD48}"/>
              </a:ext>
            </a:extLst>
          </p:cNvPr>
          <p:cNvSpPr>
            <a:spLocks noGrp="1"/>
          </p:cNvSpPr>
          <p:nvPr>
            <p:ph type="title"/>
          </p:nvPr>
        </p:nvSpPr>
        <p:spPr>
          <a:xfrm>
            <a:off x="639193" y="559293"/>
            <a:ext cx="8643687" cy="1371107"/>
          </a:xfrm>
        </p:spPr>
        <p:txBody>
          <a:bodyPr>
            <a:normAutofit/>
          </a:bodyPr>
          <a:lstStyle/>
          <a:p>
            <a:r>
              <a:rPr lang="en-IN" sz="4000"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KMO and BARTLETT’s TEST</a:t>
            </a:r>
            <a:endParaRPr lang="en-IN" b="1" dirty="0">
              <a:effectLst>
                <a:outerShdw blurRad="38100" dist="38100" dir="2700000" algn="tl">
                  <a:srgbClr val="000000">
                    <a:alpha val="43137"/>
                  </a:srgbClr>
                </a:outerShdw>
              </a:effectLst>
            </a:endParaRPr>
          </a:p>
        </p:txBody>
      </p:sp>
      <p:graphicFrame>
        <p:nvGraphicFramePr>
          <p:cNvPr id="8" name="Table 7">
            <a:extLst>
              <a:ext uri="{FF2B5EF4-FFF2-40B4-BE49-F238E27FC236}">
                <a16:creationId xmlns:a16="http://schemas.microsoft.com/office/drawing/2014/main" id="{9D1EC173-7C7E-470C-8329-76A6C25D01B9}"/>
              </a:ext>
            </a:extLst>
          </p:cNvPr>
          <p:cNvGraphicFramePr>
            <a:graphicFrameLocks noGrp="1"/>
          </p:cNvGraphicFramePr>
          <p:nvPr>
            <p:extLst>
              <p:ext uri="{D42A27DB-BD31-4B8C-83A1-F6EECF244321}">
                <p14:modId xmlns:p14="http://schemas.microsoft.com/office/powerpoint/2010/main" val="50919974"/>
              </p:ext>
            </p:extLst>
          </p:nvPr>
        </p:nvGraphicFramePr>
        <p:xfrm>
          <a:off x="1053280" y="2937267"/>
          <a:ext cx="8229600" cy="2743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239732086"/>
                    </a:ext>
                  </a:extLst>
                </a:gridCol>
                <a:gridCol w="2743200">
                  <a:extLst>
                    <a:ext uri="{9D8B030D-6E8A-4147-A177-3AD203B41FA5}">
                      <a16:colId xmlns:a16="http://schemas.microsoft.com/office/drawing/2014/main" val="2299372937"/>
                    </a:ext>
                  </a:extLst>
                </a:gridCol>
                <a:gridCol w="2743200">
                  <a:extLst>
                    <a:ext uri="{9D8B030D-6E8A-4147-A177-3AD203B41FA5}">
                      <a16:colId xmlns:a16="http://schemas.microsoft.com/office/drawing/2014/main" val="3415351342"/>
                    </a:ext>
                  </a:extLst>
                </a:gridCol>
              </a:tblGrid>
              <a:tr h="91440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002060"/>
                          </a:solidFill>
                          <a:latin typeface="Times New Roman" panose="02020603050405020304" pitchFamily="18" charset="0"/>
                          <a:cs typeface="Times New Roman" panose="02020603050405020304" pitchFamily="18" charset="0"/>
                        </a:rPr>
                        <a:t>Bartlett’s Test of Sphericity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Times New Roman" panose="02020603050405020304" pitchFamily="18" charset="0"/>
                          <a:ea typeface="Times New Roman"/>
                          <a:cs typeface="Times New Roman" panose="02020603050405020304" pitchFamily="18" charset="0"/>
                        </a:rPr>
                        <a:t>Chi – Sq Value(app)</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2400" b="1" kern="1200" dirty="0">
                          <a:solidFill>
                            <a:srgbClr val="002060"/>
                          </a:solidFill>
                          <a:effectLst/>
                          <a:latin typeface="Times New Roman" panose="02020603050405020304" pitchFamily="18" charset="0"/>
                          <a:ea typeface="+mn-ea"/>
                          <a:cs typeface="Times New Roman" panose="02020603050405020304" pitchFamily="18" charset="0"/>
                        </a:rPr>
                        <a:t>761.956</a:t>
                      </a:r>
                      <a:endParaRPr lang="en-US" sz="2400" b="1"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6514799"/>
                  </a:ext>
                </a:extLst>
              </a:tr>
              <a:tr h="91440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002060"/>
                          </a:solidFill>
                          <a:latin typeface="Times New Roman" panose="02020603050405020304" pitchFamily="18" charset="0"/>
                          <a:cs typeface="Times New Roman" panose="02020603050405020304" pitchFamily="18" charset="0"/>
                        </a:rPr>
                        <a:t>Degrees of freedom</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2400" b="1" kern="1200" dirty="0">
                          <a:solidFill>
                            <a:srgbClr val="002060"/>
                          </a:solidFill>
                          <a:effectLst/>
                          <a:latin typeface="Times New Roman" panose="02020603050405020304" pitchFamily="18" charset="0"/>
                          <a:ea typeface="+mn-ea"/>
                          <a:cs typeface="Times New Roman" panose="02020603050405020304" pitchFamily="18" charset="0"/>
                        </a:rPr>
                        <a:t>66</a:t>
                      </a:r>
                      <a:endParaRPr lang="en-US" sz="2400" b="1"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8896630"/>
                  </a:ext>
                </a:extLst>
              </a:tr>
              <a:tr h="914400">
                <a:tc vMerge="1">
                  <a:txBody>
                    <a:bodyPr/>
                    <a:lstStyle/>
                    <a:p>
                      <a:endParaRPr lang="en-US" dirty="0"/>
                    </a:p>
                  </a:txBody>
                  <a:tcPr/>
                </a:tc>
                <a:tc>
                  <a:txBody>
                    <a:bodyPr/>
                    <a:lstStyle/>
                    <a:p>
                      <a:r>
                        <a:rPr lang="en-US" sz="2400" b="1" dirty="0">
                          <a:solidFill>
                            <a:srgbClr val="002060"/>
                          </a:solidFill>
                          <a:latin typeface="Times New Roman" panose="02020603050405020304" pitchFamily="18" charset="0"/>
                          <a:cs typeface="Times New Roman" panose="02020603050405020304" pitchFamily="18" charset="0"/>
                        </a:rPr>
                        <a:t>P-value</a:t>
                      </a:r>
                    </a:p>
                  </a:txBody>
                  <a:tcPr/>
                </a:tc>
                <a:tc>
                  <a:txBody>
                    <a:bodyPr/>
                    <a:lstStyle/>
                    <a:p>
                      <a:r>
                        <a:rPr lang="en-US" sz="2400" b="1" dirty="0">
                          <a:solidFill>
                            <a:srgbClr val="002060"/>
                          </a:solidFill>
                          <a:latin typeface="Times New Roman" panose="02020603050405020304" pitchFamily="18" charset="0"/>
                          <a:cs typeface="Times New Roman" panose="02020603050405020304" pitchFamily="18" charset="0"/>
                        </a:rPr>
                        <a:t>.000</a:t>
                      </a:r>
                    </a:p>
                  </a:txBody>
                  <a:tcPr/>
                </a:tc>
                <a:extLst>
                  <a:ext uri="{0D108BD9-81ED-4DB2-BD59-A6C34878D82A}">
                    <a16:rowId xmlns:a16="http://schemas.microsoft.com/office/drawing/2014/main" val="689130276"/>
                  </a:ext>
                </a:extLst>
              </a:tr>
            </a:tbl>
          </a:graphicData>
        </a:graphic>
      </p:graphicFrame>
      <p:sp>
        <p:nvSpPr>
          <p:cNvPr id="4" name="TextBox 3">
            <a:extLst>
              <a:ext uri="{FF2B5EF4-FFF2-40B4-BE49-F238E27FC236}">
                <a16:creationId xmlns:a16="http://schemas.microsoft.com/office/drawing/2014/main" id="{45581540-23FA-4272-AA37-8F4FF1EC54CA}"/>
              </a:ext>
            </a:extLst>
          </p:cNvPr>
          <p:cNvSpPr txBox="1"/>
          <p:nvPr/>
        </p:nvSpPr>
        <p:spPr>
          <a:xfrm flipV="1">
            <a:off x="1171851" y="5311135"/>
            <a:ext cx="4552673" cy="369332"/>
          </a:xfrm>
          <a:prstGeom prst="rect">
            <a:avLst/>
          </a:prstGeom>
          <a:noFill/>
        </p:spPr>
        <p:txBody>
          <a:bodyPr wrap="square" rtlCol="0">
            <a:spAutoFit/>
          </a:bodyPr>
          <a:lstStyle/>
          <a:p>
            <a:endParaRPr lang="en-IN" dirty="0"/>
          </a:p>
        </p:txBody>
      </p:sp>
      <p:graphicFrame>
        <p:nvGraphicFramePr>
          <p:cNvPr id="3" name="Table 2">
            <a:extLst>
              <a:ext uri="{FF2B5EF4-FFF2-40B4-BE49-F238E27FC236}">
                <a16:creationId xmlns:a16="http://schemas.microsoft.com/office/drawing/2014/main" id="{2B874D63-6033-4E48-B79F-C81E037471CC}"/>
              </a:ext>
            </a:extLst>
          </p:cNvPr>
          <p:cNvGraphicFramePr>
            <a:graphicFrameLocks noGrp="1"/>
          </p:cNvGraphicFramePr>
          <p:nvPr>
            <p:extLst>
              <p:ext uri="{D42A27DB-BD31-4B8C-83A1-F6EECF244321}">
                <p14:modId xmlns:p14="http://schemas.microsoft.com/office/powerpoint/2010/main" val="773914098"/>
              </p:ext>
            </p:extLst>
          </p:nvPr>
        </p:nvGraphicFramePr>
        <p:xfrm>
          <a:off x="1053280" y="1436688"/>
          <a:ext cx="8229600" cy="11887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949112160"/>
                    </a:ext>
                  </a:extLst>
                </a:gridCol>
                <a:gridCol w="2743200">
                  <a:extLst>
                    <a:ext uri="{9D8B030D-6E8A-4147-A177-3AD203B41FA5}">
                      <a16:colId xmlns:a16="http://schemas.microsoft.com/office/drawing/2014/main" val="2461019015"/>
                    </a:ext>
                  </a:extLst>
                </a:gridCol>
              </a:tblGrid>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Kaiser-Meyer-</a:t>
                      </a:r>
                      <a:r>
                        <a:rPr lang="en-US" sz="2400" dirty="0" err="1">
                          <a:solidFill>
                            <a:srgbClr val="002060"/>
                          </a:solidFill>
                          <a:latin typeface="Times New Roman" panose="02020603050405020304" pitchFamily="18" charset="0"/>
                          <a:cs typeface="Times New Roman" panose="02020603050405020304" pitchFamily="18" charset="0"/>
                        </a:rPr>
                        <a:t>Olkin</a:t>
                      </a:r>
                      <a:r>
                        <a:rPr lang="en-US" sz="2400" dirty="0">
                          <a:solidFill>
                            <a:srgbClr val="002060"/>
                          </a:solidFill>
                          <a:latin typeface="Times New Roman" panose="02020603050405020304" pitchFamily="18" charset="0"/>
                          <a:cs typeface="Times New Roman" panose="02020603050405020304" pitchFamily="18" charset="0"/>
                        </a:rPr>
                        <a:t> Measure  of Sampling Adequacy</a:t>
                      </a:r>
                      <a:endParaRPr lang="en-US" sz="2400" dirty="0">
                        <a:solidFill>
                          <a:srgbClr val="002060"/>
                        </a:solidFill>
                        <a:latin typeface="Times New Roman" panose="02020603050405020304" pitchFamily="18" charset="0"/>
                        <a:ea typeface="Times New Roman"/>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2400" b="1" kern="1200" dirty="0">
                          <a:solidFill>
                            <a:srgbClr val="002060"/>
                          </a:solidFill>
                          <a:effectLst/>
                          <a:latin typeface="Times New Roman" panose="02020603050405020304" pitchFamily="18" charset="0"/>
                          <a:ea typeface="+mn-ea"/>
                          <a:cs typeface="Times New Roman" panose="02020603050405020304" pitchFamily="18" charset="0"/>
                        </a:rPr>
                        <a:t>.765</a:t>
                      </a:r>
                      <a:endParaRPr lang="en-US" sz="24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9774961"/>
                  </a:ext>
                </a:extLst>
              </a:tr>
            </a:tbl>
          </a:graphicData>
        </a:graphic>
      </p:graphicFrame>
    </p:spTree>
    <p:extLst>
      <p:ext uri="{BB962C8B-B14F-4D97-AF65-F5344CB8AC3E}">
        <p14:creationId xmlns:p14="http://schemas.microsoft.com/office/powerpoint/2010/main" val="1685326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5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556B-8ECD-4282-9148-C6288D426F38}"/>
              </a:ext>
            </a:extLst>
          </p:cNvPr>
          <p:cNvSpPr>
            <a:spLocks noGrp="1"/>
          </p:cNvSpPr>
          <p:nvPr>
            <p:ph type="title"/>
          </p:nvPr>
        </p:nvSpPr>
        <p:spPr>
          <a:xfrm>
            <a:off x="281986" y="978739"/>
            <a:ext cx="2638195" cy="1911945"/>
          </a:xfrm>
        </p:spPr>
        <p:txBody>
          <a:bodyPr>
            <a:normAutofit/>
          </a:bodyPr>
          <a:lstStyle/>
          <a:p>
            <a:r>
              <a:rPr lang="en-IN" b="1" dirty="0"/>
              <a:t>	</a:t>
            </a:r>
            <a:r>
              <a:rPr lang="en-US" b="1" dirty="0">
                <a:effectLst>
                  <a:outerShdw blurRad="38100" dist="38100" dir="2700000" algn="tl">
                    <a:srgbClr val="000000">
                      <a:alpha val="43137"/>
                    </a:srgbClr>
                  </a:outerShdw>
                </a:effectLst>
              </a:rPr>
              <a:t> Total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Variance</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Explained</a:t>
            </a:r>
            <a:endParaRPr lang="en-IN"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605DF488-312F-40EE-84DE-15FC67B67988}"/>
              </a:ext>
            </a:extLst>
          </p:cNvPr>
          <p:cNvGraphicFramePr>
            <a:graphicFrameLocks noGrp="1"/>
          </p:cNvGraphicFramePr>
          <p:nvPr>
            <p:ph idx="1"/>
            <p:extLst>
              <p:ext uri="{D42A27DB-BD31-4B8C-83A1-F6EECF244321}">
                <p14:modId xmlns:p14="http://schemas.microsoft.com/office/powerpoint/2010/main" val="1307023266"/>
              </p:ext>
            </p:extLst>
          </p:nvPr>
        </p:nvGraphicFramePr>
        <p:xfrm>
          <a:off x="3699500" y="274900"/>
          <a:ext cx="8364681" cy="6099270"/>
        </p:xfrm>
        <a:graphic>
          <a:graphicData uri="http://schemas.openxmlformats.org/drawingml/2006/table">
            <a:tbl>
              <a:tblPr firstRow="1" firstCol="1" bandRow="1">
                <a:tableStyleId>{5C22544A-7EE6-4342-B048-85BDC9FD1C3A}</a:tableStyleId>
              </a:tblPr>
              <a:tblGrid>
                <a:gridCol w="2090499">
                  <a:extLst>
                    <a:ext uri="{9D8B030D-6E8A-4147-A177-3AD203B41FA5}">
                      <a16:colId xmlns:a16="http://schemas.microsoft.com/office/drawing/2014/main" val="20000"/>
                    </a:ext>
                  </a:extLst>
                </a:gridCol>
                <a:gridCol w="2091394">
                  <a:extLst>
                    <a:ext uri="{9D8B030D-6E8A-4147-A177-3AD203B41FA5}">
                      <a16:colId xmlns:a16="http://schemas.microsoft.com/office/drawing/2014/main" val="20001"/>
                    </a:ext>
                  </a:extLst>
                </a:gridCol>
                <a:gridCol w="2091394">
                  <a:extLst>
                    <a:ext uri="{9D8B030D-6E8A-4147-A177-3AD203B41FA5}">
                      <a16:colId xmlns:a16="http://schemas.microsoft.com/office/drawing/2014/main" val="20002"/>
                    </a:ext>
                  </a:extLst>
                </a:gridCol>
                <a:gridCol w="2091394">
                  <a:extLst>
                    <a:ext uri="{9D8B030D-6E8A-4147-A177-3AD203B41FA5}">
                      <a16:colId xmlns:a16="http://schemas.microsoft.com/office/drawing/2014/main" val="20003"/>
                    </a:ext>
                  </a:extLst>
                </a:gridCol>
              </a:tblGrid>
              <a:tr h="548045">
                <a:tc rowSpan="2">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Component</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gridSpan="3">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Initial Eigen Values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4899">
                <a:tc vMerge="1">
                  <a:txBody>
                    <a:bodyPr/>
                    <a:lstStyle/>
                    <a:p>
                      <a:endParaRPr lang="en-US"/>
                    </a:p>
                  </a:txBody>
                  <a:tcPr/>
                </a:tc>
                <a:tc>
                  <a:txBody>
                    <a:bodyPr/>
                    <a:lstStyle/>
                    <a:p>
                      <a:pPr marL="0" marR="0">
                        <a:lnSpc>
                          <a:spcPct val="107000"/>
                        </a:lnSpc>
                        <a:spcBef>
                          <a:spcPts val="0"/>
                        </a:spcBef>
                        <a:spcAft>
                          <a:spcPts val="0"/>
                        </a:spcAft>
                      </a:pPr>
                      <a:r>
                        <a:rPr lang="en-US" sz="1800" b="1" dirty="0">
                          <a:solidFill>
                            <a:srgbClr val="002060"/>
                          </a:solidFill>
                          <a:effectLst/>
                          <a:latin typeface="Times New Roman" panose="02020603050405020304" pitchFamily="18" charset="0"/>
                          <a:cs typeface="Times New Roman" panose="02020603050405020304" pitchFamily="18" charset="0"/>
                        </a:rPr>
                        <a:t>Total</a:t>
                      </a:r>
                      <a:endPar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b="1" dirty="0">
                          <a:solidFill>
                            <a:srgbClr val="002060"/>
                          </a:solidFill>
                          <a:effectLst/>
                          <a:latin typeface="Times New Roman" panose="02020603050405020304" pitchFamily="18" charset="0"/>
                          <a:cs typeface="Times New Roman" panose="02020603050405020304" pitchFamily="18" charset="0"/>
                        </a:rPr>
                        <a:t>% of variance</a:t>
                      </a:r>
                      <a:endPar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b="1" dirty="0">
                          <a:solidFill>
                            <a:srgbClr val="002060"/>
                          </a:solidFill>
                          <a:effectLst/>
                          <a:latin typeface="Times New Roman" panose="02020603050405020304" pitchFamily="18" charset="0"/>
                          <a:cs typeface="Times New Roman" panose="02020603050405020304" pitchFamily="18" charset="0"/>
                        </a:rPr>
                        <a:t>Cumulative %</a:t>
                      </a:r>
                      <a:endParaRPr lang="en-US"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10001"/>
                  </a:ext>
                </a:extLst>
              </a:tr>
              <a:tr h="421398">
                <a:tc>
                  <a:txBody>
                    <a:bodyPr/>
                    <a:lstStyle/>
                    <a:p>
                      <a:pPr algn="just">
                        <a:lnSpc>
                          <a:spcPct val="107000"/>
                        </a:lnSpc>
                        <a:spcAft>
                          <a:spcPts val="800"/>
                        </a:spcAft>
                      </a:pPr>
                      <a:r>
                        <a:rPr lang="en-US" sz="16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4.0532</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solidFill>
                      <a:schemeClr val="accent2"/>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35.119</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35.119</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0002"/>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1.7222</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solidFill>
                      <a:schemeClr val="accent2"/>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14.171</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49.29</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0003"/>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1.4124</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solidFill>
                      <a:schemeClr val="accent2"/>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11.471</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60.761</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0004"/>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0.9464</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7.637</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68.398</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0.8212</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6.778</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75.176</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0.6985</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5.71</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80.886</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0.6168</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5.027</a:t>
                      </a:r>
                      <a:endParaRPr lang="en-US" sz="18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85.913</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0.4682</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3.825</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89.738</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0.4016</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3.265</a:t>
                      </a:r>
                      <a:endParaRPr lang="en-US" sz="18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93.003</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0.3436</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2.782</a:t>
                      </a:r>
                      <a:endParaRPr lang="en-US" sz="1800" b="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95.785</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42139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0.2661</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2.17</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97.955</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440948">
                <a:tc>
                  <a:txBody>
                    <a:bodyPr/>
                    <a:lstStyle/>
                    <a:p>
                      <a:pPr algn="just">
                        <a:lnSpc>
                          <a:spcPct val="107000"/>
                        </a:lnSpc>
                        <a:spcAft>
                          <a:spcPts val="800"/>
                        </a:spcAft>
                      </a:pPr>
                      <a:r>
                        <a:rPr lang="en-US"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IN"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0.249</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2.045</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3"/>
                  </a:ext>
                </a:extLst>
              </a:tr>
            </a:tbl>
          </a:graphicData>
        </a:graphic>
      </p:graphicFrame>
      <p:sp>
        <p:nvSpPr>
          <p:cNvPr id="5" name="Rectangle 4">
            <a:extLst>
              <a:ext uri="{FF2B5EF4-FFF2-40B4-BE49-F238E27FC236}">
                <a16:creationId xmlns:a16="http://schemas.microsoft.com/office/drawing/2014/main" id="{1D6E4651-8DF1-45D2-92C4-BF08BDCDCB25}"/>
              </a:ext>
            </a:extLst>
          </p:cNvPr>
          <p:cNvSpPr/>
          <p:nvPr/>
        </p:nvSpPr>
        <p:spPr>
          <a:xfrm>
            <a:off x="3699500" y="6457890"/>
            <a:ext cx="5656297" cy="400110"/>
          </a:xfrm>
          <a:prstGeom prst="rect">
            <a:avLst/>
          </a:prstGeom>
        </p:spPr>
        <p:txBody>
          <a:bodyPr wrap="square">
            <a:spAutoFit/>
          </a:bodyPr>
          <a:lstStyle/>
          <a:p>
            <a:r>
              <a:rPr lang="en-US" sz="2000" b="1" dirty="0">
                <a:solidFill>
                  <a:schemeClr val="accent2"/>
                </a:solidFill>
                <a:latin typeface="Times New Roman" panose="02020603050405020304" pitchFamily="18" charset="0"/>
                <a:cs typeface="Times New Roman" panose="02020603050405020304" pitchFamily="18" charset="0"/>
              </a:rPr>
              <a:t>Extraction Method : </a:t>
            </a:r>
            <a:r>
              <a:rPr lang="en-US" sz="2000" dirty="0">
                <a:solidFill>
                  <a:srgbClr val="002060"/>
                </a:solidFill>
                <a:latin typeface="Times New Roman" panose="02020603050405020304" pitchFamily="18" charset="0"/>
                <a:cs typeface="Times New Roman" panose="02020603050405020304" pitchFamily="18" charset="0"/>
              </a:rPr>
              <a:t>Principal Component Analysis</a:t>
            </a:r>
          </a:p>
        </p:txBody>
      </p:sp>
    </p:spTree>
    <p:extLst>
      <p:ext uri="{BB962C8B-B14F-4D97-AF65-F5344CB8AC3E}">
        <p14:creationId xmlns:p14="http://schemas.microsoft.com/office/powerpoint/2010/main" val="56379572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6F5B090-76F8-4362-BC45-F0761C9E4A05}"/>
              </a:ext>
            </a:extLst>
          </p:cNvPr>
          <p:cNvSpPr>
            <a:spLocks noGrp="1"/>
          </p:cNvSpPr>
          <p:nvPr>
            <p:ph type="title"/>
          </p:nvPr>
        </p:nvSpPr>
        <p:spPr/>
        <p:txBody>
          <a:bodyPr>
            <a:normAutofit/>
          </a:bodyPr>
          <a:lstStyle/>
          <a:p>
            <a:r>
              <a:rPr lang="en-IN" dirty="0"/>
              <a:t>					</a:t>
            </a:r>
            <a:r>
              <a:rPr lang="en-IN" sz="4000" dirty="0">
                <a:effectLst>
                  <a:outerShdw blurRad="38100" dist="38100" dir="2700000" algn="tl">
                    <a:srgbClr val="000000">
                      <a:alpha val="43137"/>
                    </a:srgbClr>
                  </a:outerShdw>
                </a:effectLst>
              </a:rPr>
              <a:t>SCREE PLOT</a:t>
            </a:r>
            <a:endParaRPr lang="en-IN" dirty="0"/>
          </a:p>
        </p:txBody>
      </p:sp>
      <p:sp>
        <p:nvSpPr>
          <p:cNvPr id="7" name="Content Placeholder 3">
            <a:extLst>
              <a:ext uri="{FF2B5EF4-FFF2-40B4-BE49-F238E27FC236}">
                <a16:creationId xmlns:a16="http://schemas.microsoft.com/office/drawing/2014/main" id="{46B07740-7AA6-49AC-BEC8-BB7C8E845609}"/>
              </a:ext>
            </a:extLst>
          </p:cNvPr>
          <p:cNvSpPr>
            <a:spLocks noGrp="1"/>
          </p:cNvSpPr>
          <p:nvPr>
            <p:ph idx="1"/>
          </p:nvPr>
        </p:nvSpPr>
        <p:spPr>
          <a:xfrm>
            <a:off x="6046839" y="2792361"/>
            <a:ext cx="3813293" cy="3315475"/>
          </a:xfrm>
        </p:spPr>
        <p:txBody>
          <a:bodyPr>
            <a:normAutofit/>
          </a:bodyPr>
          <a:lstStyle/>
          <a:p>
            <a:pPr lvl="0" algn="just" defTabSz="914400" eaLnBrk="0" fontAlgn="base" hangingPunct="0">
              <a:spcBef>
                <a:spcPct val="0"/>
              </a:spcBef>
              <a:spcAft>
                <a:spcPct val="0"/>
              </a:spcAft>
              <a:buClrTx/>
              <a:buSzTx/>
              <a:buFont typeface="Arial" panose="020B0604020202020204" pitchFamily="34" charset="0"/>
              <a:buChar char="•"/>
              <a:tabLst>
                <a:tab pos="457200" algn="l"/>
              </a:tabLst>
            </a:pP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This scree plot shows that the first three factors account for most of the total variability in data (given by the eigenvalues).</a:t>
            </a:r>
            <a:endParaRPr lang="en-US" sz="2200" dirty="0">
              <a:solidFill>
                <a:srgbClr val="002060"/>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buClrTx/>
              <a:buSzTx/>
              <a:buFont typeface="Arial" panose="020B0604020202020204" pitchFamily="34" charset="0"/>
              <a:buChar char="•"/>
              <a:tabLst>
                <a:tab pos="457200" algn="l"/>
              </a:tabLst>
            </a:pP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The eigenvalues for the first three factors are all greater than 1.</a:t>
            </a:r>
            <a:endParaRPr lang="en-US" sz="2200" dirty="0">
              <a:solidFill>
                <a:srgbClr val="002060"/>
              </a:solidFill>
              <a:latin typeface="Times New Roman" panose="02020603050405020304" pitchFamily="18" charset="0"/>
              <a:cs typeface="Times New Roman" panose="02020603050405020304" pitchFamily="18" charset="0"/>
            </a:endParaRPr>
          </a:p>
          <a:p>
            <a:endParaRPr lang="en-IN" sz="2200" dirty="0">
              <a:solidFill>
                <a:srgbClr val="002060"/>
              </a:solidFill>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E4A2B75F-FDA3-4C63-B7EA-540FEAEFA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54" y="1930400"/>
            <a:ext cx="5046688" cy="408530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3988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5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CC6A60E-F441-4FDD-9B3C-BFDCD6750C41}"/>
              </a:ext>
            </a:extLst>
          </p:cNvPr>
          <p:cNvGraphicFramePr>
            <a:graphicFrameLocks/>
          </p:cNvGraphicFramePr>
          <p:nvPr>
            <p:extLst>
              <p:ext uri="{D42A27DB-BD31-4B8C-83A1-F6EECF244321}">
                <p14:modId xmlns:p14="http://schemas.microsoft.com/office/powerpoint/2010/main" val="3678395425"/>
              </p:ext>
            </p:extLst>
          </p:nvPr>
        </p:nvGraphicFramePr>
        <p:xfrm>
          <a:off x="5507181" y="319596"/>
          <a:ext cx="6473537" cy="6283842"/>
        </p:xfrm>
        <a:graphic>
          <a:graphicData uri="http://schemas.openxmlformats.org/drawingml/2006/table">
            <a:tbl>
              <a:tblPr firstRow="1" firstCol="1" bandRow="1">
                <a:tableStyleId>{5C22544A-7EE6-4342-B048-85BDC9FD1C3A}</a:tableStyleId>
              </a:tblPr>
              <a:tblGrid>
                <a:gridCol w="3524986">
                  <a:extLst>
                    <a:ext uri="{9D8B030D-6E8A-4147-A177-3AD203B41FA5}">
                      <a16:colId xmlns:a16="http://schemas.microsoft.com/office/drawing/2014/main" val="20000"/>
                    </a:ext>
                  </a:extLst>
                </a:gridCol>
                <a:gridCol w="1373151">
                  <a:extLst>
                    <a:ext uri="{9D8B030D-6E8A-4147-A177-3AD203B41FA5}">
                      <a16:colId xmlns:a16="http://schemas.microsoft.com/office/drawing/2014/main" val="20001"/>
                    </a:ext>
                  </a:extLst>
                </a:gridCol>
                <a:gridCol w="1575400">
                  <a:extLst>
                    <a:ext uri="{9D8B030D-6E8A-4147-A177-3AD203B41FA5}">
                      <a16:colId xmlns:a16="http://schemas.microsoft.com/office/drawing/2014/main" val="20002"/>
                    </a:ext>
                  </a:extLst>
                </a:gridCol>
              </a:tblGrid>
              <a:tr h="551080">
                <a:tc gridSpan="3">
                  <a:txBody>
                    <a:bodyPr/>
                    <a:lstStyle/>
                    <a:p>
                      <a:pPr marL="0" marR="0" algn="ctr">
                        <a:lnSpc>
                          <a:spcPct val="107000"/>
                        </a:lnSpc>
                        <a:spcBef>
                          <a:spcPts val="0"/>
                        </a:spcBef>
                        <a:spcAft>
                          <a:spcPts val="0"/>
                        </a:spcAft>
                      </a:pPr>
                      <a:r>
                        <a:rPr lang="en-US" sz="2600" dirty="0">
                          <a:effectLst/>
                          <a:latin typeface="Times New Roman" panose="02020603050405020304" pitchFamily="18" charset="0"/>
                          <a:cs typeface="Times New Roman" panose="02020603050405020304" pitchFamily="18" charset="0"/>
                        </a:rPr>
                        <a:t> </a:t>
                      </a:r>
                      <a:r>
                        <a:rPr lang="en-US" sz="2600" dirty="0">
                          <a:solidFill>
                            <a:schemeClr val="bg1"/>
                          </a:solidFill>
                          <a:effectLst/>
                          <a:latin typeface="Times New Roman" panose="02020603050405020304" pitchFamily="18" charset="0"/>
                          <a:cs typeface="Times New Roman" panose="02020603050405020304" pitchFamily="18" charset="0"/>
                        </a:rPr>
                        <a:t> Communalities                       </a:t>
                      </a:r>
                      <a:r>
                        <a:rPr lang="en-US" sz="2400" dirty="0">
                          <a:solidFill>
                            <a:schemeClr val="bg1"/>
                          </a:solidFill>
                          <a:effectLst/>
                        </a:rPr>
                        <a:t>                                              </a:t>
                      </a:r>
                      <a:r>
                        <a:rPr lang="en-US" sz="2400" baseline="0" dirty="0">
                          <a:solidFill>
                            <a:schemeClr val="bg1"/>
                          </a:solidFill>
                          <a:effectLst/>
                        </a:rPr>
                        <a:t>         </a:t>
                      </a:r>
                      <a:r>
                        <a:rPr lang="en-US" sz="2400" dirty="0">
                          <a:solidFill>
                            <a:schemeClr val="bg1"/>
                          </a:solidFill>
                          <a:effectLst/>
                        </a:rPr>
                        <a:t>                </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5529">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Initial</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Extraction</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45529">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Yoga/Meditation</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0.8026</a:t>
                      </a:r>
                    </a:p>
                  </a:txBody>
                  <a:tcPr marL="68580" marR="68580" marT="0" marB="0"/>
                </a:tc>
                <a:extLst>
                  <a:ext uri="{0D108BD9-81ED-4DB2-BD59-A6C34878D82A}">
                    <a16:rowId xmlns:a16="http://schemas.microsoft.com/office/drawing/2014/main" val="10002"/>
                  </a:ext>
                </a:extLst>
              </a:tr>
              <a:tr h="445529">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Physical exercise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0.7538</a:t>
                      </a:r>
                    </a:p>
                  </a:txBody>
                  <a:tcPr marL="68580" marR="68580" marT="0" marB="0"/>
                </a:tc>
                <a:extLst>
                  <a:ext uri="{0D108BD9-81ED-4DB2-BD59-A6C34878D82A}">
                    <a16:rowId xmlns:a16="http://schemas.microsoft.com/office/drawing/2014/main" val="10003"/>
                  </a:ext>
                </a:extLst>
              </a:tr>
              <a:tr h="445529">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Watching movies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0.6496</a:t>
                      </a:r>
                    </a:p>
                  </a:txBody>
                  <a:tcPr marL="68580" marR="68580" marT="0" marB="0"/>
                </a:tc>
                <a:extLst>
                  <a:ext uri="{0D108BD9-81ED-4DB2-BD59-A6C34878D82A}">
                    <a16:rowId xmlns:a16="http://schemas.microsoft.com/office/drawing/2014/main" val="10004"/>
                  </a:ext>
                </a:extLst>
              </a:tr>
              <a:tr h="445529">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Listening music</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0.6793</a:t>
                      </a:r>
                    </a:p>
                  </a:txBody>
                  <a:tcPr marL="68580" marR="68580" marT="0" marB="0"/>
                </a:tc>
                <a:extLst>
                  <a:ext uri="{0D108BD9-81ED-4DB2-BD59-A6C34878D82A}">
                    <a16:rowId xmlns:a16="http://schemas.microsoft.com/office/drawing/2014/main" val="10005"/>
                  </a:ext>
                </a:extLst>
              </a:tr>
              <a:tr h="425824">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Playing Games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0.5234</a:t>
                      </a:r>
                    </a:p>
                  </a:txBody>
                  <a:tcPr marL="68580" marR="68580" marT="0" marB="0"/>
                </a:tc>
                <a:extLst>
                  <a:ext uri="{0D108BD9-81ED-4DB2-BD59-A6C34878D82A}">
                    <a16:rowId xmlns:a16="http://schemas.microsoft.com/office/drawing/2014/main" val="10006"/>
                  </a:ext>
                </a:extLst>
              </a:tr>
              <a:tr h="425824">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Talking to the close friend</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0.5229</a:t>
                      </a:r>
                    </a:p>
                  </a:txBody>
                  <a:tcPr marL="68580" marR="68580" marT="0" marB="0"/>
                </a:tc>
                <a:extLst>
                  <a:ext uri="{0D108BD9-81ED-4DB2-BD59-A6C34878D82A}">
                    <a16:rowId xmlns:a16="http://schemas.microsoft.com/office/drawing/2014/main" val="10007"/>
                  </a:ext>
                </a:extLst>
              </a:tr>
              <a:tr h="425824">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Medication</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0.4289</a:t>
                      </a:r>
                    </a:p>
                  </a:txBody>
                  <a:tcPr marL="68580" marR="68580" marT="0" marB="0"/>
                </a:tc>
                <a:extLst>
                  <a:ext uri="{0D108BD9-81ED-4DB2-BD59-A6C34878D82A}">
                    <a16:rowId xmlns:a16="http://schemas.microsoft.com/office/drawing/2014/main" val="10008"/>
                  </a:ext>
                </a:extLst>
              </a:tr>
              <a:tr h="445529">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Spending time with family</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0.6501</a:t>
                      </a:r>
                    </a:p>
                  </a:txBody>
                  <a:tcPr marL="68580" marR="68580" marT="0" marB="0"/>
                </a:tc>
                <a:extLst>
                  <a:ext uri="{0D108BD9-81ED-4DB2-BD59-A6C34878D82A}">
                    <a16:rowId xmlns:a16="http://schemas.microsoft.com/office/drawing/2014/main" val="10009"/>
                  </a:ext>
                </a:extLst>
              </a:tr>
              <a:tr h="445529">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Sleep</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0.6684</a:t>
                      </a:r>
                    </a:p>
                  </a:txBody>
                  <a:tcPr marL="68580" marR="68580" marT="0" marB="0"/>
                </a:tc>
                <a:extLst>
                  <a:ext uri="{0D108BD9-81ED-4DB2-BD59-A6C34878D82A}">
                    <a16:rowId xmlns:a16="http://schemas.microsoft.com/office/drawing/2014/main" val="10010"/>
                  </a:ext>
                </a:extLst>
              </a:tr>
              <a:tr h="445529">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Going for a tour/trip</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0.5171</a:t>
                      </a:r>
                    </a:p>
                  </a:txBody>
                  <a:tcPr marL="68580" marR="68580" marT="0" marB="0"/>
                </a:tc>
                <a:extLst>
                  <a:ext uri="{0D108BD9-81ED-4DB2-BD59-A6C34878D82A}">
                    <a16:rowId xmlns:a16="http://schemas.microsoft.com/office/drawing/2014/main" val="10011"/>
                  </a:ext>
                </a:extLst>
              </a:tr>
              <a:tr h="445529">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Going for a walk</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0.4858</a:t>
                      </a:r>
                    </a:p>
                  </a:txBody>
                  <a:tcPr marL="68580" marR="68580" marT="0" marB="0"/>
                </a:tc>
                <a:extLst>
                  <a:ext uri="{0D108BD9-81ED-4DB2-BD59-A6C34878D82A}">
                    <a16:rowId xmlns:a16="http://schemas.microsoft.com/office/drawing/2014/main" val="10012"/>
                  </a:ext>
                </a:extLst>
              </a:tr>
              <a:tr h="445529">
                <a:tc>
                  <a:txBody>
                    <a:bodyPr/>
                    <a:lstStyle/>
                    <a:p>
                      <a:pPr marL="0" marR="0">
                        <a:lnSpc>
                          <a:spcPct val="107000"/>
                        </a:lnSpc>
                        <a:spcBef>
                          <a:spcPts val="0"/>
                        </a:spcBef>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Spending time on mobile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1.000</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0.5058</a:t>
                      </a:r>
                    </a:p>
                  </a:txBody>
                  <a:tcPr marL="68580" marR="68580" marT="0" marB="0"/>
                </a:tc>
                <a:extLst>
                  <a:ext uri="{0D108BD9-81ED-4DB2-BD59-A6C34878D82A}">
                    <a16:rowId xmlns:a16="http://schemas.microsoft.com/office/drawing/2014/main" val="10013"/>
                  </a:ext>
                </a:extLst>
              </a:tr>
            </a:tbl>
          </a:graphicData>
        </a:graphic>
      </p:graphicFrame>
      <p:sp>
        <p:nvSpPr>
          <p:cNvPr id="5" name="TextBox 4">
            <a:extLst>
              <a:ext uri="{FF2B5EF4-FFF2-40B4-BE49-F238E27FC236}">
                <a16:creationId xmlns:a16="http://schemas.microsoft.com/office/drawing/2014/main" id="{781F7EED-A067-4CA4-A5FD-DEC47A5CD360}"/>
              </a:ext>
            </a:extLst>
          </p:cNvPr>
          <p:cNvSpPr txBox="1"/>
          <p:nvPr/>
        </p:nvSpPr>
        <p:spPr>
          <a:xfrm>
            <a:off x="602674" y="2109355"/>
            <a:ext cx="4052454" cy="172354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8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US" sz="28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solidFill>
                  <a:srgbClr val="002060"/>
                </a:solidFill>
                <a:effectLst>
                  <a:outerShdw blurRad="38100" dist="38100" dir="2700000" algn="tl">
                    <a:srgbClr val="000000">
                      <a:alpha val="43137"/>
                    </a:srgbClr>
                  </a:outerShdw>
                </a:effectLst>
              </a:rPr>
              <a:t> </a:t>
            </a:r>
            <a:r>
              <a:rPr lang="en-US" sz="2000" dirty="0">
                <a:solidFill>
                  <a:srgbClr val="002060"/>
                </a:solidFill>
              </a:rPr>
              <a:t>Percent of variance extraction for each of the variables is considerably high.</a:t>
            </a:r>
          </a:p>
          <a:p>
            <a:endParaRPr lang="en-US" dirty="0"/>
          </a:p>
        </p:txBody>
      </p:sp>
    </p:spTree>
    <p:extLst>
      <p:ext uri="{BB962C8B-B14F-4D97-AF65-F5344CB8AC3E}">
        <p14:creationId xmlns:p14="http://schemas.microsoft.com/office/powerpoint/2010/main" val="31405102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5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128F080-67C6-4FBE-A2D9-91D9E5B6E930}"/>
              </a:ext>
            </a:extLst>
          </p:cNvPr>
          <p:cNvGraphicFramePr>
            <a:graphicFrameLocks noGrp="1"/>
          </p:cNvGraphicFramePr>
          <p:nvPr>
            <p:extLst>
              <p:ext uri="{D42A27DB-BD31-4B8C-83A1-F6EECF244321}">
                <p14:modId xmlns:p14="http://schemas.microsoft.com/office/powerpoint/2010/main" val="2025871600"/>
              </p:ext>
            </p:extLst>
          </p:nvPr>
        </p:nvGraphicFramePr>
        <p:xfrm>
          <a:off x="4829452" y="-35511"/>
          <a:ext cx="6880195" cy="6943064"/>
        </p:xfrm>
        <a:graphic>
          <a:graphicData uri="http://schemas.openxmlformats.org/drawingml/2006/table">
            <a:tbl>
              <a:tblPr firstRow="1" firstCol="1" bandRow="1">
                <a:tableStyleId>{5C22544A-7EE6-4342-B048-85BDC9FD1C3A}</a:tableStyleId>
              </a:tblPr>
              <a:tblGrid>
                <a:gridCol w="2572424">
                  <a:extLst>
                    <a:ext uri="{9D8B030D-6E8A-4147-A177-3AD203B41FA5}">
                      <a16:colId xmlns:a16="http://schemas.microsoft.com/office/drawing/2014/main" val="20000"/>
                    </a:ext>
                  </a:extLst>
                </a:gridCol>
                <a:gridCol w="1427377">
                  <a:extLst>
                    <a:ext uri="{9D8B030D-6E8A-4147-A177-3AD203B41FA5}">
                      <a16:colId xmlns:a16="http://schemas.microsoft.com/office/drawing/2014/main" val="20001"/>
                    </a:ext>
                  </a:extLst>
                </a:gridCol>
                <a:gridCol w="1487206">
                  <a:extLst>
                    <a:ext uri="{9D8B030D-6E8A-4147-A177-3AD203B41FA5}">
                      <a16:colId xmlns:a16="http://schemas.microsoft.com/office/drawing/2014/main" val="20002"/>
                    </a:ext>
                  </a:extLst>
                </a:gridCol>
                <a:gridCol w="1393188">
                  <a:extLst>
                    <a:ext uri="{9D8B030D-6E8A-4147-A177-3AD203B41FA5}">
                      <a16:colId xmlns:a16="http://schemas.microsoft.com/office/drawing/2014/main" val="20003"/>
                    </a:ext>
                  </a:extLst>
                </a:gridCol>
              </a:tblGrid>
              <a:tr h="571880">
                <a:tc gridSpan="4">
                  <a:txBody>
                    <a:bodyPr/>
                    <a:lstStyle/>
                    <a:p>
                      <a:pPr marL="0" marR="0" algn="ctr">
                        <a:lnSpc>
                          <a:spcPct val="107000"/>
                        </a:lnSpc>
                        <a:spcBef>
                          <a:spcPts val="0"/>
                        </a:spcBef>
                        <a:spcAft>
                          <a:spcPts val="0"/>
                        </a:spcAft>
                      </a:pPr>
                      <a:r>
                        <a:rPr lang="en-US" sz="2400" dirty="0">
                          <a:effectLst/>
                        </a:rPr>
                        <a:t>Component Matrix       </a:t>
                      </a: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6391">
                <a:tc rowSpan="2">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 </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07000"/>
                        </a:lnSpc>
                        <a:spcBef>
                          <a:spcPts val="0"/>
                        </a:spcBef>
                        <a:spcAft>
                          <a:spcPts val="0"/>
                        </a:spcAft>
                      </a:pPr>
                      <a:r>
                        <a:rPr lang="en-US" sz="1800" dirty="0">
                          <a:solidFill>
                            <a:srgbClr val="002060"/>
                          </a:solidFill>
                          <a:effectLst/>
                        </a:rPr>
                        <a:t>Components</a:t>
                      </a:r>
                      <a:endParaRPr lang="en-US"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6391">
                <a:tc vMerge="1">
                  <a:txBody>
                    <a:bodyPr/>
                    <a:lstStyle/>
                    <a:p>
                      <a:endParaRPr lang="en-US"/>
                    </a:p>
                  </a:txBody>
                  <a:tcPr/>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1</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2</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rgbClr val="002060"/>
                          </a:solidFill>
                          <a:effectLst/>
                          <a:latin typeface="Times New Roman" panose="02020603050405020304" pitchFamily="18" charset="0"/>
                          <a:cs typeface="Times New Roman" panose="02020603050405020304" pitchFamily="18" charset="0"/>
                        </a:rPr>
                        <a:t>3</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Yoga/Meditation</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.443</a:t>
                      </a:r>
                    </a:p>
                  </a:txBody>
                  <a:tcPr marL="19050" marR="19050" marT="19050" marB="1905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.777</a:t>
                      </a:r>
                    </a:p>
                  </a:txBody>
                  <a:tcPr marL="19050" marR="19050" marT="19050" marB="19050"/>
                </a:tc>
                <a:tc>
                  <a:txBody>
                    <a:bodyPr/>
                    <a:lstStyle/>
                    <a:p>
                      <a:pPr marL="0" marR="0" algn="l">
                        <a:lnSpc>
                          <a:spcPct val="1070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03"/>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Physical exercise</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.516</a:t>
                      </a:r>
                    </a:p>
                  </a:txBody>
                  <a:tcPr marL="19050" marR="19050" marT="19050" marB="1905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.695</a:t>
                      </a:r>
                    </a:p>
                  </a:txBody>
                  <a:tcPr marL="19050" marR="19050" marT="19050" marB="19050"/>
                </a:tc>
                <a:tc>
                  <a:txBody>
                    <a:bodyPr/>
                    <a:lstStyle/>
                    <a:p>
                      <a:pPr marL="0" marR="0" algn="l">
                        <a:lnSpc>
                          <a:spcPct val="1070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04"/>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Watching movies</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.578</a:t>
                      </a:r>
                    </a:p>
                  </a:txBody>
                  <a:tcPr marL="19050" marR="19050" marT="19050" marB="19050"/>
                </a:tc>
                <a:tc>
                  <a:txBody>
                    <a:bodyPr/>
                    <a:lstStyle/>
                    <a:p>
                      <a:pPr marL="0" marR="0" algn="l">
                        <a:lnSpc>
                          <a:spcPct val="1070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.554</a:t>
                      </a:r>
                    </a:p>
                  </a:txBody>
                  <a:tcPr marL="19050" marR="19050" marT="19050" marB="19050"/>
                </a:tc>
                <a:extLst>
                  <a:ext uri="{0D108BD9-81ED-4DB2-BD59-A6C34878D82A}">
                    <a16:rowId xmlns:a16="http://schemas.microsoft.com/office/drawing/2014/main" val="10005"/>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Listening music</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.702</a:t>
                      </a:r>
                    </a:p>
                  </a:txBody>
                  <a:tcPr marL="19050" marR="19050" marT="19050" marB="19050"/>
                </a:tc>
                <a:tc>
                  <a:txBody>
                    <a:bodyPr/>
                    <a:lstStyle/>
                    <a:p>
                      <a:pPr marL="0" marR="0" algn="l">
                        <a:lnSpc>
                          <a:spcPct val="1070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.403</a:t>
                      </a:r>
                    </a:p>
                  </a:txBody>
                  <a:tcPr marL="19050" marR="19050" marT="19050" marB="19050"/>
                </a:tc>
                <a:extLst>
                  <a:ext uri="{0D108BD9-81ED-4DB2-BD59-A6C34878D82A}">
                    <a16:rowId xmlns:a16="http://schemas.microsoft.com/office/drawing/2014/main" val="10006"/>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Playing Games</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.551</a:t>
                      </a:r>
                    </a:p>
                  </a:txBody>
                  <a:tcPr marL="19050" marR="19050" marT="19050" marB="19050"/>
                </a:tc>
                <a:tc>
                  <a:txBody>
                    <a:bodyPr/>
                    <a:lstStyle/>
                    <a:p>
                      <a:pPr marL="0" marR="0" algn="l">
                        <a:lnSpc>
                          <a:spcPct val="1070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.457</a:t>
                      </a:r>
                    </a:p>
                  </a:txBody>
                  <a:tcPr marL="19050" marR="19050" marT="19050" marB="19050"/>
                </a:tc>
                <a:extLst>
                  <a:ext uri="{0D108BD9-81ED-4DB2-BD59-A6C34878D82A}">
                    <a16:rowId xmlns:a16="http://schemas.microsoft.com/office/drawing/2014/main" val="10007"/>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Talking to the close friend</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.656</a:t>
                      </a:r>
                    </a:p>
                  </a:txBody>
                  <a:tcPr marL="19050" marR="19050" marT="19050" marB="19050"/>
                </a:tc>
                <a:tc>
                  <a:txBody>
                    <a:bodyPr/>
                    <a:lstStyle/>
                    <a:p>
                      <a:pPr marL="0" marR="0" algn="l">
                        <a:lnSpc>
                          <a:spcPct val="1070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08"/>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Medication</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.494</a:t>
                      </a:r>
                    </a:p>
                  </a:txBody>
                  <a:tcPr marL="19050" marR="19050" marT="19050" marB="1905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.411</a:t>
                      </a:r>
                    </a:p>
                  </a:txBody>
                  <a:tcPr marL="19050" marR="19050" marT="19050" marB="19050"/>
                </a:tc>
                <a:tc>
                  <a:txBody>
                    <a:bodyPr/>
                    <a:lstStyle/>
                    <a:p>
                      <a:pPr marL="0" marR="0" algn="l">
                        <a:lnSpc>
                          <a:spcPct val="1070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09"/>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Spending time with family</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.581</a:t>
                      </a:r>
                    </a:p>
                  </a:txBody>
                  <a:tcPr marL="19050" marR="19050" marT="19050" marB="19050"/>
                </a:tc>
                <a:tc>
                  <a:txBody>
                    <a:bodyPr/>
                    <a:lstStyle/>
                    <a:p>
                      <a:pPr marL="0" marR="0" algn="l">
                        <a:lnSpc>
                          <a:spcPct val="1070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-.522</a:t>
                      </a:r>
                    </a:p>
                  </a:txBody>
                  <a:tcPr marL="19050" marR="19050" marT="19050" marB="19050"/>
                </a:tc>
                <a:extLst>
                  <a:ext uri="{0D108BD9-81ED-4DB2-BD59-A6C34878D82A}">
                    <a16:rowId xmlns:a16="http://schemas.microsoft.com/office/drawing/2014/main" val="10010"/>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Sleep</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.642</a:t>
                      </a:r>
                    </a:p>
                  </a:txBody>
                  <a:tcPr marL="19050" marR="19050" marT="19050" marB="19050"/>
                </a:tc>
                <a:tc>
                  <a:txBody>
                    <a:bodyPr/>
                    <a:lstStyle/>
                    <a:p>
                      <a:pPr marL="0" marR="0" algn="l">
                        <a:lnSpc>
                          <a:spcPct val="1070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-.479</a:t>
                      </a:r>
                    </a:p>
                  </a:txBody>
                  <a:tcPr marL="19050" marR="19050" marT="19050" marB="19050"/>
                </a:tc>
                <a:extLst>
                  <a:ext uri="{0D108BD9-81ED-4DB2-BD59-A6C34878D82A}">
                    <a16:rowId xmlns:a16="http://schemas.microsoft.com/office/drawing/2014/main" val="10011"/>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Going for a tour/trip</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.718</a:t>
                      </a:r>
                    </a:p>
                  </a:txBody>
                  <a:tcPr marL="19050" marR="19050" marT="19050" marB="19050"/>
                </a:tc>
                <a:tc>
                  <a:txBody>
                    <a:bodyPr/>
                    <a:lstStyle/>
                    <a:p>
                      <a:pPr marL="0" marR="0" algn="l">
                        <a:lnSpc>
                          <a:spcPct val="1070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12"/>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Going for a walk</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.697</a:t>
                      </a:r>
                    </a:p>
                  </a:txBody>
                  <a:tcPr marL="19050" marR="19050" marT="19050" marB="19050"/>
                </a:tc>
                <a:tc>
                  <a:txBody>
                    <a:bodyPr/>
                    <a:lstStyle/>
                    <a:p>
                      <a:pPr marL="0" marR="0" algn="l">
                        <a:lnSpc>
                          <a:spcPct val="107000"/>
                        </a:lnSpc>
                        <a:spcBef>
                          <a:spcPts val="0"/>
                        </a:spcBef>
                        <a:spcAft>
                          <a:spcPts val="0"/>
                        </a:spcAft>
                      </a:pPr>
                      <a:r>
                        <a:rPr lang="en-US" sz="18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13"/>
                  </a:ext>
                </a:extLst>
              </a:tr>
              <a:tr h="436391">
                <a:tc>
                  <a:txBody>
                    <a:bodyPr/>
                    <a:lstStyle/>
                    <a:p>
                      <a:pPr marL="0" marR="0">
                        <a:lnSpc>
                          <a:spcPct val="107000"/>
                        </a:lnSpc>
                        <a:spcBef>
                          <a:spcPts val="0"/>
                        </a:spcBef>
                        <a:spcAft>
                          <a:spcPts val="0"/>
                        </a:spcAft>
                      </a:pPr>
                      <a:r>
                        <a:rPr lang="en-IN"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Spending time on mobile</a:t>
                      </a:r>
                      <a:endPar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.441</a:t>
                      </a:r>
                    </a:p>
                  </a:txBody>
                  <a:tcPr marL="19050" marR="19050" marT="19050" marB="19050"/>
                </a:tc>
                <a:tc>
                  <a:txBody>
                    <a:bodyPr/>
                    <a:lstStyle/>
                    <a:p>
                      <a:pPr marL="0" marR="0" algn="l">
                        <a:lnSpc>
                          <a:spcPts val="16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-.510</a:t>
                      </a:r>
                    </a:p>
                  </a:txBody>
                  <a:tcPr marL="19050" marR="19050" marT="19050" marB="19050"/>
                </a:tc>
                <a:tc>
                  <a:txBody>
                    <a:bodyPr/>
                    <a:lstStyle/>
                    <a:p>
                      <a:pPr marL="0" marR="0" algn="l">
                        <a:lnSpc>
                          <a:spcPct val="107000"/>
                        </a:lnSpc>
                        <a:spcBef>
                          <a:spcPts val="0"/>
                        </a:spcBef>
                        <a:spcAft>
                          <a:spcPts val="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14"/>
                  </a:ext>
                </a:extLst>
              </a:tr>
            </a:tbl>
          </a:graphicData>
        </a:graphic>
      </p:graphicFrame>
      <p:sp>
        <p:nvSpPr>
          <p:cNvPr id="6" name="Rectangle 5">
            <a:extLst>
              <a:ext uri="{FF2B5EF4-FFF2-40B4-BE49-F238E27FC236}">
                <a16:creationId xmlns:a16="http://schemas.microsoft.com/office/drawing/2014/main" id="{86B255F6-0779-4E60-B115-F234E4CCD856}"/>
              </a:ext>
            </a:extLst>
          </p:cNvPr>
          <p:cNvSpPr/>
          <p:nvPr/>
        </p:nvSpPr>
        <p:spPr>
          <a:xfrm>
            <a:off x="202690" y="2208155"/>
            <a:ext cx="4076968" cy="3046988"/>
          </a:xfrm>
          <a:prstGeom prst="rect">
            <a:avLst/>
          </a:prstGeom>
        </p:spPr>
        <p:txBody>
          <a:bodyPr wrap="square">
            <a:spAutoFit/>
          </a:bodyPr>
          <a:lstStyle/>
          <a:p>
            <a:r>
              <a:rPr lang="en-IN" sz="2400" b="1" dirty="0">
                <a:solidFill>
                  <a:schemeClr val="accent2"/>
                </a:solidFill>
                <a:latin typeface="Times New Roman" panose="02020603050405020304" pitchFamily="18" charset="0"/>
                <a:cs typeface="Times New Roman" panose="02020603050405020304" pitchFamily="18" charset="0"/>
              </a:rPr>
              <a:t>Component matrix :</a:t>
            </a:r>
          </a:p>
          <a:p>
            <a:endParaRPr lang="en-IN" sz="2400" dirty="0">
              <a:solidFill>
                <a:srgbClr val="002060"/>
              </a:solidFill>
              <a:latin typeface="Times New Roman" panose="02020603050405020304" pitchFamily="18" charset="0"/>
              <a:cs typeface="Times New Roman" panose="02020603050405020304" pitchFamily="18" charset="0"/>
            </a:endParaRPr>
          </a:p>
          <a:p>
            <a:r>
              <a:rPr lang="en-IN" sz="2400" dirty="0">
                <a:solidFill>
                  <a:srgbClr val="002060"/>
                </a:solidFill>
                <a:latin typeface="Times New Roman" panose="02020603050405020304" pitchFamily="18" charset="0"/>
                <a:cs typeface="Times New Roman" panose="02020603050405020304" pitchFamily="18" charset="0"/>
              </a:rPr>
              <a:t>The higher the absolute value of the loading, </a:t>
            </a:r>
          </a:p>
          <a:p>
            <a:r>
              <a:rPr lang="en-IN" sz="2400" dirty="0">
                <a:solidFill>
                  <a:srgbClr val="002060"/>
                </a:solidFill>
                <a:latin typeface="Times New Roman" panose="02020603050405020304" pitchFamily="18" charset="0"/>
                <a:cs typeface="Times New Roman" panose="02020603050405020304" pitchFamily="18" charset="0"/>
              </a:rPr>
              <a:t>the more the factor contributes to the variable.</a:t>
            </a:r>
          </a:p>
          <a:p>
            <a:r>
              <a:rPr lang="en-IN" sz="2400" dirty="0">
                <a:solidFill>
                  <a:srgbClr val="002060"/>
                </a:solidFill>
                <a:latin typeface="Times New Roman" panose="02020603050405020304" pitchFamily="18" charset="0"/>
                <a:cs typeface="Times New Roman" panose="02020603050405020304" pitchFamily="18" charset="0"/>
              </a:rPr>
              <a:t>We suppressed all loadings less than 0.40.</a:t>
            </a:r>
          </a:p>
        </p:txBody>
      </p:sp>
    </p:spTree>
    <p:extLst>
      <p:ext uri="{BB962C8B-B14F-4D97-AF65-F5344CB8AC3E}">
        <p14:creationId xmlns:p14="http://schemas.microsoft.com/office/powerpoint/2010/main" val="390484105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5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4CAE91E-344B-43E5-B2CC-C5C6D0873D8B}"/>
              </a:ext>
            </a:extLst>
          </p:cNvPr>
          <p:cNvGraphicFramePr>
            <a:graphicFrameLocks noGrp="1"/>
          </p:cNvGraphicFramePr>
          <p:nvPr>
            <p:extLst>
              <p:ext uri="{D42A27DB-BD31-4B8C-83A1-F6EECF244321}">
                <p14:modId xmlns:p14="http://schemas.microsoft.com/office/powerpoint/2010/main" val="2016418902"/>
              </p:ext>
            </p:extLst>
          </p:nvPr>
        </p:nvGraphicFramePr>
        <p:xfrm>
          <a:off x="4375355" y="161063"/>
          <a:ext cx="6946902" cy="6505270"/>
        </p:xfrm>
        <a:graphic>
          <a:graphicData uri="http://schemas.openxmlformats.org/drawingml/2006/table">
            <a:tbl>
              <a:tblPr firstRow="1" firstCol="1" bandRow="1">
                <a:tableStyleId>{5C22544A-7EE6-4342-B048-85BDC9FD1C3A}</a:tableStyleId>
              </a:tblPr>
              <a:tblGrid>
                <a:gridCol w="2623439">
                  <a:extLst>
                    <a:ext uri="{9D8B030D-6E8A-4147-A177-3AD203B41FA5}">
                      <a16:colId xmlns:a16="http://schemas.microsoft.com/office/drawing/2014/main" val="20000"/>
                    </a:ext>
                  </a:extLst>
                </a:gridCol>
                <a:gridCol w="1432576">
                  <a:extLst>
                    <a:ext uri="{9D8B030D-6E8A-4147-A177-3AD203B41FA5}">
                      <a16:colId xmlns:a16="http://schemas.microsoft.com/office/drawing/2014/main" val="20001"/>
                    </a:ext>
                  </a:extLst>
                </a:gridCol>
                <a:gridCol w="1492624">
                  <a:extLst>
                    <a:ext uri="{9D8B030D-6E8A-4147-A177-3AD203B41FA5}">
                      <a16:colId xmlns:a16="http://schemas.microsoft.com/office/drawing/2014/main" val="20002"/>
                    </a:ext>
                  </a:extLst>
                </a:gridCol>
                <a:gridCol w="1398263">
                  <a:extLst>
                    <a:ext uri="{9D8B030D-6E8A-4147-A177-3AD203B41FA5}">
                      <a16:colId xmlns:a16="http://schemas.microsoft.com/office/drawing/2014/main" val="20003"/>
                    </a:ext>
                  </a:extLst>
                </a:gridCol>
              </a:tblGrid>
              <a:tr h="559428">
                <a:tc gridSpan="4">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Rotated</a:t>
                      </a:r>
                      <a:r>
                        <a:rPr lang="en-US" sz="2400" baseline="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Component Matrix       </a:t>
                      </a: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6889">
                <a:tc rowSpan="2">
                  <a:txBody>
                    <a:bodyPr/>
                    <a:lstStyle/>
                    <a:p>
                      <a:pPr marL="0" marR="0">
                        <a:lnSpc>
                          <a:spcPct val="107000"/>
                        </a:lnSpc>
                        <a:spcBef>
                          <a:spcPts val="0"/>
                        </a:spcBef>
                        <a:spcAft>
                          <a:spcPts val="0"/>
                        </a:spcAft>
                      </a:pPr>
                      <a:r>
                        <a:rPr lang="en-US" sz="2000" b="1" dirty="0">
                          <a:solidFill>
                            <a:srgbClr val="002060"/>
                          </a:solidFill>
                          <a:effectLst/>
                          <a:latin typeface="Times New Roman" panose="02020603050405020304" pitchFamily="18" charset="0"/>
                          <a:cs typeface="Times New Roman" panose="02020603050405020304" pitchFamily="18" charset="0"/>
                        </a:rPr>
                        <a:t> </a:t>
                      </a:r>
                      <a:endPar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07000"/>
                        </a:lnSpc>
                        <a:spcBef>
                          <a:spcPts val="0"/>
                        </a:spcBef>
                        <a:spcAft>
                          <a:spcPts val="0"/>
                        </a:spcAft>
                      </a:pPr>
                      <a:r>
                        <a:rPr lang="en-US" sz="2000" b="1" dirty="0">
                          <a:solidFill>
                            <a:srgbClr val="002060"/>
                          </a:solidFill>
                          <a:effectLst/>
                          <a:latin typeface="Times New Roman" panose="02020603050405020304" pitchFamily="18" charset="0"/>
                          <a:cs typeface="Times New Roman" panose="02020603050405020304" pitchFamily="18" charset="0"/>
                        </a:rPr>
                        <a:t>Components</a:t>
                      </a:r>
                      <a:endPar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6285">
                <a:tc vMerge="1">
                  <a:txBody>
                    <a:bodyPr/>
                    <a:lstStyle/>
                    <a:p>
                      <a:endParaRPr lang="en-US"/>
                    </a:p>
                  </a:txBody>
                  <a:tcPr/>
                </a:tc>
                <a:tc>
                  <a:txBody>
                    <a:bodyPr/>
                    <a:lstStyle/>
                    <a:p>
                      <a:pPr marL="0" marR="0">
                        <a:lnSpc>
                          <a:spcPct val="107000"/>
                        </a:lnSpc>
                        <a:spcBef>
                          <a:spcPts val="0"/>
                        </a:spcBef>
                        <a:spcAft>
                          <a:spcPts val="0"/>
                        </a:spcAft>
                      </a:pPr>
                      <a:r>
                        <a:rPr lang="en-US" sz="2000" b="1" dirty="0">
                          <a:solidFill>
                            <a:srgbClr val="002060"/>
                          </a:solidFill>
                          <a:effectLst/>
                          <a:latin typeface="Times New Roman" panose="02020603050405020304" pitchFamily="18" charset="0"/>
                          <a:cs typeface="Times New Roman" panose="02020603050405020304" pitchFamily="18" charset="0"/>
                        </a:rPr>
                        <a:t>1</a:t>
                      </a:r>
                      <a:endPar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002060"/>
                          </a:solidFill>
                          <a:effectLst/>
                          <a:latin typeface="Times New Roman" panose="02020603050405020304" pitchFamily="18" charset="0"/>
                          <a:cs typeface="Times New Roman" panose="02020603050405020304" pitchFamily="18" charset="0"/>
                        </a:rPr>
                        <a:t>2</a:t>
                      </a:r>
                      <a:endPar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1" dirty="0">
                          <a:solidFill>
                            <a:srgbClr val="002060"/>
                          </a:solidFill>
                          <a:effectLst/>
                          <a:latin typeface="Times New Roman" panose="02020603050405020304" pitchFamily="18" charset="0"/>
                          <a:cs typeface="Times New Roman" panose="02020603050405020304" pitchFamily="18" charset="0"/>
                        </a:rPr>
                        <a:t>3</a:t>
                      </a:r>
                      <a:endParaRPr lang="en-US"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Yoga/Meditation</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.894</a:t>
                      </a:r>
                    </a:p>
                  </a:txBody>
                  <a:tcPr marL="19050" marR="19050" marT="19050" marB="19050">
                    <a:solidFill>
                      <a:schemeClr val="accent1"/>
                    </a:solidFill>
                  </a:tcPr>
                </a:tc>
                <a:extLst>
                  <a:ext uri="{0D108BD9-81ED-4DB2-BD59-A6C34878D82A}">
                    <a16:rowId xmlns:a16="http://schemas.microsoft.com/office/drawing/2014/main" val="10003"/>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Physical exercise</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.853</a:t>
                      </a:r>
                    </a:p>
                  </a:txBody>
                  <a:tcPr marL="19050" marR="19050" marT="19050" marB="19050">
                    <a:solidFill>
                      <a:schemeClr val="accent1"/>
                    </a:solidFill>
                  </a:tcPr>
                </a:tc>
                <a:extLst>
                  <a:ext uri="{0D108BD9-81ED-4DB2-BD59-A6C34878D82A}">
                    <a16:rowId xmlns:a16="http://schemas.microsoft.com/office/drawing/2014/main" val="10004"/>
                  </a:ext>
                </a:extLst>
              </a:tr>
              <a:tr h="426889">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Medication</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endPar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.575</a:t>
                      </a:r>
                    </a:p>
                  </a:txBody>
                  <a:tcPr marL="19050" marR="19050" marT="19050" marB="19050">
                    <a:solidFill>
                      <a:schemeClr val="accent1"/>
                    </a:solidFill>
                  </a:tcPr>
                </a:tc>
                <a:extLst>
                  <a:ext uri="{0D108BD9-81ED-4DB2-BD59-A6C34878D82A}">
                    <a16:rowId xmlns:a16="http://schemas.microsoft.com/office/drawing/2014/main" val="10005"/>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Listening music</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.771</a:t>
                      </a:r>
                    </a:p>
                  </a:txBody>
                  <a:tcPr marL="19050" marR="19050" marT="19050" marB="19050">
                    <a:solidFill>
                      <a:srgbClr val="92D050"/>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06"/>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Playing Games</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ts val="16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.709</a:t>
                      </a:r>
                    </a:p>
                  </a:txBody>
                  <a:tcPr marL="19050" marR="19050" marT="19050" marB="19050">
                    <a:solidFill>
                      <a:srgbClr val="92D050"/>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07"/>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Spending time on mobile</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endPar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.605</a:t>
                      </a:r>
                    </a:p>
                  </a:txBody>
                  <a:tcPr marL="19050" marR="19050" marT="19050" marB="19050">
                    <a:solidFill>
                      <a:srgbClr val="92D050"/>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08"/>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Watching movies</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.793</a:t>
                      </a:r>
                    </a:p>
                  </a:txBody>
                  <a:tcPr marL="19050" marR="19050" marT="19050" marB="19050">
                    <a:solidFill>
                      <a:srgbClr val="92D050"/>
                    </a:solidFill>
                  </a:tcPr>
                </a:tc>
                <a:tc>
                  <a:txBody>
                    <a:bodyPr/>
                    <a:lstStyle/>
                    <a:p>
                      <a:pPr marL="0" marR="0" algn="l">
                        <a:lnSpc>
                          <a:spcPts val="1600"/>
                        </a:lnSpc>
                        <a:spcBef>
                          <a:spcPts val="0"/>
                        </a:spcBef>
                        <a:spcAft>
                          <a:spcPts val="0"/>
                        </a:spcAft>
                      </a:pPr>
                      <a:endPar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tc>
                <a:extLst>
                  <a:ext uri="{0D108BD9-81ED-4DB2-BD59-A6C34878D82A}">
                    <a16:rowId xmlns:a16="http://schemas.microsoft.com/office/drawing/2014/main" val="10009"/>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Spending time with family</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.811</a:t>
                      </a:r>
                    </a:p>
                  </a:txBody>
                  <a:tcPr marL="19050" marR="19050" marT="19050" marB="19050">
                    <a:solidFill>
                      <a:schemeClr val="bg1">
                        <a:lumMod val="85000"/>
                      </a:schemeClr>
                    </a:solidFill>
                  </a:tcPr>
                </a:tc>
                <a:tc>
                  <a:txBody>
                    <a:bodyPr/>
                    <a:lstStyle/>
                    <a:p>
                      <a:pPr marL="0" marR="0" algn="l">
                        <a:lnSpc>
                          <a:spcPct val="107000"/>
                        </a:lnSpc>
                        <a:spcBef>
                          <a:spcPts val="0"/>
                        </a:spcBef>
                        <a:spcAft>
                          <a:spcPts val="0"/>
                        </a:spcAft>
                      </a:pPr>
                      <a:r>
                        <a:rPr lang="en-US" sz="1800" b="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10"/>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Sleep</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.816</a:t>
                      </a:r>
                    </a:p>
                  </a:txBody>
                  <a:tcPr marL="19050" marR="19050" marT="19050" marB="19050">
                    <a:solidFill>
                      <a:schemeClr val="bg1">
                        <a:lumMod val="85000"/>
                      </a:schemeClr>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11"/>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Going for a tour/trip</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.591</a:t>
                      </a:r>
                    </a:p>
                  </a:txBody>
                  <a:tcPr marL="19050" marR="19050" marT="19050" marB="19050">
                    <a:solidFill>
                      <a:schemeClr val="bg1">
                        <a:lumMod val="85000"/>
                      </a:schemeClr>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12"/>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Going for a walk</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ts val="16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.568</a:t>
                      </a:r>
                    </a:p>
                  </a:txBody>
                  <a:tcPr marL="19050" marR="19050" marT="19050" marB="19050">
                    <a:solidFill>
                      <a:schemeClr val="bg1">
                        <a:lumMod val="85000"/>
                      </a:schemeClr>
                    </a:solidFill>
                  </a:tcPr>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13"/>
                  </a:ext>
                </a:extLst>
              </a:tr>
              <a:tr h="426889">
                <a:tc>
                  <a:txBody>
                    <a:bodyPr/>
                    <a:lstStyle/>
                    <a:p>
                      <a:pPr marL="0" marR="0">
                        <a:lnSpc>
                          <a:spcPct val="107000"/>
                        </a:lnSpc>
                        <a:spcBef>
                          <a:spcPts val="0"/>
                        </a:spcBef>
                        <a:spcAft>
                          <a:spcPts val="0"/>
                        </a:spcAft>
                      </a:pPr>
                      <a:r>
                        <a:rPr lang="en-IN"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Talking to the close friend</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.683</a:t>
                      </a:r>
                    </a:p>
                  </a:txBody>
                  <a:tcPr marL="19050" marR="19050" marT="19050" marB="19050">
                    <a:solidFill>
                      <a:schemeClr val="bg1">
                        <a:lumMod val="85000"/>
                      </a:schemeClr>
                    </a:solidFill>
                  </a:tcPr>
                </a:tc>
                <a:tc>
                  <a:txBody>
                    <a:bodyPr/>
                    <a:lstStyle/>
                    <a:p>
                      <a:pPr marL="0" marR="0" algn="l">
                        <a:lnSpc>
                          <a:spcPts val="1600"/>
                        </a:lnSpc>
                        <a:spcBef>
                          <a:spcPts val="0"/>
                        </a:spcBef>
                        <a:spcAft>
                          <a:spcPts val="0"/>
                        </a:spcAft>
                      </a:pPr>
                      <a:endPar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19050" marR="19050" marT="19050" marB="19050"/>
                </a:tc>
                <a:extLst>
                  <a:ext uri="{0D108BD9-81ED-4DB2-BD59-A6C34878D82A}">
                    <a16:rowId xmlns:a16="http://schemas.microsoft.com/office/drawing/2014/main" val="10014"/>
                  </a:ext>
                </a:extLst>
              </a:tr>
            </a:tbl>
          </a:graphicData>
        </a:graphic>
      </p:graphicFrame>
      <p:sp>
        <p:nvSpPr>
          <p:cNvPr id="3" name="TextBox 2">
            <a:extLst>
              <a:ext uri="{FF2B5EF4-FFF2-40B4-BE49-F238E27FC236}">
                <a16:creationId xmlns:a16="http://schemas.microsoft.com/office/drawing/2014/main" id="{2D9AF909-551A-487D-B1F9-D6EE5E82F921}"/>
              </a:ext>
            </a:extLst>
          </p:cNvPr>
          <p:cNvSpPr txBox="1"/>
          <p:nvPr/>
        </p:nvSpPr>
        <p:spPr>
          <a:xfrm>
            <a:off x="-55712" y="2905780"/>
            <a:ext cx="4431067" cy="523220"/>
          </a:xfrm>
          <a:prstGeom prst="rect">
            <a:avLst/>
          </a:prstGeom>
          <a:noFill/>
        </p:spPr>
        <p:txBody>
          <a:bodyPr wrap="square" rtlCol="0">
            <a:spAutoFit/>
          </a:bodyPr>
          <a:lstStyle/>
          <a:p>
            <a:r>
              <a:rPr lang="en-US" sz="2800" dirty="0">
                <a:solidFill>
                  <a:schemeClr val="accent1"/>
                </a:solidFill>
                <a:effectLst>
                  <a:outerShdw blurRad="38100" dist="38100" dir="2700000" algn="tl">
                    <a:srgbClr val="000000">
                      <a:alpha val="43137"/>
                    </a:srgbClr>
                  </a:outerShdw>
                </a:effectLst>
              </a:rPr>
              <a:t>Rotation Method: Varimax </a:t>
            </a:r>
          </a:p>
        </p:txBody>
      </p:sp>
    </p:spTree>
    <p:extLst>
      <p:ext uri="{BB962C8B-B14F-4D97-AF65-F5344CB8AC3E}">
        <p14:creationId xmlns:p14="http://schemas.microsoft.com/office/powerpoint/2010/main" val="417051796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B1C7-52C1-405A-9047-CD551344E69A}"/>
              </a:ext>
            </a:extLst>
          </p:cNvPr>
          <p:cNvSpPr>
            <a:spLocks noGrp="1"/>
          </p:cNvSpPr>
          <p:nvPr>
            <p:ph type="title"/>
          </p:nvPr>
        </p:nvSpPr>
        <p:spPr>
          <a:xfrm>
            <a:off x="590938" y="609600"/>
            <a:ext cx="8769461" cy="908482"/>
          </a:xfrm>
        </p:spPr>
        <p:txBody>
          <a:bodyPr>
            <a:normAutofit/>
          </a:bodyPr>
          <a:lstStyle/>
          <a:p>
            <a:r>
              <a:rPr lang="en-US" dirty="0">
                <a:effectLst>
                  <a:outerShdw blurRad="38100" dist="38100" dir="2700000" algn="tl">
                    <a:srgbClr val="000000">
                      <a:alpha val="43137"/>
                    </a:srgbClr>
                  </a:outerShdw>
                </a:effectLst>
              </a:rPr>
              <a:t>OBJECTIVES</a:t>
            </a:r>
            <a:r>
              <a:rPr lang="en-US" sz="4800" dirty="0">
                <a:effectLst>
                  <a:outerShdw blurRad="38100" dist="38100" dir="2700000" algn="tl">
                    <a:srgbClr val="000000">
                      <a:alpha val="43137"/>
                    </a:srgbClr>
                  </a:outerShdw>
                </a:effectLst>
              </a:rPr>
              <a:t> </a:t>
            </a:r>
            <a:endParaRPr lang="en-IN" sz="48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968A331-357E-45AB-BE2D-8E8D6B71F8E8}"/>
              </a:ext>
            </a:extLst>
          </p:cNvPr>
          <p:cNvSpPr>
            <a:spLocks noGrp="1"/>
          </p:cNvSpPr>
          <p:nvPr>
            <p:ph idx="1"/>
          </p:nvPr>
        </p:nvSpPr>
        <p:spPr>
          <a:xfrm>
            <a:off x="457773" y="1388232"/>
            <a:ext cx="8596668" cy="3880773"/>
          </a:xfrm>
        </p:spPr>
        <p:txBody>
          <a:bodyPr>
            <a:normAutofit/>
          </a:bodyPr>
          <a:lstStyle/>
          <a:p>
            <a:pPr marL="0" indent="0">
              <a:buNone/>
            </a:pPr>
            <a:endParaRPr lang="en-US" sz="2400" i="1" dirty="0">
              <a:solidFill>
                <a:srgbClr val="002060"/>
              </a:solidFill>
            </a:endParaRPr>
          </a:p>
          <a:p>
            <a:r>
              <a:rPr lang="en-US" sz="2400" dirty="0">
                <a:solidFill>
                  <a:srgbClr val="002060"/>
                </a:solidFill>
                <a:latin typeface="Times New Roman" panose="02020603050405020304" pitchFamily="18" charset="0"/>
                <a:cs typeface="Times New Roman" panose="02020603050405020304" pitchFamily="18" charset="0"/>
              </a:rPr>
              <a:t>To examine the association between demographic factors and stress.</a:t>
            </a:r>
          </a:p>
          <a:p>
            <a:r>
              <a:rPr lang="en-US" sz="2400" dirty="0">
                <a:solidFill>
                  <a:srgbClr val="002060"/>
                </a:solidFill>
                <a:latin typeface="Times New Roman" panose="02020603050405020304" pitchFamily="18" charset="0"/>
                <a:cs typeface="Times New Roman" panose="02020603050405020304" pitchFamily="18" charset="0"/>
              </a:rPr>
              <a:t>To identify the most common factors that causes stress at workplace.</a:t>
            </a:r>
          </a:p>
          <a:p>
            <a:r>
              <a:rPr lang="en-US" sz="2400" dirty="0">
                <a:solidFill>
                  <a:srgbClr val="002060"/>
                </a:solidFill>
                <a:latin typeface="Times New Roman" panose="02020603050405020304" pitchFamily="18" charset="0"/>
                <a:cs typeface="Times New Roman" panose="02020603050405020304" pitchFamily="18" charset="0"/>
              </a:rPr>
              <a:t>To identify the ill-effects of stress on job performance.</a:t>
            </a:r>
          </a:p>
          <a:p>
            <a:r>
              <a:rPr lang="en-US" sz="2400" dirty="0">
                <a:solidFill>
                  <a:srgbClr val="002060"/>
                </a:solidFill>
                <a:latin typeface="Times New Roman" panose="02020603050405020304" pitchFamily="18" charset="0"/>
                <a:cs typeface="Times New Roman" panose="02020603050405020304" pitchFamily="18" charset="0"/>
              </a:rPr>
              <a:t>To summarize the findings of the study and recommend some valuable suggestions.</a:t>
            </a:r>
          </a:p>
          <a:p>
            <a:endParaRPr lang="en-IN" dirty="0"/>
          </a:p>
          <a:p>
            <a:endParaRPr lang="en-US" dirty="0"/>
          </a:p>
        </p:txBody>
      </p:sp>
    </p:spTree>
    <p:extLst>
      <p:ext uri="{BB962C8B-B14F-4D97-AF65-F5344CB8AC3E}">
        <p14:creationId xmlns:p14="http://schemas.microsoft.com/office/powerpoint/2010/main" val="4249786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5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A132-337D-4634-AADA-6AB195D1FF8F}"/>
              </a:ext>
            </a:extLst>
          </p:cNvPr>
          <p:cNvSpPr>
            <a:spLocks noGrp="1"/>
          </p:cNvSpPr>
          <p:nvPr>
            <p:ph type="title"/>
          </p:nvPr>
        </p:nvSpPr>
        <p:spPr>
          <a:xfrm>
            <a:off x="634351" y="609600"/>
            <a:ext cx="2812937" cy="1328928"/>
          </a:xfrm>
        </p:spPr>
        <p:txBody>
          <a:bodyPr/>
          <a:lstStyle/>
          <a:p>
            <a:r>
              <a:rPr lang="en-US" b="1" dirty="0">
                <a:solidFill>
                  <a:schemeClr val="accent2"/>
                </a:solidFill>
                <a:effectLst>
                  <a:outerShdw blurRad="38100" dist="38100" dir="2700000" algn="tl">
                    <a:srgbClr val="000000">
                      <a:alpha val="43137"/>
                    </a:srgbClr>
                  </a:outerShdw>
                </a:effectLst>
              </a:rPr>
              <a:t>Conclusion :</a:t>
            </a:r>
            <a:endParaRPr lang="en-IN" dirty="0">
              <a:solidFill>
                <a:schemeClr val="accent2"/>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C6559C8-F48C-4878-B9F8-79E9E47E8A9C}"/>
              </a:ext>
            </a:extLst>
          </p:cNvPr>
          <p:cNvSpPr txBox="1"/>
          <p:nvPr/>
        </p:nvSpPr>
        <p:spPr>
          <a:xfrm>
            <a:off x="3373514" y="730071"/>
            <a:ext cx="7838983" cy="1446550"/>
          </a:xfrm>
          <a:prstGeom prst="rect">
            <a:avLst/>
          </a:prstGeom>
          <a:noFill/>
        </p:spPr>
        <p:txBody>
          <a:bodyPr wrap="square" rtlCol="0">
            <a:spAutoFit/>
          </a:bodyPr>
          <a:lstStyle/>
          <a:p>
            <a:pPr lvl="0"/>
            <a:r>
              <a:rPr lang="en-US" sz="2200" dirty="0">
                <a:solidFill>
                  <a:srgbClr val="002060"/>
                </a:solidFill>
                <a:latin typeface="Times New Roman" panose="02020603050405020304" pitchFamily="18" charset="0"/>
                <a:ea typeface="Calibri" pitchFamily="34" charset="0"/>
                <a:cs typeface="Times New Roman" panose="02020603050405020304" pitchFamily="18" charset="0"/>
              </a:rPr>
              <a:t>On the basis of the factor loadings obtained from the rotated component matrix we can classify the coping methods and name the following factors as follows:</a:t>
            </a:r>
            <a:endParaRPr lang="en-US" sz="2200" dirty="0">
              <a:solidFill>
                <a:srgbClr val="002060"/>
              </a:solidFill>
              <a:latin typeface="Times New Roman" panose="02020603050405020304" pitchFamily="18" charset="0"/>
              <a:cs typeface="Times New Roman" panose="02020603050405020304" pitchFamily="18" charset="0"/>
            </a:endParaRPr>
          </a:p>
          <a:p>
            <a:endParaRPr lang="en-IN" sz="2200" dirty="0">
              <a:solidFill>
                <a:srgbClr val="00206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5A85814-4FFC-45C2-9873-D40152A6D449}"/>
              </a:ext>
            </a:extLst>
          </p:cNvPr>
          <p:cNvSpPr txBox="1"/>
          <p:nvPr/>
        </p:nvSpPr>
        <p:spPr>
          <a:xfrm>
            <a:off x="894945" y="3330204"/>
            <a:ext cx="2330823" cy="2108782"/>
          </a:xfrm>
          <a:prstGeom prst="rect">
            <a:avLst/>
          </a:prstGeom>
          <a:solidFill>
            <a:schemeClr val="accent1">
              <a:lumMod val="20000"/>
              <a:lumOff val="80000"/>
            </a:schemeClr>
          </a:solidFill>
        </p:spPr>
        <p:txBody>
          <a:bodyPr wrap="square" rtlCol="0">
            <a:spAutoFit/>
          </a:bodyPr>
          <a:lstStyle/>
          <a:p>
            <a:pPr marL="285750" indent="-285750">
              <a:lnSpc>
                <a:spcPct val="107000"/>
              </a:lnSpc>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Yoga/Meditation</a:t>
            </a:r>
          </a:p>
          <a:p>
            <a:pPr marL="285750" indent="-285750">
              <a:lnSpc>
                <a:spcPct val="107000"/>
              </a:lnSpc>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Physical exercise</a:t>
            </a:r>
            <a:endParaRPr lang="en-US" dirty="0">
              <a:solidFill>
                <a:schemeClr val="tx1">
                  <a:lumMod val="85000"/>
                  <a:lumOff val="15000"/>
                </a:schemeClr>
              </a:solidFill>
              <a:latin typeface="Calibri" panose="020F0502020204030204" pitchFamily="34" charset="0"/>
              <a:ea typeface="Calibri" panose="020F0502020204030204" pitchFamily="34" charset="0"/>
              <a:cs typeface="Tahoma" panose="020B0604030504040204" pitchFamily="34" charset="0"/>
            </a:endParaRPr>
          </a:p>
          <a:p>
            <a:pPr marL="285750" indent="-285750">
              <a:lnSpc>
                <a:spcPct val="107000"/>
              </a:lnSpc>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Medication</a:t>
            </a: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endParaRPr>
          </a:p>
          <a:p>
            <a:pPr marL="285750" indent="-285750">
              <a:lnSpc>
                <a:spcPct val="107000"/>
              </a:lnSpc>
              <a:buFont typeface="Arial" panose="020B0604020202020204" pitchFamily="34" charset="0"/>
              <a:buChar char="•"/>
            </a:pP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ahoma" panose="020B0604030504040204" pitchFamily="34" charset="0"/>
            </a:endParaRPr>
          </a:p>
          <a:p>
            <a:endParaRPr lang="en-US" dirty="0">
              <a:latin typeface="Calibri" panose="020F0502020204030204" pitchFamily="34" charset="0"/>
              <a:ea typeface="Calibri" panose="020F0502020204030204" pitchFamily="34" charset="0"/>
              <a:cs typeface="Tahoma" panose="020B0604030504040204" pitchFamily="34" charset="0"/>
            </a:endParaRPr>
          </a:p>
          <a:p>
            <a:endParaRPr lang="en-US" dirty="0">
              <a:solidFill>
                <a:schemeClr val="tx1">
                  <a:lumMod val="95000"/>
                  <a:lumOff val="5000"/>
                </a:schemeClr>
              </a:solidFill>
            </a:endParaRPr>
          </a:p>
        </p:txBody>
      </p:sp>
      <p:sp>
        <p:nvSpPr>
          <p:cNvPr id="14" name="TextBox 13">
            <a:extLst>
              <a:ext uri="{FF2B5EF4-FFF2-40B4-BE49-F238E27FC236}">
                <a16:creationId xmlns:a16="http://schemas.microsoft.com/office/drawing/2014/main" id="{09502D83-2D02-4247-A276-25A70703BF8E}"/>
              </a:ext>
            </a:extLst>
          </p:cNvPr>
          <p:cNvSpPr txBox="1"/>
          <p:nvPr/>
        </p:nvSpPr>
        <p:spPr>
          <a:xfrm>
            <a:off x="894946" y="2683873"/>
            <a:ext cx="2330823" cy="646331"/>
          </a:xfrm>
          <a:prstGeom prst="rect">
            <a:avLst/>
          </a:prstGeom>
          <a:solidFill>
            <a:schemeClr val="accent1"/>
          </a:solidFill>
        </p:spPr>
        <p:txBody>
          <a:bodyPr wrap="square" rtlCol="0">
            <a:spAutoFit/>
          </a:bodyPr>
          <a:lstStyle/>
          <a:p>
            <a:r>
              <a:rPr lang="en-US" b="1" dirty="0">
                <a:solidFill>
                  <a:schemeClr val="bg1"/>
                </a:solidFill>
              </a:rPr>
              <a:t>SELF RELAXATION METHOD</a:t>
            </a:r>
          </a:p>
        </p:txBody>
      </p:sp>
      <p:sp>
        <p:nvSpPr>
          <p:cNvPr id="15" name="TextBox 14">
            <a:extLst>
              <a:ext uri="{FF2B5EF4-FFF2-40B4-BE49-F238E27FC236}">
                <a16:creationId xmlns:a16="http://schemas.microsoft.com/office/drawing/2014/main" id="{A2E7253E-1D98-4A2F-B831-C414E7121A96}"/>
              </a:ext>
            </a:extLst>
          </p:cNvPr>
          <p:cNvSpPr txBox="1"/>
          <p:nvPr/>
        </p:nvSpPr>
        <p:spPr>
          <a:xfrm>
            <a:off x="4426926" y="2673010"/>
            <a:ext cx="2469534" cy="646331"/>
          </a:xfrm>
          <a:prstGeom prst="rect">
            <a:avLst/>
          </a:prstGeom>
          <a:solidFill>
            <a:schemeClr val="accent6">
              <a:lumMod val="75000"/>
            </a:schemeClr>
          </a:solidFill>
        </p:spPr>
        <p:txBody>
          <a:bodyPr wrap="square" rtlCol="0">
            <a:spAutoFit/>
          </a:bodyPr>
          <a:lstStyle/>
          <a:p>
            <a:r>
              <a:rPr lang="en-US" b="1" dirty="0">
                <a:solidFill>
                  <a:schemeClr val="bg1"/>
                </a:solidFill>
              </a:rPr>
              <a:t>DISTRACTION METHOD</a:t>
            </a:r>
          </a:p>
        </p:txBody>
      </p:sp>
      <p:sp>
        <p:nvSpPr>
          <p:cNvPr id="16" name="TextBox 15">
            <a:extLst>
              <a:ext uri="{FF2B5EF4-FFF2-40B4-BE49-F238E27FC236}">
                <a16:creationId xmlns:a16="http://schemas.microsoft.com/office/drawing/2014/main" id="{556EEB65-5E92-44A7-937E-F9E3ACE70AE2}"/>
              </a:ext>
            </a:extLst>
          </p:cNvPr>
          <p:cNvSpPr txBox="1"/>
          <p:nvPr/>
        </p:nvSpPr>
        <p:spPr>
          <a:xfrm>
            <a:off x="4426926" y="3319341"/>
            <a:ext cx="2469534" cy="1754326"/>
          </a:xfrm>
          <a:prstGeom prst="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Watching movies</a:t>
            </a: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endParaRPr>
          </a:p>
          <a:p>
            <a:pPr marL="285750" indent="-285750">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Listening music</a:t>
            </a:r>
          </a:p>
          <a:p>
            <a:pPr marL="285750" indent="-285750">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Playing Games</a:t>
            </a:r>
          </a:p>
          <a:p>
            <a:pPr marL="285750" indent="-285750">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Spending time on mobile</a:t>
            </a: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endParaRPr>
          </a:p>
          <a:p>
            <a:pPr marL="285750" indent="-285750">
              <a:buFont typeface="Arial" panose="020B0604020202020204" pitchFamily="34" charset="0"/>
              <a:buChar char="•"/>
            </a:pP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D16F3B75-B593-4144-83CD-7D90DD841A37}"/>
              </a:ext>
            </a:extLst>
          </p:cNvPr>
          <p:cNvSpPr txBox="1"/>
          <p:nvPr/>
        </p:nvSpPr>
        <p:spPr>
          <a:xfrm>
            <a:off x="8530694" y="2663754"/>
            <a:ext cx="2469534" cy="369332"/>
          </a:xfrm>
          <a:prstGeom prst="rect">
            <a:avLst/>
          </a:prstGeom>
          <a:solidFill>
            <a:schemeClr val="bg1">
              <a:lumMod val="50000"/>
            </a:schemeClr>
          </a:solidFill>
        </p:spPr>
        <p:txBody>
          <a:bodyPr wrap="square" rtlCol="0">
            <a:spAutoFit/>
          </a:bodyPr>
          <a:lstStyle/>
          <a:p>
            <a:r>
              <a:rPr lang="en-US" dirty="0">
                <a:solidFill>
                  <a:schemeClr val="bg1"/>
                </a:solidFill>
              </a:rPr>
              <a:t>EMOTIONAL RELIEF</a:t>
            </a:r>
          </a:p>
        </p:txBody>
      </p:sp>
      <p:sp>
        <p:nvSpPr>
          <p:cNvPr id="18" name="TextBox 17">
            <a:extLst>
              <a:ext uri="{FF2B5EF4-FFF2-40B4-BE49-F238E27FC236}">
                <a16:creationId xmlns:a16="http://schemas.microsoft.com/office/drawing/2014/main" id="{169F99D4-A0E1-491A-9EAE-0F73C363BECD}"/>
              </a:ext>
            </a:extLst>
          </p:cNvPr>
          <p:cNvSpPr txBox="1"/>
          <p:nvPr/>
        </p:nvSpPr>
        <p:spPr>
          <a:xfrm>
            <a:off x="8530695" y="3033086"/>
            <a:ext cx="2469534" cy="2308324"/>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Talking to the close friend</a:t>
            </a:r>
          </a:p>
          <a:p>
            <a:pPr marL="285750" indent="-285750">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Spending time with family</a:t>
            </a: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endParaRPr>
          </a:p>
          <a:p>
            <a:pPr marL="285750" indent="-285750">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Sleep</a:t>
            </a: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endParaRPr>
          </a:p>
          <a:p>
            <a:pPr marL="285750" indent="-285750">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Going for a tour/trip</a:t>
            </a: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endParaRPr>
          </a:p>
          <a:p>
            <a:pPr marL="285750" indent="-285750">
              <a:buFont typeface="Arial" panose="020B0604020202020204" pitchFamily="34" charset="0"/>
              <a:buChar char="•"/>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rPr>
              <a:t>Going for a walk</a:t>
            </a:r>
            <a:endParaRPr lang="en-US" dirty="0">
              <a:solidFill>
                <a:schemeClr val="tx1">
                  <a:lumMod val="85000"/>
                  <a:lumOff val="15000"/>
                </a:schemeClr>
              </a:solidFill>
              <a:latin typeface="Calibri" panose="020F0502020204030204" pitchFamily="34" charset="0"/>
              <a:ea typeface="Calibri" panose="020F0502020204030204" pitchFamily="34" charset="0"/>
              <a:cs typeface="Tahoma" panose="020B0604030504040204" pitchFamily="34" charset="0"/>
            </a:endParaRPr>
          </a:p>
          <a:p>
            <a:pPr marL="285750" indent="-285750">
              <a:buFont typeface="Arial" panose="020B0604020202020204" pitchFamily="34" charset="0"/>
              <a:buChar char="•"/>
            </a:pP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15142620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CB95-12C6-4E67-84E0-337BAE45A026}"/>
              </a:ext>
            </a:extLst>
          </p:cNvPr>
          <p:cNvSpPr>
            <a:spLocks noGrp="1"/>
          </p:cNvSpPr>
          <p:nvPr>
            <p:ph type="title" idx="4294967295"/>
          </p:nvPr>
        </p:nvSpPr>
        <p:spPr>
          <a:xfrm>
            <a:off x="0" y="568325"/>
            <a:ext cx="8626475" cy="1362075"/>
          </a:xfrm>
        </p:spPr>
        <p:txBody>
          <a:bodyPr>
            <a:normAutofit/>
          </a:bodyPr>
          <a:lstStyle/>
          <a:p>
            <a:r>
              <a:rPr lang="en-US" b="1" dirty="0">
                <a:effectLst>
                  <a:outerShdw blurRad="38100" dist="38100" dir="2700000" algn="tl">
                    <a:srgbClr val="000000">
                      <a:alpha val="43137"/>
                    </a:srgbClr>
                  </a:outerShdw>
                </a:effectLst>
              </a:rPr>
              <a:t>			RELIABILITY OF COPING FACTORS</a:t>
            </a:r>
            <a:endParaRPr lang="en-IN"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F9F7B052-B703-4084-8C56-BB08B0EA59B5}"/>
              </a:ext>
            </a:extLst>
          </p:cNvPr>
          <p:cNvGraphicFramePr>
            <a:graphicFrameLocks noGrp="1"/>
          </p:cNvGraphicFramePr>
          <p:nvPr>
            <p:ph idx="4294967295"/>
            <p:extLst>
              <p:ext uri="{D42A27DB-BD31-4B8C-83A1-F6EECF244321}">
                <p14:modId xmlns:p14="http://schemas.microsoft.com/office/powerpoint/2010/main" val="15843887"/>
              </p:ext>
            </p:extLst>
          </p:nvPr>
        </p:nvGraphicFramePr>
        <p:xfrm>
          <a:off x="300103" y="2227540"/>
          <a:ext cx="3462294" cy="841054"/>
        </p:xfrm>
        <a:graphic>
          <a:graphicData uri="http://schemas.openxmlformats.org/drawingml/2006/table">
            <a:tbl>
              <a:tblPr>
                <a:tableStyleId>{5C22544A-7EE6-4342-B048-85BDC9FD1C3A}</a:tableStyleId>
              </a:tblPr>
              <a:tblGrid>
                <a:gridCol w="1784964">
                  <a:extLst>
                    <a:ext uri="{9D8B030D-6E8A-4147-A177-3AD203B41FA5}">
                      <a16:colId xmlns:a16="http://schemas.microsoft.com/office/drawing/2014/main" val="2214866753"/>
                    </a:ext>
                  </a:extLst>
                </a:gridCol>
                <a:gridCol w="1677330">
                  <a:extLst>
                    <a:ext uri="{9D8B030D-6E8A-4147-A177-3AD203B41FA5}">
                      <a16:colId xmlns:a16="http://schemas.microsoft.com/office/drawing/2014/main" val="4090273856"/>
                    </a:ext>
                  </a:extLst>
                </a:gridCol>
              </a:tblGrid>
              <a:tr h="420527">
                <a:tc>
                  <a:txBody>
                    <a:bodyPr/>
                    <a:lstStyle/>
                    <a:p>
                      <a:pPr algn="ct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Cronbach's Alpha</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tc>
                  <a:txBody>
                    <a:bodyPr/>
                    <a:lstStyle/>
                    <a:p>
                      <a:pPr algn="ct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N of Items</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extLst>
                  <a:ext uri="{0D108BD9-81ED-4DB2-BD59-A6C34878D82A}">
                    <a16:rowId xmlns:a16="http://schemas.microsoft.com/office/drawing/2014/main" val="297521739"/>
                  </a:ext>
                </a:extLst>
              </a:tr>
              <a:tr h="420527">
                <a:tc>
                  <a:txBody>
                    <a:bodyPr/>
                    <a:lstStyle/>
                    <a:p>
                      <a:pPr algn="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.739</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tc>
                  <a:txBody>
                    <a:bodyPr/>
                    <a:lstStyle/>
                    <a:p>
                      <a:pPr algn="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3</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extLst>
                  <a:ext uri="{0D108BD9-81ED-4DB2-BD59-A6C34878D82A}">
                    <a16:rowId xmlns:a16="http://schemas.microsoft.com/office/drawing/2014/main" val="3469739507"/>
                  </a:ext>
                </a:extLst>
              </a:tr>
            </a:tbl>
          </a:graphicData>
        </a:graphic>
      </p:graphicFrame>
      <p:sp>
        <p:nvSpPr>
          <p:cNvPr id="5" name="TextBox 4">
            <a:extLst>
              <a:ext uri="{FF2B5EF4-FFF2-40B4-BE49-F238E27FC236}">
                <a16:creationId xmlns:a16="http://schemas.microsoft.com/office/drawing/2014/main" id="{DFDC51F5-2A5F-4F0E-B32C-32B7D45683C0}"/>
              </a:ext>
            </a:extLst>
          </p:cNvPr>
          <p:cNvSpPr txBox="1"/>
          <p:nvPr/>
        </p:nvSpPr>
        <p:spPr>
          <a:xfrm>
            <a:off x="629265" y="1786492"/>
            <a:ext cx="3325044" cy="369332"/>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SELF CARE</a:t>
            </a:r>
            <a:endParaRPr lang="en-IN" b="1" dirty="0">
              <a:solidFill>
                <a:srgbClr val="002060"/>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BC0E2BF-43E7-4E70-8627-8F023E57187A}"/>
              </a:ext>
            </a:extLst>
          </p:cNvPr>
          <p:cNvGraphicFramePr>
            <a:graphicFrameLocks noGrp="1"/>
          </p:cNvGraphicFramePr>
          <p:nvPr>
            <p:extLst>
              <p:ext uri="{D42A27DB-BD31-4B8C-83A1-F6EECF244321}">
                <p14:modId xmlns:p14="http://schemas.microsoft.com/office/powerpoint/2010/main" val="2958894097"/>
              </p:ext>
            </p:extLst>
          </p:nvPr>
        </p:nvGraphicFramePr>
        <p:xfrm>
          <a:off x="5814594" y="2227540"/>
          <a:ext cx="3213995" cy="799746"/>
        </p:xfrm>
        <a:graphic>
          <a:graphicData uri="http://schemas.openxmlformats.org/drawingml/2006/table">
            <a:tbl>
              <a:tblPr>
                <a:tableStyleId>{5C22544A-7EE6-4342-B048-85BDC9FD1C3A}</a:tableStyleId>
              </a:tblPr>
              <a:tblGrid>
                <a:gridCol w="1804151">
                  <a:extLst>
                    <a:ext uri="{9D8B030D-6E8A-4147-A177-3AD203B41FA5}">
                      <a16:colId xmlns:a16="http://schemas.microsoft.com/office/drawing/2014/main" val="2417218822"/>
                    </a:ext>
                  </a:extLst>
                </a:gridCol>
                <a:gridCol w="1409844">
                  <a:extLst>
                    <a:ext uri="{9D8B030D-6E8A-4147-A177-3AD203B41FA5}">
                      <a16:colId xmlns:a16="http://schemas.microsoft.com/office/drawing/2014/main" val="3352180336"/>
                    </a:ext>
                  </a:extLst>
                </a:gridCol>
              </a:tblGrid>
              <a:tr h="399873">
                <a:tc>
                  <a:txBody>
                    <a:bodyPr/>
                    <a:lstStyle/>
                    <a:p>
                      <a:pPr algn="ct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Cronbach's Alpha</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tc>
                  <a:txBody>
                    <a:bodyPr/>
                    <a:lstStyle/>
                    <a:p>
                      <a:pPr algn="ct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N of Items</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extLst>
                  <a:ext uri="{0D108BD9-81ED-4DB2-BD59-A6C34878D82A}">
                    <a16:rowId xmlns:a16="http://schemas.microsoft.com/office/drawing/2014/main" val="788459682"/>
                  </a:ext>
                </a:extLst>
              </a:tr>
              <a:tr h="399873">
                <a:tc>
                  <a:txBody>
                    <a:bodyPr/>
                    <a:lstStyle/>
                    <a:p>
                      <a:pPr algn="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.801</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tc>
                  <a:txBody>
                    <a:bodyPr/>
                    <a:lstStyle/>
                    <a:p>
                      <a:pPr algn="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5</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extLst>
                  <a:ext uri="{0D108BD9-81ED-4DB2-BD59-A6C34878D82A}">
                    <a16:rowId xmlns:a16="http://schemas.microsoft.com/office/drawing/2014/main" val="3283209241"/>
                  </a:ext>
                </a:extLst>
              </a:tr>
            </a:tbl>
          </a:graphicData>
        </a:graphic>
      </p:graphicFrame>
      <p:sp>
        <p:nvSpPr>
          <p:cNvPr id="7" name="TextBox 6">
            <a:extLst>
              <a:ext uri="{FF2B5EF4-FFF2-40B4-BE49-F238E27FC236}">
                <a16:creationId xmlns:a16="http://schemas.microsoft.com/office/drawing/2014/main" id="{61B53A3F-3E65-4A2B-9526-2031B71221C1}"/>
              </a:ext>
            </a:extLst>
          </p:cNvPr>
          <p:cNvSpPr txBox="1"/>
          <p:nvPr/>
        </p:nvSpPr>
        <p:spPr>
          <a:xfrm>
            <a:off x="5237824" y="1858208"/>
            <a:ext cx="3304101" cy="369332"/>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	EMOTIONAL RELIEF</a:t>
            </a:r>
            <a:endParaRPr lang="en-IN" b="1" dirty="0">
              <a:solidFill>
                <a:srgbClr val="002060"/>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AD9535AB-250B-4DBC-A6B9-36883641E9C5}"/>
              </a:ext>
            </a:extLst>
          </p:cNvPr>
          <p:cNvGraphicFramePr>
            <a:graphicFrameLocks noGrp="1"/>
          </p:cNvGraphicFramePr>
          <p:nvPr>
            <p:extLst>
              <p:ext uri="{D42A27DB-BD31-4B8C-83A1-F6EECF244321}">
                <p14:modId xmlns:p14="http://schemas.microsoft.com/office/powerpoint/2010/main" val="3315815398"/>
              </p:ext>
            </p:extLst>
          </p:nvPr>
        </p:nvGraphicFramePr>
        <p:xfrm>
          <a:off x="3571553" y="4079455"/>
          <a:ext cx="2915943" cy="876111"/>
        </p:xfrm>
        <a:graphic>
          <a:graphicData uri="http://schemas.openxmlformats.org/drawingml/2006/table">
            <a:tbl>
              <a:tblPr>
                <a:tableStyleId>{5C22544A-7EE6-4342-B048-85BDC9FD1C3A}</a:tableStyleId>
              </a:tblPr>
              <a:tblGrid>
                <a:gridCol w="1623049">
                  <a:extLst>
                    <a:ext uri="{9D8B030D-6E8A-4147-A177-3AD203B41FA5}">
                      <a16:colId xmlns:a16="http://schemas.microsoft.com/office/drawing/2014/main" val="4242762889"/>
                    </a:ext>
                  </a:extLst>
                </a:gridCol>
                <a:gridCol w="1292894">
                  <a:extLst>
                    <a:ext uri="{9D8B030D-6E8A-4147-A177-3AD203B41FA5}">
                      <a16:colId xmlns:a16="http://schemas.microsoft.com/office/drawing/2014/main" val="1455928768"/>
                    </a:ext>
                  </a:extLst>
                </a:gridCol>
              </a:tblGrid>
              <a:tr h="431564">
                <a:tc>
                  <a:txBody>
                    <a:bodyPr/>
                    <a:lstStyle/>
                    <a:p>
                      <a:pPr algn="ct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Cronbach's Alpha</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tc>
                  <a:txBody>
                    <a:bodyPr/>
                    <a:lstStyle/>
                    <a:p>
                      <a:pPr algn="ct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N of Items</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nchor="b">
                    <a:solidFill>
                      <a:schemeClr val="accent1">
                        <a:lumMod val="60000"/>
                        <a:lumOff val="40000"/>
                      </a:schemeClr>
                    </a:solidFill>
                  </a:tcPr>
                </a:tc>
                <a:extLst>
                  <a:ext uri="{0D108BD9-81ED-4DB2-BD59-A6C34878D82A}">
                    <a16:rowId xmlns:a16="http://schemas.microsoft.com/office/drawing/2014/main" val="2378302083"/>
                  </a:ext>
                </a:extLst>
              </a:tr>
              <a:tr h="444547">
                <a:tc>
                  <a:txBody>
                    <a:bodyPr/>
                    <a:lstStyle/>
                    <a:p>
                      <a:pPr algn="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.724</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tc>
                  <a:txBody>
                    <a:bodyPr/>
                    <a:lstStyle/>
                    <a:p>
                      <a:pPr algn="r">
                        <a:lnSpc>
                          <a:spcPts val="1600"/>
                        </a:lnSpc>
                        <a:spcAft>
                          <a:spcPts val="0"/>
                        </a:spcAft>
                      </a:pPr>
                      <a:r>
                        <a:rPr lang="en-IN" sz="1600" dirty="0">
                          <a:solidFill>
                            <a:srgbClr val="002060"/>
                          </a:solidFill>
                          <a:effectLst/>
                          <a:latin typeface="Times New Roman" panose="02020603050405020304" pitchFamily="18" charset="0"/>
                          <a:cs typeface="Times New Roman" panose="02020603050405020304" pitchFamily="18" charset="0"/>
                        </a:rPr>
                        <a:t>4</a:t>
                      </a:r>
                      <a:endParaRPr lang="en-IN" sz="16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050" marR="19050" marT="19050" marB="19050">
                    <a:solidFill>
                      <a:schemeClr val="accent1">
                        <a:lumMod val="60000"/>
                        <a:lumOff val="40000"/>
                      </a:schemeClr>
                    </a:solidFill>
                  </a:tcPr>
                </a:tc>
                <a:extLst>
                  <a:ext uri="{0D108BD9-81ED-4DB2-BD59-A6C34878D82A}">
                    <a16:rowId xmlns:a16="http://schemas.microsoft.com/office/drawing/2014/main" val="811545852"/>
                  </a:ext>
                </a:extLst>
              </a:tr>
            </a:tbl>
          </a:graphicData>
        </a:graphic>
      </p:graphicFrame>
      <p:sp>
        <p:nvSpPr>
          <p:cNvPr id="11" name="TextBox 10">
            <a:extLst>
              <a:ext uri="{FF2B5EF4-FFF2-40B4-BE49-F238E27FC236}">
                <a16:creationId xmlns:a16="http://schemas.microsoft.com/office/drawing/2014/main" id="{D0B81146-D3C9-4BC5-9462-33974A4F5D40}"/>
              </a:ext>
            </a:extLst>
          </p:cNvPr>
          <p:cNvSpPr txBox="1"/>
          <p:nvPr/>
        </p:nvSpPr>
        <p:spPr>
          <a:xfrm flipH="1">
            <a:off x="3571553" y="3646049"/>
            <a:ext cx="3099107" cy="369332"/>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DISTRACTION</a:t>
            </a:r>
            <a:r>
              <a:rPr lang="en-US" b="1" dirty="0">
                <a:solidFill>
                  <a:srgbClr val="002060"/>
                </a:solidFill>
              </a:rPr>
              <a:t> METHOD</a:t>
            </a:r>
            <a:endParaRPr lang="en-IN" b="1" dirty="0">
              <a:solidFill>
                <a:srgbClr val="002060"/>
              </a:solidFill>
            </a:endParaRPr>
          </a:p>
        </p:txBody>
      </p:sp>
    </p:spTree>
    <p:extLst>
      <p:ext uri="{BB962C8B-B14F-4D97-AF65-F5344CB8AC3E}">
        <p14:creationId xmlns:p14="http://schemas.microsoft.com/office/powerpoint/2010/main" val="131139058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50E3D6-C85C-481C-AC67-CEE6B080D39A}"/>
              </a:ext>
            </a:extLst>
          </p:cNvPr>
          <p:cNvGraphicFramePr>
            <a:graphicFrameLocks noGrp="1"/>
          </p:cNvGraphicFramePr>
          <p:nvPr>
            <p:extLst>
              <p:ext uri="{D42A27DB-BD31-4B8C-83A1-F6EECF244321}">
                <p14:modId xmlns:p14="http://schemas.microsoft.com/office/powerpoint/2010/main" val="558354513"/>
              </p:ext>
            </p:extLst>
          </p:nvPr>
        </p:nvGraphicFramePr>
        <p:xfrm>
          <a:off x="757762" y="1192922"/>
          <a:ext cx="8362336" cy="3114040"/>
        </p:xfrm>
        <a:graphic>
          <a:graphicData uri="http://schemas.openxmlformats.org/drawingml/2006/table">
            <a:tbl>
              <a:tblPr firstRow="1" bandRow="1">
                <a:tableStyleId>{5C22544A-7EE6-4342-B048-85BDC9FD1C3A}</a:tableStyleId>
              </a:tblPr>
              <a:tblGrid>
                <a:gridCol w="2234542">
                  <a:extLst>
                    <a:ext uri="{9D8B030D-6E8A-4147-A177-3AD203B41FA5}">
                      <a16:colId xmlns:a16="http://schemas.microsoft.com/office/drawing/2014/main" val="689276612"/>
                    </a:ext>
                  </a:extLst>
                </a:gridCol>
                <a:gridCol w="1946626">
                  <a:extLst>
                    <a:ext uri="{9D8B030D-6E8A-4147-A177-3AD203B41FA5}">
                      <a16:colId xmlns:a16="http://schemas.microsoft.com/office/drawing/2014/main" val="1782779498"/>
                    </a:ext>
                  </a:extLst>
                </a:gridCol>
                <a:gridCol w="2090584">
                  <a:extLst>
                    <a:ext uri="{9D8B030D-6E8A-4147-A177-3AD203B41FA5}">
                      <a16:colId xmlns:a16="http://schemas.microsoft.com/office/drawing/2014/main" val="3242025233"/>
                    </a:ext>
                  </a:extLst>
                </a:gridCol>
                <a:gridCol w="2090584">
                  <a:extLst>
                    <a:ext uri="{9D8B030D-6E8A-4147-A177-3AD203B41FA5}">
                      <a16:colId xmlns:a16="http://schemas.microsoft.com/office/drawing/2014/main" val="1221851704"/>
                    </a:ext>
                  </a:extLst>
                </a:gridCol>
              </a:tblGrid>
              <a:tr h="370840">
                <a:tc>
                  <a:txBody>
                    <a:bodyPr/>
                    <a:lstStyle/>
                    <a:p>
                      <a:r>
                        <a:rPr lang="en-IN" sz="1800" dirty="0">
                          <a:latin typeface="Times New Roman" panose="02020603050405020304" pitchFamily="18" charset="0"/>
                          <a:cs typeface="Times New Roman" panose="02020603050405020304" pitchFamily="18" charset="0"/>
                        </a:rPr>
                        <a:t>Factors</a:t>
                      </a:r>
                    </a:p>
                  </a:txBody>
                  <a:tcPr/>
                </a:tc>
                <a:tc>
                  <a:txBody>
                    <a:bodyPr/>
                    <a:lstStyle/>
                    <a:p>
                      <a:r>
                        <a:rPr lang="en-IN" sz="1800" dirty="0">
                          <a:latin typeface="Times New Roman" panose="02020603050405020304" pitchFamily="18" charset="0"/>
                          <a:cs typeface="Times New Roman" panose="02020603050405020304" pitchFamily="18" charset="0"/>
                        </a:rPr>
                        <a:t>Eigen values</a:t>
                      </a:r>
                    </a:p>
                  </a:txBody>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of variance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Cumulative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extLst>
                  <a:ext uri="{0D108BD9-81ED-4DB2-BD59-A6C34878D82A}">
                    <a16:rowId xmlns:a16="http://schemas.microsoft.com/office/drawing/2014/main" val="334914607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002060"/>
                          </a:solidFill>
                          <a:latin typeface="Times New Roman" panose="02020603050405020304" pitchFamily="18" charset="0"/>
                          <a:cs typeface="Times New Roman" panose="02020603050405020304" pitchFamily="18" charset="0"/>
                        </a:rPr>
                        <a:t>EMOTIONAL RELIEF</a:t>
                      </a:r>
                    </a:p>
                    <a:p>
                      <a:endParaRPr lang="en-IN" sz="18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b="0" dirty="0">
                          <a:solidFill>
                            <a:srgbClr val="FF0000"/>
                          </a:solidFill>
                          <a:effectLst/>
                          <a:latin typeface="Times New Roman" panose="02020603050405020304" pitchFamily="18" charset="0"/>
                          <a:cs typeface="Times New Roman" panose="02020603050405020304" pitchFamily="18" charset="0"/>
                        </a:rPr>
                        <a:t>4.0532</a:t>
                      </a:r>
                      <a:endParaRPr lang="en-US" sz="18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35.119</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35.119</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71820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002060"/>
                          </a:solidFill>
                          <a:latin typeface="Times New Roman" panose="02020603050405020304" pitchFamily="18" charset="0"/>
                          <a:cs typeface="Times New Roman" panose="02020603050405020304" pitchFamily="18" charset="0"/>
                        </a:rPr>
                        <a:t>DISTRACTION METHOD</a:t>
                      </a:r>
                    </a:p>
                    <a:p>
                      <a:endParaRPr lang="en-IN" sz="18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1.7222</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14.171</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49.29</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37492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002060"/>
                          </a:solidFill>
                          <a:latin typeface="Times New Roman" panose="02020603050405020304" pitchFamily="18" charset="0"/>
                          <a:cs typeface="Times New Roman" panose="02020603050405020304" pitchFamily="18" charset="0"/>
                        </a:rPr>
                        <a:t>SELF RELAXATION METHOD</a:t>
                      </a:r>
                    </a:p>
                    <a:p>
                      <a:endParaRPr lang="en-IN" sz="1800" b="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b="0" dirty="0">
                          <a:solidFill>
                            <a:srgbClr val="002060"/>
                          </a:solidFill>
                          <a:effectLst/>
                          <a:latin typeface="Times New Roman" panose="02020603050405020304" pitchFamily="18" charset="0"/>
                          <a:cs typeface="Times New Roman" panose="02020603050405020304" pitchFamily="18" charset="0"/>
                        </a:rPr>
                        <a:t>1.4124</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352" marR="65352"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11.471</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60.761</a:t>
                      </a:r>
                      <a:endParaRPr lang="en-US" sz="18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1972777"/>
                  </a:ext>
                </a:extLst>
              </a:tr>
            </a:tbl>
          </a:graphicData>
        </a:graphic>
      </p:graphicFrame>
      <p:sp>
        <p:nvSpPr>
          <p:cNvPr id="7" name="Rectangle 6">
            <a:extLst>
              <a:ext uri="{FF2B5EF4-FFF2-40B4-BE49-F238E27FC236}">
                <a16:creationId xmlns:a16="http://schemas.microsoft.com/office/drawing/2014/main" id="{4BC3DAB1-769B-461D-A3D7-9619BE32B11C}"/>
              </a:ext>
            </a:extLst>
          </p:cNvPr>
          <p:cNvSpPr/>
          <p:nvPr/>
        </p:nvSpPr>
        <p:spPr>
          <a:xfrm>
            <a:off x="695417" y="4792592"/>
            <a:ext cx="8040209" cy="646331"/>
          </a:xfrm>
          <a:prstGeom prst="rect">
            <a:avLst/>
          </a:prstGeom>
        </p:spPr>
        <p:txBody>
          <a:bodyPr wrap="square">
            <a:spAutoFit/>
          </a:bodyPr>
          <a:lstStyle/>
          <a:p>
            <a:r>
              <a:rPr lang="en-IN" dirty="0"/>
              <a:t>From the eigen values, we can say that emotional relief  is the most important coping method for reducing stress.</a:t>
            </a:r>
          </a:p>
        </p:txBody>
      </p:sp>
    </p:spTree>
    <p:extLst>
      <p:ext uri="{BB962C8B-B14F-4D97-AF65-F5344CB8AC3E}">
        <p14:creationId xmlns:p14="http://schemas.microsoft.com/office/powerpoint/2010/main" val="78702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58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6CE54-C8B0-471A-B9AD-E7669FB848A0}"/>
              </a:ext>
            </a:extLst>
          </p:cNvPr>
          <p:cNvSpPr txBox="1">
            <a:spLocks/>
          </p:cNvSpPr>
          <p:nvPr/>
        </p:nvSpPr>
        <p:spPr>
          <a:xfrm>
            <a:off x="1661949" y="0"/>
            <a:ext cx="8868102" cy="921799"/>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6"/>
                </a:solidFill>
                <a:effectLst>
                  <a:outerShdw blurRad="38100" dist="38100" dir="2700000" algn="tl">
                    <a:srgbClr val="000000">
                      <a:alpha val="43137"/>
                    </a:srgbClr>
                  </a:outerShdw>
                </a:effectLst>
              </a:rPr>
              <a:t>EMPLOYEE NEEDS AND EXPECTATIONS</a:t>
            </a:r>
            <a:endParaRPr lang="en-IN" b="1" dirty="0">
              <a:solidFill>
                <a:schemeClr val="accent6"/>
              </a:solidFill>
              <a:effectLst>
                <a:outerShdw blurRad="38100" dist="38100" dir="2700000" algn="tl">
                  <a:srgbClr val="000000">
                    <a:alpha val="43137"/>
                  </a:srgbClr>
                </a:outerShdw>
              </a:effectLst>
            </a:endParaRPr>
          </a:p>
        </p:txBody>
      </p:sp>
      <p:graphicFrame>
        <p:nvGraphicFramePr>
          <p:cNvPr id="4" name="Chart 3">
            <a:extLst>
              <a:ext uri="{FF2B5EF4-FFF2-40B4-BE49-F238E27FC236}">
                <a16:creationId xmlns:a16="http://schemas.microsoft.com/office/drawing/2014/main" id="{17AC45F2-1EF6-40A4-B29E-92A4F3A78946}"/>
              </a:ext>
            </a:extLst>
          </p:cNvPr>
          <p:cNvGraphicFramePr>
            <a:graphicFrameLocks/>
          </p:cNvGraphicFramePr>
          <p:nvPr>
            <p:extLst>
              <p:ext uri="{D42A27DB-BD31-4B8C-83A1-F6EECF244321}">
                <p14:modId xmlns:p14="http://schemas.microsoft.com/office/powerpoint/2010/main" val="3722527727"/>
              </p:ext>
            </p:extLst>
          </p:nvPr>
        </p:nvGraphicFramePr>
        <p:xfrm>
          <a:off x="0" y="772160"/>
          <a:ext cx="8564880" cy="5842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ED26E1B-1E3D-40CB-A6E9-DBFEE53BAAB0}"/>
              </a:ext>
            </a:extLst>
          </p:cNvPr>
          <p:cNvSpPr txBox="1"/>
          <p:nvPr/>
        </p:nvSpPr>
        <p:spPr>
          <a:xfrm>
            <a:off x="8650451" y="1214120"/>
            <a:ext cx="299290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These are the most required steps that should be conducted by the organization for the employees in order to reduce stress at working place.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1996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5F27-EAAA-4178-AD9A-263BA437ED07}"/>
              </a:ext>
            </a:extLst>
          </p:cNvPr>
          <p:cNvSpPr>
            <a:spLocks noGrp="1"/>
          </p:cNvSpPr>
          <p:nvPr>
            <p:ph type="title"/>
          </p:nvPr>
        </p:nvSpPr>
        <p:spPr/>
        <p:txBody>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A367AC68-8883-4B4A-9068-A5164645B929}"/>
              </a:ext>
            </a:extLst>
          </p:cNvPr>
          <p:cNvSpPr>
            <a:spLocks noGrp="1"/>
          </p:cNvSpPr>
          <p:nvPr>
            <p:ph idx="1"/>
          </p:nvPr>
        </p:nvSpPr>
        <p:spPr>
          <a:xfrm>
            <a:off x="677333" y="1095270"/>
            <a:ext cx="11350543" cy="5762729"/>
          </a:xfrm>
        </p:spPr>
        <p:txBody>
          <a:bodyPr>
            <a:noAutofit/>
          </a:bodyPr>
          <a:lstStyle/>
          <a:p>
            <a:pPr marL="0" lvl="0" indent="0" algn="just">
              <a:lnSpc>
                <a:spcPct val="115000"/>
              </a:lnSpc>
              <a:spcBef>
                <a:spcPts val="1200"/>
              </a:spcBef>
              <a:buNone/>
              <a:tabLst>
                <a:tab pos="657225" algn="l"/>
              </a:tabLst>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spcBef>
                <a:spcPts val="1200"/>
              </a:spcBef>
              <a:buFont typeface="Symbol" panose="05050102010706020507" pitchFamily="18" charset="2"/>
              <a:buChar char=""/>
              <a:tabLst>
                <a:tab pos="657225" algn="l"/>
              </a:tabLst>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The following socio-demographic factors </a:t>
            </a:r>
            <a:r>
              <a:rPr lang="en-US"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age, job position, working hours, travelling hours and dependent members </a:t>
            </a: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are significant to stress i.e. they are likely to cause stress.  </a:t>
            </a:r>
            <a:endParaRPr lang="en-IN"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spcBef>
                <a:spcPts val="1200"/>
              </a:spcBef>
              <a:buFont typeface="Symbol" panose="05050102010706020507" pitchFamily="18" charset="2"/>
              <a:buChar char=""/>
              <a:tabLst>
                <a:tab pos="657225" algn="l"/>
              </a:tabLst>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According to survey, out of the four factors</a:t>
            </a:r>
            <a:r>
              <a:rPr lang="en-US"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Employment condition </a:t>
            </a:r>
            <a:r>
              <a:rPr lang="en-IN"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is</a:t>
            </a: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likely to cause stress.</a:t>
            </a:r>
            <a:endParaRPr lang="en-IN"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spcBef>
                <a:spcPts val="1200"/>
              </a:spcBef>
              <a:buFont typeface="Symbol" panose="05050102010706020507" pitchFamily="18" charset="2"/>
              <a:buChar char=""/>
              <a:tabLst>
                <a:tab pos="657225" algn="l"/>
              </a:tabLst>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The ill effects of stress on job performance are </a:t>
            </a:r>
            <a:r>
              <a:rPr lang="en-US"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lack of concentration, can’t complete your work within specific time, low morale and losing patience while dealing with customers or clients.</a:t>
            </a:r>
            <a:endParaRPr lang="en-IN" sz="2000"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spcBef>
                <a:spcPts val="1200"/>
              </a:spcBef>
              <a:buFont typeface="Symbol" panose="05050102010706020507" pitchFamily="18" charset="2"/>
              <a:buChar char=""/>
              <a:tabLst>
                <a:tab pos="657225" algn="l"/>
              </a:tabLst>
            </a:pPr>
            <a:r>
              <a:rPr lang="en-IN"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As claimed by the respondents, the most effective coping methods is </a:t>
            </a:r>
            <a:r>
              <a:rPr lang="en-IN"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Emotional relief</a:t>
            </a:r>
            <a:r>
              <a:rPr lang="en-IN"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spcBef>
                <a:spcPts val="1200"/>
              </a:spcBef>
              <a:buFont typeface="Symbol" panose="05050102010706020507" pitchFamily="18" charset="2"/>
              <a:buChar char=""/>
              <a:tabLst>
                <a:tab pos="657225" algn="l"/>
              </a:tabLst>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According to 60% of our data, employees feel that the organization can take more measures to manage stress.</a:t>
            </a:r>
            <a:endParaRPr lang="en-IN"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spcBef>
                <a:spcPts val="1200"/>
              </a:spcBef>
              <a:spcAft>
                <a:spcPts val="1000"/>
              </a:spcAft>
              <a:buFont typeface="Symbol" panose="05050102010706020507" pitchFamily="18" charset="2"/>
              <a:buChar char=""/>
              <a:tabLst>
                <a:tab pos="657225" algn="l"/>
              </a:tabLst>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The most effective steps to be conducted by the organization for the employees in order to reduce stress at working place are</a:t>
            </a:r>
            <a:r>
              <a:rPr lang="en-US"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health club and effective training &amp; development program.</a:t>
            </a:r>
            <a:br>
              <a:rPr lang="en-US"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br>
            <a:endParaRPr lang="en-IN" sz="2000"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solidFill>
                <a:srgbClr val="002060"/>
              </a:solidFill>
            </a:endParaRPr>
          </a:p>
        </p:txBody>
      </p:sp>
    </p:spTree>
    <p:extLst>
      <p:ext uri="{BB962C8B-B14F-4D97-AF65-F5344CB8AC3E}">
        <p14:creationId xmlns:p14="http://schemas.microsoft.com/office/powerpoint/2010/main" val="2991579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23654C0-4963-48CF-8F04-9EEADC567E18}"/>
              </a:ext>
            </a:extLst>
          </p:cNvPr>
          <p:cNvGraphicFramePr/>
          <p:nvPr>
            <p:extLst>
              <p:ext uri="{D42A27DB-BD31-4B8C-83A1-F6EECF244321}">
                <p14:modId xmlns:p14="http://schemas.microsoft.com/office/powerpoint/2010/main" val="3314599848"/>
              </p:ext>
            </p:extLst>
          </p:nvPr>
        </p:nvGraphicFramePr>
        <p:xfrm>
          <a:off x="1956917" y="1730340"/>
          <a:ext cx="7840225" cy="4802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F8D76C0-6E72-43EA-9204-8DC2C28465E0}"/>
              </a:ext>
            </a:extLst>
          </p:cNvPr>
          <p:cNvSpPr txBox="1"/>
          <p:nvPr/>
        </p:nvSpPr>
        <p:spPr>
          <a:xfrm>
            <a:off x="3125037" y="144497"/>
            <a:ext cx="5325626" cy="707886"/>
          </a:xfrm>
          <a:prstGeom prst="rect">
            <a:avLst/>
          </a:prstGeom>
          <a:noFill/>
        </p:spPr>
        <p:txBody>
          <a:bodyPr wrap="square" rtlCol="0">
            <a:spAutoFit/>
          </a:bodyPr>
          <a:lstStyle/>
          <a:p>
            <a:r>
              <a:rPr lang="en-IN" sz="4000" b="1" i="1"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TEAM MEMBERS</a:t>
            </a:r>
          </a:p>
        </p:txBody>
      </p:sp>
    </p:spTree>
    <p:extLst>
      <p:ext uri="{BB962C8B-B14F-4D97-AF65-F5344CB8AC3E}">
        <p14:creationId xmlns:p14="http://schemas.microsoft.com/office/powerpoint/2010/main" val="902501786"/>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5F81E-CA9D-4875-A776-0BBD07FCF9FF}"/>
              </a:ext>
            </a:extLst>
          </p:cNvPr>
          <p:cNvSpPr txBox="1"/>
          <p:nvPr/>
        </p:nvSpPr>
        <p:spPr>
          <a:xfrm>
            <a:off x="2652764" y="2451798"/>
            <a:ext cx="6652009" cy="1323439"/>
          </a:xfrm>
          <a:prstGeom prst="rect">
            <a:avLst/>
          </a:prstGeom>
          <a:noFill/>
        </p:spPr>
        <p:txBody>
          <a:bodyPr wrap="square" rtlCol="0">
            <a:spAutoFit/>
          </a:bodyPr>
          <a:lstStyle/>
          <a:p>
            <a:r>
              <a:rPr lang="en-IN" sz="8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6217290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F9A0-2129-4AB3-BE79-1020A50E6FA6}"/>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METHODOLOGY </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CC85B45-D8F1-4378-90E8-60CDAC800F04}"/>
              </a:ext>
            </a:extLst>
          </p:cNvPr>
          <p:cNvSpPr>
            <a:spLocks noGrp="1"/>
          </p:cNvSpPr>
          <p:nvPr>
            <p:ph idx="1"/>
          </p:nvPr>
        </p:nvSpPr>
        <p:spPr/>
        <p:txBody>
          <a:bodyPr>
            <a:normAutofit/>
          </a:bodyPr>
          <a:lstStyle/>
          <a:p>
            <a:pPr>
              <a:buFont typeface="Arial"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 Keeping our objective in mind and techniques to be used, we designed our questionnaire.</a:t>
            </a:r>
            <a:br>
              <a:rPr lang="en-US" sz="2400" dirty="0">
                <a:solidFill>
                  <a:srgbClr val="002060"/>
                </a:solidFill>
                <a:latin typeface="Times New Roman" panose="02020603050405020304" pitchFamily="18" charset="0"/>
                <a:cs typeface="Times New Roman" panose="02020603050405020304" pitchFamily="18" charset="0"/>
              </a:rPr>
            </a:br>
            <a:endParaRPr lang="en-US" sz="2400" dirty="0">
              <a:solidFill>
                <a:srgbClr val="002060"/>
              </a:solidFill>
              <a:latin typeface="Times New Roman" panose="02020603050405020304" pitchFamily="18" charset="0"/>
              <a:cs typeface="Times New Roman" panose="02020603050405020304" pitchFamily="18" charset="0"/>
            </a:endParaRPr>
          </a:p>
          <a:p>
            <a:pPr>
              <a:buFont typeface="Arial" pitchFamily="34" charset="0"/>
              <a:buChar char="•"/>
            </a:pPr>
            <a:r>
              <a:rPr lang="en-US" sz="2400" dirty="0">
                <a:solidFill>
                  <a:srgbClr val="002060"/>
                </a:solidFill>
                <a:latin typeface="Times New Roman" panose="02020603050405020304" pitchFamily="18" charset="0"/>
                <a:cs typeface="Times New Roman" panose="02020603050405020304" pitchFamily="18" charset="0"/>
              </a:rPr>
              <a:t> Initially we conducted a pilot survey with a sample size of 100 after which there were some modifications introduced in the questionnaire.</a:t>
            </a:r>
            <a:br>
              <a:rPr lang="en-US" sz="2400" dirty="0">
                <a:solidFill>
                  <a:srgbClr val="002060"/>
                </a:solidFill>
                <a:latin typeface="Times New Roman" panose="02020603050405020304" pitchFamily="18" charset="0"/>
                <a:cs typeface="Times New Roman" panose="02020603050405020304" pitchFamily="18" charset="0"/>
              </a:rPr>
            </a:br>
            <a:br>
              <a:rPr lang="en-US" sz="2400" dirty="0">
                <a:solidFill>
                  <a:srgbClr val="002060"/>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0727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7F54-5394-4B77-A6A3-630F5C7BD479}"/>
              </a:ext>
            </a:extLst>
          </p:cNvPr>
          <p:cNvSpPr>
            <a:spLocks noGrp="1"/>
          </p:cNvSpPr>
          <p:nvPr>
            <p:ph type="title"/>
          </p:nvPr>
        </p:nvSpPr>
        <p:spPr>
          <a:xfrm>
            <a:off x="634351" y="618478"/>
            <a:ext cx="8682635" cy="1320800"/>
          </a:xfrm>
        </p:spPr>
        <p:txBody>
          <a:bodyPr/>
          <a:lstStyle/>
          <a:p>
            <a:r>
              <a:rPr lang="en-US" dirty="0">
                <a:effectLst>
                  <a:outerShdw blurRad="38100" dist="38100" dir="2700000" algn="tl">
                    <a:srgbClr val="000000">
                      <a:alpha val="43137"/>
                    </a:srgbClr>
                  </a:outerShdw>
                </a:effectLst>
              </a:rPr>
              <a:t>DATA COLLECTION </a:t>
            </a:r>
            <a:endParaRPr lang="en-IN"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EE74122-6DC1-426D-8CB5-7001AE48C8DC}"/>
              </a:ext>
            </a:extLst>
          </p:cNvPr>
          <p:cNvPicPr>
            <a:picLocks noChangeAspect="1"/>
          </p:cNvPicPr>
          <p:nvPr/>
        </p:nvPicPr>
        <p:blipFill>
          <a:blip r:embed="rId2"/>
          <a:stretch>
            <a:fillRect/>
          </a:stretch>
        </p:blipFill>
        <p:spPr>
          <a:xfrm>
            <a:off x="3595369" y="3932598"/>
            <a:ext cx="1958340" cy="1972531"/>
          </a:xfrm>
          <a:prstGeom prst="rect">
            <a:avLst/>
          </a:prstGeom>
        </p:spPr>
      </p:pic>
      <p:sp>
        <p:nvSpPr>
          <p:cNvPr id="6" name="Rectangle 5">
            <a:extLst>
              <a:ext uri="{FF2B5EF4-FFF2-40B4-BE49-F238E27FC236}">
                <a16:creationId xmlns:a16="http://schemas.microsoft.com/office/drawing/2014/main" id="{ECAE7324-A146-4DFD-9ABC-9314782D6883}"/>
              </a:ext>
            </a:extLst>
          </p:cNvPr>
          <p:cNvSpPr/>
          <p:nvPr/>
        </p:nvSpPr>
        <p:spPr>
          <a:xfrm>
            <a:off x="5035550" y="1890004"/>
            <a:ext cx="1036320" cy="8590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D37021B-186B-4BA3-871C-42D3ADBF7F22}"/>
              </a:ext>
            </a:extLst>
          </p:cNvPr>
          <p:cNvSpPr/>
          <p:nvPr/>
        </p:nvSpPr>
        <p:spPr>
          <a:xfrm>
            <a:off x="4102853" y="5905129"/>
            <a:ext cx="1036320" cy="8590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FA60936B-862B-40E3-B72F-28C150D91BF6}"/>
              </a:ext>
            </a:extLst>
          </p:cNvPr>
          <p:cNvSpPr/>
          <p:nvPr/>
        </p:nvSpPr>
        <p:spPr>
          <a:xfrm>
            <a:off x="2962910" y="1890004"/>
            <a:ext cx="1036320" cy="8590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7FAEF38-0854-48AB-B44B-E64E47BB3F6A}"/>
              </a:ext>
            </a:extLst>
          </p:cNvPr>
          <p:cNvSpPr txBox="1"/>
          <p:nvPr/>
        </p:nvSpPr>
        <p:spPr>
          <a:xfrm>
            <a:off x="4084320" y="1418742"/>
            <a:ext cx="660400" cy="1631216"/>
          </a:xfrm>
          <a:prstGeom prst="rect">
            <a:avLst/>
          </a:prstGeom>
          <a:noFill/>
        </p:spPr>
        <p:txBody>
          <a:bodyPr wrap="square" rtlCol="0">
            <a:spAutoFit/>
          </a:bodyPr>
          <a:lstStyle/>
          <a:p>
            <a:r>
              <a:rPr lang="en-IN" sz="10000" dirty="0"/>
              <a:t>+</a:t>
            </a:r>
          </a:p>
        </p:txBody>
      </p:sp>
      <p:pic>
        <p:nvPicPr>
          <p:cNvPr id="12" name="Picture 11">
            <a:extLst>
              <a:ext uri="{FF2B5EF4-FFF2-40B4-BE49-F238E27FC236}">
                <a16:creationId xmlns:a16="http://schemas.microsoft.com/office/drawing/2014/main" id="{D1EC6ED2-2ADD-433A-B42B-FE38DD7A1D00}"/>
              </a:ext>
            </a:extLst>
          </p:cNvPr>
          <p:cNvPicPr>
            <a:picLocks noChangeAspect="1"/>
          </p:cNvPicPr>
          <p:nvPr/>
        </p:nvPicPr>
        <p:blipFill>
          <a:blip r:embed="rId3"/>
          <a:stretch>
            <a:fillRect/>
          </a:stretch>
        </p:blipFill>
        <p:spPr>
          <a:xfrm>
            <a:off x="6237103" y="1437517"/>
            <a:ext cx="1764030" cy="1764030"/>
          </a:xfrm>
          <a:prstGeom prst="rect">
            <a:avLst/>
          </a:prstGeom>
        </p:spPr>
      </p:pic>
      <p:sp>
        <p:nvSpPr>
          <p:cNvPr id="3" name="Rectangle 2">
            <a:extLst>
              <a:ext uri="{FF2B5EF4-FFF2-40B4-BE49-F238E27FC236}">
                <a16:creationId xmlns:a16="http://schemas.microsoft.com/office/drawing/2014/main" id="{E60C3F7F-8233-43C8-9E66-5923C3DDCA0F}"/>
              </a:ext>
            </a:extLst>
          </p:cNvPr>
          <p:cNvSpPr/>
          <p:nvPr/>
        </p:nvSpPr>
        <p:spPr>
          <a:xfrm>
            <a:off x="3038984" y="2051781"/>
            <a:ext cx="833583" cy="584775"/>
          </a:xfrm>
          <a:prstGeom prst="rect">
            <a:avLst/>
          </a:prstGeom>
        </p:spPr>
        <p:txBody>
          <a:bodyPr wrap="square">
            <a:spAutoFit/>
          </a:bodyPr>
          <a:lstStyle/>
          <a:p>
            <a:r>
              <a:rPr lang="en-US" sz="3200" dirty="0">
                <a:effectLst>
                  <a:outerShdw blurRad="38100" dist="38100" dir="2700000" algn="tl">
                    <a:srgbClr val="000000">
                      <a:alpha val="43137"/>
                    </a:srgbClr>
                  </a:outerShdw>
                </a:effectLst>
              </a:rPr>
              <a:t> 50</a:t>
            </a:r>
            <a:endParaRPr lang="en-IN" sz="3200" dirty="0"/>
          </a:p>
        </p:txBody>
      </p:sp>
      <p:sp>
        <p:nvSpPr>
          <p:cNvPr id="4" name="Rectangle 3">
            <a:extLst>
              <a:ext uri="{FF2B5EF4-FFF2-40B4-BE49-F238E27FC236}">
                <a16:creationId xmlns:a16="http://schemas.microsoft.com/office/drawing/2014/main" id="{2E504463-E5B8-4AA0-9803-427DF8A0C804}"/>
              </a:ext>
            </a:extLst>
          </p:cNvPr>
          <p:cNvSpPr/>
          <p:nvPr/>
        </p:nvSpPr>
        <p:spPr>
          <a:xfrm>
            <a:off x="5139173" y="1985637"/>
            <a:ext cx="829073" cy="584775"/>
          </a:xfrm>
          <a:prstGeom prst="rect">
            <a:avLst/>
          </a:prstGeom>
        </p:spPr>
        <p:txBody>
          <a:bodyPr wrap="none">
            <a:spAutoFit/>
          </a:bodyPr>
          <a:lstStyle/>
          <a:p>
            <a:r>
              <a:rPr lang="en-US" sz="3200" dirty="0">
                <a:effectLst>
                  <a:outerShdw blurRad="38100" dist="38100" dir="2700000" algn="tl">
                    <a:srgbClr val="000000">
                      <a:alpha val="43137"/>
                    </a:srgbClr>
                  </a:outerShdw>
                </a:effectLst>
              </a:rPr>
              <a:t>750</a:t>
            </a:r>
            <a:endParaRPr lang="en-IN" sz="3200" dirty="0"/>
          </a:p>
        </p:txBody>
      </p:sp>
      <p:pic>
        <p:nvPicPr>
          <p:cNvPr id="7" name="Picture 6">
            <a:extLst>
              <a:ext uri="{FF2B5EF4-FFF2-40B4-BE49-F238E27FC236}">
                <a16:creationId xmlns:a16="http://schemas.microsoft.com/office/drawing/2014/main" id="{3C4134DE-A2AB-4E99-AA8E-60E6A1FBA3BD}"/>
              </a:ext>
            </a:extLst>
          </p:cNvPr>
          <p:cNvPicPr>
            <a:picLocks noChangeAspect="1"/>
          </p:cNvPicPr>
          <p:nvPr/>
        </p:nvPicPr>
        <p:blipFill>
          <a:blip r:embed="rId4"/>
          <a:stretch>
            <a:fillRect/>
          </a:stretch>
        </p:blipFill>
        <p:spPr>
          <a:xfrm>
            <a:off x="3992756" y="3034037"/>
            <a:ext cx="1091279" cy="914479"/>
          </a:xfrm>
          <a:prstGeom prst="rect">
            <a:avLst/>
          </a:prstGeom>
        </p:spPr>
      </p:pic>
      <p:sp>
        <p:nvSpPr>
          <p:cNvPr id="11" name="Rectangle 10">
            <a:extLst>
              <a:ext uri="{FF2B5EF4-FFF2-40B4-BE49-F238E27FC236}">
                <a16:creationId xmlns:a16="http://schemas.microsoft.com/office/drawing/2014/main" id="{0E1F4234-88FE-4A69-809A-2D90DDFD4EC1}"/>
              </a:ext>
            </a:extLst>
          </p:cNvPr>
          <p:cNvSpPr/>
          <p:nvPr/>
        </p:nvSpPr>
        <p:spPr>
          <a:xfrm>
            <a:off x="3575505" y="3122816"/>
            <a:ext cx="417251"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a:t>
            </a:r>
            <a:endParaRPr lang="en-IN" sz="3200" b="1" dirty="0"/>
          </a:p>
        </p:txBody>
      </p:sp>
      <p:sp>
        <p:nvSpPr>
          <p:cNvPr id="13" name="Rectangle 12">
            <a:extLst>
              <a:ext uri="{FF2B5EF4-FFF2-40B4-BE49-F238E27FC236}">
                <a16:creationId xmlns:a16="http://schemas.microsoft.com/office/drawing/2014/main" id="{A847C453-8512-44CB-A354-3E7F293358CF}"/>
              </a:ext>
            </a:extLst>
          </p:cNvPr>
          <p:cNvSpPr/>
          <p:nvPr/>
        </p:nvSpPr>
        <p:spPr>
          <a:xfrm>
            <a:off x="4116571" y="3198890"/>
            <a:ext cx="829073" cy="584775"/>
          </a:xfrm>
          <a:prstGeom prst="rect">
            <a:avLst/>
          </a:prstGeom>
        </p:spPr>
        <p:txBody>
          <a:bodyPr wrap="none">
            <a:spAutoFit/>
          </a:bodyPr>
          <a:lstStyle/>
          <a:p>
            <a:r>
              <a:rPr lang="en-US" sz="3200" dirty="0">
                <a:effectLst>
                  <a:outerShdw blurRad="38100" dist="38100" dir="2700000" algn="tl">
                    <a:srgbClr val="000000">
                      <a:alpha val="43137"/>
                    </a:srgbClr>
                  </a:outerShdw>
                </a:effectLst>
              </a:rPr>
              <a:t>800</a:t>
            </a:r>
            <a:endParaRPr lang="en-IN" sz="3200" dirty="0"/>
          </a:p>
        </p:txBody>
      </p:sp>
      <p:sp>
        <p:nvSpPr>
          <p:cNvPr id="14" name="Rectangle 13">
            <a:extLst>
              <a:ext uri="{FF2B5EF4-FFF2-40B4-BE49-F238E27FC236}">
                <a16:creationId xmlns:a16="http://schemas.microsoft.com/office/drawing/2014/main" id="{44743A3C-0046-40A8-9CD6-36449C30BE2D}"/>
              </a:ext>
            </a:extLst>
          </p:cNvPr>
          <p:cNvSpPr/>
          <p:nvPr/>
        </p:nvSpPr>
        <p:spPr>
          <a:xfrm>
            <a:off x="4160002" y="5999658"/>
            <a:ext cx="829073" cy="584775"/>
          </a:xfrm>
          <a:prstGeom prst="rect">
            <a:avLst/>
          </a:prstGeom>
        </p:spPr>
        <p:txBody>
          <a:bodyPr wrap="none">
            <a:spAutoFit/>
          </a:bodyPr>
          <a:lstStyle/>
          <a:p>
            <a:r>
              <a:rPr lang="en-US" sz="3200" dirty="0">
                <a:effectLst>
                  <a:outerShdw blurRad="38100" dist="38100" dir="2700000" algn="tl">
                    <a:srgbClr val="000000">
                      <a:alpha val="43137"/>
                    </a:srgbClr>
                  </a:outerShdw>
                </a:effectLst>
              </a:rPr>
              <a:t>798</a:t>
            </a:r>
            <a:endParaRPr lang="en-IN" sz="3200" dirty="0"/>
          </a:p>
        </p:txBody>
      </p:sp>
    </p:spTree>
    <p:extLst>
      <p:ext uri="{BB962C8B-B14F-4D97-AF65-F5344CB8AC3E}">
        <p14:creationId xmlns:p14="http://schemas.microsoft.com/office/powerpoint/2010/main" val="3554967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0397AB5A-2E6A-47CD-9D3C-54A2AF50B755}"/>
              </a:ext>
            </a:extLst>
          </p:cNvPr>
          <p:cNvGraphicFramePr/>
          <p:nvPr>
            <p:extLst>
              <p:ext uri="{D42A27DB-BD31-4B8C-83A1-F6EECF244321}">
                <p14:modId xmlns:p14="http://schemas.microsoft.com/office/powerpoint/2010/main" val="35963673"/>
              </p:ext>
            </p:extLst>
          </p:nvPr>
        </p:nvGraphicFramePr>
        <p:xfrm>
          <a:off x="3955123" y="74443"/>
          <a:ext cx="3500705" cy="25717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DAB93FFD-521F-40EB-993D-3C3B64D26043}"/>
              </a:ext>
            </a:extLst>
          </p:cNvPr>
          <p:cNvGraphicFramePr/>
          <p:nvPr>
            <p:extLst>
              <p:ext uri="{D42A27DB-BD31-4B8C-83A1-F6EECF244321}">
                <p14:modId xmlns:p14="http://schemas.microsoft.com/office/powerpoint/2010/main" val="3777221822"/>
              </p:ext>
            </p:extLst>
          </p:nvPr>
        </p:nvGraphicFramePr>
        <p:xfrm>
          <a:off x="6457950" y="3162299"/>
          <a:ext cx="5391150" cy="31718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EC82925-A13B-4030-9742-5DAD14894D33}"/>
              </a:ext>
            </a:extLst>
          </p:cNvPr>
          <p:cNvGraphicFramePr/>
          <p:nvPr>
            <p:extLst>
              <p:ext uri="{D42A27DB-BD31-4B8C-83A1-F6EECF244321}">
                <p14:modId xmlns:p14="http://schemas.microsoft.com/office/powerpoint/2010/main" val="3564613012"/>
              </p:ext>
            </p:extLst>
          </p:nvPr>
        </p:nvGraphicFramePr>
        <p:xfrm>
          <a:off x="7910246" y="74443"/>
          <a:ext cx="3938854" cy="25806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FE6C86F-56C5-42B8-B187-CC6E1D10B563}"/>
              </a:ext>
            </a:extLst>
          </p:cNvPr>
          <p:cNvGraphicFramePr>
            <a:graphicFrameLocks/>
          </p:cNvGraphicFramePr>
          <p:nvPr>
            <p:extLst>
              <p:ext uri="{D42A27DB-BD31-4B8C-83A1-F6EECF244321}">
                <p14:modId xmlns:p14="http://schemas.microsoft.com/office/powerpoint/2010/main" val="1220967102"/>
              </p:ext>
            </p:extLst>
          </p:nvPr>
        </p:nvGraphicFramePr>
        <p:xfrm>
          <a:off x="160773" y="74443"/>
          <a:ext cx="3637503" cy="25806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E87CAF71-8BCB-4A18-9696-1402D94936C3}"/>
              </a:ext>
            </a:extLst>
          </p:cNvPr>
          <p:cNvGraphicFramePr>
            <a:graphicFrameLocks/>
          </p:cNvGraphicFramePr>
          <p:nvPr>
            <p:extLst>
              <p:ext uri="{D42A27DB-BD31-4B8C-83A1-F6EECF244321}">
                <p14:modId xmlns:p14="http://schemas.microsoft.com/office/powerpoint/2010/main" val="414508599"/>
              </p:ext>
            </p:extLst>
          </p:nvPr>
        </p:nvGraphicFramePr>
        <p:xfrm>
          <a:off x="425088" y="3162299"/>
          <a:ext cx="5047706" cy="317182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43844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1485-D802-4158-B5A7-516BEB152677}"/>
              </a:ext>
            </a:extLst>
          </p:cNvPr>
          <p:cNvSpPr>
            <a:spLocks noGrp="1"/>
          </p:cNvSpPr>
          <p:nvPr>
            <p:ph type="title"/>
          </p:nvPr>
        </p:nvSpPr>
        <p:spPr>
          <a:xfrm>
            <a:off x="656948" y="577049"/>
            <a:ext cx="8617054" cy="1353351"/>
          </a:xfrm>
        </p:spPr>
        <p:txBody>
          <a:bodyPr>
            <a:normAutofit/>
          </a:bodyPr>
          <a:lstStyle/>
          <a:p>
            <a:r>
              <a:rPr lang="en-US" dirty="0">
                <a:effectLst>
                  <a:outerShdw blurRad="38100" dist="38100" dir="2700000" algn="tl">
                    <a:srgbClr val="000000">
                      <a:alpha val="43137"/>
                    </a:srgbClr>
                  </a:outerShdw>
                </a:effectLst>
              </a:rPr>
              <a:t>SAMPLING TECHNIQUE USED </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85DD2AD-5F67-4BFB-9D74-B12459147C2E}"/>
              </a:ext>
            </a:extLst>
          </p:cNvPr>
          <p:cNvSpPr>
            <a:spLocks noGrp="1"/>
          </p:cNvSpPr>
          <p:nvPr>
            <p:ph idx="1"/>
          </p:nvPr>
        </p:nvSpPr>
        <p:spPr/>
        <p:txBody>
          <a:bodyPr>
            <a:noAutofit/>
          </a:bodyPr>
          <a:lstStyle/>
          <a:p>
            <a:pPr marL="0" indent="0">
              <a:buNone/>
            </a:pPr>
            <a:r>
              <a:rPr lang="en-US" sz="2200" b="1" u="sng" dirty="0">
                <a:solidFill>
                  <a:srgbClr val="0070C0"/>
                </a:solidFill>
                <a:latin typeface="Times New Roman" panose="02020603050405020304" pitchFamily="18" charset="0"/>
                <a:cs typeface="Times New Roman" panose="02020603050405020304" pitchFamily="18" charset="0"/>
              </a:rPr>
              <a:t>Convenience sampling </a:t>
            </a:r>
          </a:p>
          <a:p>
            <a:pPr>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non probability sampling technique.</a:t>
            </a:r>
            <a:br>
              <a:rPr lang="en-US" sz="2400" dirty="0">
                <a:solidFill>
                  <a:srgbClr val="002060"/>
                </a:solidFill>
                <a:latin typeface="Times New Roman" panose="02020603050405020304" pitchFamily="18" charset="0"/>
                <a:cs typeface="Times New Roman" panose="02020603050405020304" pitchFamily="18" charset="0"/>
              </a:rPr>
            </a:br>
            <a:endParaRPr lang="en-US" sz="2400"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the most common and easiest sampling technique.</a:t>
            </a:r>
            <a:br>
              <a:rPr lang="en-US" sz="2400" dirty="0">
                <a:solidFill>
                  <a:srgbClr val="002060"/>
                </a:solidFill>
                <a:latin typeface="Times New Roman" panose="02020603050405020304" pitchFamily="18" charset="0"/>
                <a:cs typeface="Times New Roman" panose="02020603050405020304" pitchFamily="18" charset="0"/>
              </a:rPr>
            </a:br>
            <a:endParaRPr lang="en-US" sz="2400"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fast, inexpensive and the subjects are readily available.</a:t>
            </a:r>
            <a:br>
              <a:rPr lang="en-US" sz="2400" dirty="0">
                <a:solidFill>
                  <a:srgbClr val="002060"/>
                </a:solidFill>
                <a:latin typeface="Times New Roman" panose="02020603050405020304" pitchFamily="18" charset="0"/>
                <a:cs typeface="Times New Roman" panose="02020603050405020304" pitchFamily="18" charset="0"/>
              </a:rPr>
            </a:br>
            <a:endParaRPr lang="en-US" sz="2400" dirty="0">
              <a:solidFill>
                <a:srgbClr val="002060"/>
              </a:solidFill>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 relative cost and time required to carry out a convenience sampling are small in comparison to probability sampling techniques</a:t>
            </a:r>
          </a:p>
          <a:p>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1938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3808</Words>
  <Application>Microsoft Office PowerPoint</Application>
  <PresentationFormat>Widescreen</PresentationFormat>
  <Paragraphs>1113</Paragraphs>
  <Slides>56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Arial Black</vt:lpstr>
      <vt:lpstr>Calibri</vt:lpstr>
      <vt:lpstr>Courier New</vt:lpstr>
      <vt:lpstr>Symbol</vt:lpstr>
      <vt:lpstr>Times New Roman</vt:lpstr>
      <vt:lpstr>Trebuchet MS</vt:lpstr>
      <vt:lpstr>Wingdings</vt:lpstr>
      <vt:lpstr>Wingdings 3</vt:lpstr>
      <vt:lpstr>Facet</vt:lpstr>
      <vt:lpstr>STRESS AT WORKPLACE</vt:lpstr>
      <vt:lpstr>     WHAT IS STRESS ?                                 </vt:lpstr>
      <vt:lpstr>        1. Eustress : Eustress or positive stress occurs when your level of stress is high enough to motive you to move into action to get things accomplished.   2. Distress : Distress or negative stress occurs when your level of stress is either too high or too low. It causes physical psychological behavioral problems. There are two types of distress :  a) Acute stress is usually for a short time and may be due to work pressure, meeting deadlines etc.  b) Chronic stress is prolonged stress that exists for weeks, months or even years. Someone who is constantly relocating or changing jobs may experience distress.        </vt:lpstr>
      <vt:lpstr>     WORK STRESS</vt:lpstr>
      <vt:lpstr>OBJECTIVES </vt:lpstr>
      <vt:lpstr>METHODOLOGY </vt:lpstr>
      <vt:lpstr>DATA COLLECTION </vt:lpstr>
      <vt:lpstr>PowerPoint Presentation</vt:lpstr>
      <vt:lpstr>SAMPLING TECHNIQUE USED </vt:lpstr>
      <vt:lpstr>PowerPoint Presentation</vt:lpstr>
      <vt:lpstr>     GRAPHICAL REPRESENTATION</vt:lpstr>
      <vt:lpstr>To examine the association between demographic factors and stress.</vt:lpstr>
      <vt:lpstr>Rejection criterion: Reject Ho when p-value &lt;0.05</vt:lpstr>
      <vt:lpstr>To examine the effects of demographic factors on stress.</vt:lpstr>
      <vt:lpstr> Binary Logistic Regression</vt:lpstr>
      <vt:lpstr>  Independent Variables </vt:lpstr>
      <vt:lpstr> Summary of Stepwise Procedure</vt:lpstr>
      <vt:lpstr> Test for multicollinearity : </vt:lpstr>
      <vt:lpstr>  GLOBAL TESTING</vt:lpstr>
      <vt:lpstr>PowerPoint Presentation</vt:lpstr>
      <vt:lpstr>HOSMER AND LEMESHOW GOODNESS OF FIT TEST </vt:lpstr>
      <vt:lpstr>  Training set = 598     Test set = 200 </vt:lpstr>
      <vt:lpstr>PowerPoint Presentation</vt:lpstr>
      <vt:lpstr>To identify the most common factors that causes stress at workplace. </vt:lpstr>
      <vt:lpstr>Validation Tests for proceeding with Factor Analysis</vt:lpstr>
      <vt:lpstr> Hypothesis to be tested:</vt:lpstr>
      <vt:lpstr> KMO and BARTLETT’S TEST</vt:lpstr>
      <vt:lpstr>Total Variance  Explained</vt:lpstr>
      <vt:lpstr>       Scree Plot</vt:lpstr>
      <vt:lpstr>PowerPoint Presentation</vt:lpstr>
      <vt:lpstr>PowerPoint Presentation</vt:lpstr>
      <vt:lpstr>PowerPoint Presentation</vt:lpstr>
      <vt:lpstr>        Conclusion </vt:lpstr>
      <vt:lpstr>Cronbach’s alpha</vt:lpstr>
      <vt:lpstr>  RELIABILITY OF FACTORS </vt:lpstr>
      <vt:lpstr>PowerPoint Presentation</vt:lpstr>
      <vt:lpstr>To identify the ill-effects of stress on job  performance.  </vt:lpstr>
      <vt:lpstr>PowerPoint Presentation</vt:lpstr>
      <vt:lpstr>Graph of ill effects of stress on job performance. </vt:lpstr>
      <vt:lpstr>INTERPRETATION:</vt:lpstr>
      <vt:lpstr>PowerPoint Presentation</vt:lpstr>
      <vt:lpstr>PowerPoint Presentation</vt:lpstr>
      <vt:lpstr>To determine the coping methods that best relieve stress for the working class.</vt:lpstr>
      <vt:lpstr>  KMO and BARTLETT’s TEST</vt:lpstr>
      <vt:lpstr>  Total  Variance  Explained</vt:lpstr>
      <vt:lpstr>     SCREE PLOT</vt:lpstr>
      <vt:lpstr>PowerPoint Presentation</vt:lpstr>
      <vt:lpstr>PowerPoint Presentation</vt:lpstr>
      <vt:lpstr>PowerPoint Presentation</vt:lpstr>
      <vt:lpstr>Conclusion :</vt:lpstr>
      <vt:lpstr>   RELIABILITY OF COPING FACTORS</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AT WORKPLACE</dc:title>
  <dc:creator>Aishwarya Ashokan</dc:creator>
  <cp:lastModifiedBy>suresh konar</cp:lastModifiedBy>
  <cp:revision>253</cp:revision>
  <dcterms:created xsi:type="dcterms:W3CDTF">2019-01-26T04:51:32Z</dcterms:created>
  <dcterms:modified xsi:type="dcterms:W3CDTF">2024-07-26T01:29:39Z</dcterms:modified>
</cp:coreProperties>
</file>