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F8433F-33DD-40F3-820D-A8C6E7ED62D3}" type="datetimeFigureOut">
              <a:rPr lang="en-IN" smtClean="0"/>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52060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F8433F-33DD-40F3-820D-A8C6E7ED62D3}" type="datetimeFigureOut">
              <a:rPr lang="en-IN" smtClean="0"/>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46925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F8433F-33DD-40F3-820D-A8C6E7ED62D3}" type="datetimeFigureOut">
              <a:rPr lang="en-IN" smtClean="0"/>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04368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F8433F-33DD-40F3-820D-A8C6E7ED62D3}" type="datetimeFigureOut">
              <a:rPr lang="en-IN" smtClean="0"/>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28659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F8433F-33DD-40F3-820D-A8C6E7ED62D3}" type="datetimeFigureOut">
              <a:rPr lang="en-IN" smtClean="0"/>
              <a:t>09-10-2020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42677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F8433F-33DD-40F3-820D-A8C6E7ED62D3}" type="datetimeFigureOut">
              <a:rPr lang="en-IN" smtClean="0"/>
              <a:t>09-10-2020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89897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F8433F-33DD-40F3-820D-A8C6E7ED62D3}" type="datetimeFigureOut">
              <a:rPr lang="en-IN" smtClean="0"/>
              <a:t>09-10-2020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76754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F8433F-33DD-40F3-820D-A8C6E7ED62D3}" type="datetimeFigureOut">
              <a:rPr lang="en-IN" smtClean="0"/>
              <a:t>09-10-2020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323266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8433F-33DD-40F3-820D-A8C6E7ED62D3}" type="datetimeFigureOut">
              <a:rPr lang="en-IN" smtClean="0"/>
              <a:t>09-10-2020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76460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8433F-33DD-40F3-820D-A8C6E7ED62D3}" type="datetimeFigureOut">
              <a:rPr lang="en-IN" smtClean="0"/>
              <a:t>09-10-2020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132093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8433F-33DD-40F3-820D-A8C6E7ED62D3}" type="datetimeFigureOut">
              <a:rPr lang="en-IN" smtClean="0"/>
              <a:t>09-10-2020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C25BA-627C-4C3C-AFE9-ECC19AFF0DC4}" type="slidenum">
              <a:rPr lang="en-IN" smtClean="0"/>
              <a:t>‹#›</a:t>
            </a:fld>
            <a:endParaRPr lang="en-IN"/>
          </a:p>
        </p:txBody>
      </p:sp>
    </p:spTree>
    <p:extLst>
      <p:ext uri="{BB962C8B-B14F-4D97-AF65-F5344CB8AC3E}">
        <p14:creationId xmlns:p14="http://schemas.microsoft.com/office/powerpoint/2010/main" val="885342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8433F-33DD-40F3-820D-A8C6E7ED62D3}" type="datetimeFigureOut">
              <a:rPr lang="en-IN" smtClean="0"/>
              <a:t>09-10-2020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C25BA-627C-4C3C-AFE9-ECC19AFF0DC4}" type="slidenum">
              <a:rPr lang="en-IN" smtClean="0"/>
              <a:t>‹#›</a:t>
            </a:fld>
            <a:endParaRPr lang="en-IN"/>
          </a:p>
        </p:txBody>
      </p:sp>
    </p:spTree>
    <p:extLst>
      <p:ext uri="{BB962C8B-B14F-4D97-AF65-F5344CB8AC3E}">
        <p14:creationId xmlns:p14="http://schemas.microsoft.com/office/powerpoint/2010/main" val="206484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46400" y="972235"/>
            <a:ext cx="6096000" cy="2677656"/>
          </a:xfrm>
          <a:prstGeom prst="rect">
            <a:avLst/>
          </a:prstGeom>
        </p:spPr>
        <p:txBody>
          <a:bodyPr>
            <a:spAutoFit/>
          </a:bodyPr>
          <a:lstStyle/>
          <a:p>
            <a:pPr algn="ctr"/>
            <a:r>
              <a:rPr lang="en-IN" sz="2400" b="1" i="0" dirty="0" smtClean="0">
                <a:solidFill>
                  <a:srgbClr val="505050"/>
                </a:solidFill>
                <a:effectLst/>
                <a:latin typeface="NexusSerif"/>
              </a:rPr>
              <a:t>High Frequency Analysis of Macro News Releases on the Foreign Exchange Market</a:t>
            </a:r>
          </a:p>
          <a:p>
            <a:pPr algn="ctr"/>
            <a:endParaRPr lang="en-IN" sz="2400" b="1" dirty="0">
              <a:solidFill>
                <a:srgbClr val="505050"/>
              </a:solidFill>
              <a:latin typeface="NexusSerif"/>
            </a:endParaRPr>
          </a:p>
          <a:p>
            <a:pPr algn="ctr"/>
            <a:endParaRPr lang="en-IN" sz="2400" b="1" i="0" dirty="0" smtClean="0">
              <a:solidFill>
                <a:srgbClr val="505050"/>
              </a:solidFill>
              <a:effectLst/>
              <a:latin typeface="NexusSerif"/>
            </a:endParaRPr>
          </a:p>
          <a:p>
            <a:pPr algn="ctr"/>
            <a:endParaRPr lang="en-IN" sz="2400" b="1" dirty="0">
              <a:solidFill>
                <a:srgbClr val="505050"/>
              </a:solidFill>
              <a:latin typeface="NexusSerif"/>
            </a:endParaRPr>
          </a:p>
          <a:p>
            <a:pPr algn="ctr"/>
            <a:r>
              <a:rPr lang="en-IN" sz="2400" b="1" i="0" dirty="0" smtClean="0">
                <a:solidFill>
                  <a:srgbClr val="505050"/>
                </a:solidFill>
                <a:effectLst/>
                <a:latin typeface="NexusSerif"/>
              </a:rPr>
              <a:t>Big Data</a:t>
            </a:r>
            <a:endParaRPr lang="en-IN" sz="2400" b="1" i="0" dirty="0">
              <a:solidFill>
                <a:srgbClr val="505050"/>
              </a:solidFill>
              <a:effectLst/>
              <a:latin typeface="NexusSerif"/>
            </a:endParaRPr>
          </a:p>
        </p:txBody>
      </p:sp>
      <p:sp>
        <p:nvSpPr>
          <p:cNvPr id="5" name="TextBox 4"/>
          <p:cNvSpPr txBox="1"/>
          <p:nvPr/>
        </p:nvSpPr>
        <p:spPr>
          <a:xfrm>
            <a:off x="787400" y="5283200"/>
            <a:ext cx="2093522" cy="923330"/>
          </a:xfrm>
          <a:prstGeom prst="rect">
            <a:avLst/>
          </a:prstGeom>
          <a:noFill/>
        </p:spPr>
        <p:txBody>
          <a:bodyPr wrap="none" rtlCol="0">
            <a:spAutoFit/>
          </a:bodyPr>
          <a:lstStyle/>
          <a:p>
            <a:r>
              <a:rPr lang="en-IN" dirty="0" smtClean="0"/>
              <a:t>Under Guidance of:</a:t>
            </a:r>
          </a:p>
          <a:p>
            <a:endParaRPr lang="en-IN" dirty="0"/>
          </a:p>
          <a:p>
            <a:r>
              <a:rPr lang="en-IN" dirty="0" err="1" smtClean="0"/>
              <a:t>Prof.</a:t>
            </a:r>
            <a:r>
              <a:rPr lang="en-IN" dirty="0" smtClean="0"/>
              <a:t> Lakshmi </a:t>
            </a:r>
            <a:r>
              <a:rPr lang="en-IN" dirty="0" err="1" smtClean="0"/>
              <a:t>Jupudi</a:t>
            </a:r>
            <a:endParaRPr lang="en-IN" dirty="0" smtClean="0"/>
          </a:p>
        </p:txBody>
      </p:sp>
      <p:sp>
        <p:nvSpPr>
          <p:cNvPr id="6" name="TextBox 5"/>
          <p:cNvSpPr txBox="1"/>
          <p:nvPr/>
        </p:nvSpPr>
        <p:spPr>
          <a:xfrm>
            <a:off x="9194800" y="4991100"/>
            <a:ext cx="1465466" cy="1477328"/>
          </a:xfrm>
          <a:prstGeom prst="rect">
            <a:avLst/>
          </a:prstGeom>
          <a:noFill/>
        </p:spPr>
        <p:txBody>
          <a:bodyPr wrap="none" rtlCol="0">
            <a:spAutoFit/>
          </a:bodyPr>
          <a:lstStyle/>
          <a:p>
            <a:r>
              <a:rPr lang="en-IN" dirty="0" smtClean="0"/>
              <a:t>By</a:t>
            </a:r>
          </a:p>
          <a:p>
            <a:endParaRPr lang="en-IN" dirty="0"/>
          </a:p>
          <a:p>
            <a:r>
              <a:rPr lang="en-IN" dirty="0" smtClean="0"/>
              <a:t>Suresh</a:t>
            </a:r>
          </a:p>
          <a:p>
            <a:r>
              <a:rPr lang="en-IN" dirty="0" smtClean="0"/>
              <a:t>19MCAR0080</a:t>
            </a:r>
          </a:p>
          <a:p>
            <a:r>
              <a:rPr lang="en-IN" dirty="0" smtClean="0"/>
              <a:t>MCA</a:t>
            </a:r>
          </a:p>
        </p:txBody>
      </p:sp>
    </p:spTree>
    <p:extLst>
      <p:ext uri="{BB962C8B-B14F-4D97-AF65-F5344CB8AC3E}">
        <p14:creationId xmlns:p14="http://schemas.microsoft.com/office/powerpoint/2010/main" val="65611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112" y="551934"/>
            <a:ext cx="1512722" cy="523220"/>
          </a:xfrm>
          <a:prstGeom prst="rect">
            <a:avLst/>
          </a:prstGeom>
        </p:spPr>
        <p:txBody>
          <a:bodyPr wrap="none">
            <a:spAutoFit/>
          </a:bodyPr>
          <a:lstStyle/>
          <a:p>
            <a:pPr algn="just"/>
            <a:r>
              <a:rPr lang="en-IN" sz="2800" b="1" dirty="0" smtClean="0"/>
              <a:t>Abstract </a:t>
            </a:r>
            <a:endParaRPr lang="en-IN" sz="2800" b="1" dirty="0"/>
          </a:p>
        </p:txBody>
      </p:sp>
      <p:sp>
        <p:nvSpPr>
          <p:cNvPr id="5" name="Rectangle 4"/>
          <p:cNvSpPr/>
          <p:nvPr/>
        </p:nvSpPr>
        <p:spPr>
          <a:xfrm>
            <a:off x="711112" y="1230343"/>
            <a:ext cx="11112588" cy="4678204"/>
          </a:xfrm>
          <a:prstGeom prst="rect">
            <a:avLst/>
          </a:prstGeom>
        </p:spPr>
        <p:txBody>
          <a:bodyPr wrap="square">
            <a:spAutoFit/>
          </a:bodyPr>
          <a:lstStyle/>
          <a:p>
            <a:pPr algn="just"/>
            <a:r>
              <a:rPr lang="en-IN" sz="2000" dirty="0" smtClean="0"/>
              <a:t>Most previous literature focuses on proving market impacts of macro news and price discovery process of the FX market. In general, the literature is divided into two camps. The first one attempts to explain directions of exchange-rate changes (the first moments). The second one attempts to explain exchange rate volatility (the second moments). </a:t>
            </a:r>
          </a:p>
          <a:p>
            <a:pPr algn="just"/>
            <a:endParaRPr lang="en-IN" sz="2000" dirty="0"/>
          </a:p>
          <a:p>
            <a:pPr algn="just"/>
            <a:r>
              <a:rPr lang="en-IN" sz="2000" dirty="0" smtClean="0"/>
              <a:t>There are many studies addressing the first camp of research, while there is limited number of studies addressing the second camp of research. In the future, researchers may further investigate the following issues regarding the release of macro news: </a:t>
            </a:r>
          </a:p>
          <a:p>
            <a:pPr algn="just"/>
            <a:endParaRPr lang="en-IN" sz="2000" dirty="0"/>
          </a:p>
          <a:p>
            <a:pPr marL="342900" indent="-342900" algn="just">
              <a:buAutoNum type="alphaLcParenBoth"/>
            </a:pPr>
            <a:r>
              <a:rPr lang="en-IN" sz="2000" dirty="0" smtClean="0"/>
              <a:t>their impacts on FX volatility; </a:t>
            </a:r>
          </a:p>
          <a:p>
            <a:pPr marL="342900" indent="-342900" algn="just">
              <a:buAutoNum type="alphaLcParenBoth"/>
            </a:pPr>
            <a:r>
              <a:rPr lang="en-IN" sz="2000" dirty="0" smtClean="0"/>
              <a:t>their impacts on FX derivatives; </a:t>
            </a:r>
          </a:p>
          <a:p>
            <a:pPr marL="342900" indent="-342900" algn="just">
              <a:buAutoNum type="alphaLcParenBoth"/>
            </a:pPr>
            <a:r>
              <a:rPr lang="en-IN" sz="2000" dirty="0" smtClean="0"/>
              <a:t>profitability of trading strategies arising from news releases; </a:t>
            </a:r>
          </a:p>
          <a:p>
            <a:pPr marL="342900" indent="-342900" algn="just">
              <a:buAutoNum type="alphaLcParenBoth"/>
            </a:pPr>
            <a:r>
              <a:rPr lang="en-IN" sz="2000" dirty="0" smtClean="0"/>
              <a:t>price patterns associated with selected news announcements, non-scheduled news and selected headline news; and </a:t>
            </a:r>
          </a:p>
          <a:p>
            <a:pPr marL="342900" indent="-342900" algn="just">
              <a:buAutoNum type="alphaLcParenBoth"/>
            </a:pPr>
            <a:r>
              <a:rPr lang="en-IN" sz="2000" dirty="0" smtClean="0"/>
              <a:t>(e) machine learning on the impacts with advanced computer technologies. </a:t>
            </a:r>
            <a:endParaRPr lang="en-IN" sz="2000" dirty="0"/>
          </a:p>
        </p:txBody>
      </p:sp>
    </p:spTree>
    <p:extLst>
      <p:ext uri="{BB962C8B-B14F-4D97-AF65-F5344CB8AC3E}">
        <p14:creationId xmlns:p14="http://schemas.microsoft.com/office/powerpoint/2010/main" val="6432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1187440"/>
            <a:ext cx="11734800" cy="4401205"/>
          </a:xfrm>
          <a:prstGeom prst="rect">
            <a:avLst/>
          </a:prstGeom>
        </p:spPr>
        <p:txBody>
          <a:bodyPr wrap="square">
            <a:spAutoFit/>
          </a:bodyPr>
          <a:lstStyle/>
          <a:p>
            <a:pPr algn="just"/>
            <a:r>
              <a:rPr lang="en-IN" sz="2000" dirty="0" smtClean="0"/>
              <a:t>Both financial news analysis and high frequency trading data analysis are now required to deal with massive amount of both structured and unstructured data on real time basis. </a:t>
            </a:r>
          </a:p>
          <a:p>
            <a:pPr algn="just"/>
            <a:endParaRPr lang="en-IN" sz="2000" dirty="0"/>
          </a:p>
          <a:p>
            <a:pPr algn="just"/>
            <a:r>
              <a:rPr lang="en-IN" sz="2000" dirty="0" smtClean="0"/>
              <a:t>Financial news in global media has huge coverage both in depth and breadth included. New publications include online editions of newspapers, journals and trade magazines, specialist financial news sites, trading platforms and blogs. </a:t>
            </a:r>
          </a:p>
          <a:p>
            <a:pPr algn="just"/>
            <a:endParaRPr lang="en-IN" sz="2000" dirty="0"/>
          </a:p>
          <a:p>
            <a:pPr algn="just"/>
            <a:endParaRPr lang="en-IN" sz="2000" dirty="0" smtClean="0"/>
          </a:p>
          <a:p>
            <a:pPr algn="just"/>
            <a:r>
              <a:rPr lang="en-IN" sz="2000" dirty="0" smtClean="0"/>
              <a:t>All these mean that investors applying news analytics to enhance returns and to manage risk from systematic or discretionary applications encounter big data issues. </a:t>
            </a:r>
            <a:endParaRPr lang="en-IN" sz="2000" dirty="0"/>
          </a:p>
          <a:p>
            <a:pPr algn="just"/>
            <a:endParaRPr lang="en-IN" sz="2000" dirty="0" smtClean="0"/>
          </a:p>
          <a:p>
            <a:pPr algn="just"/>
            <a:endParaRPr lang="en-IN" sz="2000" dirty="0"/>
          </a:p>
          <a:p>
            <a:pPr algn="just"/>
            <a:r>
              <a:rPr lang="en-IN" sz="2000" dirty="0" smtClean="0"/>
              <a:t>Theories and methodologies regarding big data analysis can be intensively applied to research on this subject matter</a:t>
            </a:r>
            <a:endParaRPr lang="en-IN" sz="2000" dirty="0"/>
          </a:p>
        </p:txBody>
      </p:sp>
    </p:spTree>
    <p:extLst>
      <p:ext uri="{BB962C8B-B14F-4D97-AF65-F5344CB8AC3E}">
        <p14:creationId xmlns:p14="http://schemas.microsoft.com/office/powerpoint/2010/main" val="429459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300" y="603935"/>
            <a:ext cx="6096000" cy="646331"/>
          </a:xfrm>
          <a:prstGeom prst="rect">
            <a:avLst/>
          </a:prstGeom>
        </p:spPr>
        <p:txBody>
          <a:bodyPr>
            <a:spAutoFit/>
          </a:bodyPr>
          <a:lstStyle/>
          <a:p>
            <a:r>
              <a:rPr lang="en-IN" dirty="0" smtClean="0"/>
              <a:t>Impacts on not only FX rates but also volatility (or volatility only) </a:t>
            </a:r>
            <a:endParaRPr lang="en-IN" dirty="0"/>
          </a:p>
        </p:txBody>
      </p:sp>
      <p:sp>
        <p:nvSpPr>
          <p:cNvPr id="5" name="Rectangle 4"/>
          <p:cNvSpPr/>
          <p:nvPr/>
        </p:nvSpPr>
        <p:spPr>
          <a:xfrm>
            <a:off x="622300" y="1859340"/>
            <a:ext cx="11366500" cy="2862322"/>
          </a:xfrm>
          <a:prstGeom prst="rect">
            <a:avLst/>
          </a:prstGeom>
        </p:spPr>
        <p:txBody>
          <a:bodyPr wrap="square">
            <a:spAutoFit/>
          </a:bodyPr>
          <a:lstStyle/>
          <a:p>
            <a:r>
              <a:rPr lang="en-IN" dirty="0" smtClean="0"/>
              <a:t>Using high-frequency intraday data and within the framework of ARCH-type models, it shows that volatility increases in the pre-announcement periods, particularly before scheduled events. </a:t>
            </a:r>
          </a:p>
          <a:p>
            <a:endParaRPr lang="en-IN" dirty="0"/>
          </a:p>
          <a:p>
            <a:endParaRPr lang="en-IN" dirty="0" smtClean="0"/>
          </a:p>
          <a:p>
            <a:r>
              <a:rPr lang="en-IN" dirty="0" smtClean="0"/>
              <a:t>Market activity also significantly impacts return volatility as expected by the theoretical literature on the order flow. </a:t>
            </a:r>
          </a:p>
          <a:p>
            <a:endParaRPr lang="en-IN" dirty="0"/>
          </a:p>
          <a:p>
            <a:endParaRPr lang="en-IN" dirty="0" smtClean="0"/>
          </a:p>
          <a:p>
            <a:r>
              <a:rPr lang="en-IN" dirty="0" smtClean="0"/>
              <a:t>Such results show that the EUR/USD return volatility increases before the announcement of scheduled news, which can be explained by speculative/anticipatory trades, the possible flow of private information or the re-balancing of positions by traders who prefer to avoid announcement ‘surprises’. When an announcement is not</a:t>
            </a:r>
            <a:endParaRPr lang="en-IN" dirty="0"/>
          </a:p>
        </p:txBody>
      </p:sp>
    </p:spTree>
    <p:extLst>
      <p:ext uri="{BB962C8B-B14F-4D97-AF65-F5344CB8AC3E}">
        <p14:creationId xmlns:p14="http://schemas.microsoft.com/office/powerpoint/2010/main" val="414569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800" y="1859340"/>
            <a:ext cx="11811000" cy="3139321"/>
          </a:xfrm>
          <a:prstGeom prst="rect">
            <a:avLst/>
          </a:prstGeom>
        </p:spPr>
        <p:txBody>
          <a:bodyPr wrap="square">
            <a:spAutoFit/>
          </a:bodyPr>
          <a:lstStyle/>
          <a:p>
            <a:r>
              <a:rPr lang="en-IN" dirty="0" smtClean="0"/>
              <a:t>In addition, although previous study provides useful information on how markets react to economic data, it does not discuss or </a:t>
            </a:r>
            <a:r>
              <a:rPr lang="en-IN" dirty="0" err="1" smtClean="0"/>
              <a:t>analyze</a:t>
            </a:r>
            <a:r>
              <a:rPr lang="en-IN" dirty="0" smtClean="0"/>
              <a:t> trading strategies arising from its empirical results. </a:t>
            </a:r>
          </a:p>
          <a:p>
            <a:endParaRPr lang="en-IN" dirty="0"/>
          </a:p>
          <a:p>
            <a:endParaRPr lang="en-IN" dirty="0" smtClean="0"/>
          </a:p>
          <a:p>
            <a:r>
              <a:rPr lang="en-IN" dirty="0" smtClean="0"/>
              <a:t>Hence, researchers may take a more practical look at building related trading strategies. Ideal strategies should yield better risk-adjusted and 23 cost-adjusted returns and demonstrate low correlation risk with commonly-used trading strategies. </a:t>
            </a:r>
          </a:p>
          <a:p>
            <a:endParaRPr lang="en-IN" dirty="0"/>
          </a:p>
          <a:p>
            <a:endParaRPr lang="en-IN" dirty="0" smtClean="0"/>
          </a:p>
          <a:p>
            <a:endParaRPr lang="en-IN" dirty="0"/>
          </a:p>
          <a:p>
            <a:r>
              <a:rPr lang="en-IN" dirty="0" smtClean="0"/>
              <a:t>Researchers can quantify market impact direction and magnitude of price changes arising from individual macroeconomic data releases. These results will be helpful for fund management and risk management. </a:t>
            </a:r>
            <a:endParaRPr lang="en-IN" dirty="0"/>
          </a:p>
        </p:txBody>
      </p:sp>
    </p:spTree>
    <p:extLst>
      <p:ext uri="{BB962C8B-B14F-4D97-AF65-F5344CB8AC3E}">
        <p14:creationId xmlns:p14="http://schemas.microsoft.com/office/powerpoint/2010/main" val="244900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3100" y="2743200"/>
            <a:ext cx="3069623" cy="923330"/>
          </a:xfrm>
          <a:prstGeom prst="rect">
            <a:avLst/>
          </a:prstGeom>
          <a:noFill/>
        </p:spPr>
        <p:txBody>
          <a:bodyPr wrap="none" rtlCol="0">
            <a:spAutoFit/>
          </a:bodyPr>
          <a:lstStyle/>
          <a:p>
            <a:r>
              <a:rPr lang="en-IN" sz="5400" dirty="0" smtClean="0"/>
              <a:t>Thank You</a:t>
            </a:r>
            <a:endParaRPr lang="en-IN" sz="5400" dirty="0"/>
          </a:p>
        </p:txBody>
      </p:sp>
    </p:spTree>
    <p:extLst>
      <p:ext uri="{BB962C8B-B14F-4D97-AF65-F5344CB8AC3E}">
        <p14:creationId xmlns:p14="http://schemas.microsoft.com/office/powerpoint/2010/main" val="1290146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496</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NexusSerif</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Pratiti Saha</dc:creator>
  <cp:lastModifiedBy>Pratiti Saha</cp:lastModifiedBy>
  <cp:revision>2</cp:revision>
  <dcterms:created xsi:type="dcterms:W3CDTF">2020-10-09T09:12:00Z</dcterms:created>
  <dcterms:modified xsi:type="dcterms:W3CDTF">2020-10-09T09:19:39Z</dcterms:modified>
</cp:coreProperties>
</file>