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95" r:id="rId4"/>
    <p:sldId id="294" r:id="rId5"/>
    <p:sldId id="282" r:id="rId6"/>
    <p:sldId id="297" r:id="rId7"/>
    <p:sldId id="296" r:id="rId8"/>
    <p:sldId id="291" r:id="rId9"/>
    <p:sldId id="283" r:id="rId10"/>
    <p:sldId id="288" r:id="rId11"/>
    <p:sldId id="284" r:id="rId12"/>
    <p:sldId id="269" r:id="rId13"/>
    <p:sldId id="270"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gures for paper" id="{D834E2B8-6AF4-48CE-ABF2-3AA5D0D22202}">
          <p14:sldIdLst>
            <p14:sldId id="257"/>
            <p14:sldId id="278"/>
            <p14:sldId id="295"/>
            <p14:sldId id="294"/>
          </p14:sldIdLst>
        </p14:section>
        <p14:section name="Figures for supplemental" id="{351EA98A-7CEC-4220-A649-E80DA792D276}">
          <p14:sldIdLst>
            <p14:sldId id="282"/>
            <p14:sldId id="297"/>
            <p14:sldId id="296"/>
            <p14:sldId id="291"/>
          </p14:sldIdLst>
        </p14:section>
        <p14:section name="Other data - not included in paper" id="{CE1BF992-DFEC-4A3A-910F-B1038E088787}">
          <p14:sldIdLst>
            <p14:sldId id="283"/>
            <p14:sldId id="288"/>
            <p14:sldId id="284"/>
            <p14:sldId id="269"/>
            <p14:sldId id="270"/>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D1D5"/>
    <a:srgbClr val="FA9790"/>
    <a:srgbClr val="FCBFBB"/>
    <a:srgbClr val="004389"/>
    <a:srgbClr val="F35454"/>
    <a:srgbClr val="FDD6D3"/>
    <a:srgbClr val="B3EC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4660"/>
  </p:normalViewPr>
  <p:slideViewPr>
    <p:cSldViewPr snapToGrid="0">
      <p:cViewPr>
        <p:scale>
          <a:sx n="117" d="100"/>
          <a:sy n="117" d="100"/>
        </p:scale>
        <p:origin x="42" y="-4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862215-C9F9-4F8F-B287-5DE5F4FB318C}"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215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2867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820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02455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862215-C9F9-4F8F-B287-5DE5F4FB318C}"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473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862215-C9F9-4F8F-B287-5DE5F4FB318C}"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6885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862215-C9F9-4F8F-B287-5DE5F4FB318C}"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12273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862215-C9F9-4F8F-B287-5DE5F4FB318C}"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370690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62215-C9F9-4F8F-B287-5DE5F4FB318C}"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4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02345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61746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2215-C9F9-4F8F-B287-5DE5F4FB318C}" type="datetimeFigureOut">
              <a:rPr lang="en-US" smtClean="0"/>
              <a:t>8/27/2020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B1B4A-A720-4269-91AA-CFD9EAED1214}" type="slidenum">
              <a:rPr lang="en-US" smtClean="0"/>
              <a:t>‹#›</a:t>
            </a:fld>
            <a:endParaRPr lang="en-US"/>
          </a:p>
        </p:txBody>
      </p:sp>
    </p:spTree>
    <p:extLst>
      <p:ext uri="{BB962C8B-B14F-4D97-AF65-F5344CB8AC3E}">
        <p14:creationId xmlns:p14="http://schemas.microsoft.com/office/powerpoint/2010/main" val="332219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761" y="5126386"/>
            <a:ext cx="5494712"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Boxplot show mean+/- SD of MK2 transcript levels in the TCGA-LUAD (Lung cancer) dataset. We divided the tumor stage into Early (Stage I-IIB) and Late (Stage IIIA and IV). MK2 expression was extracted from TCGA mRNA sequencing data </a:t>
            </a:r>
          </a:p>
        </p:txBody>
      </p:sp>
      <p:pic>
        <p:nvPicPr>
          <p:cNvPr id="6" name="Picture 5"/>
          <p:cNvPicPr>
            <a:picLocks noChangeAspect="1"/>
          </p:cNvPicPr>
          <p:nvPr/>
        </p:nvPicPr>
        <p:blipFill rotWithShape="1">
          <a:blip r:embed="rId2"/>
          <a:srcRect b="4857"/>
          <a:stretch/>
        </p:blipFill>
        <p:spPr>
          <a:xfrm>
            <a:off x="2846833" y="978738"/>
            <a:ext cx="3904762" cy="3950710"/>
          </a:xfrm>
          <a:prstGeom prst="rect">
            <a:avLst/>
          </a:prstGeom>
        </p:spPr>
      </p:pic>
    </p:spTree>
    <p:extLst>
      <p:ext uri="{BB962C8B-B14F-4D97-AF65-F5344CB8AC3E}">
        <p14:creationId xmlns:p14="http://schemas.microsoft.com/office/powerpoint/2010/main" val="334590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11308"/>
          <a:stretch/>
        </p:blipFill>
        <p:spPr>
          <a:xfrm>
            <a:off x="2613037" y="656962"/>
            <a:ext cx="7274383" cy="3981667"/>
          </a:xfrm>
          <a:prstGeom prst="rect">
            <a:avLst/>
          </a:prstGeom>
        </p:spPr>
      </p:pic>
      <p:sp>
        <p:nvSpPr>
          <p:cNvPr id="7" name="TextBox 6"/>
          <p:cNvSpPr txBox="1"/>
          <p:nvPr/>
        </p:nvSpPr>
        <p:spPr>
          <a:xfrm>
            <a:off x="2452254" y="4771248"/>
            <a:ext cx="6650182" cy="203132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Validation plot to make sure that censoring at one year was done properly. So, we have colored each patient’s vital status by alive or dead, and we have faceted by whether they were assigned as “Death in one year” or not. So, if our code worked, all patients who died in less than one year (blue color; y &lt; 365) should be classified as dead at one year (“1”). All patients who were alive in that time period should be classified as red and in the “0” column. After 365 days, everyone should have gotten a classification of “0” for death at one year, since they are all by definition still alive at 1 year, regardless of subsequent alive or dead status (color should mix, all colors in the “0” column). And that’s what we see…</a:t>
            </a:r>
          </a:p>
        </p:txBody>
      </p:sp>
      <p:sp>
        <p:nvSpPr>
          <p:cNvPr id="8" name="TextBox 7"/>
          <p:cNvSpPr txBox="1"/>
          <p:nvPr/>
        </p:nvSpPr>
        <p:spPr>
          <a:xfrm>
            <a:off x="4060769" y="287630"/>
            <a:ext cx="2739043" cy="369332"/>
          </a:xfrm>
          <a:prstGeom prst="rect">
            <a:avLst/>
          </a:prstGeom>
          <a:noFill/>
        </p:spPr>
        <p:txBody>
          <a:bodyPr wrap="square" rtlCol="0">
            <a:spAutoFit/>
          </a:bodyPr>
          <a:lstStyle/>
          <a:p>
            <a:r>
              <a:rPr lang="en-US" dirty="0"/>
              <a:t>Death at one year status </a:t>
            </a:r>
          </a:p>
        </p:txBody>
      </p:sp>
    </p:spTree>
    <p:extLst>
      <p:ext uri="{BB962C8B-B14F-4D97-AF65-F5344CB8AC3E}">
        <p14:creationId xmlns:p14="http://schemas.microsoft.com/office/powerpoint/2010/main" val="179553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5988" y="895610"/>
            <a:ext cx="6457143" cy="4152381"/>
          </a:xfrm>
          <a:prstGeom prst="rect">
            <a:avLst/>
          </a:prstGeom>
        </p:spPr>
      </p:pic>
      <p:sp>
        <p:nvSpPr>
          <p:cNvPr id="6" name="TextBox 5"/>
          <p:cNvSpPr txBox="1"/>
          <p:nvPr/>
        </p:nvSpPr>
        <p:spPr>
          <a:xfrm>
            <a:off x="2651761" y="5126386"/>
            <a:ext cx="5494712" cy="120032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Boxplot show mean+/- SD of MK2 transcript levels in the TCGA-LUAD (Lung cancer) dataset subdivided by both stage and tumor histology. Though LUAD is a adenocarcinoma dataset, it does include some non-adenocarcinoma samples. We divided the tumor stage into Early (Stage I-IIB) and Late (Stage IIIA and IV). MK2 expression was extracted from TCGA mRNA sequencing data </a:t>
            </a:r>
          </a:p>
        </p:txBody>
      </p:sp>
    </p:spTree>
    <p:extLst>
      <p:ext uri="{BB962C8B-B14F-4D97-AF65-F5344CB8AC3E}">
        <p14:creationId xmlns:p14="http://schemas.microsoft.com/office/powerpoint/2010/main" val="318963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Pan Cancer Analysis – not included in the current manuscript</a:t>
            </a:r>
            <a:br>
              <a:rPr lang="en-US" dirty="0"/>
            </a:br>
            <a:endParaRPr lang="en-US" dirty="0"/>
          </a:p>
        </p:txBody>
      </p:sp>
      <p:sp>
        <p:nvSpPr>
          <p:cNvPr id="3" name="Content Placeholder 2"/>
          <p:cNvSpPr>
            <a:spLocks noGrp="1"/>
          </p:cNvSpPr>
          <p:nvPr>
            <p:ph idx="1"/>
          </p:nvPr>
        </p:nvSpPr>
        <p:spPr/>
        <p:txBody>
          <a:bodyPr/>
          <a:lstStyle/>
          <a:p>
            <a:r>
              <a:rPr lang="en-US" dirty="0"/>
              <a:t>Here, we ask the question: is this relationship between MK2 transcript and improved 1 year survival in early stage cancer something that is specific to lung adenocarcinoma, or do we see this in other tumor types. For this, we downloaded MK2 transcript data and clinical data for a variety of tumor types. </a:t>
            </a:r>
          </a:p>
        </p:txBody>
      </p:sp>
    </p:spTree>
    <p:extLst>
      <p:ext uri="{BB962C8B-B14F-4D97-AF65-F5344CB8AC3E}">
        <p14:creationId xmlns:p14="http://schemas.microsoft.com/office/powerpoint/2010/main" val="210609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78102"/>
            <a:ext cx="10209524" cy="5304762"/>
          </a:xfrm>
          <a:prstGeom prst="rect">
            <a:avLst/>
          </a:prstGeom>
        </p:spPr>
      </p:pic>
      <p:sp>
        <p:nvSpPr>
          <p:cNvPr id="5" name="TextBox 4"/>
          <p:cNvSpPr txBox="1"/>
          <p:nvPr/>
        </p:nvSpPr>
        <p:spPr>
          <a:xfrm>
            <a:off x="421918" y="5761464"/>
            <a:ext cx="10534256"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Boxplot show mean+/- SD of MK2 transcript levels in early vs. late stage cancer across cancer types. BLCA=bladder cancer, BRCA=breast cancer, COAD=colon adenocarcinoma; ESCA=Esophageal carcinoma; KIRC= Kidney renal clear cell carcinoma; KIRP=kidney renal papillary cell carcinoma; LIHC=liver hepatocellular carcinoma; LUAD=Lung adenocarcinoma; LUSC=Lung Squamous cell carcinoma; PAAD=pancreatic adenocarcinoma; READ=rectum adenocarcinoma; SKCM=skin cutaneous melanoma; STAD=stomach adenocarcinoma</a:t>
            </a:r>
          </a:p>
        </p:txBody>
      </p:sp>
    </p:spTree>
    <p:extLst>
      <p:ext uri="{BB962C8B-B14F-4D97-AF65-F5344CB8AC3E}">
        <p14:creationId xmlns:p14="http://schemas.microsoft.com/office/powerpoint/2010/main" val="11652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62666" y="1371857"/>
            <a:ext cx="6666667" cy="4114286"/>
          </a:xfrm>
          <a:prstGeom prst="rect">
            <a:avLst/>
          </a:prstGeom>
        </p:spPr>
      </p:pic>
      <p:sp>
        <p:nvSpPr>
          <p:cNvPr id="5" name="TextBox 4"/>
          <p:cNvSpPr txBox="1"/>
          <p:nvPr/>
        </p:nvSpPr>
        <p:spPr>
          <a:xfrm>
            <a:off x="421918" y="5761464"/>
            <a:ext cx="10534256"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Bar graphs showing difference in MK2 transcript levels between early and late (i.e. Early-late transcript level) across cancer types. BLCA=bladder cancer, BRCA=breast cancer, COAD=colon adenocarcinoma; ESCA=Esophageal carcinoma; KIRC= Kidney renal clear cell carcinoma; KIRP=kidney renal papillary cell carcinoma; LIHC=liver hepatocellular carcinoma; LUAD=Lung adenocarcinoma; LUSC=Lung Squamous cell carcinoma; PAAD=pancreatic adenocarcinoma; READ=rectum adenocarcinoma; SKCM=skin cutaneous melanoma; STAD=stomach adenocarcinoma</a:t>
            </a:r>
          </a:p>
        </p:txBody>
      </p:sp>
    </p:spTree>
    <p:extLst>
      <p:ext uri="{BB962C8B-B14F-4D97-AF65-F5344CB8AC3E}">
        <p14:creationId xmlns:p14="http://schemas.microsoft.com/office/powerpoint/2010/main" val="198395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045" y="457457"/>
            <a:ext cx="6666667" cy="4114286"/>
          </a:xfrm>
          <a:prstGeom prst="rect">
            <a:avLst/>
          </a:prstGeom>
        </p:spPr>
      </p:pic>
      <p:sp>
        <p:nvSpPr>
          <p:cNvPr id="14" name="TextBox 13"/>
          <p:cNvSpPr txBox="1"/>
          <p:nvPr/>
        </p:nvSpPr>
        <p:spPr>
          <a:xfrm>
            <a:off x="3502359" y="4664184"/>
            <a:ext cx="6043353"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Forest plot showing Hazard ratio (and CI) for 1 year survival in patients with high MK2 transcript level (compared to low MK2 transcript level) in select early stage cancers. Interestingly, the phenomenon of lower HR is present only in lung adenocarcinoma (LUAD) and pancreatic adenocarcinoma (PAAD) </a:t>
            </a:r>
          </a:p>
        </p:txBody>
      </p:sp>
    </p:spTree>
    <p:extLst>
      <p:ext uri="{BB962C8B-B14F-4D97-AF65-F5344CB8AC3E}">
        <p14:creationId xmlns:p14="http://schemas.microsoft.com/office/powerpoint/2010/main" val="368459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8420255"/>
              </p:ext>
            </p:extLst>
          </p:nvPr>
        </p:nvGraphicFramePr>
        <p:xfrm>
          <a:off x="307571" y="700741"/>
          <a:ext cx="11629505" cy="2655128"/>
        </p:xfrm>
        <a:graphic>
          <a:graphicData uri="http://schemas.openxmlformats.org/drawingml/2006/table">
            <a:tbl>
              <a:tblPr firstRow="1" bandRow="1">
                <a:tableStyleId>{5940675A-B579-460E-94D1-54222C63F5DA}</a:tableStyleId>
              </a:tblPr>
              <a:tblGrid>
                <a:gridCol w="1936865">
                  <a:extLst>
                    <a:ext uri="{9D8B030D-6E8A-4147-A177-3AD203B41FA5}">
                      <a16:colId xmlns:a16="http://schemas.microsoft.com/office/drawing/2014/main" val="4163802645"/>
                    </a:ext>
                  </a:extLst>
                </a:gridCol>
                <a:gridCol w="1712422">
                  <a:extLst>
                    <a:ext uri="{9D8B030D-6E8A-4147-A177-3AD203B41FA5}">
                      <a16:colId xmlns:a16="http://schemas.microsoft.com/office/drawing/2014/main" val="210670760"/>
                    </a:ext>
                  </a:extLst>
                </a:gridCol>
                <a:gridCol w="1537855">
                  <a:extLst>
                    <a:ext uri="{9D8B030D-6E8A-4147-A177-3AD203B41FA5}">
                      <a16:colId xmlns:a16="http://schemas.microsoft.com/office/drawing/2014/main" val="2903879713"/>
                    </a:ext>
                  </a:extLst>
                </a:gridCol>
                <a:gridCol w="1458289">
                  <a:extLst>
                    <a:ext uri="{9D8B030D-6E8A-4147-A177-3AD203B41FA5}">
                      <a16:colId xmlns:a16="http://schemas.microsoft.com/office/drawing/2014/main" val="3645599584"/>
                    </a:ext>
                  </a:extLst>
                </a:gridCol>
                <a:gridCol w="1661358">
                  <a:extLst>
                    <a:ext uri="{9D8B030D-6E8A-4147-A177-3AD203B41FA5}">
                      <a16:colId xmlns:a16="http://schemas.microsoft.com/office/drawing/2014/main" val="3310706212"/>
                    </a:ext>
                  </a:extLst>
                </a:gridCol>
                <a:gridCol w="1661358">
                  <a:extLst>
                    <a:ext uri="{9D8B030D-6E8A-4147-A177-3AD203B41FA5}">
                      <a16:colId xmlns:a16="http://schemas.microsoft.com/office/drawing/2014/main" val="1189496676"/>
                    </a:ext>
                  </a:extLst>
                </a:gridCol>
                <a:gridCol w="1661358">
                  <a:extLst>
                    <a:ext uri="{9D8B030D-6E8A-4147-A177-3AD203B41FA5}">
                      <a16:colId xmlns:a16="http://schemas.microsoft.com/office/drawing/2014/main" val="4216386416"/>
                    </a:ext>
                  </a:extLst>
                </a:gridCol>
              </a:tblGrid>
              <a:tr h="0">
                <a:tc>
                  <a:txBody>
                    <a:bodyPr/>
                    <a:lstStyle/>
                    <a:p>
                      <a:r>
                        <a:rPr lang="en-US" sz="1400" dirty="0">
                          <a:latin typeface="Arial" panose="020B0604020202020204" pitchFamily="34" charset="0"/>
                          <a:cs typeface="Arial" panose="020B0604020202020204" pitchFamily="34" charset="0"/>
                        </a:rPr>
                        <a:t>Model type</a:t>
                      </a:r>
                    </a:p>
                  </a:txBody>
                  <a:tcPr/>
                </a:tc>
                <a:tc gridSpan="3">
                  <a:txBody>
                    <a:bodyPr/>
                    <a:lstStyle/>
                    <a:p>
                      <a:pPr algn="ctr"/>
                      <a:r>
                        <a:rPr lang="en-US" sz="1400" b="0" dirty="0">
                          <a:latin typeface="Arial" panose="020B0604020202020204" pitchFamily="34" charset="0"/>
                          <a:cs typeface="Arial" panose="020B0604020202020204" pitchFamily="34" charset="0"/>
                        </a:rPr>
                        <a:t>Early Stage</a:t>
                      </a:r>
                    </a:p>
                  </a:txBody>
                  <a:tcPr/>
                </a:tc>
                <a:tc hMerge="1">
                  <a:txBody>
                    <a:bodyPr/>
                    <a:lstStyle/>
                    <a:p>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3">
                  <a:txBody>
                    <a:bodyPr/>
                    <a:lstStyle/>
                    <a:p>
                      <a:pPr algn="ctr"/>
                      <a:r>
                        <a:rPr lang="en-US" sz="1400" b="0" dirty="0">
                          <a:latin typeface="Arial" panose="020B0604020202020204" pitchFamily="34" charset="0"/>
                          <a:cs typeface="Arial" panose="020B0604020202020204" pitchFamily="34" charset="0"/>
                        </a:rPr>
                        <a:t>Late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a:latin typeface="Arial" panose="020B0604020202020204" pitchFamily="34" charset="0"/>
                          <a:cs typeface="Arial" panose="020B0604020202020204" pitchFamily="34" charset="0"/>
                        </a:rPr>
                        <a:t>Variable</a:t>
                      </a:r>
                    </a:p>
                  </a:txBody>
                  <a:tcPr/>
                </a:tc>
                <a:tc>
                  <a:txBody>
                    <a:bodyPr/>
                    <a:lstStyle/>
                    <a:p>
                      <a:pPr algn="ctr"/>
                      <a:r>
                        <a:rPr lang="en-US" sz="1400" b="1" dirty="0">
                          <a:latin typeface="Arial" panose="020B0604020202020204" pitchFamily="34" charset="0"/>
                          <a:cs typeface="Arial" panose="020B0604020202020204" pitchFamily="34" charset="0"/>
                        </a:rPr>
                        <a:t>Model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2</a:t>
                      </a:r>
                      <a:r>
                        <a:rPr lang="en-US" sz="1400" b="1" baseline="30000" dirty="0">
                          <a:latin typeface="Arial" panose="020B0604020202020204" pitchFamily="34" charset="0"/>
                          <a:cs typeface="Arial" panose="020B0604020202020204" pitchFamily="34" charset="0"/>
                        </a:rPr>
                        <a:t>b</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3</a:t>
                      </a:r>
                      <a:r>
                        <a:rPr lang="en-US" sz="1400" b="1" baseline="30000" dirty="0">
                          <a:latin typeface="Arial" panose="020B0604020202020204" pitchFamily="34" charset="0"/>
                          <a:cs typeface="Arial" panose="020B0604020202020204" pitchFamily="34" charset="0"/>
                        </a:rPr>
                        <a:t>c</a:t>
                      </a:r>
                    </a:p>
                    <a:p>
                      <a:pPr algn="ctr"/>
                      <a:r>
                        <a:rPr lang="en-US" sz="1400" b="0" baseline="0" dirty="0">
                          <a:latin typeface="Arial" panose="020B0604020202020204" pitchFamily="34" charset="0"/>
                          <a:cs typeface="Arial" panose="020B0604020202020204" pitchFamily="34" charset="0"/>
                        </a:rPr>
                        <a:t>OR (95% CI)</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2</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3</a:t>
                      </a:r>
                      <a:r>
                        <a:rPr lang="en-US" sz="1400" b="1" baseline="30000" dirty="0">
                          <a:latin typeface="Arial" panose="020B0604020202020204" pitchFamily="34" charset="0"/>
                          <a:cs typeface="Arial" panose="020B0604020202020204" pitchFamily="34" charset="0"/>
                        </a:rPr>
                        <a:t>c</a:t>
                      </a:r>
                    </a:p>
                    <a:p>
                      <a:pPr algn="ctr"/>
                      <a:r>
                        <a:rPr lang="en-US" sz="1400" b="0" baseline="0" dirty="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a:latin typeface="Arial" panose="020B0604020202020204" pitchFamily="34" charset="0"/>
                          <a:cs typeface="Arial" panose="020B0604020202020204" pitchFamily="34" charset="0"/>
                        </a:rPr>
                        <a:t>MK2</a:t>
                      </a:r>
                      <a:r>
                        <a:rPr lang="en-US" sz="1400" baseline="0" dirty="0">
                          <a:latin typeface="Arial" panose="020B0604020202020204" pitchFamily="34" charset="0"/>
                          <a:cs typeface="Arial" panose="020B0604020202020204" pitchFamily="34" charset="0"/>
                        </a:rPr>
                        <a:t> Expression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0.76 (0.58, 0.99)</a:t>
                      </a:r>
                      <a:r>
                        <a:rPr lang="en-US" sz="1400" b="0" baseline="30000" dirty="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0" dirty="0">
                          <a:latin typeface="Arial" panose="020B0604020202020204" pitchFamily="34" charset="0"/>
                          <a:cs typeface="Arial" panose="020B0604020202020204" pitchFamily="34" charset="0"/>
                        </a:rPr>
                        <a:t>0.87 (0.64,1.27)</a:t>
                      </a:r>
                      <a:r>
                        <a:rPr lang="en-US" sz="1400" b="0" baseline="30000" dirty="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1"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068405118"/>
                  </a:ext>
                </a:extLst>
              </a:tr>
              <a:tr h="0">
                <a:tc>
                  <a:txBody>
                    <a:bodyPr/>
                    <a:lstStyle/>
                    <a:p>
                      <a:r>
                        <a:rPr lang="en-US" sz="1400" dirty="0">
                          <a:latin typeface="Arial" panose="020B0604020202020204" pitchFamily="34" charset="0"/>
                          <a:cs typeface="Arial" panose="020B0604020202020204" pitchFamily="34" charset="0"/>
                        </a:rPr>
                        <a:t>High MK2</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expression</a:t>
                      </a:r>
                      <a:r>
                        <a:rPr lang="en-US" sz="1400" baseline="30000" dirty="0" err="1">
                          <a:latin typeface="Arial" panose="020B0604020202020204" pitchFamily="34" charset="0"/>
                          <a:cs typeface="Arial" panose="020B0604020202020204" pitchFamily="34" charset="0"/>
                        </a:rPr>
                        <a:t>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1" dirty="0">
                          <a:latin typeface="Arial" panose="020B0604020202020204" pitchFamily="34" charset="0"/>
                          <a:cs typeface="Arial" panose="020B0604020202020204" pitchFamily="34" charset="0"/>
                        </a:rPr>
                        <a:t>0.27 (0.09-0.79)</a:t>
                      </a:r>
                    </a:p>
                  </a:txBody>
                  <a:tcPr/>
                </a:tc>
                <a:tc>
                  <a:txBody>
                    <a:bodyPr/>
                    <a:lstStyle/>
                    <a:p>
                      <a:pPr algn="ctr"/>
                      <a:r>
                        <a:rPr lang="en-US" sz="1400" b="1" dirty="0">
                          <a:latin typeface="Arial" panose="020B0604020202020204" pitchFamily="34" charset="0"/>
                          <a:cs typeface="Arial" panose="020B0604020202020204" pitchFamily="34" charset="0"/>
                        </a:rPr>
                        <a:t>0.20 (0.08,0.76)</a:t>
                      </a:r>
                    </a:p>
                  </a:txBody>
                  <a:tcPr/>
                </a:tc>
                <a:tc>
                  <a:txBody>
                    <a:bodyPr/>
                    <a:lstStyle/>
                    <a:p>
                      <a:pPr algn="ctr"/>
                      <a:r>
                        <a:rPr lang="en-US" sz="1400" dirty="0">
                          <a:latin typeface="Arial" panose="020B0604020202020204" pitchFamily="34" charset="0"/>
                          <a:cs typeface="Arial" panose="020B0604020202020204" pitchFamily="34" charset="0"/>
                        </a:rPr>
                        <a:t>-</a:t>
                      </a:r>
                    </a:p>
                  </a:txBody>
                  <a:tcPr/>
                </a:tc>
                <a:tc>
                  <a:txBody>
                    <a:bodyPr/>
                    <a:lstStyle/>
                    <a:p>
                      <a:pPr algn="ctr"/>
                      <a:r>
                        <a:rPr lang="en-US" sz="1400" dirty="0">
                          <a:latin typeface="Arial" panose="020B0604020202020204" pitchFamily="34" charset="0"/>
                          <a:cs typeface="Arial" panose="020B0604020202020204" pitchFamily="34" charset="0"/>
                        </a:rPr>
                        <a:t>0.55</a:t>
                      </a:r>
                      <a:r>
                        <a:rPr lang="en-US" sz="1400" baseline="0" dirty="0">
                          <a:latin typeface="Arial" panose="020B0604020202020204" pitchFamily="34" charset="0"/>
                          <a:cs typeface="Arial" panose="020B0604020202020204" pitchFamily="34" charset="0"/>
                        </a:rPr>
                        <a:t> (0.17,1.73)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0.53 (0.14,1.64)</a:t>
                      </a:r>
                    </a:p>
                  </a:txBody>
                  <a:tcPr/>
                </a:tc>
                <a:extLst>
                  <a:ext uri="{0D108BD9-81ED-4DB2-BD59-A6C34878D82A}">
                    <a16:rowId xmlns:a16="http://schemas.microsoft.com/office/drawing/2014/main" val="3232088688"/>
                  </a:ext>
                </a:extLst>
              </a:tr>
              <a:tr h="0">
                <a:tc>
                  <a:txBody>
                    <a:bodyPr/>
                    <a:lstStyle/>
                    <a:p>
                      <a:r>
                        <a:rPr lang="en-US" sz="1400" dirty="0">
                          <a:latin typeface="Arial" panose="020B0604020202020204" pitchFamily="34" charset="0"/>
                          <a:cs typeface="Arial" panose="020B0604020202020204" pitchFamily="34" charset="0"/>
                        </a:rPr>
                        <a:t>Male Sex</a:t>
                      </a:r>
                    </a:p>
                  </a:txBody>
                  <a:tcPr/>
                </a:tc>
                <a:tc>
                  <a:txBody>
                    <a:bodyPr/>
                    <a:lstStyle/>
                    <a:p>
                      <a:pPr algn="ctr"/>
                      <a:r>
                        <a:rPr lang="en-US" sz="1400" dirty="0">
                          <a:latin typeface="Arial" panose="020B0604020202020204" pitchFamily="34" charset="0"/>
                          <a:cs typeface="Arial" panose="020B0604020202020204" pitchFamily="34" charset="0"/>
                        </a:rPr>
                        <a:t>2.05 (0.98, 4.29)</a:t>
                      </a:r>
                    </a:p>
                  </a:txBody>
                  <a:tcPr/>
                </a:tc>
                <a:tc>
                  <a:txBody>
                    <a:bodyPr/>
                    <a:lstStyle/>
                    <a:p>
                      <a:pPr algn="ctr"/>
                      <a:r>
                        <a:rPr lang="en-US" sz="1400" dirty="0">
                          <a:latin typeface="Arial" panose="020B0604020202020204" pitchFamily="34" charset="0"/>
                          <a:cs typeface="Arial" panose="020B0604020202020204" pitchFamily="34" charset="0"/>
                        </a:rPr>
                        <a:t>2.0 (0.98,4.26)</a:t>
                      </a:r>
                    </a:p>
                  </a:txBody>
                  <a:tcPr/>
                </a:tc>
                <a:tc>
                  <a:txBody>
                    <a:bodyPr/>
                    <a:lstStyle/>
                    <a:p>
                      <a:pPr algn="ctr"/>
                      <a:r>
                        <a:rPr lang="en-US" sz="1400" dirty="0">
                          <a:latin typeface="Arial" panose="020B0604020202020204" pitchFamily="34" charset="0"/>
                          <a:cs typeface="Arial" panose="020B0604020202020204" pitchFamily="34" charset="0"/>
                        </a:rPr>
                        <a:t>2.0 (0.90, 4.42)</a:t>
                      </a:r>
                    </a:p>
                  </a:txBody>
                  <a:tcPr/>
                </a:tc>
                <a:tc>
                  <a:txBody>
                    <a:bodyPr/>
                    <a:lstStyle/>
                    <a:p>
                      <a:pPr algn="ctr"/>
                      <a:r>
                        <a:rPr lang="en-US" sz="1400" b="0" dirty="0">
                          <a:latin typeface="Arial" panose="020B0604020202020204" pitchFamily="34" charset="0"/>
                          <a:cs typeface="Arial" panose="020B0604020202020204" pitchFamily="34" charset="0"/>
                        </a:rPr>
                        <a:t>1.11 (0.50,2.45)</a:t>
                      </a:r>
                    </a:p>
                  </a:txBody>
                  <a:tcPr/>
                </a:tc>
                <a:tc>
                  <a:txBody>
                    <a:bodyPr/>
                    <a:lstStyle/>
                    <a:p>
                      <a:pPr algn="ctr"/>
                      <a:r>
                        <a:rPr lang="en-US" sz="1400" b="0" dirty="0">
                          <a:latin typeface="Arial" panose="020B0604020202020204" pitchFamily="34" charset="0"/>
                          <a:cs typeface="Arial" panose="020B0604020202020204" pitchFamily="34" charset="0"/>
                        </a:rPr>
                        <a:t>1.09</a:t>
                      </a:r>
                      <a:r>
                        <a:rPr lang="en-US" sz="1400" b="0" baseline="0" dirty="0">
                          <a:latin typeface="Arial" panose="020B0604020202020204" pitchFamily="34" charset="0"/>
                          <a:cs typeface="Arial" panose="020B0604020202020204" pitchFamily="34" charset="0"/>
                        </a:rPr>
                        <a:t> (0.50,2.40)</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0" dirty="0">
                          <a:latin typeface="Arial" panose="020B0604020202020204" pitchFamily="34" charset="0"/>
                          <a:cs typeface="Arial" panose="020B0604020202020204" pitchFamily="34" charset="0"/>
                        </a:rPr>
                        <a:t>1.21 (0.47,3.13)</a:t>
                      </a:r>
                    </a:p>
                  </a:txBody>
                  <a:tcPr/>
                </a:tc>
                <a:extLst>
                  <a:ext uri="{0D108BD9-81ED-4DB2-BD59-A6C34878D82A}">
                    <a16:rowId xmlns:a16="http://schemas.microsoft.com/office/drawing/2014/main" val="1198899162"/>
                  </a:ext>
                </a:extLst>
              </a:tr>
              <a:tr h="0">
                <a:tc>
                  <a:txBody>
                    <a:bodyPr/>
                    <a:lstStyle/>
                    <a:p>
                      <a:r>
                        <a:rPr lang="en-US" sz="1400" dirty="0">
                          <a:latin typeface="Arial" panose="020B0604020202020204" pitchFamily="34" charset="0"/>
                          <a:cs typeface="Arial" panose="020B0604020202020204" pitchFamily="34" charset="0"/>
                        </a:rPr>
                        <a:t>Smoking</a:t>
                      </a:r>
                    </a:p>
                  </a:txBody>
                  <a:tcPr/>
                </a:tc>
                <a:tc>
                  <a:txBody>
                    <a:bodyPr/>
                    <a:lstStyle/>
                    <a:p>
                      <a:pPr algn="ctr"/>
                      <a:r>
                        <a:rPr lang="en-US" sz="1400" dirty="0">
                          <a:latin typeface="Arial" panose="020B0604020202020204" pitchFamily="34" charset="0"/>
                          <a:cs typeface="Arial" panose="020B0604020202020204" pitchFamily="34" charset="0"/>
                        </a:rPr>
                        <a:t>1.05 (0.46,2.41)</a:t>
                      </a:r>
                    </a:p>
                  </a:txBody>
                  <a:tcPr/>
                </a:tc>
                <a:tc>
                  <a:txBody>
                    <a:bodyPr/>
                    <a:lstStyle/>
                    <a:p>
                      <a:pPr algn="ctr"/>
                      <a:r>
                        <a:rPr lang="en-US" sz="1400" dirty="0">
                          <a:latin typeface="Arial" panose="020B0604020202020204" pitchFamily="34" charset="0"/>
                          <a:cs typeface="Arial" panose="020B0604020202020204" pitchFamily="34" charset="0"/>
                        </a:rPr>
                        <a:t>1.08 (0.47,2.46)</a:t>
                      </a:r>
                    </a:p>
                  </a:txBody>
                  <a:tcPr/>
                </a:tc>
                <a:tc>
                  <a:txBody>
                    <a:bodyPr/>
                    <a:lstStyle/>
                    <a:p>
                      <a:pPr algn="ctr"/>
                      <a:r>
                        <a:rPr lang="en-US" sz="1400" dirty="0">
                          <a:latin typeface="Arial" panose="020B0604020202020204" pitchFamily="34" charset="0"/>
                          <a:cs typeface="Arial" panose="020B0604020202020204" pitchFamily="34" charset="0"/>
                        </a:rPr>
                        <a:t>1.15 (0.47,2.66)</a:t>
                      </a:r>
                    </a:p>
                  </a:txBody>
                  <a:tcPr/>
                </a:tc>
                <a:tc>
                  <a:txBody>
                    <a:bodyPr/>
                    <a:lstStyle/>
                    <a:p>
                      <a:pPr algn="ctr"/>
                      <a:r>
                        <a:rPr lang="en-US" sz="1400" dirty="0">
                          <a:latin typeface="Arial" panose="020B0604020202020204" pitchFamily="34" charset="0"/>
                          <a:cs typeface="Arial" panose="020B0604020202020204" pitchFamily="34" charset="0"/>
                        </a:rPr>
                        <a:t>0.73 (0.32,1.66)</a:t>
                      </a:r>
                    </a:p>
                  </a:txBody>
                  <a:tcPr/>
                </a:tc>
                <a:tc>
                  <a:txBody>
                    <a:bodyPr/>
                    <a:lstStyle/>
                    <a:p>
                      <a:pPr algn="ctr"/>
                      <a:r>
                        <a:rPr lang="en-US" sz="1400" dirty="0">
                          <a:latin typeface="Arial" panose="020B0604020202020204" pitchFamily="34" charset="0"/>
                          <a:cs typeface="Arial" panose="020B0604020202020204" pitchFamily="34" charset="0"/>
                        </a:rPr>
                        <a:t>0.75 (0.32,1.74)</a:t>
                      </a:r>
                    </a:p>
                  </a:txBody>
                  <a:tcPr/>
                </a:tc>
                <a:tc>
                  <a:txBody>
                    <a:bodyPr/>
                    <a:lstStyle/>
                    <a:p>
                      <a:pPr algn="ctr"/>
                      <a:r>
                        <a:rPr lang="en-US" sz="1400" dirty="0">
                          <a:latin typeface="Arial" panose="020B0604020202020204" pitchFamily="34" charset="0"/>
                          <a:cs typeface="Arial" panose="020B0604020202020204" pitchFamily="34" charset="0"/>
                        </a:rPr>
                        <a:t>0.64 (0.24,1.76)</a:t>
                      </a:r>
                    </a:p>
                  </a:txBody>
                  <a:tcPr/>
                </a:tc>
                <a:extLst>
                  <a:ext uri="{0D108BD9-81ED-4DB2-BD59-A6C34878D82A}">
                    <a16:rowId xmlns:a16="http://schemas.microsoft.com/office/drawing/2014/main" val="1839181132"/>
                  </a:ext>
                </a:extLst>
              </a:tr>
              <a:tr h="0">
                <a:tc>
                  <a:txBody>
                    <a:bodyPr/>
                    <a:lstStyle/>
                    <a:p>
                      <a:r>
                        <a:rPr lang="en-US" sz="1400" dirty="0">
                          <a:latin typeface="Arial" panose="020B0604020202020204" pitchFamily="34" charset="0"/>
                          <a:cs typeface="Arial" panose="020B0604020202020204" pitchFamily="34" charset="0"/>
                        </a:rPr>
                        <a:t>Age</a:t>
                      </a:r>
                    </a:p>
                  </a:txBody>
                  <a:tcPr/>
                </a:tc>
                <a:tc>
                  <a:txBody>
                    <a:bodyPr/>
                    <a:lstStyle/>
                    <a:p>
                      <a:pPr algn="ctr"/>
                      <a:r>
                        <a:rPr lang="en-US" sz="1400" dirty="0">
                          <a:latin typeface="Arial" panose="020B0604020202020204" pitchFamily="34" charset="0"/>
                          <a:cs typeface="Arial" panose="020B0604020202020204" pitchFamily="34" charset="0"/>
                        </a:rPr>
                        <a:t>0.99 (0.95,1.03)</a:t>
                      </a:r>
                    </a:p>
                  </a:txBody>
                  <a:tcPr/>
                </a:tc>
                <a:tc>
                  <a:txBody>
                    <a:bodyPr/>
                    <a:lstStyle/>
                    <a:p>
                      <a:pPr algn="ctr"/>
                      <a:r>
                        <a:rPr lang="en-US" sz="1400" dirty="0">
                          <a:latin typeface="Arial" panose="020B0604020202020204" pitchFamily="34" charset="0"/>
                          <a:cs typeface="Arial" panose="020B0604020202020204" pitchFamily="34" charset="0"/>
                        </a:rPr>
                        <a:t>0.98 (0.94, 1.03)</a:t>
                      </a:r>
                    </a:p>
                  </a:txBody>
                  <a:tcPr/>
                </a:tc>
                <a:tc>
                  <a:txBody>
                    <a:bodyPr/>
                    <a:lstStyle/>
                    <a:p>
                      <a:pPr algn="ctr"/>
                      <a:r>
                        <a:rPr lang="en-US" sz="1400" dirty="0">
                          <a:latin typeface="Arial" panose="020B0604020202020204" pitchFamily="34" charset="0"/>
                          <a:cs typeface="Arial" panose="020B0604020202020204" pitchFamily="34" charset="0"/>
                        </a:rPr>
                        <a:t>0.98 (0.95,1.02)</a:t>
                      </a:r>
                    </a:p>
                  </a:txBody>
                  <a:tcPr/>
                </a:tc>
                <a:tc>
                  <a:txBody>
                    <a:bodyPr/>
                    <a:lstStyle/>
                    <a:p>
                      <a:pPr algn="ctr"/>
                      <a:r>
                        <a:rPr lang="en-US" sz="1400" dirty="0">
                          <a:latin typeface="Arial" panose="020B0604020202020204" pitchFamily="34" charset="0"/>
                          <a:cs typeface="Arial" panose="020B0604020202020204" pitchFamily="34" charset="0"/>
                        </a:rPr>
                        <a:t>1.02 (0.97,1.06)</a:t>
                      </a:r>
                    </a:p>
                  </a:txBody>
                  <a:tcPr/>
                </a:tc>
                <a:tc>
                  <a:txBody>
                    <a:bodyPr/>
                    <a:lstStyle/>
                    <a:p>
                      <a:pPr algn="ctr"/>
                      <a:r>
                        <a:rPr lang="en-US" sz="1400" dirty="0">
                          <a:latin typeface="Arial" panose="020B0604020202020204" pitchFamily="34" charset="0"/>
                          <a:cs typeface="Arial" panose="020B0604020202020204" pitchFamily="34" charset="0"/>
                        </a:rPr>
                        <a:t>1.02 (0.97,1.06)</a:t>
                      </a:r>
                    </a:p>
                  </a:txBody>
                  <a:tcPr/>
                </a:tc>
                <a:tc>
                  <a:txBody>
                    <a:bodyPr/>
                    <a:lstStyle/>
                    <a:p>
                      <a:pPr algn="ctr"/>
                      <a:r>
                        <a:rPr lang="en-US" sz="1400" dirty="0">
                          <a:latin typeface="Arial" panose="020B0604020202020204" pitchFamily="34" charset="0"/>
                          <a:cs typeface="Arial" panose="020B0604020202020204" pitchFamily="34" charset="0"/>
                        </a:rPr>
                        <a:t>1.02 (0.97,1.07)</a:t>
                      </a:r>
                    </a:p>
                  </a:txBody>
                  <a:tcPr/>
                </a:tc>
                <a:extLst>
                  <a:ext uri="{0D108BD9-81ED-4DB2-BD59-A6C34878D82A}">
                    <a16:rowId xmlns:a16="http://schemas.microsoft.com/office/drawing/2014/main" val="3691451287"/>
                  </a:ext>
                </a:extLst>
              </a:tr>
              <a:tr h="0">
                <a:tc>
                  <a:txBody>
                    <a:bodyPr/>
                    <a:lstStyle/>
                    <a:p>
                      <a:r>
                        <a:rPr lang="en-US" sz="1400" dirty="0">
                          <a:latin typeface="Arial" panose="020B0604020202020204" pitchFamily="34" charset="0"/>
                          <a:cs typeface="Arial" panose="020B0604020202020204" pitchFamily="34" charset="0"/>
                        </a:rPr>
                        <a:t>Caspase-3 </a:t>
                      </a: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14792621"/>
                  </a:ext>
                </a:extLst>
              </a:tr>
            </a:tbl>
          </a:graphicData>
        </a:graphic>
      </p:graphicFrame>
      <p:sp>
        <p:nvSpPr>
          <p:cNvPr id="5" name="TextBox 4"/>
          <p:cNvSpPr txBox="1"/>
          <p:nvPr/>
        </p:nvSpPr>
        <p:spPr>
          <a:xfrm flipH="1">
            <a:off x="218249" y="405537"/>
            <a:ext cx="5296748" cy="369332"/>
          </a:xfrm>
          <a:prstGeom prst="rect">
            <a:avLst/>
          </a:prstGeom>
          <a:noFill/>
        </p:spPr>
        <p:txBody>
          <a:bodyPr wrap="square" rtlCol="0">
            <a:spAutoFit/>
          </a:bodyPr>
          <a:lstStyle/>
          <a:p>
            <a:r>
              <a:rPr lang="en-US" b="1" u="sng" dirty="0"/>
              <a:t>MK2 expression and death at 1 year in TCGA-LUAD</a:t>
            </a:r>
          </a:p>
        </p:txBody>
      </p:sp>
      <p:sp>
        <p:nvSpPr>
          <p:cNvPr id="6" name="TextBox 5"/>
          <p:cNvSpPr txBox="1"/>
          <p:nvPr/>
        </p:nvSpPr>
        <p:spPr>
          <a:xfrm>
            <a:off x="218249" y="3355869"/>
            <a:ext cx="11578705" cy="1323439"/>
          </a:xfrm>
          <a:prstGeom prst="rect">
            <a:avLst/>
          </a:prstGeom>
          <a:noFill/>
        </p:spPr>
        <p:txBody>
          <a:bodyPr wrap="square" rtlCol="0">
            <a:spAutoFit/>
          </a:bodyPr>
          <a:lstStyle/>
          <a:p>
            <a:r>
              <a:rPr lang="en-US" sz="1200" baseline="3000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Model 1: Cox Proportional hazards modeling of time to death, right censored at 1 year, as a function of MK2 expression, adjusted for age, sex and smoking status</a:t>
            </a:r>
          </a:p>
          <a:p>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2: Cox Proportional hazards modeling of time to death, right censored at 1 year, as a function of high MK2 expression (</a:t>
            </a:r>
            <a:r>
              <a:rPr lang="en-US" sz="1200" dirty="0" err="1">
                <a:latin typeface="Arial" panose="020B0604020202020204" pitchFamily="34" charset="0"/>
                <a:cs typeface="Arial" panose="020B0604020202020204" pitchFamily="34" charset="0"/>
              </a:rPr>
              <a:t>dichomotous</a:t>
            </a:r>
            <a:r>
              <a:rPr lang="en-US" sz="1200" dirty="0">
                <a:latin typeface="Arial" panose="020B0604020202020204" pitchFamily="34" charset="0"/>
                <a:cs typeface="Arial" panose="020B0604020202020204" pitchFamily="34" charset="0"/>
              </a:rPr>
              <a:t>: top 1/3 vs bottom 2/3 of transcript expression), adjusted for age, sex and smoking status</a:t>
            </a:r>
          </a:p>
          <a:p>
            <a:r>
              <a:rPr lang="en-US" sz="1200" baseline="30000" dirty="0">
                <a:latin typeface="Arial" panose="020B0604020202020204" pitchFamily="34" charset="0"/>
                <a:cs typeface="Arial" panose="020B0604020202020204" pitchFamily="34" charset="0"/>
              </a:rPr>
              <a:t>c</a:t>
            </a:r>
            <a:r>
              <a:rPr lang="en-US" sz="1200" dirty="0">
                <a:latin typeface="Arial" panose="020B0604020202020204" pitchFamily="34" charset="0"/>
                <a:cs typeface="Arial" panose="020B0604020202020204" pitchFamily="34" charset="0"/>
              </a:rPr>
              <a:t> Model 3: Logistic regression modeling death at one year as a function of high MK2 expression, adjusted for age, sex, and smoking status</a:t>
            </a:r>
            <a:endParaRPr lang="en-US" sz="1200" baseline="30000" dirty="0">
              <a:latin typeface="Arial" panose="020B0604020202020204" pitchFamily="34" charset="0"/>
              <a:cs typeface="Arial" panose="020B0604020202020204" pitchFamily="34" charset="0"/>
            </a:endParaRPr>
          </a:p>
          <a:p>
            <a:r>
              <a:rPr lang="en-US" sz="1200" baseline="30000" dirty="0">
                <a:latin typeface="Arial" panose="020B0604020202020204" pitchFamily="34" charset="0"/>
                <a:cs typeface="Arial" panose="020B0604020202020204" pitchFamily="34" charset="0"/>
              </a:rPr>
              <a:t>d </a:t>
            </a:r>
            <a:r>
              <a:rPr lang="en-US" sz="1200" dirty="0">
                <a:latin typeface="Arial" panose="020B0604020202020204" pitchFamily="34" charset="0"/>
                <a:cs typeface="Arial" panose="020B0604020202020204" pitchFamily="34" charset="0"/>
              </a:rPr>
              <a:t>per thousand transcripts MK2 </a:t>
            </a:r>
          </a:p>
          <a:p>
            <a:r>
              <a:rPr lang="en-US" sz="1200" baseline="30000" dirty="0">
                <a:latin typeface="Arial" panose="020B0604020202020204" pitchFamily="34" charset="0"/>
                <a:cs typeface="Arial" panose="020B0604020202020204" pitchFamily="34" charset="0"/>
              </a:rPr>
              <a:t>e </a:t>
            </a:r>
            <a:r>
              <a:rPr lang="en-US" sz="1200" dirty="0">
                <a:latin typeface="Arial" panose="020B0604020202020204" pitchFamily="34" charset="0"/>
                <a:cs typeface="Arial" panose="020B0604020202020204" pitchFamily="34" charset="0"/>
              </a:rPr>
              <a:t>Top 1/3 of MK2 transcript levels (reference: bottom 2/3)</a:t>
            </a:r>
          </a:p>
          <a:p>
            <a:endParaRPr lang="en-US" sz="12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58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77C7FD16-BF4C-4A46-B74F-FC04E40930E1}"/>
              </a:ext>
            </a:extLst>
          </p:cNvPr>
          <p:cNvPicPr>
            <a:picLocks noChangeAspect="1"/>
          </p:cNvPicPr>
          <p:nvPr/>
        </p:nvPicPr>
        <p:blipFill rotWithShape="1">
          <a:blip r:embed="rId2"/>
          <a:srcRect t="6586"/>
          <a:stretch/>
        </p:blipFill>
        <p:spPr>
          <a:xfrm>
            <a:off x="2685756" y="3665510"/>
            <a:ext cx="3822480" cy="3192490"/>
          </a:xfrm>
          <a:prstGeom prst="rect">
            <a:avLst/>
          </a:prstGeom>
        </p:spPr>
      </p:pic>
      <p:pic>
        <p:nvPicPr>
          <p:cNvPr id="63" name="Picture 62">
            <a:extLst>
              <a:ext uri="{FF2B5EF4-FFF2-40B4-BE49-F238E27FC236}">
                <a16:creationId xmlns:a16="http://schemas.microsoft.com/office/drawing/2014/main" id="{90E4B83B-52F2-4931-8E17-D247AC24C294}"/>
              </a:ext>
            </a:extLst>
          </p:cNvPr>
          <p:cNvPicPr>
            <a:picLocks noChangeAspect="1"/>
          </p:cNvPicPr>
          <p:nvPr/>
        </p:nvPicPr>
        <p:blipFill rotWithShape="1">
          <a:blip r:embed="rId3"/>
          <a:srcRect t="6537"/>
          <a:stretch/>
        </p:blipFill>
        <p:spPr>
          <a:xfrm>
            <a:off x="2723576" y="476739"/>
            <a:ext cx="3784660" cy="3162567"/>
          </a:xfrm>
          <a:prstGeom prst="rect">
            <a:avLst/>
          </a:prstGeom>
        </p:spPr>
      </p:pic>
      <p:sp>
        <p:nvSpPr>
          <p:cNvPr id="18" name="TextBox 17"/>
          <p:cNvSpPr txBox="1"/>
          <p:nvPr/>
        </p:nvSpPr>
        <p:spPr>
          <a:xfrm>
            <a:off x="3236848" y="4758652"/>
            <a:ext cx="148951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Late Stage NSCLC</a:t>
            </a:r>
          </a:p>
        </p:txBody>
      </p:sp>
      <p:sp>
        <p:nvSpPr>
          <p:cNvPr id="2" name="TextBox 1"/>
          <p:cNvSpPr txBox="1"/>
          <p:nvPr/>
        </p:nvSpPr>
        <p:spPr>
          <a:xfrm>
            <a:off x="2991573" y="79614"/>
            <a:ext cx="3207929" cy="307777"/>
          </a:xfrm>
          <a:prstGeom prst="rect">
            <a:avLst/>
          </a:prstGeom>
          <a:noFill/>
        </p:spPr>
        <p:txBody>
          <a:bodyPr wrap="none" rtlCol="0">
            <a:spAutoFit/>
          </a:bodyPr>
          <a:lstStyle/>
          <a:p>
            <a:r>
              <a:rPr lang="en-US" sz="1400" b="1" u="sng" dirty="0">
                <a:latin typeface="Arial" panose="020B0604020202020204" pitchFamily="34" charset="0"/>
                <a:cs typeface="Arial" panose="020B0604020202020204" pitchFamily="34" charset="0"/>
              </a:rPr>
              <a:t>Model 2: Cox Proportional Hazards </a:t>
            </a:r>
          </a:p>
        </p:txBody>
      </p:sp>
      <p:pic>
        <p:nvPicPr>
          <p:cNvPr id="45" name="Picture 44">
            <a:extLst>
              <a:ext uri="{FF2B5EF4-FFF2-40B4-BE49-F238E27FC236}">
                <a16:creationId xmlns:a16="http://schemas.microsoft.com/office/drawing/2014/main" id="{72095FAE-338E-4CD8-87A8-DC62B7820224}"/>
              </a:ext>
            </a:extLst>
          </p:cNvPr>
          <p:cNvPicPr>
            <a:picLocks noChangeAspect="1"/>
          </p:cNvPicPr>
          <p:nvPr/>
        </p:nvPicPr>
        <p:blipFill rotWithShape="1">
          <a:blip r:embed="rId4"/>
          <a:srcRect l="-854" t="130" r="40282" b="2635"/>
          <a:stretch/>
        </p:blipFill>
        <p:spPr>
          <a:xfrm>
            <a:off x="6650744" y="474887"/>
            <a:ext cx="2346734" cy="6125937"/>
          </a:xfrm>
          <a:prstGeom prst="rect">
            <a:avLst/>
          </a:prstGeom>
        </p:spPr>
      </p:pic>
      <p:sp>
        <p:nvSpPr>
          <p:cNvPr id="47" name="TextBox 46">
            <a:extLst>
              <a:ext uri="{FF2B5EF4-FFF2-40B4-BE49-F238E27FC236}">
                <a16:creationId xmlns:a16="http://schemas.microsoft.com/office/drawing/2014/main" id="{47A6B067-A94C-4713-A3E1-3C55C5D6E85E}"/>
              </a:ext>
            </a:extLst>
          </p:cNvPr>
          <p:cNvSpPr txBox="1"/>
          <p:nvPr/>
        </p:nvSpPr>
        <p:spPr>
          <a:xfrm>
            <a:off x="6684835" y="76192"/>
            <a:ext cx="2667718" cy="307777"/>
          </a:xfrm>
          <a:prstGeom prst="rect">
            <a:avLst/>
          </a:prstGeom>
          <a:noFill/>
        </p:spPr>
        <p:txBody>
          <a:bodyPr wrap="none" rtlCol="0">
            <a:spAutoFit/>
          </a:bodyPr>
          <a:lstStyle/>
          <a:p>
            <a:r>
              <a:rPr lang="en-US" sz="1400" b="1" u="sng" dirty="0">
                <a:latin typeface="Arial" panose="020B0604020202020204" pitchFamily="34" charset="0"/>
                <a:cs typeface="Arial" panose="020B0604020202020204" pitchFamily="34" charset="0"/>
              </a:rPr>
              <a:t>Model 3: Logistic Regression</a:t>
            </a:r>
          </a:p>
        </p:txBody>
      </p:sp>
      <p:grpSp>
        <p:nvGrpSpPr>
          <p:cNvPr id="48" name="Group 47">
            <a:extLst>
              <a:ext uri="{FF2B5EF4-FFF2-40B4-BE49-F238E27FC236}">
                <a16:creationId xmlns:a16="http://schemas.microsoft.com/office/drawing/2014/main" id="{672A79EA-42B1-41AE-B6A0-F4143C09C4AB}"/>
              </a:ext>
            </a:extLst>
          </p:cNvPr>
          <p:cNvGrpSpPr/>
          <p:nvPr/>
        </p:nvGrpSpPr>
        <p:grpSpPr>
          <a:xfrm>
            <a:off x="7156148" y="535854"/>
            <a:ext cx="1698822" cy="430887"/>
            <a:chOff x="1088965" y="4983725"/>
            <a:chExt cx="1698822" cy="430887"/>
          </a:xfrm>
        </p:grpSpPr>
        <p:sp>
          <p:nvSpPr>
            <p:cNvPr id="49" name="TextBox 48">
              <a:extLst>
                <a:ext uri="{FF2B5EF4-FFF2-40B4-BE49-F238E27FC236}">
                  <a16:creationId xmlns:a16="http://schemas.microsoft.com/office/drawing/2014/main" id="{5E523855-314A-4D79-92A8-7FAAF1974C46}"/>
                </a:ext>
              </a:extLst>
            </p:cNvPr>
            <p:cNvSpPr txBox="1"/>
            <p:nvPr/>
          </p:nvSpPr>
          <p:spPr>
            <a:xfrm>
              <a:off x="1206905" y="4983725"/>
              <a:ext cx="1580882"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a:t>
              </a:r>
            </a:p>
            <a:p>
              <a:r>
                <a:rPr lang="en-US" sz="1100" dirty="0">
                  <a:latin typeface="Arial" panose="020B0604020202020204" pitchFamily="34" charset="0"/>
                  <a:cs typeface="Arial" panose="020B0604020202020204" pitchFamily="34" charset="0"/>
                </a:rPr>
                <a:t>Low MK2 Expression</a:t>
              </a:r>
            </a:p>
          </p:txBody>
        </p:sp>
        <p:sp>
          <p:nvSpPr>
            <p:cNvPr id="50" name="Rectangle 49">
              <a:extLst>
                <a:ext uri="{FF2B5EF4-FFF2-40B4-BE49-F238E27FC236}">
                  <a16:creationId xmlns:a16="http://schemas.microsoft.com/office/drawing/2014/main" id="{48C20700-92F9-4134-AED4-EC17443537A5}"/>
                </a:ext>
              </a:extLst>
            </p:cNvPr>
            <p:cNvSpPr/>
            <p:nvPr/>
          </p:nvSpPr>
          <p:spPr>
            <a:xfrm>
              <a:off x="1088965" y="5039336"/>
              <a:ext cx="149630" cy="133004"/>
            </a:xfrm>
            <a:prstGeom prst="rect">
              <a:avLst/>
            </a:prstGeom>
            <a:solidFill>
              <a:srgbClr val="FA97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1" name="Rectangle 50">
              <a:extLst>
                <a:ext uri="{FF2B5EF4-FFF2-40B4-BE49-F238E27FC236}">
                  <a16:creationId xmlns:a16="http://schemas.microsoft.com/office/drawing/2014/main" id="{BC339FCE-4B53-493A-9D92-DAE010CB59BE}"/>
                </a:ext>
              </a:extLst>
            </p:cNvPr>
            <p:cNvSpPr/>
            <p:nvPr/>
          </p:nvSpPr>
          <p:spPr>
            <a:xfrm>
              <a:off x="1088965" y="5227583"/>
              <a:ext cx="149628" cy="122669"/>
            </a:xfrm>
            <a:prstGeom prst="rect">
              <a:avLst/>
            </a:prstGeom>
            <a:solidFill>
              <a:srgbClr val="48D1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53" name="Group 52">
            <a:extLst>
              <a:ext uri="{FF2B5EF4-FFF2-40B4-BE49-F238E27FC236}">
                <a16:creationId xmlns:a16="http://schemas.microsoft.com/office/drawing/2014/main" id="{C3B94133-CDE3-496F-8795-5E3260AE4E60}"/>
              </a:ext>
            </a:extLst>
          </p:cNvPr>
          <p:cNvGrpSpPr/>
          <p:nvPr/>
        </p:nvGrpSpPr>
        <p:grpSpPr>
          <a:xfrm>
            <a:off x="3368004" y="1677351"/>
            <a:ext cx="2380254" cy="430887"/>
            <a:chOff x="1088966" y="4992161"/>
            <a:chExt cx="2380254" cy="430887"/>
          </a:xfrm>
        </p:grpSpPr>
        <p:sp>
          <p:nvSpPr>
            <p:cNvPr id="54" name="TextBox 53">
              <a:extLst>
                <a:ext uri="{FF2B5EF4-FFF2-40B4-BE49-F238E27FC236}">
                  <a16:creationId xmlns:a16="http://schemas.microsoft.com/office/drawing/2014/main" id="{C2257279-0D49-4A82-B351-FA812BDBCF66}"/>
                </a:ext>
              </a:extLst>
            </p:cNvPr>
            <p:cNvSpPr txBox="1"/>
            <p:nvPr/>
          </p:nvSpPr>
          <p:spPr>
            <a:xfrm>
              <a:off x="1163781" y="4992161"/>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55" name="Rectangle 54">
              <a:extLst>
                <a:ext uri="{FF2B5EF4-FFF2-40B4-BE49-F238E27FC236}">
                  <a16:creationId xmlns:a16="http://schemas.microsoft.com/office/drawing/2014/main" id="{A775F8CE-71CD-43BF-AF29-B42EE04E5B88}"/>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6" name="Rectangle 55">
              <a:extLst>
                <a:ext uri="{FF2B5EF4-FFF2-40B4-BE49-F238E27FC236}">
                  <a16:creationId xmlns:a16="http://schemas.microsoft.com/office/drawing/2014/main" id="{221A978B-42A9-45E2-91AD-0BE682FFD582}"/>
                </a:ext>
              </a:extLst>
            </p:cNvPr>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57" name="TextBox 56">
            <a:extLst>
              <a:ext uri="{FF2B5EF4-FFF2-40B4-BE49-F238E27FC236}">
                <a16:creationId xmlns:a16="http://schemas.microsoft.com/office/drawing/2014/main" id="{FE71FF13-8790-4652-819A-CCA881DF0331}"/>
              </a:ext>
            </a:extLst>
          </p:cNvPr>
          <p:cNvSpPr txBox="1"/>
          <p:nvPr/>
        </p:nvSpPr>
        <p:spPr>
          <a:xfrm>
            <a:off x="3254480" y="1421675"/>
            <a:ext cx="1471878"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Early Stage NSCLC </a:t>
            </a:r>
          </a:p>
        </p:txBody>
      </p:sp>
      <p:grpSp>
        <p:nvGrpSpPr>
          <p:cNvPr id="65" name="Group 64">
            <a:extLst>
              <a:ext uri="{FF2B5EF4-FFF2-40B4-BE49-F238E27FC236}">
                <a16:creationId xmlns:a16="http://schemas.microsoft.com/office/drawing/2014/main" id="{F63405A6-1DC2-4586-8EAB-A445EA761B8D}"/>
              </a:ext>
            </a:extLst>
          </p:cNvPr>
          <p:cNvGrpSpPr/>
          <p:nvPr/>
        </p:nvGrpSpPr>
        <p:grpSpPr>
          <a:xfrm>
            <a:off x="3368004" y="5061855"/>
            <a:ext cx="2380254" cy="430887"/>
            <a:chOff x="1088966" y="4992161"/>
            <a:chExt cx="2380254" cy="430887"/>
          </a:xfrm>
        </p:grpSpPr>
        <p:sp>
          <p:nvSpPr>
            <p:cNvPr id="66" name="TextBox 65">
              <a:extLst>
                <a:ext uri="{FF2B5EF4-FFF2-40B4-BE49-F238E27FC236}">
                  <a16:creationId xmlns:a16="http://schemas.microsoft.com/office/drawing/2014/main" id="{B06479F9-6FC5-4050-AD75-CF72B20A9A31}"/>
                </a:ext>
              </a:extLst>
            </p:cNvPr>
            <p:cNvSpPr txBox="1"/>
            <p:nvPr/>
          </p:nvSpPr>
          <p:spPr>
            <a:xfrm>
              <a:off x="1163781" y="4992161"/>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67" name="Rectangle 66">
              <a:extLst>
                <a:ext uri="{FF2B5EF4-FFF2-40B4-BE49-F238E27FC236}">
                  <a16:creationId xmlns:a16="http://schemas.microsoft.com/office/drawing/2014/main" id="{E8D2C22E-6059-4290-A54B-AD070CB80E7A}"/>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8" name="Rectangle 67">
              <a:extLst>
                <a:ext uri="{FF2B5EF4-FFF2-40B4-BE49-F238E27FC236}">
                  <a16:creationId xmlns:a16="http://schemas.microsoft.com/office/drawing/2014/main" id="{DD93E088-B6E9-4228-8F06-BEC795257BC4}"/>
                </a:ext>
              </a:extLst>
            </p:cNvPr>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Tree>
    <p:extLst>
      <p:ext uri="{BB962C8B-B14F-4D97-AF65-F5344CB8AC3E}">
        <p14:creationId xmlns:p14="http://schemas.microsoft.com/office/powerpoint/2010/main" val="306153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61774418"/>
              </p:ext>
            </p:extLst>
          </p:nvPr>
        </p:nvGraphicFramePr>
        <p:xfrm>
          <a:off x="340822" y="3909454"/>
          <a:ext cx="11629505" cy="1435928"/>
        </p:xfrm>
        <a:graphic>
          <a:graphicData uri="http://schemas.openxmlformats.org/drawingml/2006/table">
            <a:tbl>
              <a:tblPr firstRow="1" bandRow="1">
                <a:tableStyleId>{5940675A-B579-460E-94D1-54222C63F5DA}</a:tableStyleId>
              </a:tblPr>
              <a:tblGrid>
                <a:gridCol w="1936865">
                  <a:extLst>
                    <a:ext uri="{9D8B030D-6E8A-4147-A177-3AD203B41FA5}">
                      <a16:colId xmlns:a16="http://schemas.microsoft.com/office/drawing/2014/main" val="4163802645"/>
                    </a:ext>
                  </a:extLst>
                </a:gridCol>
                <a:gridCol w="1712422">
                  <a:extLst>
                    <a:ext uri="{9D8B030D-6E8A-4147-A177-3AD203B41FA5}">
                      <a16:colId xmlns:a16="http://schemas.microsoft.com/office/drawing/2014/main" val="210670760"/>
                    </a:ext>
                  </a:extLst>
                </a:gridCol>
                <a:gridCol w="1537855">
                  <a:extLst>
                    <a:ext uri="{9D8B030D-6E8A-4147-A177-3AD203B41FA5}">
                      <a16:colId xmlns:a16="http://schemas.microsoft.com/office/drawing/2014/main" val="2903879713"/>
                    </a:ext>
                  </a:extLst>
                </a:gridCol>
                <a:gridCol w="1458289">
                  <a:extLst>
                    <a:ext uri="{9D8B030D-6E8A-4147-A177-3AD203B41FA5}">
                      <a16:colId xmlns:a16="http://schemas.microsoft.com/office/drawing/2014/main" val="3645599584"/>
                    </a:ext>
                  </a:extLst>
                </a:gridCol>
                <a:gridCol w="1661358">
                  <a:extLst>
                    <a:ext uri="{9D8B030D-6E8A-4147-A177-3AD203B41FA5}">
                      <a16:colId xmlns:a16="http://schemas.microsoft.com/office/drawing/2014/main" val="3310706212"/>
                    </a:ext>
                  </a:extLst>
                </a:gridCol>
                <a:gridCol w="1661358">
                  <a:extLst>
                    <a:ext uri="{9D8B030D-6E8A-4147-A177-3AD203B41FA5}">
                      <a16:colId xmlns:a16="http://schemas.microsoft.com/office/drawing/2014/main" val="1189496676"/>
                    </a:ext>
                  </a:extLst>
                </a:gridCol>
                <a:gridCol w="1661358">
                  <a:extLst>
                    <a:ext uri="{9D8B030D-6E8A-4147-A177-3AD203B41FA5}">
                      <a16:colId xmlns:a16="http://schemas.microsoft.com/office/drawing/2014/main" val="4216386416"/>
                    </a:ext>
                  </a:extLst>
                </a:gridCol>
              </a:tblGrid>
              <a:tr h="0">
                <a:tc>
                  <a:txBody>
                    <a:bodyPr/>
                    <a:lstStyle/>
                    <a:p>
                      <a:r>
                        <a:rPr lang="en-US" sz="1400" dirty="0">
                          <a:latin typeface="Arial" panose="020B0604020202020204" pitchFamily="34" charset="0"/>
                          <a:cs typeface="Arial" panose="020B0604020202020204" pitchFamily="34" charset="0"/>
                        </a:rPr>
                        <a:t>Model type</a:t>
                      </a:r>
                    </a:p>
                  </a:txBody>
                  <a:tcPr/>
                </a:tc>
                <a:tc gridSpan="3">
                  <a:txBody>
                    <a:bodyPr/>
                    <a:lstStyle/>
                    <a:p>
                      <a:pPr algn="ctr"/>
                      <a:r>
                        <a:rPr lang="en-US" sz="1400" b="0" dirty="0">
                          <a:latin typeface="Arial" panose="020B0604020202020204" pitchFamily="34" charset="0"/>
                          <a:cs typeface="Arial" panose="020B0604020202020204" pitchFamily="34" charset="0"/>
                        </a:rPr>
                        <a:t>Early Stage</a:t>
                      </a:r>
                    </a:p>
                  </a:txBody>
                  <a:tcPr/>
                </a:tc>
                <a:tc hMerge="1">
                  <a:txBody>
                    <a:bodyPr/>
                    <a:lstStyle/>
                    <a:p>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3">
                  <a:txBody>
                    <a:bodyPr/>
                    <a:lstStyle/>
                    <a:p>
                      <a:pPr algn="ctr"/>
                      <a:r>
                        <a:rPr lang="en-US" sz="1400" b="0" dirty="0">
                          <a:latin typeface="Arial" panose="020B0604020202020204" pitchFamily="34" charset="0"/>
                          <a:cs typeface="Arial" panose="020B0604020202020204" pitchFamily="34" charset="0"/>
                        </a:rPr>
                        <a:t>Late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a:latin typeface="Arial" panose="020B0604020202020204" pitchFamily="34" charset="0"/>
                          <a:cs typeface="Arial" panose="020B0604020202020204" pitchFamily="34" charset="0"/>
                        </a:rPr>
                        <a:t>Variable</a:t>
                      </a:r>
                    </a:p>
                  </a:txBody>
                  <a:tcPr/>
                </a:tc>
                <a:tc>
                  <a:txBody>
                    <a:bodyPr/>
                    <a:lstStyle/>
                    <a:p>
                      <a:pPr algn="ctr"/>
                      <a:r>
                        <a:rPr lang="en-US" sz="1400" b="1" dirty="0">
                          <a:latin typeface="Arial" panose="020B0604020202020204" pitchFamily="34" charset="0"/>
                          <a:cs typeface="Arial" panose="020B0604020202020204" pitchFamily="34" charset="0"/>
                        </a:rPr>
                        <a:t>Model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2</a:t>
                      </a:r>
                      <a:r>
                        <a:rPr lang="en-US" sz="1400" b="1" baseline="30000" dirty="0">
                          <a:latin typeface="Arial" panose="020B0604020202020204" pitchFamily="34" charset="0"/>
                          <a:cs typeface="Arial" panose="020B0604020202020204" pitchFamily="34" charset="0"/>
                        </a:rPr>
                        <a:t>b</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3</a:t>
                      </a:r>
                      <a:r>
                        <a:rPr lang="en-US" sz="1400" b="1" baseline="30000" dirty="0">
                          <a:latin typeface="Arial" panose="020B0604020202020204" pitchFamily="34" charset="0"/>
                          <a:cs typeface="Arial" panose="020B0604020202020204" pitchFamily="34" charset="0"/>
                        </a:rPr>
                        <a:t>c</a:t>
                      </a:r>
                    </a:p>
                    <a:p>
                      <a:pPr algn="ctr"/>
                      <a:r>
                        <a:rPr lang="en-US" sz="1400" b="0" baseline="0" dirty="0">
                          <a:latin typeface="Arial" panose="020B0604020202020204" pitchFamily="34" charset="0"/>
                          <a:cs typeface="Arial" panose="020B0604020202020204" pitchFamily="34" charset="0"/>
                        </a:rPr>
                        <a:t>OR (95% CI)</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2</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3</a:t>
                      </a:r>
                      <a:r>
                        <a:rPr lang="en-US" sz="1400" b="1" baseline="30000" dirty="0">
                          <a:latin typeface="Arial" panose="020B0604020202020204" pitchFamily="34" charset="0"/>
                          <a:cs typeface="Arial" panose="020B0604020202020204" pitchFamily="34" charset="0"/>
                        </a:rPr>
                        <a:t>c</a:t>
                      </a:r>
                    </a:p>
                    <a:p>
                      <a:pPr algn="ctr"/>
                      <a:r>
                        <a:rPr lang="en-US" sz="1400" b="0" baseline="0" dirty="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a:latin typeface="Arial" panose="020B0604020202020204" pitchFamily="34" charset="0"/>
                          <a:cs typeface="Arial" panose="020B0604020202020204" pitchFamily="34" charset="0"/>
                        </a:rPr>
                        <a:t>MK2</a:t>
                      </a:r>
                      <a:r>
                        <a:rPr lang="en-US" sz="1400" baseline="0" dirty="0">
                          <a:latin typeface="Arial" panose="020B0604020202020204" pitchFamily="34" charset="0"/>
                          <a:cs typeface="Arial" panose="020B0604020202020204" pitchFamily="34" charset="0"/>
                        </a:rPr>
                        <a:t> Expression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0.76 (0.58, 0.99)</a:t>
                      </a:r>
                      <a:r>
                        <a:rPr lang="en-US" sz="1400" b="0" baseline="30000" dirty="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0" dirty="0">
                          <a:latin typeface="Arial" panose="020B0604020202020204" pitchFamily="34" charset="0"/>
                          <a:cs typeface="Arial" panose="020B0604020202020204" pitchFamily="34" charset="0"/>
                        </a:rPr>
                        <a:t>0.87 (0.64,1.27)</a:t>
                      </a:r>
                      <a:r>
                        <a:rPr lang="en-US" sz="1400" b="0" baseline="30000" dirty="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1"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068405118"/>
                  </a:ext>
                </a:extLst>
              </a:tr>
              <a:tr h="0">
                <a:tc>
                  <a:txBody>
                    <a:bodyPr/>
                    <a:lstStyle/>
                    <a:p>
                      <a:r>
                        <a:rPr lang="en-US" sz="1400" dirty="0">
                          <a:latin typeface="Arial" panose="020B0604020202020204" pitchFamily="34" charset="0"/>
                          <a:cs typeface="Arial" panose="020B0604020202020204" pitchFamily="34" charset="0"/>
                        </a:rPr>
                        <a:t>High MK2</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expression</a:t>
                      </a:r>
                      <a:r>
                        <a:rPr lang="en-US" sz="1400" baseline="30000" dirty="0" err="1">
                          <a:latin typeface="Arial" panose="020B0604020202020204" pitchFamily="34" charset="0"/>
                          <a:cs typeface="Arial" panose="020B0604020202020204" pitchFamily="34" charset="0"/>
                        </a:rPr>
                        <a:t>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a:t>
                      </a:r>
                    </a:p>
                  </a:txBody>
                  <a:tcPr/>
                </a:tc>
                <a:tc>
                  <a:txBody>
                    <a:bodyPr/>
                    <a:lstStyle/>
                    <a:p>
                      <a:pPr algn="ctr"/>
                      <a:r>
                        <a:rPr lang="en-US" sz="1400" b="1" dirty="0">
                          <a:latin typeface="Arial" panose="020B0604020202020204" pitchFamily="34" charset="0"/>
                          <a:cs typeface="Arial" panose="020B0604020202020204" pitchFamily="34" charset="0"/>
                        </a:rPr>
                        <a:t>0.27 (0.09-0.79)</a:t>
                      </a:r>
                    </a:p>
                  </a:txBody>
                  <a:tcPr/>
                </a:tc>
                <a:tc>
                  <a:txBody>
                    <a:bodyPr/>
                    <a:lstStyle/>
                    <a:p>
                      <a:pPr algn="ctr"/>
                      <a:r>
                        <a:rPr lang="en-US" sz="1400" b="1" dirty="0">
                          <a:latin typeface="Arial" panose="020B0604020202020204" pitchFamily="34" charset="0"/>
                          <a:cs typeface="Arial" panose="020B0604020202020204" pitchFamily="34" charset="0"/>
                        </a:rPr>
                        <a:t>0.25 (0.08,0.76)</a:t>
                      </a:r>
                    </a:p>
                  </a:txBody>
                  <a:tcPr/>
                </a:tc>
                <a:tc>
                  <a:txBody>
                    <a:bodyPr/>
                    <a:lstStyle/>
                    <a:p>
                      <a:pPr algn="ctr"/>
                      <a:r>
                        <a:rPr lang="en-US" sz="1400" dirty="0">
                          <a:latin typeface="Arial" panose="020B0604020202020204" pitchFamily="34" charset="0"/>
                          <a:cs typeface="Arial" panose="020B0604020202020204" pitchFamily="34" charset="0"/>
                        </a:rPr>
                        <a:t>-</a:t>
                      </a:r>
                    </a:p>
                  </a:txBody>
                  <a:tcPr/>
                </a:tc>
                <a:tc>
                  <a:txBody>
                    <a:bodyPr/>
                    <a:lstStyle/>
                    <a:p>
                      <a:pPr algn="ctr"/>
                      <a:r>
                        <a:rPr lang="en-US" sz="1400" dirty="0">
                          <a:latin typeface="Arial" panose="020B0604020202020204" pitchFamily="34" charset="0"/>
                          <a:cs typeface="Arial" panose="020B0604020202020204" pitchFamily="34" charset="0"/>
                        </a:rPr>
                        <a:t>0.55</a:t>
                      </a:r>
                      <a:r>
                        <a:rPr lang="en-US" sz="1400" baseline="0" dirty="0">
                          <a:latin typeface="Arial" panose="020B0604020202020204" pitchFamily="34" charset="0"/>
                          <a:cs typeface="Arial" panose="020B0604020202020204" pitchFamily="34" charset="0"/>
                        </a:rPr>
                        <a:t> (0.17,1.73)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0.53 (0.14,1.64)</a:t>
                      </a:r>
                    </a:p>
                  </a:txBody>
                  <a:tcPr/>
                </a:tc>
                <a:extLst>
                  <a:ext uri="{0D108BD9-81ED-4DB2-BD59-A6C34878D82A}">
                    <a16:rowId xmlns:a16="http://schemas.microsoft.com/office/drawing/2014/main" val="3232088688"/>
                  </a:ext>
                </a:extLst>
              </a:tr>
            </a:tbl>
          </a:graphicData>
        </a:graphic>
      </p:graphicFrame>
      <p:sp>
        <p:nvSpPr>
          <p:cNvPr id="5" name="TextBox 4"/>
          <p:cNvSpPr txBox="1"/>
          <p:nvPr/>
        </p:nvSpPr>
        <p:spPr>
          <a:xfrm flipH="1">
            <a:off x="251500" y="3614250"/>
            <a:ext cx="5296748" cy="369332"/>
          </a:xfrm>
          <a:prstGeom prst="rect">
            <a:avLst/>
          </a:prstGeom>
          <a:noFill/>
        </p:spPr>
        <p:txBody>
          <a:bodyPr wrap="square" rtlCol="0">
            <a:spAutoFit/>
          </a:bodyPr>
          <a:lstStyle/>
          <a:p>
            <a:r>
              <a:rPr lang="en-US" b="1" u="sng" dirty="0"/>
              <a:t>MK2 expression and death at 1 year in TCGA-LUAD</a:t>
            </a:r>
          </a:p>
        </p:txBody>
      </p:sp>
      <p:sp>
        <p:nvSpPr>
          <p:cNvPr id="6" name="TextBox 5"/>
          <p:cNvSpPr txBox="1"/>
          <p:nvPr/>
        </p:nvSpPr>
        <p:spPr>
          <a:xfrm>
            <a:off x="251500" y="5418998"/>
            <a:ext cx="11578705" cy="1323439"/>
          </a:xfrm>
          <a:prstGeom prst="rect">
            <a:avLst/>
          </a:prstGeom>
          <a:noFill/>
        </p:spPr>
        <p:txBody>
          <a:bodyPr wrap="square" rtlCol="0">
            <a:spAutoFit/>
          </a:bodyPr>
          <a:lstStyle/>
          <a:p>
            <a:r>
              <a:rPr lang="en-US" sz="1200" baseline="3000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Model 1: Cox Proportional hazards modeling of time to death, right censored at 1 year, as a function of MK2 expression, adjusted for age, sex and smoking status</a:t>
            </a:r>
          </a:p>
          <a:p>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2: Cox Proportional hazards modeling of time to death, right censored at 1 year, as a function of high MK2 expression (</a:t>
            </a:r>
            <a:r>
              <a:rPr lang="en-US" sz="1200" dirty="0" err="1">
                <a:latin typeface="Arial" panose="020B0604020202020204" pitchFamily="34" charset="0"/>
                <a:cs typeface="Arial" panose="020B0604020202020204" pitchFamily="34" charset="0"/>
              </a:rPr>
              <a:t>dichomotous</a:t>
            </a:r>
            <a:r>
              <a:rPr lang="en-US" sz="1200" dirty="0">
                <a:latin typeface="Arial" panose="020B0604020202020204" pitchFamily="34" charset="0"/>
                <a:cs typeface="Arial" panose="020B0604020202020204" pitchFamily="34" charset="0"/>
              </a:rPr>
              <a:t>: top 1/3 vs bottom 2/3 of transcript expression), adjusted for age, sex and smoking status</a:t>
            </a:r>
          </a:p>
          <a:p>
            <a:r>
              <a:rPr lang="en-US" sz="1200" baseline="30000" dirty="0">
                <a:latin typeface="Arial" panose="020B0604020202020204" pitchFamily="34" charset="0"/>
                <a:cs typeface="Arial" panose="020B0604020202020204" pitchFamily="34" charset="0"/>
              </a:rPr>
              <a:t>c</a:t>
            </a:r>
            <a:r>
              <a:rPr lang="en-US" sz="1200" dirty="0">
                <a:latin typeface="Arial" panose="020B0604020202020204" pitchFamily="34" charset="0"/>
                <a:cs typeface="Arial" panose="020B0604020202020204" pitchFamily="34" charset="0"/>
              </a:rPr>
              <a:t> Model 3: Logistic regression modeling death at one year as a function of high MK2 expression, adjusted for age, sex, and smoking status</a:t>
            </a:r>
            <a:endParaRPr lang="en-US" sz="1200" baseline="30000" dirty="0">
              <a:latin typeface="Arial" panose="020B0604020202020204" pitchFamily="34" charset="0"/>
              <a:cs typeface="Arial" panose="020B0604020202020204" pitchFamily="34" charset="0"/>
            </a:endParaRPr>
          </a:p>
          <a:p>
            <a:r>
              <a:rPr lang="en-US" sz="1200" baseline="30000" dirty="0">
                <a:latin typeface="Arial" panose="020B0604020202020204" pitchFamily="34" charset="0"/>
                <a:cs typeface="Arial" panose="020B0604020202020204" pitchFamily="34" charset="0"/>
              </a:rPr>
              <a:t>d </a:t>
            </a:r>
            <a:r>
              <a:rPr lang="en-US" sz="1200" dirty="0">
                <a:latin typeface="Arial" panose="020B0604020202020204" pitchFamily="34" charset="0"/>
                <a:cs typeface="Arial" panose="020B0604020202020204" pitchFamily="34" charset="0"/>
              </a:rPr>
              <a:t>per thousand transcripts MK2 </a:t>
            </a:r>
          </a:p>
          <a:p>
            <a:r>
              <a:rPr lang="en-US" sz="1200" baseline="30000" dirty="0">
                <a:latin typeface="Arial" panose="020B0604020202020204" pitchFamily="34" charset="0"/>
                <a:cs typeface="Arial" panose="020B0604020202020204" pitchFamily="34" charset="0"/>
              </a:rPr>
              <a:t>e </a:t>
            </a:r>
            <a:r>
              <a:rPr lang="en-US" sz="1200" dirty="0">
                <a:latin typeface="Arial" panose="020B0604020202020204" pitchFamily="34" charset="0"/>
                <a:cs typeface="Arial" panose="020B0604020202020204" pitchFamily="34" charset="0"/>
              </a:rPr>
              <a:t>Top 1/3 of MK2 transcript levels (reference: bottom 2/3)</a:t>
            </a:r>
          </a:p>
          <a:p>
            <a:endParaRPr lang="en-US" sz="12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35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 be included in the supplemental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712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2E18DD-A0A8-4CFE-90DA-F157E47872E4}"/>
              </a:ext>
            </a:extLst>
          </p:cNvPr>
          <p:cNvPicPr>
            <a:picLocks noChangeAspect="1"/>
          </p:cNvPicPr>
          <p:nvPr/>
        </p:nvPicPr>
        <p:blipFill>
          <a:blip r:embed="rId2"/>
          <a:stretch>
            <a:fillRect/>
          </a:stretch>
        </p:blipFill>
        <p:spPr>
          <a:xfrm>
            <a:off x="3125977" y="1061872"/>
            <a:ext cx="6666667" cy="4114286"/>
          </a:xfrm>
          <a:prstGeom prst="rect">
            <a:avLst/>
          </a:prstGeom>
        </p:spPr>
      </p:pic>
    </p:spTree>
    <p:extLst>
      <p:ext uri="{BB962C8B-B14F-4D97-AF65-F5344CB8AC3E}">
        <p14:creationId xmlns:p14="http://schemas.microsoft.com/office/powerpoint/2010/main" val="248860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456CC-E6C9-4EC3-8471-7A99FA8436A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DB306C6-94CE-4089-A21C-0FC6B13C0A32}"/>
              </a:ext>
            </a:extLst>
          </p:cNvPr>
          <p:cNvPicPr>
            <a:picLocks noChangeAspect="1"/>
          </p:cNvPicPr>
          <p:nvPr/>
        </p:nvPicPr>
        <p:blipFill>
          <a:blip r:embed="rId2"/>
          <a:stretch>
            <a:fillRect/>
          </a:stretch>
        </p:blipFill>
        <p:spPr>
          <a:xfrm>
            <a:off x="4391441" y="1143257"/>
            <a:ext cx="6666667" cy="4114286"/>
          </a:xfrm>
          <a:prstGeom prst="rect">
            <a:avLst/>
          </a:prstGeom>
        </p:spPr>
      </p:pic>
      <p:pic>
        <p:nvPicPr>
          <p:cNvPr id="7" name="Picture 6">
            <a:extLst>
              <a:ext uri="{FF2B5EF4-FFF2-40B4-BE49-F238E27FC236}">
                <a16:creationId xmlns:a16="http://schemas.microsoft.com/office/drawing/2014/main" id="{8B33C9EB-4187-4D8A-8C62-BF12BD709AAD}"/>
              </a:ext>
            </a:extLst>
          </p:cNvPr>
          <p:cNvPicPr>
            <a:picLocks noChangeAspect="1"/>
          </p:cNvPicPr>
          <p:nvPr/>
        </p:nvPicPr>
        <p:blipFill rotWithShape="1">
          <a:blip r:embed="rId3"/>
          <a:srcRect t="9481" b="6624"/>
          <a:stretch/>
        </p:blipFill>
        <p:spPr>
          <a:xfrm>
            <a:off x="715952" y="1318532"/>
            <a:ext cx="3379797" cy="3722914"/>
          </a:xfrm>
          <a:prstGeom prst="rect">
            <a:avLst/>
          </a:prstGeom>
        </p:spPr>
      </p:pic>
    </p:spTree>
    <p:extLst>
      <p:ext uri="{BB962C8B-B14F-4D97-AF65-F5344CB8AC3E}">
        <p14:creationId xmlns:p14="http://schemas.microsoft.com/office/powerpoint/2010/main" val="378426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5486143"/>
            <a:ext cx="6603999"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Graphs showing proportion of people who died within each quantile of MK2 expression in early- and late-stage NSCLC</a:t>
            </a:r>
          </a:p>
        </p:txBody>
      </p:sp>
      <p:sp>
        <p:nvSpPr>
          <p:cNvPr id="6" name="TextBox 5"/>
          <p:cNvSpPr txBox="1"/>
          <p:nvPr/>
        </p:nvSpPr>
        <p:spPr>
          <a:xfrm>
            <a:off x="3784600" y="1075266"/>
            <a:ext cx="1188210" cy="369332"/>
          </a:xfrm>
          <a:prstGeom prst="rect">
            <a:avLst/>
          </a:prstGeom>
          <a:noFill/>
        </p:spPr>
        <p:txBody>
          <a:bodyPr wrap="none" rtlCol="0">
            <a:spAutoFit/>
          </a:bodyPr>
          <a:lstStyle/>
          <a:p>
            <a:r>
              <a:rPr lang="en-US" dirty="0"/>
              <a:t>Early stage</a:t>
            </a:r>
          </a:p>
        </p:txBody>
      </p:sp>
      <p:sp>
        <p:nvSpPr>
          <p:cNvPr id="7" name="TextBox 6"/>
          <p:cNvSpPr txBox="1"/>
          <p:nvPr/>
        </p:nvSpPr>
        <p:spPr>
          <a:xfrm>
            <a:off x="7315200" y="1060190"/>
            <a:ext cx="1128129" cy="369332"/>
          </a:xfrm>
          <a:prstGeom prst="rect">
            <a:avLst/>
          </a:prstGeom>
          <a:noFill/>
        </p:spPr>
        <p:txBody>
          <a:bodyPr wrap="none" rtlCol="0">
            <a:spAutoFit/>
          </a:bodyPr>
          <a:lstStyle/>
          <a:p>
            <a:r>
              <a:rPr lang="en-US" dirty="0"/>
              <a:t>Late stage</a:t>
            </a:r>
          </a:p>
        </p:txBody>
      </p:sp>
      <p:pic>
        <p:nvPicPr>
          <p:cNvPr id="3" name="Picture 2">
            <a:extLst>
              <a:ext uri="{FF2B5EF4-FFF2-40B4-BE49-F238E27FC236}">
                <a16:creationId xmlns:a16="http://schemas.microsoft.com/office/drawing/2014/main" id="{83589A79-56C6-4309-A99E-029DA3D817F8}"/>
              </a:ext>
            </a:extLst>
          </p:cNvPr>
          <p:cNvPicPr>
            <a:picLocks noChangeAspect="1"/>
          </p:cNvPicPr>
          <p:nvPr/>
        </p:nvPicPr>
        <p:blipFill>
          <a:blip r:embed="rId2"/>
          <a:stretch>
            <a:fillRect/>
          </a:stretch>
        </p:blipFill>
        <p:spPr>
          <a:xfrm>
            <a:off x="2762666" y="1371857"/>
            <a:ext cx="6666667" cy="4114286"/>
          </a:xfrm>
          <a:prstGeom prst="rect">
            <a:avLst/>
          </a:prstGeom>
        </p:spPr>
      </p:pic>
    </p:spTree>
    <p:extLst>
      <p:ext uri="{BB962C8B-B14F-4D97-AF65-F5344CB8AC3E}">
        <p14:creationId xmlns:p14="http://schemas.microsoft.com/office/powerpoint/2010/main" val="201240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data – not included in supplemental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584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21391</TotalTime>
  <Words>1227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Data to be included in the supplemental</vt:lpstr>
      <vt:lpstr>PowerPoint Presentation</vt:lpstr>
      <vt:lpstr>PowerPoint Presentation</vt:lpstr>
      <vt:lpstr>PowerPoint Presentation</vt:lpstr>
      <vt:lpstr>Extra data – not included in supplemental</vt:lpstr>
      <vt:lpstr>PowerPoint Presentation</vt:lpstr>
      <vt:lpstr>PowerPoint Presentation</vt:lpstr>
      <vt:lpstr>Pan Cancer Analysis – not included in the current manuscript </vt:lpstr>
      <vt:lpstr>PowerPoint Presentation</vt:lpstr>
      <vt:lpstr>PowerPoint Presentation</vt:lpstr>
      <vt:lpstr>PowerPoint Presentation</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Suresh</dc:creator>
  <cp:lastModifiedBy>Karthik Suresh</cp:lastModifiedBy>
  <cp:revision>100</cp:revision>
  <dcterms:created xsi:type="dcterms:W3CDTF">2020-03-10T00:40:36Z</dcterms:created>
  <dcterms:modified xsi:type="dcterms:W3CDTF">2020-08-28T03:47:58Z</dcterms:modified>
</cp:coreProperties>
</file>