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3" r:id="rId3"/>
    <p:sldId id="259" r:id="rId4"/>
    <p:sldId id="256" r:id="rId5"/>
    <p:sldId id="268" r:id="rId6"/>
    <p:sldId id="277" r:id="rId7"/>
    <p:sldId id="278" r:id="rId8"/>
    <p:sldId id="267" r:id="rId9"/>
    <p:sldId id="260" r:id="rId10"/>
    <p:sldId id="269" r:id="rId11"/>
    <p:sldId id="270" r:id="rId12"/>
    <p:sldId id="272" r:id="rId13"/>
    <p:sldId id="271" r:id="rId14"/>
    <p:sldId id="276" r:id="rId15"/>
    <p:sldId id="274" r:id="rId16"/>
    <p:sldId id="266"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15" autoAdjust="0"/>
    <p:restoredTop sz="94660"/>
  </p:normalViewPr>
  <p:slideViewPr>
    <p:cSldViewPr snapToGrid="0">
      <p:cViewPr varScale="1">
        <p:scale>
          <a:sx n="115" d="100"/>
          <a:sy n="115" d="100"/>
        </p:scale>
        <p:origin x="13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862215-C9F9-4F8F-B287-5DE5F4FB318C}"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221509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862215-C9F9-4F8F-B287-5DE5F4FB318C}"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1028671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862215-C9F9-4F8F-B287-5DE5F4FB318C}"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1688205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862215-C9F9-4F8F-B287-5DE5F4FB318C}"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402455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862215-C9F9-4F8F-B287-5DE5F4FB318C}"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1684738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862215-C9F9-4F8F-B287-5DE5F4FB318C}"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268852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862215-C9F9-4F8F-B287-5DE5F4FB318C}" type="datetimeFigureOut">
              <a:rPr lang="en-US" smtClean="0"/>
              <a:t>8/10/2020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4122735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862215-C9F9-4F8F-B287-5DE5F4FB318C}" type="datetimeFigureOut">
              <a:rPr lang="en-US" smtClean="0"/>
              <a:t>8/10/2020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3706909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862215-C9F9-4F8F-B287-5DE5F4FB318C}" type="datetimeFigureOut">
              <a:rPr lang="en-US" smtClean="0"/>
              <a:t>8/10/2020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104709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862215-C9F9-4F8F-B287-5DE5F4FB318C}"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2023453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862215-C9F9-4F8F-B287-5DE5F4FB318C}"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617460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62215-C9F9-4F8F-B287-5DE5F4FB318C}" type="datetimeFigureOut">
              <a:rPr lang="en-US" smtClean="0"/>
              <a:t>8/10/2020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1B1B4A-A720-4269-91AA-CFD9EAED1214}" type="slidenum">
              <a:rPr lang="en-US" smtClean="0"/>
              <a:t>‹#›</a:t>
            </a:fld>
            <a:endParaRPr lang="en-US"/>
          </a:p>
        </p:txBody>
      </p:sp>
    </p:spTree>
    <p:extLst>
      <p:ext uri="{BB962C8B-B14F-4D97-AF65-F5344CB8AC3E}">
        <p14:creationId xmlns:p14="http://schemas.microsoft.com/office/powerpoint/2010/main" val="3322190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51761" y="5126386"/>
            <a:ext cx="5494712" cy="830997"/>
          </a:xfrm>
          <a:prstGeom prst="rect">
            <a:avLst/>
          </a:prstGeom>
          <a:noFill/>
        </p:spPr>
        <p:txBody>
          <a:bodyPr wrap="square" rtlCol="0">
            <a:spAutoFit/>
          </a:bodyPr>
          <a:lstStyle/>
          <a:p>
            <a:r>
              <a:rPr lang="en-US" sz="1200" dirty="0" smtClean="0">
                <a:latin typeface="Arial" panose="020B0604020202020204" pitchFamily="34" charset="0"/>
                <a:cs typeface="Arial" panose="020B0604020202020204" pitchFamily="34" charset="0"/>
              </a:rPr>
              <a:t>Boxplot show mean+/- SD of MK2 transcript levels in the TCGA-LUAD (Lung cancer) dataset. We divided the tumor stage into Early (Stage I-IIB) and Late (Stage IIIA and IV). MK2 expression was extracted from TCGA mRNA sequencing data </a:t>
            </a:r>
            <a:endParaRPr lang="en-US" sz="12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rotWithShape="1">
          <a:blip r:embed="rId2"/>
          <a:srcRect b="4857"/>
          <a:stretch/>
        </p:blipFill>
        <p:spPr>
          <a:xfrm>
            <a:off x="2846833" y="978738"/>
            <a:ext cx="3904762" cy="3950710"/>
          </a:xfrm>
          <a:prstGeom prst="rect">
            <a:avLst/>
          </a:prstGeom>
        </p:spPr>
      </p:pic>
    </p:spTree>
    <p:extLst>
      <p:ext uri="{BB962C8B-B14F-4D97-AF65-F5344CB8AC3E}">
        <p14:creationId xmlns:p14="http://schemas.microsoft.com/office/powerpoint/2010/main" val="3345909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 Cancer Analysis</a:t>
            </a:r>
            <a:br>
              <a:rPr lang="en-US" dirty="0" smtClean="0"/>
            </a:br>
            <a:endParaRPr lang="en-US" dirty="0"/>
          </a:p>
        </p:txBody>
      </p:sp>
      <p:sp>
        <p:nvSpPr>
          <p:cNvPr id="3" name="Content Placeholder 2"/>
          <p:cNvSpPr>
            <a:spLocks noGrp="1"/>
          </p:cNvSpPr>
          <p:nvPr>
            <p:ph idx="1"/>
          </p:nvPr>
        </p:nvSpPr>
        <p:spPr/>
        <p:txBody>
          <a:bodyPr/>
          <a:lstStyle/>
          <a:p>
            <a:r>
              <a:rPr lang="en-US" dirty="0" smtClean="0"/>
              <a:t>Here, we ask the question: is this relationship between MK2 transcript and improved 1 year survival in early stage cancer something that is specific to lung adenocarcinoma, or do we see this in other tumor types. For this, we downloaded MK2 transcript data and clinical data for a variety of tumor types. </a:t>
            </a:r>
            <a:endParaRPr lang="en-US" dirty="0"/>
          </a:p>
        </p:txBody>
      </p:sp>
    </p:spTree>
    <p:extLst>
      <p:ext uri="{BB962C8B-B14F-4D97-AF65-F5344CB8AC3E}">
        <p14:creationId xmlns:p14="http://schemas.microsoft.com/office/powerpoint/2010/main" val="2106090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78102"/>
            <a:ext cx="10209524" cy="5304762"/>
          </a:xfrm>
          <a:prstGeom prst="rect">
            <a:avLst/>
          </a:prstGeom>
        </p:spPr>
      </p:pic>
      <p:sp>
        <p:nvSpPr>
          <p:cNvPr id="5" name="TextBox 4"/>
          <p:cNvSpPr txBox="1"/>
          <p:nvPr/>
        </p:nvSpPr>
        <p:spPr>
          <a:xfrm>
            <a:off x="421918" y="5761464"/>
            <a:ext cx="10534256" cy="830997"/>
          </a:xfrm>
          <a:prstGeom prst="rect">
            <a:avLst/>
          </a:prstGeom>
          <a:noFill/>
        </p:spPr>
        <p:txBody>
          <a:bodyPr wrap="square" rtlCol="0">
            <a:spAutoFit/>
          </a:bodyPr>
          <a:lstStyle/>
          <a:p>
            <a:r>
              <a:rPr lang="en-US" sz="1200" dirty="0" smtClean="0">
                <a:latin typeface="Arial" panose="020B0604020202020204" pitchFamily="34" charset="0"/>
                <a:cs typeface="Arial" panose="020B0604020202020204" pitchFamily="34" charset="0"/>
              </a:rPr>
              <a:t>Boxplot show mean+/- SD of MK2 transcript levels in early vs. late stage cancer across cancer types. BLCA=bladder cancer, BRCA=breast cancer, COAD=colon adenocarcinoma; ESCA=Esophageal carcinoma; KIRC= Kidney renal clear cell carcinoma; KIRP=kidney renal papillary cell carcinoma; LIHC=liver hepatocellular carcinoma; LUAD=Lung adenocarcinoma; LUSC=Lung Squamous cell carcinoma; PAAD=pancreatic adenocarcinoma; READ=rectum adenocarcinoma; SKCM=skin cutaneous melanoma; STAD=stomach adenocarcinoma</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524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762666" y="1371857"/>
            <a:ext cx="6666667" cy="4114286"/>
          </a:xfrm>
          <a:prstGeom prst="rect">
            <a:avLst/>
          </a:prstGeom>
        </p:spPr>
      </p:pic>
      <p:sp>
        <p:nvSpPr>
          <p:cNvPr id="5" name="TextBox 4"/>
          <p:cNvSpPr txBox="1"/>
          <p:nvPr/>
        </p:nvSpPr>
        <p:spPr>
          <a:xfrm>
            <a:off x="421918" y="5761464"/>
            <a:ext cx="10534256" cy="830997"/>
          </a:xfrm>
          <a:prstGeom prst="rect">
            <a:avLst/>
          </a:prstGeom>
          <a:noFill/>
        </p:spPr>
        <p:txBody>
          <a:bodyPr wrap="square" rtlCol="0">
            <a:spAutoFit/>
          </a:bodyPr>
          <a:lstStyle/>
          <a:p>
            <a:r>
              <a:rPr lang="en-US" sz="1200" dirty="0" smtClean="0">
                <a:latin typeface="Arial" panose="020B0604020202020204" pitchFamily="34" charset="0"/>
                <a:cs typeface="Arial" panose="020B0604020202020204" pitchFamily="34" charset="0"/>
              </a:rPr>
              <a:t>Bar graphs showing difference in MK2 transcript levels between early and late (i.e. Early-late transcript level) across cancer types. BLCA=bladder cancer, BRCA=breast cancer, COAD=colon adenocarcinoma; ESCA=Esophageal carcinoma; KIRC= Kidney renal clear cell carcinoma; KIRP=kidney renal papillary cell carcinoma; LIHC=liver hepatocellular carcinoma; LUAD=Lung adenocarcinoma; LUSC=Lung Squamous cell carcinoma; PAAD=pancreatic adenocarcinoma; READ=rectum adenocarcinoma; SKCM=skin cutaneous melanoma; STAD=stomach adenocarcinoma</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3958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79045" y="457457"/>
            <a:ext cx="6666667" cy="4114286"/>
          </a:xfrm>
          <a:prstGeom prst="rect">
            <a:avLst/>
          </a:prstGeom>
        </p:spPr>
      </p:pic>
      <p:sp>
        <p:nvSpPr>
          <p:cNvPr id="14" name="TextBox 13"/>
          <p:cNvSpPr txBox="1"/>
          <p:nvPr/>
        </p:nvSpPr>
        <p:spPr>
          <a:xfrm>
            <a:off x="3502359" y="4664184"/>
            <a:ext cx="6043353" cy="830997"/>
          </a:xfrm>
          <a:prstGeom prst="rect">
            <a:avLst/>
          </a:prstGeom>
          <a:noFill/>
        </p:spPr>
        <p:txBody>
          <a:bodyPr wrap="square" rtlCol="0">
            <a:spAutoFit/>
          </a:bodyPr>
          <a:lstStyle/>
          <a:p>
            <a:r>
              <a:rPr lang="en-US" sz="1200" dirty="0" smtClean="0">
                <a:latin typeface="Arial" panose="020B0604020202020204" pitchFamily="34" charset="0"/>
                <a:cs typeface="Arial" panose="020B0604020202020204" pitchFamily="34" charset="0"/>
              </a:rPr>
              <a:t>Forest plot showing Hazard ratio (and CI) for 1 year survival in patients with high MK2 transcript level (compared to low MK2 transcript level) in select early stage cancers. Interestingly, the phenomenon of lower HR is present only in lung adenocarcinoma (LUAD) and pancreatic adenocarcinoma (PAAD) </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4592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slides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44593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75988" y="895610"/>
            <a:ext cx="6457143" cy="4152381"/>
          </a:xfrm>
          <a:prstGeom prst="rect">
            <a:avLst/>
          </a:prstGeom>
        </p:spPr>
      </p:pic>
      <p:sp>
        <p:nvSpPr>
          <p:cNvPr id="6" name="TextBox 5"/>
          <p:cNvSpPr txBox="1"/>
          <p:nvPr/>
        </p:nvSpPr>
        <p:spPr>
          <a:xfrm>
            <a:off x="2651761" y="5126386"/>
            <a:ext cx="5494712" cy="1200329"/>
          </a:xfrm>
          <a:prstGeom prst="rect">
            <a:avLst/>
          </a:prstGeom>
          <a:noFill/>
        </p:spPr>
        <p:txBody>
          <a:bodyPr wrap="square" rtlCol="0">
            <a:spAutoFit/>
          </a:bodyPr>
          <a:lstStyle/>
          <a:p>
            <a:r>
              <a:rPr lang="en-US" sz="1200" dirty="0" smtClean="0">
                <a:latin typeface="Arial" panose="020B0604020202020204" pitchFamily="34" charset="0"/>
                <a:cs typeface="Arial" panose="020B0604020202020204" pitchFamily="34" charset="0"/>
              </a:rPr>
              <a:t>Boxplot show mean+/- SD of MK2 transcript levels in the TCGA-LUAD (Lung cancer) dataset subdivided by both stage and tumor histology. Though LUAD is a adenocarcinoma dataset, it does include some non-adenocarcinoma samples. We divided the tumor stage into Early (Stage I-IIB) and Late (Stage IIIA and IV). MK2 expression was extracted from TCGA mRNA sequencing data </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4445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432015" y="1034020"/>
            <a:ext cx="3893837" cy="2403054"/>
          </a:xfrm>
          <a:prstGeom prst="rect">
            <a:avLst/>
          </a:prstGeom>
        </p:spPr>
      </p:pic>
      <p:sp>
        <p:nvSpPr>
          <p:cNvPr id="5" name="TextBox 4"/>
          <p:cNvSpPr txBox="1"/>
          <p:nvPr/>
        </p:nvSpPr>
        <p:spPr>
          <a:xfrm>
            <a:off x="8834005" y="664688"/>
            <a:ext cx="1206805" cy="369332"/>
          </a:xfrm>
          <a:prstGeom prst="rect">
            <a:avLst/>
          </a:prstGeom>
          <a:noFill/>
        </p:spPr>
        <p:txBody>
          <a:bodyPr wrap="none" rtlCol="0">
            <a:spAutoFit/>
          </a:bodyPr>
          <a:lstStyle/>
          <a:p>
            <a:r>
              <a:rPr lang="en-US" dirty="0" smtClean="0"/>
              <a:t>Early Stage</a:t>
            </a:r>
            <a:endParaRPr lang="en-US" dirty="0"/>
          </a:p>
        </p:txBody>
      </p:sp>
      <p:sp>
        <p:nvSpPr>
          <p:cNvPr id="6" name="TextBox 5"/>
          <p:cNvSpPr txBox="1"/>
          <p:nvPr/>
        </p:nvSpPr>
        <p:spPr>
          <a:xfrm>
            <a:off x="8894086" y="3466320"/>
            <a:ext cx="1146724" cy="369332"/>
          </a:xfrm>
          <a:prstGeom prst="rect">
            <a:avLst/>
          </a:prstGeom>
          <a:noFill/>
        </p:spPr>
        <p:txBody>
          <a:bodyPr wrap="none" rtlCol="0">
            <a:spAutoFit/>
          </a:bodyPr>
          <a:lstStyle/>
          <a:p>
            <a:r>
              <a:rPr lang="en-US" dirty="0" smtClean="0"/>
              <a:t>Late Stage</a:t>
            </a:r>
            <a:endParaRPr lang="en-US" dirty="0"/>
          </a:p>
        </p:txBody>
      </p:sp>
      <p:pic>
        <p:nvPicPr>
          <p:cNvPr id="8" name="Picture 7"/>
          <p:cNvPicPr>
            <a:picLocks noChangeAspect="1"/>
          </p:cNvPicPr>
          <p:nvPr/>
        </p:nvPicPr>
        <p:blipFill>
          <a:blip r:embed="rId3"/>
          <a:stretch>
            <a:fillRect/>
          </a:stretch>
        </p:blipFill>
        <p:spPr>
          <a:xfrm>
            <a:off x="7609044" y="3787586"/>
            <a:ext cx="3716808" cy="2293801"/>
          </a:xfrm>
          <a:prstGeom prst="rect">
            <a:avLst/>
          </a:prstGeom>
        </p:spPr>
      </p:pic>
      <p:sp>
        <p:nvSpPr>
          <p:cNvPr id="2" name="TextBox 1"/>
          <p:cNvSpPr txBox="1"/>
          <p:nvPr/>
        </p:nvSpPr>
        <p:spPr>
          <a:xfrm>
            <a:off x="587895" y="4929848"/>
            <a:ext cx="5588462" cy="1015663"/>
          </a:xfrm>
          <a:prstGeom prst="rect">
            <a:avLst/>
          </a:prstGeom>
          <a:noFill/>
        </p:spPr>
        <p:txBody>
          <a:bodyPr wrap="square" rtlCol="0">
            <a:spAutoFit/>
          </a:bodyPr>
          <a:lstStyle/>
          <a:p>
            <a:r>
              <a:rPr lang="en-US" sz="1200" dirty="0" smtClean="0"/>
              <a:t>Boxplots showing follow-up time in patients with early and late Stage tumors, stratified by the status of the patient at the end of the follow-up time (Alive or dead). Right: Density plots showing no significant difference in the distribution of follow-up time in early stage patients, but a shorter overall follow-up time in the Low MK2 transcript level group in late stage cancer patients. </a:t>
            </a:r>
            <a:endParaRPr lang="en-US" sz="1200" dirty="0"/>
          </a:p>
        </p:txBody>
      </p:sp>
      <p:sp>
        <p:nvSpPr>
          <p:cNvPr id="3" name="TextBox 2"/>
          <p:cNvSpPr txBox="1"/>
          <p:nvPr/>
        </p:nvSpPr>
        <p:spPr>
          <a:xfrm>
            <a:off x="165485" y="66423"/>
            <a:ext cx="10447866" cy="646331"/>
          </a:xfrm>
          <a:prstGeom prst="rect">
            <a:avLst/>
          </a:prstGeom>
          <a:noFill/>
        </p:spPr>
        <p:txBody>
          <a:bodyPr wrap="square" rtlCol="0">
            <a:spAutoFit/>
          </a:bodyPr>
          <a:lstStyle/>
          <a:p>
            <a:r>
              <a:rPr lang="en-US" dirty="0" smtClean="0"/>
              <a:t>We’re interested in the impact of MK2 transcript level on survival. First, I wanted to make sure that the follow-up time was similar between </a:t>
            </a:r>
            <a:endParaRPr lang="en-US" dirty="0"/>
          </a:p>
        </p:txBody>
      </p:sp>
      <p:pic>
        <p:nvPicPr>
          <p:cNvPr id="9" name="Picture 8"/>
          <p:cNvPicPr>
            <a:picLocks noChangeAspect="1"/>
          </p:cNvPicPr>
          <p:nvPr/>
        </p:nvPicPr>
        <p:blipFill>
          <a:blip r:embed="rId4"/>
          <a:stretch>
            <a:fillRect/>
          </a:stretch>
        </p:blipFill>
        <p:spPr>
          <a:xfrm>
            <a:off x="336908" y="940132"/>
            <a:ext cx="6154671" cy="3798311"/>
          </a:xfrm>
          <a:prstGeom prst="rect">
            <a:avLst/>
          </a:prstGeom>
        </p:spPr>
      </p:pic>
    </p:spTree>
    <p:extLst>
      <p:ext uri="{BB962C8B-B14F-4D97-AF65-F5344CB8AC3E}">
        <p14:creationId xmlns:p14="http://schemas.microsoft.com/office/powerpoint/2010/main" val="934372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Follow-up time</a:t>
            </a:r>
            <a:endParaRPr lang="en-US" dirty="0"/>
          </a:p>
        </p:txBody>
      </p:sp>
      <p:pic>
        <p:nvPicPr>
          <p:cNvPr id="4" name="Picture 3"/>
          <p:cNvPicPr>
            <a:picLocks noChangeAspect="1"/>
          </p:cNvPicPr>
          <p:nvPr/>
        </p:nvPicPr>
        <p:blipFill>
          <a:blip r:embed="rId2"/>
          <a:stretch>
            <a:fillRect/>
          </a:stretch>
        </p:blipFill>
        <p:spPr>
          <a:xfrm>
            <a:off x="33871" y="1811875"/>
            <a:ext cx="6062129" cy="3741200"/>
          </a:xfrm>
          <a:prstGeom prst="rect">
            <a:avLst/>
          </a:prstGeom>
        </p:spPr>
      </p:pic>
    </p:spTree>
    <p:extLst>
      <p:ext uri="{BB962C8B-B14F-4D97-AF65-F5344CB8AC3E}">
        <p14:creationId xmlns:p14="http://schemas.microsoft.com/office/powerpoint/2010/main" val="1700398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981940023"/>
              </p:ext>
            </p:extLst>
          </p:nvPr>
        </p:nvGraphicFramePr>
        <p:xfrm>
          <a:off x="906086" y="3453681"/>
          <a:ext cx="3391593" cy="1554480"/>
        </p:xfrm>
        <a:graphic>
          <a:graphicData uri="http://schemas.openxmlformats.org/drawingml/2006/table">
            <a:tbl>
              <a:tblPr firstRow="1" bandRow="1">
                <a:tableStyleId>{5940675A-B579-460E-94D1-54222C63F5DA}</a:tableStyleId>
              </a:tblPr>
              <a:tblGrid>
                <a:gridCol w="1919190">
                  <a:extLst>
                    <a:ext uri="{9D8B030D-6E8A-4147-A177-3AD203B41FA5}">
                      <a16:colId xmlns:a16="http://schemas.microsoft.com/office/drawing/2014/main" val="110289444"/>
                    </a:ext>
                  </a:extLst>
                </a:gridCol>
                <a:gridCol w="531031">
                  <a:extLst>
                    <a:ext uri="{9D8B030D-6E8A-4147-A177-3AD203B41FA5}">
                      <a16:colId xmlns:a16="http://schemas.microsoft.com/office/drawing/2014/main" val="3107732538"/>
                    </a:ext>
                  </a:extLst>
                </a:gridCol>
                <a:gridCol w="941372">
                  <a:extLst>
                    <a:ext uri="{9D8B030D-6E8A-4147-A177-3AD203B41FA5}">
                      <a16:colId xmlns:a16="http://schemas.microsoft.com/office/drawing/2014/main" val="2210913624"/>
                    </a:ext>
                  </a:extLst>
                </a:gridCol>
              </a:tblGrid>
              <a:tr h="261916">
                <a:tc>
                  <a:txBody>
                    <a:bodyPr/>
                    <a:lstStyle/>
                    <a:p>
                      <a:pPr algn="ctr"/>
                      <a:r>
                        <a:rPr lang="en-US" sz="1200" dirty="0" smtClean="0">
                          <a:latin typeface="Arial" panose="020B0604020202020204" pitchFamily="34" charset="0"/>
                          <a:cs typeface="Arial" panose="020B0604020202020204" pitchFamily="34" charset="0"/>
                        </a:rPr>
                        <a:t>Variable</a:t>
                      </a:r>
                      <a:endParaRPr lang="en-US" sz="1200" dirty="0">
                        <a:latin typeface="Arial" panose="020B0604020202020204" pitchFamily="34" charset="0"/>
                        <a:cs typeface="Arial" panose="020B0604020202020204" pitchFamily="34" charset="0"/>
                      </a:endParaRPr>
                    </a:p>
                  </a:txBody>
                  <a:tcPr/>
                </a:tc>
                <a:tc>
                  <a:txBody>
                    <a:bodyPr/>
                    <a:lstStyle/>
                    <a:p>
                      <a:pPr algn="ctr"/>
                      <a:r>
                        <a:rPr lang="en-US" sz="1200" dirty="0" smtClean="0">
                          <a:latin typeface="Arial" panose="020B0604020202020204" pitchFamily="34" charset="0"/>
                          <a:cs typeface="Arial" panose="020B0604020202020204" pitchFamily="34" charset="0"/>
                        </a:rPr>
                        <a:t>HR</a:t>
                      </a:r>
                      <a:endParaRPr lang="en-US" sz="1200" dirty="0">
                        <a:latin typeface="Arial" panose="020B0604020202020204" pitchFamily="34" charset="0"/>
                        <a:cs typeface="Arial" panose="020B0604020202020204" pitchFamily="34" charset="0"/>
                      </a:endParaRPr>
                    </a:p>
                  </a:txBody>
                  <a:tcPr/>
                </a:tc>
                <a:tc>
                  <a:txBody>
                    <a:bodyPr/>
                    <a:lstStyle/>
                    <a:p>
                      <a:pPr algn="ctr"/>
                      <a:r>
                        <a:rPr lang="en-US" sz="1200" dirty="0" smtClean="0">
                          <a:latin typeface="Arial" panose="020B0604020202020204" pitchFamily="34" charset="0"/>
                          <a:cs typeface="Arial" panose="020B0604020202020204" pitchFamily="34" charset="0"/>
                        </a:rPr>
                        <a:t>95%</a:t>
                      </a:r>
                      <a:r>
                        <a:rPr lang="en-US" sz="1200" baseline="0" dirty="0" smtClean="0">
                          <a:latin typeface="Arial" panose="020B0604020202020204" pitchFamily="34" charset="0"/>
                          <a:cs typeface="Arial" panose="020B0604020202020204" pitchFamily="34" charset="0"/>
                        </a:rPr>
                        <a:t> CI</a:t>
                      </a: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85726973"/>
                  </a:ext>
                </a:extLst>
              </a:tr>
              <a:tr h="261916">
                <a:tc>
                  <a:txBody>
                    <a:bodyPr/>
                    <a:lstStyle/>
                    <a:p>
                      <a:r>
                        <a:rPr lang="en-US" sz="1200" dirty="0" smtClean="0">
                          <a:latin typeface="Arial" panose="020B0604020202020204" pitchFamily="34" charset="0"/>
                          <a:cs typeface="Arial" panose="020B0604020202020204" pitchFamily="34" charset="0"/>
                        </a:rPr>
                        <a:t>MK2 expression</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(0.99,1.0)</a:t>
                      </a: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806302485"/>
                  </a:ext>
                </a:extLst>
              </a:tr>
              <a:tr h="261916">
                <a:tc>
                  <a:txBody>
                    <a:bodyPr/>
                    <a:lstStyle/>
                    <a:p>
                      <a:r>
                        <a:rPr lang="en-US" sz="1200" dirty="0" smtClean="0">
                          <a:latin typeface="Arial" panose="020B0604020202020204" pitchFamily="34" charset="0"/>
                          <a:cs typeface="Arial" panose="020B0604020202020204" pitchFamily="34" charset="0"/>
                        </a:rPr>
                        <a:t>Late Stage cancer</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2.57</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(1.82,3.62)</a:t>
                      </a: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09621651"/>
                  </a:ext>
                </a:extLst>
              </a:tr>
              <a:tr h="261916">
                <a:tc>
                  <a:txBody>
                    <a:bodyPr/>
                    <a:lstStyle/>
                    <a:p>
                      <a:r>
                        <a:rPr lang="en-US" sz="1200" dirty="0" smtClean="0">
                          <a:latin typeface="Arial" panose="020B0604020202020204" pitchFamily="34" charset="0"/>
                          <a:cs typeface="Arial" panose="020B0604020202020204" pitchFamily="34" charset="0"/>
                        </a:rPr>
                        <a:t>Non-Adenocarcinoma histology</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0.47</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(0.29,0.78)</a:t>
                      </a: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89147084"/>
                  </a:ext>
                </a:extLst>
              </a:tr>
              <a:tr h="261916">
                <a:tc>
                  <a:txBody>
                    <a:bodyPr/>
                    <a:lstStyle/>
                    <a:p>
                      <a:r>
                        <a:rPr lang="en-US" sz="1200" dirty="0" smtClean="0">
                          <a:latin typeface="Arial" panose="020B0604020202020204" pitchFamily="34" charset="0"/>
                          <a:cs typeface="Arial" panose="020B0604020202020204" pitchFamily="34" charset="0"/>
                        </a:rPr>
                        <a:t>Age</a:t>
                      </a:r>
                      <a:r>
                        <a:rPr lang="en-US" sz="1200" baseline="0" dirty="0" smtClean="0">
                          <a:latin typeface="Arial" panose="020B0604020202020204" pitchFamily="34" charset="0"/>
                          <a:cs typeface="Arial" panose="020B0604020202020204" pitchFamily="34" charset="0"/>
                        </a:rPr>
                        <a:t> at diagnosis</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1.01</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(0.99,1.02)</a:t>
                      </a: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60084884"/>
                  </a:ext>
                </a:extLst>
              </a:tr>
            </a:tbl>
          </a:graphicData>
        </a:graphic>
      </p:graphicFrame>
      <p:sp>
        <p:nvSpPr>
          <p:cNvPr id="7" name="TextBox 6"/>
          <p:cNvSpPr txBox="1"/>
          <p:nvPr/>
        </p:nvSpPr>
        <p:spPr>
          <a:xfrm>
            <a:off x="634607" y="2837098"/>
            <a:ext cx="5090918" cy="461665"/>
          </a:xfrm>
          <a:prstGeom prst="rect">
            <a:avLst/>
          </a:prstGeom>
          <a:noFill/>
        </p:spPr>
        <p:txBody>
          <a:bodyPr wrap="square" rtlCol="0">
            <a:spAutoFit/>
          </a:bodyPr>
          <a:lstStyle/>
          <a:p>
            <a:r>
              <a:rPr lang="en-US" sz="1200" b="1" u="sng" dirty="0" smtClean="0">
                <a:latin typeface="Arial" panose="020B0604020202020204" pitchFamily="34" charset="0"/>
                <a:cs typeface="Arial" panose="020B0604020202020204" pitchFamily="34" charset="0"/>
              </a:rPr>
              <a:t>Cox Proportional Hazard model results – MK2 transcript levels treated as a continuous variable</a:t>
            </a:r>
            <a:endParaRPr lang="en-US" sz="1200" b="1" u="sng"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634607" y="116635"/>
            <a:ext cx="4215599" cy="2601627"/>
          </a:xfrm>
          <a:prstGeom prst="rect">
            <a:avLst/>
          </a:prstGeom>
        </p:spPr>
      </p:pic>
      <p:pic>
        <p:nvPicPr>
          <p:cNvPr id="9" name="Picture 8"/>
          <p:cNvPicPr>
            <a:picLocks noChangeAspect="1"/>
          </p:cNvPicPr>
          <p:nvPr/>
        </p:nvPicPr>
        <p:blipFill>
          <a:blip r:embed="rId3"/>
          <a:stretch>
            <a:fillRect/>
          </a:stretch>
        </p:blipFill>
        <p:spPr>
          <a:xfrm>
            <a:off x="5381176" y="116635"/>
            <a:ext cx="6666667" cy="4114286"/>
          </a:xfrm>
          <a:prstGeom prst="rect">
            <a:avLst/>
          </a:prstGeom>
        </p:spPr>
      </p:pic>
      <p:sp>
        <p:nvSpPr>
          <p:cNvPr id="10" name="TextBox 9"/>
          <p:cNvSpPr txBox="1"/>
          <p:nvPr/>
        </p:nvSpPr>
        <p:spPr>
          <a:xfrm>
            <a:off x="806335" y="5519651"/>
            <a:ext cx="10174932" cy="830997"/>
          </a:xfrm>
          <a:prstGeom prst="rect">
            <a:avLst/>
          </a:prstGeom>
          <a:noFill/>
        </p:spPr>
        <p:txBody>
          <a:bodyPr wrap="square" rtlCol="0">
            <a:spAutoFit/>
          </a:bodyPr>
          <a:lstStyle/>
          <a:p>
            <a:r>
              <a:rPr lang="en-US" sz="1200" dirty="0" smtClean="0"/>
              <a:t>We are interested in assessing the impact of MK2 transcript levels on survival. So, we first treated MK2 as a continuous variable (no binning into “high” or “low” transcript levels). Top left: Histogram showing distribution of MK2 transcript values in the dataset. Top right: Diagnostics (residuals) for the variables in a Cox PH model that includes age, tumor stage, MK2 transcript level (</a:t>
            </a:r>
            <a:r>
              <a:rPr lang="en-US" sz="1200" dirty="0" err="1" smtClean="0"/>
              <a:t>clinical.Expression</a:t>
            </a:r>
            <a:r>
              <a:rPr lang="en-US" sz="1200" dirty="0" smtClean="0"/>
              <a:t>) and tumor histology. The residuals look uniformly distributed. Bottom left: Results of the Cox PH model showing that, when we model MK2 as a continuous variable, no association between MK2 transcript level and survival. </a:t>
            </a:r>
            <a:endParaRPr lang="en-US" sz="1200" dirty="0"/>
          </a:p>
        </p:txBody>
      </p:sp>
    </p:spTree>
    <p:extLst>
      <p:ext uri="{BB962C8B-B14F-4D97-AF65-F5344CB8AC3E}">
        <p14:creationId xmlns:p14="http://schemas.microsoft.com/office/powerpoint/2010/main" val="2913793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425" y="-67153"/>
            <a:ext cx="10515600" cy="1325563"/>
          </a:xfrm>
        </p:spPr>
        <p:txBody>
          <a:bodyPr>
            <a:normAutofit/>
          </a:bodyPr>
          <a:lstStyle/>
          <a:p>
            <a:r>
              <a:rPr lang="en-US" sz="2800" dirty="0" smtClean="0"/>
              <a:t>Cox Proportional Hazard model diagnostics when MK2 classified as categorical (high vs. low)</a:t>
            </a:r>
            <a:endParaRPr lang="en-US" sz="2800" dirty="0"/>
          </a:p>
        </p:txBody>
      </p:sp>
      <p:pic>
        <p:nvPicPr>
          <p:cNvPr id="5" name="Picture 4"/>
          <p:cNvPicPr>
            <a:picLocks noChangeAspect="1"/>
          </p:cNvPicPr>
          <p:nvPr/>
        </p:nvPicPr>
        <p:blipFill>
          <a:blip r:embed="rId2"/>
          <a:stretch>
            <a:fillRect/>
          </a:stretch>
        </p:blipFill>
        <p:spPr>
          <a:xfrm>
            <a:off x="658156" y="3958960"/>
            <a:ext cx="4505982" cy="2780834"/>
          </a:xfrm>
          <a:prstGeom prst="rect">
            <a:avLst/>
          </a:prstGeom>
        </p:spPr>
      </p:pic>
      <p:pic>
        <p:nvPicPr>
          <p:cNvPr id="6" name="Picture 5"/>
          <p:cNvPicPr>
            <a:picLocks noChangeAspect="1"/>
          </p:cNvPicPr>
          <p:nvPr/>
        </p:nvPicPr>
        <p:blipFill>
          <a:blip r:embed="rId3"/>
          <a:stretch>
            <a:fillRect/>
          </a:stretch>
        </p:blipFill>
        <p:spPr>
          <a:xfrm>
            <a:off x="6361981" y="595628"/>
            <a:ext cx="4506044" cy="3218603"/>
          </a:xfrm>
          <a:prstGeom prst="rect">
            <a:avLst/>
          </a:prstGeom>
        </p:spPr>
      </p:pic>
      <p:sp>
        <p:nvSpPr>
          <p:cNvPr id="7" name="TextBox 6"/>
          <p:cNvSpPr txBox="1"/>
          <p:nvPr/>
        </p:nvSpPr>
        <p:spPr>
          <a:xfrm>
            <a:off x="8289158" y="3411129"/>
            <a:ext cx="724878"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Log(time)</a:t>
            </a:r>
            <a:endParaRPr lang="en-US" sz="1000" dirty="0">
              <a:latin typeface="Arial" panose="020B0604020202020204" pitchFamily="34" charset="0"/>
              <a:cs typeface="Arial" panose="020B0604020202020204" pitchFamily="34" charset="0"/>
            </a:endParaRPr>
          </a:p>
        </p:txBody>
      </p:sp>
      <p:sp>
        <p:nvSpPr>
          <p:cNvPr id="8" name="TextBox 7"/>
          <p:cNvSpPr txBox="1"/>
          <p:nvPr/>
        </p:nvSpPr>
        <p:spPr>
          <a:xfrm rot="16200000">
            <a:off x="5891981" y="2035111"/>
            <a:ext cx="1217000"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Log(-log(survival))</a:t>
            </a:r>
            <a:endParaRPr lang="en-US" sz="1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4"/>
          <a:stretch>
            <a:fillRect/>
          </a:stretch>
        </p:blipFill>
        <p:spPr>
          <a:xfrm>
            <a:off x="573094" y="963736"/>
            <a:ext cx="4591044" cy="2833330"/>
          </a:xfrm>
          <a:prstGeom prst="rect">
            <a:avLst/>
          </a:prstGeom>
        </p:spPr>
      </p:pic>
      <p:sp>
        <p:nvSpPr>
          <p:cNvPr id="9" name="TextBox 8"/>
          <p:cNvSpPr txBox="1"/>
          <p:nvPr/>
        </p:nvSpPr>
        <p:spPr>
          <a:xfrm>
            <a:off x="6072602" y="4240409"/>
            <a:ext cx="5571035" cy="1015663"/>
          </a:xfrm>
          <a:prstGeom prst="rect">
            <a:avLst/>
          </a:prstGeom>
          <a:noFill/>
        </p:spPr>
        <p:txBody>
          <a:bodyPr wrap="square" rtlCol="0">
            <a:spAutoFit/>
          </a:bodyPr>
          <a:lstStyle/>
          <a:p>
            <a:r>
              <a:rPr lang="en-US" sz="1200" dirty="0" smtClean="0"/>
              <a:t>Since we’re interested in what happens when MK2 protein levels are altered, we re-categorized MK2 transcript levels in “high” (top 1/3</a:t>
            </a:r>
            <a:r>
              <a:rPr lang="en-US" sz="1200" baseline="30000" dirty="0" smtClean="0"/>
              <a:t>rd</a:t>
            </a:r>
            <a:r>
              <a:rPr lang="en-US" sz="1200" dirty="0" smtClean="0"/>
              <a:t>) and “low (bottom 1/3</a:t>
            </a:r>
            <a:r>
              <a:rPr lang="en-US" sz="1200" baseline="30000" dirty="0" smtClean="0"/>
              <a:t>rd</a:t>
            </a:r>
            <a:r>
              <a:rPr lang="en-US" sz="1200" dirty="0" smtClean="0"/>
              <a:t>). Now, this categorical variable (MK2 = “high” or “low”) was used in the Cox PH model. Diagnostic plots of Residuals (left side) and QQ plots (right upper) show that when coded this way, this variable violates PH assumption testing. </a:t>
            </a:r>
            <a:endParaRPr lang="en-US" sz="1200" dirty="0"/>
          </a:p>
        </p:txBody>
      </p:sp>
    </p:spTree>
    <p:extLst>
      <p:ext uri="{BB962C8B-B14F-4D97-AF65-F5344CB8AC3E}">
        <p14:creationId xmlns:p14="http://schemas.microsoft.com/office/powerpoint/2010/main" val="3314451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9700230"/>
              </p:ext>
            </p:extLst>
          </p:nvPr>
        </p:nvGraphicFramePr>
        <p:xfrm>
          <a:off x="1962151" y="1825114"/>
          <a:ext cx="7818649" cy="3040380"/>
        </p:xfrm>
        <a:graphic>
          <a:graphicData uri="http://schemas.openxmlformats.org/drawingml/2006/table">
            <a:tbl>
              <a:tblPr>
                <a:tableStyleId>{616DA210-FB5B-4158-B5E0-FEB733F419BA}</a:tableStyleId>
              </a:tblPr>
              <a:tblGrid>
                <a:gridCol w="1096552">
                  <a:extLst>
                    <a:ext uri="{9D8B030D-6E8A-4147-A177-3AD203B41FA5}">
                      <a16:colId xmlns:a16="http://schemas.microsoft.com/office/drawing/2014/main" val="3157925232"/>
                    </a:ext>
                  </a:extLst>
                </a:gridCol>
                <a:gridCol w="1696230">
                  <a:extLst>
                    <a:ext uri="{9D8B030D-6E8A-4147-A177-3AD203B41FA5}">
                      <a16:colId xmlns:a16="http://schemas.microsoft.com/office/drawing/2014/main" val="3253703896"/>
                    </a:ext>
                  </a:extLst>
                </a:gridCol>
                <a:gridCol w="1096552">
                  <a:extLst>
                    <a:ext uri="{9D8B030D-6E8A-4147-A177-3AD203B41FA5}">
                      <a16:colId xmlns:a16="http://schemas.microsoft.com/office/drawing/2014/main" val="2271373875"/>
                    </a:ext>
                  </a:extLst>
                </a:gridCol>
                <a:gridCol w="1484915">
                  <a:extLst>
                    <a:ext uri="{9D8B030D-6E8A-4147-A177-3AD203B41FA5}">
                      <a16:colId xmlns:a16="http://schemas.microsoft.com/office/drawing/2014/main" val="954969009"/>
                    </a:ext>
                  </a:extLst>
                </a:gridCol>
                <a:gridCol w="1096552">
                  <a:extLst>
                    <a:ext uri="{9D8B030D-6E8A-4147-A177-3AD203B41FA5}">
                      <a16:colId xmlns:a16="http://schemas.microsoft.com/office/drawing/2014/main" val="3639311359"/>
                    </a:ext>
                  </a:extLst>
                </a:gridCol>
                <a:gridCol w="1347848">
                  <a:extLst>
                    <a:ext uri="{9D8B030D-6E8A-4147-A177-3AD203B41FA5}">
                      <a16:colId xmlns:a16="http://schemas.microsoft.com/office/drawing/2014/main" val="678760965"/>
                    </a:ext>
                  </a:extLst>
                </a:gridCol>
              </a:tblGrid>
              <a:tr h="190500">
                <a:tc rowSpan="2" gridSpan="2">
                  <a:txBody>
                    <a:bodyPr/>
                    <a:lstStyle/>
                    <a:p>
                      <a:pPr algn="ctr" fontAlgn="b"/>
                      <a:r>
                        <a:rPr lang="en-US" sz="1600" b="1" i="0" u="none" strike="noStrike" dirty="0" smtClean="0">
                          <a:solidFill>
                            <a:srgbClr val="000000"/>
                          </a:solidFill>
                          <a:effectLst/>
                          <a:latin typeface="Calibri" panose="020F0502020204030204" pitchFamily="34" charset="0"/>
                        </a:rPr>
                        <a:t>Early Stage</a:t>
                      </a:r>
                      <a:endParaRPr lang="en-US" sz="1600" b="1" i="0" u="none" strike="noStrike" dirty="0">
                        <a:solidFill>
                          <a:srgbClr val="000000"/>
                        </a:solidFill>
                        <a:effectLst/>
                        <a:latin typeface="Calibri" panose="020F0502020204030204" pitchFamily="34" charset="0"/>
                      </a:endParaRPr>
                    </a:p>
                  </a:txBody>
                  <a:tcPr marL="9525" marR="9525" marT="9525" marB="0" anchor="ctr"/>
                </a:tc>
                <a:tc rowSpan="2" hMerge="1">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ctr" fontAlgn="b"/>
                      <a:r>
                        <a:rPr lang="en-US" sz="1600" b="1" u="none" strike="noStrike" dirty="0">
                          <a:effectLst/>
                        </a:rPr>
                        <a:t>Model </a:t>
                      </a:r>
                      <a:r>
                        <a:rPr lang="en-US" sz="1600" b="1" u="none" strike="noStrike" dirty="0" smtClean="0">
                          <a:effectLst/>
                        </a:rPr>
                        <a:t>1</a:t>
                      </a:r>
                      <a:r>
                        <a:rPr lang="en-US" sz="1600" b="1" u="none" strike="noStrike" baseline="30000" dirty="0" smtClean="0">
                          <a:effectLst/>
                        </a:rPr>
                        <a:t>b</a:t>
                      </a:r>
                      <a:endParaRPr lang="en-US" sz="1600" b="1"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ctr" fontAlgn="b"/>
                      <a:r>
                        <a:rPr lang="en-US" sz="1600" b="1" u="none" strike="noStrike" dirty="0">
                          <a:effectLst/>
                        </a:rPr>
                        <a:t>Model </a:t>
                      </a:r>
                      <a:r>
                        <a:rPr lang="en-US" sz="1600" b="1" u="none" strike="noStrike" dirty="0" smtClean="0">
                          <a:effectLst/>
                        </a:rPr>
                        <a:t>2</a:t>
                      </a:r>
                      <a:r>
                        <a:rPr lang="en-US" sz="1600" b="1" u="none" strike="noStrike" baseline="30000" dirty="0" smtClean="0">
                          <a:effectLst/>
                        </a:rPr>
                        <a:t>c</a:t>
                      </a:r>
                      <a:endParaRPr lang="en-US" sz="1600" b="1"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5953472"/>
                  </a:ext>
                </a:extLst>
              </a:tr>
              <a:tr h="190500">
                <a:tc gridSpan="2" vMerge="1">
                  <a:txBody>
                    <a:bodyPr/>
                    <a:lstStyle/>
                    <a:p>
                      <a:pPr algn="ctr" fontAlgn="b"/>
                      <a:endParaRPr lang="en-US" sz="1600" b="1" i="0" u="none" strike="noStrike" dirty="0">
                        <a:solidFill>
                          <a:srgbClr val="000000"/>
                        </a:solidFill>
                        <a:effectLst/>
                        <a:latin typeface="Calibri" panose="020F0502020204030204" pitchFamily="34" charset="0"/>
                      </a:endParaRPr>
                    </a:p>
                  </a:txBody>
                  <a:tcPr marL="9525" marR="9525" marT="9525" marB="0" anchor="b"/>
                </a:tc>
                <a:tc hMerge="1" vMerge="1">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HR</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95%CI</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HR</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95% CI</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5067518"/>
                  </a:ext>
                </a:extLst>
              </a:tr>
              <a:tr h="190500">
                <a:tc rowSpan="4">
                  <a:txBody>
                    <a:bodyPr/>
                    <a:lstStyle/>
                    <a:p>
                      <a:pPr algn="ctr" fontAlgn="b"/>
                      <a:r>
                        <a:rPr lang="en-US" sz="1600" b="0" i="0" u="none" strike="noStrike" dirty="0" smtClean="0">
                          <a:solidFill>
                            <a:srgbClr val="000000"/>
                          </a:solidFill>
                          <a:effectLst/>
                          <a:latin typeface="Calibri" panose="020F0502020204030204" pitchFamily="34" charset="0"/>
                        </a:rPr>
                        <a:t>High MK2</a:t>
                      </a:r>
                      <a:r>
                        <a:rPr lang="en-US" sz="1600" b="0" i="0" u="none" strike="noStrike" baseline="30000" dirty="0" smtClean="0">
                          <a:solidFill>
                            <a:srgbClr val="000000"/>
                          </a:solidFill>
                          <a:effectLst/>
                          <a:latin typeface="Calibri" panose="020F0502020204030204" pitchFamily="34" charset="0"/>
                        </a:rPr>
                        <a:t>a</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smtClean="0">
                          <a:effectLst/>
                        </a:rPr>
                        <a:t>0-1yr</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u="none" strike="noStrike" dirty="0" smtClean="0">
                          <a:effectLst/>
                        </a:rPr>
                        <a:t>0.26</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0" i="0" u="none" strike="noStrike" dirty="0" smtClean="0">
                          <a:solidFill>
                            <a:srgbClr val="000000"/>
                          </a:solidFill>
                          <a:effectLst/>
                          <a:latin typeface="Calibri" panose="020F0502020204030204" pitchFamily="34" charset="0"/>
                        </a:rPr>
                        <a:t>(0.08,0.80)</a:t>
                      </a:r>
                    </a:p>
                  </a:txBody>
                  <a:tcPr marL="9525" marR="9525" marT="9525" marB="0" anchor="b"/>
                </a:tc>
                <a:tc>
                  <a:txBody>
                    <a:bodyPr/>
                    <a:lstStyle/>
                    <a:p>
                      <a:pPr algn="ctr" fontAlgn="b"/>
                      <a:r>
                        <a:rPr lang="en-US" sz="1600" b="1" u="none" strike="noStrike" dirty="0" smtClean="0">
                          <a:effectLst/>
                        </a:rPr>
                        <a:t>0.27</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smtClean="0">
                          <a:effectLst/>
                        </a:rPr>
                        <a:t>(0.08,0.85)</a:t>
                      </a:r>
                    </a:p>
                  </a:txBody>
                  <a:tcPr marL="9525" marR="9525" marT="9525" marB="0" anchor="b"/>
                </a:tc>
                <a:extLst>
                  <a:ext uri="{0D108BD9-81ED-4DB2-BD59-A6C34878D82A}">
                    <a16:rowId xmlns:a16="http://schemas.microsoft.com/office/drawing/2014/main" val="3370374313"/>
                  </a:ext>
                </a:extLst>
              </a:tr>
              <a:tr h="190500">
                <a:tc vMerge="1">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smtClean="0">
                          <a:effectLst/>
                        </a:rPr>
                        <a:t>1-2yrs</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0" i="0" u="none" strike="noStrike" dirty="0" smtClean="0">
                          <a:solidFill>
                            <a:srgbClr val="000000"/>
                          </a:solidFill>
                          <a:effectLst/>
                          <a:latin typeface="Calibri" panose="020F0502020204030204" pitchFamily="34" charset="0"/>
                        </a:rPr>
                        <a:t>0.93</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0" i="0" u="none" strike="noStrike" dirty="0" smtClean="0">
                          <a:solidFill>
                            <a:srgbClr val="000000"/>
                          </a:solidFill>
                          <a:effectLst/>
                          <a:latin typeface="Calibri" panose="020F0502020204030204" pitchFamily="34" charset="0"/>
                        </a:rPr>
                        <a:t>(0.36,2.42)</a:t>
                      </a:r>
                    </a:p>
                  </a:txBody>
                  <a:tcPr marL="9525" marR="9525" marT="9525" marB="0" anchor="b"/>
                </a:tc>
                <a:tc>
                  <a:txBody>
                    <a:bodyPr/>
                    <a:lstStyle/>
                    <a:p>
                      <a:pPr algn="ctr" fontAlgn="b"/>
                      <a:r>
                        <a:rPr lang="en-US" sz="1600" u="none" strike="noStrike" dirty="0" smtClean="0">
                          <a:effectLst/>
                        </a:rPr>
                        <a:t>1.05</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0" i="0" u="none" strike="noStrike" dirty="0" smtClean="0">
                          <a:solidFill>
                            <a:srgbClr val="000000"/>
                          </a:solidFill>
                          <a:effectLst/>
                          <a:latin typeface="Calibri" panose="020F0502020204030204" pitchFamily="34" charset="0"/>
                        </a:rPr>
                        <a:t>(0.39,2.82)</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5768316"/>
                  </a:ext>
                </a:extLst>
              </a:tr>
              <a:tr h="190500">
                <a:tc vMerge="1">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smtClean="0">
                          <a:effectLst/>
                        </a:rPr>
                        <a:t>2-3yrs</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smtClean="0">
                          <a:effectLst/>
                        </a:rPr>
                        <a:t>2.83</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0" i="0" u="none" strike="noStrike" dirty="0" smtClean="0">
                          <a:solidFill>
                            <a:srgbClr val="000000"/>
                          </a:solidFill>
                          <a:effectLst/>
                          <a:latin typeface="Calibri" panose="020F0502020204030204" pitchFamily="34" charset="0"/>
                        </a:rPr>
                        <a:t>(0.92,8.71)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0" i="0" u="none" strike="noStrike" dirty="0" smtClean="0">
                          <a:solidFill>
                            <a:schemeClr val="tx1"/>
                          </a:solidFill>
                          <a:effectLst/>
                          <a:latin typeface="+mn-lt"/>
                        </a:rPr>
                        <a:t>2.55</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0" i="0" u="none" strike="noStrike" dirty="0" smtClean="0">
                          <a:solidFill>
                            <a:srgbClr val="000000"/>
                          </a:solidFill>
                          <a:effectLst/>
                          <a:latin typeface="Calibri" panose="020F0502020204030204" pitchFamily="34" charset="0"/>
                        </a:rPr>
                        <a:t>(0.82,</a:t>
                      </a:r>
                      <a:r>
                        <a:rPr lang="en-US" sz="1600" b="0" i="0" u="none" strike="noStrike" baseline="0" dirty="0" smtClean="0">
                          <a:solidFill>
                            <a:srgbClr val="000000"/>
                          </a:solidFill>
                          <a:effectLst/>
                          <a:latin typeface="Calibri" panose="020F0502020204030204" pitchFamily="34" charset="0"/>
                        </a:rPr>
                        <a:t> 7.95</a:t>
                      </a:r>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36747785"/>
                  </a:ext>
                </a:extLst>
              </a:tr>
              <a:tr h="190500">
                <a:tc vMerge="1">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smtClean="0">
                          <a:effectLst/>
                        </a:rPr>
                        <a:t>&gt;3yrs</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smtClean="0">
                          <a:effectLst/>
                        </a:rPr>
                        <a:t>1.53</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smtClean="0">
                          <a:effectLst/>
                        </a:rPr>
                        <a:t>(0.65,3.62)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smtClean="0">
                          <a:effectLst/>
                        </a:rPr>
                        <a:t>1.39</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0" i="0" u="none" strike="noStrike" dirty="0" smtClean="0">
                          <a:solidFill>
                            <a:srgbClr val="000000"/>
                          </a:solidFill>
                          <a:effectLst/>
                          <a:latin typeface="Calibri" panose="020F0502020204030204" pitchFamily="34" charset="0"/>
                        </a:rPr>
                        <a:t>(0.58,3.33)</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282651"/>
                  </a:ext>
                </a:extLst>
              </a:tr>
              <a:tr h="190500">
                <a:tc rowSpan="2" gridSpan="2">
                  <a:txBody>
                    <a:bodyPr/>
                    <a:lstStyle/>
                    <a:p>
                      <a:pPr algn="ctr" fontAlgn="b"/>
                      <a:r>
                        <a:rPr lang="en-US" sz="1600" b="1" i="0" u="none" strike="noStrike" dirty="0" smtClean="0">
                          <a:solidFill>
                            <a:srgbClr val="000000"/>
                          </a:solidFill>
                          <a:effectLst/>
                          <a:latin typeface="Calibri" panose="020F0502020204030204" pitchFamily="34" charset="0"/>
                        </a:rPr>
                        <a:t>Late Stage</a:t>
                      </a:r>
                      <a:endParaRPr lang="en-US" sz="1600" b="1" i="0" u="none" strike="noStrike" dirty="0">
                        <a:solidFill>
                          <a:srgbClr val="000000"/>
                        </a:solidFill>
                        <a:effectLst/>
                        <a:latin typeface="Calibri" panose="020F0502020204030204" pitchFamily="34" charset="0"/>
                      </a:endParaRPr>
                    </a:p>
                  </a:txBody>
                  <a:tcPr marL="9525" marR="9525" marT="9525" marB="0" anchor="ctr"/>
                </a:tc>
                <a:tc rowSpan="2" hMerge="1">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ctr" fontAlgn="b"/>
                      <a:r>
                        <a:rPr lang="en-US" sz="1600" b="1" u="none" strike="noStrike" dirty="0">
                          <a:effectLst/>
                        </a:rPr>
                        <a:t>Model </a:t>
                      </a:r>
                      <a:r>
                        <a:rPr lang="en-US" sz="1600" b="1" u="none" strike="noStrike" dirty="0" smtClean="0">
                          <a:effectLst/>
                        </a:rPr>
                        <a:t>1</a:t>
                      </a:r>
                      <a:endParaRPr lang="en-US" sz="1600" b="1"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ctr" fontAlgn="b"/>
                      <a:r>
                        <a:rPr lang="en-US" sz="1600" b="1" u="none" strike="noStrike" dirty="0">
                          <a:effectLst/>
                        </a:rPr>
                        <a:t>Model 2</a:t>
                      </a:r>
                      <a:endParaRPr lang="en-US" sz="1600" b="1"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74286345"/>
                  </a:ext>
                </a:extLst>
              </a:tr>
              <a:tr h="190500">
                <a:tc gridSpan="2" vMerge="1">
                  <a:txBody>
                    <a:bodyPr/>
                    <a:lstStyle/>
                    <a:p>
                      <a:pPr algn="ctr" fontAlgn="b"/>
                      <a:endParaRPr lang="en-US" sz="1600" b="1" i="0" u="none" strike="noStrike" dirty="0">
                        <a:solidFill>
                          <a:srgbClr val="000000"/>
                        </a:solidFill>
                        <a:effectLst/>
                        <a:latin typeface="Calibri" panose="020F0502020204030204" pitchFamily="34" charset="0"/>
                      </a:endParaRPr>
                    </a:p>
                  </a:txBody>
                  <a:tcPr marL="9525" marR="9525" marT="9525" marB="0" anchor="ctr"/>
                </a:tc>
                <a:tc hMerge="1" vMerge="1">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HR</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95%CI</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HR</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95% CI</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82040474"/>
                  </a:ext>
                </a:extLst>
              </a:tr>
              <a:tr h="190500">
                <a:tc row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High MK2</a:t>
                      </a:r>
                    </a:p>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smtClean="0">
                          <a:effectLst/>
                        </a:rPr>
                        <a:t>0-1yr</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0" u="none" strike="noStrike" dirty="0" smtClean="0">
                          <a:effectLst/>
                        </a:rPr>
                        <a:t>0.65</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0" i="0" u="none" strike="noStrike" dirty="0" smtClean="0">
                          <a:solidFill>
                            <a:srgbClr val="000000"/>
                          </a:solidFill>
                          <a:effectLst/>
                          <a:latin typeface="Calibri" panose="020F0502020204030204" pitchFamily="34" charset="0"/>
                        </a:rPr>
                        <a:t>(0.20, 2.12)</a:t>
                      </a:r>
                    </a:p>
                  </a:txBody>
                  <a:tcPr marL="9525" marR="9525" marT="9525" marB="0" anchor="b"/>
                </a:tc>
                <a:tc>
                  <a:txBody>
                    <a:bodyPr/>
                    <a:lstStyle/>
                    <a:p>
                      <a:pPr algn="ctr" fontAlgn="b"/>
                      <a:r>
                        <a:rPr lang="en-US" sz="1600" b="0" i="0" u="none" strike="noStrike" dirty="0" smtClean="0">
                          <a:solidFill>
                            <a:srgbClr val="000000"/>
                          </a:solidFill>
                          <a:effectLst/>
                          <a:latin typeface="Calibri" panose="020F0502020204030204" pitchFamily="34" charset="0"/>
                        </a:rPr>
                        <a:t>0.64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smtClean="0">
                          <a:effectLst/>
                        </a:rPr>
                        <a:t>(0.19,2.09)</a:t>
                      </a:r>
                    </a:p>
                  </a:txBody>
                  <a:tcPr marL="9525" marR="9525" marT="9525" marB="0" anchor="b"/>
                </a:tc>
                <a:extLst>
                  <a:ext uri="{0D108BD9-81ED-4DB2-BD59-A6C34878D82A}">
                    <a16:rowId xmlns:a16="http://schemas.microsoft.com/office/drawing/2014/main" val="4162564554"/>
                  </a:ext>
                </a:extLst>
              </a:tr>
              <a:tr h="190500">
                <a:tc vMerge="1">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smtClean="0">
                          <a:effectLst/>
                        </a:rPr>
                        <a:t>1-2yrs</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smtClean="0">
                          <a:effectLst/>
                        </a:rPr>
                        <a:t>0.56</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0" i="0" u="none" strike="noStrike" dirty="0" smtClean="0">
                          <a:solidFill>
                            <a:srgbClr val="000000"/>
                          </a:solidFill>
                          <a:effectLst/>
                          <a:latin typeface="Calibri" panose="020F0502020204030204" pitchFamily="34" charset="0"/>
                        </a:rPr>
                        <a:t>(0.19, 1.65)</a:t>
                      </a:r>
                    </a:p>
                  </a:txBody>
                  <a:tcPr marL="9525" marR="9525" marT="9525" marB="0" anchor="b"/>
                </a:tc>
                <a:tc>
                  <a:txBody>
                    <a:bodyPr/>
                    <a:lstStyle/>
                    <a:p>
                      <a:pPr algn="ctr" fontAlgn="b"/>
                      <a:r>
                        <a:rPr lang="en-US" sz="1600" u="none" strike="noStrike" dirty="0" smtClean="0">
                          <a:effectLst/>
                        </a:rPr>
                        <a:t>0.54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0" i="0" u="none" strike="noStrike" dirty="0" smtClean="0">
                          <a:solidFill>
                            <a:srgbClr val="000000"/>
                          </a:solidFill>
                          <a:effectLst/>
                          <a:latin typeface="Calibri" panose="020F0502020204030204" pitchFamily="34" charset="0"/>
                        </a:rPr>
                        <a:t>(0.18,1.60)</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03615360"/>
                  </a:ext>
                </a:extLst>
              </a:tr>
              <a:tr h="190500">
                <a:tc vMerge="1">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smtClean="0">
                          <a:effectLst/>
                        </a:rPr>
                        <a:t>2-3yrs</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smtClean="0">
                          <a:effectLst/>
                        </a:rPr>
                        <a:t>0.75</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0" i="0" u="none" strike="noStrike" dirty="0" smtClean="0">
                          <a:solidFill>
                            <a:srgbClr val="000000"/>
                          </a:solidFill>
                          <a:effectLst/>
                          <a:latin typeface="Calibri" panose="020F0502020204030204" pitchFamily="34" charset="0"/>
                        </a:rPr>
                        <a:t>(0.10,5.37)</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smtClean="0">
                          <a:effectLst/>
                        </a:rPr>
                        <a:t>0.78</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0" i="0" u="none" strike="noStrike" dirty="0" smtClean="0">
                          <a:solidFill>
                            <a:srgbClr val="000000"/>
                          </a:solidFill>
                          <a:effectLst/>
                          <a:latin typeface="Calibri" panose="020F0502020204030204" pitchFamily="34" charset="0"/>
                        </a:rPr>
                        <a:t>(0.10,5.64)</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14807583"/>
                  </a:ext>
                </a:extLst>
              </a:tr>
              <a:tr h="190500">
                <a:tc vMerge="1">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smtClean="0">
                          <a:effectLst/>
                        </a:rPr>
                        <a:t>&gt;3yrs</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smtClean="0">
                          <a:effectLst/>
                        </a:rPr>
                        <a:t>0.64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smtClean="0">
                          <a:effectLst/>
                        </a:rPr>
                        <a:t>(0.10,</a:t>
                      </a:r>
                      <a:r>
                        <a:rPr lang="en-US" sz="1600" u="none" strike="noStrike" baseline="0" dirty="0" smtClean="0">
                          <a:effectLst/>
                        </a:rPr>
                        <a:t> 3.95)</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smtClean="0">
                          <a:effectLst/>
                        </a:rPr>
                        <a:t>0.71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0" i="0" u="none" strike="noStrike" dirty="0" smtClean="0">
                          <a:solidFill>
                            <a:srgbClr val="000000"/>
                          </a:solidFill>
                          <a:effectLst/>
                          <a:latin typeface="Calibri" panose="020F0502020204030204" pitchFamily="34" charset="0"/>
                        </a:rPr>
                        <a:t>(0.11,4.55)</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3365885"/>
                  </a:ext>
                </a:extLst>
              </a:tr>
            </a:tbl>
          </a:graphicData>
        </a:graphic>
      </p:graphicFrame>
      <p:sp>
        <p:nvSpPr>
          <p:cNvPr id="5" name="TextBox 4"/>
          <p:cNvSpPr txBox="1"/>
          <p:nvPr/>
        </p:nvSpPr>
        <p:spPr>
          <a:xfrm>
            <a:off x="1870883" y="4873238"/>
            <a:ext cx="9482918" cy="738664"/>
          </a:xfrm>
          <a:prstGeom prst="rect">
            <a:avLst/>
          </a:prstGeom>
          <a:noFill/>
        </p:spPr>
        <p:txBody>
          <a:bodyPr wrap="square" rtlCol="0">
            <a:spAutoFit/>
          </a:bodyPr>
          <a:lstStyle/>
          <a:p>
            <a:r>
              <a:rPr lang="en-US" sz="1400" baseline="30000" dirty="0" smtClean="0"/>
              <a:t>a</a:t>
            </a:r>
            <a:r>
              <a:rPr lang="en-US" sz="1400" dirty="0" smtClean="0"/>
              <a:t> Top 1/3 of MK2 mRNA transcript levels. Reference: bottom 1/3 of mRNA transcript levels</a:t>
            </a:r>
            <a:endParaRPr lang="en-US" sz="1400" baseline="30000" dirty="0" smtClean="0"/>
          </a:p>
          <a:p>
            <a:r>
              <a:rPr lang="en-US" sz="1400" baseline="30000" dirty="0" smtClean="0"/>
              <a:t>b </a:t>
            </a:r>
            <a:r>
              <a:rPr lang="en-US" sz="1400" dirty="0" smtClean="0"/>
              <a:t>Model 1: MK2 transcript </a:t>
            </a:r>
            <a:r>
              <a:rPr lang="en-US" sz="1400" dirty="0" err="1" smtClean="0"/>
              <a:t>level:time</a:t>
            </a:r>
            <a:r>
              <a:rPr lang="en-US" sz="1400" dirty="0" smtClean="0"/>
              <a:t> strata(0-1yr; 1-2yrs; 2-3yrs; &gt;3yrs)</a:t>
            </a:r>
          </a:p>
          <a:p>
            <a:r>
              <a:rPr lang="en-US" sz="1400" baseline="30000" dirty="0" smtClean="0"/>
              <a:t>c </a:t>
            </a:r>
            <a:r>
              <a:rPr lang="en-US" sz="1400" dirty="0" smtClean="0"/>
              <a:t>Model 2: Model 1 + age at diagnosis + gender+ smoking status</a:t>
            </a:r>
            <a:endParaRPr lang="en-US" sz="1400" dirty="0"/>
          </a:p>
        </p:txBody>
      </p:sp>
      <p:sp>
        <p:nvSpPr>
          <p:cNvPr id="2" name="TextBox 1"/>
          <p:cNvSpPr txBox="1"/>
          <p:nvPr/>
        </p:nvSpPr>
        <p:spPr>
          <a:xfrm>
            <a:off x="1800226" y="1455782"/>
            <a:ext cx="6888232" cy="369332"/>
          </a:xfrm>
          <a:prstGeom prst="rect">
            <a:avLst/>
          </a:prstGeom>
          <a:noFill/>
        </p:spPr>
        <p:txBody>
          <a:bodyPr wrap="none" rtlCol="0">
            <a:spAutoFit/>
          </a:bodyPr>
          <a:lstStyle/>
          <a:p>
            <a:r>
              <a:rPr lang="en-US" b="1" u="sng" dirty="0" smtClean="0"/>
              <a:t>Cox Proportional Hazard model results – MK2 classified as high or low </a:t>
            </a:r>
            <a:endParaRPr lang="en-US" b="1" u="sng" dirty="0"/>
          </a:p>
        </p:txBody>
      </p:sp>
      <p:sp>
        <p:nvSpPr>
          <p:cNvPr id="6" name="TextBox 5"/>
          <p:cNvSpPr txBox="1"/>
          <p:nvPr/>
        </p:nvSpPr>
        <p:spPr>
          <a:xfrm>
            <a:off x="1741672" y="5736700"/>
            <a:ext cx="8873681" cy="646331"/>
          </a:xfrm>
          <a:prstGeom prst="rect">
            <a:avLst/>
          </a:prstGeom>
          <a:noFill/>
        </p:spPr>
        <p:txBody>
          <a:bodyPr wrap="square" rtlCol="0">
            <a:spAutoFit/>
          </a:bodyPr>
          <a:lstStyle/>
          <a:p>
            <a:r>
              <a:rPr lang="en-US" sz="1200" dirty="0" smtClean="0"/>
              <a:t>Since MK2, as a categorical variable, is time-varying, we stratified the results of the model by time. We are mostly interested in what happens in the first year after diagnosis. Thus, we ran a univariate (Model 1) and multivariate (Model 2) Cox PH model to assess the effect of high MK2 (compared to low MK2) levels on survival in the first 1 year (as well as years 1-2, 2-3, </a:t>
            </a:r>
            <a:r>
              <a:rPr lang="en-US" sz="1200" dirty="0" err="1" smtClean="0"/>
              <a:t>etc</a:t>
            </a:r>
            <a:r>
              <a:rPr lang="en-US" sz="1200" dirty="0" smtClean="0"/>
              <a:t>). </a:t>
            </a:r>
            <a:endParaRPr lang="en-US" sz="1200" dirty="0"/>
          </a:p>
        </p:txBody>
      </p:sp>
    </p:spTree>
    <p:extLst>
      <p:ext uri="{BB962C8B-B14F-4D97-AF65-F5344CB8AC3E}">
        <p14:creationId xmlns:p14="http://schemas.microsoft.com/office/powerpoint/2010/main" val="2966018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05960" y="1410495"/>
            <a:ext cx="6666667" cy="4114286"/>
          </a:xfrm>
          <a:prstGeom prst="rect">
            <a:avLst/>
          </a:prstGeom>
        </p:spPr>
      </p:pic>
      <p:sp>
        <p:nvSpPr>
          <p:cNvPr id="3" name="TextBox 2"/>
          <p:cNvSpPr txBox="1"/>
          <p:nvPr/>
        </p:nvSpPr>
        <p:spPr>
          <a:xfrm>
            <a:off x="1741672" y="5736700"/>
            <a:ext cx="8873681" cy="1015663"/>
          </a:xfrm>
          <a:prstGeom prst="rect">
            <a:avLst/>
          </a:prstGeom>
          <a:noFill/>
        </p:spPr>
        <p:txBody>
          <a:bodyPr wrap="square" rtlCol="0">
            <a:spAutoFit/>
          </a:bodyPr>
          <a:lstStyle/>
          <a:p>
            <a:r>
              <a:rPr lang="en-US" sz="1200" dirty="0" smtClean="0"/>
              <a:t>Patient recruitment into this dataset spanned many years, and chemo regimens and other practices change over time. To determine whether this is playing a role, we repeated the Cox PH model from the previous slide, and looked just at the 0-1 year Hazard Ratio in Early stage (shown in the table above). Now, we repeated the Cox PH model with each patient recruitment year excluded (sort of a jackknife type approach), and we plotted the HR and CIs. We can see here that the point estimates are stable even when we exclude any one particular year of recruitment. </a:t>
            </a:r>
            <a:endParaRPr lang="en-US" sz="1200" dirty="0"/>
          </a:p>
        </p:txBody>
      </p:sp>
      <p:graphicFrame>
        <p:nvGraphicFramePr>
          <p:cNvPr id="2" name="Table 1"/>
          <p:cNvGraphicFramePr>
            <a:graphicFrameLocks noGrp="1"/>
          </p:cNvGraphicFramePr>
          <p:nvPr>
            <p:extLst>
              <p:ext uri="{D42A27DB-BD31-4B8C-83A1-F6EECF244321}">
                <p14:modId xmlns:p14="http://schemas.microsoft.com/office/powerpoint/2010/main" val="782238635"/>
              </p:ext>
            </p:extLst>
          </p:nvPr>
        </p:nvGraphicFramePr>
        <p:xfrm>
          <a:off x="1353589" y="113204"/>
          <a:ext cx="7818649" cy="1085373"/>
        </p:xfrm>
        <a:graphic>
          <a:graphicData uri="http://schemas.openxmlformats.org/drawingml/2006/table">
            <a:tbl>
              <a:tblPr>
                <a:tableStyleId>{616DA210-FB5B-4158-B5E0-FEB733F419BA}</a:tableStyleId>
              </a:tblPr>
              <a:tblGrid>
                <a:gridCol w="1096552">
                  <a:extLst>
                    <a:ext uri="{9D8B030D-6E8A-4147-A177-3AD203B41FA5}">
                      <a16:colId xmlns:a16="http://schemas.microsoft.com/office/drawing/2014/main" val="1291902367"/>
                    </a:ext>
                  </a:extLst>
                </a:gridCol>
                <a:gridCol w="1696230">
                  <a:extLst>
                    <a:ext uri="{9D8B030D-6E8A-4147-A177-3AD203B41FA5}">
                      <a16:colId xmlns:a16="http://schemas.microsoft.com/office/drawing/2014/main" val="1184823376"/>
                    </a:ext>
                  </a:extLst>
                </a:gridCol>
                <a:gridCol w="1096552">
                  <a:extLst>
                    <a:ext uri="{9D8B030D-6E8A-4147-A177-3AD203B41FA5}">
                      <a16:colId xmlns:a16="http://schemas.microsoft.com/office/drawing/2014/main" val="2266878170"/>
                    </a:ext>
                  </a:extLst>
                </a:gridCol>
                <a:gridCol w="1484915">
                  <a:extLst>
                    <a:ext uri="{9D8B030D-6E8A-4147-A177-3AD203B41FA5}">
                      <a16:colId xmlns:a16="http://schemas.microsoft.com/office/drawing/2014/main" val="1634574600"/>
                    </a:ext>
                  </a:extLst>
                </a:gridCol>
                <a:gridCol w="1096552">
                  <a:extLst>
                    <a:ext uri="{9D8B030D-6E8A-4147-A177-3AD203B41FA5}">
                      <a16:colId xmlns:a16="http://schemas.microsoft.com/office/drawing/2014/main" val="4049347656"/>
                    </a:ext>
                  </a:extLst>
                </a:gridCol>
                <a:gridCol w="1347848">
                  <a:extLst>
                    <a:ext uri="{9D8B030D-6E8A-4147-A177-3AD203B41FA5}">
                      <a16:colId xmlns:a16="http://schemas.microsoft.com/office/drawing/2014/main" val="1402902660"/>
                    </a:ext>
                  </a:extLst>
                </a:gridCol>
              </a:tblGrid>
              <a:tr h="191890">
                <a:tc rowSpan="2" gridSpan="2">
                  <a:txBody>
                    <a:bodyPr/>
                    <a:lstStyle/>
                    <a:p>
                      <a:pPr algn="ctr" fontAlgn="b"/>
                      <a:r>
                        <a:rPr lang="en-US" sz="1600" b="1" i="0" u="none" strike="noStrike" dirty="0" smtClean="0">
                          <a:solidFill>
                            <a:srgbClr val="000000"/>
                          </a:solidFill>
                          <a:effectLst/>
                          <a:latin typeface="Calibri" panose="020F0502020204030204" pitchFamily="34" charset="0"/>
                        </a:rPr>
                        <a:t>Early Stage</a:t>
                      </a:r>
                      <a:endParaRPr lang="en-US" sz="1600" b="1" i="0" u="none" strike="noStrike" dirty="0">
                        <a:solidFill>
                          <a:srgbClr val="000000"/>
                        </a:solidFill>
                        <a:effectLst/>
                        <a:latin typeface="Calibri" panose="020F0502020204030204" pitchFamily="34" charset="0"/>
                      </a:endParaRPr>
                    </a:p>
                  </a:txBody>
                  <a:tcPr marL="9525" marR="9525" marT="9525" marB="0" anchor="ctr"/>
                </a:tc>
                <a:tc rowSpan="2" hMerge="1">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ctr" fontAlgn="b"/>
                      <a:r>
                        <a:rPr lang="en-US" sz="1600" b="1" u="none" strike="noStrike" dirty="0">
                          <a:effectLst/>
                        </a:rPr>
                        <a:t>Model </a:t>
                      </a:r>
                      <a:r>
                        <a:rPr lang="en-US" sz="1600" b="1" u="none" strike="noStrike" dirty="0" smtClean="0">
                          <a:effectLst/>
                        </a:rPr>
                        <a:t>1</a:t>
                      </a:r>
                      <a:r>
                        <a:rPr lang="en-US" sz="1600" b="1" u="none" strike="noStrike" baseline="30000" dirty="0" smtClean="0">
                          <a:effectLst/>
                        </a:rPr>
                        <a:t>b</a:t>
                      </a:r>
                      <a:endParaRPr lang="en-US" sz="1600" b="1"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ctr" fontAlgn="b"/>
                      <a:r>
                        <a:rPr lang="en-US" sz="1600" b="1" u="none" strike="noStrike" dirty="0">
                          <a:effectLst/>
                        </a:rPr>
                        <a:t>Model </a:t>
                      </a:r>
                      <a:r>
                        <a:rPr lang="en-US" sz="1600" b="1" u="none" strike="noStrike" dirty="0" smtClean="0">
                          <a:effectLst/>
                        </a:rPr>
                        <a:t>2</a:t>
                      </a:r>
                      <a:r>
                        <a:rPr lang="en-US" sz="1600" b="1" u="none" strike="noStrike" baseline="30000" dirty="0" smtClean="0">
                          <a:effectLst/>
                        </a:rPr>
                        <a:t>c</a:t>
                      </a:r>
                      <a:endParaRPr lang="en-US" sz="1600" b="1"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9304901"/>
                  </a:ext>
                </a:extLst>
              </a:tr>
              <a:tr h="191890">
                <a:tc gridSpan="2" vMerge="1">
                  <a:txBody>
                    <a:bodyPr/>
                    <a:lstStyle/>
                    <a:p>
                      <a:pPr algn="ctr" fontAlgn="b"/>
                      <a:endParaRPr lang="en-US" sz="1600" b="1" i="0" u="none" strike="noStrike" dirty="0">
                        <a:solidFill>
                          <a:srgbClr val="000000"/>
                        </a:solidFill>
                        <a:effectLst/>
                        <a:latin typeface="Calibri" panose="020F0502020204030204" pitchFamily="34" charset="0"/>
                      </a:endParaRPr>
                    </a:p>
                  </a:txBody>
                  <a:tcPr marL="9525" marR="9525" marT="9525" marB="0" anchor="b"/>
                </a:tc>
                <a:tc hMerge="1" vMerge="1">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HR</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95%CI</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HR</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95% CI</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9712800"/>
                  </a:ext>
                </a:extLst>
              </a:tr>
              <a:tr h="191890">
                <a:tc rowSpan="2">
                  <a:txBody>
                    <a:bodyPr/>
                    <a:lstStyle/>
                    <a:p>
                      <a:pPr algn="ctr" fontAlgn="b"/>
                      <a:r>
                        <a:rPr lang="en-US" sz="1600" b="0" i="0" u="none" strike="noStrike" dirty="0" smtClean="0">
                          <a:solidFill>
                            <a:srgbClr val="000000"/>
                          </a:solidFill>
                          <a:effectLst/>
                          <a:latin typeface="Calibri" panose="020F0502020204030204" pitchFamily="34" charset="0"/>
                        </a:rPr>
                        <a:t>High MK2</a:t>
                      </a:r>
                      <a:r>
                        <a:rPr lang="en-US" sz="1600" b="0" i="0" u="none" strike="noStrike" baseline="30000" dirty="0" smtClean="0">
                          <a:solidFill>
                            <a:srgbClr val="000000"/>
                          </a:solidFill>
                          <a:effectLst/>
                          <a:latin typeface="Calibri" panose="020F0502020204030204" pitchFamily="34" charset="0"/>
                        </a:rPr>
                        <a:t>a</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smtClean="0">
                          <a:effectLst/>
                        </a:rPr>
                        <a:t>0-1yr</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u="none" strike="noStrike" dirty="0" smtClean="0">
                          <a:effectLst/>
                        </a:rPr>
                        <a:t>0.26</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0" i="0" u="none" strike="noStrike" dirty="0" smtClean="0">
                          <a:solidFill>
                            <a:srgbClr val="000000"/>
                          </a:solidFill>
                          <a:effectLst/>
                          <a:latin typeface="Calibri" panose="020F0502020204030204" pitchFamily="34" charset="0"/>
                        </a:rPr>
                        <a:t>(0.08,0.80)</a:t>
                      </a:r>
                    </a:p>
                  </a:txBody>
                  <a:tcPr marL="9525" marR="9525" marT="9525" marB="0" anchor="b"/>
                </a:tc>
                <a:tc>
                  <a:txBody>
                    <a:bodyPr/>
                    <a:lstStyle/>
                    <a:p>
                      <a:pPr algn="ctr" fontAlgn="b"/>
                      <a:r>
                        <a:rPr lang="en-US" sz="1600" b="1" u="none" strike="noStrike" dirty="0" smtClean="0">
                          <a:effectLst/>
                        </a:rPr>
                        <a:t>0.27</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smtClean="0">
                          <a:effectLst/>
                        </a:rPr>
                        <a:t>(0.08,0.85)</a:t>
                      </a:r>
                    </a:p>
                  </a:txBody>
                  <a:tcPr marL="9525" marR="9525" marT="9525" marB="0" anchor="b"/>
                </a:tc>
                <a:extLst>
                  <a:ext uri="{0D108BD9-81ED-4DB2-BD59-A6C34878D82A}">
                    <a16:rowId xmlns:a16="http://schemas.microsoft.com/office/drawing/2014/main" val="2938614328"/>
                  </a:ext>
                </a:extLst>
              </a:tr>
              <a:tr h="325278">
                <a:tc vMerge="1">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tc>
                <a:tc gridSpan="5">
                  <a:txBody>
                    <a:bodyPr/>
                    <a:lstStyle/>
                    <a:p>
                      <a:endParaRPr lang="en-US" dirty="0"/>
                    </a:p>
                  </a:txBody>
                  <a:tcPr marL="9525" marR="9525" marT="9525" marB="0" anchor="b"/>
                </a:tc>
                <a:tc hMerge="1">
                  <a:txBody>
                    <a:bodyPr/>
                    <a:lstStyle/>
                    <a:p>
                      <a:endParaRPr lang="en-US"/>
                    </a:p>
                  </a:txBody>
                  <a:tcPr marL="9525" marR="9525" marT="9525" marB="0" anchor="b"/>
                </a:tc>
                <a:tc hMerge="1">
                  <a:txBody>
                    <a:bodyPr/>
                    <a:lstStyle/>
                    <a:p>
                      <a:endParaRPr lang="en-US"/>
                    </a:p>
                  </a:txBody>
                  <a:tcPr marL="9525" marR="9525" marT="9525" marB="0" anchor="b"/>
                </a:tc>
                <a:tc hMerge="1">
                  <a:txBody>
                    <a:bodyPr/>
                    <a:lstStyle/>
                    <a:p>
                      <a:endParaRPr lang="en-US"/>
                    </a:p>
                  </a:txBody>
                  <a:tcPr marL="9525" marR="9525" marT="9525" marB="0" anchor="b"/>
                </a:tc>
                <a:tc hMerge="1">
                  <a:txBody>
                    <a:bodyPr/>
                    <a:lstStyle/>
                    <a:p>
                      <a:endParaRPr lang="en-US"/>
                    </a:p>
                  </a:txBody>
                  <a:tcPr marL="9525" marR="9525" marT="9525" marB="0" anchor="b"/>
                </a:tc>
                <a:extLst>
                  <a:ext uri="{0D108BD9-81ED-4DB2-BD59-A6C34878D82A}">
                    <a16:rowId xmlns:a16="http://schemas.microsoft.com/office/drawing/2014/main" val="520306821"/>
                  </a:ext>
                </a:extLst>
              </a:tr>
            </a:tbl>
          </a:graphicData>
        </a:graphic>
      </p:graphicFrame>
    </p:spTree>
    <p:extLst>
      <p:ext uri="{BB962C8B-B14F-4D97-AF65-F5344CB8AC3E}">
        <p14:creationId xmlns:p14="http://schemas.microsoft.com/office/powerpoint/2010/main" val="2363679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62666" y="1371857"/>
            <a:ext cx="6666667" cy="4114286"/>
          </a:xfrm>
          <a:prstGeom prst="rect">
            <a:avLst/>
          </a:prstGeom>
        </p:spPr>
      </p:pic>
      <p:sp>
        <p:nvSpPr>
          <p:cNvPr id="5" name="TextBox 4"/>
          <p:cNvSpPr txBox="1"/>
          <p:nvPr/>
        </p:nvSpPr>
        <p:spPr>
          <a:xfrm>
            <a:off x="3200400" y="5486143"/>
            <a:ext cx="6603999" cy="523220"/>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Graphs showing proportion of people who died within each quantile of MK2 expression in early- and late-stage NSCLC</a:t>
            </a:r>
            <a:endParaRPr lang="en-US" sz="1400" dirty="0">
              <a:latin typeface="Arial" panose="020B0604020202020204" pitchFamily="34" charset="0"/>
              <a:cs typeface="Arial" panose="020B0604020202020204" pitchFamily="34" charset="0"/>
            </a:endParaRPr>
          </a:p>
        </p:txBody>
      </p:sp>
      <p:sp>
        <p:nvSpPr>
          <p:cNvPr id="6" name="TextBox 5"/>
          <p:cNvSpPr txBox="1"/>
          <p:nvPr/>
        </p:nvSpPr>
        <p:spPr>
          <a:xfrm>
            <a:off x="3784600" y="1075266"/>
            <a:ext cx="1188210" cy="369332"/>
          </a:xfrm>
          <a:prstGeom prst="rect">
            <a:avLst/>
          </a:prstGeom>
          <a:noFill/>
        </p:spPr>
        <p:txBody>
          <a:bodyPr wrap="none" rtlCol="0">
            <a:spAutoFit/>
          </a:bodyPr>
          <a:lstStyle/>
          <a:p>
            <a:r>
              <a:rPr lang="en-US" dirty="0" smtClean="0"/>
              <a:t>Early stage</a:t>
            </a:r>
            <a:endParaRPr lang="en-US" dirty="0"/>
          </a:p>
        </p:txBody>
      </p:sp>
      <p:sp>
        <p:nvSpPr>
          <p:cNvPr id="7" name="TextBox 6"/>
          <p:cNvSpPr txBox="1"/>
          <p:nvPr/>
        </p:nvSpPr>
        <p:spPr>
          <a:xfrm>
            <a:off x="7315200" y="1060190"/>
            <a:ext cx="1128129" cy="369332"/>
          </a:xfrm>
          <a:prstGeom prst="rect">
            <a:avLst/>
          </a:prstGeom>
          <a:noFill/>
        </p:spPr>
        <p:txBody>
          <a:bodyPr wrap="none" rtlCol="0">
            <a:spAutoFit/>
          </a:bodyPr>
          <a:lstStyle/>
          <a:p>
            <a:r>
              <a:rPr lang="en-US" dirty="0" smtClean="0"/>
              <a:t>Late stage</a:t>
            </a:r>
            <a:endParaRPr lang="en-US" dirty="0"/>
          </a:p>
        </p:txBody>
      </p:sp>
    </p:spTree>
    <p:extLst>
      <p:ext uri="{BB962C8B-B14F-4D97-AF65-F5344CB8AC3E}">
        <p14:creationId xmlns:p14="http://schemas.microsoft.com/office/powerpoint/2010/main" val="376762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66338435"/>
              </p:ext>
            </p:extLst>
          </p:nvPr>
        </p:nvGraphicFramePr>
        <p:xfrm>
          <a:off x="1896533" y="1693332"/>
          <a:ext cx="8060268" cy="3403600"/>
        </p:xfrm>
        <a:graphic>
          <a:graphicData uri="http://schemas.openxmlformats.org/drawingml/2006/table">
            <a:tbl>
              <a:tblPr firstRow="1" bandRow="1">
                <a:tableStyleId>{5940675A-B579-460E-94D1-54222C63F5DA}</a:tableStyleId>
              </a:tblPr>
              <a:tblGrid>
                <a:gridCol w="2686756">
                  <a:extLst>
                    <a:ext uri="{9D8B030D-6E8A-4147-A177-3AD203B41FA5}">
                      <a16:colId xmlns:a16="http://schemas.microsoft.com/office/drawing/2014/main" val="4163802645"/>
                    </a:ext>
                  </a:extLst>
                </a:gridCol>
                <a:gridCol w="2686756">
                  <a:extLst>
                    <a:ext uri="{9D8B030D-6E8A-4147-A177-3AD203B41FA5}">
                      <a16:colId xmlns:a16="http://schemas.microsoft.com/office/drawing/2014/main" val="3171445123"/>
                    </a:ext>
                  </a:extLst>
                </a:gridCol>
                <a:gridCol w="2686756">
                  <a:extLst>
                    <a:ext uri="{9D8B030D-6E8A-4147-A177-3AD203B41FA5}">
                      <a16:colId xmlns:a16="http://schemas.microsoft.com/office/drawing/2014/main" val="3901191612"/>
                    </a:ext>
                  </a:extLst>
                </a:gridCol>
              </a:tblGrid>
              <a:tr h="370840">
                <a:tc>
                  <a:txBody>
                    <a:bodyPr/>
                    <a:lstStyle/>
                    <a:p>
                      <a:r>
                        <a:rPr lang="en-US" dirty="0" smtClean="0"/>
                        <a:t>Variable</a:t>
                      </a:r>
                      <a:endParaRPr lang="en-US" dirty="0"/>
                    </a:p>
                  </a:txBody>
                  <a:tcPr/>
                </a:tc>
                <a:tc>
                  <a:txBody>
                    <a:bodyPr/>
                    <a:lstStyle/>
                    <a:p>
                      <a:r>
                        <a:rPr lang="en-US" b="1" dirty="0" smtClean="0"/>
                        <a:t>Mode</a:t>
                      </a:r>
                      <a:r>
                        <a:rPr lang="en-US" b="1" baseline="0" dirty="0" smtClean="0"/>
                        <a:t>l 1</a:t>
                      </a:r>
                      <a:r>
                        <a:rPr lang="en-US" b="1" baseline="30000" dirty="0" smtClean="0"/>
                        <a:t>a</a:t>
                      </a:r>
                      <a:endParaRPr lang="en-US" b="1" baseline="0" dirty="0" smtClean="0"/>
                    </a:p>
                    <a:p>
                      <a:r>
                        <a:rPr lang="en-US" dirty="0" smtClean="0"/>
                        <a:t>OR (95% CI)</a:t>
                      </a:r>
                      <a:endParaRPr lang="en-US" dirty="0"/>
                    </a:p>
                  </a:txBody>
                  <a:tcPr/>
                </a:tc>
                <a:tc>
                  <a:txBody>
                    <a:bodyPr/>
                    <a:lstStyle/>
                    <a:p>
                      <a:r>
                        <a:rPr lang="en-US" b="1" dirty="0" smtClean="0"/>
                        <a:t>Model</a:t>
                      </a:r>
                      <a:r>
                        <a:rPr lang="en-US" b="1" baseline="0" dirty="0" smtClean="0"/>
                        <a:t> 2</a:t>
                      </a:r>
                      <a:r>
                        <a:rPr lang="en-US" b="1" baseline="30000" dirty="0" smtClean="0"/>
                        <a:t>b</a:t>
                      </a:r>
                      <a:endParaRPr lang="en-US" b="1" baseline="0" dirty="0" smtClean="0"/>
                    </a:p>
                    <a:p>
                      <a:r>
                        <a:rPr lang="en-US" b="0" baseline="0" dirty="0" smtClean="0"/>
                        <a:t>OR (95% CI)</a:t>
                      </a:r>
                      <a:endParaRPr lang="en-US" b="0" dirty="0"/>
                    </a:p>
                  </a:txBody>
                  <a:tcPr/>
                </a:tc>
                <a:extLst>
                  <a:ext uri="{0D108BD9-81ED-4DB2-BD59-A6C34878D82A}">
                    <a16:rowId xmlns:a16="http://schemas.microsoft.com/office/drawing/2014/main" val="1631915077"/>
                  </a:ext>
                </a:extLst>
              </a:tr>
              <a:tr h="370840">
                <a:tc>
                  <a:txBody>
                    <a:bodyPr/>
                    <a:lstStyle/>
                    <a:p>
                      <a:r>
                        <a:rPr lang="en-US" dirty="0" smtClean="0"/>
                        <a:t>Male Sex</a:t>
                      </a:r>
                      <a:endParaRPr lang="en-US" dirty="0"/>
                    </a:p>
                  </a:txBody>
                  <a:tcPr/>
                </a:tc>
                <a:tc>
                  <a:txBody>
                    <a:bodyPr/>
                    <a:lstStyle/>
                    <a:p>
                      <a:pPr algn="ctr"/>
                      <a:r>
                        <a:rPr lang="en-US" dirty="0" smtClean="0"/>
                        <a:t>1.84</a:t>
                      </a:r>
                      <a:r>
                        <a:rPr lang="en-US" baseline="0" dirty="0" smtClean="0"/>
                        <a:t> (1.03,3.30)</a:t>
                      </a:r>
                      <a:endParaRPr lang="en-US" dirty="0"/>
                    </a:p>
                  </a:txBody>
                  <a:tcPr/>
                </a:tc>
                <a:tc>
                  <a:txBody>
                    <a:bodyPr/>
                    <a:lstStyle/>
                    <a:p>
                      <a:pPr algn="ctr"/>
                      <a:r>
                        <a:rPr lang="en-US" dirty="0" smtClean="0"/>
                        <a:t>1.84</a:t>
                      </a:r>
                      <a:r>
                        <a:rPr lang="en-US" baseline="0" dirty="0" smtClean="0"/>
                        <a:t> (1.03,3.3)</a:t>
                      </a:r>
                      <a:endParaRPr lang="en-US" dirty="0"/>
                    </a:p>
                  </a:txBody>
                  <a:tcPr/>
                </a:tc>
                <a:extLst>
                  <a:ext uri="{0D108BD9-81ED-4DB2-BD59-A6C34878D82A}">
                    <a16:rowId xmlns:a16="http://schemas.microsoft.com/office/drawing/2014/main" val="3068405118"/>
                  </a:ext>
                </a:extLst>
              </a:tr>
              <a:tr h="370840">
                <a:tc>
                  <a:txBody>
                    <a:bodyPr/>
                    <a:lstStyle/>
                    <a:p>
                      <a:r>
                        <a:rPr lang="en-US" dirty="0" smtClean="0"/>
                        <a:t>Smoking</a:t>
                      </a:r>
                      <a:endParaRPr lang="en-US" dirty="0"/>
                    </a:p>
                  </a:txBody>
                  <a:tcPr/>
                </a:tc>
                <a:tc>
                  <a:txBody>
                    <a:bodyPr/>
                    <a:lstStyle/>
                    <a:p>
                      <a:pPr algn="ctr"/>
                      <a:r>
                        <a:rPr lang="en-US" dirty="0" smtClean="0"/>
                        <a:t>0.74 (0.40,1.37)</a:t>
                      </a:r>
                      <a:endParaRPr lang="en-US" dirty="0"/>
                    </a:p>
                  </a:txBody>
                  <a:tcPr/>
                </a:tc>
                <a:tc>
                  <a:txBody>
                    <a:bodyPr/>
                    <a:lstStyle/>
                    <a:p>
                      <a:pPr algn="ctr"/>
                      <a:r>
                        <a:rPr lang="en-US" dirty="0" smtClean="0"/>
                        <a:t>0.74 (0.4,1.37)</a:t>
                      </a:r>
                      <a:endParaRPr lang="en-US" dirty="0"/>
                    </a:p>
                  </a:txBody>
                  <a:tcPr/>
                </a:tc>
                <a:extLst>
                  <a:ext uri="{0D108BD9-81ED-4DB2-BD59-A6C34878D82A}">
                    <a16:rowId xmlns:a16="http://schemas.microsoft.com/office/drawing/2014/main" val="3232088688"/>
                  </a:ext>
                </a:extLst>
              </a:tr>
              <a:tr h="370840">
                <a:tc>
                  <a:txBody>
                    <a:bodyPr/>
                    <a:lstStyle/>
                    <a:p>
                      <a:r>
                        <a:rPr lang="en-US" dirty="0" smtClean="0"/>
                        <a:t>MK2</a:t>
                      </a:r>
                      <a:r>
                        <a:rPr lang="en-US" baseline="0" dirty="0" smtClean="0"/>
                        <a:t> </a:t>
                      </a:r>
                      <a:r>
                        <a:rPr lang="en-US" baseline="0" dirty="0" err="1" smtClean="0"/>
                        <a:t>Expression:Early</a:t>
                      </a:r>
                      <a:r>
                        <a:rPr lang="en-US" baseline="0" dirty="0" smtClean="0"/>
                        <a:t> </a:t>
                      </a:r>
                      <a:r>
                        <a:rPr lang="en-US" baseline="0" dirty="0" err="1" smtClean="0"/>
                        <a:t>Stage</a:t>
                      </a:r>
                      <a:r>
                        <a:rPr lang="en-US" baseline="30000" dirty="0" err="1" smtClean="0"/>
                        <a:t>c</a:t>
                      </a:r>
                      <a:endParaRPr lang="en-US" dirty="0"/>
                    </a:p>
                  </a:txBody>
                  <a:tcPr/>
                </a:tc>
                <a:tc>
                  <a:txBody>
                    <a:bodyPr/>
                    <a:lstStyle/>
                    <a:p>
                      <a:pPr algn="ctr"/>
                      <a:r>
                        <a:rPr lang="en-US" dirty="0" smtClean="0"/>
                        <a:t>0.69 (0.51,0.94)</a:t>
                      </a:r>
                      <a:endParaRPr lang="en-US" dirty="0"/>
                    </a:p>
                  </a:txBody>
                  <a:tcPr/>
                </a:tc>
                <a:tc>
                  <a:txBody>
                    <a:bodyPr/>
                    <a:lstStyle/>
                    <a:p>
                      <a:pPr algn="ctr"/>
                      <a:r>
                        <a:rPr lang="en-US" dirty="0" smtClean="0"/>
                        <a:t>0.69 (0.50,0.94)</a:t>
                      </a:r>
                      <a:endParaRPr lang="en-US" dirty="0"/>
                    </a:p>
                  </a:txBody>
                  <a:tcPr/>
                </a:tc>
                <a:extLst>
                  <a:ext uri="{0D108BD9-81ED-4DB2-BD59-A6C34878D82A}">
                    <a16:rowId xmlns:a16="http://schemas.microsoft.com/office/drawing/2014/main" val="1198899162"/>
                  </a:ext>
                </a:extLst>
              </a:tr>
              <a:tr h="370840">
                <a:tc>
                  <a:txBody>
                    <a:bodyPr/>
                    <a:lstStyle/>
                    <a:p>
                      <a:r>
                        <a:rPr lang="en-US" dirty="0" smtClean="0"/>
                        <a:t>MK2 Expression: Late Stage</a:t>
                      </a:r>
                      <a:endParaRPr lang="en-US" dirty="0"/>
                    </a:p>
                  </a:txBody>
                  <a:tcPr/>
                </a:tc>
                <a:tc>
                  <a:txBody>
                    <a:bodyPr/>
                    <a:lstStyle/>
                    <a:p>
                      <a:pPr algn="ctr"/>
                      <a:r>
                        <a:rPr lang="en-US" dirty="0" smtClean="0"/>
                        <a:t>0.95 (0.69,1.30)</a:t>
                      </a:r>
                      <a:endParaRPr lang="en-US" dirty="0"/>
                    </a:p>
                  </a:txBody>
                  <a:tcPr/>
                </a:tc>
                <a:tc>
                  <a:txBody>
                    <a:bodyPr/>
                    <a:lstStyle/>
                    <a:p>
                      <a:pPr algn="ctr"/>
                      <a:r>
                        <a:rPr lang="en-US" dirty="0" smtClean="0"/>
                        <a:t>0.94 (0.69,1.30)</a:t>
                      </a:r>
                      <a:endParaRPr lang="en-US" dirty="0"/>
                    </a:p>
                  </a:txBody>
                  <a:tcPr/>
                </a:tc>
                <a:extLst>
                  <a:ext uri="{0D108BD9-81ED-4DB2-BD59-A6C34878D82A}">
                    <a16:rowId xmlns:a16="http://schemas.microsoft.com/office/drawing/2014/main" val="1688208708"/>
                  </a:ext>
                </a:extLst>
              </a:tr>
              <a:tr h="370840">
                <a:tc>
                  <a:txBody>
                    <a:bodyPr/>
                    <a:lstStyle/>
                    <a:p>
                      <a:r>
                        <a:rPr lang="en-US" dirty="0" smtClean="0"/>
                        <a:t>Caspase-3</a:t>
                      </a:r>
                      <a:r>
                        <a:rPr lang="en-US" baseline="30000" dirty="0" smtClean="0"/>
                        <a:t>c</a:t>
                      </a:r>
                      <a:endParaRPr lang="en-US" dirty="0"/>
                    </a:p>
                  </a:txBody>
                  <a:tcPr/>
                </a:tc>
                <a:tc>
                  <a:txBody>
                    <a:bodyPr/>
                    <a:lstStyle/>
                    <a:p>
                      <a:pPr algn="ctr"/>
                      <a:r>
                        <a:rPr lang="en-US" dirty="0" smtClean="0"/>
                        <a:t>-</a:t>
                      </a:r>
                      <a:endParaRPr lang="en-US" dirty="0"/>
                    </a:p>
                  </a:txBody>
                  <a:tcPr/>
                </a:tc>
                <a:tc>
                  <a:txBody>
                    <a:bodyPr/>
                    <a:lstStyle/>
                    <a:p>
                      <a:pPr algn="ctr"/>
                      <a:r>
                        <a:rPr lang="en-US" dirty="0" smtClean="0"/>
                        <a:t>0.92 (0.40,2.1)</a:t>
                      </a:r>
                      <a:endParaRPr lang="en-US" dirty="0"/>
                    </a:p>
                  </a:txBody>
                  <a:tcPr/>
                </a:tc>
                <a:extLst>
                  <a:ext uri="{0D108BD9-81ED-4DB2-BD59-A6C34878D82A}">
                    <a16:rowId xmlns:a16="http://schemas.microsoft.com/office/drawing/2014/main" val="3100448930"/>
                  </a:ext>
                </a:extLst>
              </a:tr>
              <a:tr h="37084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16517272"/>
                  </a:ext>
                </a:extLst>
              </a:tr>
            </a:tbl>
          </a:graphicData>
        </a:graphic>
      </p:graphicFrame>
      <p:sp>
        <p:nvSpPr>
          <p:cNvPr id="5" name="TextBox 4"/>
          <p:cNvSpPr txBox="1"/>
          <p:nvPr/>
        </p:nvSpPr>
        <p:spPr>
          <a:xfrm flipH="1">
            <a:off x="1789852" y="1385148"/>
            <a:ext cx="5296748" cy="369332"/>
          </a:xfrm>
          <a:prstGeom prst="rect">
            <a:avLst/>
          </a:prstGeom>
          <a:noFill/>
        </p:spPr>
        <p:txBody>
          <a:bodyPr wrap="square" rtlCol="0">
            <a:spAutoFit/>
          </a:bodyPr>
          <a:lstStyle/>
          <a:p>
            <a:r>
              <a:rPr lang="en-US" dirty="0" smtClean="0"/>
              <a:t>Logistic regression – risk of death at 1 year</a:t>
            </a:r>
            <a:endParaRPr lang="en-US" dirty="0"/>
          </a:p>
        </p:txBody>
      </p:sp>
      <p:sp>
        <p:nvSpPr>
          <p:cNvPr id="6" name="TextBox 5"/>
          <p:cNvSpPr txBox="1"/>
          <p:nvPr/>
        </p:nvSpPr>
        <p:spPr>
          <a:xfrm>
            <a:off x="1789852" y="5096932"/>
            <a:ext cx="6926896" cy="923330"/>
          </a:xfrm>
          <a:prstGeom prst="rect">
            <a:avLst/>
          </a:prstGeom>
          <a:noFill/>
        </p:spPr>
        <p:txBody>
          <a:bodyPr wrap="none" rtlCol="0">
            <a:spAutoFit/>
          </a:bodyPr>
          <a:lstStyle/>
          <a:p>
            <a:r>
              <a:rPr lang="en-US" baseline="30000" dirty="0" smtClean="0"/>
              <a:t>a</a:t>
            </a:r>
            <a:r>
              <a:rPr lang="en-US" dirty="0" smtClean="0"/>
              <a:t> Model 1 : Y(x) = </a:t>
            </a:r>
            <a:r>
              <a:rPr lang="el-GR" dirty="0" smtClean="0"/>
              <a:t>β</a:t>
            </a:r>
            <a:r>
              <a:rPr lang="en-US" baseline="-25000" dirty="0" smtClean="0"/>
              <a:t>0</a:t>
            </a:r>
            <a:r>
              <a:rPr lang="en-US" baseline="30000" dirty="0" smtClean="0"/>
              <a:t> </a:t>
            </a:r>
            <a:r>
              <a:rPr lang="en-US" dirty="0" smtClean="0"/>
              <a:t>+ </a:t>
            </a:r>
            <a:r>
              <a:rPr lang="el-GR" dirty="0" smtClean="0"/>
              <a:t>β</a:t>
            </a:r>
            <a:r>
              <a:rPr lang="en-US" baseline="-25000" dirty="0" smtClean="0"/>
              <a:t>1</a:t>
            </a:r>
            <a:r>
              <a:rPr lang="en-US" dirty="0" smtClean="0"/>
              <a:t>(Sex) + </a:t>
            </a:r>
            <a:r>
              <a:rPr lang="el-GR" dirty="0" smtClean="0"/>
              <a:t>β</a:t>
            </a:r>
            <a:r>
              <a:rPr lang="en-US" baseline="-25000" dirty="0" smtClean="0"/>
              <a:t>2</a:t>
            </a:r>
            <a:r>
              <a:rPr lang="en-US" dirty="0" smtClean="0"/>
              <a:t>(Smoking) + </a:t>
            </a:r>
            <a:r>
              <a:rPr lang="el-GR" dirty="0" smtClean="0"/>
              <a:t>β</a:t>
            </a:r>
            <a:r>
              <a:rPr lang="en-US" baseline="-25000" dirty="0" smtClean="0"/>
              <a:t>3 </a:t>
            </a:r>
            <a:r>
              <a:rPr lang="en-US" dirty="0"/>
              <a:t>(</a:t>
            </a:r>
            <a:r>
              <a:rPr lang="en-US" dirty="0" smtClean="0"/>
              <a:t>MK2 Expression):Stage</a:t>
            </a:r>
          </a:p>
          <a:p>
            <a:r>
              <a:rPr lang="en-US" baseline="30000" dirty="0" smtClean="0"/>
              <a:t>b</a:t>
            </a:r>
            <a:r>
              <a:rPr lang="en-US" dirty="0" smtClean="0"/>
              <a:t> Model 2: Model + caspase-3 expression </a:t>
            </a:r>
          </a:p>
          <a:p>
            <a:r>
              <a:rPr lang="en-US" baseline="30000" dirty="0" smtClean="0"/>
              <a:t>c</a:t>
            </a:r>
            <a:r>
              <a:rPr lang="en-US" dirty="0" smtClean="0"/>
              <a:t> OR of death at one year per 1000 transcripts</a:t>
            </a:r>
            <a:endParaRPr lang="en-US" dirty="0"/>
          </a:p>
        </p:txBody>
      </p:sp>
    </p:spTree>
    <p:extLst>
      <p:ext uri="{BB962C8B-B14F-4D97-AF65-F5344CB8AC3E}">
        <p14:creationId xmlns:p14="http://schemas.microsoft.com/office/powerpoint/2010/main" val="1655587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Combined LUAD and LUSC datasets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02415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669832"/>
            <a:ext cx="5742310" cy="4101649"/>
          </a:xfrm>
          <a:prstGeom prst="rect">
            <a:avLst/>
          </a:prstGeom>
        </p:spPr>
      </p:pic>
      <p:pic>
        <p:nvPicPr>
          <p:cNvPr id="6" name="Picture 5"/>
          <p:cNvPicPr>
            <a:picLocks noChangeAspect="1"/>
          </p:cNvPicPr>
          <p:nvPr/>
        </p:nvPicPr>
        <p:blipFill>
          <a:blip r:embed="rId3"/>
          <a:stretch>
            <a:fillRect/>
          </a:stretch>
        </p:blipFill>
        <p:spPr>
          <a:xfrm>
            <a:off x="5900005" y="1452660"/>
            <a:ext cx="6017675" cy="4298339"/>
          </a:xfrm>
          <a:prstGeom prst="rect">
            <a:avLst/>
          </a:prstGeom>
        </p:spPr>
      </p:pic>
      <p:sp>
        <p:nvSpPr>
          <p:cNvPr id="7" name="TextBox 6"/>
          <p:cNvSpPr txBox="1"/>
          <p:nvPr/>
        </p:nvSpPr>
        <p:spPr>
          <a:xfrm>
            <a:off x="1985592" y="1105593"/>
            <a:ext cx="1771126" cy="369332"/>
          </a:xfrm>
          <a:prstGeom prst="rect">
            <a:avLst/>
          </a:prstGeom>
          <a:noFill/>
        </p:spPr>
        <p:txBody>
          <a:bodyPr wrap="none" rtlCol="0">
            <a:spAutoFit/>
          </a:bodyPr>
          <a:lstStyle/>
          <a:p>
            <a:r>
              <a:rPr lang="en-US" dirty="0" smtClean="0"/>
              <a:t>Adenocarcinoma</a:t>
            </a:r>
            <a:endParaRPr lang="en-US" dirty="0"/>
          </a:p>
        </p:txBody>
      </p:sp>
      <p:sp>
        <p:nvSpPr>
          <p:cNvPr id="8" name="TextBox 7"/>
          <p:cNvSpPr txBox="1"/>
          <p:nvPr/>
        </p:nvSpPr>
        <p:spPr>
          <a:xfrm>
            <a:off x="8488916" y="1107379"/>
            <a:ext cx="1560042" cy="369332"/>
          </a:xfrm>
          <a:prstGeom prst="rect">
            <a:avLst/>
          </a:prstGeom>
          <a:noFill/>
        </p:spPr>
        <p:txBody>
          <a:bodyPr wrap="none" rtlCol="0">
            <a:spAutoFit/>
          </a:bodyPr>
          <a:lstStyle/>
          <a:p>
            <a:r>
              <a:rPr lang="en-US" dirty="0" smtClean="0"/>
              <a:t>Squamous Cell</a:t>
            </a:r>
            <a:endParaRPr lang="en-US" dirty="0"/>
          </a:p>
        </p:txBody>
      </p:sp>
      <p:sp>
        <p:nvSpPr>
          <p:cNvPr id="9" name="TextBox 8"/>
          <p:cNvSpPr txBox="1"/>
          <p:nvPr/>
        </p:nvSpPr>
        <p:spPr>
          <a:xfrm>
            <a:off x="596265" y="274147"/>
            <a:ext cx="3480183" cy="369332"/>
          </a:xfrm>
          <a:prstGeom prst="rect">
            <a:avLst/>
          </a:prstGeom>
          <a:noFill/>
        </p:spPr>
        <p:txBody>
          <a:bodyPr wrap="none" rtlCol="0">
            <a:spAutoFit/>
          </a:bodyPr>
          <a:lstStyle/>
          <a:p>
            <a:r>
              <a:rPr lang="en-US" dirty="0" smtClean="0"/>
              <a:t>Combined LUAD and LUSC datasets</a:t>
            </a:r>
            <a:endParaRPr lang="en-US" dirty="0"/>
          </a:p>
        </p:txBody>
      </p:sp>
      <p:sp>
        <p:nvSpPr>
          <p:cNvPr id="10" name="TextBox 9"/>
          <p:cNvSpPr txBox="1"/>
          <p:nvPr/>
        </p:nvSpPr>
        <p:spPr>
          <a:xfrm>
            <a:off x="405293" y="5945906"/>
            <a:ext cx="10534256" cy="461665"/>
          </a:xfrm>
          <a:prstGeom prst="rect">
            <a:avLst/>
          </a:prstGeom>
          <a:noFill/>
        </p:spPr>
        <p:txBody>
          <a:bodyPr wrap="square" rtlCol="0">
            <a:spAutoFit/>
          </a:bodyPr>
          <a:lstStyle/>
          <a:p>
            <a:r>
              <a:rPr lang="en-US" sz="1200" dirty="0" smtClean="0">
                <a:latin typeface="Arial" panose="020B0604020202020204" pitchFamily="34" charset="0"/>
                <a:cs typeface="Arial" panose="020B0604020202020204" pitchFamily="34" charset="0"/>
              </a:rPr>
              <a:t>Boxplot show mean+/- SD of MK2 transcript levels in the TCGA-LUAD (adenocarcinoma) and the TCGA-LUSC (Squamous cell) dataset. We divided the tumor stage into Early (Stage I-IIB) and Late (Stage IIIA and IV). MK2 expression was extracted from TCGA mRNA sequencing data </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5497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10236</TotalTime>
  <Words>1343</Words>
  <Application>Microsoft Office PowerPoint</Application>
  <PresentationFormat>Widescreen</PresentationFormat>
  <Paragraphs>141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Cox Proportional Hazard model diagnostics when MK2 classified as categorical (high vs. low)</vt:lpstr>
      <vt:lpstr>PowerPoint Presentation</vt:lpstr>
      <vt:lpstr>PowerPoint Presentation</vt:lpstr>
      <vt:lpstr>PowerPoint Presentation</vt:lpstr>
      <vt:lpstr>PowerPoint Presentation</vt:lpstr>
      <vt:lpstr>Combined LUAD and LUSC datasets</vt:lpstr>
      <vt:lpstr>PowerPoint Presentation</vt:lpstr>
      <vt:lpstr>Pan Cancer Analysis </vt:lpstr>
      <vt:lpstr>PowerPoint Presentation</vt:lpstr>
      <vt:lpstr>PowerPoint Presentation</vt:lpstr>
      <vt:lpstr>PowerPoint Presentation</vt:lpstr>
      <vt:lpstr>Extra slides</vt:lpstr>
      <vt:lpstr>PowerPoint Presentation</vt:lpstr>
      <vt:lpstr>PowerPoint Presentation</vt:lpstr>
      <vt:lpstr>Follow-up time</vt:lpstr>
    </vt:vector>
  </TitlesOfParts>
  <Company>Johns Hopkins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 Suresh</dc:creator>
  <cp:lastModifiedBy>Karthik Suresh</cp:lastModifiedBy>
  <cp:revision>49</cp:revision>
  <dcterms:created xsi:type="dcterms:W3CDTF">2020-03-10T00:40:36Z</dcterms:created>
  <dcterms:modified xsi:type="dcterms:W3CDTF">2020-08-10T18:11:47Z</dcterms:modified>
</cp:coreProperties>
</file>