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8" r:id="rId3"/>
    <p:sldId id="295" r:id="rId4"/>
    <p:sldId id="281" r:id="rId5"/>
    <p:sldId id="294" r:id="rId6"/>
    <p:sldId id="293" r:id="rId7"/>
    <p:sldId id="282" r:id="rId8"/>
    <p:sldId id="283" r:id="rId9"/>
    <p:sldId id="288" r:id="rId10"/>
    <p:sldId id="284" r:id="rId11"/>
    <p:sldId id="291" r:id="rId12"/>
    <p:sldId id="269" r:id="rId13"/>
    <p:sldId id="270" r:id="rId14"/>
    <p:sldId id="27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igures for paper" id="{D834E2B8-6AF4-48CE-ABF2-3AA5D0D22202}">
          <p14:sldIdLst>
            <p14:sldId id="257"/>
            <p14:sldId id="278"/>
            <p14:sldId id="295"/>
            <p14:sldId id="281"/>
            <p14:sldId id="294"/>
            <p14:sldId id="293"/>
          </p14:sldIdLst>
        </p14:section>
        <p14:section name="Figures for supplemental" id="{351EA98A-7CEC-4220-A649-E80DA792D276}">
          <p14:sldIdLst>
            <p14:sldId id="282"/>
          </p14:sldIdLst>
        </p14:section>
        <p14:section name="Other data - not included in paper" id="{CE1BF992-DFEC-4A3A-910F-B1038E088787}">
          <p14:sldIdLst>
            <p14:sldId id="283"/>
            <p14:sldId id="288"/>
            <p14:sldId id="284"/>
            <p14:sldId id="291"/>
            <p14:sldId id="269"/>
            <p14:sldId id="270"/>
            <p14:sldId id="272"/>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6D3"/>
    <a:srgbClr val="B3EC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15" autoAdjust="0"/>
    <p:restoredTop sz="94660"/>
  </p:normalViewPr>
  <p:slideViewPr>
    <p:cSldViewPr snapToGrid="0">
      <p:cViewPr varScale="1">
        <p:scale>
          <a:sx n="115" d="100"/>
          <a:sy n="11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862215-C9F9-4F8F-B287-5DE5F4FB318C}"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2150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62215-C9F9-4F8F-B287-5DE5F4FB318C}"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028671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62215-C9F9-4F8F-B287-5DE5F4FB318C}"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68820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862215-C9F9-4F8F-B287-5DE5F4FB318C}"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402455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862215-C9F9-4F8F-B287-5DE5F4FB318C}" type="datetimeFigureOut">
              <a:rPr lang="en-US" smtClean="0"/>
              <a:t>8/14/2020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68473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862215-C9F9-4F8F-B287-5DE5F4FB318C}"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68852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862215-C9F9-4F8F-B287-5DE5F4FB318C}" type="datetimeFigureOut">
              <a:rPr lang="en-US" smtClean="0"/>
              <a:t>8/14/2020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4122735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862215-C9F9-4F8F-B287-5DE5F4FB318C}" type="datetimeFigureOut">
              <a:rPr lang="en-US" smtClean="0"/>
              <a:t>8/14/2020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370690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62215-C9F9-4F8F-B287-5DE5F4FB318C}" type="datetimeFigureOut">
              <a:rPr lang="en-US" smtClean="0"/>
              <a:t>8/14/2020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104709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862215-C9F9-4F8F-B287-5DE5F4FB318C}"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202345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862215-C9F9-4F8F-B287-5DE5F4FB318C}" type="datetimeFigureOut">
              <a:rPr lang="en-US" smtClean="0"/>
              <a:t>8/14/2020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B1B4A-A720-4269-91AA-CFD9EAED1214}" type="slidenum">
              <a:rPr lang="en-US" smtClean="0"/>
              <a:t>‹#›</a:t>
            </a:fld>
            <a:endParaRPr lang="en-US"/>
          </a:p>
        </p:txBody>
      </p:sp>
    </p:spTree>
    <p:extLst>
      <p:ext uri="{BB962C8B-B14F-4D97-AF65-F5344CB8AC3E}">
        <p14:creationId xmlns:p14="http://schemas.microsoft.com/office/powerpoint/2010/main" val="61746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62215-C9F9-4F8F-B287-5DE5F4FB318C}" type="datetimeFigureOut">
              <a:rPr lang="en-US" smtClean="0"/>
              <a:t>8/14/2020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B1B4A-A720-4269-91AA-CFD9EAED1214}" type="slidenum">
              <a:rPr lang="en-US" smtClean="0"/>
              <a:t>‹#›</a:t>
            </a:fld>
            <a:endParaRPr lang="en-US"/>
          </a:p>
        </p:txBody>
      </p:sp>
    </p:spTree>
    <p:extLst>
      <p:ext uri="{BB962C8B-B14F-4D97-AF65-F5344CB8AC3E}">
        <p14:creationId xmlns:p14="http://schemas.microsoft.com/office/powerpoint/2010/main" val="3322190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1761" y="5126386"/>
            <a:ext cx="5494712" cy="830997"/>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Boxplot show mean+/- SD of MK2 transcript levels in the TCGA-LUAD (Lung cancer) dataset. We divided the tumor stage into Early (Stage I-IIB) and Late (Stage IIIA and IV). MK2 expression was extracted from TCGA mRNA sequencing data </a:t>
            </a:r>
            <a:endParaRPr lang="en-US" sz="12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2"/>
          <a:srcRect b="4857"/>
          <a:stretch/>
        </p:blipFill>
        <p:spPr>
          <a:xfrm>
            <a:off x="2846833" y="978738"/>
            <a:ext cx="3904762" cy="3950710"/>
          </a:xfrm>
          <a:prstGeom prst="rect">
            <a:avLst/>
          </a:prstGeom>
        </p:spPr>
      </p:pic>
    </p:spTree>
    <p:extLst>
      <p:ext uri="{BB962C8B-B14F-4D97-AF65-F5344CB8AC3E}">
        <p14:creationId xmlns:p14="http://schemas.microsoft.com/office/powerpoint/2010/main" val="3345909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75988" y="895610"/>
            <a:ext cx="6457143" cy="4152381"/>
          </a:xfrm>
          <a:prstGeom prst="rect">
            <a:avLst/>
          </a:prstGeom>
        </p:spPr>
      </p:pic>
      <p:sp>
        <p:nvSpPr>
          <p:cNvPr id="6" name="TextBox 5"/>
          <p:cNvSpPr txBox="1"/>
          <p:nvPr/>
        </p:nvSpPr>
        <p:spPr>
          <a:xfrm>
            <a:off x="2651761" y="5126386"/>
            <a:ext cx="5494712" cy="1200329"/>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Boxplot show mean+/- SD of MK2 transcript levels in the TCGA-LUAD (Lung cancer) dataset subdivided by both stage and tumor histology. Though LUAD is a adenocarcinoma dataset, it does include some non-adenocarcinoma samples. We divided the tumor stage into Early (Stage I-IIB) and Late (Stage IIIA and IV). MK2 expression was extracted from TCGA mRNA sequencing data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9634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62666" y="1371857"/>
            <a:ext cx="6666667" cy="4114286"/>
          </a:xfrm>
          <a:prstGeom prst="rect">
            <a:avLst/>
          </a:prstGeom>
        </p:spPr>
      </p:pic>
      <p:sp>
        <p:nvSpPr>
          <p:cNvPr id="5" name="TextBox 4"/>
          <p:cNvSpPr txBox="1"/>
          <p:nvPr/>
        </p:nvSpPr>
        <p:spPr>
          <a:xfrm>
            <a:off x="3200400" y="5486143"/>
            <a:ext cx="6603999" cy="523220"/>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Graphs showing proportion of people who died within each quantile of MK2 expression in early- and late-stage NSCLC</a:t>
            </a:r>
            <a:endParaRPr lang="en-US" sz="1400" dirty="0">
              <a:latin typeface="Arial" panose="020B0604020202020204" pitchFamily="34" charset="0"/>
              <a:cs typeface="Arial" panose="020B0604020202020204" pitchFamily="34" charset="0"/>
            </a:endParaRPr>
          </a:p>
        </p:txBody>
      </p:sp>
      <p:sp>
        <p:nvSpPr>
          <p:cNvPr id="6" name="TextBox 5"/>
          <p:cNvSpPr txBox="1"/>
          <p:nvPr/>
        </p:nvSpPr>
        <p:spPr>
          <a:xfrm>
            <a:off x="3784600" y="1075266"/>
            <a:ext cx="1188210" cy="369332"/>
          </a:xfrm>
          <a:prstGeom prst="rect">
            <a:avLst/>
          </a:prstGeom>
          <a:noFill/>
        </p:spPr>
        <p:txBody>
          <a:bodyPr wrap="none" rtlCol="0">
            <a:spAutoFit/>
          </a:bodyPr>
          <a:lstStyle/>
          <a:p>
            <a:r>
              <a:rPr lang="en-US" dirty="0" smtClean="0"/>
              <a:t>Early stage</a:t>
            </a:r>
            <a:endParaRPr lang="en-US" dirty="0"/>
          </a:p>
        </p:txBody>
      </p:sp>
      <p:sp>
        <p:nvSpPr>
          <p:cNvPr id="7" name="TextBox 6"/>
          <p:cNvSpPr txBox="1"/>
          <p:nvPr/>
        </p:nvSpPr>
        <p:spPr>
          <a:xfrm>
            <a:off x="7315200" y="1060190"/>
            <a:ext cx="1128129" cy="369332"/>
          </a:xfrm>
          <a:prstGeom prst="rect">
            <a:avLst/>
          </a:prstGeom>
          <a:noFill/>
        </p:spPr>
        <p:txBody>
          <a:bodyPr wrap="none" rtlCol="0">
            <a:spAutoFit/>
          </a:bodyPr>
          <a:lstStyle/>
          <a:p>
            <a:r>
              <a:rPr lang="en-US" dirty="0" smtClean="0"/>
              <a:t>Late stage</a:t>
            </a:r>
            <a:endParaRPr lang="en-US" dirty="0"/>
          </a:p>
        </p:txBody>
      </p:sp>
    </p:spTree>
    <p:extLst>
      <p:ext uri="{BB962C8B-B14F-4D97-AF65-F5344CB8AC3E}">
        <p14:creationId xmlns:p14="http://schemas.microsoft.com/office/powerpoint/2010/main" val="20124085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Pan Cancer Analysis – not included in the current manuscript</a:t>
            </a:r>
            <a:br>
              <a:rPr lang="en-US" dirty="0" smtClean="0"/>
            </a:br>
            <a:endParaRPr lang="en-US" dirty="0"/>
          </a:p>
        </p:txBody>
      </p:sp>
      <p:sp>
        <p:nvSpPr>
          <p:cNvPr id="3" name="Content Placeholder 2"/>
          <p:cNvSpPr>
            <a:spLocks noGrp="1"/>
          </p:cNvSpPr>
          <p:nvPr>
            <p:ph idx="1"/>
          </p:nvPr>
        </p:nvSpPr>
        <p:spPr/>
        <p:txBody>
          <a:bodyPr/>
          <a:lstStyle/>
          <a:p>
            <a:r>
              <a:rPr lang="en-US" dirty="0" smtClean="0"/>
              <a:t>Here, we ask the question: is this relationship between MK2 transcript and improved 1 year survival in early stage cancer something that is specific to lung adenocarcinoma, or do we see this in other tumor types. For this, we downloaded MK2 transcript data and clinical data for a variety of tumor types. </a:t>
            </a:r>
            <a:endParaRPr lang="en-US" dirty="0"/>
          </a:p>
        </p:txBody>
      </p:sp>
    </p:spTree>
    <p:extLst>
      <p:ext uri="{BB962C8B-B14F-4D97-AF65-F5344CB8AC3E}">
        <p14:creationId xmlns:p14="http://schemas.microsoft.com/office/powerpoint/2010/main" val="2106090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78102"/>
            <a:ext cx="10209524" cy="5304762"/>
          </a:xfrm>
          <a:prstGeom prst="rect">
            <a:avLst/>
          </a:prstGeom>
        </p:spPr>
      </p:pic>
      <p:sp>
        <p:nvSpPr>
          <p:cNvPr id="5" name="TextBox 4"/>
          <p:cNvSpPr txBox="1"/>
          <p:nvPr/>
        </p:nvSpPr>
        <p:spPr>
          <a:xfrm>
            <a:off x="421918" y="5761464"/>
            <a:ext cx="10534256" cy="830997"/>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Boxplot show mean+/- SD of MK2 transcript levels in early vs. late stage cancer across cancer types. BLCA=bladder cancer, BRCA=breast cancer, COAD=colon adenocarcinoma; ESCA=Esophageal carcinoma; KIRC= Kidney renal clear cell carcinoma; KIRP=kidney renal papillary cell carcinoma; LIHC=liver hepatocellular carcinoma; LUAD=Lung adenocarcinoma; LUSC=Lung Squamous cell carcinoma; PAAD=pancreatic adenocarcinoma; READ=rectum adenocarcinoma; SKCM=skin cutaneous melanoma; STAD=stomach adenocarcinoma</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524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762666" y="1371857"/>
            <a:ext cx="6666667" cy="4114286"/>
          </a:xfrm>
          <a:prstGeom prst="rect">
            <a:avLst/>
          </a:prstGeom>
        </p:spPr>
      </p:pic>
      <p:sp>
        <p:nvSpPr>
          <p:cNvPr id="5" name="TextBox 4"/>
          <p:cNvSpPr txBox="1"/>
          <p:nvPr/>
        </p:nvSpPr>
        <p:spPr>
          <a:xfrm>
            <a:off x="421918" y="5761464"/>
            <a:ext cx="10534256" cy="830997"/>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Bar graphs showing difference in MK2 transcript levels between early and late (i.e. Early-late transcript level) across cancer types. BLCA=bladder cancer, BRCA=breast cancer, COAD=colon adenocarcinoma; ESCA=Esophageal carcinoma; KIRC= Kidney renal clear cell carcinoma; KIRP=kidney renal papillary cell carcinoma; LIHC=liver hepatocellular carcinoma; LUAD=Lung adenocarcinoma; LUSC=Lung Squamous cell carcinoma; PAAD=pancreatic adenocarcinoma; READ=rectum adenocarcinoma; SKCM=skin cutaneous melanoma; STAD=stomach adenocarcinoma</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3958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9045" y="457457"/>
            <a:ext cx="6666667" cy="4114286"/>
          </a:xfrm>
          <a:prstGeom prst="rect">
            <a:avLst/>
          </a:prstGeom>
        </p:spPr>
      </p:pic>
      <p:sp>
        <p:nvSpPr>
          <p:cNvPr id="14" name="TextBox 13"/>
          <p:cNvSpPr txBox="1"/>
          <p:nvPr/>
        </p:nvSpPr>
        <p:spPr>
          <a:xfrm>
            <a:off x="3502359" y="4664184"/>
            <a:ext cx="6043353" cy="830997"/>
          </a:xfrm>
          <a:prstGeom prst="rect">
            <a:avLst/>
          </a:prstGeom>
          <a:noFill/>
        </p:spPr>
        <p:txBody>
          <a:bodyPr wrap="square" rtlCol="0">
            <a:spAutoFit/>
          </a:bodyPr>
          <a:lstStyle/>
          <a:p>
            <a:r>
              <a:rPr lang="en-US" sz="1200" dirty="0" smtClean="0">
                <a:latin typeface="Arial" panose="020B0604020202020204" pitchFamily="34" charset="0"/>
                <a:cs typeface="Arial" panose="020B0604020202020204" pitchFamily="34" charset="0"/>
              </a:rPr>
              <a:t>Forest plot showing Hazard ratio (and CI) for 1 year survival in patients with high MK2 transcript level (compared to low MK2 transcript level) in select early stage cancers. Interestingly, the phenomenon of lower HR is present only in lung adenocarcinoma (LUAD) and pancreatic adenocarcinoma (PAAD) </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4592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82101868"/>
              </p:ext>
            </p:extLst>
          </p:nvPr>
        </p:nvGraphicFramePr>
        <p:xfrm>
          <a:off x="307571" y="700741"/>
          <a:ext cx="11629505" cy="2350328"/>
        </p:xfrm>
        <a:graphic>
          <a:graphicData uri="http://schemas.openxmlformats.org/drawingml/2006/table">
            <a:tbl>
              <a:tblPr firstRow="1" bandRow="1">
                <a:tableStyleId>{5940675A-B579-460E-94D1-54222C63F5DA}</a:tableStyleId>
              </a:tblPr>
              <a:tblGrid>
                <a:gridCol w="1936865">
                  <a:extLst>
                    <a:ext uri="{9D8B030D-6E8A-4147-A177-3AD203B41FA5}">
                      <a16:colId xmlns:a16="http://schemas.microsoft.com/office/drawing/2014/main" val="4163802645"/>
                    </a:ext>
                  </a:extLst>
                </a:gridCol>
                <a:gridCol w="1712422">
                  <a:extLst>
                    <a:ext uri="{9D8B030D-6E8A-4147-A177-3AD203B41FA5}">
                      <a16:colId xmlns:a16="http://schemas.microsoft.com/office/drawing/2014/main" val="210670760"/>
                    </a:ext>
                  </a:extLst>
                </a:gridCol>
                <a:gridCol w="1537855">
                  <a:extLst>
                    <a:ext uri="{9D8B030D-6E8A-4147-A177-3AD203B41FA5}">
                      <a16:colId xmlns:a16="http://schemas.microsoft.com/office/drawing/2014/main" val="2903879713"/>
                    </a:ext>
                  </a:extLst>
                </a:gridCol>
                <a:gridCol w="1458289">
                  <a:extLst>
                    <a:ext uri="{9D8B030D-6E8A-4147-A177-3AD203B41FA5}">
                      <a16:colId xmlns:a16="http://schemas.microsoft.com/office/drawing/2014/main" val="3645599584"/>
                    </a:ext>
                  </a:extLst>
                </a:gridCol>
                <a:gridCol w="1661358">
                  <a:extLst>
                    <a:ext uri="{9D8B030D-6E8A-4147-A177-3AD203B41FA5}">
                      <a16:colId xmlns:a16="http://schemas.microsoft.com/office/drawing/2014/main" val="3310706212"/>
                    </a:ext>
                  </a:extLst>
                </a:gridCol>
                <a:gridCol w="1661358">
                  <a:extLst>
                    <a:ext uri="{9D8B030D-6E8A-4147-A177-3AD203B41FA5}">
                      <a16:colId xmlns:a16="http://schemas.microsoft.com/office/drawing/2014/main" val="1189496676"/>
                    </a:ext>
                  </a:extLst>
                </a:gridCol>
                <a:gridCol w="1661358">
                  <a:extLst>
                    <a:ext uri="{9D8B030D-6E8A-4147-A177-3AD203B41FA5}">
                      <a16:colId xmlns:a16="http://schemas.microsoft.com/office/drawing/2014/main" val="4216386416"/>
                    </a:ext>
                  </a:extLst>
                </a:gridCol>
              </a:tblGrid>
              <a:tr h="0">
                <a:tc>
                  <a:txBody>
                    <a:bodyPr/>
                    <a:lstStyle/>
                    <a:p>
                      <a:r>
                        <a:rPr lang="en-US" sz="1400" dirty="0" smtClean="0">
                          <a:latin typeface="Arial" panose="020B0604020202020204" pitchFamily="34" charset="0"/>
                          <a:cs typeface="Arial" panose="020B0604020202020204" pitchFamily="34" charset="0"/>
                        </a:rPr>
                        <a:t>Model type</a:t>
                      </a:r>
                      <a:endParaRPr lang="en-US" sz="1400" dirty="0">
                        <a:latin typeface="Arial" panose="020B0604020202020204" pitchFamily="34" charset="0"/>
                        <a:cs typeface="Arial" panose="020B0604020202020204" pitchFamily="34" charset="0"/>
                      </a:endParaRPr>
                    </a:p>
                  </a:txBody>
                  <a:tcPr/>
                </a:tc>
                <a:tc gridSpan="3">
                  <a:txBody>
                    <a:bodyPr/>
                    <a:lstStyle/>
                    <a:p>
                      <a:pPr algn="ctr"/>
                      <a:r>
                        <a:rPr lang="en-US" sz="1400" b="0" dirty="0" smtClean="0">
                          <a:latin typeface="Arial" panose="020B0604020202020204" pitchFamily="34" charset="0"/>
                          <a:cs typeface="Arial" panose="020B0604020202020204" pitchFamily="34" charset="0"/>
                        </a:rPr>
                        <a:t>Early Stage</a:t>
                      </a:r>
                      <a:endParaRPr lang="en-US" sz="1400" b="0" dirty="0">
                        <a:latin typeface="Arial" panose="020B0604020202020204" pitchFamily="34" charset="0"/>
                        <a:cs typeface="Arial" panose="020B0604020202020204" pitchFamily="34" charset="0"/>
                      </a:endParaRPr>
                    </a:p>
                  </a:txBody>
                  <a:tcPr/>
                </a:tc>
                <a:tc hMerge="1">
                  <a:txBody>
                    <a:bodyPr/>
                    <a:lstStyle/>
                    <a:p>
                      <a:endParaRPr lang="en-US" sz="1400" b="0" dirty="0">
                        <a:latin typeface="Arial" panose="020B0604020202020204" pitchFamily="34" charset="0"/>
                        <a:cs typeface="Arial" panose="020B0604020202020204" pitchFamily="34" charset="0"/>
                      </a:endParaRP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gridSpan="3">
                  <a:txBody>
                    <a:bodyPr/>
                    <a:lstStyle/>
                    <a:p>
                      <a:pPr algn="ctr"/>
                      <a:r>
                        <a:rPr lang="en-US" sz="1400" b="0" dirty="0" smtClean="0">
                          <a:latin typeface="Arial" panose="020B0604020202020204" pitchFamily="34" charset="0"/>
                          <a:cs typeface="Arial" panose="020B0604020202020204" pitchFamily="34" charset="0"/>
                        </a:rPr>
                        <a:t>Late Stage</a:t>
                      </a:r>
                      <a:endParaRPr lang="en-US" sz="1400" b="0" dirty="0">
                        <a:latin typeface="Arial" panose="020B0604020202020204" pitchFamily="34" charset="0"/>
                        <a:cs typeface="Arial" panose="020B0604020202020204" pitchFamily="34" charset="0"/>
                      </a:endParaRP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55003795"/>
                  </a:ext>
                </a:extLst>
              </a:tr>
              <a:tr h="521528">
                <a:tc>
                  <a:txBody>
                    <a:bodyPr/>
                    <a:lstStyle/>
                    <a:p>
                      <a:r>
                        <a:rPr lang="en-US" sz="1400" dirty="0" smtClean="0">
                          <a:latin typeface="Arial" panose="020B0604020202020204" pitchFamily="34" charset="0"/>
                          <a:cs typeface="Arial" panose="020B0604020202020204" pitchFamily="34" charset="0"/>
                        </a:rPr>
                        <a:t>Variable</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Model 1</a:t>
                      </a:r>
                      <a:r>
                        <a:rPr lang="en-US" sz="1400" b="1" baseline="30000" dirty="0" smtClean="0">
                          <a:latin typeface="Arial" panose="020B0604020202020204" pitchFamily="34" charset="0"/>
                          <a:cs typeface="Arial" panose="020B0604020202020204" pitchFamily="34" charset="0"/>
                        </a:rPr>
                        <a:t>a</a:t>
                      </a:r>
                    </a:p>
                    <a:p>
                      <a:pPr algn="ctr"/>
                      <a:r>
                        <a:rPr lang="en-US" sz="1400" b="0" dirty="0" smtClean="0">
                          <a:latin typeface="Arial" panose="020B0604020202020204" pitchFamily="34" charset="0"/>
                          <a:cs typeface="Arial" panose="020B0604020202020204" pitchFamily="34" charset="0"/>
                        </a:rPr>
                        <a:t>HR</a:t>
                      </a:r>
                      <a:r>
                        <a:rPr lang="en-US" sz="1400" b="0" baseline="0" dirty="0" smtClean="0">
                          <a:latin typeface="Arial" panose="020B0604020202020204" pitchFamily="34" charset="0"/>
                          <a:cs typeface="Arial" panose="020B0604020202020204" pitchFamily="34" charset="0"/>
                        </a:rPr>
                        <a:t>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Model</a:t>
                      </a:r>
                      <a:r>
                        <a:rPr lang="en-US" sz="1400" b="1" baseline="0" dirty="0" smtClean="0">
                          <a:latin typeface="Arial" panose="020B0604020202020204" pitchFamily="34" charset="0"/>
                          <a:cs typeface="Arial" panose="020B0604020202020204" pitchFamily="34" charset="0"/>
                        </a:rPr>
                        <a:t> 2</a:t>
                      </a:r>
                      <a:r>
                        <a:rPr lang="en-US" sz="1400" b="1" baseline="30000" dirty="0" smtClean="0">
                          <a:latin typeface="Arial" panose="020B0604020202020204" pitchFamily="34" charset="0"/>
                          <a:cs typeface="Arial" panose="020B0604020202020204" pitchFamily="34" charset="0"/>
                        </a:rPr>
                        <a:t>b</a:t>
                      </a:r>
                    </a:p>
                    <a:p>
                      <a:pPr algn="ctr"/>
                      <a:r>
                        <a:rPr lang="en-US" sz="1400" b="0" dirty="0" smtClean="0">
                          <a:latin typeface="Arial" panose="020B0604020202020204" pitchFamily="34" charset="0"/>
                          <a:cs typeface="Arial" panose="020B0604020202020204" pitchFamily="34" charset="0"/>
                        </a:rPr>
                        <a:t>HR</a:t>
                      </a:r>
                      <a:r>
                        <a:rPr lang="en-US" sz="1400" b="0" baseline="0" dirty="0" smtClean="0">
                          <a:latin typeface="Arial" panose="020B0604020202020204" pitchFamily="34" charset="0"/>
                          <a:cs typeface="Arial" panose="020B0604020202020204" pitchFamily="34" charset="0"/>
                        </a:rPr>
                        <a:t>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Model 3</a:t>
                      </a:r>
                      <a:r>
                        <a:rPr lang="en-US" sz="1400" b="1" baseline="30000" dirty="0" smtClean="0">
                          <a:latin typeface="Arial" panose="020B0604020202020204" pitchFamily="34" charset="0"/>
                          <a:cs typeface="Arial" panose="020B0604020202020204" pitchFamily="34" charset="0"/>
                        </a:rPr>
                        <a:t>c</a:t>
                      </a:r>
                    </a:p>
                    <a:p>
                      <a:pPr algn="ctr"/>
                      <a:r>
                        <a:rPr lang="en-US" sz="1400" b="0" baseline="0" dirty="0" smtClean="0">
                          <a:latin typeface="Arial" panose="020B0604020202020204" pitchFamily="34" charset="0"/>
                          <a:cs typeface="Arial" panose="020B0604020202020204" pitchFamily="34" charset="0"/>
                        </a:rPr>
                        <a:t>OR (95% CI)</a:t>
                      </a:r>
                      <a:endParaRPr lang="en-US" sz="1400" b="0" baseline="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Model</a:t>
                      </a:r>
                      <a:r>
                        <a:rPr lang="en-US" sz="1400" b="1" baseline="0" dirty="0" smtClean="0">
                          <a:latin typeface="Arial" panose="020B0604020202020204" pitchFamily="34" charset="0"/>
                          <a:cs typeface="Arial" panose="020B0604020202020204" pitchFamily="34" charset="0"/>
                        </a:rPr>
                        <a:t> 1</a:t>
                      </a:r>
                    </a:p>
                    <a:p>
                      <a:pPr algn="ctr"/>
                      <a:r>
                        <a:rPr lang="en-US" sz="1400" b="0" baseline="0" dirty="0" smtClean="0">
                          <a:latin typeface="Arial" panose="020B0604020202020204" pitchFamily="34" charset="0"/>
                          <a:cs typeface="Arial" panose="020B0604020202020204" pitchFamily="34" charset="0"/>
                        </a:rPr>
                        <a:t>HR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Model</a:t>
                      </a:r>
                      <a:r>
                        <a:rPr lang="en-US" sz="1400" b="1" baseline="0" dirty="0" smtClean="0">
                          <a:latin typeface="Arial" panose="020B0604020202020204" pitchFamily="34" charset="0"/>
                          <a:cs typeface="Arial" panose="020B0604020202020204" pitchFamily="34" charset="0"/>
                        </a:rPr>
                        <a:t> 2</a:t>
                      </a:r>
                    </a:p>
                    <a:p>
                      <a:pPr algn="ctr"/>
                      <a:r>
                        <a:rPr lang="en-US" sz="1400" b="0" baseline="0" dirty="0" smtClean="0">
                          <a:latin typeface="Arial" panose="020B0604020202020204" pitchFamily="34" charset="0"/>
                          <a:cs typeface="Arial" panose="020B0604020202020204" pitchFamily="34" charset="0"/>
                        </a:rPr>
                        <a:t>HR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Model 3</a:t>
                      </a:r>
                      <a:r>
                        <a:rPr lang="en-US" sz="1400" b="1" baseline="30000" dirty="0" smtClean="0">
                          <a:latin typeface="Arial" panose="020B0604020202020204" pitchFamily="34" charset="0"/>
                          <a:cs typeface="Arial" panose="020B0604020202020204" pitchFamily="34" charset="0"/>
                        </a:rPr>
                        <a:t>c</a:t>
                      </a:r>
                    </a:p>
                    <a:p>
                      <a:pPr algn="ctr"/>
                      <a:r>
                        <a:rPr lang="en-US" sz="1400" b="0" baseline="0" dirty="0" smtClean="0">
                          <a:latin typeface="Arial" panose="020B0604020202020204" pitchFamily="34" charset="0"/>
                          <a:cs typeface="Arial" panose="020B0604020202020204" pitchFamily="34" charset="0"/>
                        </a:rPr>
                        <a:t>OR (95% CI)</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31915077"/>
                  </a:ext>
                </a:extLst>
              </a:tr>
              <a:tr h="0">
                <a:tc>
                  <a:txBody>
                    <a:bodyPr/>
                    <a:lstStyle/>
                    <a:p>
                      <a:r>
                        <a:rPr lang="en-US" sz="1400" dirty="0" smtClean="0">
                          <a:latin typeface="Arial" panose="020B0604020202020204" pitchFamily="34" charset="0"/>
                          <a:cs typeface="Arial" panose="020B0604020202020204" pitchFamily="34" charset="0"/>
                        </a:rPr>
                        <a:t>MK2</a:t>
                      </a:r>
                      <a:r>
                        <a:rPr lang="en-US" sz="1400" baseline="0" dirty="0" smtClean="0">
                          <a:latin typeface="Arial" panose="020B0604020202020204" pitchFamily="34" charset="0"/>
                          <a:cs typeface="Arial" panose="020B0604020202020204" pitchFamily="34" charset="0"/>
                        </a:rPr>
                        <a:t> Expression</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0.76 (0.58, 0.99)</a:t>
                      </a:r>
                      <a:r>
                        <a:rPr lang="en-US" sz="1400" b="0" baseline="30000" dirty="0" smtClean="0">
                          <a:latin typeface="Arial" panose="020B0604020202020204" pitchFamily="34" charset="0"/>
                          <a:cs typeface="Arial" panose="020B0604020202020204" pitchFamily="34" charset="0"/>
                        </a:rPr>
                        <a:t>d</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0" dirty="0" smtClean="0">
                          <a:latin typeface="Arial" panose="020B0604020202020204" pitchFamily="34" charset="0"/>
                          <a:cs typeface="Arial" panose="020B0604020202020204" pitchFamily="34" charset="0"/>
                        </a:rPr>
                        <a:t>0.87 (0.64,1.27)</a:t>
                      </a:r>
                      <a:r>
                        <a:rPr lang="en-US" sz="1400" b="0" baseline="30000" dirty="0" smtClean="0">
                          <a:latin typeface="Arial" panose="020B0604020202020204" pitchFamily="34" charset="0"/>
                          <a:cs typeface="Arial" panose="020B0604020202020204" pitchFamily="34" charset="0"/>
                        </a:rPr>
                        <a:t>d</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68405118"/>
                  </a:ext>
                </a:extLst>
              </a:tr>
              <a:tr h="0">
                <a:tc>
                  <a:txBody>
                    <a:bodyPr/>
                    <a:lstStyle/>
                    <a:p>
                      <a:r>
                        <a:rPr lang="en-US" sz="1400" dirty="0" smtClean="0">
                          <a:latin typeface="Arial" panose="020B0604020202020204" pitchFamily="34" charset="0"/>
                          <a:cs typeface="Arial" panose="020B0604020202020204" pitchFamily="34" charset="0"/>
                        </a:rPr>
                        <a:t>High MK2</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expression</a:t>
                      </a:r>
                      <a:r>
                        <a:rPr lang="en-US" sz="1400" baseline="30000" dirty="0" err="1" smtClean="0">
                          <a:latin typeface="Arial" panose="020B0604020202020204" pitchFamily="34" charset="0"/>
                          <a:cs typeface="Arial" panose="020B0604020202020204" pitchFamily="34" charset="0"/>
                        </a:rPr>
                        <a:t>e</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0.27 (0.09-0.79)</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0.25 (0.08,0.76)</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0.55</a:t>
                      </a:r>
                      <a:r>
                        <a:rPr lang="en-US" sz="1400" baseline="0" dirty="0" smtClean="0">
                          <a:latin typeface="Arial" panose="020B0604020202020204" pitchFamily="34" charset="0"/>
                          <a:cs typeface="Arial" panose="020B0604020202020204" pitchFamily="34" charset="0"/>
                        </a:rPr>
                        <a:t> (0.17,1.73)</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0.53 (0.14,1.64)</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32088688"/>
                  </a:ext>
                </a:extLst>
              </a:tr>
              <a:tr h="0">
                <a:tc>
                  <a:txBody>
                    <a:bodyPr/>
                    <a:lstStyle/>
                    <a:p>
                      <a:r>
                        <a:rPr lang="en-US" sz="1400" dirty="0" smtClean="0">
                          <a:latin typeface="Arial" panose="020B0604020202020204" pitchFamily="34" charset="0"/>
                          <a:cs typeface="Arial" panose="020B0604020202020204" pitchFamily="34" charset="0"/>
                        </a:rPr>
                        <a:t>Male Sex</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2.05 (0.98, 4.29)</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2.0 (0.98,4.26)</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2.0 (0.90, 4.42)</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0" dirty="0" smtClean="0">
                          <a:latin typeface="Arial" panose="020B0604020202020204" pitchFamily="34" charset="0"/>
                          <a:cs typeface="Arial" panose="020B0604020202020204" pitchFamily="34" charset="0"/>
                        </a:rPr>
                        <a:t>1.11 (0.50,2.45)</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0" dirty="0" smtClean="0">
                          <a:latin typeface="Arial" panose="020B0604020202020204" pitchFamily="34" charset="0"/>
                          <a:cs typeface="Arial" panose="020B0604020202020204" pitchFamily="34" charset="0"/>
                        </a:rPr>
                        <a:t>1.09</a:t>
                      </a:r>
                      <a:r>
                        <a:rPr lang="en-US" sz="1400" b="0" baseline="0" dirty="0" smtClean="0">
                          <a:latin typeface="Arial" panose="020B0604020202020204" pitchFamily="34" charset="0"/>
                          <a:cs typeface="Arial" panose="020B0604020202020204" pitchFamily="34" charset="0"/>
                        </a:rPr>
                        <a:t> (0.50,2.40)</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0" dirty="0" smtClean="0">
                          <a:latin typeface="Arial" panose="020B0604020202020204" pitchFamily="34" charset="0"/>
                          <a:cs typeface="Arial" panose="020B0604020202020204" pitchFamily="34" charset="0"/>
                        </a:rPr>
                        <a:t>1.21 (0.47,3.13)</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98899162"/>
                  </a:ext>
                </a:extLst>
              </a:tr>
              <a:tr h="0">
                <a:tc>
                  <a:txBody>
                    <a:bodyPr/>
                    <a:lstStyle/>
                    <a:p>
                      <a:r>
                        <a:rPr lang="en-US" sz="1400" dirty="0" smtClean="0">
                          <a:latin typeface="Arial" panose="020B0604020202020204" pitchFamily="34" charset="0"/>
                          <a:cs typeface="Arial" panose="020B0604020202020204" pitchFamily="34" charset="0"/>
                        </a:rPr>
                        <a:t>Smoking</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1.05 (0.46,2.41)</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1.08 (0.47,2.46)</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1.12 (0.47,2.66)</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0.73 (0.32,1.66)</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0.75 (0.32,1.74)</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0.64 (0.24,1.76)</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39181132"/>
                  </a:ext>
                </a:extLst>
              </a:tr>
              <a:tr h="0">
                <a:tc>
                  <a:txBody>
                    <a:bodyPr/>
                    <a:lstStyle/>
                    <a:p>
                      <a:r>
                        <a:rPr lang="en-US" sz="1400" dirty="0" smtClean="0">
                          <a:latin typeface="Arial" panose="020B0604020202020204" pitchFamily="34" charset="0"/>
                          <a:cs typeface="Arial" panose="020B0604020202020204" pitchFamily="34" charset="0"/>
                        </a:rPr>
                        <a:t>Age</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0.99 (0.95,1.03)</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0.98 (0.94, 1.03)</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0.98 (0.95,1.02)</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1.02 (0.97,1.06)</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1.02 (0.97,1.06)</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1.02 (0.97,1.07)</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91451287"/>
                  </a:ext>
                </a:extLst>
              </a:tr>
            </a:tbl>
          </a:graphicData>
        </a:graphic>
      </p:graphicFrame>
      <p:sp>
        <p:nvSpPr>
          <p:cNvPr id="5" name="TextBox 4"/>
          <p:cNvSpPr txBox="1"/>
          <p:nvPr/>
        </p:nvSpPr>
        <p:spPr>
          <a:xfrm flipH="1">
            <a:off x="218249" y="405537"/>
            <a:ext cx="5296748" cy="369332"/>
          </a:xfrm>
          <a:prstGeom prst="rect">
            <a:avLst/>
          </a:prstGeom>
          <a:noFill/>
        </p:spPr>
        <p:txBody>
          <a:bodyPr wrap="square" rtlCol="0">
            <a:spAutoFit/>
          </a:bodyPr>
          <a:lstStyle/>
          <a:p>
            <a:r>
              <a:rPr lang="en-US" b="1" u="sng" dirty="0" smtClean="0"/>
              <a:t>MK2 expression and death at 1 year in TCGA-LUAD</a:t>
            </a:r>
            <a:endParaRPr lang="en-US" b="1" u="sng" dirty="0"/>
          </a:p>
        </p:txBody>
      </p:sp>
      <p:sp>
        <p:nvSpPr>
          <p:cNvPr id="6" name="TextBox 5"/>
          <p:cNvSpPr txBox="1"/>
          <p:nvPr/>
        </p:nvSpPr>
        <p:spPr>
          <a:xfrm>
            <a:off x="218249" y="3034742"/>
            <a:ext cx="11578705" cy="1323439"/>
          </a:xfrm>
          <a:prstGeom prst="rect">
            <a:avLst/>
          </a:prstGeom>
          <a:noFill/>
        </p:spPr>
        <p:txBody>
          <a:bodyPr wrap="square" rtlCol="0">
            <a:spAutoFit/>
          </a:bodyPr>
          <a:lstStyle/>
          <a:p>
            <a:r>
              <a:rPr lang="en-US" sz="1200" baseline="30000" dirty="0" smtClean="0">
                <a:latin typeface="Arial" panose="020B0604020202020204" pitchFamily="34" charset="0"/>
                <a:cs typeface="Arial" panose="020B0604020202020204" pitchFamily="34" charset="0"/>
              </a:rPr>
              <a:t>a</a:t>
            </a:r>
            <a:r>
              <a:rPr lang="en-US" sz="1200" dirty="0" smtClean="0">
                <a:latin typeface="Arial" panose="020B0604020202020204" pitchFamily="34" charset="0"/>
                <a:cs typeface="Arial" panose="020B0604020202020204" pitchFamily="34" charset="0"/>
              </a:rPr>
              <a:t> Model 1: Cox Proportional hazards modeling of time to death, right censored at 1 year, as a function of MK2 expression, adjusted for age, sex and smoking status</a:t>
            </a:r>
          </a:p>
          <a:p>
            <a:r>
              <a:rPr lang="en-US" sz="1200" baseline="30000" dirty="0">
                <a:latin typeface="Arial" panose="020B0604020202020204" pitchFamily="34" charset="0"/>
                <a:cs typeface="Arial" panose="020B0604020202020204" pitchFamily="34" charset="0"/>
              </a:rPr>
              <a:t>b</a:t>
            </a:r>
            <a:r>
              <a:rPr lang="en-US" sz="1200" dirty="0">
                <a:latin typeface="Arial" panose="020B0604020202020204" pitchFamily="34" charset="0"/>
                <a:cs typeface="Arial" panose="020B0604020202020204" pitchFamily="34" charset="0"/>
              </a:rPr>
              <a:t> Model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Cox Proportional hazards modeling of time to death, right censored at 1 year, as a function of </a:t>
            </a:r>
            <a:r>
              <a:rPr lang="en-US" sz="1200" dirty="0" smtClean="0">
                <a:latin typeface="Arial" panose="020B0604020202020204" pitchFamily="34" charset="0"/>
                <a:cs typeface="Arial" panose="020B0604020202020204" pitchFamily="34" charset="0"/>
              </a:rPr>
              <a:t>high MK2 expression (</a:t>
            </a:r>
            <a:r>
              <a:rPr lang="en-US" sz="1200" dirty="0" err="1" smtClean="0">
                <a:latin typeface="Arial" panose="020B0604020202020204" pitchFamily="34" charset="0"/>
                <a:cs typeface="Arial" panose="020B0604020202020204" pitchFamily="34" charset="0"/>
              </a:rPr>
              <a:t>dichomotous</a:t>
            </a:r>
            <a:r>
              <a:rPr lang="en-US" sz="1200" dirty="0" smtClean="0">
                <a:latin typeface="Arial" panose="020B0604020202020204" pitchFamily="34" charset="0"/>
                <a:cs typeface="Arial" panose="020B0604020202020204" pitchFamily="34" charset="0"/>
              </a:rPr>
              <a:t>: top 1/3 vs bottom 2/3 of transcript expression), </a:t>
            </a:r>
            <a:r>
              <a:rPr lang="en-US" sz="1200" dirty="0">
                <a:latin typeface="Arial" panose="020B0604020202020204" pitchFamily="34" charset="0"/>
                <a:cs typeface="Arial" panose="020B0604020202020204" pitchFamily="34" charset="0"/>
              </a:rPr>
              <a:t>adjusted for age, sex and smoking </a:t>
            </a:r>
            <a:r>
              <a:rPr lang="en-US" sz="1200" dirty="0" smtClean="0">
                <a:latin typeface="Arial" panose="020B0604020202020204" pitchFamily="34" charset="0"/>
                <a:cs typeface="Arial" panose="020B0604020202020204" pitchFamily="34" charset="0"/>
              </a:rPr>
              <a:t>status</a:t>
            </a:r>
          </a:p>
          <a:p>
            <a:r>
              <a:rPr lang="en-US" sz="1200" baseline="30000" dirty="0" smtClean="0">
                <a:latin typeface="Arial" panose="020B0604020202020204" pitchFamily="34" charset="0"/>
                <a:cs typeface="Arial" panose="020B0604020202020204" pitchFamily="34" charset="0"/>
              </a:rPr>
              <a:t>c</a:t>
            </a:r>
            <a:r>
              <a:rPr lang="en-US" sz="1200" dirty="0" smtClean="0">
                <a:latin typeface="Arial" panose="020B0604020202020204" pitchFamily="34" charset="0"/>
                <a:cs typeface="Arial" panose="020B0604020202020204" pitchFamily="34" charset="0"/>
              </a:rPr>
              <a:t> Model 3: Logistic regression modeling death at one year as a function of high MK2 expression, adjusted for age, sex, and smoking status</a:t>
            </a:r>
            <a:endParaRPr lang="en-US" sz="1200" baseline="30000" dirty="0">
              <a:latin typeface="Arial" panose="020B0604020202020204" pitchFamily="34" charset="0"/>
              <a:cs typeface="Arial" panose="020B0604020202020204" pitchFamily="34" charset="0"/>
            </a:endParaRPr>
          </a:p>
          <a:p>
            <a:r>
              <a:rPr lang="en-US" sz="1200" baseline="30000" dirty="0" smtClean="0">
                <a:latin typeface="Arial" panose="020B0604020202020204" pitchFamily="34" charset="0"/>
                <a:cs typeface="Arial" panose="020B0604020202020204" pitchFamily="34" charset="0"/>
              </a:rPr>
              <a:t>d </a:t>
            </a:r>
            <a:r>
              <a:rPr lang="en-US" sz="1200" dirty="0" smtClean="0">
                <a:latin typeface="Arial" panose="020B0604020202020204" pitchFamily="34" charset="0"/>
                <a:cs typeface="Arial" panose="020B0604020202020204" pitchFamily="34" charset="0"/>
              </a:rPr>
              <a:t>per thousand transcripts MK2 </a:t>
            </a:r>
          </a:p>
          <a:p>
            <a:r>
              <a:rPr lang="en-US" sz="1200" baseline="30000" dirty="0" smtClean="0">
                <a:latin typeface="Arial" panose="020B0604020202020204" pitchFamily="34" charset="0"/>
                <a:cs typeface="Arial" panose="020B0604020202020204" pitchFamily="34" charset="0"/>
              </a:rPr>
              <a:t>e </a:t>
            </a:r>
            <a:r>
              <a:rPr lang="en-US" sz="1200" dirty="0" smtClean="0">
                <a:latin typeface="Arial" panose="020B0604020202020204" pitchFamily="34" charset="0"/>
                <a:cs typeface="Arial" panose="020B0604020202020204" pitchFamily="34" charset="0"/>
              </a:rPr>
              <a:t>Top 1/3 of MK2 transcript levels (reference: bottom 2/3)</a:t>
            </a:r>
            <a:endParaRPr lang="en-US" sz="1200" dirty="0">
              <a:latin typeface="Arial" panose="020B0604020202020204" pitchFamily="34" charset="0"/>
              <a:cs typeface="Arial" panose="020B0604020202020204" pitchFamily="34" charset="0"/>
            </a:endParaRPr>
          </a:p>
          <a:p>
            <a:endParaRPr lang="en-US" sz="1200" baseline="30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587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t="10873"/>
          <a:stretch/>
        </p:blipFill>
        <p:spPr>
          <a:xfrm>
            <a:off x="150482" y="482398"/>
            <a:ext cx="5535874" cy="3044961"/>
          </a:xfrm>
          <a:prstGeom prst="rect">
            <a:avLst/>
          </a:prstGeom>
        </p:spPr>
      </p:pic>
      <p:pic>
        <p:nvPicPr>
          <p:cNvPr id="8" name="Picture 7"/>
          <p:cNvPicPr>
            <a:picLocks noChangeAspect="1"/>
          </p:cNvPicPr>
          <p:nvPr/>
        </p:nvPicPr>
        <p:blipFill rotWithShape="1">
          <a:blip r:embed="rId3"/>
          <a:srcRect t="11138"/>
          <a:stretch/>
        </p:blipFill>
        <p:spPr>
          <a:xfrm>
            <a:off x="150482" y="3809504"/>
            <a:ext cx="5720116" cy="3136919"/>
          </a:xfrm>
          <a:prstGeom prst="rect">
            <a:avLst/>
          </a:prstGeom>
        </p:spPr>
      </p:pic>
      <p:grpSp>
        <p:nvGrpSpPr>
          <p:cNvPr id="9" name="Group 8"/>
          <p:cNvGrpSpPr/>
          <p:nvPr/>
        </p:nvGrpSpPr>
        <p:grpSpPr>
          <a:xfrm>
            <a:off x="945848" y="1839185"/>
            <a:ext cx="2998856" cy="523220"/>
            <a:chOff x="1088966" y="4983725"/>
            <a:chExt cx="2998856" cy="523220"/>
          </a:xfrm>
        </p:grpSpPr>
        <p:sp>
          <p:nvSpPr>
            <p:cNvPr id="10" name="TextBox 9"/>
            <p:cNvSpPr txBox="1"/>
            <p:nvPr/>
          </p:nvSpPr>
          <p:spPr>
            <a:xfrm>
              <a:off x="1206905" y="4983725"/>
              <a:ext cx="2880917"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High MK2 Expression (top 1/3)</a:t>
              </a:r>
            </a:p>
            <a:p>
              <a:r>
                <a:rPr lang="en-US" sz="1400" dirty="0" smtClean="0">
                  <a:latin typeface="Arial" panose="020B0604020202020204" pitchFamily="34" charset="0"/>
                  <a:cs typeface="Arial" panose="020B0604020202020204" pitchFamily="34" charset="0"/>
                </a:rPr>
                <a:t>Low MK2 Expression (bottom 2/3)</a:t>
              </a:r>
              <a:endParaRPr lang="en-US" sz="1400" dirty="0">
                <a:latin typeface="Arial" panose="020B0604020202020204" pitchFamily="34" charset="0"/>
                <a:cs typeface="Arial" panose="020B0604020202020204" pitchFamily="34" charset="0"/>
              </a:endParaRPr>
            </a:p>
          </p:txBody>
        </p:sp>
        <p:sp>
          <p:nvSpPr>
            <p:cNvPr id="11" name="Rectangle 10"/>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88967" y="5288917"/>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018735" y="4991104"/>
            <a:ext cx="3030546" cy="523220"/>
            <a:chOff x="1088966" y="4984544"/>
            <a:chExt cx="3030546" cy="523220"/>
          </a:xfrm>
        </p:grpSpPr>
        <p:sp>
          <p:nvSpPr>
            <p:cNvPr id="14" name="TextBox 13"/>
            <p:cNvSpPr txBox="1"/>
            <p:nvPr/>
          </p:nvSpPr>
          <p:spPr>
            <a:xfrm>
              <a:off x="1238595" y="4984544"/>
              <a:ext cx="2880917"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High MK2 Expression (top 1/3)</a:t>
              </a:r>
            </a:p>
            <a:p>
              <a:r>
                <a:rPr lang="en-US" sz="1400" dirty="0" smtClean="0">
                  <a:latin typeface="Arial" panose="020B0604020202020204" pitchFamily="34" charset="0"/>
                  <a:cs typeface="Arial" panose="020B0604020202020204" pitchFamily="34" charset="0"/>
                </a:rPr>
                <a:t>Low MK2 Expression (bottom 2/3)</a:t>
              </a:r>
              <a:endParaRPr lang="en-US" sz="1400" dirty="0">
                <a:latin typeface="Arial" panose="020B0604020202020204" pitchFamily="34" charset="0"/>
                <a:cs typeface="Arial" panose="020B0604020202020204" pitchFamily="34" charset="0"/>
              </a:endParaRPr>
            </a:p>
          </p:txBody>
        </p:sp>
        <p:sp>
          <p:nvSpPr>
            <p:cNvPr id="15" name="Rectangle 14"/>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88967" y="5288917"/>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2287444" y="409613"/>
            <a:ext cx="158408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Early Stage NSCLC </a:t>
            </a:r>
            <a:endParaRPr lang="en-US" sz="1200" dirty="0">
              <a:latin typeface="Arial" panose="020B0604020202020204" pitchFamily="34" charset="0"/>
              <a:cs typeface="Arial" panose="020B0604020202020204" pitchFamily="34" charset="0"/>
            </a:endParaRPr>
          </a:p>
        </p:txBody>
      </p:sp>
      <p:sp>
        <p:nvSpPr>
          <p:cNvPr id="18" name="TextBox 17"/>
          <p:cNvSpPr txBox="1"/>
          <p:nvPr/>
        </p:nvSpPr>
        <p:spPr>
          <a:xfrm>
            <a:off x="2265785" y="3682771"/>
            <a:ext cx="148951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Late Stage NSCLC</a:t>
            </a:r>
            <a:endParaRPr lang="en-US" sz="1200" dirty="0">
              <a:latin typeface="Arial" panose="020B0604020202020204" pitchFamily="34" charset="0"/>
              <a:cs typeface="Arial" panose="020B0604020202020204" pitchFamily="34" charset="0"/>
            </a:endParaRPr>
          </a:p>
        </p:txBody>
      </p:sp>
      <p:sp>
        <p:nvSpPr>
          <p:cNvPr id="2" name="TextBox 1"/>
          <p:cNvSpPr txBox="1"/>
          <p:nvPr/>
        </p:nvSpPr>
        <p:spPr>
          <a:xfrm>
            <a:off x="481092" y="35848"/>
            <a:ext cx="3207929" cy="307777"/>
          </a:xfrm>
          <a:prstGeom prst="rect">
            <a:avLst/>
          </a:prstGeom>
          <a:noFill/>
        </p:spPr>
        <p:txBody>
          <a:bodyPr wrap="none" rtlCol="0">
            <a:spAutoFit/>
          </a:bodyPr>
          <a:lstStyle/>
          <a:p>
            <a:r>
              <a:rPr lang="en-US" sz="1400" b="1" u="sng" dirty="0" smtClean="0">
                <a:latin typeface="Arial" panose="020B0604020202020204" pitchFamily="34" charset="0"/>
                <a:cs typeface="Arial" panose="020B0604020202020204" pitchFamily="34" charset="0"/>
              </a:rPr>
              <a:t>Model 2: Cox Proportional Hazards </a:t>
            </a:r>
            <a:endParaRPr lang="en-US" sz="1400" b="1" u="sng" dirty="0">
              <a:latin typeface="Arial" panose="020B0604020202020204" pitchFamily="34" charset="0"/>
              <a:cs typeface="Arial" panose="020B0604020202020204" pitchFamily="34" charset="0"/>
            </a:endParaRPr>
          </a:p>
        </p:txBody>
      </p:sp>
      <p:sp>
        <p:nvSpPr>
          <p:cNvPr id="19" name="TextBox 18"/>
          <p:cNvSpPr txBox="1"/>
          <p:nvPr/>
        </p:nvSpPr>
        <p:spPr>
          <a:xfrm>
            <a:off x="6815464" y="35847"/>
            <a:ext cx="2667718" cy="307777"/>
          </a:xfrm>
          <a:prstGeom prst="rect">
            <a:avLst/>
          </a:prstGeom>
          <a:noFill/>
        </p:spPr>
        <p:txBody>
          <a:bodyPr wrap="none" rtlCol="0">
            <a:spAutoFit/>
          </a:bodyPr>
          <a:lstStyle/>
          <a:p>
            <a:r>
              <a:rPr lang="en-US" sz="1400" b="1" u="sng" dirty="0" smtClean="0">
                <a:latin typeface="Arial" panose="020B0604020202020204" pitchFamily="34" charset="0"/>
                <a:cs typeface="Arial" panose="020B0604020202020204" pitchFamily="34" charset="0"/>
              </a:rPr>
              <a:t>Model 3: Logistic Regression</a:t>
            </a:r>
            <a:endParaRPr lang="en-US" sz="1400" b="1" u="sng" dirty="0">
              <a:latin typeface="Arial" panose="020B0604020202020204" pitchFamily="34" charset="0"/>
              <a:cs typeface="Arial" panose="020B0604020202020204" pitchFamily="34" charset="0"/>
            </a:endParaRPr>
          </a:p>
        </p:txBody>
      </p:sp>
      <p:sp>
        <p:nvSpPr>
          <p:cNvPr id="21" name="TextBox 20"/>
          <p:cNvSpPr txBox="1"/>
          <p:nvPr/>
        </p:nvSpPr>
        <p:spPr>
          <a:xfrm>
            <a:off x="7121747" y="3314100"/>
            <a:ext cx="46519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Low</a:t>
            </a:r>
            <a:endParaRPr lang="en-US" sz="1200" dirty="0">
              <a:latin typeface="Arial" panose="020B0604020202020204" pitchFamily="34" charset="0"/>
              <a:cs typeface="Arial" panose="020B0604020202020204" pitchFamily="34" charset="0"/>
            </a:endParaRPr>
          </a:p>
        </p:txBody>
      </p:sp>
      <p:sp>
        <p:nvSpPr>
          <p:cNvPr id="22" name="TextBox 21"/>
          <p:cNvSpPr txBox="1"/>
          <p:nvPr/>
        </p:nvSpPr>
        <p:spPr>
          <a:xfrm>
            <a:off x="9599415" y="3306383"/>
            <a:ext cx="498855"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High</a:t>
            </a:r>
            <a:endParaRPr lang="en-US" sz="1200" dirty="0">
              <a:latin typeface="Arial" panose="020B0604020202020204" pitchFamily="34" charset="0"/>
              <a:cs typeface="Arial" panose="020B0604020202020204" pitchFamily="34" charset="0"/>
            </a:endParaRPr>
          </a:p>
        </p:txBody>
      </p:sp>
      <p:sp>
        <p:nvSpPr>
          <p:cNvPr id="23" name="TextBox 22"/>
          <p:cNvSpPr txBox="1"/>
          <p:nvPr/>
        </p:nvSpPr>
        <p:spPr>
          <a:xfrm>
            <a:off x="7992002" y="3306384"/>
            <a:ext cx="1301959"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MK2 Expression</a:t>
            </a:r>
            <a:endParaRPr lang="en-US" sz="1200" dirty="0">
              <a:latin typeface="Arial" panose="020B0604020202020204" pitchFamily="34" charset="0"/>
              <a:cs typeface="Arial" panose="020B0604020202020204" pitchFamily="34" charset="0"/>
            </a:endParaRPr>
          </a:p>
        </p:txBody>
      </p:sp>
      <p:sp>
        <p:nvSpPr>
          <p:cNvPr id="24" name="TextBox 23"/>
          <p:cNvSpPr txBox="1"/>
          <p:nvPr/>
        </p:nvSpPr>
        <p:spPr>
          <a:xfrm rot="16200000">
            <a:off x="5690516" y="1608352"/>
            <a:ext cx="1644660"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Predicted probability of death at one year</a:t>
            </a:r>
            <a:endParaRPr lang="en-US" sz="1200" dirty="0">
              <a:latin typeface="Arial" panose="020B0604020202020204" pitchFamily="34" charset="0"/>
              <a:cs typeface="Arial" panose="020B0604020202020204" pitchFamily="34" charset="0"/>
            </a:endParaRPr>
          </a:p>
        </p:txBody>
      </p:sp>
      <p:sp>
        <p:nvSpPr>
          <p:cNvPr id="25" name="TextBox 24"/>
          <p:cNvSpPr txBox="1"/>
          <p:nvPr/>
        </p:nvSpPr>
        <p:spPr>
          <a:xfrm>
            <a:off x="7611516" y="351340"/>
            <a:ext cx="15408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Early Stage NSCLC</a:t>
            </a:r>
            <a:endParaRPr lang="en-US" sz="12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4"/>
          <a:srcRect l="7161" t="14502" b="14441"/>
          <a:stretch/>
        </p:blipFill>
        <p:spPr>
          <a:xfrm>
            <a:off x="6716684" y="590204"/>
            <a:ext cx="3687040" cy="2754315"/>
          </a:xfrm>
          <a:prstGeom prst="rect">
            <a:avLst/>
          </a:prstGeom>
        </p:spPr>
      </p:pic>
      <p:grpSp>
        <p:nvGrpSpPr>
          <p:cNvPr id="32" name="Group 31"/>
          <p:cNvGrpSpPr/>
          <p:nvPr/>
        </p:nvGrpSpPr>
        <p:grpSpPr>
          <a:xfrm>
            <a:off x="6275634" y="3984489"/>
            <a:ext cx="4121711" cy="2900544"/>
            <a:chOff x="6282013" y="3735334"/>
            <a:chExt cx="4121711" cy="2900544"/>
          </a:xfrm>
        </p:grpSpPr>
        <p:pic>
          <p:nvPicPr>
            <p:cNvPr id="27" name="Picture 26"/>
            <p:cNvPicPr>
              <a:picLocks noChangeAspect="1"/>
            </p:cNvPicPr>
            <p:nvPr/>
          </p:nvPicPr>
          <p:blipFill rotWithShape="1">
            <a:blip r:embed="rId5"/>
            <a:srcRect l="6743" t="14862" b="14229"/>
            <a:stretch/>
          </p:blipFill>
          <p:spPr>
            <a:xfrm>
              <a:off x="6700058" y="3735334"/>
              <a:ext cx="3703666" cy="2748593"/>
            </a:xfrm>
            <a:prstGeom prst="rect">
              <a:avLst/>
            </a:prstGeom>
          </p:spPr>
        </p:pic>
        <p:sp>
          <p:nvSpPr>
            <p:cNvPr id="28" name="TextBox 27"/>
            <p:cNvSpPr txBox="1"/>
            <p:nvPr/>
          </p:nvSpPr>
          <p:spPr>
            <a:xfrm>
              <a:off x="7121747" y="6358879"/>
              <a:ext cx="46519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Low</a:t>
              </a:r>
              <a:endParaRPr lang="en-US" sz="1200" dirty="0">
                <a:latin typeface="Arial" panose="020B0604020202020204" pitchFamily="34" charset="0"/>
                <a:cs typeface="Arial" panose="020B0604020202020204" pitchFamily="34" charset="0"/>
              </a:endParaRPr>
            </a:p>
          </p:txBody>
        </p:sp>
        <p:sp>
          <p:nvSpPr>
            <p:cNvPr id="29" name="TextBox 28"/>
            <p:cNvSpPr txBox="1"/>
            <p:nvPr/>
          </p:nvSpPr>
          <p:spPr>
            <a:xfrm>
              <a:off x="9599415" y="6351162"/>
              <a:ext cx="498855"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High</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7992002" y="6351163"/>
              <a:ext cx="1301959"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MK2 Expression</a:t>
              </a:r>
              <a:endParaRPr lang="en-US" sz="1200" dirty="0">
                <a:latin typeface="Arial" panose="020B0604020202020204" pitchFamily="34" charset="0"/>
                <a:cs typeface="Arial" panose="020B0604020202020204" pitchFamily="34" charset="0"/>
              </a:endParaRPr>
            </a:p>
          </p:txBody>
        </p:sp>
        <p:sp>
          <p:nvSpPr>
            <p:cNvPr id="31" name="TextBox 30"/>
            <p:cNvSpPr txBox="1"/>
            <p:nvPr/>
          </p:nvSpPr>
          <p:spPr>
            <a:xfrm rot="16200000">
              <a:off x="5690516" y="4653131"/>
              <a:ext cx="1644660"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Predicted probability of death at one year</a:t>
              </a:r>
              <a:endParaRPr lang="en-US" sz="1200" dirty="0">
                <a:latin typeface="Arial" panose="020B0604020202020204" pitchFamily="34" charset="0"/>
                <a:cs typeface="Arial" panose="020B0604020202020204" pitchFamily="34" charset="0"/>
              </a:endParaRPr>
            </a:p>
          </p:txBody>
        </p:sp>
      </p:grpSp>
      <p:sp>
        <p:nvSpPr>
          <p:cNvPr id="33" name="TextBox 32"/>
          <p:cNvSpPr txBox="1"/>
          <p:nvPr/>
        </p:nvSpPr>
        <p:spPr>
          <a:xfrm>
            <a:off x="7746776" y="3707490"/>
            <a:ext cx="148951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Late Stage NSCLC</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1533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0873"/>
          <a:stretch/>
        </p:blipFill>
        <p:spPr>
          <a:xfrm>
            <a:off x="166254" y="1594919"/>
            <a:ext cx="5535874" cy="3044961"/>
          </a:xfrm>
          <a:prstGeom prst="rect">
            <a:avLst/>
          </a:prstGeom>
        </p:spPr>
      </p:pic>
      <p:pic>
        <p:nvPicPr>
          <p:cNvPr id="6" name="Picture 5"/>
          <p:cNvPicPr>
            <a:picLocks noChangeAspect="1"/>
          </p:cNvPicPr>
          <p:nvPr/>
        </p:nvPicPr>
        <p:blipFill rotWithShape="1">
          <a:blip r:embed="rId3"/>
          <a:srcRect t="11138"/>
          <a:stretch/>
        </p:blipFill>
        <p:spPr>
          <a:xfrm>
            <a:off x="5851200" y="1499065"/>
            <a:ext cx="5720116" cy="3136919"/>
          </a:xfrm>
          <a:prstGeom prst="rect">
            <a:avLst/>
          </a:prstGeom>
        </p:spPr>
      </p:pic>
      <p:grpSp>
        <p:nvGrpSpPr>
          <p:cNvPr id="10" name="Group 9"/>
          <p:cNvGrpSpPr/>
          <p:nvPr/>
        </p:nvGrpSpPr>
        <p:grpSpPr>
          <a:xfrm>
            <a:off x="1188718" y="2690659"/>
            <a:ext cx="2955732" cy="523220"/>
            <a:chOff x="1088966" y="4992161"/>
            <a:chExt cx="2955732" cy="523220"/>
          </a:xfrm>
        </p:grpSpPr>
        <p:sp>
          <p:nvSpPr>
            <p:cNvPr id="7" name="TextBox 6"/>
            <p:cNvSpPr txBox="1"/>
            <p:nvPr/>
          </p:nvSpPr>
          <p:spPr>
            <a:xfrm>
              <a:off x="1163781" y="4992161"/>
              <a:ext cx="2880917"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High MK2 Expression (top 1/3)</a:t>
              </a:r>
            </a:p>
            <a:p>
              <a:r>
                <a:rPr lang="en-US" sz="1400" dirty="0" smtClean="0">
                  <a:latin typeface="Arial" panose="020B0604020202020204" pitchFamily="34" charset="0"/>
                  <a:cs typeface="Arial" panose="020B0604020202020204" pitchFamily="34" charset="0"/>
                </a:rPr>
                <a:t>Low MK2 Expression (bottom 2/3)</a:t>
              </a:r>
              <a:endParaRPr lang="en-US" sz="1400" dirty="0">
                <a:latin typeface="Arial" panose="020B0604020202020204" pitchFamily="34" charset="0"/>
                <a:cs typeface="Arial" panose="020B0604020202020204" pitchFamily="34" charset="0"/>
              </a:endParaRPr>
            </a:p>
          </p:txBody>
        </p:sp>
        <p:sp>
          <p:nvSpPr>
            <p:cNvPr id="8" name="Rectangle 7"/>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88967" y="5288917"/>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6677889" y="2686743"/>
            <a:ext cx="2955732" cy="523220"/>
            <a:chOff x="1088966" y="4992161"/>
            <a:chExt cx="2955732" cy="523220"/>
          </a:xfrm>
        </p:grpSpPr>
        <p:sp>
          <p:nvSpPr>
            <p:cNvPr id="12" name="TextBox 11"/>
            <p:cNvSpPr txBox="1"/>
            <p:nvPr/>
          </p:nvSpPr>
          <p:spPr>
            <a:xfrm>
              <a:off x="1163781" y="4992161"/>
              <a:ext cx="2880917" cy="523220"/>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High MK2 Expression (top 1/3)</a:t>
              </a:r>
            </a:p>
            <a:p>
              <a:r>
                <a:rPr lang="en-US" sz="1400" dirty="0" smtClean="0">
                  <a:latin typeface="Arial" panose="020B0604020202020204" pitchFamily="34" charset="0"/>
                  <a:cs typeface="Arial" panose="020B0604020202020204" pitchFamily="34" charset="0"/>
                </a:rPr>
                <a:t>Low MK2 Expression (bottom 2/3)</a:t>
              </a:r>
              <a:endParaRPr lang="en-US" sz="1400" dirty="0">
                <a:latin typeface="Arial" panose="020B0604020202020204" pitchFamily="34" charset="0"/>
                <a:cs typeface="Arial" panose="020B0604020202020204" pitchFamily="34" charset="0"/>
              </a:endParaRPr>
            </a:p>
          </p:txBody>
        </p:sp>
        <p:sp>
          <p:nvSpPr>
            <p:cNvPr id="13" name="Rectangle 12"/>
            <p:cNvSpPr/>
            <p:nvPr/>
          </p:nvSpPr>
          <p:spPr>
            <a:xfrm>
              <a:off x="1088966" y="5074037"/>
              <a:ext cx="149630" cy="133004"/>
            </a:xfrm>
            <a:prstGeom prst="rect">
              <a:avLst/>
            </a:prstGeom>
            <a:solidFill>
              <a:srgbClr val="B3ECE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88967" y="5288917"/>
              <a:ext cx="149628" cy="122669"/>
            </a:xfrm>
            <a:prstGeom prst="rect">
              <a:avLst/>
            </a:prstGeom>
            <a:solidFill>
              <a:srgbClr val="FDD6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2265409" y="1260741"/>
            <a:ext cx="1879041" cy="307777"/>
          </a:xfrm>
          <a:prstGeom prst="rect">
            <a:avLst/>
          </a:prstGeom>
          <a:noFill/>
        </p:spPr>
        <p:txBody>
          <a:bodyPr wrap="none" rtlCol="0">
            <a:spAutoFit/>
          </a:bodyPr>
          <a:lstStyle/>
          <a:p>
            <a:r>
              <a:rPr lang="en-US" sz="1400" b="1" u="sng" dirty="0" smtClean="0">
                <a:latin typeface="Arial" panose="020B0604020202020204" pitchFamily="34" charset="0"/>
                <a:cs typeface="Arial" panose="020B0604020202020204" pitchFamily="34" charset="0"/>
              </a:rPr>
              <a:t>Early Stage NSCLC </a:t>
            </a:r>
            <a:endParaRPr lang="en-US" sz="1400" b="1" u="sng" dirty="0">
              <a:latin typeface="Arial" panose="020B0604020202020204" pitchFamily="34" charset="0"/>
              <a:cs typeface="Arial" panose="020B0604020202020204" pitchFamily="34" charset="0"/>
            </a:endParaRPr>
          </a:p>
        </p:txBody>
      </p:sp>
      <p:sp>
        <p:nvSpPr>
          <p:cNvPr id="16" name="TextBox 15"/>
          <p:cNvSpPr txBox="1"/>
          <p:nvPr/>
        </p:nvSpPr>
        <p:spPr>
          <a:xfrm>
            <a:off x="7979023" y="1210846"/>
            <a:ext cx="1757212" cy="307777"/>
          </a:xfrm>
          <a:prstGeom prst="rect">
            <a:avLst/>
          </a:prstGeom>
          <a:noFill/>
        </p:spPr>
        <p:txBody>
          <a:bodyPr wrap="none" rtlCol="0">
            <a:spAutoFit/>
          </a:bodyPr>
          <a:lstStyle/>
          <a:p>
            <a:r>
              <a:rPr lang="en-US" sz="1400" b="1" u="sng" dirty="0" smtClean="0">
                <a:latin typeface="Arial" panose="020B0604020202020204" pitchFamily="34" charset="0"/>
                <a:cs typeface="Arial" panose="020B0604020202020204" pitchFamily="34" charset="0"/>
              </a:rPr>
              <a:t>Late Stage NSCLC</a:t>
            </a:r>
            <a:endParaRPr lang="en-US" sz="1400" b="1" u="sng" dirty="0">
              <a:latin typeface="Arial" panose="020B0604020202020204" pitchFamily="34" charset="0"/>
              <a:cs typeface="Arial" panose="020B0604020202020204" pitchFamily="34" charset="0"/>
            </a:endParaRPr>
          </a:p>
        </p:txBody>
      </p:sp>
      <p:sp>
        <p:nvSpPr>
          <p:cNvPr id="17" name="TextBox 16"/>
          <p:cNvSpPr txBox="1"/>
          <p:nvPr/>
        </p:nvSpPr>
        <p:spPr>
          <a:xfrm>
            <a:off x="573578" y="4767736"/>
            <a:ext cx="11330247" cy="646331"/>
          </a:xfrm>
          <a:prstGeom prst="rect">
            <a:avLst/>
          </a:prstGeom>
          <a:noFill/>
        </p:spPr>
        <p:txBody>
          <a:bodyPr wrap="square" rtlCol="0">
            <a:spAutoFit/>
          </a:bodyPr>
          <a:lstStyle/>
          <a:p>
            <a:r>
              <a:rPr lang="en-US" dirty="0" smtClean="0"/>
              <a:t>Kaplan-Meier curves showing percent survival from 0 to 1 year for patients with high-expression (top </a:t>
            </a:r>
            <a:r>
              <a:rPr lang="en-US" dirty="0" err="1" smtClean="0"/>
              <a:t>tertile</a:t>
            </a:r>
            <a:r>
              <a:rPr lang="en-US" dirty="0" smtClean="0"/>
              <a:t> of transcript level) vs. low expression (bottom </a:t>
            </a:r>
            <a:r>
              <a:rPr lang="en-US" dirty="0" err="1" smtClean="0"/>
              <a:t>tertile</a:t>
            </a:r>
            <a:r>
              <a:rPr lang="en-US" dirty="0" smtClean="0"/>
              <a:t> of transcript level) of MK2 in early- and late- stage NSCLC</a:t>
            </a:r>
            <a:endParaRPr lang="en-US" dirty="0"/>
          </a:p>
        </p:txBody>
      </p:sp>
    </p:spTree>
    <p:extLst>
      <p:ext uri="{BB962C8B-B14F-4D97-AF65-F5344CB8AC3E}">
        <p14:creationId xmlns:p14="http://schemas.microsoft.com/office/powerpoint/2010/main" val="2603016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61774418"/>
              </p:ext>
            </p:extLst>
          </p:nvPr>
        </p:nvGraphicFramePr>
        <p:xfrm>
          <a:off x="340822" y="3909454"/>
          <a:ext cx="11629505" cy="1435928"/>
        </p:xfrm>
        <a:graphic>
          <a:graphicData uri="http://schemas.openxmlformats.org/drawingml/2006/table">
            <a:tbl>
              <a:tblPr firstRow="1" bandRow="1">
                <a:tableStyleId>{5940675A-B579-460E-94D1-54222C63F5DA}</a:tableStyleId>
              </a:tblPr>
              <a:tblGrid>
                <a:gridCol w="1936865">
                  <a:extLst>
                    <a:ext uri="{9D8B030D-6E8A-4147-A177-3AD203B41FA5}">
                      <a16:colId xmlns:a16="http://schemas.microsoft.com/office/drawing/2014/main" val="4163802645"/>
                    </a:ext>
                  </a:extLst>
                </a:gridCol>
                <a:gridCol w="1712422">
                  <a:extLst>
                    <a:ext uri="{9D8B030D-6E8A-4147-A177-3AD203B41FA5}">
                      <a16:colId xmlns:a16="http://schemas.microsoft.com/office/drawing/2014/main" val="210670760"/>
                    </a:ext>
                  </a:extLst>
                </a:gridCol>
                <a:gridCol w="1537855">
                  <a:extLst>
                    <a:ext uri="{9D8B030D-6E8A-4147-A177-3AD203B41FA5}">
                      <a16:colId xmlns:a16="http://schemas.microsoft.com/office/drawing/2014/main" val="2903879713"/>
                    </a:ext>
                  </a:extLst>
                </a:gridCol>
                <a:gridCol w="1458289">
                  <a:extLst>
                    <a:ext uri="{9D8B030D-6E8A-4147-A177-3AD203B41FA5}">
                      <a16:colId xmlns:a16="http://schemas.microsoft.com/office/drawing/2014/main" val="3645599584"/>
                    </a:ext>
                  </a:extLst>
                </a:gridCol>
                <a:gridCol w="1661358">
                  <a:extLst>
                    <a:ext uri="{9D8B030D-6E8A-4147-A177-3AD203B41FA5}">
                      <a16:colId xmlns:a16="http://schemas.microsoft.com/office/drawing/2014/main" val="3310706212"/>
                    </a:ext>
                  </a:extLst>
                </a:gridCol>
                <a:gridCol w="1661358">
                  <a:extLst>
                    <a:ext uri="{9D8B030D-6E8A-4147-A177-3AD203B41FA5}">
                      <a16:colId xmlns:a16="http://schemas.microsoft.com/office/drawing/2014/main" val="1189496676"/>
                    </a:ext>
                  </a:extLst>
                </a:gridCol>
                <a:gridCol w="1661358">
                  <a:extLst>
                    <a:ext uri="{9D8B030D-6E8A-4147-A177-3AD203B41FA5}">
                      <a16:colId xmlns:a16="http://schemas.microsoft.com/office/drawing/2014/main" val="4216386416"/>
                    </a:ext>
                  </a:extLst>
                </a:gridCol>
              </a:tblGrid>
              <a:tr h="0">
                <a:tc>
                  <a:txBody>
                    <a:bodyPr/>
                    <a:lstStyle/>
                    <a:p>
                      <a:r>
                        <a:rPr lang="en-US" sz="1400" dirty="0" smtClean="0">
                          <a:latin typeface="Arial" panose="020B0604020202020204" pitchFamily="34" charset="0"/>
                          <a:cs typeface="Arial" panose="020B0604020202020204" pitchFamily="34" charset="0"/>
                        </a:rPr>
                        <a:t>Model type</a:t>
                      </a:r>
                      <a:endParaRPr lang="en-US" sz="1400" dirty="0">
                        <a:latin typeface="Arial" panose="020B0604020202020204" pitchFamily="34" charset="0"/>
                        <a:cs typeface="Arial" panose="020B0604020202020204" pitchFamily="34" charset="0"/>
                      </a:endParaRPr>
                    </a:p>
                  </a:txBody>
                  <a:tcPr/>
                </a:tc>
                <a:tc gridSpan="3">
                  <a:txBody>
                    <a:bodyPr/>
                    <a:lstStyle/>
                    <a:p>
                      <a:pPr algn="ctr"/>
                      <a:r>
                        <a:rPr lang="en-US" sz="1400" b="0" dirty="0" smtClean="0">
                          <a:latin typeface="Arial" panose="020B0604020202020204" pitchFamily="34" charset="0"/>
                          <a:cs typeface="Arial" panose="020B0604020202020204" pitchFamily="34" charset="0"/>
                        </a:rPr>
                        <a:t>Early Stage</a:t>
                      </a:r>
                      <a:endParaRPr lang="en-US" sz="1400" b="0" dirty="0">
                        <a:latin typeface="Arial" panose="020B0604020202020204" pitchFamily="34" charset="0"/>
                        <a:cs typeface="Arial" panose="020B0604020202020204" pitchFamily="34" charset="0"/>
                      </a:endParaRPr>
                    </a:p>
                  </a:txBody>
                  <a:tcPr/>
                </a:tc>
                <a:tc hMerge="1">
                  <a:txBody>
                    <a:bodyPr/>
                    <a:lstStyle/>
                    <a:p>
                      <a:endParaRPr lang="en-US" sz="1400" b="0" dirty="0">
                        <a:latin typeface="Arial" panose="020B0604020202020204" pitchFamily="34" charset="0"/>
                        <a:cs typeface="Arial" panose="020B0604020202020204" pitchFamily="34" charset="0"/>
                      </a:endParaRP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gridSpan="3">
                  <a:txBody>
                    <a:bodyPr/>
                    <a:lstStyle/>
                    <a:p>
                      <a:pPr algn="ctr"/>
                      <a:r>
                        <a:rPr lang="en-US" sz="1400" b="0" dirty="0" smtClean="0">
                          <a:latin typeface="Arial" panose="020B0604020202020204" pitchFamily="34" charset="0"/>
                          <a:cs typeface="Arial" panose="020B0604020202020204" pitchFamily="34" charset="0"/>
                        </a:rPr>
                        <a:t>Late Stage</a:t>
                      </a:r>
                      <a:endParaRPr lang="en-US" sz="1400" b="0" dirty="0">
                        <a:latin typeface="Arial" panose="020B0604020202020204" pitchFamily="34" charset="0"/>
                        <a:cs typeface="Arial" panose="020B0604020202020204" pitchFamily="34" charset="0"/>
                      </a:endParaRP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tc hMerge="1">
                  <a:txBody>
                    <a:bodyPr/>
                    <a:lstStyle/>
                    <a:p>
                      <a:pPr algn="ct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55003795"/>
                  </a:ext>
                </a:extLst>
              </a:tr>
              <a:tr h="521528">
                <a:tc>
                  <a:txBody>
                    <a:bodyPr/>
                    <a:lstStyle/>
                    <a:p>
                      <a:r>
                        <a:rPr lang="en-US" sz="1400" dirty="0" smtClean="0">
                          <a:latin typeface="Arial" panose="020B0604020202020204" pitchFamily="34" charset="0"/>
                          <a:cs typeface="Arial" panose="020B0604020202020204" pitchFamily="34" charset="0"/>
                        </a:rPr>
                        <a:t>Variable</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Model 1</a:t>
                      </a:r>
                      <a:r>
                        <a:rPr lang="en-US" sz="1400" b="1" baseline="30000" dirty="0" smtClean="0">
                          <a:latin typeface="Arial" panose="020B0604020202020204" pitchFamily="34" charset="0"/>
                          <a:cs typeface="Arial" panose="020B0604020202020204" pitchFamily="34" charset="0"/>
                        </a:rPr>
                        <a:t>a</a:t>
                      </a:r>
                    </a:p>
                    <a:p>
                      <a:pPr algn="ctr"/>
                      <a:r>
                        <a:rPr lang="en-US" sz="1400" b="0" dirty="0" smtClean="0">
                          <a:latin typeface="Arial" panose="020B0604020202020204" pitchFamily="34" charset="0"/>
                          <a:cs typeface="Arial" panose="020B0604020202020204" pitchFamily="34" charset="0"/>
                        </a:rPr>
                        <a:t>HR</a:t>
                      </a:r>
                      <a:r>
                        <a:rPr lang="en-US" sz="1400" b="0" baseline="0" dirty="0" smtClean="0">
                          <a:latin typeface="Arial" panose="020B0604020202020204" pitchFamily="34" charset="0"/>
                          <a:cs typeface="Arial" panose="020B0604020202020204" pitchFamily="34" charset="0"/>
                        </a:rPr>
                        <a:t>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Model</a:t>
                      </a:r>
                      <a:r>
                        <a:rPr lang="en-US" sz="1400" b="1" baseline="0" dirty="0" smtClean="0">
                          <a:latin typeface="Arial" panose="020B0604020202020204" pitchFamily="34" charset="0"/>
                          <a:cs typeface="Arial" panose="020B0604020202020204" pitchFamily="34" charset="0"/>
                        </a:rPr>
                        <a:t> 2</a:t>
                      </a:r>
                      <a:r>
                        <a:rPr lang="en-US" sz="1400" b="1" baseline="30000" dirty="0" smtClean="0">
                          <a:latin typeface="Arial" panose="020B0604020202020204" pitchFamily="34" charset="0"/>
                          <a:cs typeface="Arial" panose="020B0604020202020204" pitchFamily="34" charset="0"/>
                        </a:rPr>
                        <a:t>b</a:t>
                      </a:r>
                    </a:p>
                    <a:p>
                      <a:pPr algn="ctr"/>
                      <a:r>
                        <a:rPr lang="en-US" sz="1400" b="0" dirty="0" smtClean="0">
                          <a:latin typeface="Arial" panose="020B0604020202020204" pitchFamily="34" charset="0"/>
                          <a:cs typeface="Arial" panose="020B0604020202020204" pitchFamily="34" charset="0"/>
                        </a:rPr>
                        <a:t>HR</a:t>
                      </a:r>
                      <a:r>
                        <a:rPr lang="en-US" sz="1400" b="0" baseline="0" dirty="0" smtClean="0">
                          <a:latin typeface="Arial" panose="020B0604020202020204" pitchFamily="34" charset="0"/>
                          <a:cs typeface="Arial" panose="020B0604020202020204" pitchFamily="34" charset="0"/>
                        </a:rPr>
                        <a:t>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Model 3</a:t>
                      </a:r>
                      <a:r>
                        <a:rPr lang="en-US" sz="1400" b="1" baseline="30000" dirty="0" smtClean="0">
                          <a:latin typeface="Arial" panose="020B0604020202020204" pitchFamily="34" charset="0"/>
                          <a:cs typeface="Arial" panose="020B0604020202020204" pitchFamily="34" charset="0"/>
                        </a:rPr>
                        <a:t>c</a:t>
                      </a:r>
                    </a:p>
                    <a:p>
                      <a:pPr algn="ctr"/>
                      <a:r>
                        <a:rPr lang="en-US" sz="1400" b="0" baseline="0" dirty="0" smtClean="0">
                          <a:latin typeface="Arial" panose="020B0604020202020204" pitchFamily="34" charset="0"/>
                          <a:cs typeface="Arial" panose="020B0604020202020204" pitchFamily="34" charset="0"/>
                        </a:rPr>
                        <a:t>OR (95% CI)</a:t>
                      </a:r>
                      <a:endParaRPr lang="en-US" sz="1400" b="0" baseline="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Model</a:t>
                      </a:r>
                      <a:r>
                        <a:rPr lang="en-US" sz="1400" b="1" baseline="0" dirty="0" smtClean="0">
                          <a:latin typeface="Arial" panose="020B0604020202020204" pitchFamily="34" charset="0"/>
                          <a:cs typeface="Arial" panose="020B0604020202020204" pitchFamily="34" charset="0"/>
                        </a:rPr>
                        <a:t> 1</a:t>
                      </a:r>
                    </a:p>
                    <a:p>
                      <a:pPr algn="ctr"/>
                      <a:r>
                        <a:rPr lang="en-US" sz="1400" b="0" baseline="0" dirty="0" smtClean="0">
                          <a:latin typeface="Arial" panose="020B0604020202020204" pitchFamily="34" charset="0"/>
                          <a:cs typeface="Arial" panose="020B0604020202020204" pitchFamily="34" charset="0"/>
                        </a:rPr>
                        <a:t>HR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Model</a:t>
                      </a:r>
                      <a:r>
                        <a:rPr lang="en-US" sz="1400" b="1" baseline="0" dirty="0" smtClean="0">
                          <a:latin typeface="Arial" panose="020B0604020202020204" pitchFamily="34" charset="0"/>
                          <a:cs typeface="Arial" panose="020B0604020202020204" pitchFamily="34" charset="0"/>
                        </a:rPr>
                        <a:t> 2</a:t>
                      </a:r>
                    </a:p>
                    <a:p>
                      <a:pPr algn="ctr"/>
                      <a:r>
                        <a:rPr lang="en-US" sz="1400" b="0" baseline="0" dirty="0" smtClean="0">
                          <a:latin typeface="Arial" panose="020B0604020202020204" pitchFamily="34" charset="0"/>
                          <a:cs typeface="Arial" panose="020B0604020202020204" pitchFamily="34" charset="0"/>
                        </a:rPr>
                        <a:t>HR (95% CI)</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Model 3</a:t>
                      </a:r>
                      <a:r>
                        <a:rPr lang="en-US" sz="1400" b="1" baseline="30000" dirty="0" smtClean="0">
                          <a:latin typeface="Arial" panose="020B0604020202020204" pitchFamily="34" charset="0"/>
                          <a:cs typeface="Arial" panose="020B0604020202020204" pitchFamily="34" charset="0"/>
                        </a:rPr>
                        <a:t>c</a:t>
                      </a:r>
                    </a:p>
                    <a:p>
                      <a:pPr algn="ctr"/>
                      <a:r>
                        <a:rPr lang="en-US" sz="1400" b="0" baseline="0" dirty="0" smtClean="0">
                          <a:latin typeface="Arial" panose="020B0604020202020204" pitchFamily="34" charset="0"/>
                          <a:cs typeface="Arial" panose="020B0604020202020204" pitchFamily="34" charset="0"/>
                        </a:rPr>
                        <a:t>OR (95% CI)</a:t>
                      </a:r>
                      <a:endParaRPr lang="en-US" sz="14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31915077"/>
                  </a:ext>
                </a:extLst>
              </a:tr>
              <a:tr h="0">
                <a:tc>
                  <a:txBody>
                    <a:bodyPr/>
                    <a:lstStyle/>
                    <a:p>
                      <a:r>
                        <a:rPr lang="en-US" sz="1400" dirty="0" smtClean="0">
                          <a:latin typeface="Arial" panose="020B0604020202020204" pitchFamily="34" charset="0"/>
                          <a:cs typeface="Arial" panose="020B0604020202020204" pitchFamily="34" charset="0"/>
                        </a:rPr>
                        <a:t>MK2</a:t>
                      </a:r>
                      <a:r>
                        <a:rPr lang="en-US" sz="1400" baseline="0" dirty="0" smtClean="0">
                          <a:latin typeface="Arial" panose="020B0604020202020204" pitchFamily="34" charset="0"/>
                          <a:cs typeface="Arial" panose="020B0604020202020204" pitchFamily="34" charset="0"/>
                        </a:rPr>
                        <a:t> Expression</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0.76 (0.58, 0.99)</a:t>
                      </a:r>
                      <a:r>
                        <a:rPr lang="en-US" sz="1400" b="0" baseline="30000" dirty="0" smtClean="0">
                          <a:latin typeface="Arial" panose="020B0604020202020204" pitchFamily="34" charset="0"/>
                          <a:cs typeface="Arial" panose="020B0604020202020204" pitchFamily="34" charset="0"/>
                        </a:rPr>
                        <a:t>d</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0" dirty="0" smtClean="0">
                          <a:latin typeface="Arial" panose="020B0604020202020204" pitchFamily="34" charset="0"/>
                          <a:cs typeface="Arial" panose="020B0604020202020204" pitchFamily="34" charset="0"/>
                        </a:rPr>
                        <a:t>0.87 (0.64,1.27)</a:t>
                      </a:r>
                      <a:r>
                        <a:rPr lang="en-US" sz="1400" b="0" baseline="30000" dirty="0" smtClean="0">
                          <a:latin typeface="Arial" panose="020B0604020202020204" pitchFamily="34" charset="0"/>
                          <a:cs typeface="Arial" panose="020B0604020202020204" pitchFamily="34" charset="0"/>
                        </a:rPr>
                        <a:t>d</a:t>
                      </a:r>
                      <a:endParaRPr lang="en-US" sz="1400" b="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68405118"/>
                  </a:ext>
                </a:extLst>
              </a:tr>
              <a:tr h="0">
                <a:tc>
                  <a:txBody>
                    <a:bodyPr/>
                    <a:lstStyle/>
                    <a:p>
                      <a:r>
                        <a:rPr lang="en-US" sz="1400" dirty="0" smtClean="0">
                          <a:latin typeface="Arial" panose="020B0604020202020204" pitchFamily="34" charset="0"/>
                          <a:cs typeface="Arial" panose="020B0604020202020204" pitchFamily="34" charset="0"/>
                        </a:rPr>
                        <a:t>High MK2</a:t>
                      </a:r>
                      <a:r>
                        <a:rPr lang="en-US" sz="1400" baseline="0" dirty="0" smtClean="0">
                          <a:latin typeface="Arial" panose="020B0604020202020204" pitchFamily="34" charset="0"/>
                          <a:cs typeface="Arial" panose="020B0604020202020204" pitchFamily="34" charset="0"/>
                        </a:rPr>
                        <a:t> </a:t>
                      </a:r>
                      <a:r>
                        <a:rPr lang="en-US" sz="1400" baseline="0" dirty="0" err="1" smtClean="0">
                          <a:latin typeface="Arial" panose="020B0604020202020204" pitchFamily="34" charset="0"/>
                          <a:cs typeface="Arial" panose="020B0604020202020204" pitchFamily="34" charset="0"/>
                        </a:rPr>
                        <a:t>expression</a:t>
                      </a:r>
                      <a:r>
                        <a:rPr lang="en-US" sz="1400" baseline="30000" dirty="0" err="1" smtClean="0">
                          <a:latin typeface="Arial" panose="020B0604020202020204" pitchFamily="34" charset="0"/>
                          <a:cs typeface="Arial" panose="020B0604020202020204" pitchFamily="34" charset="0"/>
                        </a:rPr>
                        <a:t>e</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0.27 (0.09-0.79)</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b="1" dirty="0" smtClean="0">
                          <a:latin typeface="Arial" panose="020B0604020202020204" pitchFamily="34" charset="0"/>
                          <a:cs typeface="Arial" panose="020B0604020202020204" pitchFamily="34" charset="0"/>
                        </a:rPr>
                        <a:t>0.25 (0.08,0.76)</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0.55</a:t>
                      </a:r>
                      <a:r>
                        <a:rPr lang="en-US" sz="1400" baseline="0" dirty="0" smtClean="0">
                          <a:latin typeface="Arial" panose="020B0604020202020204" pitchFamily="34" charset="0"/>
                          <a:cs typeface="Arial" panose="020B0604020202020204" pitchFamily="34" charset="0"/>
                        </a:rPr>
                        <a:t> (0.17,1.73)</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dirty="0" smtClean="0">
                          <a:latin typeface="Arial" panose="020B0604020202020204" pitchFamily="34" charset="0"/>
                          <a:cs typeface="Arial" panose="020B0604020202020204" pitchFamily="34" charset="0"/>
                        </a:rPr>
                        <a:t>0.53 (0.14,1.64)</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32088688"/>
                  </a:ext>
                </a:extLst>
              </a:tr>
            </a:tbl>
          </a:graphicData>
        </a:graphic>
      </p:graphicFrame>
      <p:sp>
        <p:nvSpPr>
          <p:cNvPr id="5" name="TextBox 4"/>
          <p:cNvSpPr txBox="1"/>
          <p:nvPr/>
        </p:nvSpPr>
        <p:spPr>
          <a:xfrm flipH="1">
            <a:off x="251500" y="3614250"/>
            <a:ext cx="5296748" cy="369332"/>
          </a:xfrm>
          <a:prstGeom prst="rect">
            <a:avLst/>
          </a:prstGeom>
          <a:noFill/>
        </p:spPr>
        <p:txBody>
          <a:bodyPr wrap="square" rtlCol="0">
            <a:spAutoFit/>
          </a:bodyPr>
          <a:lstStyle/>
          <a:p>
            <a:r>
              <a:rPr lang="en-US" b="1" u="sng" dirty="0" smtClean="0"/>
              <a:t>MK2 expression and death at 1 year in TCGA-LUAD</a:t>
            </a:r>
            <a:endParaRPr lang="en-US" b="1" u="sng" dirty="0"/>
          </a:p>
        </p:txBody>
      </p:sp>
      <p:sp>
        <p:nvSpPr>
          <p:cNvPr id="6" name="TextBox 5"/>
          <p:cNvSpPr txBox="1"/>
          <p:nvPr/>
        </p:nvSpPr>
        <p:spPr>
          <a:xfrm>
            <a:off x="251500" y="5418998"/>
            <a:ext cx="11578705" cy="1323439"/>
          </a:xfrm>
          <a:prstGeom prst="rect">
            <a:avLst/>
          </a:prstGeom>
          <a:noFill/>
        </p:spPr>
        <p:txBody>
          <a:bodyPr wrap="square" rtlCol="0">
            <a:spAutoFit/>
          </a:bodyPr>
          <a:lstStyle/>
          <a:p>
            <a:r>
              <a:rPr lang="en-US" sz="1200" baseline="30000" dirty="0" smtClean="0">
                <a:latin typeface="Arial" panose="020B0604020202020204" pitchFamily="34" charset="0"/>
                <a:cs typeface="Arial" panose="020B0604020202020204" pitchFamily="34" charset="0"/>
              </a:rPr>
              <a:t>a</a:t>
            </a:r>
            <a:r>
              <a:rPr lang="en-US" sz="1200" dirty="0" smtClean="0">
                <a:latin typeface="Arial" panose="020B0604020202020204" pitchFamily="34" charset="0"/>
                <a:cs typeface="Arial" panose="020B0604020202020204" pitchFamily="34" charset="0"/>
              </a:rPr>
              <a:t> Model 1: Cox Proportional hazards modeling of time to death, right censored at 1 year, as a function of MK2 expression, adjusted for age, sex and smoking status</a:t>
            </a:r>
          </a:p>
          <a:p>
            <a:r>
              <a:rPr lang="en-US" sz="1200" baseline="30000" dirty="0">
                <a:latin typeface="Arial" panose="020B0604020202020204" pitchFamily="34" charset="0"/>
                <a:cs typeface="Arial" panose="020B0604020202020204" pitchFamily="34" charset="0"/>
              </a:rPr>
              <a:t>b</a:t>
            </a:r>
            <a:r>
              <a:rPr lang="en-US" sz="1200" dirty="0">
                <a:latin typeface="Arial" panose="020B0604020202020204" pitchFamily="34" charset="0"/>
                <a:cs typeface="Arial" panose="020B0604020202020204" pitchFamily="34" charset="0"/>
              </a:rPr>
              <a:t> Model </a:t>
            </a:r>
            <a:r>
              <a:rPr lang="en-US" sz="1200" dirty="0" smtClean="0">
                <a:latin typeface="Arial" panose="020B0604020202020204" pitchFamily="34" charset="0"/>
                <a:cs typeface="Arial" panose="020B0604020202020204" pitchFamily="34" charset="0"/>
              </a:rPr>
              <a:t>2: </a:t>
            </a:r>
            <a:r>
              <a:rPr lang="en-US" sz="1200" dirty="0">
                <a:latin typeface="Arial" panose="020B0604020202020204" pitchFamily="34" charset="0"/>
                <a:cs typeface="Arial" panose="020B0604020202020204" pitchFamily="34" charset="0"/>
              </a:rPr>
              <a:t>Cox Proportional hazards modeling of time to death, right censored at 1 year, as a function of </a:t>
            </a:r>
            <a:r>
              <a:rPr lang="en-US" sz="1200" dirty="0" smtClean="0">
                <a:latin typeface="Arial" panose="020B0604020202020204" pitchFamily="34" charset="0"/>
                <a:cs typeface="Arial" panose="020B0604020202020204" pitchFamily="34" charset="0"/>
              </a:rPr>
              <a:t>high MK2 expression (</a:t>
            </a:r>
            <a:r>
              <a:rPr lang="en-US" sz="1200" dirty="0" err="1" smtClean="0">
                <a:latin typeface="Arial" panose="020B0604020202020204" pitchFamily="34" charset="0"/>
                <a:cs typeface="Arial" panose="020B0604020202020204" pitchFamily="34" charset="0"/>
              </a:rPr>
              <a:t>dichomotous</a:t>
            </a:r>
            <a:r>
              <a:rPr lang="en-US" sz="1200" dirty="0" smtClean="0">
                <a:latin typeface="Arial" panose="020B0604020202020204" pitchFamily="34" charset="0"/>
                <a:cs typeface="Arial" panose="020B0604020202020204" pitchFamily="34" charset="0"/>
              </a:rPr>
              <a:t>: top 1/3 vs bottom 2/3 of transcript expression), </a:t>
            </a:r>
            <a:r>
              <a:rPr lang="en-US" sz="1200" dirty="0">
                <a:latin typeface="Arial" panose="020B0604020202020204" pitchFamily="34" charset="0"/>
                <a:cs typeface="Arial" panose="020B0604020202020204" pitchFamily="34" charset="0"/>
              </a:rPr>
              <a:t>adjusted for age, sex and smoking </a:t>
            </a:r>
            <a:r>
              <a:rPr lang="en-US" sz="1200" dirty="0" smtClean="0">
                <a:latin typeface="Arial" panose="020B0604020202020204" pitchFamily="34" charset="0"/>
                <a:cs typeface="Arial" panose="020B0604020202020204" pitchFamily="34" charset="0"/>
              </a:rPr>
              <a:t>status</a:t>
            </a:r>
          </a:p>
          <a:p>
            <a:r>
              <a:rPr lang="en-US" sz="1200" baseline="30000" dirty="0" smtClean="0">
                <a:latin typeface="Arial" panose="020B0604020202020204" pitchFamily="34" charset="0"/>
                <a:cs typeface="Arial" panose="020B0604020202020204" pitchFamily="34" charset="0"/>
              </a:rPr>
              <a:t>c</a:t>
            </a:r>
            <a:r>
              <a:rPr lang="en-US" sz="1200" dirty="0" smtClean="0">
                <a:latin typeface="Arial" panose="020B0604020202020204" pitchFamily="34" charset="0"/>
                <a:cs typeface="Arial" panose="020B0604020202020204" pitchFamily="34" charset="0"/>
              </a:rPr>
              <a:t> Model 3: Logistic regression modeling death at one year as a function of high MK2 expression, adjusted for age, sex, and smoking status</a:t>
            </a:r>
            <a:endParaRPr lang="en-US" sz="1200" baseline="30000" dirty="0">
              <a:latin typeface="Arial" panose="020B0604020202020204" pitchFamily="34" charset="0"/>
              <a:cs typeface="Arial" panose="020B0604020202020204" pitchFamily="34" charset="0"/>
            </a:endParaRPr>
          </a:p>
          <a:p>
            <a:r>
              <a:rPr lang="en-US" sz="1200" baseline="30000" dirty="0" smtClean="0">
                <a:latin typeface="Arial" panose="020B0604020202020204" pitchFamily="34" charset="0"/>
                <a:cs typeface="Arial" panose="020B0604020202020204" pitchFamily="34" charset="0"/>
              </a:rPr>
              <a:t>d </a:t>
            </a:r>
            <a:r>
              <a:rPr lang="en-US" sz="1200" dirty="0" smtClean="0">
                <a:latin typeface="Arial" panose="020B0604020202020204" pitchFamily="34" charset="0"/>
                <a:cs typeface="Arial" panose="020B0604020202020204" pitchFamily="34" charset="0"/>
              </a:rPr>
              <a:t>per thousand transcripts MK2 </a:t>
            </a:r>
          </a:p>
          <a:p>
            <a:r>
              <a:rPr lang="en-US" sz="1200" baseline="30000" dirty="0" smtClean="0">
                <a:latin typeface="Arial" panose="020B0604020202020204" pitchFamily="34" charset="0"/>
                <a:cs typeface="Arial" panose="020B0604020202020204" pitchFamily="34" charset="0"/>
              </a:rPr>
              <a:t>e </a:t>
            </a:r>
            <a:r>
              <a:rPr lang="en-US" sz="1200" dirty="0" smtClean="0">
                <a:latin typeface="Arial" panose="020B0604020202020204" pitchFamily="34" charset="0"/>
                <a:cs typeface="Arial" panose="020B0604020202020204" pitchFamily="34" charset="0"/>
              </a:rPr>
              <a:t>Top 1/3 of MK2 transcript levels (reference: bottom 2/3)</a:t>
            </a:r>
            <a:endParaRPr lang="en-US" sz="1200" dirty="0">
              <a:latin typeface="Arial" panose="020B0604020202020204" pitchFamily="34" charset="0"/>
              <a:cs typeface="Arial" panose="020B0604020202020204" pitchFamily="34" charset="0"/>
            </a:endParaRPr>
          </a:p>
          <a:p>
            <a:endParaRPr lang="en-US" sz="1200" baseline="30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5359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6776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to be included in the supplemental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7123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data – not included in supplemental</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5843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b="11308"/>
          <a:stretch/>
        </p:blipFill>
        <p:spPr>
          <a:xfrm>
            <a:off x="2613037" y="656962"/>
            <a:ext cx="7274383" cy="3981667"/>
          </a:xfrm>
          <a:prstGeom prst="rect">
            <a:avLst/>
          </a:prstGeom>
        </p:spPr>
      </p:pic>
      <p:sp>
        <p:nvSpPr>
          <p:cNvPr id="7" name="TextBox 6"/>
          <p:cNvSpPr txBox="1"/>
          <p:nvPr/>
        </p:nvSpPr>
        <p:spPr>
          <a:xfrm>
            <a:off x="2452254" y="4771248"/>
            <a:ext cx="6650182" cy="2031325"/>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Validation plot to make sure that censoring at one year was done properly. So, we have colored each patient’s vital status by alive or dead, and we have faceted by whether they were assigned as “Death in one year” or not. So, if our code worked, all patients who died in less than one year (blue color; y &lt; 365) should be classified as dead at one year (“1”). All patients who were alive in that time period should be classified as red and in the “0” column. After 365 days, everyone should have gotten a classification of “0” for death at one year, since they are all by definition still alive at 1 year, regardless of subsequent alive or dead status (color should mix, all colors in the “0” column). And that’s what we see…</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4060769" y="287630"/>
            <a:ext cx="2739043" cy="369332"/>
          </a:xfrm>
          <a:prstGeom prst="rect">
            <a:avLst/>
          </a:prstGeom>
          <a:noFill/>
        </p:spPr>
        <p:txBody>
          <a:bodyPr wrap="square" rtlCol="0">
            <a:spAutoFit/>
          </a:bodyPr>
          <a:lstStyle/>
          <a:p>
            <a:r>
              <a:rPr lang="en-US" dirty="0" smtClean="0"/>
              <a:t>Death at one year status </a:t>
            </a:r>
            <a:endParaRPr lang="en-US" dirty="0"/>
          </a:p>
        </p:txBody>
      </p:sp>
    </p:spTree>
    <p:extLst>
      <p:ext uri="{BB962C8B-B14F-4D97-AF65-F5344CB8AC3E}">
        <p14:creationId xmlns:p14="http://schemas.microsoft.com/office/powerpoint/2010/main" val="1795537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20644</TotalTime>
  <Words>1264</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Data to be included in the supplemental</vt:lpstr>
      <vt:lpstr>Extra data – not included in supplemental</vt:lpstr>
      <vt:lpstr>PowerPoint Presentation</vt:lpstr>
      <vt:lpstr>PowerPoint Presentation</vt:lpstr>
      <vt:lpstr>PowerPoint Presentation</vt:lpstr>
      <vt:lpstr>Pan Cancer Analysis – not included in the current manuscript </vt:lpstr>
      <vt:lpstr>PowerPoint Presentation</vt:lpstr>
      <vt:lpstr>PowerPoint Presentation</vt:lpstr>
      <vt:lpstr>PowerPoint Presentation</vt:lpstr>
    </vt:vector>
  </TitlesOfParts>
  <Company>Johns Hopkins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Suresh</dc:creator>
  <cp:lastModifiedBy>Karthik Suresh</cp:lastModifiedBy>
  <cp:revision>90</cp:revision>
  <dcterms:created xsi:type="dcterms:W3CDTF">2020-03-10T00:40:36Z</dcterms:created>
  <dcterms:modified xsi:type="dcterms:W3CDTF">2020-08-20T02:20:51Z</dcterms:modified>
</cp:coreProperties>
</file>