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82880" y="889560"/>
            <a:ext cx="9509400" cy="3864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2559960" y="182880"/>
            <a:ext cx="219492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5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Model results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497720" y="192600"/>
            <a:ext cx="1463040" cy="2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5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Model metrics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73920" y="466920"/>
            <a:ext cx="64569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Model: h(time to death | covariates) ~ high MK2 level</a:t>
            </a:r>
            <a:r>
              <a:rPr b="0" lang="en-US" sz="110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a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+ cancer stage</a:t>
            </a:r>
            <a:r>
              <a:rPr b="0" lang="en-US" sz="110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+gender+smoking+age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8595360" y="457200"/>
            <a:ext cx="91404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5"/>
          <p:cNvSpPr/>
          <p:nvPr/>
        </p:nvSpPr>
        <p:spPr>
          <a:xfrm>
            <a:off x="7041960" y="466920"/>
            <a:ext cx="912960" cy="1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Overall model goodness of fit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2" name="Line 6"/>
          <p:cNvSpPr/>
          <p:nvPr/>
        </p:nvSpPr>
        <p:spPr>
          <a:xfrm flipH="1">
            <a:off x="8778240" y="860760"/>
            <a:ext cx="4572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7"/>
          <p:cNvSpPr/>
          <p:nvPr/>
        </p:nvSpPr>
        <p:spPr>
          <a:xfrm>
            <a:off x="7524720" y="822960"/>
            <a:ext cx="4572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"/>
          <p:cNvSpPr/>
          <p:nvPr/>
        </p:nvSpPr>
        <p:spPr>
          <a:xfrm>
            <a:off x="8412480" y="457200"/>
            <a:ext cx="14626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MK2 covariate PH violation assumption testing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7040880" y="711720"/>
            <a:ext cx="507960" cy="1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latin typeface="Arial"/>
              </a:rPr>
              <a:t>Better fit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6" name="CustomShape 10"/>
          <p:cNvSpPr/>
          <p:nvPr/>
        </p:nvSpPr>
        <p:spPr>
          <a:xfrm>
            <a:off x="9144000" y="731520"/>
            <a:ext cx="959040" cy="1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latin typeface="Arial"/>
              </a:rPr>
              <a:t>Does not violate PH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1080" y="4754880"/>
            <a:ext cx="996552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Left: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Plot showing HR estimates and 95% CI results for a cox proportional hazards model</a:t>
            </a:r>
            <a:r>
              <a:rPr b="0" lang="en-US" sz="9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assessing the effect of high MK2 expression</a:t>
            </a:r>
            <a:r>
              <a:rPr b="0" lang="en-US" sz="9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on overall survival at 2 years. Horizontal line represents HR of 1.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Right: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Lollipop plot showing Cox PH model metrics by cancer type. Horizontal line represents p value of 0.05. Red dots represents results of proportionality hazard testing p value (p &gt; 0.05 represents no violation of PH assumption) and teal dots represent the log p value for goodness of fit (Wald test) for each Cox PH model (p &lt; 0.05 represents significant).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MK2_level defined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dichotomously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as 0: Bottom 2/3rd of MK2 transcript levels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 that cancer type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; 1: Top 1/3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Cancer stage defined as: Early Stage (Stage I, Stage II) vs. late stage (Stage III, Stage IV)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91440" y="5399280"/>
            <a:ext cx="569952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53040" y="860760"/>
            <a:ext cx="8974440" cy="407700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2559960" y="182880"/>
            <a:ext cx="219492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5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Model results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863840" y="182880"/>
            <a:ext cx="1463040" cy="2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5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Model metrics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73920" y="466920"/>
            <a:ext cx="64569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Model: h(time to death | covariates) ~ log(MK2 level)</a:t>
            </a:r>
            <a:r>
              <a:rPr b="0" lang="en-US" sz="110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a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+ cancer stage</a:t>
            </a:r>
            <a:r>
              <a:rPr b="0" lang="en-US" sz="110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+gender+smoking+age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595360" y="457200"/>
            <a:ext cx="91404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6858000" y="523440"/>
            <a:ext cx="1280160" cy="1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Overall  goodness of fit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95" name="Line 6"/>
          <p:cNvSpPr/>
          <p:nvPr/>
        </p:nvSpPr>
        <p:spPr>
          <a:xfrm flipH="1">
            <a:off x="8778240" y="860760"/>
            <a:ext cx="4572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7"/>
          <p:cNvSpPr/>
          <p:nvPr/>
        </p:nvSpPr>
        <p:spPr>
          <a:xfrm>
            <a:off x="7524720" y="822960"/>
            <a:ext cx="4572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>
            <a:off x="8412480" y="457200"/>
            <a:ext cx="14626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MK2 covariate PH violation assumption testing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7040880" y="711720"/>
            <a:ext cx="507960" cy="1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latin typeface="Arial"/>
              </a:rPr>
              <a:t>Better fit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9144000" y="731520"/>
            <a:ext cx="959040" cy="1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latin typeface="Arial"/>
              </a:rPr>
              <a:t>Does not violate PH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>
            <a:off x="1440" y="4846320"/>
            <a:ext cx="996552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Left: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Plot showing HR estimates and 95% CI results for a cox proportional hazards model</a:t>
            </a:r>
            <a:r>
              <a:rPr b="0" lang="en-US" sz="9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assessing the effect of high MK2 expression</a:t>
            </a:r>
            <a:r>
              <a:rPr b="0" lang="en-US" sz="9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on overall survival at 2 years. Horizontal line represents HR of 1.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Right: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Lollipop plot showing Cox PH model metrics by cancer type. Horizontal line represents p value of 0.05. Red dots represents results of proportionality hazard testing p value (p &gt; 0.05 represents no violation of PH assumption) and teal dots represent the log p value for goodness of fit (Wald test) for each Cox PH model (p &lt; 0.05 represents significant).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 baseline="33000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MK2_level defined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continuously,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log transformed.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Cancer stage defined as: Early Stage (Stage I, Stage II) vs. late stage (Stage III, Stage IV)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1" name="CustomShape 12"/>
          <p:cNvSpPr/>
          <p:nvPr/>
        </p:nvSpPr>
        <p:spPr>
          <a:xfrm>
            <a:off x="91440" y="5399280"/>
            <a:ext cx="569952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280160" y="-91440"/>
            <a:ext cx="7853040" cy="566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280160" y="274320"/>
            <a:ext cx="7404840" cy="528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2021-11-17T09:58:10Z</dcterms:created>
  <dc:creator/>
  <dc:description/>
  <dc:language>en-US</dc:language>
  <cp:lastModifiedBy/>
  <dcterms:modified xsi:type="dcterms:W3CDTF">2021-11-18T13:30:09Z</dcterms:modified>
  <cp:revision>21</cp:revision>
  <dc:subject/>
  <dc:title/>
</cp:coreProperties>
</file>