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5" r:id="rId3"/>
    <p:sldId id="306" r:id="rId4"/>
    <p:sldId id="299" r:id="rId5"/>
    <p:sldId id="302" r:id="rId6"/>
    <p:sldId id="282" r:id="rId7"/>
    <p:sldId id="297" r:id="rId8"/>
    <p:sldId id="296" r:id="rId9"/>
    <p:sldId id="291" r:id="rId10"/>
    <p:sldId id="303" r:id="rId11"/>
    <p:sldId id="283" r:id="rId12"/>
    <p:sldId id="288" r:id="rId13"/>
    <p:sldId id="284" r:id="rId14"/>
    <p:sldId id="278" r:id="rId15"/>
    <p:sldId id="301" r:id="rId16"/>
    <p:sldId id="304" r:id="rId17"/>
    <p:sldId id="295" r:id="rId18"/>
    <p:sldId id="307" r:id="rId19"/>
    <p:sldId id="30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igures for paper" id="{D834E2B8-6AF4-48CE-ABF2-3AA5D0D22202}">
          <p14:sldIdLst>
            <p14:sldId id="257"/>
            <p14:sldId id="305"/>
            <p14:sldId id="306"/>
            <p14:sldId id="299"/>
            <p14:sldId id="302"/>
          </p14:sldIdLst>
        </p14:section>
        <p14:section name="Figures for supplemental" id="{351EA98A-7CEC-4220-A649-E80DA792D276}">
          <p14:sldIdLst>
            <p14:sldId id="282"/>
            <p14:sldId id="297"/>
            <p14:sldId id="296"/>
            <p14:sldId id="291"/>
            <p14:sldId id="303"/>
          </p14:sldIdLst>
        </p14:section>
        <p14:section name="Other data - not included in paper" id="{CE1BF992-DFEC-4A3A-910F-B1038E088787}">
          <p14:sldIdLst>
            <p14:sldId id="283"/>
            <p14:sldId id="288"/>
            <p14:sldId id="284"/>
            <p14:sldId id="278"/>
            <p14:sldId id="301"/>
            <p14:sldId id="304"/>
            <p14:sldId id="295"/>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D1D5"/>
    <a:srgbClr val="FA9790"/>
    <a:srgbClr val="FCBFBB"/>
    <a:srgbClr val="004389"/>
    <a:srgbClr val="F35454"/>
    <a:srgbClr val="FDD6D3"/>
    <a:srgbClr val="B3EC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15" autoAdjust="0"/>
    <p:restoredTop sz="94660"/>
  </p:normalViewPr>
  <p:slideViewPr>
    <p:cSldViewPr snapToGrid="0">
      <p:cViewPr varScale="1">
        <p:scale>
          <a:sx n="117" d="100"/>
          <a:sy n="117" d="100"/>
        </p:scale>
        <p:origin x="63"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862215-C9F9-4F8F-B287-5DE5F4FB318C}"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2150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862215-C9F9-4F8F-B287-5DE5F4FB318C}"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02867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862215-C9F9-4F8F-B287-5DE5F4FB318C}"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68820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862215-C9F9-4F8F-B287-5DE5F4FB318C}"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402455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862215-C9F9-4F8F-B287-5DE5F4FB318C}"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68473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862215-C9F9-4F8F-B287-5DE5F4FB318C}"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68852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862215-C9F9-4F8F-B287-5DE5F4FB318C}" type="datetimeFigureOut">
              <a:rPr lang="en-US" smtClean="0"/>
              <a:t>10/1/2020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4122735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862215-C9F9-4F8F-B287-5DE5F4FB318C}" type="datetimeFigureOut">
              <a:rPr lang="en-US" smtClean="0"/>
              <a:t>10/1/2020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370690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62215-C9F9-4F8F-B287-5DE5F4FB318C}" type="datetimeFigureOut">
              <a:rPr lang="en-US" smtClean="0"/>
              <a:t>10/1/2020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04709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862215-C9F9-4F8F-B287-5DE5F4FB318C}"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02345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862215-C9F9-4F8F-B287-5DE5F4FB318C}"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61746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62215-C9F9-4F8F-B287-5DE5F4FB318C}" type="datetimeFigureOut">
              <a:rPr lang="en-US" smtClean="0"/>
              <a:t>10/1/2020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B1B4A-A720-4269-91AA-CFD9EAED1214}" type="slidenum">
              <a:rPr lang="en-US" smtClean="0"/>
              <a:t>‹#›</a:t>
            </a:fld>
            <a:endParaRPr lang="en-US"/>
          </a:p>
        </p:txBody>
      </p:sp>
    </p:spTree>
    <p:extLst>
      <p:ext uri="{BB962C8B-B14F-4D97-AF65-F5344CB8AC3E}">
        <p14:creationId xmlns:p14="http://schemas.microsoft.com/office/powerpoint/2010/main" val="3322190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8644" y="5048265"/>
            <a:ext cx="3607327" cy="1015663"/>
          </a:xfrm>
          <a:prstGeom prst="rect">
            <a:avLst/>
          </a:prstGeom>
          <a:noFill/>
        </p:spPr>
        <p:txBody>
          <a:bodyPr wrap="square" rtlCol="0">
            <a:spAutoFit/>
          </a:bodyPr>
          <a:lstStyle/>
          <a:p>
            <a:pPr algn="just"/>
            <a:r>
              <a:rPr lang="en-US" sz="1200" dirty="0">
                <a:latin typeface="Arial" panose="020B0604020202020204" pitchFamily="34" charset="0"/>
                <a:cs typeface="Arial" panose="020B0604020202020204" pitchFamily="34" charset="0"/>
              </a:rPr>
              <a:t>Boxplot show mean+/- SD of MK2 transcript levels in the TCGA-LUAD (Lung cancer) dataset. We divided the tumor stage into Early (Stage I-IIB) and Late (Stage IIIA and IV). MK2 expression was extracted from TCGA mRNA sequencing data </a:t>
            </a:r>
          </a:p>
        </p:txBody>
      </p:sp>
      <p:pic>
        <p:nvPicPr>
          <p:cNvPr id="6" name="Picture 5"/>
          <p:cNvPicPr>
            <a:picLocks noChangeAspect="1"/>
          </p:cNvPicPr>
          <p:nvPr/>
        </p:nvPicPr>
        <p:blipFill rotWithShape="1">
          <a:blip r:embed="rId2"/>
          <a:srcRect b="4857"/>
          <a:stretch/>
        </p:blipFill>
        <p:spPr>
          <a:xfrm>
            <a:off x="2846833" y="978738"/>
            <a:ext cx="3904762" cy="3950710"/>
          </a:xfrm>
          <a:prstGeom prst="rect">
            <a:avLst/>
          </a:prstGeom>
        </p:spPr>
      </p:pic>
    </p:spTree>
    <p:extLst>
      <p:ext uri="{BB962C8B-B14F-4D97-AF65-F5344CB8AC3E}">
        <p14:creationId xmlns:p14="http://schemas.microsoft.com/office/powerpoint/2010/main" val="334590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F9AB1B-9ED0-416E-8486-415AF366FCB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6F0503A-AA43-4C15-ACDA-98B706615B86}"/>
              </a:ext>
            </a:extLst>
          </p:cNvPr>
          <p:cNvPicPr>
            <a:picLocks noChangeAspect="1"/>
          </p:cNvPicPr>
          <p:nvPr/>
        </p:nvPicPr>
        <p:blipFill>
          <a:blip r:embed="rId2"/>
          <a:stretch>
            <a:fillRect/>
          </a:stretch>
        </p:blipFill>
        <p:spPr>
          <a:xfrm>
            <a:off x="3446359" y="1911754"/>
            <a:ext cx="4917001" cy="3034492"/>
          </a:xfrm>
          <a:prstGeom prst="rect">
            <a:avLst/>
          </a:prstGeom>
        </p:spPr>
      </p:pic>
      <p:sp>
        <p:nvSpPr>
          <p:cNvPr id="8" name="TextBox 7">
            <a:extLst>
              <a:ext uri="{FF2B5EF4-FFF2-40B4-BE49-F238E27FC236}">
                <a16:creationId xmlns:a16="http://schemas.microsoft.com/office/drawing/2014/main" id="{E4632AC3-0B02-4714-A53A-AD0429819ADE}"/>
              </a:ext>
            </a:extLst>
          </p:cNvPr>
          <p:cNvSpPr txBox="1"/>
          <p:nvPr/>
        </p:nvSpPr>
        <p:spPr>
          <a:xfrm>
            <a:off x="3722915" y="4946246"/>
            <a:ext cx="4669972" cy="830997"/>
          </a:xfrm>
          <a:prstGeom prst="rect">
            <a:avLst/>
          </a:prstGeom>
          <a:noFill/>
        </p:spPr>
        <p:txBody>
          <a:bodyPr wrap="square" rtlCol="0">
            <a:spAutoFit/>
          </a:bodyPr>
          <a:lstStyle/>
          <a:p>
            <a:pPr algn="just"/>
            <a:r>
              <a:rPr lang="en-US" sz="1200" dirty="0">
                <a:latin typeface="Arial" panose="020B0604020202020204" pitchFamily="34" charset="0"/>
                <a:cs typeface="Arial" panose="020B0604020202020204" pitchFamily="34" charset="0"/>
              </a:rPr>
              <a:t>Boxplot show mean+/- SD of MK2 transcript levels in the validation lung cancer dataset. We divided the tumor stage into Early (Stage I-IIB) and Late (Stage IIIA and IV). Clinical data and MK2 expression were downloaded from </a:t>
            </a:r>
            <a:r>
              <a:rPr lang="en-US" sz="1200" dirty="0" err="1">
                <a:latin typeface="Arial" panose="020B0604020202020204" pitchFamily="34" charset="0"/>
                <a:cs typeface="Arial" panose="020B0604020202020204" pitchFamily="34" charset="0"/>
              </a:rPr>
              <a:t>cBioPortal</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62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data – not included in supplemental</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584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11308"/>
          <a:stretch/>
        </p:blipFill>
        <p:spPr>
          <a:xfrm>
            <a:off x="2613037" y="656962"/>
            <a:ext cx="7274383" cy="3981667"/>
          </a:xfrm>
          <a:prstGeom prst="rect">
            <a:avLst/>
          </a:prstGeom>
        </p:spPr>
      </p:pic>
      <p:sp>
        <p:nvSpPr>
          <p:cNvPr id="7" name="TextBox 6"/>
          <p:cNvSpPr txBox="1"/>
          <p:nvPr/>
        </p:nvSpPr>
        <p:spPr>
          <a:xfrm>
            <a:off x="2452254" y="4771248"/>
            <a:ext cx="6650182" cy="203132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Validation plot to make sure that censoring at one year was done properly. So, we have colored each patient’s vital status by alive or dead, and we have faceted by whether they were assigned as “Death in one year” or not. So, if our code worked, all patients who died in less than one year (blue color; y &lt; 365) should be classified as dead at one year (“1”). All patients who were alive in that time period should be classified as red and in the “0” column. After 365 days, everyone should have gotten a classification of “0” for death at one year, since they are all by definition still alive at 1 year, regardless of subsequent alive or dead status (color should mix, all colors in the “0” column). And that’s what we see…</a:t>
            </a:r>
          </a:p>
        </p:txBody>
      </p:sp>
      <p:sp>
        <p:nvSpPr>
          <p:cNvPr id="8" name="TextBox 7"/>
          <p:cNvSpPr txBox="1"/>
          <p:nvPr/>
        </p:nvSpPr>
        <p:spPr>
          <a:xfrm>
            <a:off x="4060769" y="287630"/>
            <a:ext cx="2739043" cy="369332"/>
          </a:xfrm>
          <a:prstGeom prst="rect">
            <a:avLst/>
          </a:prstGeom>
          <a:noFill/>
        </p:spPr>
        <p:txBody>
          <a:bodyPr wrap="square" rtlCol="0">
            <a:spAutoFit/>
          </a:bodyPr>
          <a:lstStyle/>
          <a:p>
            <a:r>
              <a:rPr lang="en-US" dirty="0"/>
              <a:t>Death at one year status </a:t>
            </a:r>
          </a:p>
        </p:txBody>
      </p:sp>
    </p:spTree>
    <p:extLst>
      <p:ext uri="{BB962C8B-B14F-4D97-AF65-F5344CB8AC3E}">
        <p14:creationId xmlns:p14="http://schemas.microsoft.com/office/powerpoint/2010/main" val="179553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75988" y="895610"/>
            <a:ext cx="6457143" cy="4152381"/>
          </a:xfrm>
          <a:prstGeom prst="rect">
            <a:avLst/>
          </a:prstGeom>
        </p:spPr>
      </p:pic>
      <p:sp>
        <p:nvSpPr>
          <p:cNvPr id="6" name="TextBox 5"/>
          <p:cNvSpPr txBox="1"/>
          <p:nvPr/>
        </p:nvSpPr>
        <p:spPr>
          <a:xfrm>
            <a:off x="2651761" y="5126386"/>
            <a:ext cx="5494712" cy="120032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Boxplot show mean+/- SD of MK2 transcript levels in the TCGA-LUAD (Lung cancer) dataset subdivided by both stage and tumor histology. Though LUAD is a adenocarcinoma dataset, it does include some non-adenocarcinoma samples. We divided the tumor stage into Early (Stage I-IIB) and Late (Stage IIIA and IV). MK2 expression was extracted from TCGA mRNA sequencing data </a:t>
            </a:r>
          </a:p>
        </p:txBody>
      </p:sp>
    </p:spTree>
    <p:extLst>
      <p:ext uri="{BB962C8B-B14F-4D97-AF65-F5344CB8AC3E}">
        <p14:creationId xmlns:p14="http://schemas.microsoft.com/office/powerpoint/2010/main" val="3189634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948592" y="1383472"/>
          <a:ext cx="8482468" cy="2045528"/>
        </p:xfrm>
        <a:graphic>
          <a:graphicData uri="http://schemas.openxmlformats.org/drawingml/2006/table">
            <a:tbl>
              <a:tblPr firstRow="1" bandRow="1">
                <a:tableStyleId>{5940675A-B579-460E-94D1-54222C63F5DA}</a:tableStyleId>
              </a:tblPr>
              <a:tblGrid>
                <a:gridCol w="1990061">
                  <a:extLst>
                    <a:ext uri="{9D8B030D-6E8A-4147-A177-3AD203B41FA5}">
                      <a16:colId xmlns:a16="http://schemas.microsoft.com/office/drawing/2014/main" val="4163802645"/>
                    </a:ext>
                  </a:extLst>
                </a:gridCol>
                <a:gridCol w="1580092">
                  <a:extLst>
                    <a:ext uri="{9D8B030D-6E8A-4147-A177-3AD203B41FA5}">
                      <a16:colId xmlns:a16="http://schemas.microsoft.com/office/drawing/2014/main" val="2903879713"/>
                    </a:ext>
                  </a:extLst>
                </a:gridCol>
                <a:gridCol w="1498341">
                  <a:extLst>
                    <a:ext uri="{9D8B030D-6E8A-4147-A177-3AD203B41FA5}">
                      <a16:colId xmlns:a16="http://schemas.microsoft.com/office/drawing/2014/main" val="3645599584"/>
                    </a:ext>
                  </a:extLst>
                </a:gridCol>
                <a:gridCol w="1706987">
                  <a:extLst>
                    <a:ext uri="{9D8B030D-6E8A-4147-A177-3AD203B41FA5}">
                      <a16:colId xmlns:a16="http://schemas.microsoft.com/office/drawing/2014/main" val="1189496676"/>
                    </a:ext>
                  </a:extLst>
                </a:gridCol>
                <a:gridCol w="1706987">
                  <a:extLst>
                    <a:ext uri="{9D8B030D-6E8A-4147-A177-3AD203B41FA5}">
                      <a16:colId xmlns:a16="http://schemas.microsoft.com/office/drawing/2014/main" val="4216386416"/>
                    </a:ext>
                  </a:extLst>
                </a:gridCol>
              </a:tblGrid>
              <a:tr h="0">
                <a:tc>
                  <a:txBody>
                    <a:bodyPr/>
                    <a:lstStyle/>
                    <a:p>
                      <a:r>
                        <a:rPr lang="en-US" sz="1400" dirty="0">
                          <a:latin typeface="Arial" panose="020B0604020202020204" pitchFamily="34" charset="0"/>
                          <a:cs typeface="Arial" panose="020B0604020202020204" pitchFamily="34" charset="0"/>
                        </a:rPr>
                        <a:t>Model type</a:t>
                      </a:r>
                    </a:p>
                  </a:txBody>
                  <a:tcPr/>
                </a:tc>
                <a:tc gridSpan="2">
                  <a:txBody>
                    <a:bodyPr/>
                    <a:lstStyle/>
                    <a:p>
                      <a:endParaRPr lang="en-US" sz="1400" b="0" dirty="0">
                        <a:latin typeface="Arial" panose="020B0604020202020204" pitchFamily="34" charset="0"/>
                        <a:cs typeface="Arial" panose="020B0604020202020204" pitchFamily="34" charset="0"/>
                      </a:endParaRP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gridSpan="2">
                  <a:txBody>
                    <a:bodyPr/>
                    <a:lstStyle/>
                    <a:p>
                      <a:pPr algn="ctr"/>
                      <a:endParaRPr lang="en-US" sz="1400" b="0" dirty="0">
                        <a:latin typeface="Arial" panose="020B0604020202020204" pitchFamily="34" charset="0"/>
                        <a:cs typeface="Arial" panose="020B0604020202020204" pitchFamily="34" charset="0"/>
                      </a:endParaRP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55003795"/>
                  </a:ext>
                </a:extLst>
              </a:tr>
              <a:tr h="521528">
                <a:tc>
                  <a:txBody>
                    <a:bodyPr/>
                    <a:lstStyle/>
                    <a:p>
                      <a:r>
                        <a:rPr lang="en-US" sz="1400" dirty="0">
                          <a:latin typeface="Arial" panose="020B0604020202020204" pitchFamily="34" charset="0"/>
                          <a:cs typeface="Arial" panose="020B0604020202020204" pitchFamily="34" charset="0"/>
                        </a:rPr>
                        <a:t>Variable</a:t>
                      </a: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1</a:t>
                      </a:r>
                      <a:r>
                        <a:rPr lang="en-US" sz="1400" b="1" baseline="30000" dirty="0">
                          <a:latin typeface="Arial" panose="020B0604020202020204" pitchFamily="34" charset="0"/>
                          <a:cs typeface="Arial" panose="020B0604020202020204" pitchFamily="34" charset="0"/>
                        </a:rPr>
                        <a:t>a</a:t>
                      </a:r>
                    </a:p>
                    <a:p>
                      <a:pPr algn="ctr"/>
                      <a:r>
                        <a:rPr lang="en-US" sz="1400" b="0" dirty="0">
                          <a:latin typeface="Arial" panose="020B0604020202020204" pitchFamily="34" charset="0"/>
                          <a:cs typeface="Arial" panose="020B0604020202020204" pitchFamily="34" charset="0"/>
                        </a:rPr>
                        <a:t>HR</a:t>
                      </a:r>
                      <a:r>
                        <a:rPr lang="en-US" sz="1400" b="0" baseline="0" dirty="0">
                          <a:latin typeface="Arial" panose="020B0604020202020204" pitchFamily="34" charset="0"/>
                          <a:cs typeface="Arial" panose="020B0604020202020204" pitchFamily="34" charset="0"/>
                        </a:rPr>
                        <a:t>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2</a:t>
                      </a:r>
                      <a:r>
                        <a:rPr lang="en-US" sz="1400" b="1" baseline="30000" dirty="0">
                          <a:latin typeface="Arial" panose="020B0604020202020204" pitchFamily="34" charset="0"/>
                          <a:cs typeface="Arial" panose="020B0604020202020204" pitchFamily="34" charset="0"/>
                        </a:rPr>
                        <a:t>b</a:t>
                      </a:r>
                    </a:p>
                    <a:p>
                      <a:pPr algn="ctr"/>
                      <a:r>
                        <a:rPr lang="en-US" sz="1400" b="0" baseline="0" dirty="0">
                          <a:latin typeface="Arial" panose="020B0604020202020204" pitchFamily="34" charset="0"/>
                          <a:cs typeface="Arial" panose="020B0604020202020204" pitchFamily="34" charset="0"/>
                        </a:rPr>
                        <a:t>OR (95% CI)</a:t>
                      </a: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1</a:t>
                      </a:r>
                    </a:p>
                    <a:p>
                      <a:pPr algn="ctr"/>
                      <a:r>
                        <a:rPr lang="en-US" sz="1400" b="0" baseline="0" dirty="0">
                          <a:latin typeface="Arial" panose="020B0604020202020204" pitchFamily="34" charset="0"/>
                          <a:cs typeface="Arial" panose="020B0604020202020204" pitchFamily="34" charset="0"/>
                        </a:rPr>
                        <a:t>HR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2</a:t>
                      </a:r>
                      <a:endParaRPr lang="en-US" sz="1400" b="1" baseline="30000" dirty="0">
                        <a:latin typeface="Arial" panose="020B0604020202020204" pitchFamily="34" charset="0"/>
                        <a:cs typeface="Arial" panose="020B0604020202020204" pitchFamily="34" charset="0"/>
                      </a:endParaRPr>
                    </a:p>
                    <a:p>
                      <a:pPr algn="ctr"/>
                      <a:r>
                        <a:rPr lang="en-US" sz="1400" b="0" baseline="0" dirty="0">
                          <a:latin typeface="Arial" panose="020B0604020202020204" pitchFamily="34" charset="0"/>
                          <a:cs typeface="Arial" panose="020B0604020202020204" pitchFamily="34" charset="0"/>
                        </a:rPr>
                        <a:t>OR (95% CI)</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31915077"/>
                  </a:ext>
                </a:extLst>
              </a:tr>
              <a:tr h="0">
                <a:tc>
                  <a:txBody>
                    <a:bodyPr/>
                    <a:lstStyle/>
                    <a:p>
                      <a:r>
                        <a:rPr lang="en-US" sz="1400" dirty="0">
                          <a:latin typeface="Arial" panose="020B0604020202020204" pitchFamily="34" charset="0"/>
                          <a:cs typeface="Arial" panose="020B0604020202020204" pitchFamily="34" charset="0"/>
                        </a:rPr>
                        <a:t>High MK2</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expression</a:t>
                      </a:r>
                      <a:r>
                        <a:rPr lang="en-US" sz="1400" baseline="30000" dirty="0" err="1">
                          <a:latin typeface="Arial" panose="020B0604020202020204" pitchFamily="34" charset="0"/>
                          <a:cs typeface="Arial" panose="020B0604020202020204" pitchFamily="34" charset="0"/>
                        </a:rPr>
                        <a:t>c</a:t>
                      </a:r>
                      <a:endParaRPr lang="en-US" sz="1400" baseline="300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0.24 (0.07-0.80)</a:t>
                      </a:r>
                    </a:p>
                  </a:txBody>
                  <a:tcPr/>
                </a:tc>
                <a:tc>
                  <a:txBody>
                    <a:bodyPr/>
                    <a:lstStyle/>
                    <a:p>
                      <a:pPr algn="ctr"/>
                      <a:r>
                        <a:rPr lang="en-US" sz="1400" b="1" dirty="0">
                          <a:latin typeface="Arial" panose="020B0604020202020204" pitchFamily="34" charset="0"/>
                          <a:cs typeface="Arial" panose="020B0604020202020204" pitchFamily="34" charset="0"/>
                        </a:rPr>
                        <a:t>0.22 (0.06,0.77)</a:t>
                      </a:r>
                    </a:p>
                  </a:txBody>
                  <a:tcPr/>
                </a:tc>
                <a:tc>
                  <a:txBody>
                    <a:bodyPr/>
                    <a:lstStyle/>
                    <a:p>
                      <a:pPr algn="ctr"/>
                      <a:r>
                        <a:rPr lang="en-US" sz="1400" dirty="0">
                          <a:latin typeface="Arial" panose="020B0604020202020204" pitchFamily="34" charset="0"/>
                          <a:cs typeface="Arial" panose="020B0604020202020204" pitchFamily="34" charset="0"/>
                        </a:rPr>
                        <a:t>0.48</a:t>
                      </a:r>
                      <a:r>
                        <a:rPr lang="en-US" sz="1400" baseline="0" dirty="0">
                          <a:latin typeface="Arial" panose="020B0604020202020204" pitchFamily="34" charset="0"/>
                          <a:cs typeface="Arial" panose="020B0604020202020204" pitchFamily="34" charset="0"/>
                        </a:rPr>
                        <a:t> (0.14,1.66)</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0.48 (0.12,1.92)</a:t>
                      </a:r>
                    </a:p>
                  </a:txBody>
                  <a:tcPr/>
                </a:tc>
                <a:extLst>
                  <a:ext uri="{0D108BD9-81ED-4DB2-BD59-A6C34878D82A}">
                    <a16:rowId xmlns:a16="http://schemas.microsoft.com/office/drawing/2014/main" val="3232088688"/>
                  </a:ext>
                </a:extLst>
              </a:tr>
              <a:tr h="0">
                <a:tc>
                  <a:txBody>
                    <a:bodyPr/>
                    <a:lstStyle/>
                    <a:p>
                      <a:r>
                        <a:rPr lang="en-US" sz="1400" dirty="0">
                          <a:latin typeface="Arial" panose="020B0604020202020204" pitchFamily="34" charset="0"/>
                          <a:cs typeface="Arial" panose="020B0604020202020204" pitchFamily="34" charset="0"/>
                        </a:rPr>
                        <a:t>Male Sex</a:t>
                      </a:r>
                    </a:p>
                  </a:txBody>
                  <a:tcPr/>
                </a:tc>
                <a:tc>
                  <a:txBody>
                    <a:bodyPr/>
                    <a:lstStyle/>
                    <a:p>
                      <a:pPr algn="ctr"/>
                      <a:r>
                        <a:rPr lang="en-US" sz="1400" dirty="0">
                          <a:latin typeface="Arial" panose="020B0604020202020204" pitchFamily="34" charset="0"/>
                          <a:cs typeface="Arial" panose="020B0604020202020204" pitchFamily="34" charset="0"/>
                        </a:rPr>
                        <a:t>2.2 (0.99-5.11)</a:t>
                      </a:r>
                    </a:p>
                  </a:txBody>
                  <a:tcPr/>
                </a:tc>
                <a:tc>
                  <a:txBody>
                    <a:bodyPr/>
                    <a:lstStyle/>
                    <a:p>
                      <a:pPr algn="ctr"/>
                      <a:r>
                        <a:rPr lang="en-US" sz="1400" dirty="0">
                          <a:latin typeface="Arial" panose="020B0604020202020204" pitchFamily="34" charset="0"/>
                          <a:cs typeface="Arial" panose="020B0604020202020204" pitchFamily="34" charset="0"/>
                        </a:rPr>
                        <a:t>2.20 (0.92, 5.22)</a:t>
                      </a:r>
                    </a:p>
                  </a:txBody>
                  <a:tcPr/>
                </a:tc>
                <a:tc>
                  <a:txBody>
                    <a:bodyPr/>
                    <a:lstStyle/>
                    <a:p>
                      <a:pPr algn="ctr"/>
                      <a:r>
                        <a:rPr lang="en-US" sz="1400" b="0" dirty="0">
                          <a:latin typeface="Arial" panose="020B0604020202020204" pitchFamily="34" charset="0"/>
                          <a:cs typeface="Arial" panose="020B0604020202020204" pitchFamily="34" charset="0"/>
                        </a:rPr>
                        <a:t>1.21</a:t>
                      </a:r>
                      <a:r>
                        <a:rPr lang="en-US" sz="1400" b="0" baseline="0" dirty="0">
                          <a:latin typeface="Arial" panose="020B0604020202020204" pitchFamily="34" charset="0"/>
                          <a:cs typeface="Arial" panose="020B0604020202020204" pitchFamily="34" charset="0"/>
                        </a:rPr>
                        <a:t> (0.53,2.76)</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0" dirty="0">
                          <a:latin typeface="Arial" panose="020B0604020202020204" pitchFamily="34" charset="0"/>
                          <a:cs typeface="Arial" panose="020B0604020202020204" pitchFamily="34" charset="0"/>
                        </a:rPr>
                        <a:t>1.40 (0.51,3.78)</a:t>
                      </a:r>
                    </a:p>
                  </a:txBody>
                  <a:tcPr/>
                </a:tc>
                <a:extLst>
                  <a:ext uri="{0D108BD9-81ED-4DB2-BD59-A6C34878D82A}">
                    <a16:rowId xmlns:a16="http://schemas.microsoft.com/office/drawing/2014/main" val="1198899162"/>
                  </a:ext>
                </a:extLst>
              </a:tr>
              <a:tr h="0">
                <a:tc>
                  <a:txBody>
                    <a:bodyPr/>
                    <a:lstStyle/>
                    <a:p>
                      <a:r>
                        <a:rPr lang="en-US" sz="1400" dirty="0">
                          <a:latin typeface="Arial" panose="020B0604020202020204" pitchFamily="34" charset="0"/>
                          <a:cs typeface="Arial" panose="020B0604020202020204" pitchFamily="34" charset="0"/>
                        </a:rPr>
                        <a:t>Smoking</a:t>
                      </a:r>
                    </a:p>
                  </a:txBody>
                  <a:tcPr/>
                </a:tc>
                <a:tc>
                  <a:txBody>
                    <a:bodyPr/>
                    <a:lstStyle/>
                    <a:p>
                      <a:pPr algn="ctr"/>
                      <a:r>
                        <a:rPr lang="en-US" sz="1400" dirty="0">
                          <a:latin typeface="Arial" panose="020B0604020202020204" pitchFamily="34" charset="0"/>
                          <a:cs typeface="Arial" panose="020B0604020202020204" pitchFamily="34" charset="0"/>
                        </a:rPr>
                        <a:t>1.06 (0.42,2.69)</a:t>
                      </a:r>
                    </a:p>
                  </a:txBody>
                  <a:tcPr/>
                </a:tc>
                <a:tc>
                  <a:txBody>
                    <a:bodyPr/>
                    <a:lstStyle/>
                    <a:p>
                      <a:pPr algn="ctr"/>
                      <a:r>
                        <a:rPr lang="en-US" sz="1400" dirty="0">
                          <a:latin typeface="Arial" panose="020B0604020202020204" pitchFamily="34" charset="0"/>
                          <a:cs typeface="Arial" panose="020B0604020202020204" pitchFamily="34" charset="0"/>
                        </a:rPr>
                        <a:t>1.18 (0.44,3.14)</a:t>
                      </a:r>
                    </a:p>
                  </a:txBody>
                  <a:tcPr/>
                </a:tc>
                <a:tc>
                  <a:txBody>
                    <a:bodyPr/>
                    <a:lstStyle/>
                    <a:p>
                      <a:pPr algn="ctr"/>
                      <a:r>
                        <a:rPr lang="en-US" sz="1400" dirty="0">
                          <a:latin typeface="Arial" panose="020B0604020202020204" pitchFamily="34" charset="0"/>
                          <a:cs typeface="Arial" panose="020B0604020202020204" pitchFamily="34" charset="0"/>
                        </a:rPr>
                        <a:t>0.81 (0.35,1.90)</a:t>
                      </a:r>
                    </a:p>
                  </a:txBody>
                  <a:tcPr/>
                </a:tc>
                <a:tc>
                  <a:txBody>
                    <a:bodyPr/>
                    <a:lstStyle/>
                    <a:p>
                      <a:pPr algn="ctr"/>
                      <a:r>
                        <a:rPr lang="en-US" sz="1400" dirty="0">
                          <a:latin typeface="Arial" panose="020B0604020202020204" pitchFamily="34" charset="0"/>
                          <a:cs typeface="Arial" panose="020B0604020202020204" pitchFamily="34" charset="0"/>
                        </a:rPr>
                        <a:t>0.68 (0.24,1.90)</a:t>
                      </a:r>
                    </a:p>
                  </a:txBody>
                  <a:tcPr/>
                </a:tc>
                <a:extLst>
                  <a:ext uri="{0D108BD9-81ED-4DB2-BD59-A6C34878D82A}">
                    <a16:rowId xmlns:a16="http://schemas.microsoft.com/office/drawing/2014/main" val="1839181132"/>
                  </a:ext>
                </a:extLst>
              </a:tr>
              <a:tr h="0">
                <a:tc>
                  <a:txBody>
                    <a:bodyPr/>
                    <a:lstStyle/>
                    <a:p>
                      <a:r>
                        <a:rPr lang="en-US" sz="1400" dirty="0">
                          <a:latin typeface="Arial" panose="020B0604020202020204" pitchFamily="34" charset="0"/>
                          <a:cs typeface="Arial" panose="020B0604020202020204" pitchFamily="34" charset="0"/>
                        </a:rPr>
                        <a:t>Age</a:t>
                      </a:r>
                    </a:p>
                  </a:txBody>
                  <a:tcPr/>
                </a:tc>
                <a:tc>
                  <a:txBody>
                    <a:bodyPr/>
                    <a:lstStyle/>
                    <a:p>
                      <a:pPr algn="ctr"/>
                      <a:r>
                        <a:rPr lang="en-US" sz="1400" dirty="0">
                          <a:latin typeface="Arial" panose="020B0604020202020204" pitchFamily="34" charset="0"/>
                          <a:cs typeface="Arial" panose="020B0604020202020204" pitchFamily="34" charset="0"/>
                        </a:rPr>
                        <a:t>0.98 (0.94, 1.02)</a:t>
                      </a:r>
                    </a:p>
                  </a:txBody>
                  <a:tcPr/>
                </a:tc>
                <a:tc>
                  <a:txBody>
                    <a:bodyPr/>
                    <a:lstStyle/>
                    <a:p>
                      <a:pPr algn="ctr"/>
                      <a:r>
                        <a:rPr lang="en-US" sz="1400" dirty="0">
                          <a:latin typeface="Arial" panose="020B0604020202020204" pitchFamily="34" charset="0"/>
                          <a:cs typeface="Arial" panose="020B0604020202020204" pitchFamily="34" charset="0"/>
                        </a:rPr>
                        <a:t>0.98 (0.94,1.02)</a:t>
                      </a:r>
                    </a:p>
                  </a:txBody>
                  <a:tcPr/>
                </a:tc>
                <a:tc>
                  <a:txBody>
                    <a:bodyPr/>
                    <a:lstStyle/>
                    <a:p>
                      <a:pPr algn="ctr"/>
                      <a:r>
                        <a:rPr lang="en-US" sz="1400" dirty="0">
                          <a:latin typeface="Arial" panose="020B0604020202020204" pitchFamily="34" charset="0"/>
                          <a:cs typeface="Arial" panose="020B0604020202020204" pitchFamily="34" charset="0"/>
                        </a:rPr>
                        <a:t>1.02 (0.98,1.07)</a:t>
                      </a:r>
                    </a:p>
                  </a:txBody>
                  <a:tcPr/>
                </a:tc>
                <a:tc>
                  <a:txBody>
                    <a:bodyPr/>
                    <a:lstStyle/>
                    <a:p>
                      <a:pPr algn="ctr"/>
                      <a:r>
                        <a:rPr lang="en-US" sz="1400" dirty="0">
                          <a:latin typeface="Arial" panose="020B0604020202020204" pitchFamily="34" charset="0"/>
                          <a:cs typeface="Arial" panose="020B0604020202020204" pitchFamily="34" charset="0"/>
                        </a:rPr>
                        <a:t>1.02 (0.97,1.08)</a:t>
                      </a:r>
                    </a:p>
                  </a:txBody>
                  <a:tcPr/>
                </a:tc>
                <a:extLst>
                  <a:ext uri="{0D108BD9-81ED-4DB2-BD59-A6C34878D82A}">
                    <a16:rowId xmlns:a16="http://schemas.microsoft.com/office/drawing/2014/main" val="3691451287"/>
                  </a:ext>
                </a:extLst>
              </a:tr>
            </a:tbl>
          </a:graphicData>
        </a:graphic>
      </p:graphicFrame>
      <p:sp>
        <p:nvSpPr>
          <p:cNvPr id="5" name="TextBox 4"/>
          <p:cNvSpPr txBox="1"/>
          <p:nvPr/>
        </p:nvSpPr>
        <p:spPr>
          <a:xfrm flipH="1">
            <a:off x="1859270" y="1088268"/>
            <a:ext cx="5296748" cy="369332"/>
          </a:xfrm>
          <a:prstGeom prst="rect">
            <a:avLst/>
          </a:prstGeom>
          <a:noFill/>
        </p:spPr>
        <p:txBody>
          <a:bodyPr wrap="square" rtlCol="0">
            <a:spAutoFit/>
          </a:bodyPr>
          <a:lstStyle/>
          <a:p>
            <a:r>
              <a:rPr lang="en-US" b="1" u="sng" dirty="0"/>
              <a:t>MK2 expression and death at 1 year in TCGA-LUAD</a:t>
            </a:r>
          </a:p>
        </p:txBody>
      </p:sp>
      <p:sp>
        <p:nvSpPr>
          <p:cNvPr id="6" name="TextBox 5"/>
          <p:cNvSpPr txBox="1"/>
          <p:nvPr/>
        </p:nvSpPr>
        <p:spPr>
          <a:xfrm>
            <a:off x="1859270" y="3429000"/>
            <a:ext cx="8635919" cy="1138773"/>
          </a:xfrm>
          <a:prstGeom prst="rect">
            <a:avLst/>
          </a:prstGeom>
          <a:noFill/>
        </p:spPr>
        <p:txBody>
          <a:bodyPr wrap="square" rtlCol="0">
            <a:spAutoFit/>
          </a:bodyPr>
          <a:lstStyle/>
          <a:p>
            <a:pPr algn="just"/>
            <a:r>
              <a:rPr lang="en-US" sz="1200" baseline="30000" dirty="0">
                <a:latin typeface="Arial" panose="020B0604020202020204" pitchFamily="34" charset="0"/>
                <a:cs typeface="Arial" panose="020B0604020202020204" pitchFamily="34" charset="0"/>
              </a:rPr>
              <a:t>a</a:t>
            </a:r>
            <a:r>
              <a:rPr lang="en-US" sz="1200" dirty="0">
                <a:latin typeface="Arial" panose="020B0604020202020204" pitchFamily="34" charset="0"/>
                <a:cs typeface="Arial" panose="020B0604020202020204" pitchFamily="34" charset="0"/>
              </a:rPr>
              <a:t> Model 1: Cox Proportional hazards modeling of time to death, right censored at 1 year, as a function of high MK2 expression (</a:t>
            </a:r>
            <a:r>
              <a:rPr lang="en-US" sz="1200" dirty="0" err="1">
                <a:latin typeface="Arial" panose="020B0604020202020204" pitchFamily="34" charset="0"/>
                <a:cs typeface="Arial" panose="020B0604020202020204" pitchFamily="34" charset="0"/>
              </a:rPr>
              <a:t>dichomotous</a:t>
            </a:r>
            <a:r>
              <a:rPr lang="en-US" sz="1200" dirty="0">
                <a:latin typeface="Arial" panose="020B0604020202020204" pitchFamily="34" charset="0"/>
                <a:cs typeface="Arial" panose="020B0604020202020204" pitchFamily="34" charset="0"/>
              </a:rPr>
              <a:t>: top 1/3 vs bottom 2/3 of transcript expression), adjusted for age, sex and smoking status</a:t>
            </a:r>
          </a:p>
          <a:p>
            <a:pPr algn="just"/>
            <a:r>
              <a:rPr lang="en-US" sz="1200" baseline="30000" dirty="0">
                <a:latin typeface="Arial" panose="020B0604020202020204" pitchFamily="34" charset="0"/>
                <a:cs typeface="Arial" panose="020B0604020202020204" pitchFamily="34" charset="0"/>
              </a:rPr>
              <a:t>b</a:t>
            </a:r>
            <a:r>
              <a:rPr lang="en-US" sz="1200" dirty="0">
                <a:latin typeface="Arial" panose="020B0604020202020204" pitchFamily="34" charset="0"/>
                <a:cs typeface="Arial" panose="020B0604020202020204" pitchFamily="34" charset="0"/>
              </a:rPr>
              <a:t> Model 2: Logistic regression modeling death at one year as a function of high MK2 expression, adjusted for age, sex, and smoking status</a:t>
            </a:r>
          </a:p>
          <a:p>
            <a:pPr algn="just"/>
            <a:r>
              <a:rPr lang="en-US" sz="1200" baseline="30000" dirty="0">
                <a:latin typeface="Arial" panose="020B0604020202020204" pitchFamily="34" charset="0"/>
                <a:cs typeface="Arial" panose="020B0604020202020204" pitchFamily="34" charset="0"/>
              </a:rPr>
              <a:t>c </a:t>
            </a:r>
            <a:r>
              <a:rPr lang="en-US" sz="1200" dirty="0">
                <a:latin typeface="Arial" panose="020B0604020202020204" pitchFamily="34" charset="0"/>
                <a:cs typeface="Arial" panose="020B0604020202020204" pitchFamily="34" charset="0"/>
              </a:rPr>
              <a:t>Top 1/3 of MK2 transcript levels (reference: bottom 2/3)</a:t>
            </a:r>
          </a:p>
          <a:p>
            <a:pPr algn="just"/>
            <a:endParaRPr lang="en-US" sz="1200"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974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1E52AC0-2D86-496F-B08E-27E061C2A94D}"/>
              </a:ext>
            </a:extLst>
          </p:cNvPr>
          <p:cNvGraphicFramePr>
            <a:graphicFrameLocks noGrp="1"/>
          </p:cNvGraphicFramePr>
          <p:nvPr/>
        </p:nvGraphicFramePr>
        <p:xfrm>
          <a:off x="1168946" y="2673257"/>
          <a:ext cx="8482468" cy="2045528"/>
        </p:xfrm>
        <a:graphic>
          <a:graphicData uri="http://schemas.openxmlformats.org/drawingml/2006/table">
            <a:tbl>
              <a:tblPr firstRow="1" bandRow="1">
                <a:tableStyleId>{5940675A-B579-460E-94D1-54222C63F5DA}</a:tableStyleId>
              </a:tblPr>
              <a:tblGrid>
                <a:gridCol w="1990061">
                  <a:extLst>
                    <a:ext uri="{9D8B030D-6E8A-4147-A177-3AD203B41FA5}">
                      <a16:colId xmlns:a16="http://schemas.microsoft.com/office/drawing/2014/main" val="4163802645"/>
                    </a:ext>
                  </a:extLst>
                </a:gridCol>
                <a:gridCol w="1580092">
                  <a:extLst>
                    <a:ext uri="{9D8B030D-6E8A-4147-A177-3AD203B41FA5}">
                      <a16:colId xmlns:a16="http://schemas.microsoft.com/office/drawing/2014/main" val="2903879713"/>
                    </a:ext>
                  </a:extLst>
                </a:gridCol>
                <a:gridCol w="1498341">
                  <a:extLst>
                    <a:ext uri="{9D8B030D-6E8A-4147-A177-3AD203B41FA5}">
                      <a16:colId xmlns:a16="http://schemas.microsoft.com/office/drawing/2014/main" val="3645599584"/>
                    </a:ext>
                  </a:extLst>
                </a:gridCol>
                <a:gridCol w="1706987">
                  <a:extLst>
                    <a:ext uri="{9D8B030D-6E8A-4147-A177-3AD203B41FA5}">
                      <a16:colId xmlns:a16="http://schemas.microsoft.com/office/drawing/2014/main" val="1189496676"/>
                    </a:ext>
                  </a:extLst>
                </a:gridCol>
                <a:gridCol w="1706987">
                  <a:extLst>
                    <a:ext uri="{9D8B030D-6E8A-4147-A177-3AD203B41FA5}">
                      <a16:colId xmlns:a16="http://schemas.microsoft.com/office/drawing/2014/main" val="4216386416"/>
                    </a:ext>
                  </a:extLst>
                </a:gridCol>
              </a:tblGrid>
              <a:tr h="0">
                <a:tc>
                  <a:txBody>
                    <a:bodyPr/>
                    <a:lstStyle/>
                    <a:p>
                      <a:r>
                        <a:rPr lang="en-US" sz="1400" dirty="0">
                          <a:latin typeface="Arial" panose="020B0604020202020204" pitchFamily="34" charset="0"/>
                          <a:cs typeface="Arial" panose="020B0604020202020204" pitchFamily="34" charset="0"/>
                        </a:rPr>
                        <a:t>Model type</a:t>
                      </a:r>
                    </a:p>
                  </a:txBody>
                  <a:tcPr/>
                </a:tc>
                <a:tc gridSpan="2">
                  <a:txBody>
                    <a:bodyPr/>
                    <a:lstStyle/>
                    <a:p>
                      <a:pPr algn="ctr"/>
                      <a:r>
                        <a:rPr lang="en-US" sz="1400" b="0" dirty="0">
                          <a:latin typeface="Arial" panose="020B0604020202020204" pitchFamily="34" charset="0"/>
                          <a:cs typeface="Arial" panose="020B0604020202020204" pitchFamily="34" charset="0"/>
                        </a:rPr>
                        <a:t>Early Stage</a:t>
                      </a: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gridSpan="2">
                  <a:txBody>
                    <a:bodyPr/>
                    <a:lstStyle/>
                    <a:p>
                      <a:pPr algn="ctr"/>
                      <a:r>
                        <a:rPr lang="en-US" sz="1400" b="0" dirty="0">
                          <a:latin typeface="Arial" panose="020B0604020202020204" pitchFamily="34" charset="0"/>
                          <a:cs typeface="Arial" panose="020B0604020202020204" pitchFamily="34" charset="0"/>
                        </a:rPr>
                        <a:t>Late Stage</a:t>
                      </a: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55003795"/>
                  </a:ext>
                </a:extLst>
              </a:tr>
              <a:tr h="521528">
                <a:tc>
                  <a:txBody>
                    <a:bodyPr/>
                    <a:lstStyle/>
                    <a:p>
                      <a:r>
                        <a:rPr lang="en-US" sz="1400" dirty="0">
                          <a:latin typeface="Arial" panose="020B0604020202020204" pitchFamily="34" charset="0"/>
                          <a:cs typeface="Arial" panose="020B0604020202020204" pitchFamily="34" charset="0"/>
                        </a:rPr>
                        <a:t>Variable</a:t>
                      </a: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1</a:t>
                      </a:r>
                      <a:r>
                        <a:rPr lang="en-US" sz="1400" b="1" baseline="30000" dirty="0">
                          <a:latin typeface="Arial" panose="020B0604020202020204" pitchFamily="34" charset="0"/>
                          <a:cs typeface="Arial" panose="020B0604020202020204" pitchFamily="34" charset="0"/>
                        </a:rPr>
                        <a:t>a</a:t>
                      </a:r>
                    </a:p>
                    <a:p>
                      <a:pPr algn="ctr"/>
                      <a:r>
                        <a:rPr lang="en-US" sz="1400" b="0" dirty="0">
                          <a:latin typeface="Arial" panose="020B0604020202020204" pitchFamily="34" charset="0"/>
                          <a:cs typeface="Arial" panose="020B0604020202020204" pitchFamily="34" charset="0"/>
                        </a:rPr>
                        <a:t>HR</a:t>
                      </a:r>
                      <a:r>
                        <a:rPr lang="en-US" sz="1400" b="0" baseline="0" dirty="0">
                          <a:latin typeface="Arial" panose="020B0604020202020204" pitchFamily="34" charset="0"/>
                          <a:cs typeface="Arial" panose="020B0604020202020204" pitchFamily="34" charset="0"/>
                        </a:rPr>
                        <a:t>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2</a:t>
                      </a:r>
                      <a:r>
                        <a:rPr lang="en-US" sz="1400" b="1" baseline="30000" dirty="0">
                          <a:latin typeface="Arial" panose="020B0604020202020204" pitchFamily="34" charset="0"/>
                          <a:cs typeface="Arial" panose="020B0604020202020204" pitchFamily="34" charset="0"/>
                        </a:rPr>
                        <a:t>b</a:t>
                      </a:r>
                    </a:p>
                    <a:p>
                      <a:pPr algn="ctr"/>
                      <a:r>
                        <a:rPr lang="en-US" sz="1400" b="0" baseline="0" dirty="0">
                          <a:latin typeface="Arial" panose="020B0604020202020204" pitchFamily="34" charset="0"/>
                          <a:cs typeface="Arial" panose="020B0604020202020204" pitchFamily="34" charset="0"/>
                        </a:rPr>
                        <a:t>OR (95% CI)</a:t>
                      </a: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1</a:t>
                      </a:r>
                    </a:p>
                    <a:p>
                      <a:pPr algn="ctr"/>
                      <a:r>
                        <a:rPr lang="en-US" sz="1400" b="0" baseline="0" dirty="0">
                          <a:latin typeface="Arial" panose="020B0604020202020204" pitchFamily="34" charset="0"/>
                          <a:cs typeface="Arial" panose="020B0604020202020204" pitchFamily="34" charset="0"/>
                        </a:rPr>
                        <a:t>HR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2</a:t>
                      </a:r>
                      <a:endParaRPr lang="en-US" sz="1400" b="1" baseline="30000" dirty="0">
                        <a:latin typeface="Arial" panose="020B0604020202020204" pitchFamily="34" charset="0"/>
                        <a:cs typeface="Arial" panose="020B0604020202020204" pitchFamily="34" charset="0"/>
                      </a:endParaRPr>
                    </a:p>
                    <a:p>
                      <a:pPr algn="ctr"/>
                      <a:r>
                        <a:rPr lang="en-US" sz="1400" b="0" baseline="0" dirty="0">
                          <a:latin typeface="Arial" panose="020B0604020202020204" pitchFamily="34" charset="0"/>
                          <a:cs typeface="Arial" panose="020B0604020202020204" pitchFamily="34" charset="0"/>
                        </a:rPr>
                        <a:t>OR (95% CI)</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31915077"/>
                  </a:ext>
                </a:extLst>
              </a:tr>
              <a:tr h="0">
                <a:tc>
                  <a:txBody>
                    <a:bodyPr/>
                    <a:lstStyle/>
                    <a:p>
                      <a:r>
                        <a:rPr lang="en-US" sz="1400" dirty="0">
                          <a:latin typeface="Arial" panose="020B0604020202020204" pitchFamily="34" charset="0"/>
                          <a:cs typeface="Arial" panose="020B0604020202020204" pitchFamily="34" charset="0"/>
                        </a:rPr>
                        <a:t>High MK2</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expression</a:t>
                      </a:r>
                      <a:r>
                        <a:rPr lang="en-US" sz="1400" baseline="30000" dirty="0" err="1">
                          <a:latin typeface="Arial" panose="020B0604020202020204" pitchFamily="34" charset="0"/>
                          <a:cs typeface="Arial" panose="020B0604020202020204" pitchFamily="34" charset="0"/>
                        </a:rPr>
                        <a:t>c</a:t>
                      </a:r>
                      <a:endParaRPr lang="en-US" sz="1400" baseline="300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0.52 (0.28,0.98)</a:t>
                      </a:r>
                    </a:p>
                  </a:txBody>
                  <a:tcPr/>
                </a:tc>
                <a:tc>
                  <a:txBody>
                    <a:bodyPr/>
                    <a:lstStyle/>
                    <a:p>
                      <a:pPr algn="ctr"/>
                      <a:r>
                        <a:rPr lang="en-US" sz="1400" b="1" dirty="0">
                          <a:latin typeface="Arial" panose="020B0604020202020204" pitchFamily="34" charset="0"/>
                          <a:cs typeface="Arial" panose="020B0604020202020204" pitchFamily="34" charset="0"/>
                        </a:rPr>
                        <a:t>0.49 (0.25,0.98)</a:t>
                      </a:r>
                    </a:p>
                  </a:txBody>
                  <a:tcPr/>
                </a:tc>
                <a:tc>
                  <a:txBody>
                    <a:bodyPr/>
                    <a:lstStyle/>
                    <a:p>
                      <a:pPr algn="ctr"/>
                      <a:r>
                        <a:rPr lang="en-US" sz="1400" dirty="0">
                          <a:latin typeface="Arial" panose="020B0604020202020204" pitchFamily="34" charset="0"/>
                          <a:cs typeface="Arial" panose="020B0604020202020204" pitchFamily="34" charset="0"/>
                        </a:rPr>
                        <a:t>0.61 (0.27,1.40)</a:t>
                      </a:r>
                    </a:p>
                  </a:txBody>
                  <a:tcPr/>
                </a:tc>
                <a:tc>
                  <a:txBody>
                    <a:bodyPr/>
                    <a:lstStyle/>
                    <a:p>
                      <a:pPr algn="ctr"/>
                      <a:r>
                        <a:rPr lang="en-US" sz="1400" dirty="0">
                          <a:latin typeface="Arial" panose="020B0604020202020204" pitchFamily="34" charset="0"/>
                          <a:cs typeface="Arial" panose="020B0604020202020204" pitchFamily="34" charset="0"/>
                        </a:rPr>
                        <a:t>0.70 (0.23,2.03)</a:t>
                      </a:r>
                    </a:p>
                  </a:txBody>
                  <a:tcPr/>
                </a:tc>
                <a:extLst>
                  <a:ext uri="{0D108BD9-81ED-4DB2-BD59-A6C34878D82A}">
                    <a16:rowId xmlns:a16="http://schemas.microsoft.com/office/drawing/2014/main" val="3232088688"/>
                  </a:ext>
                </a:extLst>
              </a:tr>
              <a:tr h="0">
                <a:tc>
                  <a:txBody>
                    <a:bodyPr/>
                    <a:lstStyle/>
                    <a:p>
                      <a:r>
                        <a:rPr lang="en-US" sz="1400" dirty="0">
                          <a:latin typeface="Arial" panose="020B0604020202020204" pitchFamily="34" charset="0"/>
                          <a:cs typeface="Arial" panose="020B0604020202020204" pitchFamily="34" charset="0"/>
                        </a:rPr>
                        <a:t>Male Sex</a:t>
                      </a:r>
                    </a:p>
                  </a:txBody>
                  <a:tcPr/>
                </a:tc>
                <a:tc>
                  <a:txBody>
                    <a:bodyPr/>
                    <a:lstStyle/>
                    <a:p>
                      <a:pPr algn="ctr"/>
                      <a:r>
                        <a:rPr lang="en-US" sz="1400" dirty="0">
                          <a:latin typeface="Arial" panose="020B0604020202020204" pitchFamily="34" charset="0"/>
                          <a:cs typeface="Arial" panose="020B0604020202020204" pitchFamily="34" charset="0"/>
                        </a:rPr>
                        <a:t>1.52 (0.89,2.60)</a:t>
                      </a:r>
                    </a:p>
                  </a:txBody>
                  <a:tcPr/>
                </a:tc>
                <a:tc>
                  <a:txBody>
                    <a:bodyPr/>
                    <a:lstStyle/>
                    <a:p>
                      <a:pPr algn="ctr"/>
                      <a:r>
                        <a:rPr lang="en-US" sz="1400" dirty="0">
                          <a:latin typeface="Arial" panose="020B0604020202020204" pitchFamily="34" charset="0"/>
                          <a:cs typeface="Arial" panose="020B0604020202020204" pitchFamily="34" charset="0"/>
                        </a:rPr>
                        <a:t>1.47 (0.81,2.70)</a:t>
                      </a:r>
                    </a:p>
                  </a:txBody>
                  <a:tcPr/>
                </a:tc>
                <a:tc>
                  <a:txBody>
                    <a:bodyPr/>
                    <a:lstStyle/>
                    <a:p>
                      <a:pPr algn="ctr"/>
                      <a:r>
                        <a:rPr lang="en-US" sz="1400" b="0" dirty="0">
                          <a:latin typeface="Arial" panose="020B0604020202020204" pitchFamily="34" charset="0"/>
                          <a:cs typeface="Arial" panose="020B0604020202020204" pitchFamily="34" charset="0"/>
                        </a:rPr>
                        <a:t>1.0 (0.53,1.89)</a:t>
                      </a:r>
                    </a:p>
                  </a:txBody>
                  <a:tcPr/>
                </a:tc>
                <a:tc>
                  <a:txBody>
                    <a:bodyPr/>
                    <a:lstStyle/>
                    <a:p>
                      <a:pPr algn="ctr"/>
                      <a:r>
                        <a:rPr lang="en-US" sz="1400" b="0" dirty="0">
                          <a:latin typeface="Arial" panose="020B0604020202020204" pitchFamily="34" charset="0"/>
                          <a:cs typeface="Arial" panose="020B0604020202020204" pitchFamily="34" charset="0"/>
                        </a:rPr>
                        <a:t>0.97 (0.40,2.34)</a:t>
                      </a:r>
                    </a:p>
                  </a:txBody>
                  <a:tcPr/>
                </a:tc>
                <a:extLst>
                  <a:ext uri="{0D108BD9-81ED-4DB2-BD59-A6C34878D82A}">
                    <a16:rowId xmlns:a16="http://schemas.microsoft.com/office/drawing/2014/main" val="1198899162"/>
                  </a:ext>
                </a:extLst>
              </a:tr>
              <a:tr h="0">
                <a:tc>
                  <a:txBody>
                    <a:bodyPr/>
                    <a:lstStyle/>
                    <a:p>
                      <a:r>
                        <a:rPr lang="en-US" sz="1400" dirty="0">
                          <a:latin typeface="Arial" panose="020B0604020202020204" pitchFamily="34" charset="0"/>
                          <a:cs typeface="Arial" panose="020B0604020202020204" pitchFamily="34" charset="0"/>
                        </a:rPr>
                        <a:t>Smoking</a:t>
                      </a:r>
                    </a:p>
                  </a:txBody>
                  <a:tcPr/>
                </a:tc>
                <a:tc>
                  <a:txBody>
                    <a:bodyPr/>
                    <a:lstStyle/>
                    <a:p>
                      <a:pPr algn="ctr"/>
                      <a:r>
                        <a:rPr lang="en-US" sz="1400" dirty="0">
                          <a:latin typeface="Arial" panose="020B0604020202020204" pitchFamily="34" charset="0"/>
                          <a:cs typeface="Arial" panose="020B0604020202020204" pitchFamily="34" charset="0"/>
                        </a:rPr>
                        <a:t>1.36 (0.71,2.60)</a:t>
                      </a:r>
                    </a:p>
                  </a:txBody>
                  <a:tcPr/>
                </a:tc>
                <a:tc>
                  <a:txBody>
                    <a:bodyPr/>
                    <a:lstStyle/>
                    <a:p>
                      <a:pPr algn="ctr"/>
                      <a:r>
                        <a:rPr lang="en-US" sz="1400" dirty="0">
                          <a:latin typeface="Arial" panose="020B0604020202020204" pitchFamily="34" charset="0"/>
                          <a:cs typeface="Arial" panose="020B0604020202020204" pitchFamily="34" charset="0"/>
                        </a:rPr>
                        <a:t>1.45 (0.71,2.95)</a:t>
                      </a:r>
                    </a:p>
                  </a:txBody>
                  <a:tcPr/>
                </a:tc>
                <a:tc>
                  <a:txBody>
                    <a:bodyPr/>
                    <a:lstStyle/>
                    <a:p>
                      <a:pPr algn="ctr"/>
                      <a:r>
                        <a:rPr lang="en-US" sz="1400" dirty="0">
                          <a:latin typeface="Arial" panose="020B0604020202020204" pitchFamily="34" charset="0"/>
                          <a:cs typeface="Arial" panose="020B0604020202020204" pitchFamily="34" charset="0"/>
                        </a:rPr>
                        <a:t>0.90 (0.46,1.75)</a:t>
                      </a:r>
                    </a:p>
                  </a:txBody>
                  <a:tcPr/>
                </a:tc>
                <a:tc>
                  <a:txBody>
                    <a:bodyPr/>
                    <a:lstStyle/>
                    <a:p>
                      <a:pPr algn="ctr"/>
                      <a:r>
                        <a:rPr lang="en-US" sz="1400" dirty="0">
                          <a:latin typeface="Arial" panose="020B0604020202020204" pitchFamily="34" charset="0"/>
                          <a:cs typeface="Arial" panose="020B0604020202020204" pitchFamily="34" charset="0"/>
                        </a:rPr>
                        <a:t>0.77 (0.30,1.95)</a:t>
                      </a:r>
                    </a:p>
                  </a:txBody>
                  <a:tcPr/>
                </a:tc>
                <a:extLst>
                  <a:ext uri="{0D108BD9-81ED-4DB2-BD59-A6C34878D82A}">
                    <a16:rowId xmlns:a16="http://schemas.microsoft.com/office/drawing/2014/main" val="1839181132"/>
                  </a:ext>
                </a:extLst>
              </a:tr>
              <a:tr h="0">
                <a:tc>
                  <a:txBody>
                    <a:bodyPr/>
                    <a:lstStyle/>
                    <a:p>
                      <a:r>
                        <a:rPr lang="en-US" sz="1400" dirty="0">
                          <a:latin typeface="Arial" panose="020B0604020202020204" pitchFamily="34" charset="0"/>
                          <a:cs typeface="Arial" panose="020B0604020202020204" pitchFamily="34" charset="0"/>
                        </a:rPr>
                        <a:t>Age</a:t>
                      </a:r>
                    </a:p>
                  </a:txBody>
                  <a:tcPr/>
                </a:tc>
                <a:tc>
                  <a:txBody>
                    <a:bodyPr/>
                    <a:lstStyle/>
                    <a:p>
                      <a:pPr algn="ctr"/>
                      <a:r>
                        <a:rPr lang="en-US" sz="1400" dirty="0">
                          <a:latin typeface="Arial" panose="020B0604020202020204" pitchFamily="34" charset="0"/>
                          <a:cs typeface="Arial" panose="020B0604020202020204" pitchFamily="34" charset="0"/>
                        </a:rPr>
                        <a:t>1.0 (0.97,1.03)</a:t>
                      </a:r>
                    </a:p>
                  </a:txBody>
                  <a:tcPr/>
                </a:tc>
                <a:tc>
                  <a:txBody>
                    <a:bodyPr/>
                    <a:lstStyle/>
                    <a:p>
                      <a:pPr algn="ctr"/>
                      <a:r>
                        <a:rPr lang="en-US" sz="1400" dirty="0">
                          <a:latin typeface="Arial" panose="020B0604020202020204" pitchFamily="34" charset="0"/>
                          <a:cs typeface="Arial" panose="020B0604020202020204" pitchFamily="34" charset="0"/>
                        </a:rPr>
                        <a:t>1.0 (0.97,1.03)</a:t>
                      </a:r>
                    </a:p>
                  </a:txBody>
                  <a:tcPr/>
                </a:tc>
                <a:tc>
                  <a:txBody>
                    <a:bodyPr/>
                    <a:lstStyle/>
                    <a:p>
                      <a:pPr algn="ctr"/>
                      <a:r>
                        <a:rPr lang="en-US" sz="1400" dirty="0">
                          <a:latin typeface="Arial" panose="020B0604020202020204" pitchFamily="34" charset="0"/>
                          <a:cs typeface="Arial" panose="020B0604020202020204" pitchFamily="34" charset="0"/>
                        </a:rPr>
                        <a:t>1.01 (0.98,1.05)</a:t>
                      </a:r>
                    </a:p>
                  </a:txBody>
                  <a:tcPr/>
                </a:tc>
                <a:tc>
                  <a:txBody>
                    <a:bodyPr/>
                    <a:lstStyle/>
                    <a:p>
                      <a:pPr algn="ctr"/>
                      <a:r>
                        <a:rPr lang="en-US" sz="1400" dirty="0">
                          <a:latin typeface="Arial" panose="020B0604020202020204" pitchFamily="34" charset="0"/>
                          <a:cs typeface="Arial" panose="020B0604020202020204" pitchFamily="34" charset="0"/>
                        </a:rPr>
                        <a:t>1.01 (0.97,1.06)</a:t>
                      </a:r>
                    </a:p>
                  </a:txBody>
                  <a:tcPr/>
                </a:tc>
                <a:extLst>
                  <a:ext uri="{0D108BD9-81ED-4DB2-BD59-A6C34878D82A}">
                    <a16:rowId xmlns:a16="http://schemas.microsoft.com/office/drawing/2014/main" val="3691451287"/>
                  </a:ext>
                </a:extLst>
              </a:tr>
            </a:tbl>
          </a:graphicData>
        </a:graphic>
      </p:graphicFrame>
      <p:sp>
        <p:nvSpPr>
          <p:cNvPr id="7" name="TextBox 6">
            <a:extLst>
              <a:ext uri="{FF2B5EF4-FFF2-40B4-BE49-F238E27FC236}">
                <a16:creationId xmlns:a16="http://schemas.microsoft.com/office/drawing/2014/main" id="{32E3A1DB-7440-496B-A443-4BEF2E4E1706}"/>
              </a:ext>
            </a:extLst>
          </p:cNvPr>
          <p:cNvSpPr txBox="1"/>
          <p:nvPr/>
        </p:nvSpPr>
        <p:spPr>
          <a:xfrm flipH="1">
            <a:off x="1079623" y="2378053"/>
            <a:ext cx="6697589" cy="369332"/>
          </a:xfrm>
          <a:prstGeom prst="rect">
            <a:avLst/>
          </a:prstGeom>
          <a:noFill/>
        </p:spPr>
        <p:txBody>
          <a:bodyPr wrap="square" rtlCol="0">
            <a:spAutoFit/>
          </a:bodyPr>
          <a:lstStyle/>
          <a:p>
            <a:r>
              <a:rPr lang="en-US" b="1" u="sng" dirty="0"/>
              <a:t>MK2 expression and death at  2 years in TCGA-LUAD (n=492)</a:t>
            </a:r>
          </a:p>
        </p:txBody>
      </p:sp>
      <p:sp>
        <p:nvSpPr>
          <p:cNvPr id="9" name="TextBox 8">
            <a:extLst>
              <a:ext uri="{FF2B5EF4-FFF2-40B4-BE49-F238E27FC236}">
                <a16:creationId xmlns:a16="http://schemas.microsoft.com/office/drawing/2014/main" id="{4D3F2BC9-90B6-4C05-9EEC-C35128C73B56}"/>
              </a:ext>
            </a:extLst>
          </p:cNvPr>
          <p:cNvSpPr txBox="1"/>
          <p:nvPr/>
        </p:nvSpPr>
        <p:spPr>
          <a:xfrm>
            <a:off x="1079624" y="4718785"/>
            <a:ext cx="8635919" cy="1138773"/>
          </a:xfrm>
          <a:prstGeom prst="rect">
            <a:avLst/>
          </a:prstGeom>
          <a:noFill/>
        </p:spPr>
        <p:txBody>
          <a:bodyPr wrap="square" rtlCol="0">
            <a:spAutoFit/>
          </a:bodyPr>
          <a:lstStyle/>
          <a:p>
            <a:pPr algn="just"/>
            <a:r>
              <a:rPr lang="en-US" sz="1200" baseline="30000" dirty="0">
                <a:latin typeface="Arial" panose="020B0604020202020204" pitchFamily="34" charset="0"/>
                <a:cs typeface="Arial" panose="020B0604020202020204" pitchFamily="34" charset="0"/>
              </a:rPr>
              <a:t>a</a:t>
            </a:r>
            <a:r>
              <a:rPr lang="en-US" sz="1200" dirty="0">
                <a:latin typeface="Arial" panose="020B0604020202020204" pitchFamily="34" charset="0"/>
                <a:cs typeface="Arial" panose="020B0604020202020204" pitchFamily="34" charset="0"/>
              </a:rPr>
              <a:t> Model 1: Cox Proportional hazards modeling of time to death, right censored at 2 years, as a function of high MK2 expression (</a:t>
            </a:r>
            <a:r>
              <a:rPr lang="en-US" sz="1200" dirty="0" err="1">
                <a:latin typeface="Arial" panose="020B0604020202020204" pitchFamily="34" charset="0"/>
                <a:cs typeface="Arial" panose="020B0604020202020204" pitchFamily="34" charset="0"/>
              </a:rPr>
              <a:t>dichomotous</a:t>
            </a:r>
            <a:r>
              <a:rPr lang="en-US" sz="1200" dirty="0">
                <a:latin typeface="Arial" panose="020B0604020202020204" pitchFamily="34" charset="0"/>
                <a:cs typeface="Arial" panose="020B0604020202020204" pitchFamily="34" charset="0"/>
              </a:rPr>
              <a:t>: top 1/3 vs bottom 2/3 of transcript expression), adjusted for age, sex and smoking status</a:t>
            </a:r>
          </a:p>
          <a:p>
            <a:pPr algn="just"/>
            <a:r>
              <a:rPr lang="en-US" sz="1200" baseline="30000" dirty="0">
                <a:latin typeface="Arial" panose="020B0604020202020204" pitchFamily="34" charset="0"/>
                <a:cs typeface="Arial" panose="020B0604020202020204" pitchFamily="34" charset="0"/>
              </a:rPr>
              <a:t>b</a:t>
            </a:r>
            <a:r>
              <a:rPr lang="en-US" sz="1200" dirty="0">
                <a:latin typeface="Arial" panose="020B0604020202020204" pitchFamily="34" charset="0"/>
                <a:cs typeface="Arial" panose="020B0604020202020204" pitchFamily="34" charset="0"/>
              </a:rPr>
              <a:t> Model 2: Logistic regression modeling death at 2 years as a function of high MK2 expression, adjusted for age, sex, and smoking status</a:t>
            </a:r>
          </a:p>
          <a:p>
            <a:pPr algn="just"/>
            <a:r>
              <a:rPr lang="en-US" sz="1200" baseline="30000" dirty="0">
                <a:latin typeface="Arial" panose="020B0604020202020204" pitchFamily="34" charset="0"/>
                <a:cs typeface="Arial" panose="020B0604020202020204" pitchFamily="34" charset="0"/>
              </a:rPr>
              <a:t>c </a:t>
            </a:r>
            <a:r>
              <a:rPr lang="en-US" sz="1200" dirty="0">
                <a:latin typeface="Arial" panose="020B0604020202020204" pitchFamily="34" charset="0"/>
                <a:cs typeface="Arial" panose="020B0604020202020204" pitchFamily="34" charset="0"/>
              </a:rPr>
              <a:t>Top 1/3 of MK2 transcript levels (reference: bottom 2/3)</a:t>
            </a:r>
          </a:p>
          <a:p>
            <a:pPr algn="just"/>
            <a:endParaRPr lang="en-US" sz="1200" baseline="30000" dirty="0">
              <a:latin typeface="Arial" panose="020B0604020202020204" pitchFamily="34" charset="0"/>
              <a:cs typeface="Arial" panose="020B0604020202020204" pitchFamily="34" charset="0"/>
            </a:endParaRPr>
          </a:p>
        </p:txBody>
      </p:sp>
      <p:sp>
        <p:nvSpPr>
          <p:cNvPr id="12" name="Title 11">
            <a:extLst>
              <a:ext uri="{FF2B5EF4-FFF2-40B4-BE49-F238E27FC236}">
                <a16:creationId xmlns:a16="http://schemas.microsoft.com/office/drawing/2014/main" id="{C65DB4C7-98D8-46A5-A517-1A4C4CBB049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92221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5B85B4-E76A-47BC-9C38-7BF6C9BAF133}"/>
              </a:ext>
            </a:extLst>
          </p:cNvPr>
          <p:cNvPicPr>
            <a:picLocks noChangeAspect="1"/>
          </p:cNvPicPr>
          <p:nvPr/>
        </p:nvPicPr>
        <p:blipFill rotWithShape="1">
          <a:blip r:embed="rId2"/>
          <a:srcRect t="7020"/>
          <a:stretch/>
        </p:blipFill>
        <p:spPr>
          <a:xfrm>
            <a:off x="2099280" y="1165554"/>
            <a:ext cx="3764646" cy="3593098"/>
          </a:xfrm>
          <a:prstGeom prst="rect">
            <a:avLst/>
          </a:prstGeom>
        </p:spPr>
      </p:pic>
      <p:pic>
        <p:nvPicPr>
          <p:cNvPr id="7" name="Picture 6">
            <a:extLst>
              <a:ext uri="{FF2B5EF4-FFF2-40B4-BE49-F238E27FC236}">
                <a16:creationId xmlns:a16="http://schemas.microsoft.com/office/drawing/2014/main" id="{749402AB-4E06-4532-A495-C78513376771}"/>
              </a:ext>
            </a:extLst>
          </p:cNvPr>
          <p:cNvPicPr>
            <a:picLocks noChangeAspect="1"/>
          </p:cNvPicPr>
          <p:nvPr/>
        </p:nvPicPr>
        <p:blipFill rotWithShape="1">
          <a:blip r:embed="rId3"/>
          <a:srcRect t="6966"/>
          <a:stretch/>
        </p:blipFill>
        <p:spPr>
          <a:xfrm>
            <a:off x="5938740" y="1165554"/>
            <a:ext cx="3850153" cy="3676826"/>
          </a:xfrm>
          <a:prstGeom prst="rect">
            <a:avLst/>
          </a:prstGeom>
        </p:spPr>
      </p:pic>
      <p:sp>
        <p:nvSpPr>
          <p:cNvPr id="5" name="TextBox 4">
            <a:extLst>
              <a:ext uri="{FF2B5EF4-FFF2-40B4-BE49-F238E27FC236}">
                <a16:creationId xmlns:a16="http://schemas.microsoft.com/office/drawing/2014/main" id="{31722740-4148-497B-B53A-413F0F0AD48C}"/>
              </a:ext>
            </a:extLst>
          </p:cNvPr>
          <p:cNvSpPr txBox="1"/>
          <p:nvPr/>
        </p:nvSpPr>
        <p:spPr>
          <a:xfrm>
            <a:off x="7352121" y="1019360"/>
            <a:ext cx="148951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Late Stage NSCLC</a:t>
            </a:r>
          </a:p>
        </p:txBody>
      </p:sp>
      <p:grpSp>
        <p:nvGrpSpPr>
          <p:cNvPr id="6" name="Group 5">
            <a:extLst>
              <a:ext uri="{FF2B5EF4-FFF2-40B4-BE49-F238E27FC236}">
                <a16:creationId xmlns:a16="http://schemas.microsoft.com/office/drawing/2014/main" id="{A5B1B580-FC8E-472E-BD86-BF05809FF6BE}"/>
              </a:ext>
            </a:extLst>
          </p:cNvPr>
          <p:cNvGrpSpPr/>
          <p:nvPr/>
        </p:nvGrpSpPr>
        <p:grpSpPr>
          <a:xfrm>
            <a:off x="2675248" y="3915085"/>
            <a:ext cx="2380254" cy="430887"/>
            <a:chOff x="1088966" y="4992161"/>
            <a:chExt cx="2380254" cy="430887"/>
          </a:xfrm>
        </p:grpSpPr>
        <p:sp>
          <p:nvSpPr>
            <p:cNvPr id="8" name="TextBox 7">
              <a:extLst>
                <a:ext uri="{FF2B5EF4-FFF2-40B4-BE49-F238E27FC236}">
                  <a16:creationId xmlns:a16="http://schemas.microsoft.com/office/drawing/2014/main" id="{D732A7DD-8713-4D79-BEAE-09B34728370A}"/>
                </a:ext>
              </a:extLst>
            </p:cNvPr>
            <p:cNvSpPr txBox="1"/>
            <p:nvPr/>
          </p:nvSpPr>
          <p:spPr>
            <a:xfrm>
              <a:off x="1163781" y="4992161"/>
              <a:ext cx="2305439"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(top 1/3)</a:t>
              </a:r>
            </a:p>
            <a:p>
              <a:r>
                <a:rPr lang="en-US" sz="1100" dirty="0">
                  <a:latin typeface="Arial" panose="020B0604020202020204" pitchFamily="34" charset="0"/>
                  <a:cs typeface="Arial" panose="020B0604020202020204" pitchFamily="34" charset="0"/>
                </a:rPr>
                <a:t>Low MK2 Expression (bottom 2/3)</a:t>
              </a:r>
            </a:p>
          </p:txBody>
        </p:sp>
        <p:sp>
          <p:nvSpPr>
            <p:cNvPr id="10" name="Rectangle 9">
              <a:extLst>
                <a:ext uri="{FF2B5EF4-FFF2-40B4-BE49-F238E27FC236}">
                  <a16:creationId xmlns:a16="http://schemas.microsoft.com/office/drawing/2014/main" id="{DC7B0918-A0BF-4D9E-AC08-75888A196FCB}"/>
                </a:ext>
              </a:extLst>
            </p:cNvPr>
            <p:cNvSpPr/>
            <p:nvPr/>
          </p:nvSpPr>
          <p:spPr>
            <a:xfrm>
              <a:off x="1088966" y="5070042"/>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1" name="Rectangle 10">
              <a:extLst>
                <a:ext uri="{FF2B5EF4-FFF2-40B4-BE49-F238E27FC236}">
                  <a16:creationId xmlns:a16="http://schemas.microsoft.com/office/drawing/2014/main" id="{39E89C66-96E0-4EB5-BD6E-A61818E65692}"/>
                </a:ext>
              </a:extLst>
            </p:cNvPr>
            <p:cNvSpPr/>
            <p:nvPr/>
          </p:nvSpPr>
          <p:spPr>
            <a:xfrm>
              <a:off x="1088967" y="5230228"/>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12" name="TextBox 11">
            <a:extLst>
              <a:ext uri="{FF2B5EF4-FFF2-40B4-BE49-F238E27FC236}">
                <a16:creationId xmlns:a16="http://schemas.microsoft.com/office/drawing/2014/main" id="{D662EECA-D51E-43FD-A832-8A1D6CD5C342}"/>
              </a:ext>
            </a:extLst>
          </p:cNvPr>
          <p:cNvSpPr txBox="1"/>
          <p:nvPr/>
        </p:nvSpPr>
        <p:spPr>
          <a:xfrm>
            <a:off x="3368003" y="1034749"/>
            <a:ext cx="1471878"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Early Stage NSCLC </a:t>
            </a:r>
          </a:p>
        </p:txBody>
      </p:sp>
      <p:grpSp>
        <p:nvGrpSpPr>
          <p:cNvPr id="13" name="Group 12">
            <a:extLst>
              <a:ext uri="{FF2B5EF4-FFF2-40B4-BE49-F238E27FC236}">
                <a16:creationId xmlns:a16="http://schemas.microsoft.com/office/drawing/2014/main" id="{98F5ADB3-0DCB-4BA4-A7E6-25063A7F5559}"/>
              </a:ext>
            </a:extLst>
          </p:cNvPr>
          <p:cNvGrpSpPr/>
          <p:nvPr/>
        </p:nvGrpSpPr>
        <p:grpSpPr>
          <a:xfrm>
            <a:off x="6788195" y="3931938"/>
            <a:ext cx="2398197" cy="430887"/>
            <a:chOff x="1088966" y="5009014"/>
            <a:chExt cx="2398197" cy="430887"/>
          </a:xfrm>
        </p:grpSpPr>
        <p:sp>
          <p:nvSpPr>
            <p:cNvPr id="14" name="TextBox 13">
              <a:extLst>
                <a:ext uri="{FF2B5EF4-FFF2-40B4-BE49-F238E27FC236}">
                  <a16:creationId xmlns:a16="http://schemas.microsoft.com/office/drawing/2014/main" id="{3DD3211F-7969-49E6-BAD0-B2E9E83ED50E}"/>
                </a:ext>
              </a:extLst>
            </p:cNvPr>
            <p:cNvSpPr txBox="1"/>
            <p:nvPr/>
          </p:nvSpPr>
          <p:spPr>
            <a:xfrm>
              <a:off x="1181724" y="5009014"/>
              <a:ext cx="2305439"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(top 1/3)</a:t>
              </a:r>
            </a:p>
            <a:p>
              <a:r>
                <a:rPr lang="en-US" sz="1100" dirty="0">
                  <a:latin typeface="Arial" panose="020B0604020202020204" pitchFamily="34" charset="0"/>
                  <a:cs typeface="Arial" panose="020B0604020202020204" pitchFamily="34" charset="0"/>
                </a:rPr>
                <a:t>Low MK2 Expression (bottom 2/3)</a:t>
              </a:r>
            </a:p>
          </p:txBody>
        </p:sp>
        <p:sp>
          <p:nvSpPr>
            <p:cNvPr id="15" name="Rectangle 14">
              <a:extLst>
                <a:ext uri="{FF2B5EF4-FFF2-40B4-BE49-F238E27FC236}">
                  <a16:creationId xmlns:a16="http://schemas.microsoft.com/office/drawing/2014/main" id="{D1823BBE-D68B-4E39-B1EF-BBDDD19A9669}"/>
                </a:ext>
              </a:extLst>
            </p:cNvPr>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 name="Rectangle 15">
              <a:extLst>
                <a:ext uri="{FF2B5EF4-FFF2-40B4-BE49-F238E27FC236}">
                  <a16:creationId xmlns:a16="http://schemas.microsoft.com/office/drawing/2014/main" id="{5FC2AE93-06F7-4B61-AC5B-9AEB4C4EC9C9}"/>
                </a:ext>
              </a:extLst>
            </p:cNvPr>
            <p:cNvSpPr/>
            <p:nvPr/>
          </p:nvSpPr>
          <p:spPr>
            <a:xfrm>
              <a:off x="1088967" y="5230228"/>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spTree>
    <p:extLst>
      <p:ext uri="{BB962C8B-B14F-4D97-AF65-F5344CB8AC3E}">
        <p14:creationId xmlns:p14="http://schemas.microsoft.com/office/powerpoint/2010/main" val="355718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77C7FD16-BF4C-4A46-B74F-FC04E40930E1}"/>
              </a:ext>
            </a:extLst>
          </p:cNvPr>
          <p:cNvPicPr>
            <a:picLocks noChangeAspect="1"/>
          </p:cNvPicPr>
          <p:nvPr/>
        </p:nvPicPr>
        <p:blipFill rotWithShape="1">
          <a:blip r:embed="rId2"/>
          <a:srcRect t="6586"/>
          <a:stretch/>
        </p:blipFill>
        <p:spPr>
          <a:xfrm>
            <a:off x="2685756" y="3665510"/>
            <a:ext cx="3822480" cy="3192490"/>
          </a:xfrm>
          <a:prstGeom prst="rect">
            <a:avLst/>
          </a:prstGeom>
        </p:spPr>
      </p:pic>
      <p:pic>
        <p:nvPicPr>
          <p:cNvPr id="63" name="Picture 62">
            <a:extLst>
              <a:ext uri="{FF2B5EF4-FFF2-40B4-BE49-F238E27FC236}">
                <a16:creationId xmlns:a16="http://schemas.microsoft.com/office/drawing/2014/main" id="{90E4B83B-52F2-4931-8E17-D247AC24C294}"/>
              </a:ext>
            </a:extLst>
          </p:cNvPr>
          <p:cNvPicPr>
            <a:picLocks noChangeAspect="1"/>
          </p:cNvPicPr>
          <p:nvPr/>
        </p:nvPicPr>
        <p:blipFill rotWithShape="1">
          <a:blip r:embed="rId3"/>
          <a:srcRect t="6537"/>
          <a:stretch/>
        </p:blipFill>
        <p:spPr>
          <a:xfrm>
            <a:off x="2723576" y="476739"/>
            <a:ext cx="3784660" cy="3162567"/>
          </a:xfrm>
          <a:prstGeom prst="rect">
            <a:avLst/>
          </a:prstGeom>
        </p:spPr>
      </p:pic>
      <p:sp>
        <p:nvSpPr>
          <p:cNvPr id="18" name="TextBox 17"/>
          <p:cNvSpPr txBox="1"/>
          <p:nvPr/>
        </p:nvSpPr>
        <p:spPr>
          <a:xfrm>
            <a:off x="3236848" y="4758652"/>
            <a:ext cx="148951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Late Stage NSCLC</a:t>
            </a:r>
          </a:p>
        </p:txBody>
      </p:sp>
      <p:grpSp>
        <p:nvGrpSpPr>
          <p:cNvPr id="53" name="Group 52">
            <a:extLst>
              <a:ext uri="{FF2B5EF4-FFF2-40B4-BE49-F238E27FC236}">
                <a16:creationId xmlns:a16="http://schemas.microsoft.com/office/drawing/2014/main" id="{C3B94133-CDE3-496F-8795-5E3260AE4E60}"/>
              </a:ext>
            </a:extLst>
          </p:cNvPr>
          <p:cNvGrpSpPr/>
          <p:nvPr/>
        </p:nvGrpSpPr>
        <p:grpSpPr>
          <a:xfrm>
            <a:off x="3368004" y="1677351"/>
            <a:ext cx="2380254" cy="430887"/>
            <a:chOff x="1088966" y="4992161"/>
            <a:chExt cx="2380254" cy="430887"/>
          </a:xfrm>
        </p:grpSpPr>
        <p:sp>
          <p:nvSpPr>
            <p:cNvPr id="54" name="TextBox 53">
              <a:extLst>
                <a:ext uri="{FF2B5EF4-FFF2-40B4-BE49-F238E27FC236}">
                  <a16:creationId xmlns:a16="http://schemas.microsoft.com/office/drawing/2014/main" id="{C2257279-0D49-4A82-B351-FA812BDBCF66}"/>
                </a:ext>
              </a:extLst>
            </p:cNvPr>
            <p:cNvSpPr txBox="1"/>
            <p:nvPr/>
          </p:nvSpPr>
          <p:spPr>
            <a:xfrm>
              <a:off x="1163781" y="4992161"/>
              <a:ext cx="2305439"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(top 1/3)</a:t>
              </a:r>
            </a:p>
            <a:p>
              <a:r>
                <a:rPr lang="en-US" sz="1100" dirty="0">
                  <a:latin typeface="Arial" panose="020B0604020202020204" pitchFamily="34" charset="0"/>
                  <a:cs typeface="Arial" panose="020B0604020202020204" pitchFamily="34" charset="0"/>
                </a:rPr>
                <a:t>Low MK2 Expression (bottom 2/3)</a:t>
              </a:r>
            </a:p>
          </p:txBody>
        </p:sp>
        <p:sp>
          <p:nvSpPr>
            <p:cNvPr id="55" name="Rectangle 54">
              <a:extLst>
                <a:ext uri="{FF2B5EF4-FFF2-40B4-BE49-F238E27FC236}">
                  <a16:creationId xmlns:a16="http://schemas.microsoft.com/office/drawing/2014/main" id="{A775F8CE-71CD-43BF-AF29-B42EE04E5B88}"/>
                </a:ext>
              </a:extLst>
            </p:cNvPr>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6" name="Rectangle 55">
              <a:extLst>
                <a:ext uri="{FF2B5EF4-FFF2-40B4-BE49-F238E27FC236}">
                  <a16:creationId xmlns:a16="http://schemas.microsoft.com/office/drawing/2014/main" id="{221A978B-42A9-45E2-91AD-0BE682FFD582}"/>
                </a:ext>
              </a:extLst>
            </p:cNvPr>
            <p:cNvSpPr/>
            <p:nvPr/>
          </p:nvSpPr>
          <p:spPr>
            <a:xfrm>
              <a:off x="1088967" y="5288917"/>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57" name="TextBox 56">
            <a:extLst>
              <a:ext uri="{FF2B5EF4-FFF2-40B4-BE49-F238E27FC236}">
                <a16:creationId xmlns:a16="http://schemas.microsoft.com/office/drawing/2014/main" id="{FE71FF13-8790-4652-819A-CCA881DF0331}"/>
              </a:ext>
            </a:extLst>
          </p:cNvPr>
          <p:cNvSpPr txBox="1"/>
          <p:nvPr/>
        </p:nvSpPr>
        <p:spPr>
          <a:xfrm>
            <a:off x="3254480" y="1421675"/>
            <a:ext cx="1471878"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Early Stage NSCLC </a:t>
            </a:r>
          </a:p>
        </p:txBody>
      </p:sp>
      <p:grpSp>
        <p:nvGrpSpPr>
          <p:cNvPr id="65" name="Group 64">
            <a:extLst>
              <a:ext uri="{FF2B5EF4-FFF2-40B4-BE49-F238E27FC236}">
                <a16:creationId xmlns:a16="http://schemas.microsoft.com/office/drawing/2014/main" id="{F63405A6-1DC2-4586-8EAB-A445EA761B8D}"/>
              </a:ext>
            </a:extLst>
          </p:cNvPr>
          <p:cNvGrpSpPr/>
          <p:nvPr/>
        </p:nvGrpSpPr>
        <p:grpSpPr>
          <a:xfrm>
            <a:off x="3368004" y="5061855"/>
            <a:ext cx="2380254" cy="430887"/>
            <a:chOff x="1088966" y="4992161"/>
            <a:chExt cx="2380254" cy="430887"/>
          </a:xfrm>
        </p:grpSpPr>
        <p:sp>
          <p:nvSpPr>
            <p:cNvPr id="66" name="TextBox 65">
              <a:extLst>
                <a:ext uri="{FF2B5EF4-FFF2-40B4-BE49-F238E27FC236}">
                  <a16:creationId xmlns:a16="http://schemas.microsoft.com/office/drawing/2014/main" id="{B06479F9-6FC5-4050-AD75-CF72B20A9A31}"/>
                </a:ext>
              </a:extLst>
            </p:cNvPr>
            <p:cNvSpPr txBox="1"/>
            <p:nvPr/>
          </p:nvSpPr>
          <p:spPr>
            <a:xfrm>
              <a:off x="1163781" y="4992161"/>
              <a:ext cx="2305439"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(top 1/3)</a:t>
              </a:r>
            </a:p>
            <a:p>
              <a:r>
                <a:rPr lang="en-US" sz="1100" dirty="0">
                  <a:latin typeface="Arial" panose="020B0604020202020204" pitchFamily="34" charset="0"/>
                  <a:cs typeface="Arial" panose="020B0604020202020204" pitchFamily="34" charset="0"/>
                </a:rPr>
                <a:t>Low MK2 Expression (bottom 2/3)</a:t>
              </a:r>
            </a:p>
          </p:txBody>
        </p:sp>
        <p:sp>
          <p:nvSpPr>
            <p:cNvPr id="67" name="Rectangle 66">
              <a:extLst>
                <a:ext uri="{FF2B5EF4-FFF2-40B4-BE49-F238E27FC236}">
                  <a16:creationId xmlns:a16="http://schemas.microsoft.com/office/drawing/2014/main" id="{E8D2C22E-6059-4290-A54B-AD070CB80E7A}"/>
                </a:ext>
              </a:extLst>
            </p:cNvPr>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8" name="Rectangle 67">
              <a:extLst>
                <a:ext uri="{FF2B5EF4-FFF2-40B4-BE49-F238E27FC236}">
                  <a16:creationId xmlns:a16="http://schemas.microsoft.com/office/drawing/2014/main" id="{DD93E088-B6E9-4228-8F06-BEC795257BC4}"/>
                </a:ext>
              </a:extLst>
            </p:cNvPr>
            <p:cNvSpPr/>
            <p:nvPr/>
          </p:nvSpPr>
          <p:spPr>
            <a:xfrm>
              <a:off x="1088967" y="5288917"/>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Tree>
    <p:extLst>
      <p:ext uri="{BB962C8B-B14F-4D97-AF65-F5344CB8AC3E}">
        <p14:creationId xmlns:p14="http://schemas.microsoft.com/office/powerpoint/2010/main" val="3997995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70BD-6775-41FF-A9C9-E29C2FEBD4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E1EC87-A52E-44DD-BBBD-E838D8D35EF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BA2968E-771B-40FA-AEAE-26F963743F59}"/>
              </a:ext>
            </a:extLst>
          </p:cNvPr>
          <p:cNvPicPr>
            <a:picLocks noChangeAspect="1"/>
          </p:cNvPicPr>
          <p:nvPr/>
        </p:nvPicPr>
        <p:blipFill>
          <a:blip r:embed="rId2"/>
          <a:stretch>
            <a:fillRect/>
          </a:stretch>
        </p:blipFill>
        <p:spPr>
          <a:xfrm>
            <a:off x="3027948" y="1091932"/>
            <a:ext cx="6451044" cy="3981216"/>
          </a:xfrm>
          <a:prstGeom prst="rect">
            <a:avLst/>
          </a:prstGeom>
        </p:spPr>
      </p:pic>
    </p:spTree>
    <p:extLst>
      <p:ext uri="{BB962C8B-B14F-4D97-AF65-F5344CB8AC3E}">
        <p14:creationId xmlns:p14="http://schemas.microsoft.com/office/powerpoint/2010/main" val="230122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2678-2DCB-492B-A00D-C5718009F7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828212-FF8C-4069-B709-83ED2C746CC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8F28526-CE48-479F-B042-86DCAC39BD0A}"/>
              </a:ext>
            </a:extLst>
          </p:cNvPr>
          <p:cNvPicPr>
            <a:picLocks noChangeAspect="1"/>
          </p:cNvPicPr>
          <p:nvPr/>
        </p:nvPicPr>
        <p:blipFill>
          <a:blip r:embed="rId2"/>
          <a:stretch>
            <a:fillRect/>
          </a:stretch>
        </p:blipFill>
        <p:spPr>
          <a:xfrm>
            <a:off x="3449060" y="1825625"/>
            <a:ext cx="5857014" cy="3614614"/>
          </a:xfrm>
          <a:prstGeom prst="rect">
            <a:avLst/>
          </a:prstGeom>
        </p:spPr>
      </p:pic>
    </p:spTree>
    <p:extLst>
      <p:ext uri="{BB962C8B-B14F-4D97-AF65-F5344CB8AC3E}">
        <p14:creationId xmlns:p14="http://schemas.microsoft.com/office/powerpoint/2010/main" val="280317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1E52AC0-2D86-496F-B08E-27E061C2A94D}"/>
              </a:ext>
            </a:extLst>
          </p:cNvPr>
          <p:cNvGraphicFramePr>
            <a:graphicFrameLocks noGrp="1"/>
          </p:cNvGraphicFramePr>
          <p:nvPr>
            <p:extLst>
              <p:ext uri="{D42A27DB-BD31-4B8C-83A1-F6EECF244321}">
                <p14:modId xmlns:p14="http://schemas.microsoft.com/office/powerpoint/2010/main" val="3842485040"/>
              </p:ext>
            </p:extLst>
          </p:nvPr>
        </p:nvGraphicFramePr>
        <p:xfrm>
          <a:off x="307612" y="2181972"/>
          <a:ext cx="6273134" cy="3203768"/>
        </p:xfrm>
        <a:graphic>
          <a:graphicData uri="http://schemas.openxmlformats.org/drawingml/2006/table">
            <a:tbl>
              <a:tblPr firstRow="1" bandRow="1">
                <a:tableStyleId>{5940675A-B579-460E-94D1-54222C63F5DA}</a:tableStyleId>
              </a:tblPr>
              <a:tblGrid>
                <a:gridCol w="1415730">
                  <a:extLst>
                    <a:ext uri="{9D8B030D-6E8A-4147-A177-3AD203B41FA5}">
                      <a16:colId xmlns:a16="http://schemas.microsoft.com/office/drawing/2014/main" val="4163802645"/>
                    </a:ext>
                  </a:extLst>
                </a:gridCol>
                <a:gridCol w="1214351">
                  <a:extLst>
                    <a:ext uri="{9D8B030D-6E8A-4147-A177-3AD203B41FA5}">
                      <a16:colId xmlns:a16="http://schemas.microsoft.com/office/drawing/2014/main" val="1115441273"/>
                    </a:ext>
                  </a:extLst>
                </a:gridCol>
                <a:gridCol w="1214351">
                  <a:extLst>
                    <a:ext uri="{9D8B030D-6E8A-4147-A177-3AD203B41FA5}">
                      <a16:colId xmlns:a16="http://schemas.microsoft.com/office/drawing/2014/main" val="3908331796"/>
                    </a:ext>
                  </a:extLst>
                </a:gridCol>
                <a:gridCol w="1214351">
                  <a:extLst>
                    <a:ext uri="{9D8B030D-6E8A-4147-A177-3AD203B41FA5}">
                      <a16:colId xmlns:a16="http://schemas.microsoft.com/office/drawing/2014/main" val="4134131436"/>
                    </a:ext>
                  </a:extLst>
                </a:gridCol>
                <a:gridCol w="1214351">
                  <a:extLst>
                    <a:ext uri="{9D8B030D-6E8A-4147-A177-3AD203B41FA5}">
                      <a16:colId xmlns:a16="http://schemas.microsoft.com/office/drawing/2014/main" val="1978641301"/>
                    </a:ext>
                  </a:extLst>
                </a:gridCol>
              </a:tblGrid>
              <a:tr h="0">
                <a:tc>
                  <a:txBody>
                    <a:bodyPr/>
                    <a:lstStyle/>
                    <a:p>
                      <a:r>
                        <a:rPr lang="en-US" sz="1400" dirty="0">
                          <a:latin typeface="Arial" panose="020B0604020202020204" pitchFamily="34" charset="0"/>
                          <a:cs typeface="Arial" panose="020B0604020202020204" pitchFamily="34" charset="0"/>
                        </a:rPr>
                        <a:t>Endpoint</a:t>
                      </a:r>
                    </a:p>
                  </a:txBody>
                  <a:tcPr/>
                </a:tc>
                <a:tc gridSpan="4">
                  <a:txBody>
                    <a:bodyPr/>
                    <a:lstStyle/>
                    <a:p>
                      <a:pPr algn="ctr"/>
                      <a:r>
                        <a:rPr lang="en-US" sz="1400" b="1" dirty="0">
                          <a:latin typeface="Arial" panose="020B0604020202020204" pitchFamily="34" charset="0"/>
                          <a:cs typeface="Arial" panose="020B0604020202020204" pitchFamily="34" charset="0"/>
                        </a:rPr>
                        <a:t>1 year mortality</a:t>
                      </a:r>
                    </a:p>
                  </a:txBody>
                  <a:tcPr/>
                </a:tc>
                <a:tc hMerge="1">
                  <a:txBody>
                    <a:bodyPr/>
                    <a:lstStyle/>
                    <a:p>
                      <a:endParaRPr lang="en-US"/>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hMerge="1">
                  <a:txBody>
                    <a:bodyPr/>
                    <a:lstStyle/>
                    <a:p>
                      <a:endParaRPr lang="en-US"/>
                    </a:p>
                  </a:txBody>
                  <a:tcPr/>
                </a:tc>
                <a:extLst>
                  <a:ext uri="{0D108BD9-81ED-4DB2-BD59-A6C34878D82A}">
                    <a16:rowId xmlns:a16="http://schemas.microsoft.com/office/drawing/2014/main" val="439216554"/>
                  </a:ext>
                </a:extLst>
              </a:tr>
              <a:tr h="0">
                <a:tc>
                  <a:txBody>
                    <a:bodyPr/>
                    <a:lstStyle/>
                    <a:p>
                      <a:r>
                        <a:rPr lang="en-US" sz="1400" dirty="0">
                          <a:latin typeface="Arial" panose="020B0604020202020204" pitchFamily="34" charset="0"/>
                          <a:cs typeface="Arial" panose="020B0604020202020204" pitchFamily="34" charset="0"/>
                        </a:rPr>
                        <a:t>Tumor Stage</a:t>
                      </a:r>
                    </a:p>
                  </a:txBody>
                  <a:tcPr/>
                </a:tc>
                <a:tc gridSpan="2">
                  <a:txBody>
                    <a:bodyPr/>
                    <a:lstStyle/>
                    <a:p>
                      <a:pPr algn="ctr"/>
                      <a:r>
                        <a:rPr lang="en-US" sz="1400" b="0" dirty="0">
                          <a:latin typeface="Arial" panose="020B0604020202020204" pitchFamily="34" charset="0"/>
                          <a:cs typeface="Arial" panose="020B0604020202020204" pitchFamily="34" charset="0"/>
                        </a:rPr>
                        <a:t>Early Stage</a:t>
                      </a: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gridSpan="2">
                  <a:txBody>
                    <a:bodyPr/>
                    <a:lstStyle/>
                    <a:p>
                      <a:pPr algn="ctr"/>
                      <a:r>
                        <a:rPr lang="en-US" sz="1400" b="0" dirty="0">
                          <a:latin typeface="Arial" panose="020B0604020202020204" pitchFamily="34" charset="0"/>
                          <a:cs typeface="Arial" panose="020B0604020202020204" pitchFamily="34" charset="0"/>
                        </a:rPr>
                        <a:t>Late Stage</a:t>
                      </a: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55003795"/>
                  </a:ext>
                </a:extLst>
              </a:tr>
              <a:tr h="521528">
                <a:tc>
                  <a:txBody>
                    <a:bodyPr/>
                    <a:lstStyle/>
                    <a:p>
                      <a:r>
                        <a:rPr lang="en-US" sz="1400" dirty="0">
                          <a:latin typeface="Arial" panose="020B0604020202020204" pitchFamily="34" charset="0"/>
                          <a:cs typeface="Arial" panose="020B0604020202020204" pitchFamily="34" charset="0"/>
                        </a:rPr>
                        <a:t>Model Type</a:t>
                      </a: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1</a:t>
                      </a:r>
                      <a:r>
                        <a:rPr lang="en-US" sz="1400" b="1" baseline="30000" dirty="0">
                          <a:latin typeface="Arial" panose="020B0604020202020204" pitchFamily="34" charset="0"/>
                          <a:cs typeface="Arial" panose="020B0604020202020204" pitchFamily="34" charset="0"/>
                        </a:rPr>
                        <a:t>a</a:t>
                      </a:r>
                    </a:p>
                    <a:p>
                      <a:pPr algn="ctr"/>
                      <a:r>
                        <a:rPr lang="en-US" sz="1400" b="0" dirty="0">
                          <a:latin typeface="Arial" panose="020B0604020202020204" pitchFamily="34" charset="0"/>
                          <a:cs typeface="Arial" panose="020B0604020202020204" pitchFamily="34" charset="0"/>
                        </a:rPr>
                        <a:t>HR</a:t>
                      </a:r>
                      <a:r>
                        <a:rPr lang="en-US" sz="1400" b="0" baseline="0" dirty="0">
                          <a:latin typeface="Arial" panose="020B0604020202020204" pitchFamily="34" charset="0"/>
                          <a:cs typeface="Arial" panose="020B0604020202020204" pitchFamily="34" charset="0"/>
                        </a:rPr>
                        <a:t>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2</a:t>
                      </a:r>
                      <a:r>
                        <a:rPr lang="en-US" sz="1400" b="1" baseline="30000" dirty="0">
                          <a:latin typeface="Arial" panose="020B0604020202020204" pitchFamily="34" charset="0"/>
                          <a:cs typeface="Arial" panose="020B0604020202020204" pitchFamily="34" charset="0"/>
                        </a:rPr>
                        <a:t>b</a:t>
                      </a:r>
                    </a:p>
                    <a:p>
                      <a:pPr algn="ctr"/>
                      <a:r>
                        <a:rPr lang="en-US" sz="1400" b="0" baseline="0" dirty="0">
                          <a:latin typeface="Arial" panose="020B0604020202020204" pitchFamily="34" charset="0"/>
                          <a:cs typeface="Arial" panose="020B0604020202020204" pitchFamily="34" charset="0"/>
                        </a:rPr>
                        <a:t>OR (95% CI)</a:t>
                      </a: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1</a:t>
                      </a:r>
                    </a:p>
                    <a:p>
                      <a:pPr algn="ctr"/>
                      <a:r>
                        <a:rPr lang="en-US" sz="1400" b="0" baseline="0" dirty="0">
                          <a:latin typeface="Arial" panose="020B0604020202020204" pitchFamily="34" charset="0"/>
                          <a:cs typeface="Arial" panose="020B0604020202020204" pitchFamily="34" charset="0"/>
                        </a:rPr>
                        <a:t>HR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2</a:t>
                      </a:r>
                      <a:endParaRPr lang="en-US" sz="1400" b="1" baseline="30000" dirty="0">
                        <a:latin typeface="Arial" panose="020B0604020202020204" pitchFamily="34" charset="0"/>
                        <a:cs typeface="Arial" panose="020B0604020202020204" pitchFamily="34" charset="0"/>
                      </a:endParaRPr>
                    </a:p>
                    <a:p>
                      <a:pPr algn="ctr"/>
                      <a:r>
                        <a:rPr lang="en-US" sz="1400" b="0" baseline="0" dirty="0">
                          <a:latin typeface="Arial" panose="020B0604020202020204" pitchFamily="34" charset="0"/>
                          <a:cs typeface="Arial" panose="020B0604020202020204" pitchFamily="34" charset="0"/>
                        </a:rPr>
                        <a:t>OR (95% CI)</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31915077"/>
                  </a:ext>
                </a:extLst>
              </a:tr>
              <a:tr h="0">
                <a:tc>
                  <a:txBody>
                    <a:bodyPr/>
                    <a:lstStyle/>
                    <a:p>
                      <a:r>
                        <a:rPr lang="en-US" sz="1400" dirty="0">
                          <a:latin typeface="Arial" panose="020B0604020202020204" pitchFamily="34" charset="0"/>
                          <a:cs typeface="Arial" panose="020B0604020202020204" pitchFamily="34" charset="0"/>
                        </a:rPr>
                        <a:t>High MK2</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expression</a:t>
                      </a:r>
                      <a:r>
                        <a:rPr lang="en-US" sz="1400" baseline="30000" dirty="0" err="1">
                          <a:latin typeface="Arial" panose="020B0604020202020204" pitchFamily="34" charset="0"/>
                          <a:cs typeface="Arial" panose="020B0604020202020204" pitchFamily="34" charset="0"/>
                        </a:rPr>
                        <a:t>c</a:t>
                      </a:r>
                      <a:endParaRPr lang="en-US" sz="1400" baseline="300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0.24 (0.07-0.80)</a:t>
                      </a:r>
                    </a:p>
                  </a:txBody>
                  <a:tcPr/>
                </a:tc>
                <a:tc>
                  <a:txBody>
                    <a:bodyPr/>
                    <a:lstStyle/>
                    <a:p>
                      <a:pPr algn="ctr"/>
                      <a:r>
                        <a:rPr lang="en-US" sz="1400" b="1" dirty="0">
                          <a:latin typeface="Arial" panose="020B0604020202020204" pitchFamily="34" charset="0"/>
                          <a:cs typeface="Arial" panose="020B0604020202020204" pitchFamily="34" charset="0"/>
                        </a:rPr>
                        <a:t>0.22 (0.06,0.77)</a:t>
                      </a:r>
                    </a:p>
                  </a:txBody>
                  <a:tcPr/>
                </a:tc>
                <a:tc>
                  <a:txBody>
                    <a:bodyPr/>
                    <a:lstStyle/>
                    <a:p>
                      <a:pPr algn="ctr"/>
                      <a:r>
                        <a:rPr lang="en-US" sz="1400" dirty="0">
                          <a:latin typeface="Arial" panose="020B0604020202020204" pitchFamily="34" charset="0"/>
                          <a:cs typeface="Arial" panose="020B0604020202020204" pitchFamily="34" charset="0"/>
                        </a:rPr>
                        <a:t>0.48</a:t>
                      </a:r>
                      <a:r>
                        <a:rPr lang="en-US" sz="1400" baseline="0" dirty="0">
                          <a:latin typeface="Arial" panose="020B0604020202020204" pitchFamily="34" charset="0"/>
                          <a:cs typeface="Arial" panose="020B0604020202020204" pitchFamily="34" charset="0"/>
                        </a:rPr>
                        <a:t> (0.14,1.66)</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0.48 (0.12,1.92)</a:t>
                      </a:r>
                    </a:p>
                  </a:txBody>
                  <a:tcPr/>
                </a:tc>
                <a:extLst>
                  <a:ext uri="{0D108BD9-81ED-4DB2-BD59-A6C34878D82A}">
                    <a16:rowId xmlns:a16="http://schemas.microsoft.com/office/drawing/2014/main" val="3232088688"/>
                  </a:ext>
                </a:extLst>
              </a:tr>
              <a:tr h="0">
                <a:tc>
                  <a:txBody>
                    <a:bodyPr/>
                    <a:lstStyle/>
                    <a:p>
                      <a:r>
                        <a:rPr lang="en-US" sz="1400" dirty="0">
                          <a:latin typeface="Arial" panose="020B0604020202020204" pitchFamily="34" charset="0"/>
                          <a:cs typeface="Arial" panose="020B0604020202020204" pitchFamily="34" charset="0"/>
                        </a:rPr>
                        <a:t>Male Sex</a:t>
                      </a:r>
                    </a:p>
                  </a:txBody>
                  <a:tcPr/>
                </a:tc>
                <a:tc>
                  <a:txBody>
                    <a:bodyPr/>
                    <a:lstStyle/>
                    <a:p>
                      <a:pPr algn="ctr"/>
                      <a:r>
                        <a:rPr lang="en-US" sz="1400" dirty="0">
                          <a:latin typeface="Arial" panose="020B0604020202020204" pitchFamily="34" charset="0"/>
                          <a:cs typeface="Arial" panose="020B0604020202020204" pitchFamily="34" charset="0"/>
                        </a:rPr>
                        <a:t>2.2 (0.99-5.11)</a:t>
                      </a:r>
                    </a:p>
                  </a:txBody>
                  <a:tcPr/>
                </a:tc>
                <a:tc>
                  <a:txBody>
                    <a:bodyPr/>
                    <a:lstStyle/>
                    <a:p>
                      <a:pPr algn="ctr"/>
                      <a:r>
                        <a:rPr lang="en-US" sz="1400" dirty="0">
                          <a:latin typeface="Arial" panose="020B0604020202020204" pitchFamily="34" charset="0"/>
                          <a:cs typeface="Arial" panose="020B0604020202020204" pitchFamily="34" charset="0"/>
                        </a:rPr>
                        <a:t>2.20 (0.92, 5.22)</a:t>
                      </a:r>
                    </a:p>
                  </a:txBody>
                  <a:tcPr/>
                </a:tc>
                <a:tc>
                  <a:txBody>
                    <a:bodyPr/>
                    <a:lstStyle/>
                    <a:p>
                      <a:pPr algn="ctr"/>
                      <a:r>
                        <a:rPr lang="en-US" sz="1400" b="0" dirty="0">
                          <a:latin typeface="Arial" panose="020B0604020202020204" pitchFamily="34" charset="0"/>
                          <a:cs typeface="Arial" panose="020B0604020202020204" pitchFamily="34" charset="0"/>
                        </a:rPr>
                        <a:t>1.21</a:t>
                      </a:r>
                      <a:r>
                        <a:rPr lang="en-US" sz="1400" b="0" baseline="0" dirty="0">
                          <a:latin typeface="Arial" panose="020B0604020202020204" pitchFamily="34" charset="0"/>
                          <a:cs typeface="Arial" panose="020B0604020202020204" pitchFamily="34" charset="0"/>
                        </a:rPr>
                        <a:t> (0.53,2.76)</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0" dirty="0">
                          <a:latin typeface="Arial" panose="020B0604020202020204" pitchFamily="34" charset="0"/>
                          <a:cs typeface="Arial" panose="020B0604020202020204" pitchFamily="34" charset="0"/>
                        </a:rPr>
                        <a:t>1.40 (0.51,3.78)</a:t>
                      </a:r>
                    </a:p>
                  </a:txBody>
                  <a:tcPr/>
                </a:tc>
                <a:extLst>
                  <a:ext uri="{0D108BD9-81ED-4DB2-BD59-A6C34878D82A}">
                    <a16:rowId xmlns:a16="http://schemas.microsoft.com/office/drawing/2014/main" val="1198899162"/>
                  </a:ext>
                </a:extLst>
              </a:tr>
              <a:tr h="0">
                <a:tc>
                  <a:txBody>
                    <a:bodyPr/>
                    <a:lstStyle/>
                    <a:p>
                      <a:r>
                        <a:rPr lang="en-US" sz="1400" dirty="0">
                          <a:latin typeface="Arial" panose="020B0604020202020204" pitchFamily="34" charset="0"/>
                          <a:cs typeface="Arial" panose="020B0604020202020204" pitchFamily="34" charset="0"/>
                        </a:rPr>
                        <a:t>Smoking</a:t>
                      </a:r>
                    </a:p>
                  </a:txBody>
                  <a:tcPr/>
                </a:tc>
                <a:tc>
                  <a:txBody>
                    <a:bodyPr/>
                    <a:lstStyle/>
                    <a:p>
                      <a:pPr algn="ctr"/>
                      <a:r>
                        <a:rPr lang="en-US" sz="1400" dirty="0">
                          <a:latin typeface="Arial" panose="020B0604020202020204" pitchFamily="34" charset="0"/>
                          <a:cs typeface="Arial" panose="020B0604020202020204" pitchFamily="34" charset="0"/>
                        </a:rPr>
                        <a:t>1.06 (0.42,2.69)</a:t>
                      </a:r>
                    </a:p>
                  </a:txBody>
                  <a:tcPr/>
                </a:tc>
                <a:tc>
                  <a:txBody>
                    <a:bodyPr/>
                    <a:lstStyle/>
                    <a:p>
                      <a:pPr algn="ctr"/>
                      <a:r>
                        <a:rPr lang="en-US" sz="1400" dirty="0">
                          <a:latin typeface="Arial" panose="020B0604020202020204" pitchFamily="34" charset="0"/>
                          <a:cs typeface="Arial" panose="020B0604020202020204" pitchFamily="34" charset="0"/>
                        </a:rPr>
                        <a:t>1.18 (0.44,3.14)</a:t>
                      </a:r>
                    </a:p>
                  </a:txBody>
                  <a:tcPr/>
                </a:tc>
                <a:tc>
                  <a:txBody>
                    <a:bodyPr/>
                    <a:lstStyle/>
                    <a:p>
                      <a:pPr algn="ctr"/>
                      <a:r>
                        <a:rPr lang="en-US" sz="1400" dirty="0">
                          <a:latin typeface="Arial" panose="020B0604020202020204" pitchFamily="34" charset="0"/>
                          <a:cs typeface="Arial" panose="020B0604020202020204" pitchFamily="34" charset="0"/>
                        </a:rPr>
                        <a:t>0.81 (0.35,1.90)</a:t>
                      </a:r>
                    </a:p>
                  </a:txBody>
                  <a:tcPr/>
                </a:tc>
                <a:tc>
                  <a:txBody>
                    <a:bodyPr/>
                    <a:lstStyle/>
                    <a:p>
                      <a:pPr algn="ctr"/>
                      <a:r>
                        <a:rPr lang="en-US" sz="1400" dirty="0">
                          <a:latin typeface="Arial" panose="020B0604020202020204" pitchFamily="34" charset="0"/>
                          <a:cs typeface="Arial" panose="020B0604020202020204" pitchFamily="34" charset="0"/>
                        </a:rPr>
                        <a:t>0.68 (0.24,1.90)</a:t>
                      </a:r>
                    </a:p>
                  </a:txBody>
                  <a:tcPr/>
                </a:tc>
                <a:extLst>
                  <a:ext uri="{0D108BD9-81ED-4DB2-BD59-A6C34878D82A}">
                    <a16:rowId xmlns:a16="http://schemas.microsoft.com/office/drawing/2014/main" val="1839181132"/>
                  </a:ext>
                </a:extLst>
              </a:tr>
              <a:tr h="0">
                <a:tc>
                  <a:txBody>
                    <a:bodyPr/>
                    <a:lstStyle/>
                    <a:p>
                      <a:r>
                        <a:rPr lang="en-US" sz="1400" dirty="0">
                          <a:latin typeface="Arial" panose="020B0604020202020204" pitchFamily="34" charset="0"/>
                          <a:cs typeface="Arial" panose="020B0604020202020204" pitchFamily="34" charset="0"/>
                        </a:rPr>
                        <a:t>Age</a:t>
                      </a:r>
                    </a:p>
                  </a:txBody>
                  <a:tcPr/>
                </a:tc>
                <a:tc>
                  <a:txBody>
                    <a:bodyPr/>
                    <a:lstStyle/>
                    <a:p>
                      <a:pPr algn="ctr"/>
                      <a:r>
                        <a:rPr lang="en-US" sz="1400" dirty="0">
                          <a:latin typeface="Arial" panose="020B0604020202020204" pitchFamily="34" charset="0"/>
                          <a:cs typeface="Arial" panose="020B0604020202020204" pitchFamily="34" charset="0"/>
                        </a:rPr>
                        <a:t>0.98 (0.94, 1.02)</a:t>
                      </a:r>
                    </a:p>
                  </a:txBody>
                  <a:tcPr/>
                </a:tc>
                <a:tc>
                  <a:txBody>
                    <a:bodyPr/>
                    <a:lstStyle/>
                    <a:p>
                      <a:pPr algn="ctr"/>
                      <a:r>
                        <a:rPr lang="en-US" sz="1400" dirty="0">
                          <a:latin typeface="Arial" panose="020B0604020202020204" pitchFamily="34" charset="0"/>
                          <a:cs typeface="Arial" panose="020B0604020202020204" pitchFamily="34" charset="0"/>
                        </a:rPr>
                        <a:t>0.98 (0.94,1.02)</a:t>
                      </a:r>
                    </a:p>
                  </a:txBody>
                  <a:tcPr/>
                </a:tc>
                <a:tc>
                  <a:txBody>
                    <a:bodyPr/>
                    <a:lstStyle/>
                    <a:p>
                      <a:pPr algn="ctr"/>
                      <a:r>
                        <a:rPr lang="en-US" sz="1400" dirty="0">
                          <a:latin typeface="Arial" panose="020B0604020202020204" pitchFamily="34" charset="0"/>
                          <a:cs typeface="Arial" panose="020B0604020202020204" pitchFamily="34" charset="0"/>
                        </a:rPr>
                        <a:t>1.02 (0.98,1.07)</a:t>
                      </a:r>
                    </a:p>
                  </a:txBody>
                  <a:tcPr/>
                </a:tc>
                <a:tc>
                  <a:txBody>
                    <a:bodyPr/>
                    <a:lstStyle/>
                    <a:p>
                      <a:pPr algn="ctr"/>
                      <a:r>
                        <a:rPr lang="en-US" sz="1400" dirty="0">
                          <a:latin typeface="Arial" panose="020B0604020202020204" pitchFamily="34" charset="0"/>
                          <a:cs typeface="Arial" panose="020B0604020202020204" pitchFamily="34" charset="0"/>
                        </a:rPr>
                        <a:t>1.02 (0.97,1.08)</a:t>
                      </a:r>
                    </a:p>
                  </a:txBody>
                  <a:tcPr/>
                </a:tc>
                <a:extLst>
                  <a:ext uri="{0D108BD9-81ED-4DB2-BD59-A6C34878D82A}">
                    <a16:rowId xmlns:a16="http://schemas.microsoft.com/office/drawing/2014/main" val="3691451287"/>
                  </a:ext>
                </a:extLst>
              </a:tr>
            </a:tbl>
          </a:graphicData>
        </a:graphic>
      </p:graphicFrame>
      <p:sp>
        <p:nvSpPr>
          <p:cNvPr id="7" name="TextBox 6">
            <a:extLst>
              <a:ext uri="{FF2B5EF4-FFF2-40B4-BE49-F238E27FC236}">
                <a16:creationId xmlns:a16="http://schemas.microsoft.com/office/drawing/2014/main" id="{32E3A1DB-7440-496B-A443-4BEF2E4E1706}"/>
              </a:ext>
            </a:extLst>
          </p:cNvPr>
          <p:cNvSpPr txBox="1"/>
          <p:nvPr/>
        </p:nvSpPr>
        <p:spPr>
          <a:xfrm flipH="1">
            <a:off x="246865" y="1812640"/>
            <a:ext cx="6697589" cy="369332"/>
          </a:xfrm>
          <a:prstGeom prst="rect">
            <a:avLst/>
          </a:prstGeom>
          <a:noFill/>
        </p:spPr>
        <p:txBody>
          <a:bodyPr wrap="square" rtlCol="0">
            <a:spAutoFit/>
          </a:bodyPr>
          <a:lstStyle/>
          <a:p>
            <a:r>
              <a:rPr lang="en-US" b="1" u="sng" dirty="0"/>
              <a:t>MK2 expression and death at  1 and 2 years in TCGA-LUAD (n=492)</a:t>
            </a:r>
          </a:p>
        </p:txBody>
      </p:sp>
      <p:sp>
        <p:nvSpPr>
          <p:cNvPr id="9" name="TextBox 8">
            <a:extLst>
              <a:ext uri="{FF2B5EF4-FFF2-40B4-BE49-F238E27FC236}">
                <a16:creationId xmlns:a16="http://schemas.microsoft.com/office/drawing/2014/main" id="{4D3F2BC9-90B6-4C05-9EEC-C35128C73B56}"/>
              </a:ext>
            </a:extLst>
          </p:cNvPr>
          <p:cNvSpPr txBox="1"/>
          <p:nvPr/>
        </p:nvSpPr>
        <p:spPr>
          <a:xfrm>
            <a:off x="246865" y="5382372"/>
            <a:ext cx="8635919" cy="1138773"/>
          </a:xfrm>
          <a:prstGeom prst="rect">
            <a:avLst/>
          </a:prstGeom>
          <a:noFill/>
        </p:spPr>
        <p:txBody>
          <a:bodyPr wrap="square" rtlCol="0">
            <a:spAutoFit/>
          </a:bodyPr>
          <a:lstStyle/>
          <a:p>
            <a:pPr algn="just"/>
            <a:r>
              <a:rPr lang="en-US" sz="1200" baseline="30000" dirty="0">
                <a:latin typeface="Arial" panose="020B0604020202020204" pitchFamily="34" charset="0"/>
                <a:cs typeface="Arial" panose="020B0604020202020204" pitchFamily="34" charset="0"/>
              </a:rPr>
              <a:t>a</a:t>
            </a:r>
            <a:r>
              <a:rPr lang="en-US" sz="1200" dirty="0">
                <a:latin typeface="Arial" panose="020B0604020202020204" pitchFamily="34" charset="0"/>
                <a:cs typeface="Arial" panose="020B0604020202020204" pitchFamily="34" charset="0"/>
              </a:rPr>
              <a:t> Model 1: Cox Proportional hazards modeling of time to death, right censored at 2 years, as a function of high MK2 expression (</a:t>
            </a:r>
            <a:r>
              <a:rPr lang="en-US" sz="1200" dirty="0" err="1">
                <a:latin typeface="Arial" panose="020B0604020202020204" pitchFamily="34" charset="0"/>
                <a:cs typeface="Arial" panose="020B0604020202020204" pitchFamily="34" charset="0"/>
              </a:rPr>
              <a:t>dichomotous</a:t>
            </a:r>
            <a:r>
              <a:rPr lang="en-US" sz="1200" dirty="0">
                <a:latin typeface="Arial" panose="020B0604020202020204" pitchFamily="34" charset="0"/>
                <a:cs typeface="Arial" panose="020B0604020202020204" pitchFamily="34" charset="0"/>
              </a:rPr>
              <a:t>: top 1/3 vs bottom 2/3 of transcript expression), adjusted for age, sex and smoking status</a:t>
            </a:r>
          </a:p>
          <a:p>
            <a:pPr algn="just"/>
            <a:r>
              <a:rPr lang="en-US" sz="1200" baseline="30000" dirty="0">
                <a:latin typeface="Arial" panose="020B0604020202020204" pitchFamily="34" charset="0"/>
                <a:cs typeface="Arial" panose="020B0604020202020204" pitchFamily="34" charset="0"/>
              </a:rPr>
              <a:t>b</a:t>
            </a:r>
            <a:r>
              <a:rPr lang="en-US" sz="1200" dirty="0">
                <a:latin typeface="Arial" panose="020B0604020202020204" pitchFamily="34" charset="0"/>
                <a:cs typeface="Arial" panose="020B0604020202020204" pitchFamily="34" charset="0"/>
              </a:rPr>
              <a:t> Model 2: Logistic regression modeling death at 2 years as a function of high MK2 expression, adjusted for age, sex, and smoking status</a:t>
            </a:r>
          </a:p>
          <a:p>
            <a:pPr algn="just"/>
            <a:r>
              <a:rPr lang="en-US" sz="1200" baseline="30000" dirty="0">
                <a:latin typeface="Arial" panose="020B0604020202020204" pitchFamily="34" charset="0"/>
                <a:cs typeface="Arial" panose="020B0604020202020204" pitchFamily="34" charset="0"/>
              </a:rPr>
              <a:t>c </a:t>
            </a:r>
            <a:r>
              <a:rPr lang="en-US" sz="1200" dirty="0">
                <a:latin typeface="Arial" panose="020B0604020202020204" pitchFamily="34" charset="0"/>
                <a:cs typeface="Arial" panose="020B0604020202020204" pitchFamily="34" charset="0"/>
              </a:rPr>
              <a:t>Top 1/3 of MK2 transcript levels (reference: bottom 2/3)</a:t>
            </a:r>
          </a:p>
          <a:p>
            <a:pPr algn="just"/>
            <a:endParaRPr lang="en-US" sz="1200" baseline="30000" dirty="0">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E151BDE8-317C-40CA-973A-0705D059E3B0}"/>
              </a:ext>
            </a:extLst>
          </p:cNvPr>
          <p:cNvGraphicFramePr>
            <a:graphicFrameLocks noGrp="1"/>
          </p:cNvGraphicFramePr>
          <p:nvPr>
            <p:extLst>
              <p:ext uri="{D42A27DB-BD31-4B8C-83A1-F6EECF244321}">
                <p14:modId xmlns:p14="http://schemas.microsoft.com/office/powerpoint/2010/main" val="438277456"/>
              </p:ext>
            </p:extLst>
          </p:nvPr>
        </p:nvGraphicFramePr>
        <p:xfrm>
          <a:off x="6577032" y="2181972"/>
          <a:ext cx="5307356" cy="3200400"/>
        </p:xfrm>
        <a:graphic>
          <a:graphicData uri="http://schemas.openxmlformats.org/drawingml/2006/table">
            <a:tbl>
              <a:tblPr firstRow="1" bandRow="1">
                <a:tableStyleId>{5940675A-B579-460E-94D1-54222C63F5DA}</a:tableStyleId>
              </a:tblPr>
              <a:tblGrid>
                <a:gridCol w="1291679">
                  <a:extLst>
                    <a:ext uri="{9D8B030D-6E8A-4147-A177-3AD203B41FA5}">
                      <a16:colId xmlns:a16="http://schemas.microsoft.com/office/drawing/2014/main" val="2503925672"/>
                    </a:ext>
                  </a:extLst>
                </a:gridCol>
                <a:gridCol w="1224851">
                  <a:extLst>
                    <a:ext uri="{9D8B030D-6E8A-4147-A177-3AD203B41FA5}">
                      <a16:colId xmlns:a16="http://schemas.microsoft.com/office/drawing/2014/main" val="2778149032"/>
                    </a:ext>
                  </a:extLst>
                </a:gridCol>
                <a:gridCol w="1395413">
                  <a:extLst>
                    <a:ext uri="{9D8B030D-6E8A-4147-A177-3AD203B41FA5}">
                      <a16:colId xmlns:a16="http://schemas.microsoft.com/office/drawing/2014/main" val="2108903080"/>
                    </a:ext>
                  </a:extLst>
                </a:gridCol>
                <a:gridCol w="1395413">
                  <a:extLst>
                    <a:ext uri="{9D8B030D-6E8A-4147-A177-3AD203B41FA5}">
                      <a16:colId xmlns:a16="http://schemas.microsoft.com/office/drawing/2014/main" val="713930470"/>
                    </a:ext>
                  </a:extLst>
                </a:gridCol>
              </a:tblGrid>
              <a:tr h="282646">
                <a:tc gridSpan="4">
                  <a:txBody>
                    <a:bodyPr/>
                    <a:lstStyle/>
                    <a:p>
                      <a:pPr algn="ctr"/>
                      <a:r>
                        <a:rPr lang="en-US" sz="1400" b="1" dirty="0">
                          <a:latin typeface="Arial" panose="020B0604020202020204" pitchFamily="34" charset="0"/>
                          <a:cs typeface="Arial" panose="020B0604020202020204" pitchFamily="34" charset="0"/>
                        </a:rPr>
                        <a:t>2 year mortality</a:t>
                      </a:r>
                    </a:p>
                  </a:txBody>
                  <a:tcPr/>
                </a:tc>
                <a:tc hMerge="1">
                  <a:txBody>
                    <a:bodyPr/>
                    <a:lstStyle/>
                    <a:p>
                      <a:endParaRPr lang="en-US"/>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hMerge="1">
                  <a:txBody>
                    <a:bodyPr/>
                    <a:lstStyle/>
                    <a:p>
                      <a:endParaRPr lang="en-US"/>
                    </a:p>
                  </a:txBody>
                  <a:tcPr/>
                </a:tc>
                <a:extLst>
                  <a:ext uri="{0D108BD9-81ED-4DB2-BD59-A6C34878D82A}">
                    <a16:rowId xmlns:a16="http://schemas.microsoft.com/office/drawing/2014/main" val="393005439"/>
                  </a:ext>
                </a:extLst>
              </a:tr>
              <a:tr h="282646">
                <a:tc gridSpan="2">
                  <a:txBody>
                    <a:bodyPr/>
                    <a:lstStyle/>
                    <a:p>
                      <a:pPr algn="ctr"/>
                      <a:r>
                        <a:rPr lang="en-US" sz="1400" b="0" dirty="0">
                          <a:latin typeface="Arial" panose="020B0604020202020204" pitchFamily="34" charset="0"/>
                          <a:cs typeface="Arial" panose="020B0604020202020204" pitchFamily="34" charset="0"/>
                        </a:rPr>
                        <a:t>Early Stage</a:t>
                      </a: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gridSpan="2">
                  <a:txBody>
                    <a:bodyPr/>
                    <a:lstStyle/>
                    <a:p>
                      <a:pPr algn="ctr"/>
                      <a:r>
                        <a:rPr lang="en-US" sz="1400" b="0" dirty="0">
                          <a:latin typeface="Arial" panose="020B0604020202020204" pitchFamily="34" charset="0"/>
                          <a:cs typeface="Arial" panose="020B0604020202020204" pitchFamily="34" charset="0"/>
                        </a:rPr>
                        <a:t>Late Stage</a:t>
                      </a: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66360302"/>
                  </a:ext>
                </a:extLst>
              </a:tr>
              <a:tr h="514964">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1</a:t>
                      </a:r>
                      <a:r>
                        <a:rPr lang="en-US" sz="1400" b="1" baseline="30000" dirty="0">
                          <a:latin typeface="Arial" panose="020B0604020202020204" pitchFamily="34" charset="0"/>
                          <a:cs typeface="Arial" panose="020B0604020202020204" pitchFamily="34" charset="0"/>
                        </a:rPr>
                        <a:t>a</a:t>
                      </a:r>
                    </a:p>
                    <a:p>
                      <a:pPr algn="ctr"/>
                      <a:r>
                        <a:rPr lang="en-US" sz="1400" b="0" dirty="0">
                          <a:latin typeface="Arial" panose="020B0604020202020204" pitchFamily="34" charset="0"/>
                          <a:cs typeface="Arial" panose="020B0604020202020204" pitchFamily="34" charset="0"/>
                        </a:rPr>
                        <a:t>HR</a:t>
                      </a:r>
                      <a:r>
                        <a:rPr lang="en-US" sz="1400" b="0" baseline="0" dirty="0">
                          <a:latin typeface="Arial" panose="020B0604020202020204" pitchFamily="34" charset="0"/>
                          <a:cs typeface="Arial" panose="020B0604020202020204" pitchFamily="34" charset="0"/>
                        </a:rPr>
                        <a:t>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2</a:t>
                      </a:r>
                      <a:r>
                        <a:rPr lang="en-US" sz="1400" b="1" baseline="30000" dirty="0">
                          <a:latin typeface="Arial" panose="020B0604020202020204" pitchFamily="34" charset="0"/>
                          <a:cs typeface="Arial" panose="020B0604020202020204" pitchFamily="34" charset="0"/>
                        </a:rPr>
                        <a:t>b</a:t>
                      </a:r>
                    </a:p>
                    <a:p>
                      <a:pPr algn="ctr"/>
                      <a:r>
                        <a:rPr lang="en-US" sz="1400" b="0" baseline="0" dirty="0">
                          <a:latin typeface="Arial" panose="020B0604020202020204" pitchFamily="34" charset="0"/>
                          <a:cs typeface="Arial" panose="020B0604020202020204" pitchFamily="34" charset="0"/>
                        </a:rPr>
                        <a:t>OR (95% CI)</a:t>
                      </a: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1</a:t>
                      </a:r>
                    </a:p>
                    <a:p>
                      <a:pPr algn="ctr"/>
                      <a:r>
                        <a:rPr lang="en-US" sz="1400" b="0" baseline="0" dirty="0">
                          <a:latin typeface="Arial" panose="020B0604020202020204" pitchFamily="34" charset="0"/>
                          <a:cs typeface="Arial" panose="020B0604020202020204" pitchFamily="34" charset="0"/>
                        </a:rPr>
                        <a:t>HR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2</a:t>
                      </a:r>
                      <a:endParaRPr lang="en-US" sz="1400" b="1" baseline="30000" dirty="0">
                        <a:latin typeface="Arial" panose="020B0604020202020204" pitchFamily="34" charset="0"/>
                        <a:cs typeface="Arial" panose="020B0604020202020204" pitchFamily="34" charset="0"/>
                      </a:endParaRPr>
                    </a:p>
                    <a:p>
                      <a:pPr algn="ctr"/>
                      <a:r>
                        <a:rPr lang="en-US" sz="1400" b="0" baseline="0" dirty="0">
                          <a:latin typeface="Arial" panose="020B0604020202020204" pitchFamily="34" charset="0"/>
                          <a:cs typeface="Arial" panose="020B0604020202020204" pitchFamily="34" charset="0"/>
                        </a:rPr>
                        <a:t>OR (95% CI)</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53667447"/>
                  </a:ext>
                </a:extLst>
              </a:tr>
              <a:tr h="480498">
                <a:tc>
                  <a:txBody>
                    <a:bodyPr/>
                    <a:lstStyle/>
                    <a:p>
                      <a:pPr algn="ctr"/>
                      <a:r>
                        <a:rPr lang="en-US" sz="1400" b="1" dirty="0">
                          <a:latin typeface="Arial" panose="020B0604020202020204" pitchFamily="34" charset="0"/>
                          <a:cs typeface="Arial" panose="020B0604020202020204" pitchFamily="34" charset="0"/>
                        </a:rPr>
                        <a:t>0.52 (0.28,0.98)</a:t>
                      </a:r>
                    </a:p>
                  </a:txBody>
                  <a:tcPr/>
                </a:tc>
                <a:tc>
                  <a:txBody>
                    <a:bodyPr/>
                    <a:lstStyle/>
                    <a:p>
                      <a:pPr algn="ctr"/>
                      <a:r>
                        <a:rPr lang="en-US" sz="1400" b="1" dirty="0">
                          <a:latin typeface="Arial" panose="020B0604020202020204" pitchFamily="34" charset="0"/>
                          <a:cs typeface="Arial" panose="020B0604020202020204" pitchFamily="34" charset="0"/>
                        </a:rPr>
                        <a:t>0.49 (0.25,0.98)</a:t>
                      </a:r>
                    </a:p>
                  </a:txBody>
                  <a:tcPr/>
                </a:tc>
                <a:tc>
                  <a:txBody>
                    <a:bodyPr/>
                    <a:lstStyle/>
                    <a:p>
                      <a:pPr algn="ctr"/>
                      <a:r>
                        <a:rPr lang="en-US" sz="1400" dirty="0">
                          <a:latin typeface="Arial" panose="020B0604020202020204" pitchFamily="34" charset="0"/>
                          <a:cs typeface="Arial" panose="020B0604020202020204" pitchFamily="34" charset="0"/>
                        </a:rPr>
                        <a:t>0.61 (0.27,1.40)</a:t>
                      </a:r>
                    </a:p>
                  </a:txBody>
                  <a:tcPr/>
                </a:tc>
                <a:tc>
                  <a:txBody>
                    <a:bodyPr/>
                    <a:lstStyle/>
                    <a:p>
                      <a:pPr algn="ctr"/>
                      <a:r>
                        <a:rPr lang="en-US" sz="1400" dirty="0">
                          <a:latin typeface="Arial" panose="020B0604020202020204" pitchFamily="34" charset="0"/>
                          <a:cs typeface="Arial" panose="020B0604020202020204" pitchFamily="34" charset="0"/>
                        </a:rPr>
                        <a:t>0.70 (0.23,2.03)</a:t>
                      </a:r>
                    </a:p>
                  </a:txBody>
                  <a:tcPr/>
                </a:tc>
                <a:extLst>
                  <a:ext uri="{0D108BD9-81ED-4DB2-BD59-A6C34878D82A}">
                    <a16:rowId xmlns:a16="http://schemas.microsoft.com/office/drawing/2014/main" val="3663331875"/>
                  </a:ext>
                </a:extLst>
              </a:tr>
              <a:tr h="480498">
                <a:tc>
                  <a:txBody>
                    <a:bodyPr/>
                    <a:lstStyle/>
                    <a:p>
                      <a:pPr algn="ctr"/>
                      <a:r>
                        <a:rPr lang="en-US" sz="1400" dirty="0">
                          <a:latin typeface="Arial" panose="020B0604020202020204" pitchFamily="34" charset="0"/>
                          <a:cs typeface="Arial" panose="020B0604020202020204" pitchFamily="34" charset="0"/>
                        </a:rPr>
                        <a:t>1.52 (0.89,2.60)</a:t>
                      </a:r>
                    </a:p>
                  </a:txBody>
                  <a:tcPr/>
                </a:tc>
                <a:tc>
                  <a:txBody>
                    <a:bodyPr/>
                    <a:lstStyle/>
                    <a:p>
                      <a:pPr algn="ctr"/>
                      <a:r>
                        <a:rPr lang="en-US" sz="1400" dirty="0">
                          <a:latin typeface="Arial" panose="020B0604020202020204" pitchFamily="34" charset="0"/>
                          <a:cs typeface="Arial" panose="020B0604020202020204" pitchFamily="34" charset="0"/>
                        </a:rPr>
                        <a:t>1.47 (0.81,2.70)</a:t>
                      </a:r>
                    </a:p>
                  </a:txBody>
                  <a:tcPr/>
                </a:tc>
                <a:tc>
                  <a:txBody>
                    <a:bodyPr/>
                    <a:lstStyle/>
                    <a:p>
                      <a:pPr algn="ctr"/>
                      <a:r>
                        <a:rPr lang="en-US" sz="1400" b="0" dirty="0">
                          <a:latin typeface="Arial" panose="020B0604020202020204" pitchFamily="34" charset="0"/>
                          <a:cs typeface="Arial" panose="020B0604020202020204" pitchFamily="34" charset="0"/>
                        </a:rPr>
                        <a:t>1.0 (0.53,1.89)</a:t>
                      </a:r>
                    </a:p>
                  </a:txBody>
                  <a:tcPr/>
                </a:tc>
                <a:tc>
                  <a:txBody>
                    <a:bodyPr/>
                    <a:lstStyle/>
                    <a:p>
                      <a:pPr algn="ctr"/>
                      <a:r>
                        <a:rPr lang="en-US" sz="1400" b="0" dirty="0">
                          <a:latin typeface="Arial" panose="020B0604020202020204" pitchFamily="34" charset="0"/>
                          <a:cs typeface="Arial" panose="020B0604020202020204" pitchFamily="34" charset="0"/>
                        </a:rPr>
                        <a:t>0.97 (0.40,2.34)</a:t>
                      </a:r>
                    </a:p>
                  </a:txBody>
                  <a:tcPr/>
                </a:tc>
                <a:extLst>
                  <a:ext uri="{0D108BD9-81ED-4DB2-BD59-A6C34878D82A}">
                    <a16:rowId xmlns:a16="http://schemas.microsoft.com/office/drawing/2014/main" val="2189757625"/>
                  </a:ext>
                </a:extLst>
              </a:tr>
              <a:tr h="480498">
                <a:tc>
                  <a:txBody>
                    <a:bodyPr/>
                    <a:lstStyle/>
                    <a:p>
                      <a:pPr algn="ctr"/>
                      <a:r>
                        <a:rPr lang="en-US" sz="1400" dirty="0">
                          <a:latin typeface="Arial" panose="020B0604020202020204" pitchFamily="34" charset="0"/>
                          <a:cs typeface="Arial" panose="020B0604020202020204" pitchFamily="34" charset="0"/>
                        </a:rPr>
                        <a:t>1.36 (0.71,2.60)</a:t>
                      </a:r>
                    </a:p>
                  </a:txBody>
                  <a:tcPr/>
                </a:tc>
                <a:tc>
                  <a:txBody>
                    <a:bodyPr/>
                    <a:lstStyle/>
                    <a:p>
                      <a:pPr algn="ctr"/>
                      <a:r>
                        <a:rPr lang="en-US" sz="1400" dirty="0">
                          <a:latin typeface="Arial" panose="020B0604020202020204" pitchFamily="34" charset="0"/>
                          <a:cs typeface="Arial" panose="020B0604020202020204" pitchFamily="34" charset="0"/>
                        </a:rPr>
                        <a:t>1.45 (0.71,2.95)</a:t>
                      </a:r>
                    </a:p>
                  </a:txBody>
                  <a:tcPr/>
                </a:tc>
                <a:tc>
                  <a:txBody>
                    <a:bodyPr/>
                    <a:lstStyle/>
                    <a:p>
                      <a:pPr algn="ctr"/>
                      <a:r>
                        <a:rPr lang="en-US" sz="1400" dirty="0">
                          <a:latin typeface="Arial" panose="020B0604020202020204" pitchFamily="34" charset="0"/>
                          <a:cs typeface="Arial" panose="020B0604020202020204" pitchFamily="34" charset="0"/>
                        </a:rPr>
                        <a:t>0.90 (0.46,1.75)</a:t>
                      </a:r>
                    </a:p>
                  </a:txBody>
                  <a:tcPr/>
                </a:tc>
                <a:tc>
                  <a:txBody>
                    <a:bodyPr/>
                    <a:lstStyle/>
                    <a:p>
                      <a:pPr algn="ctr"/>
                      <a:r>
                        <a:rPr lang="en-US" sz="1400" dirty="0">
                          <a:latin typeface="Arial" panose="020B0604020202020204" pitchFamily="34" charset="0"/>
                          <a:cs typeface="Arial" panose="020B0604020202020204" pitchFamily="34" charset="0"/>
                        </a:rPr>
                        <a:t>0.77 (0.30,1.95)</a:t>
                      </a:r>
                    </a:p>
                  </a:txBody>
                  <a:tcPr/>
                </a:tc>
                <a:extLst>
                  <a:ext uri="{0D108BD9-81ED-4DB2-BD59-A6C34878D82A}">
                    <a16:rowId xmlns:a16="http://schemas.microsoft.com/office/drawing/2014/main" val="2502574300"/>
                  </a:ext>
                </a:extLst>
              </a:tr>
              <a:tr h="480498">
                <a:tc>
                  <a:txBody>
                    <a:bodyPr/>
                    <a:lstStyle/>
                    <a:p>
                      <a:pPr algn="ctr"/>
                      <a:r>
                        <a:rPr lang="en-US" sz="1400" dirty="0">
                          <a:latin typeface="Arial" panose="020B0604020202020204" pitchFamily="34" charset="0"/>
                          <a:cs typeface="Arial" panose="020B0604020202020204" pitchFamily="34" charset="0"/>
                        </a:rPr>
                        <a:t>1.0 (0.97,1.03)</a:t>
                      </a:r>
                    </a:p>
                  </a:txBody>
                  <a:tcPr/>
                </a:tc>
                <a:tc>
                  <a:txBody>
                    <a:bodyPr/>
                    <a:lstStyle/>
                    <a:p>
                      <a:pPr algn="ctr"/>
                      <a:r>
                        <a:rPr lang="en-US" sz="1400" dirty="0">
                          <a:latin typeface="Arial" panose="020B0604020202020204" pitchFamily="34" charset="0"/>
                          <a:cs typeface="Arial" panose="020B0604020202020204" pitchFamily="34" charset="0"/>
                        </a:rPr>
                        <a:t>1.0 (0.97,1.03)</a:t>
                      </a:r>
                    </a:p>
                  </a:txBody>
                  <a:tcPr/>
                </a:tc>
                <a:tc>
                  <a:txBody>
                    <a:bodyPr/>
                    <a:lstStyle/>
                    <a:p>
                      <a:pPr algn="ctr"/>
                      <a:r>
                        <a:rPr lang="en-US" sz="1400" dirty="0">
                          <a:latin typeface="Arial" panose="020B0604020202020204" pitchFamily="34" charset="0"/>
                          <a:cs typeface="Arial" panose="020B0604020202020204" pitchFamily="34" charset="0"/>
                        </a:rPr>
                        <a:t>1.01 (0.98,1.05)</a:t>
                      </a:r>
                    </a:p>
                  </a:txBody>
                  <a:tcPr/>
                </a:tc>
                <a:tc>
                  <a:txBody>
                    <a:bodyPr/>
                    <a:lstStyle/>
                    <a:p>
                      <a:pPr algn="ctr"/>
                      <a:r>
                        <a:rPr lang="en-US" sz="1400" dirty="0">
                          <a:latin typeface="Arial" panose="020B0604020202020204" pitchFamily="34" charset="0"/>
                          <a:cs typeface="Arial" panose="020B0604020202020204" pitchFamily="34" charset="0"/>
                        </a:rPr>
                        <a:t>1.01 (0.97,1.06)</a:t>
                      </a:r>
                    </a:p>
                  </a:txBody>
                  <a:tcPr/>
                </a:tc>
                <a:extLst>
                  <a:ext uri="{0D108BD9-81ED-4DB2-BD59-A6C34878D82A}">
                    <a16:rowId xmlns:a16="http://schemas.microsoft.com/office/drawing/2014/main" val="1653581708"/>
                  </a:ext>
                </a:extLst>
              </a:tr>
            </a:tbl>
          </a:graphicData>
        </a:graphic>
      </p:graphicFrame>
    </p:spTree>
    <p:extLst>
      <p:ext uri="{BB962C8B-B14F-4D97-AF65-F5344CB8AC3E}">
        <p14:creationId xmlns:p14="http://schemas.microsoft.com/office/powerpoint/2010/main" val="122605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722740-4148-497B-B53A-413F0F0AD48C}"/>
              </a:ext>
            </a:extLst>
          </p:cNvPr>
          <p:cNvSpPr txBox="1"/>
          <p:nvPr/>
        </p:nvSpPr>
        <p:spPr>
          <a:xfrm>
            <a:off x="7634305" y="162110"/>
            <a:ext cx="1534394" cy="276999"/>
          </a:xfrm>
          <a:prstGeom prst="rect">
            <a:avLst/>
          </a:prstGeom>
          <a:noFill/>
        </p:spPr>
        <p:txBody>
          <a:bodyPr wrap="none" rtlCol="0">
            <a:spAutoFit/>
          </a:bodyPr>
          <a:lstStyle/>
          <a:p>
            <a:r>
              <a:rPr lang="en-US" sz="1200" b="1" u="sng" dirty="0">
                <a:latin typeface="Arial" panose="020B0604020202020204" pitchFamily="34" charset="0"/>
                <a:cs typeface="Arial" panose="020B0604020202020204" pitchFamily="34" charset="0"/>
              </a:rPr>
              <a:t>Late Stage NSCLC</a:t>
            </a:r>
          </a:p>
        </p:txBody>
      </p:sp>
      <p:sp>
        <p:nvSpPr>
          <p:cNvPr id="12" name="TextBox 11">
            <a:extLst>
              <a:ext uri="{FF2B5EF4-FFF2-40B4-BE49-F238E27FC236}">
                <a16:creationId xmlns:a16="http://schemas.microsoft.com/office/drawing/2014/main" id="{D662EECA-D51E-43FD-A832-8A1D6CD5C342}"/>
              </a:ext>
            </a:extLst>
          </p:cNvPr>
          <p:cNvSpPr txBox="1"/>
          <p:nvPr/>
        </p:nvSpPr>
        <p:spPr>
          <a:xfrm>
            <a:off x="2061716" y="2688017"/>
            <a:ext cx="1471878"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Early Stage NSCLC </a:t>
            </a:r>
          </a:p>
        </p:txBody>
      </p:sp>
      <p:pic>
        <p:nvPicPr>
          <p:cNvPr id="2" name="Picture 1">
            <a:extLst>
              <a:ext uri="{FF2B5EF4-FFF2-40B4-BE49-F238E27FC236}">
                <a16:creationId xmlns:a16="http://schemas.microsoft.com/office/drawing/2014/main" id="{EC941711-E760-4AD3-9986-281698F5EE02}"/>
              </a:ext>
            </a:extLst>
          </p:cNvPr>
          <p:cNvPicPr>
            <a:picLocks noChangeAspect="1"/>
          </p:cNvPicPr>
          <p:nvPr/>
        </p:nvPicPr>
        <p:blipFill rotWithShape="1">
          <a:blip r:embed="rId2"/>
          <a:srcRect t="9576" b="-406"/>
          <a:stretch/>
        </p:blipFill>
        <p:spPr>
          <a:xfrm>
            <a:off x="810533" y="412024"/>
            <a:ext cx="4677719" cy="2622130"/>
          </a:xfrm>
          <a:prstGeom prst="rect">
            <a:avLst/>
          </a:prstGeom>
        </p:spPr>
      </p:pic>
      <p:sp>
        <p:nvSpPr>
          <p:cNvPr id="3" name="TextBox 2">
            <a:extLst>
              <a:ext uri="{FF2B5EF4-FFF2-40B4-BE49-F238E27FC236}">
                <a16:creationId xmlns:a16="http://schemas.microsoft.com/office/drawing/2014/main" id="{29FF2B90-7888-44DE-8278-6BCBEACFDCF1}"/>
              </a:ext>
            </a:extLst>
          </p:cNvPr>
          <p:cNvSpPr txBox="1"/>
          <p:nvPr/>
        </p:nvSpPr>
        <p:spPr>
          <a:xfrm>
            <a:off x="2352540" y="114484"/>
            <a:ext cx="1593706" cy="276999"/>
          </a:xfrm>
          <a:prstGeom prst="rect">
            <a:avLst/>
          </a:prstGeom>
          <a:noFill/>
        </p:spPr>
        <p:txBody>
          <a:bodyPr wrap="none" rtlCol="0">
            <a:spAutoFit/>
          </a:bodyPr>
          <a:lstStyle/>
          <a:p>
            <a:r>
              <a:rPr lang="en-US" sz="1200" b="1" u="sng" dirty="0">
                <a:latin typeface="Arial" panose="020B0604020202020204" pitchFamily="34" charset="0"/>
                <a:cs typeface="Arial" panose="020B0604020202020204" pitchFamily="34" charset="0"/>
              </a:rPr>
              <a:t>Early Stage NSCLC</a:t>
            </a:r>
          </a:p>
        </p:txBody>
      </p:sp>
      <p:pic>
        <p:nvPicPr>
          <p:cNvPr id="9" name="Picture 8">
            <a:extLst>
              <a:ext uri="{FF2B5EF4-FFF2-40B4-BE49-F238E27FC236}">
                <a16:creationId xmlns:a16="http://schemas.microsoft.com/office/drawing/2014/main" id="{E17C9A12-4A78-459C-8697-6DDBEEA62B2E}"/>
              </a:ext>
            </a:extLst>
          </p:cNvPr>
          <p:cNvPicPr>
            <a:picLocks noChangeAspect="1"/>
          </p:cNvPicPr>
          <p:nvPr/>
        </p:nvPicPr>
        <p:blipFill rotWithShape="1">
          <a:blip r:embed="rId3"/>
          <a:srcRect t="9669"/>
          <a:stretch/>
        </p:blipFill>
        <p:spPr>
          <a:xfrm>
            <a:off x="5706834" y="391483"/>
            <a:ext cx="4641769" cy="2587635"/>
          </a:xfrm>
          <a:prstGeom prst="rect">
            <a:avLst/>
          </a:prstGeom>
        </p:spPr>
      </p:pic>
      <p:pic>
        <p:nvPicPr>
          <p:cNvPr id="30" name="Picture 29">
            <a:extLst>
              <a:ext uri="{FF2B5EF4-FFF2-40B4-BE49-F238E27FC236}">
                <a16:creationId xmlns:a16="http://schemas.microsoft.com/office/drawing/2014/main" id="{E850992E-95FD-4B6A-9FF2-26BB1C524E6E}"/>
              </a:ext>
            </a:extLst>
          </p:cNvPr>
          <p:cNvPicPr>
            <a:picLocks noChangeAspect="1"/>
          </p:cNvPicPr>
          <p:nvPr/>
        </p:nvPicPr>
        <p:blipFill rotWithShape="1">
          <a:blip r:embed="rId4"/>
          <a:srcRect t="10709"/>
          <a:stretch/>
        </p:blipFill>
        <p:spPr>
          <a:xfrm>
            <a:off x="838183" y="3076195"/>
            <a:ext cx="4695819" cy="2587635"/>
          </a:xfrm>
          <a:prstGeom prst="rect">
            <a:avLst/>
          </a:prstGeom>
        </p:spPr>
      </p:pic>
      <p:pic>
        <p:nvPicPr>
          <p:cNvPr id="31" name="Picture 30">
            <a:extLst>
              <a:ext uri="{FF2B5EF4-FFF2-40B4-BE49-F238E27FC236}">
                <a16:creationId xmlns:a16="http://schemas.microsoft.com/office/drawing/2014/main" id="{7C78853D-2408-485E-B2BF-455B7291C9C6}"/>
              </a:ext>
            </a:extLst>
          </p:cNvPr>
          <p:cNvPicPr>
            <a:picLocks noChangeAspect="1"/>
          </p:cNvPicPr>
          <p:nvPr/>
        </p:nvPicPr>
        <p:blipFill rotWithShape="1">
          <a:blip r:embed="rId5"/>
          <a:srcRect t="11033"/>
          <a:stretch/>
        </p:blipFill>
        <p:spPr>
          <a:xfrm>
            <a:off x="5726146" y="3071984"/>
            <a:ext cx="4603143" cy="2527369"/>
          </a:xfrm>
          <a:prstGeom prst="rect">
            <a:avLst/>
          </a:prstGeom>
        </p:spPr>
      </p:pic>
      <p:grpSp>
        <p:nvGrpSpPr>
          <p:cNvPr id="20" name="Group 19">
            <a:extLst>
              <a:ext uri="{FF2B5EF4-FFF2-40B4-BE49-F238E27FC236}">
                <a16:creationId xmlns:a16="http://schemas.microsoft.com/office/drawing/2014/main" id="{4E77AA8D-5191-427F-AAD0-E107BD633DCB}"/>
              </a:ext>
            </a:extLst>
          </p:cNvPr>
          <p:cNvGrpSpPr/>
          <p:nvPr/>
        </p:nvGrpSpPr>
        <p:grpSpPr>
          <a:xfrm>
            <a:off x="1389183" y="2207354"/>
            <a:ext cx="2380253" cy="430887"/>
            <a:chOff x="1088966" y="5012138"/>
            <a:chExt cx="2380253" cy="430887"/>
          </a:xfrm>
        </p:grpSpPr>
        <p:sp>
          <p:nvSpPr>
            <p:cNvPr id="21" name="TextBox 20">
              <a:extLst>
                <a:ext uri="{FF2B5EF4-FFF2-40B4-BE49-F238E27FC236}">
                  <a16:creationId xmlns:a16="http://schemas.microsoft.com/office/drawing/2014/main" id="{468834FA-3C37-443B-BFEF-56C0556F0A57}"/>
                </a:ext>
              </a:extLst>
            </p:cNvPr>
            <p:cNvSpPr txBox="1"/>
            <p:nvPr/>
          </p:nvSpPr>
          <p:spPr>
            <a:xfrm>
              <a:off x="1163780" y="5012138"/>
              <a:ext cx="2305439"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(top 1/3)</a:t>
              </a:r>
            </a:p>
            <a:p>
              <a:r>
                <a:rPr lang="en-US" sz="1100" dirty="0">
                  <a:latin typeface="Arial" panose="020B0604020202020204" pitchFamily="34" charset="0"/>
                  <a:cs typeface="Arial" panose="020B0604020202020204" pitchFamily="34" charset="0"/>
                </a:rPr>
                <a:t>Low MK2 Expression (bottom 2/3)</a:t>
              </a:r>
            </a:p>
          </p:txBody>
        </p:sp>
        <p:sp>
          <p:nvSpPr>
            <p:cNvPr id="22" name="Rectangle 21">
              <a:extLst>
                <a:ext uri="{FF2B5EF4-FFF2-40B4-BE49-F238E27FC236}">
                  <a16:creationId xmlns:a16="http://schemas.microsoft.com/office/drawing/2014/main" id="{C42DB25F-C8AD-4E9B-B313-D7B026F6D65C}"/>
                </a:ext>
              </a:extLst>
            </p:cNvPr>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Rectangle 22">
              <a:extLst>
                <a:ext uri="{FF2B5EF4-FFF2-40B4-BE49-F238E27FC236}">
                  <a16:creationId xmlns:a16="http://schemas.microsoft.com/office/drawing/2014/main" id="{8AB839DF-A5ED-45E9-B309-7D79B18F0A46}"/>
                </a:ext>
              </a:extLst>
            </p:cNvPr>
            <p:cNvSpPr/>
            <p:nvPr/>
          </p:nvSpPr>
          <p:spPr>
            <a:xfrm>
              <a:off x="1088966" y="5227582"/>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32" name="Group 31">
            <a:extLst>
              <a:ext uri="{FF2B5EF4-FFF2-40B4-BE49-F238E27FC236}">
                <a16:creationId xmlns:a16="http://schemas.microsoft.com/office/drawing/2014/main" id="{68D3D048-3C3B-4592-9B09-A6F1916C216E}"/>
              </a:ext>
            </a:extLst>
          </p:cNvPr>
          <p:cNvGrpSpPr/>
          <p:nvPr/>
        </p:nvGrpSpPr>
        <p:grpSpPr>
          <a:xfrm>
            <a:off x="6264621" y="2207354"/>
            <a:ext cx="2380253" cy="430887"/>
            <a:chOff x="1088966" y="5012138"/>
            <a:chExt cx="2380253" cy="430887"/>
          </a:xfrm>
        </p:grpSpPr>
        <p:sp>
          <p:nvSpPr>
            <p:cNvPr id="33" name="TextBox 32">
              <a:extLst>
                <a:ext uri="{FF2B5EF4-FFF2-40B4-BE49-F238E27FC236}">
                  <a16:creationId xmlns:a16="http://schemas.microsoft.com/office/drawing/2014/main" id="{281D8C14-92B9-4EB9-B9B8-39A5E4BBBCC4}"/>
                </a:ext>
              </a:extLst>
            </p:cNvPr>
            <p:cNvSpPr txBox="1"/>
            <p:nvPr/>
          </p:nvSpPr>
          <p:spPr>
            <a:xfrm>
              <a:off x="1163780" y="5012138"/>
              <a:ext cx="2305439"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(top 1/3)</a:t>
              </a:r>
            </a:p>
            <a:p>
              <a:r>
                <a:rPr lang="en-US" sz="1100" dirty="0">
                  <a:latin typeface="Arial" panose="020B0604020202020204" pitchFamily="34" charset="0"/>
                  <a:cs typeface="Arial" panose="020B0604020202020204" pitchFamily="34" charset="0"/>
                </a:rPr>
                <a:t>Low MK2 Expression (bottom 2/3)</a:t>
              </a:r>
            </a:p>
          </p:txBody>
        </p:sp>
        <p:sp>
          <p:nvSpPr>
            <p:cNvPr id="34" name="Rectangle 33">
              <a:extLst>
                <a:ext uri="{FF2B5EF4-FFF2-40B4-BE49-F238E27FC236}">
                  <a16:creationId xmlns:a16="http://schemas.microsoft.com/office/drawing/2014/main" id="{74754DA5-B96D-4D69-B2BA-D2F113D24569}"/>
                </a:ext>
              </a:extLst>
            </p:cNvPr>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5" name="Rectangle 34">
              <a:extLst>
                <a:ext uri="{FF2B5EF4-FFF2-40B4-BE49-F238E27FC236}">
                  <a16:creationId xmlns:a16="http://schemas.microsoft.com/office/drawing/2014/main" id="{645DA905-3713-4E58-993A-A1EC17E7A581}"/>
                </a:ext>
              </a:extLst>
            </p:cNvPr>
            <p:cNvSpPr/>
            <p:nvPr/>
          </p:nvSpPr>
          <p:spPr>
            <a:xfrm>
              <a:off x="1088966" y="5227582"/>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36" name="Group 35">
            <a:extLst>
              <a:ext uri="{FF2B5EF4-FFF2-40B4-BE49-F238E27FC236}">
                <a16:creationId xmlns:a16="http://schemas.microsoft.com/office/drawing/2014/main" id="{019B89E4-0A76-4189-98F0-E76BFCE61542}"/>
              </a:ext>
            </a:extLst>
          </p:cNvPr>
          <p:cNvGrpSpPr/>
          <p:nvPr/>
        </p:nvGrpSpPr>
        <p:grpSpPr>
          <a:xfrm>
            <a:off x="1389183" y="4878334"/>
            <a:ext cx="2380253" cy="430887"/>
            <a:chOff x="1088966" y="5012138"/>
            <a:chExt cx="2380253" cy="430887"/>
          </a:xfrm>
        </p:grpSpPr>
        <p:sp>
          <p:nvSpPr>
            <p:cNvPr id="37" name="TextBox 36">
              <a:extLst>
                <a:ext uri="{FF2B5EF4-FFF2-40B4-BE49-F238E27FC236}">
                  <a16:creationId xmlns:a16="http://schemas.microsoft.com/office/drawing/2014/main" id="{9E53EEA1-AB25-4CA2-B03E-9A7772B6006D}"/>
                </a:ext>
              </a:extLst>
            </p:cNvPr>
            <p:cNvSpPr txBox="1"/>
            <p:nvPr/>
          </p:nvSpPr>
          <p:spPr>
            <a:xfrm>
              <a:off x="1163780" y="5012138"/>
              <a:ext cx="2305439"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(top 1/3)</a:t>
              </a:r>
            </a:p>
            <a:p>
              <a:r>
                <a:rPr lang="en-US" sz="1100" dirty="0">
                  <a:latin typeface="Arial" panose="020B0604020202020204" pitchFamily="34" charset="0"/>
                  <a:cs typeface="Arial" panose="020B0604020202020204" pitchFamily="34" charset="0"/>
                </a:rPr>
                <a:t>Low MK2 Expression (bottom 2/3)</a:t>
              </a:r>
            </a:p>
          </p:txBody>
        </p:sp>
        <p:sp>
          <p:nvSpPr>
            <p:cNvPr id="38" name="Rectangle 37">
              <a:extLst>
                <a:ext uri="{FF2B5EF4-FFF2-40B4-BE49-F238E27FC236}">
                  <a16:creationId xmlns:a16="http://schemas.microsoft.com/office/drawing/2014/main" id="{35E93BA4-B37F-482F-90D7-BA136DC4E4A2}"/>
                </a:ext>
              </a:extLst>
            </p:cNvPr>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Rectangle 38">
              <a:extLst>
                <a:ext uri="{FF2B5EF4-FFF2-40B4-BE49-F238E27FC236}">
                  <a16:creationId xmlns:a16="http://schemas.microsoft.com/office/drawing/2014/main" id="{1776FC37-1502-49BA-8FCB-D7077CC834BC}"/>
                </a:ext>
              </a:extLst>
            </p:cNvPr>
            <p:cNvSpPr/>
            <p:nvPr/>
          </p:nvSpPr>
          <p:spPr>
            <a:xfrm>
              <a:off x="1088966" y="5227582"/>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40" name="Group 39">
            <a:extLst>
              <a:ext uri="{FF2B5EF4-FFF2-40B4-BE49-F238E27FC236}">
                <a16:creationId xmlns:a16="http://schemas.microsoft.com/office/drawing/2014/main" id="{82363004-FAB2-498D-A882-813089D861A3}"/>
              </a:ext>
            </a:extLst>
          </p:cNvPr>
          <p:cNvGrpSpPr/>
          <p:nvPr/>
        </p:nvGrpSpPr>
        <p:grpSpPr>
          <a:xfrm>
            <a:off x="6264621" y="4849435"/>
            <a:ext cx="2380253" cy="430887"/>
            <a:chOff x="1088966" y="5012138"/>
            <a:chExt cx="2380253" cy="430887"/>
          </a:xfrm>
        </p:grpSpPr>
        <p:sp>
          <p:nvSpPr>
            <p:cNvPr id="41" name="TextBox 40">
              <a:extLst>
                <a:ext uri="{FF2B5EF4-FFF2-40B4-BE49-F238E27FC236}">
                  <a16:creationId xmlns:a16="http://schemas.microsoft.com/office/drawing/2014/main" id="{2D3D86E3-77BA-49EA-B576-B379E76C8B42}"/>
                </a:ext>
              </a:extLst>
            </p:cNvPr>
            <p:cNvSpPr txBox="1"/>
            <p:nvPr/>
          </p:nvSpPr>
          <p:spPr>
            <a:xfrm>
              <a:off x="1163780" y="5012138"/>
              <a:ext cx="2305439"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(top 1/3)</a:t>
              </a:r>
            </a:p>
            <a:p>
              <a:r>
                <a:rPr lang="en-US" sz="1100" dirty="0">
                  <a:latin typeface="Arial" panose="020B0604020202020204" pitchFamily="34" charset="0"/>
                  <a:cs typeface="Arial" panose="020B0604020202020204" pitchFamily="34" charset="0"/>
                </a:rPr>
                <a:t>Low MK2 Expression (bottom 2/3)</a:t>
              </a:r>
            </a:p>
          </p:txBody>
        </p:sp>
        <p:sp>
          <p:nvSpPr>
            <p:cNvPr id="42" name="Rectangle 41">
              <a:extLst>
                <a:ext uri="{FF2B5EF4-FFF2-40B4-BE49-F238E27FC236}">
                  <a16:creationId xmlns:a16="http://schemas.microsoft.com/office/drawing/2014/main" id="{70BD74A8-49D5-43A8-A6D0-1AA69E90E2D3}"/>
                </a:ext>
              </a:extLst>
            </p:cNvPr>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3" name="Rectangle 42">
              <a:extLst>
                <a:ext uri="{FF2B5EF4-FFF2-40B4-BE49-F238E27FC236}">
                  <a16:creationId xmlns:a16="http://schemas.microsoft.com/office/drawing/2014/main" id="{30D6559E-ECA9-421A-975D-72B4FCB276C1}"/>
                </a:ext>
              </a:extLst>
            </p:cNvPr>
            <p:cNvSpPr/>
            <p:nvPr/>
          </p:nvSpPr>
          <p:spPr>
            <a:xfrm>
              <a:off x="1088966" y="5227582"/>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45" name="TextBox 44">
            <a:extLst>
              <a:ext uri="{FF2B5EF4-FFF2-40B4-BE49-F238E27FC236}">
                <a16:creationId xmlns:a16="http://schemas.microsoft.com/office/drawing/2014/main" id="{C787AB91-737D-46E3-98FC-97F358B11632}"/>
              </a:ext>
            </a:extLst>
          </p:cNvPr>
          <p:cNvSpPr txBox="1"/>
          <p:nvPr/>
        </p:nvSpPr>
        <p:spPr>
          <a:xfrm rot="16200000">
            <a:off x="-152729" y="1448720"/>
            <a:ext cx="1319592" cy="276999"/>
          </a:xfrm>
          <a:prstGeom prst="rect">
            <a:avLst/>
          </a:prstGeom>
          <a:noFill/>
        </p:spPr>
        <p:txBody>
          <a:bodyPr wrap="none" rtlCol="0">
            <a:spAutoFit/>
          </a:bodyPr>
          <a:lstStyle/>
          <a:p>
            <a:r>
              <a:rPr lang="en-US" sz="1200" b="1" u="sng" dirty="0">
                <a:latin typeface="Arial" panose="020B0604020202020204" pitchFamily="34" charset="0"/>
                <a:cs typeface="Arial" panose="020B0604020202020204" pitchFamily="34" charset="0"/>
              </a:rPr>
              <a:t>1 year mortality</a:t>
            </a:r>
          </a:p>
        </p:txBody>
      </p:sp>
      <p:sp>
        <p:nvSpPr>
          <p:cNvPr id="47" name="TextBox 46">
            <a:extLst>
              <a:ext uri="{FF2B5EF4-FFF2-40B4-BE49-F238E27FC236}">
                <a16:creationId xmlns:a16="http://schemas.microsoft.com/office/drawing/2014/main" id="{EBFFEEDC-5B69-4E90-95F9-21AB1DDB7AD4}"/>
              </a:ext>
            </a:extLst>
          </p:cNvPr>
          <p:cNvSpPr txBox="1"/>
          <p:nvPr/>
        </p:nvSpPr>
        <p:spPr>
          <a:xfrm rot="16200000">
            <a:off x="-127382" y="4170083"/>
            <a:ext cx="1319592" cy="276999"/>
          </a:xfrm>
          <a:prstGeom prst="rect">
            <a:avLst/>
          </a:prstGeom>
          <a:noFill/>
        </p:spPr>
        <p:txBody>
          <a:bodyPr wrap="none" rtlCol="0">
            <a:spAutoFit/>
          </a:bodyPr>
          <a:lstStyle/>
          <a:p>
            <a:r>
              <a:rPr lang="en-US" sz="1200" b="1" u="sng" dirty="0">
                <a:latin typeface="Arial" panose="020B0604020202020204" pitchFamily="34" charset="0"/>
                <a:cs typeface="Arial" panose="020B0604020202020204" pitchFamily="34" charset="0"/>
              </a:rPr>
              <a:t>2 year mortality</a:t>
            </a:r>
          </a:p>
        </p:txBody>
      </p:sp>
      <p:sp>
        <p:nvSpPr>
          <p:cNvPr id="49" name="TextBox 48">
            <a:extLst>
              <a:ext uri="{FF2B5EF4-FFF2-40B4-BE49-F238E27FC236}">
                <a16:creationId xmlns:a16="http://schemas.microsoft.com/office/drawing/2014/main" id="{930C457C-00EA-4701-AA1E-C75E9822B2CE}"/>
              </a:ext>
            </a:extLst>
          </p:cNvPr>
          <p:cNvSpPr txBox="1"/>
          <p:nvPr/>
        </p:nvSpPr>
        <p:spPr>
          <a:xfrm>
            <a:off x="504853" y="5641394"/>
            <a:ext cx="9794394" cy="646331"/>
          </a:xfrm>
          <a:prstGeom prst="rect">
            <a:avLst/>
          </a:prstGeom>
          <a:noFill/>
        </p:spPr>
        <p:txBody>
          <a:bodyPr wrap="square" rtlCol="0">
            <a:spAutoFit/>
          </a:bodyPr>
          <a:lstStyle/>
          <a:p>
            <a:pPr algn="just"/>
            <a:r>
              <a:rPr lang="en-US" sz="1200" dirty="0">
                <a:latin typeface="Arial" panose="020B0604020202020204" pitchFamily="34" charset="0"/>
                <a:cs typeface="Arial" panose="020B0604020202020204" pitchFamily="34" charset="0"/>
              </a:rPr>
              <a:t>Kaplan-Meier curves showing 1-year (top row) and 2-year (bottom row) survival in patients with  early stage (left column) and late stage (right column) NSCLC in the TCGA-LUAD dataset, stratified by high (teal) and low (red) MK2 transcript levels. High MK2 transcript level was defined as top 1/3 of  MK2 transcript levels in the dataset. Time is shown in days.</a:t>
            </a:r>
          </a:p>
        </p:txBody>
      </p:sp>
    </p:spTree>
    <p:extLst>
      <p:ext uri="{BB962C8B-B14F-4D97-AF65-F5344CB8AC3E}">
        <p14:creationId xmlns:p14="http://schemas.microsoft.com/office/powerpoint/2010/main" val="401700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6FB9EDA-959D-41C5-8152-3A585BA141B4}"/>
              </a:ext>
            </a:extLst>
          </p:cNvPr>
          <p:cNvGraphicFramePr>
            <a:graphicFrameLocks noGrp="1"/>
          </p:cNvGraphicFramePr>
          <p:nvPr>
            <p:extLst>
              <p:ext uri="{D42A27DB-BD31-4B8C-83A1-F6EECF244321}">
                <p14:modId xmlns:p14="http://schemas.microsoft.com/office/powerpoint/2010/main" val="80430631"/>
              </p:ext>
            </p:extLst>
          </p:nvPr>
        </p:nvGraphicFramePr>
        <p:xfrm>
          <a:off x="2064094" y="1701105"/>
          <a:ext cx="5973001" cy="2350328"/>
        </p:xfrm>
        <a:graphic>
          <a:graphicData uri="http://schemas.openxmlformats.org/drawingml/2006/table">
            <a:tbl>
              <a:tblPr firstRow="1" bandRow="1">
                <a:tableStyleId>{5940675A-B579-460E-94D1-54222C63F5DA}</a:tableStyleId>
              </a:tblPr>
              <a:tblGrid>
                <a:gridCol w="2345201">
                  <a:extLst>
                    <a:ext uri="{9D8B030D-6E8A-4147-A177-3AD203B41FA5}">
                      <a16:colId xmlns:a16="http://schemas.microsoft.com/office/drawing/2014/main" val="4163802645"/>
                    </a:ext>
                  </a:extLst>
                </a:gridCol>
                <a:gridCol w="1862070">
                  <a:extLst>
                    <a:ext uri="{9D8B030D-6E8A-4147-A177-3AD203B41FA5}">
                      <a16:colId xmlns:a16="http://schemas.microsoft.com/office/drawing/2014/main" val="2903879713"/>
                    </a:ext>
                  </a:extLst>
                </a:gridCol>
                <a:gridCol w="1765730">
                  <a:extLst>
                    <a:ext uri="{9D8B030D-6E8A-4147-A177-3AD203B41FA5}">
                      <a16:colId xmlns:a16="http://schemas.microsoft.com/office/drawing/2014/main" val="3645599584"/>
                    </a:ext>
                  </a:extLst>
                </a:gridCol>
              </a:tblGrid>
              <a:tr h="0">
                <a:tc>
                  <a:txBody>
                    <a:bodyPr/>
                    <a:lstStyle/>
                    <a:p>
                      <a:r>
                        <a:rPr lang="en-US" sz="1400" dirty="0">
                          <a:latin typeface="Arial" panose="020B0604020202020204" pitchFamily="34" charset="0"/>
                          <a:cs typeface="Arial" panose="020B0604020202020204" pitchFamily="34" charset="0"/>
                        </a:rPr>
                        <a:t>Model type</a:t>
                      </a:r>
                    </a:p>
                  </a:txBody>
                  <a:tcPr/>
                </a:tc>
                <a:tc gridSpan="2">
                  <a:txBody>
                    <a:bodyPr/>
                    <a:lstStyle/>
                    <a:p>
                      <a:pPr algn="ctr"/>
                      <a:r>
                        <a:rPr lang="en-US" sz="1400" b="0" dirty="0">
                          <a:latin typeface="Arial" panose="020B0604020202020204" pitchFamily="34" charset="0"/>
                          <a:cs typeface="Arial" panose="020B0604020202020204" pitchFamily="34" charset="0"/>
                        </a:rPr>
                        <a:t>Early Stage</a:t>
                      </a: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55003795"/>
                  </a:ext>
                </a:extLst>
              </a:tr>
              <a:tr h="521528">
                <a:tc>
                  <a:txBody>
                    <a:bodyPr/>
                    <a:lstStyle/>
                    <a:p>
                      <a:r>
                        <a:rPr lang="en-US" sz="1400" dirty="0">
                          <a:latin typeface="Arial" panose="020B0604020202020204" pitchFamily="34" charset="0"/>
                          <a:cs typeface="Arial" panose="020B0604020202020204" pitchFamily="34" charset="0"/>
                        </a:rPr>
                        <a:t>Variable</a:t>
                      </a: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1</a:t>
                      </a:r>
                      <a:r>
                        <a:rPr lang="en-US" sz="1400" b="1" baseline="30000" dirty="0">
                          <a:latin typeface="Arial" panose="020B0604020202020204" pitchFamily="34" charset="0"/>
                          <a:cs typeface="Arial" panose="020B0604020202020204" pitchFamily="34" charset="0"/>
                        </a:rPr>
                        <a:t>a</a:t>
                      </a:r>
                    </a:p>
                    <a:p>
                      <a:pPr algn="ctr"/>
                      <a:r>
                        <a:rPr lang="en-US" sz="1400" b="0" dirty="0">
                          <a:latin typeface="Arial" panose="020B0604020202020204" pitchFamily="34" charset="0"/>
                          <a:cs typeface="Arial" panose="020B0604020202020204" pitchFamily="34" charset="0"/>
                        </a:rPr>
                        <a:t>HR</a:t>
                      </a:r>
                      <a:r>
                        <a:rPr lang="en-US" sz="1400" b="0" baseline="0" dirty="0">
                          <a:latin typeface="Arial" panose="020B0604020202020204" pitchFamily="34" charset="0"/>
                          <a:cs typeface="Arial" panose="020B0604020202020204" pitchFamily="34" charset="0"/>
                        </a:rPr>
                        <a:t>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2</a:t>
                      </a:r>
                      <a:r>
                        <a:rPr lang="en-US" sz="1400" b="1" baseline="30000" dirty="0">
                          <a:latin typeface="Arial" panose="020B0604020202020204" pitchFamily="34" charset="0"/>
                          <a:cs typeface="Arial" panose="020B0604020202020204" pitchFamily="34" charset="0"/>
                        </a:rPr>
                        <a:t>b</a:t>
                      </a:r>
                    </a:p>
                    <a:p>
                      <a:pPr algn="ctr"/>
                      <a:r>
                        <a:rPr lang="en-US" sz="1400" b="0" baseline="0" dirty="0">
                          <a:latin typeface="Arial" panose="020B0604020202020204" pitchFamily="34" charset="0"/>
                          <a:cs typeface="Arial" panose="020B0604020202020204" pitchFamily="34" charset="0"/>
                        </a:rPr>
                        <a:t>OR (95% CI)</a:t>
                      </a:r>
                    </a:p>
                  </a:txBody>
                  <a:tcPr/>
                </a:tc>
                <a:extLst>
                  <a:ext uri="{0D108BD9-81ED-4DB2-BD59-A6C34878D82A}">
                    <a16:rowId xmlns:a16="http://schemas.microsoft.com/office/drawing/2014/main" val="1631915077"/>
                  </a:ext>
                </a:extLst>
              </a:tr>
              <a:tr h="0">
                <a:tc>
                  <a:txBody>
                    <a:bodyPr/>
                    <a:lstStyle/>
                    <a:p>
                      <a:r>
                        <a:rPr lang="en-US" sz="1400" dirty="0">
                          <a:latin typeface="Arial" panose="020B0604020202020204" pitchFamily="34" charset="0"/>
                          <a:cs typeface="Arial" panose="020B0604020202020204" pitchFamily="34" charset="0"/>
                        </a:rPr>
                        <a:t>High MK2</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expression</a:t>
                      </a:r>
                      <a:r>
                        <a:rPr lang="en-US" sz="1400" baseline="30000" dirty="0" err="1">
                          <a:latin typeface="Arial" panose="020B0604020202020204" pitchFamily="34" charset="0"/>
                          <a:cs typeface="Arial" panose="020B0604020202020204" pitchFamily="34" charset="0"/>
                        </a:rPr>
                        <a:t>c</a:t>
                      </a:r>
                      <a:endParaRPr lang="en-US" sz="1400" baseline="300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0.10 (0.01,0.81)</a:t>
                      </a:r>
                    </a:p>
                  </a:txBody>
                  <a:tcPr/>
                </a:tc>
                <a:tc>
                  <a:txBody>
                    <a:bodyPr/>
                    <a:lstStyle/>
                    <a:p>
                      <a:pPr algn="ctr"/>
                      <a:r>
                        <a:rPr lang="en-US" sz="1400" b="1" dirty="0">
                          <a:latin typeface="Arial" panose="020B0604020202020204" pitchFamily="34" charset="0"/>
                          <a:cs typeface="Arial" panose="020B0604020202020204" pitchFamily="34" charset="0"/>
                        </a:rPr>
                        <a:t>0.08 (0.004,0.154)</a:t>
                      </a:r>
                    </a:p>
                  </a:txBody>
                  <a:tcPr/>
                </a:tc>
                <a:extLst>
                  <a:ext uri="{0D108BD9-81ED-4DB2-BD59-A6C34878D82A}">
                    <a16:rowId xmlns:a16="http://schemas.microsoft.com/office/drawing/2014/main" val="3232088688"/>
                  </a:ext>
                </a:extLst>
              </a:tr>
              <a:tr h="0">
                <a:tc>
                  <a:txBody>
                    <a:bodyPr/>
                    <a:lstStyle/>
                    <a:p>
                      <a:r>
                        <a:rPr lang="en-US" sz="1400" dirty="0">
                          <a:latin typeface="Arial" panose="020B0604020202020204" pitchFamily="34" charset="0"/>
                          <a:cs typeface="Arial" panose="020B0604020202020204" pitchFamily="34" charset="0"/>
                        </a:rPr>
                        <a:t>Male Sex</a:t>
                      </a:r>
                    </a:p>
                  </a:txBody>
                  <a:tcPr/>
                </a:tc>
                <a:tc>
                  <a:txBody>
                    <a:bodyPr/>
                    <a:lstStyle/>
                    <a:p>
                      <a:pPr algn="ctr"/>
                      <a:r>
                        <a:rPr lang="en-US" sz="1400" dirty="0">
                          <a:latin typeface="Arial" panose="020B0604020202020204" pitchFamily="34" charset="0"/>
                          <a:cs typeface="Arial" panose="020B0604020202020204" pitchFamily="34" charset="0"/>
                        </a:rPr>
                        <a:t>1.29 (0.40,4.20)</a:t>
                      </a:r>
                    </a:p>
                  </a:txBody>
                  <a:tcPr/>
                </a:tc>
                <a:tc>
                  <a:txBody>
                    <a:bodyPr/>
                    <a:lstStyle/>
                    <a:p>
                      <a:pPr algn="ctr"/>
                      <a:r>
                        <a:rPr lang="en-US" sz="1400" dirty="0">
                          <a:latin typeface="Arial" panose="020B0604020202020204" pitchFamily="34" charset="0"/>
                          <a:cs typeface="Arial" panose="020B0604020202020204" pitchFamily="34" charset="0"/>
                        </a:rPr>
                        <a:t>1.32 (0.33,5.28)</a:t>
                      </a:r>
                    </a:p>
                  </a:txBody>
                  <a:tcPr/>
                </a:tc>
                <a:extLst>
                  <a:ext uri="{0D108BD9-81ED-4DB2-BD59-A6C34878D82A}">
                    <a16:rowId xmlns:a16="http://schemas.microsoft.com/office/drawing/2014/main" val="1198899162"/>
                  </a:ext>
                </a:extLst>
              </a:tr>
              <a:tr h="0">
                <a:tc>
                  <a:txBody>
                    <a:bodyPr/>
                    <a:lstStyle/>
                    <a:p>
                      <a:r>
                        <a:rPr lang="en-US" sz="1400" dirty="0">
                          <a:latin typeface="Arial" panose="020B0604020202020204" pitchFamily="34" charset="0"/>
                          <a:cs typeface="Arial" panose="020B0604020202020204" pitchFamily="34" charset="0"/>
                        </a:rPr>
                        <a:t>Smoking</a:t>
                      </a:r>
                    </a:p>
                  </a:txBody>
                  <a:tcPr/>
                </a:tc>
                <a:tc>
                  <a:txBody>
                    <a:bodyPr/>
                    <a:lstStyle/>
                    <a:p>
                      <a:pPr algn="ctr"/>
                      <a:r>
                        <a:rPr lang="en-US" sz="1400" b="1" dirty="0">
                          <a:latin typeface="Arial" panose="020B0604020202020204" pitchFamily="34" charset="0"/>
                          <a:cs typeface="Arial" panose="020B0604020202020204" pitchFamily="34" charset="0"/>
                        </a:rPr>
                        <a:t>3.44 (1.01, 11.74)</a:t>
                      </a:r>
                    </a:p>
                  </a:txBody>
                  <a:tcPr/>
                </a:tc>
                <a:tc>
                  <a:txBody>
                    <a:bodyPr/>
                    <a:lstStyle/>
                    <a:p>
                      <a:pPr algn="ctr"/>
                      <a:r>
                        <a:rPr lang="en-US" sz="1400" b="1" dirty="0">
                          <a:latin typeface="Arial" panose="020B0604020202020204" pitchFamily="34" charset="0"/>
                          <a:cs typeface="Arial" panose="020B0604020202020204" pitchFamily="34" charset="0"/>
                        </a:rPr>
                        <a:t>4.38 (1.15,18.89)</a:t>
                      </a:r>
                    </a:p>
                  </a:txBody>
                  <a:tcPr/>
                </a:tc>
                <a:extLst>
                  <a:ext uri="{0D108BD9-81ED-4DB2-BD59-A6C34878D82A}">
                    <a16:rowId xmlns:a16="http://schemas.microsoft.com/office/drawing/2014/main" val="1839181132"/>
                  </a:ext>
                </a:extLst>
              </a:tr>
              <a:tr h="0">
                <a:tc>
                  <a:txBody>
                    <a:bodyPr/>
                    <a:lstStyle/>
                    <a:p>
                      <a:r>
                        <a:rPr lang="en-US" sz="1400" dirty="0">
                          <a:latin typeface="Arial" panose="020B0604020202020204" pitchFamily="34" charset="0"/>
                          <a:cs typeface="Arial" panose="020B0604020202020204" pitchFamily="34" charset="0"/>
                        </a:rPr>
                        <a:t>Age</a:t>
                      </a:r>
                    </a:p>
                  </a:txBody>
                  <a:tcPr/>
                </a:tc>
                <a:tc>
                  <a:txBody>
                    <a:bodyPr/>
                    <a:lstStyle/>
                    <a:p>
                      <a:pPr algn="ctr"/>
                      <a:r>
                        <a:rPr lang="en-US" sz="1400" dirty="0">
                          <a:latin typeface="Arial" panose="020B0604020202020204" pitchFamily="34" charset="0"/>
                          <a:cs typeface="Arial" panose="020B0604020202020204" pitchFamily="34" charset="0"/>
                        </a:rPr>
                        <a:t>1.02 (0.98,1.08)</a:t>
                      </a:r>
                    </a:p>
                  </a:txBody>
                  <a:tcPr/>
                </a:tc>
                <a:tc>
                  <a:txBody>
                    <a:bodyPr/>
                    <a:lstStyle/>
                    <a:p>
                      <a:pPr algn="ctr"/>
                      <a:r>
                        <a:rPr lang="en-US" sz="1400" dirty="0">
                          <a:latin typeface="Arial" panose="020B0604020202020204" pitchFamily="34" charset="0"/>
                          <a:cs typeface="Arial" panose="020B0604020202020204" pitchFamily="34" charset="0"/>
                        </a:rPr>
                        <a:t>1.04 (0.98,1.10)</a:t>
                      </a:r>
                    </a:p>
                  </a:txBody>
                  <a:tcPr/>
                </a:tc>
                <a:extLst>
                  <a:ext uri="{0D108BD9-81ED-4DB2-BD59-A6C34878D82A}">
                    <a16:rowId xmlns:a16="http://schemas.microsoft.com/office/drawing/2014/main" val="3691451287"/>
                  </a:ext>
                </a:extLst>
              </a:tr>
              <a:tr h="0">
                <a:tc>
                  <a:txBody>
                    <a:bodyPr/>
                    <a:lstStyle/>
                    <a:p>
                      <a:r>
                        <a:rPr lang="en-US" sz="1400" dirty="0">
                          <a:latin typeface="Arial" panose="020B0604020202020204" pitchFamily="34" charset="0"/>
                          <a:cs typeface="Arial" panose="020B0604020202020204" pitchFamily="34" charset="0"/>
                        </a:rPr>
                        <a:t>Late Stage</a:t>
                      </a:r>
                      <a:r>
                        <a:rPr lang="en-US" sz="1400" baseline="30000" dirty="0">
                          <a:latin typeface="Arial" panose="020B0604020202020204" pitchFamily="34" charset="0"/>
                          <a:cs typeface="Arial" panose="020B0604020202020204" pitchFamily="34" charset="0"/>
                        </a:rPr>
                        <a:t>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3.81 (1.42,10.21)</a:t>
                      </a:r>
                    </a:p>
                  </a:txBody>
                  <a:tcPr/>
                </a:tc>
                <a:tc>
                  <a:txBody>
                    <a:bodyPr/>
                    <a:lstStyle/>
                    <a:p>
                      <a:pPr algn="ctr"/>
                      <a:r>
                        <a:rPr lang="en-US" sz="1400" b="1" dirty="0">
                          <a:latin typeface="Arial" panose="020B0604020202020204" pitchFamily="34" charset="0"/>
                          <a:cs typeface="Arial" panose="020B0604020202020204" pitchFamily="34" charset="0"/>
                        </a:rPr>
                        <a:t>4.99 (1.54,16.83</a:t>
                      </a:r>
                      <a:r>
                        <a:rPr lang="en-US" sz="14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4179820068"/>
                  </a:ext>
                </a:extLst>
              </a:tr>
            </a:tbl>
          </a:graphicData>
        </a:graphic>
      </p:graphicFrame>
      <p:sp>
        <p:nvSpPr>
          <p:cNvPr id="7" name="TextBox 6">
            <a:extLst>
              <a:ext uri="{FF2B5EF4-FFF2-40B4-BE49-F238E27FC236}">
                <a16:creationId xmlns:a16="http://schemas.microsoft.com/office/drawing/2014/main" id="{75C5B8E1-DF44-4689-A0D5-C993F5EBAEA6}"/>
              </a:ext>
            </a:extLst>
          </p:cNvPr>
          <p:cNvSpPr txBox="1"/>
          <p:nvPr/>
        </p:nvSpPr>
        <p:spPr>
          <a:xfrm flipH="1">
            <a:off x="1974772" y="1405901"/>
            <a:ext cx="8266507" cy="369332"/>
          </a:xfrm>
          <a:prstGeom prst="rect">
            <a:avLst/>
          </a:prstGeom>
          <a:noFill/>
        </p:spPr>
        <p:txBody>
          <a:bodyPr wrap="square" rtlCol="0">
            <a:spAutoFit/>
          </a:bodyPr>
          <a:lstStyle/>
          <a:p>
            <a:r>
              <a:rPr lang="en-US" b="1" u="sng" dirty="0"/>
              <a:t>MK2 expression and 2-year mortality in validation cohort (n=305)</a:t>
            </a:r>
          </a:p>
        </p:txBody>
      </p:sp>
      <p:sp>
        <p:nvSpPr>
          <p:cNvPr id="9" name="TextBox 8">
            <a:extLst>
              <a:ext uri="{FF2B5EF4-FFF2-40B4-BE49-F238E27FC236}">
                <a16:creationId xmlns:a16="http://schemas.microsoft.com/office/drawing/2014/main" id="{C5607E20-42C6-4E57-939C-D12BFB47DBDA}"/>
              </a:ext>
            </a:extLst>
          </p:cNvPr>
          <p:cNvSpPr txBox="1"/>
          <p:nvPr/>
        </p:nvSpPr>
        <p:spPr>
          <a:xfrm>
            <a:off x="1974772" y="4088612"/>
            <a:ext cx="6062323" cy="1508105"/>
          </a:xfrm>
          <a:prstGeom prst="rect">
            <a:avLst/>
          </a:prstGeom>
          <a:noFill/>
        </p:spPr>
        <p:txBody>
          <a:bodyPr wrap="square" rtlCol="0">
            <a:spAutoFit/>
          </a:bodyPr>
          <a:lstStyle/>
          <a:p>
            <a:pPr algn="just"/>
            <a:r>
              <a:rPr lang="en-US" sz="1200" baseline="30000" dirty="0">
                <a:latin typeface="Arial" panose="020B0604020202020204" pitchFamily="34" charset="0"/>
                <a:cs typeface="Arial" panose="020B0604020202020204" pitchFamily="34" charset="0"/>
              </a:rPr>
              <a:t>a</a:t>
            </a:r>
            <a:r>
              <a:rPr lang="en-US" sz="1200" dirty="0">
                <a:latin typeface="Arial" panose="020B0604020202020204" pitchFamily="34" charset="0"/>
                <a:cs typeface="Arial" panose="020B0604020202020204" pitchFamily="34" charset="0"/>
              </a:rPr>
              <a:t> Model 1: Cox Proportional hazards modeling of time to death, right censored at 2 years, as a function of high MK2 expression (</a:t>
            </a:r>
            <a:r>
              <a:rPr lang="en-US" sz="1200" dirty="0" err="1">
                <a:latin typeface="Arial" panose="020B0604020202020204" pitchFamily="34" charset="0"/>
                <a:cs typeface="Arial" panose="020B0604020202020204" pitchFamily="34" charset="0"/>
              </a:rPr>
              <a:t>dichomotous</a:t>
            </a:r>
            <a:r>
              <a:rPr lang="en-US" sz="1200" dirty="0">
                <a:latin typeface="Arial" panose="020B0604020202020204" pitchFamily="34" charset="0"/>
                <a:cs typeface="Arial" panose="020B0604020202020204" pitchFamily="34" charset="0"/>
              </a:rPr>
              <a:t>: top 1/3 vs bottom 2/3 of transcript expression), adjusted for age, sex smoking status and tumor stage</a:t>
            </a:r>
          </a:p>
          <a:p>
            <a:pPr algn="just"/>
            <a:r>
              <a:rPr lang="en-US" sz="1200" baseline="30000" dirty="0">
                <a:latin typeface="Arial" panose="020B0604020202020204" pitchFamily="34" charset="0"/>
                <a:cs typeface="Arial" panose="020B0604020202020204" pitchFamily="34" charset="0"/>
              </a:rPr>
              <a:t>b</a:t>
            </a:r>
            <a:r>
              <a:rPr lang="en-US" sz="1200" dirty="0">
                <a:latin typeface="Arial" panose="020B0604020202020204" pitchFamily="34" charset="0"/>
                <a:cs typeface="Arial" panose="020B0604020202020204" pitchFamily="34" charset="0"/>
              </a:rPr>
              <a:t> Model 2: Logistic regression modeling death at 2 years as a function of high MK2 expression, adjusted for age, sex, smoking status and tumor stage</a:t>
            </a:r>
          </a:p>
          <a:p>
            <a:pPr algn="just"/>
            <a:r>
              <a:rPr lang="en-US" sz="1200" baseline="30000" dirty="0">
                <a:latin typeface="Arial" panose="020B0604020202020204" pitchFamily="34" charset="0"/>
                <a:cs typeface="Arial" panose="020B0604020202020204" pitchFamily="34" charset="0"/>
              </a:rPr>
              <a:t>c </a:t>
            </a:r>
            <a:r>
              <a:rPr lang="en-US" sz="1200" dirty="0">
                <a:latin typeface="Arial" panose="020B0604020202020204" pitchFamily="34" charset="0"/>
                <a:cs typeface="Arial" panose="020B0604020202020204" pitchFamily="34" charset="0"/>
              </a:rPr>
              <a:t>Top 1/3 of MK2 transcript levels (reference: bottom 2/3)</a:t>
            </a:r>
          </a:p>
          <a:p>
            <a:pPr algn="just"/>
            <a:r>
              <a:rPr lang="en-US" sz="1200" baseline="30000" dirty="0">
                <a:latin typeface="Arial" panose="020B0604020202020204" pitchFamily="34" charset="0"/>
                <a:cs typeface="Arial" panose="020B0604020202020204" pitchFamily="34" charset="0"/>
              </a:rPr>
              <a:t>d</a:t>
            </a:r>
            <a:r>
              <a:rPr lang="en-US" sz="1200" dirty="0">
                <a:latin typeface="Arial" panose="020B0604020202020204" pitchFamily="34" charset="0"/>
                <a:cs typeface="Arial" panose="020B0604020202020204" pitchFamily="34" charset="0"/>
              </a:rPr>
              <a:t> Early Stage: Stage I/II; Late Stage: Stage III/IV</a:t>
            </a:r>
            <a:endParaRPr lang="en-US" sz="1200" baseline="30000" dirty="0">
              <a:latin typeface="Arial" panose="020B0604020202020204" pitchFamily="34" charset="0"/>
              <a:cs typeface="Arial" panose="020B0604020202020204" pitchFamily="34" charset="0"/>
            </a:endParaRPr>
          </a:p>
          <a:p>
            <a:pPr algn="just"/>
            <a:endParaRPr lang="en-US" sz="1200"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184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3F66A5-EE27-410A-8247-39C909F9475B}"/>
              </a:ext>
            </a:extLst>
          </p:cNvPr>
          <p:cNvPicPr>
            <a:picLocks noChangeAspect="1"/>
          </p:cNvPicPr>
          <p:nvPr/>
        </p:nvPicPr>
        <p:blipFill rotWithShape="1">
          <a:blip r:embed="rId2"/>
          <a:srcRect t="9777"/>
          <a:stretch/>
        </p:blipFill>
        <p:spPr>
          <a:xfrm>
            <a:off x="3286124" y="1236890"/>
            <a:ext cx="4320082" cy="2784091"/>
          </a:xfrm>
          <a:prstGeom prst="rect">
            <a:avLst/>
          </a:prstGeom>
        </p:spPr>
      </p:pic>
      <p:grpSp>
        <p:nvGrpSpPr>
          <p:cNvPr id="22" name="Group 21">
            <a:extLst>
              <a:ext uri="{FF2B5EF4-FFF2-40B4-BE49-F238E27FC236}">
                <a16:creationId xmlns:a16="http://schemas.microsoft.com/office/drawing/2014/main" id="{17817A4A-0FDC-4A2C-B3B6-5653E91DF963}"/>
              </a:ext>
            </a:extLst>
          </p:cNvPr>
          <p:cNvGrpSpPr/>
          <p:nvPr/>
        </p:nvGrpSpPr>
        <p:grpSpPr>
          <a:xfrm>
            <a:off x="3780257" y="3298733"/>
            <a:ext cx="2398197" cy="430887"/>
            <a:chOff x="1088966" y="5009014"/>
            <a:chExt cx="2398197" cy="430887"/>
          </a:xfrm>
        </p:grpSpPr>
        <p:sp>
          <p:nvSpPr>
            <p:cNvPr id="23" name="TextBox 22">
              <a:extLst>
                <a:ext uri="{FF2B5EF4-FFF2-40B4-BE49-F238E27FC236}">
                  <a16:creationId xmlns:a16="http://schemas.microsoft.com/office/drawing/2014/main" id="{C4AF4D19-197B-414C-8FA7-4DF501F02BF5}"/>
                </a:ext>
              </a:extLst>
            </p:cNvPr>
            <p:cNvSpPr txBox="1"/>
            <p:nvPr/>
          </p:nvSpPr>
          <p:spPr>
            <a:xfrm>
              <a:off x="1181724" y="5009014"/>
              <a:ext cx="2305439"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(top 1/3)</a:t>
              </a:r>
            </a:p>
            <a:p>
              <a:r>
                <a:rPr lang="en-US" sz="1100" dirty="0">
                  <a:latin typeface="Arial" panose="020B0604020202020204" pitchFamily="34" charset="0"/>
                  <a:cs typeface="Arial" panose="020B0604020202020204" pitchFamily="34" charset="0"/>
                </a:rPr>
                <a:t>Low MK2 Expression (bottom 2/3)</a:t>
              </a:r>
            </a:p>
          </p:txBody>
        </p:sp>
        <p:sp>
          <p:nvSpPr>
            <p:cNvPr id="24" name="Rectangle 23">
              <a:extLst>
                <a:ext uri="{FF2B5EF4-FFF2-40B4-BE49-F238E27FC236}">
                  <a16:creationId xmlns:a16="http://schemas.microsoft.com/office/drawing/2014/main" id="{388CB801-33BC-4BF0-B7B6-235C3CCB7012}"/>
                </a:ext>
              </a:extLst>
            </p:cNvPr>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5" name="Rectangle 24">
              <a:extLst>
                <a:ext uri="{FF2B5EF4-FFF2-40B4-BE49-F238E27FC236}">
                  <a16:creationId xmlns:a16="http://schemas.microsoft.com/office/drawing/2014/main" id="{FABAC05D-177D-49C4-BA2B-174344A70842}"/>
                </a:ext>
              </a:extLst>
            </p:cNvPr>
            <p:cNvSpPr/>
            <p:nvPr/>
          </p:nvSpPr>
          <p:spPr>
            <a:xfrm>
              <a:off x="1088967" y="5230228"/>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sp>
        <p:nvSpPr>
          <p:cNvPr id="2" name="TextBox 1">
            <a:extLst>
              <a:ext uri="{FF2B5EF4-FFF2-40B4-BE49-F238E27FC236}">
                <a16:creationId xmlns:a16="http://schemas.microsoft.com/office/drawing/2014/main" id="{ED724543-ACE9-48C7-AB1F-C6D36C9F1451}"/>
              </a:ext>
            </a:extLst>
          </p:cNvPr>
          <p:cNvSpPr txBox="1"/>
          <p:nvPr/>
        </p:nvSpPr>
        <p:spPr>
          <a:xfrm>
            <a:off x="3665765" y="4020981"/>
            <a:ext cx="4029073" cy="1200329"/>
          </a:xfrm>
          <a:prstGeom prst="rect">
            <a:avLst/>
          </a:prstGeom>
          <a:noFill/>
        </p:spPr>
        <p:txBody>
          <a:bodyPr wrap="square" rtlCol="0">
            <a:spAutoFit/>
          </a:bodyPr>
          <a:lstStyle/>
          <a:p>
            <a:pPr algn="just"/>
            <a:r>
              <a:rPr lang="en-US" sz="1200" dirty="0">
                <a:latin typeface="Arial" panose="020B0604020202020204" pitchFamily="34" charset="0"/>
                <a:cs typeface="Arial" panose="020B0604020202020204" pitchFamily="34" charset="0"/>
              </a:rPr>
              <a:t>Kaplan-Meier curve  showing 2 year survival in patients with  lung adenocarcinoma in the validation dataset, stratified by high (teal) and low (red) MK2 transcript levels. High MK2 transcript level was defined as top 1/3 of  MK2 transcript levels in the dataset. Time is shown in months. </a:t>
            </a:r>
          </a:p>
        </p:txBody>
      </p:sp>
    </p:spTree>
    <p:extLst>
      <p:ext uri="{BB962C8B-B14F-4D97-AF65-F5344CB8AC3E}">
        <p14:creationId xmlns:p14="http://schemas.microsoft.com/office/powerpoint/2010/main" val="340228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to be included in the supplemental</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7123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00BA-455B-48D7-978F-768AEFCC58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B1AC83-F460-4B02-BEB9-F75455DB168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DBBC181-2B6F-4386-B8C5-931D6359EFD3}"/>
              </a:ext>
            </a:extLst>
          </p:cNvPr>
          <p:cNvPicPr>
            <a:picLocks noChangeAspect="1"/>
          </p:cNvPicPr>
          <p:nvPr/>
        </p:nvPicPr>
        <p:blipFill>
          <a:blip r:embed="rId2"/>
          <a:stretch>
            <a:fillRect/>
          </a:stretch>
        </p:blipFill>
        <p:spPr>
          <a:xfrm>
            <a:off x="3135086" y="1208571"/>
            <a:ext cx="5502312" cy="3395713"/>
          </a:xfrm>
          <a:prstGeom prst="rect">
            <a:avLst/>
          </a:prstGeom>
        </p:spPr>
      </p:pic>
      <p:sp>
        <p:nvSpPr>
          <p:cNvPr id="6" name="TextBox 5">
            <a:extLst>
              <a:ext uri="{FF2B5EF4-FFF2-40B4-BE49-F238E27FC236}">
                <a16:creationId xmlns:a16="http://schemas.microsoft.com/office/drawing/2014/main" id="{494A3B03-3D48-4326-A9E1-6E9E08F8821F}"/>
              </a:ext>
            </a:extLst>
          </p:cNvPr>
          <p:cNvSpPr txBox="1"/>
          <p:nvPr/>
        </p:nvSpPr>
        <p:spPr>
          <a:xfrm>
            <a:off x="3216729" y="4553687"/>
            <a:ext cx="5420669" cy="954107"/>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Scatterplot comparing MK2 transcript levels obtained via two different methods: a) download of data using the </a:t>
            </a:r>
            <a:r>
              <a:rPr lang="en-US" sz="1400" dirty="0" err="1">
                <a:latin typeface="Arial" panose="020B0604020202020204" pitchFamily="34" charset="0"/>
                <a:cs typeface="Arial" panose="020B0604020202020204" pitchFamily="34" charset="0"/>
              </a:rPr>
              <a:t>OncoLnc</a:t>
            </a:r>
            <a:r>
              <a:rPr lang="en-US" sz="1400" dirty="0">
                <a:latin typeface="Arial" panose="020B0604020202020204" pitchFamily="34" charset="0"/>
                <a:cs typeface="Arial" panose="020B0604020202020204" pitchFamily="34" charset="0"/>
              </a:rPr>
              <a:t> web interface and b) extraction of MK2 transcript reads from the TCGA directly, via GDC. </a:t>
            </a:r>
          </a:p>
        </p:txBody>
      </p:sp>
    </p:spTree>
    <p:extLst>
      <p:ext uri="{BB962C8B-B14F-4D97-AF65-F5344CB8AC3E}">
        <p14:creationId xmlns:p14="http://schemas.microsoft.com/office/powerpoint/2010/main" val="341248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33C9EB-4187-4D8A-8C62-BF12BD709AAD}"/>
              </a:ext>
            </a:extLst>
          </p:cNvPr>
          <p:cNvPicPr>
            <a:picLocks noChangeAspect="1"/>
          </p:cNvPicPr>
          <p:nvPr/>
        </p:nvPicPr>
        <p:blipFill rotWithShape="1">
          <a:blip r:embed="rId2"/>
          <a:srcRect t="9481" b="6624"/>
          <a:stretch/>
        </p:blipFill>
        <p:spPr>
          <a:xfrm>
            <a:off x="1336075" y="1216478"/>
            <a:ext cx="2835027" cy="3122839"/>
          </a:xfrm>
          <a:prstGeom prst="rect">
            <a:avLst/>
          </a:prstGeom>
        </p:spPr>
      </p:pic>
      <p:pic>
        <p:nvPicPr>
          <p:cNvPr id="2" name="Picture 1">
            <a:extLst>
              <a:ext uri="{FF2B5EF4-FFF2-40B4-BE49-F238E27FC236}">
                <a16:creationId xmlns:a16="http://schemas.microsoft.com/office/drawing/2014/main" id="{A860D499-FE4C-49A5-A13F-27AEAC1D6886}"/>
              </a:ext>
            </a:extLst>
          </p:cNvPr>
          <p:cNvPicPr>
            <a:picLocks noChangeAspect="1"/>
          </p:cNvPicPr>
          <p:nvPr/>
        </p:nvPicPr>
        <p:blipFill>
          <a:blip r:embed="rId3"/>
          <a:stretch>
            <a:fillRect/>
          </a:stretch>
        </p:blipFill>
        <p:spPr>
          <a:xfrm>
            <a:off x="4171102" y="1185510"/>
            <a:ext cx="5336209" cy="3293204"/>
          </a:xfrm>
          <a:prstGeom prst="rect">
            <a:avLst/>
          </a:prstGeom>
        </p:spPr>
      </p:pic>
      <p:sp>
        <p:nvSpPr>
          <p:cNvPr id="4" name="TextBox 3">
            <a:extLst>
              <a:ext uri="{FF2B5EF4-FFF2-40B4-BE49-F238E27FC236}">
                <a16:creationId xmlns:a16="http://schemas.microsoft.com/office/drawing/2014/main" id="{37D61115-0DB1-4554-8F47-E21D20186A94}"/>
              </a:ext>
            </a:extLst>
          </p:cNvPr>
          <p:cNvSpPr txBox="1"/>
          <p:nvPr/>
        </p:nvSpPr>
        <p:spPr>
          <a:xfrm>
            <a:off x="1597007" y="4478714"/>
            <a:ext cx="8220548" cy="954107"/>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Left: Bar graph showing histogram of </a:t>
            </a:r>
            <a:r>
              <a:rPr lang="en-US" sz="1400" dirty="0" err="1">
                <a:latin typeface="Arial" panose="020B0604020202020204" pitchFamily="34" charset="0"/>
                <a:cs typeface="Arial" panose="020B0604020202020204" pitchFamily="34" charset="0"/>
              </a:rPr>
              <a:t>numer</a:t>
            </a:r>
            <a:r>
              <a:rPr lang="en-US" sz="1400" dirty="0">
                <a:latin typeface="Arial" panose="020B0604020202020204" pitchFamily="34" charset="0"/>
                <a:cs typeface="Arial" panose="020B0604020202020204" pitchFamily="34" charset="0"/>
              </a:rPr>
              <a:t> of patients recruited per year in the TCGA-LUAD dataset. Right: Jackknife analysis showing point estimate and 95% CI for odds ratio for high MK2 transcript level and death at one year following removal (with replacement) of patients recruited at one particular year within the LUAD dataset.</a:t>
            </a:r>
          </a:p>
        </p:txBody>
      </p:sp>
    </p:spTree>
    <p:extLst>
      <p:ext uri="{BB962C8B-B14F-4D97-AF65-F5344CB8AC3E}">
        <p14:creationId xmlns:p14="http://schemas.microsoft.com/office/powerpoint/2010/main" val="378426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71826" y="5486143"/>
            <a:ext cx="6666666"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Scatterplots with linear regression line showing proportion of people who died within each quantile of MK2 expression in early- and late-stage NSCLC</a:t>
            </a:r>
          </a:p>
        </p:txBody>
      </p:sp>
      <p:sp>
        <p:nvSpPr>
          <p:cNvPr id="6" name="TextBox 5"/>
          <p:cNvSpPr txBox="1"/>
          <p:nvPr/>
        </p:nvSpPr>
        <p:spPr>
          <a:xfrm>
            <a:off x="3784600" y="1075266"/>
            <a:ext cx="1188210" cy="369332"/>
          </a:xfrm>
          <a:prstGeom prst="rect">
            <a:avLst/>
          </a:prstGeom>
          <a:noFill/>
        </p:spPr>
        <p:txBody>
          <a:bodyPr wrap="none" rtlCol="0">
            <a:spAutoFit/>
          </a:bodyPr>
          <a:lstStyle/>
          <a:p>
            <a:r>
              <a:rPr lang="en-US" dirty="0"/>
              <a:t>Early stage</a:t>
            </a:r>
          </a:p>
        </p:txBody>
      </p:sp>
      <p:sp>
        <p:nvSpPr>
          <p:cNvPr id="7" name="TextBox 6"/>
          <p:cNvSpPr txBox="1"/>
          <p:nvPr/>
        </p:nvSpPr>
        <p:spPr>
          <a:xfrm>
            <a:off x="7315200" y="1060190"/>
            <a:ext cx="1128129" cy="369332"/>
          </a:xfrm>
          <a:prstGeom prst="rect">
            <a:avLst/>
          </a:prstGeom>
          <a:noFill/>
        </p:spPr>
        <p:txBody>
          <a:bodyPr wrap="none" rtlCol="0">
            <a:spAutoFit/>
          </a:bodyPr>
          <a:lstStyle/>
          <a:p>
            <a:r>
              <a:rPr lang="en-US" dirty="0"/>
              <a:t>Late stage</a:t>
            </a:r>
          </a:p>
        </p:txBody>
      </p:sp>
      <p:pic>
        <p:nvPicPr>
          <p:cNvPr id="3" name="Picture 2">
            <a:extLst>
              <a:ext uri="{FF2B5EF4-FFF2-40B4-BE49-F238E27FC236}">
                <a16:creationId xmlns:a16="http://schemas.microsoft.com/office/drawing/2014/main" id="{83589A79-56C6-4309-A99E-029DA3D817F8}"/>
              </a:ext>
            </a:extLst>
          </p:cNvPr>
          <p:cNvPicPr>
            <a:picLocks noChangeAspect="1"/>
          </p:cNvPicPr>
          <p:nvPr/>
        </p:nvPicPr>
        <p:blipFill>
          <a:blip r:embed="rId2"/>
          <a:stretch>
            <a:fillRect/>
          </a:stretch>
        </p:blipFill>
        <p:spPr>
          <a:xfrm>
            <a:off x="2762666" y="1371857"/>
            <a:ext cx="6666667" cy="4114286"/>
          </a:xfrm>
          <a:prstGeom prst="rect">
            <a:avLst/>
          </a:prstGeom>
        </p:spPr>
      </p:pic>
    </p:spTree>
    <p:extLst>
      <p:ext uri="{BB962C8B-B14F-4D97-AF65-F5344CB8AC3E}">
        <p14:creationId xmlns:p14="http://schemas.microsoft.com/office/powerpoint/2010/main" val="2012408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22041</TotalTime>
  <Words>1678</Words>
  <Application>Microsoft Office PowerPoint</Application>
  <PresentationFormat>Widescreen</PresentationFormat>
  <Paragraphs>203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Data to be included in the supplemental</vt:lpstr>
      <vt:lpstr>PowerPoint Presentation</vt:lpstr>
      <vt:lpstr>PowerPoint Presentation</vt:lpstr>
      <vt:lpstr>PowerPoint Presentation</vt:lpstr>
      <vt:lpstr>PowerPoint Presentation</vt:lpstr>
      <vt:lpstr>Extra data – not included in supplemental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Johns Hopkins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Suresh</dc:creator>
  <cp:lastModifiedBy>Karthik Suresh</cp:lastModifiedBy>
  <cp:revision>133</cp:revision>
  <dcterms:created xsi:type="dcterms:W3CDTF">2020-03-10T00:40:36Z</dcterms:created>
  <dcterms:modified xsi:type="dcterms:W3CDTF">2020-10-02T02:03:05Z</dcterms:modified>
</cp:coreProperties>
</file>