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37" autoAdjust="0"/>
  </p:normalViewPr>
  <p:slideViewPr>
    <p:cSldViewPr snapToGrid="0">
      <p:cViewPr>
        <p:scale>
          <a:sx n="125" d="100"/>
          <a:sy n="125" d="100"/>
        </p:scale>
        <p:origin x="-2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3731B-4F98-4E85-964B-DD0D49B461A2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2F75-BBB0-4149-9FF5-4154972E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845C-28E7-4960-A040-6F9971840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845C-28E7-4960-A040-6F9971840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6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6AB9-9679-4BA5-B3D2-9B793F5605C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EA77-0658-4012-9033-2F2595F5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628" y="122549"/>
            <a:ext cx="11101633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sz="14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Supplemental Data Legends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Supplemental Figure S1:</a:t>
            </a:r>
            <a:r>
              <a:rPr lang="en-US" sz="14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Representative full-length gel of N-MVEC lysate probed for Mfn-2 (80 </a:t>
            </a:r>
            <a:r>
              <a:rPr lang="en-US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Supplemental Figure S2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GSKA on mitochondrial morphology. 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Representative mitochondrial network images of N- and </a:t>
            </a:r>
            <a:r>
              <a:rPr lang="en-US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-MVECs with and without GSKA treatment. 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B-C)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distribution curves for N- and </a:t>
            </a:r>
            <a:r>
              <a:rPr lang="en-US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 mitochondria with and without GSKA treatment. * denotes significant difference from N-MVEC control, n=5 per group. 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Supplemental Figure S3: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distribution curves for </a:t>
            </a:r>
            <a:r>
              <a:rPr lang="en-US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-MVECs with and without cyclosporine A (</a:t>
            </a:r>
            <a:r>
              <a:rPr lang="en-US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treatment.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sz="14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Supplementary 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showing raw oxygen consumption rate (OCR) and extracellular acidification rate (ECAR) values in untreated, MQ-treated and HC-treated N- and </a:t>
            </a:r>
            <a:r>
              <a:rPr lang="en-US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-MVEC. 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Supplementary Table 2.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showing LC/MS parameters used to obtain glycolysis and TCA metabolite levels for N- and </a:t>
            </a:r>
            <a:r>
              <a:rPr lang="en-US" sz="1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-MVECs. 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895"/>
          <a:stretch/>
        </p:blipFill>
        <p:spPr>
          <a:xfrm>
            <a:off x="5542219" y="1530836"/>
            <a:ext cx="661379" cy="1412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8690" y="1341747"/>
            <a:ext cx="4299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Mfn-2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59277" y="2052410"/>
            <a:ext cx="10715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80944" y="1517760"/>
            <a:ext cx="175644" cy="13995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4870713" y="3052287"/>
            <a:ext cx="257175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750"/>
              </a:spcAft>
            </a:pP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Supplemental Figure S1:</a:t>
            </a:r>
            <a:r>
              <a:rPr lang="en-US" sz="9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Representative full-length gel of N-MVEC lysate probed for Mfn-2 (80 </a:t>
            </a:r>
            <a:r>
              <a:rPr lang="en-US" sz="9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754" y="637889"/>
            <a:ext cx="685800" cy="685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5124928" y="1625129"/>
            <a:ext cx="553357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+ GSKA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127034" y="877697"/>
            <a:ext cx="52770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latin typeface="Arial" panose="020B0604020202020204" pitchFamily="34" charset="0"/>
                <a:cs typeface="Arial" panose="020B0604020202020204" pitchFamily="34" charset="0"/>
              </a:rPr>
              <a:t>- GSKA</a:t>
            </a:r>
          </a:p>
        </p:txBody>
      </p:sp>
      <p:pic>
        <p:nvPicPr>
          <p:cNvPr id="23" name="Picture 22"/>
          <p:cNvPicPr>
            <a:picLocks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1"/>
          <a:stretch/>
        </p:blipFill>
        <p:spPr>
          <a:xfrm>
            <a:off x="6259308" y="637889"/>
            <a:ext cx="685800" cy="685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34379" y="470067"/>
            <a:ext cx="61427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 err="1">
                <a:latin typeface="Arial" panose="020B0604020202020204" pitchFamily="34" charset="0"/>
                <a:cs typeface="Arial" panose="020B0604020202020204" pitchFamily="34" charset="0"/>
              </a:rPr>
              <a:t>Normoxic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3046" y="460459"/>
            <a:ext cx="43313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 err="1">
                <a:latin typeface="Arial" panose="020B0604020202020204" pitchFamily="34" charset="0"/>
                <a:cs typeface="Arial" panose="020B0604020202020204" pitchFamily="34" charset="0"/>
              </a:rPr>
              <a:t>SuHx</a:t>
            </a:r>
            <a:endParaRPr lang="en-US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27" t="6450" r="10236" b="13076"/>
          <a:stretch/>
        </p:blipFill>
        <p:spPr>
          <a:xfrm>
            <a:off x="6259308" y="1403004"/>
            <a:ext cx="685800" cy="687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684"/>
          <a:stretch/>
        </p:blipFill>
        <p:spPr>
          <a:xfrm>
            <a:off x="5469755" y="1400617"/>
            <a:ext cx="685800" cy="6902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3447" y="324845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6598" y="2049689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3640" y="3756411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4539" y="2115413"/>
            <a:ext cx="2500695" cy="1640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7794" y="3723526"/>
            <a:ext cx="2525696" cy="1629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2160" y="5620124"/>
            <a:ext cx="481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</a:pP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Supplemental Figure S2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GSKA on mitochondrial morphology. </a:t>
            </a: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Representative mitochondrial network images of N- and </a:t>
            </a:r>
            <a:r>
              <a:rPr lang="en-US" sz="9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-MVECs with and without GSKA treatment. </a:t>
            </a: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B-C) 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distribution curves for N- and </a:t>
            </a:r>
            <a:r>
              <a:rPr lang="en-US" sz="9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SuHx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-MVEC mitochondria with and without GSKA treatment. * denotes significant difference from N-MVEC control, n=5 per group. 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3224" y="3950071"/>
            <a:ext cx="3073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Supplementary Figure S3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Length distribution curves for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SuHx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-MVECs with and without cyclosporine A (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CsA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 treatment.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62" y="1654684"/>
            <a:ext cx="2460359" cy="21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21768" y="1610428"/>
          <a:ext cx="3640931" cy="27289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1607">
                  <a:extLst>
                    <a:ext uri="{9D8B030D-6E8A-4147-A177-3AD203B41FA5}">
                      <a16:colId xmlns:a16="http://schemas.microsoft.com/office/drawing/2014/main" val="1354964583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865951701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3434645264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377018404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1633420523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2755359204"/>
                    </a:ext>
                  </a:extLst>
                </a:gridCol>
                <a:gridCol w="516554">
                  <a:extLst>
                    <a:ext uri="{9D8B030D-6E8A-4147-A177-3AD203B41FA5}">
                      <a16:colId xmlns:a16="http://schemas.microsoft.com/office/drawing/2014/main" val="824842862"/>
                    </a:ext>
                  </a:extLst>
                </a:gridCol>
              </a:tblGrid>
              <a:tr h="14287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Basal Respiration (</a:t>
                      </a: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pmol</a:t>
                      </a: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/min/Norm unit)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22374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Normoxic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SuHx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53071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Ctl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Ctl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52909808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39.653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35.392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48.571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44.694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63.231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0154229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41.471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47.218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36.356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33.133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66.79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21.248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09045247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39.469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71.627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42.844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17.479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45.335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29.779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2275364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42.352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71.627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40.949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18.022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81.127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5.4729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02666453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80.645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64.105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23.521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20.337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89.197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9.3169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59627912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Extracellular acidification rate (</a:t>
                      </a:r>
                      <a:r>
                        <a:rPr lang="en-US" sz="8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mPh</a:t>
                      </a: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/min/Norm Unit)</a:t>
                      </a:r>
                      <a:endParaRPr lang="en-US" sz="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62898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46.626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45.259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31.813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335.33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22.701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172.226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5602893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41.92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33.022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40.225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371.54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29.286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151.96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6350742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49.78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37.882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18.16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193.83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13.910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135.2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550081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4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7.1182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4.394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365514"/>
                  </a:ext>
                </a:extLst>
              </a:tr>
              <a:tr h="807244">
                <a:tc gridSpan="7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Raw values for basal respiration and Extracellular acidification rate in N- and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SuHx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-MVECs. Each row of N- and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SuHx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-MVEC data represents a paired set of samples run at the same time. For part of Lot 4 and Lot 5, 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</a:t>
                      </a:r>
                      <a:r>
                        <a:rPr lang="en-US" sz="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sensor calibration was unsuccessful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thus these ECAR measurements were not </a:t>
                      </a:r>
                      <a:r>
                        <a:rPr lang="en-US" sz="8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used.Ctl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Untreated; MQ: MitoQ; HC: HC-067047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229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49837" y="4427657"/>
            <a:ext cx="1620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SupplementaryTable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53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66394"/>
              </p:ext>
            </p:extLst>
          </p:nvPr>
        </p:nvGraphicFramePr>
        <p:xfrm>
          <a:off x="3207864" y="64334"/>
          <a:ext cx="6501402" cy="6713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0701">
                  <a:extLst>
                    <a:ext uri="{9D8B030D-6E8A-4147-A177-3AD203B41FA5}">
                      <a16:colId xmlns:a16="http://schemas.microsoft.com/office/drawing/2014/main" val="2337382591"/>
                    </a:ext>
                  </a:extLst>
                </a:gridCol>
                <a:gridCol w="3250701">
                  <a:extLst>
                    <a:ext uri="{9D8B030D-6E8A-4147-A177-3AD203B41FA5}">
                      <a16:colId xmlns:a16="http://schemas.microsoft.com/office/drawing/2014/main" val="29634026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17722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temperature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degrees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3660047"/>
                  </a:ext>
                </a:extLst>
              </a:tr>
              <a:tr h="75100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Separation strategy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 chromatography with aqueous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mobile phase of MS-grade water with 0.1% formic acid, and organic phase of 98% acetonitrile with 0.1% formic acid.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3252092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Discovery HS F5 HPLC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 µm particle size, L x I.D. = 15cm x 2.1mm) – 35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185222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Injection volume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µL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850400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run time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minutes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0549890"/>
                  </a:ext>
                </a:extLst>
              </a:tr>
              <a:tr h="5611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rate gradient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0-27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0.15 ml/min</a:t>
                      </a:r>
                    </a:p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27-47mins: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0.3 ml/min</a:t>
                      </a:r>
                    </a:p>
                    <a:p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47-50mins: 0.15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4686516"/>
                  </a:ext>
                </a:extLst>
              </a:tr>
              <a:tr h="90608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Phase Gradient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aqueous (6 </a:t>
                      </a:r>
                      <a:r>
                        <a:rPr lang="en-US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 aqueous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(6-15mins)</a:t>
                      </a:r>
                    </a:p>
                    <a:p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aqueous (15-26mins)</a:t>
                      </a:r>
                    </a:p>
                    <a:p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 aqueous (26-35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aqueous (35mins-end)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11769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QQQ nebulizer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pressure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psi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00213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QQQ gas flow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L/min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44937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QQQ gas temperature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 ° C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67159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Sheath Gas Flow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L/min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883761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Sheath gas heater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 C</a:t>
                      </a:r>
                    </a:p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0741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ESI Ion source Voltage Parameters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 Voltage: 4000V,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Charging: 1500V, </a:t>
                      </a:r>
                      <a:r>
                        <a:rPr lang="en-US" sz="11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Fragmentor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380V, cell accelerator: 3 V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12888889"/>
                  </a:ext>
                </a:extLst>
              </a:tr>
              <a:tr h="689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QQQ ion funnel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low-pressure RF: 60V; positive high-pressure RF: 130V; negative low-pressure RF: 40V; negative, high-pressure RF: 100V.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21467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47567"/>
            <a:ext cx="3050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Supplementary Table 2: LC/MS parameters</a:t>
            </a:r>
          </a:p>
        </p:txBody>
      </p:sp>
    </p:spTree>
    <p:extLst>
      <p:ext uri="{BB962C8B-B14F-4D97-AF65-F5344CB8AC3E}">
        <p14:creationId xmlns:p14="http://schemas.microsoft.com/office/powerpoint/2010/main" val="41579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542</Words>
  <Application>Microsoft Office PowerPoint</Application>
  <PresentationFormat>Widescreen</PresentationFormat>
  <Paragraphs>130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Suresh</dc:creator>
  <cp:lastModifiedBy>Karthik Suresh</cp:lastModifiedBy>
  <cp:revision>2</cp:revision>
  <dcterms:created xsi:type="dcterms:W3CDTF">2019-06-05T14:18:26Z</dcterms:created>
  <dcterms:modified xsi:type="dcterms:W3CDTF">2019-06-17T19:27:54Z</dcterms:modified>
</cp:coreProperties>
</file>