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8" r:id="rId3"/>
    <p:sldId id="282" r:id="rId4"/>
    <p:sldId id="284" r:id="rId5"/>
    <p:sldId id="260" r:id="rId6"/>
    <p:sldId id="270" r:id="rId7"/>
    <p:sldId id="277" r:id="rId8"/>
    <p:sldId id="28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Segoe UI Light" panose="020B0502040204020203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3"/>
    <a:srgbClr val="FFFFE7"/>
    <a:srgbClr val="FFFFFF"/>
    <a:srgbClr val="FFFFF7"/>
    <a:srgbClr val="EAEAEA"/>
    <a:srgbClr val="FB827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36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67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cid:image003.png@01D7C779.2E659B20" TargetMode="External"/><Relationship Id="rId13" Type="http://schemas.openxmlformats.org/officeDocument/2006/relationships/image" Target="cid:image001.png@01D7C779.2E659B20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cid:image004.png@01D7C779.2E659B20" TargetMode="External"/><Relationship Id="rId11" Type="http://schemas.openxmlformats.org/officeDocument/2006/relationships/image" Target="cid:image008.png@01D7C779.2E659B20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cid:image012.png@01D7C779.2E659B20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4" y="1819738"/>
            <a:ext cx="753838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l"/>
            <a:r>
              <a:rPr lang="en-SG" sz="3600" b="1" dirty="0">
                <a:solidFill>
                  <a:srgbClr val="FFFFFF"/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Digitalization in Private Banking</a:t>
            </a:r>
            <a:endParaRPr lang="en-SG" sz="1800" b="1" i="0" u="none" strike="noStrike" baseline="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50" y="2622825"/>
            <a:ext cx="493112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Suresh Marpu</a:t>
            </a:r>
            <a:endParaRPr sz="2400" dirty="0">
              <a:solidFill>
                <a:srgbClr val="FFFFFF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cxnSp>
        <p:nvCxnSpPr>
          <p:cNvPr id="146" name="Google Shape;146;p40"/>
          <p:cNvCxnSpPr>
            <a:cxnSpLocks/>
          </p:cNvCxnSpPr>
          <p:nvPr/>
        </p:nvCxnSpPr>
        <p:spPr>
          <a:xfrm flipH="1">
            <a:off x="517650" y="2670825"/>
            <a:ext cx="7004458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/>
        </p:nvSpPr>
        <p:spPr>
          <a:xfrm>
            <a:off x="517675" y="370837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u="sng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Objective</a:t>
            </a:r>
            <a:endParaRPr sz="2400" b="1" u="sng" dirty="0">
              <a:solidFill>
                <a:srgbClr val="FF0000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386608"/>
            <a:ext cx="96375" cy="121264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997F8-C76C-4C45-B472-A131FC5B1414}"/>
              </a:ext>
            </a:extLst>
          </p:cNvPr>
          <p:cNvSpPr txBox="1"/>
          <p:nvPr/>
        </p:nvSpPr>
        <p:spPr>
          <a:xfrm>
            <a:off x="614050" y="1247185"/>
            <a:ext cx="23663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Why Digitalization?</a:t>
            </a:r>
          </a:p>
        </p:txBody>
      </p:sp>
      <p:sp>
        <p:nvSpPr>
          <p:cNvPr id="10" name="Google Shape;166;p42">
            <a:extLst>
              <a:ext uri="{FF2B5EF4-FFF2-40B4-BE49-F238E27FC236}">
                <a16:creationId xmlns:a16="http://schemas.microsoft.com/office/drawing/2014/main" id="{D4995ADC-C24A-443A-ABA4-5FEA96167429}"/>
              </a:ext>
            </a:extLst>
          </p:cNvPr>
          <p:cNvSpPr/>
          <p:nvPr/>
        </p:nvSpPr>
        <p:spPr>
          <a:xfrm>
            <a:off x="516204" y="1978527"/>
            <a:ext cx="96375" cy="121264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" name="Google Shape;166;p42">
            <a:extLst>
              <a:ext uri="{FF2B5EF4-FFF2-40B4-BE49-F238E27FC236}">
                <a16:creationId xmlns:a16="http://schemas.microsoft.com/office/drawing/2014/main" id="{BF6778ED-76CD-4BD4-BB36-B538AB11337C}"/>
              </a:ext>
            </a:extLst>
          </p:cNvPr>
          <p:cNvSpPr/>
          <p:nvPr/>
        </p:nvSpPr>
        <p:spPr>
          <a:xfrm>
            <a:off x="517673" y="2569350"/>
            <a:ext cx="96375" cy="121264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" name="Google Shape;166;p42">
            <a:extLst>
              <a:ext uri="{FF2B5EF4-FFF2-40B4-BE49-F238E27FC236}">
                <a16:creationId xmlns:a16="http://schemas.microsoft.com/office/drawing/2014/main" id="{504F7BC9-BABD-444C-9767-E148910B4D74}"/>
              </a:ext>
            </a:extLst>
          </p:cNvPr>
          <p:cNvSpPr/>
          <p:nvPr/>
        </p:nvSpPr>
        <p:spPr>
          <a:xfrm>
            <a:off x="516204" y="3099541"/>
            <a:ext cx="96375" cy="121264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DABBF-197C-4DE0-ADC8-76E125FDE84F}"/>
              </a:ext>
            </a:extLst>
          </p:cNvPr>
          <p:cNvSpPr txBox="1"/>
          <p:nvPr/>
        </p:nvSpPr>
        <p:spPr>
          <a:xfrm>
            <a:off x="612579" y="1817963"/>
            <a:ext cx="558678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Key Digital trends in Singapore private banking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37A2A-6D2B-422E-A310-8F2AB9BBDC9F}"/>
              </a:ext>
            </a:extLst>
          </p:cNvPr>
          <p:cNvSpPr txBox="1"/>
          <p:nvPr/>
        </p:nvSpPr>
        <p:spPr>
          <a:xfrm>
            <a:off x="612580" y="2388741"/>
            <a:ext cx="35413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UX research and Prioritization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03039-0C8D-4601-90C8-66F874FB6C9B}"/>
              </a:ext>
            </a:extLst>
          </p:cNvPr>
          <p:cNvSpPr txBox="1"/>
          <p:nvPr/>
        </p:nvSpPr>
        <p:spPr>
          <a:xfrm>
            <a:off x="612579" y="2940073"/>
            <a:ext cx="31229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Implementation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/>
        </p:nvSpPr>
        <p:spPr>
          <a:xfrm>
            <a:off x="104207" y="156359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u="sng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Why Digitalization  </a:t>
            </a:r>
            <a:endParaRPr sz="2400" b="1" u="sng" dirty="0">
              <a:solidFill>
                <a:srgbClr val="FF0000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D62EE-5BEB-4D7E-9E47-54B264AFD8E7}"/>
              </a:ext>
            </a:extLst>
          </p:cNvPr>
          <p:cNvSpPr txBox="1"/>
          <p:nvPr/>
        </p:nvSpPr>
        <p:spPr>
          <a:xfrm>
            <a:off x="3239560" y="2082443"/>
            <a:ext cx="2664879" cy="1292662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Experience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 are demanding more digital products from their banks. Research suggest that customers will switch banks if they are unhappy with digital banking services.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92D42-DF2F-459C-8842-4E2EB2E611CD}"/>
              </a:ext>
            </a:extLst>
          </p:cNvPr>
          <p:cNvSpPr txBox="1"/>
          <p:nvPr/>
        </p:nvSpPr>
        <p:spPr>
          <a:xfrm>
            <a:off x="574681" y="983087"/>
            <a:ext cx="2664879" cy="1261884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Competition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Fintech’s are entering the traditional banking market, using digital and mobile technology to attract new customers.                               </a:t>
            </a:r>
          </a:p>
          <a:p>
            <a:pPr algn="just"/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4B5CAA-4B3D-4D60-9579-DD7754F1E6C9}"/>
              </a:ext>
            </a:extLst>
          </p:cNvPr>
          <p:cNvSpPr txBox="1"/>
          <p:nvPr/>
        </p:nvSpPr>
        <p:spPr>
          <a:xfrm>
            <a:off x="5904439" y="983087"/>
            <a:ext cx="2664879" cy="1261884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&amp; Cost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Growth is expected when banks offer digital products, more efficient operations and the  other reason to cut the costs incurring due to legacy platforms.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19BC78-22E2-4B24-9E25-7E4098B54A8B}"/>
              </a:ext>
            </a:extLst>
          </p:cNvPr>
          <p:cNvSpPr txBox="1"/>
          <p:nvPr/>
        </p:nvSpPr>
        <p:spPr>
          <a:xfrm>
            <a:off x="574681" y="3141446"/>
            <a:ext cx="2664879" cy="1100301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Ready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need to look to the future, and how we can leverage innovations to exceed our clients’ ever-growing expectations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5A404C-1287-4B9A-91EB-E5FDF87740C0}"/>
              </a:ext>
            </a:extLst>
          </p:cNvPr>
          <p:cNvSpPr txBox="1"/>
          <p:nvPr/>
        </p:nvSpPr>
        <p:spPr>
          <a:xfrm>
            <a:off x="5904439" y="3142127"/>
            <a:ext cx="2664879" cy="1100301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Digitalization has brought around enhanced efficiency in banking processes</a:t>
            </a:r>
          </a:p>
          <a:p>
            <a:pPr algn="ctr"/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/>
        </p:nvSpPr>
        <p:spPr>
          <a:xfrm>
            <a:off x="105315" y="164127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Key Digital trends in Singapore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D62EE-5BEB-4D7E-9E47-54B264AFD8E7}"/>
              </a:ext>
            </a:extLst>
          </p:cNvPr>
          <p:cNvSpPr txBox="1"/>
          <p:nvPr/>
        </p:nvSpPr>
        <p:spPr>
          <a:xfrm>
            <a:off x="3427944" y="1075865"/>
            <a:ext cx="2664879" cy="1777410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20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lockchain</a:t>
            </a:r>
          </a:p>
          <a:p>
            <a:pPr algn="ctr"/>
            <a:endParaRPr lang="en-SG" sz="16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Real-time settlements. </a:t>
            </a:r>
          </a:p>
          <a:p>
            <a:pPr>
              <a:buClr>
                <a:srgbClr val="C00000"/>
              </a:buClr>
            </a:pPr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secured and low-cost.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shared Blockchain platform is efficient method for banks to collect ,store , validate customer 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4B5CAA-4B3D-4D60-9579-DD7754F1E6C9}"/>
              </a:ext>
            </a:extLst>
          </p:cNvPr>
          <p:cNvSpPr txBox="1"/>
          <p:nvPr/>
        </p:nvSpPr>
        <p:spPr>
          <a:xfrm>
            <a:off x="6366361" y="1109353"/>
            <a:ext cx="2664879" cy="1808187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20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loud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 computing  as needed</a:t>
            </a:r>
          </a:p>
          <a:p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Focus on services </a:t>
            </a:r>
          </a:p>
          <a:p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resilient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EDFAA-543E-4BB7-B3F3-97EBB875BDA2}"/>
              </a:ext>
            </a:extLst>
          </p:cNvPr>
          <p:cNvSpPr txBox="1"/>
          <p:nvPr/>
        </p:nvSpPr>
        <p:spPr>
          <a:xfrm>
            <a:off x="3486274" y="3182515"/>
            <a:ext cx="2664879" cy="1423467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Banking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Integrated 3</a:t>
            </a:r>
            <a:r>
              <a:rPr lang="en-SG" sz="1050" baseline="30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SG" sz="105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party product offering</a:t>
            </a: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Improved customer experience 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Revenue opportunity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AA3FE-D02F-46FF-9AD3-143E1BF81AAA}"/>
              </a:ext>
            </a:extLst>
          </p:cNvPr>
          <p:cNvSpPr txBox="1"/>
          <p:nvPr/>
        </p:nvSpPr>
        <p:spPr>
          <a:xfrm>
            <a:off x="574680" y="3136349"/>
            <a:ext cx="2664879" cy="1485022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20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client better.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 personalized products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F302F-29D2-4ECF-B580-89EB57BFB3CD}"/>
              </a:ext>
            </a:extLst>
          </p:cNvPr>
          <p:cNvSpPr txBox="1"/>
          <p:nvPr/>
        </p:nvSpPr>
        <p:spPr>
          <a:xfrm>
            <a:off x="6397868" y="3167127"/>
            <a:ext cx="2664879" cy="1423467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</a:p>
          <a:p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Accelerated digital transformation.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Better customer experience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operation efficiency.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1197F-70C3-4421-B577-835212680044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63" y="924937"/>
            <a:ext cx="538161" cy="607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BE454F4-5F29-4C55-BB5D-2915D8EA98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150" y="2209800"/>
            <a:ext cx="647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B61341-513C-4A05-ACCE-D75B06FB45E0}"/>
              </a:ext>
            </a:extLst>
          </p:cNvPr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5" y="2917540"/>
            <a:ext cx="538161" cy="61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68D6EC-43C1-4343-8FF1-BCCA1650941D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15" y="2933700"/>
            <a:ext cx="519112" cy="60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018FFA-0E4A-4B43-9B97-5955188FB6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361" y="924937"/>
            <a:ext cx="538161" cy="6074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5372C3D-C1B9-4651-87EB-0C10FF782FE9}"/>
              </a:ext>
            </a:extLst>
          </p:cNvPr>
          <p:cNvSpPr txBox="1"/>
          <p:nvPr/>
        </p:nvSpPr>
        <p:spPr>
          <a:xfrm>
            <a:off x="646526" y="1075062"/>
            <a:ext cx="2664879" cy="1777410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20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SG" sz="1600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  <a:p>
            <a:pPr algn="ctr"/>
            <a:endParaRPr lang="en-SG" sz="16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AI and machine learning will result in real-time financial recommendations</a:t>
            </a: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 AI  experience driving better services and results.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Fraud detection.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705083-27F2-4601-A79D-1BA71D63DA0C}"/>
              </a:ext>
            </a:extLst>
          </p:cNvPr>
          <p:cNvPicPr>
            <a:picLocks noChangeAspect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5" y="924937"/>
            <a:ext cx="538162" cy="60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4193CA-BA02-4271-A6AC-31E95B09290F}"/>
              </a:ext>
            </a:extLst>
          </p:cNvPr>
          <p:cNvPicPr>
            <a:picLocks noChangeAspect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31" y="2933700"/>
            <a:ext cx="519112" cy="599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85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201525" y="2054700"/>
            <a:ext cx="300625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Understanding</a:t>
            </a:r>
            <a:endParaRPr sz="2400" b="1" dirty="0">
              <a:solidFill>
                <a:srgbClr val="FF0000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the user</a:t>
            </a:r>
            <a:endParaRPr sz="2400" b="1" dirty="0">
              <a:solidFill>
                <a:srgbClr val="FF0000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cxnSp>
        <p:nvCxnSpPr>
          <p:cNvPr id="188" name="Google Shape;188;p44"/>
          <p:cNvCxnSpPr>
            <a:cxnSpLocks/>
          </p:cNvCxnSpPr>
          <p:nvPr/>
        </p:nvCxnSpPr>
        <p:spPr>
          <a:xfrm>
            <a:off x="3460100" y="1292361"/>
            <a:ext cx="0" cy="25587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E3421B-90E4-4EBF-85EF-5681C595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25" y="1292361"/>
            <a:ext cx="5031526" cy="2558775"/>
          </a:xfrm>
          <a:prstGeom prst="rect">
            <a:avLst/>
          </a:prstGeom>
        </p:spPr>
      </p:pic>
      <p:sp>
        <p:nvSpPr>
          <p:cNvPr id="9" name="Google Shape;186;p44">
            <a:extLst>
              <a:ext uri="{FF2B5EF4-FFF2-40B4-BE49-F238E27FC236}">
                <a16:creationId xmlns:a16="http://schemas.microsoft.com/office/drawing/2014/main" id="{B07AB3E2-FB11-4614-AEE1-D77D3596611C}"/>
              </a:ext>
            </a:extLst>
          </p:cNvPr>
          <p:cNvSpPr txBox="1"/>
          <p:nvPr/>
        </p:nvSpPr>
        <p:spPr>
          <a:xfrm>
            <a:off x="0" y="18670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b="1" i="0" u="sng" strike="noStrike" baseline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feature that the bank should implement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F23F-FAD4-41AA-8EDC-19B44F65E44C}"/>
              </a:ext>
            </a:extLst>
          </p:cNvPr>
          <p:cNvSpPr txBox="1"/>
          <p:nvPr/>
        </p:nvSpPr>
        <p:spPr>
          <a:xfrm>
            <a:off x="3749025" y="4298463"/>
            <a:ext cx="461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According to above study ,the priority should be client onboarding,  which needs to be addressed first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Google Shape;197;p45">
            <a:extLst>
              <a:ext uri="{FF2B5EF4-FFF2-40B4-BE49-F238E27FC236}">
                <a16:creationId xmlns:a16="http://schemas.microsoft.com/office/drawing/2014/main" id="{99405586-B547-4328-8C17-25DF71B30D7B}"/>
              </a:ext>
            </a:extLst>
          </p:cNvPr>
          <p:cNvSpPr/>
          <p:nvPr/>
        </p:nvSpPr>
        <p:spPr>
          <a:xfrm>
            <a:off x="3346175" y="4446148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120110" y="160341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Implementation</a:t>
            </a:r>
            <a:r>
              <a:rPr lang="en" sz="2400" b="1" u="sng" dirty="0">
                <a:solidFill>
                  <a:srgbClr val="5F6368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" sz="2400" b="1" u="sng" dirty="0">
                <a:solidFill>
                  <a:srgbClr val="FF0000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Approach</a:t>
            </a:r>
            <a:endParaRPr sz="2400" b="1" u="sng" dirty="0">
              <a:solidFill>
                <a:srgbClr val="FF0000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109960" y="781765"/>
            <a:ext cx="78735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SG" sz="1100" dirty="0">
                <a:solidFill>
                  <a:srgbClr val="5F6368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The pros and cons of  “</a:t>
            </a:r>
            <a:r>
              <a:rPr lang="en-SG" sz="1100" b="1" dirty="0">
                <a:solidFill>
                  <a:srgbClr val="5F6368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Build vs Buy</a:t>
            </a:r>
            <a:r>
              <a:rPr lang="en-SG" sz="1100" dirty="0">
                <a:solidFill>
                  <a:srgbClr val="5F6368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’ onboarding application </a:t>
            </a: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  <a:sym typeface="Open Sans"/>
              </a:rPr>
              <a:t>. </a:t>
            </a:r>
            <a:endParaRPr sz="1050" dirty="0">
              <a:latin typeface="Segoe UI Light" panose="020B0502040204020203" pitchFamily="34" charset="0"/>
              <a:cs typeface="Segoe UI Light" panose="020B0502040204020203" pitchFamily="34" charset="0"/>
              <a:sym typeface="Open Sans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69624" y="1580599"/>
            <a:ext cx="378734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Buy</a:t>
            </a:r>
            <a:endParaRPr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Google Shape;289;p54">
            <a:extLst>
              <a:ext uri="{FF2B5EF4-FFF2-40B4-BE49-F238E27FC236}">
                <a16:creationId xmlns:a16="http://schemas.microsoft.com/office/drawing/2014/main" id="{121BDEC2-A7BF-4CB3-95F5-02EEEF65F762}"/>
              </a:ext>
            </a:extLst>
          </p:cNvPr>
          <p:cNvSpPr txBox="1"/>
          <p:nvPr/>
        </p:nvSpPr>
        <p:spPr>
          <a:xfrm>
            <a:off x="636654" y="1580599"/>
            <a:ext cx="383297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Build In-house </a:t>
            </a:r>
            <a:endParaRPr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E6416-061E-4785-A4A4-C33BC0DF412B}"/>
              </a:ext>
            </a:extLst>
          </p:cNvPr>
          <p:cNvSpPr txBox="1"/>
          <p:nvPr/>
        </p:nvSpPr>
        <p:spPr>
          <a:xfrm>
            <a:off x="554393" y="1366950"/>
            <a:ext cx="3994248" cy="2546851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5F6368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</a:rPr>
              <a:t>Build in-house</a:t>
            </a:r>
          </a:p>
          <a:p>
            <a:r>
              <a:rPr lang="en-SG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customized according to the bank needs.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external dependency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SG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SG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Required time , money and effort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Engineering skills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May or may not be able to integrate with 3rd party software.</a:t>
            </a: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B9082-DFB2-484A-9ACF-3A289870F6D8}"/>
              </a:ext>
            </a:extLst>
          </p:cNvPr>
          <p:cNvSpPr txBox="1"/>
          <p:nvPr/>
        </p:nvSpPr>
        <p:spPr>
          <a:xfrm>
            <a:off x="4720935" y="1367673"/>
            <a:ext cx="3786411" cy="2546851"/>
          </a:xfrm>
          <a:prstGeom prst="rect">
            <a:avLst/>
          </a:prstGeom>
          <a:solidFill>
            <a:srgbClr val="FFFDF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SG" sz="1600" u="sng" dirty="0">
                <a:solidFill>
                  <a:srgbClr val="5F6368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</a:rPr>
              <a:t>Buy</a:t>
            </a:r>
          </a:p>
          <a:p>
            <a:r>
              <a:rPr lang="en-SG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 and play with few configuration changes..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May be cheaper compare to in-house re-engineering.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Tested software , can try different products which caters to the bank requirements and future needs.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SG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Creates dependency with vendor and their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 necessarily be able to integrate with existing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needs to perform tasks.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SG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Google Shape;193;p45">
            <a:extLst>
              <a:ext uri="{FF2B5EF4-FFF2-40B4-BE49-F238E27FC236}">
                <a16:creationId xmlns:a16="http://schemas.microsoft.com/office/drawing/2014/main" id="{ADA5C903-C423-4934-90C6-69FACBB1F4B1}"/>
              </a:ext>
            </a:extLst>
          </p:cNvPr>
          <p:cNvSpPr/>
          <p:nvPr/>
        </p:nvSpPr>
        <p:spPr>
          <a:xfrm>
            <a:off x="532874" y="3981848"/>
            <a:ext cx="7974472" cy="766590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Recommendation:  </a:t>
            </a: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no single universal solution  but given that the private bank “ABC” has no digital offerings and exploring their Digitalization options, I would recommend to </a:t>
            </a:r>
            <a:r>
              <a:rPr lang="en-SG" sz="10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in-house </a:t>
            </a:r>
            <a:r>
              <a:rPr lang="en-SG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 base. The digital transformation should start with agile mindset with engineering skill set which are required to compete with fintech’s and competitors in long run. It’s a long journey but have to start at some point.   </a:t>
            </a:r>
            <a:endParaRPr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61"/>
          <p:cNvCxnSpPr>
            <a:cxnSpLocks/>
          </p:cNvCxnSpPr>
          <p:nvPr/>
        </p:nvCxnSpPr>
        <p:spPr>
          <a:xfrm>
            <a:off x="3527836" y="1399430"/>
            <a:ext cx="113861" cy="33239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86;p44">
            <a:extLst>
              <a:ext uri="{FF2B5EF4-FFF2-40B4-BE49-F238E27FC236}">
                <a16:creationId xmlns:a16="http://schemas.microsoft.com/office/drawing/2014/main" id="{8E330693-39A5-4FF4-8455-9A9E068391BE}"/>
              </a:ext>
            </a:extLst>
          </p:cNvPr>
          <p:cNvSpPr txBox="1"/>
          <p:nvPr/>
        </p:nvSpPr>
        <p:spPr>
          <a:xfrm>
            <a:off x="119270" y="154895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b="0" i="0" u="sng" strike="noStrike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Private banking or expand offerings to mass affluent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2FFA3-0A5C-48C5-AE7A-9BC20A248CAB}"/>
              </a:ext>
            </a:extLst>
          </p:cNvPr>
          <p:cNvSpPr txBox="1"/>
          <p:nvPr/>
        </p:nvSpPr>
        <p:spPr>
          <a:xfrm>
            <a:off x="108775" y="1486850"/>
            <a:ext cx="313535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mass affluent banking customer is a segment expected to grow by double digits in 2021.</a:t>
            </a:r>
            <a:endParaRPr lang="en-SG" dirty="0">
              <a:solidFill>
                <a:schemeClr val="bg1"/>
              </a:solidFill>
              <a:latin typeface="Segoe UI Light" panose="020B0502040204020203" pitchFamily="34" charset="0"/>
              <a:ea typeface="Open Sans"/>
              <a:cs typeface="Segoe UI Light" panose="020B0502040204020203" pitchFamily="34" charset="0"/>
              <a:sym typeface="Open Sans"/>
            </a:endParaRPr>
          </a:p>
          <a:p>
            <a:endParaRPr lang="en-SG" dirty="0">
              <a:solidFill>
                <a:schemeClr val="bg1"/>
              </a:solidFill>
              <a:latin typeface="Segoe UI Light" panose="020B0502040204020203" pitchFamily="34" charset="0"/>
              <a:ea typeface="Open Sans"/>
              <a:cs typeface="Segoe UI Light" panose="020B0502040204020203" pitchFamily="34" charset="0"/>
              <a:sym typeface="Open San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Open Sans"/>
              </a:rPr>
              <a:t>These new millionaires  will fall into mass affluent WM segment and eventually they fall into HNW if they continue to raise.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Segoe UI Light" panose="020B0502040204020203" pitchFamily="34" charset="0"/>
              <a:ea typeface="Open Sans"/>
              <a:cs typeface="Segoe UI Light" panose="020B0502040204020203" pitchFamily="34" charset="0"/>
              <a:sym typeface="Open San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Open Sans"/>
              </a:rPr>
              <a:t>Many customers prefer one-stop  banking.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Open San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Open Sans"/>
              </a:rPr>
              <a:t>Fintech Digital wealth management banks are aiming  this sector with their digital offerings. </a:t>
            </a:r>
            <a:endParaRPr lang="en-SG" dirty="0">
              <a:solidFill>
                <a:schemeClr val="bg1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91B29-6640-4DBF-B746-20F566AB9C64}"/>
              </a:ext>
            </a:extLst>
          </p:cNvPr>
          <p:cNvSpPr txBox="1"/>
          <p:nvPr/>
        </p:nvSpPr>
        <p:spPr>
          <a:xfrm>
            <a:off x="4451512" y="1486850"/>
            <a:ext cx="31353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Open Sans"/>
              </a:rPr>
              <a:t>Leverage new digital transformation technical stack to offer mass affluent.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Open San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ea typeface="Open Sans"/>
                <a:cs typeface="Segoe UI Light" panose="020B0502040204020203" pitchFamily="34" charset="0"/>
                <a:sym typeface="Open Sans"/>
              </a:rPr>
              <a:t>Use Digital onboarding to make a prospect to client.</a:t>
            </a:r>
            <a:endParaRPr lang="en-SG" dirty="0">
              <a:solidFill>
                <a:schemeClr val="bg1"/>
              </a:solidFill>
              <a:latin typeface="Segoe UI Light" panose="020B0502040204020203" pitchFamily="34" charset="0"/>
              <a:ea typeface="Open Sans"/>
              <a:cs typeface="Segoe UI Light" panose="020B0502040204020203" pitchFamily="34" charset="0"/>
              <a:sym typeface="Open Sans"/>
            </a:endParaRPr>
          </a:p>
          <a:p>
            <a:endParaRPr lang="en-SG" dirty="0">
              <a:solidFill>
                <a:schemeClr val="bg1"/>
              </a:solidFill>
              <a:latin typeface="Segoe UI Light" panose="020B0502040204020203" pitchFamily="34" charset="0"/>
              <a:ea typeface="Open Sans"/>
              <a:cs typeface="Segoe UI Light" panose="020B0502040204020203" pitchFamily="34" charset="0"/>
              <a:sym typeface="Open San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Open Sans"/>
              </a:rPr>
              <a:t>Offer customized products with the help of Analytics and AI.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Open San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Open Sans"/>
              </a:rPr>
              <a:t>Use open banking as an opportunity to offer products outside their product offering and  maintain the huge client base.</a:t>
            </a:r>
            <a:endParaRPr lang="en-SG" dirty="0">
              <a:solidFill>
                <a:schemeClr val="bg1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Thank you!</a:t>
            </a:r>
            <a:endParaRPr sz="3600" b="1" dirty="0">
              <a:solidFill>
                <a:schemeClr val="accent1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585</Words>
  <Application>Microsoft Office PowerPoint</Application>
  <PresentationFormat>On-screen Show (16:9)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Segoe UI</vt:lpstr>
      <vt:lpstr>Segoe UI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Marpu, Suresh</dc:creator>
  <cp:lastModifiedBy>suresh marpu</cp:lastModifiedBy>
  <cp:revision>32</cp:revision>
  <dcterms:modified xsi:type="dcterms:W3CDTF">2021-10-25T12:22:50Z</dcterms:modified>
</cp:coreProperties>
</file>