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3"/>
  </p:notesMasterIdLst>
  <p:sldIdLst>
    <p:sldId id="256" r:id="rId2"/>
    <p:sldId id="288" r:id="rId3"/>
    <p:sldId id="287" r:id="rId4"/>
    <p:sldId id="260" r:id="rId5"/>
    <p:sldId id="261" r:id="rId6"/>
    <p:sldId id="262" r:id="rId7"/>
    <p:sldId id="283" r:id="rId8"/>
    <p:sldId id="289" r:id="rId9"/>
    <p:sldId id="282" r:id="rId10"/>
    <p:sldId id="284" r:id="rId11"/>
    <p:sldId id="291" r:id="rId12"/>
    <p:sldId id="265" r:id="rId13"/>
    <p:sldId id="292" r:id="rId14"/>
    <p:sldId id="293" r:id="rId15"/>
    <p:sldId id="294" r:id="rId16"/>
    <p:sldId id="295" r:id="rId17"/>
    <p:sldId id="296" r:id="rId18"/>
    <p:sldId id="297" r:id="rId19"/>
    <p:sldId id="298" r:id="rId20"/>
    <p:sldId id="300" r:id="rId21"/>
    <p:sldId id="281"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Google Sans" panose="020B0604020202020204" charset="0"/>
      <p:regular r:id="rId28"/>
      <p:bold r:id="rId29"/>
      <p:italic r:id="rId30"/>
      <p:boldItalic r:id="rId31"/>
    </p:embeddedFont>
    <p:embeddedFont>
      <p:font typeface="Google Sans Medium"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marpu" initials="sm" lastIdx="4" clrIdx="0">
    <p:extLst>
      <p:ext uri="{19B8F6BF-5375-455C-9EA6-DF929625EA0E}">
        <p15:presenceInfo xmlns:p15="http://schemas.microsoft.com/office/powerpoint/2012/main" userId="0b9583f5ce9c2b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837"/>
    <a:srgbClr val="040A4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b06e27f4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b06e27f4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b06e27f4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b06e27f4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1750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4459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9217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5519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246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502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7861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471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4439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127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09045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2501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docs.rapyd.net/build-with-rapyd/docs/verifying-identity"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hyperlink" Target="https://docs.rapyd.net/build-with-rapyd/reference/identity-verification-object#verify-identity"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rapyd.net/build-with-rapyd/docs/payment-methods" TargetMode="External"/><Relationship Id="rId7" Type="http://schemas.openxmlformats.org/officeDocument/2006/relationships/hyperlink" Target="https://docs.rapyd.net/build-with-rapyd/docs/card-payments"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hyperlink" Target="https://docs.rapyd.net/build-with-rapyd/reference/" TargetMode="External"/><Relationship Id="rId5" Type="http://schemas.openxmlformats.org/officeDocument/2006/relationships/hyperlink" Target="https://docs.rapyd.net/build-with-rapyd/reference/payment-method-type-object#get-payment-method-required-fields" TargetMode="External"/><Relationship Id="rId4" Type="http://schemas.openxmlformats.org/officeDocument/2006/relationships/hyperlink" Target="https://docs.rapyd.net/build-with-rapyd/reference/payment-objec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rapyd.net/build-with-rapyd/docs/payout-to-a-bank-account" TargetMode="External"/><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hyperlink" Target="https://docs.rapyd.net/build-with-rapyd/reference/payout-object#create-payout"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2166277"/>
            <a:ext cx="8626325" cy="553968"/>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b="1" dirty="0">
                <a:solidFill>
                  <a:srgbClr val="FFFFFF"/>
                </a:solidFill>
                <a:latin typeface="Segoe UI" panose="020B0502040204020203" pitchFamily="34" charset="0"/>
                <a:ea typeface="Open Sans SemiBold"/>
                <a:cs typeface="Segoe UI" panose="020B0502040204020203" pitchFamily="34" charset="0"/>
                <a:sym typeface="Open Sans SemiBold"/>
              </a:rPr>
              <a:t>Case study: Tuber rider app design integration with Rapyd</a:t>
            </a:r>
            <a:endParaRPr sz="2400" b="1" dirty="0">
              <a:solidFill>
                <a:srgbClr val="FFFFFF"/>
              </a:solidFill>
              <a:latin typeface="Segoe UI" panose="020B0502040204020203" pitchFamily="34" charset="0"/>
              <a:ea typeface="Open Sans SemiBold"/>
              <a:cs typeface="Segoe UI" panose="020B0502040204020203" pitchFamily="34" charset="0"/>
              <a:sym typeface="Open Sans SemiBold"/>
            </a:endParaRPr>
          </a:p>
        </p:txBody>
      </p:sp>
      <p:sp>
        <p:nvSpPr>
          <p:cNvPr id="145" name="Google Shape;145;p40"/>
          <p:cNvSpPr txBox="1"/>
          <p:nvPr/>
        </p:nvSpPr>
        <p:spPr>
          <a:xfrm>
            <a:off x="517675" y="2769663"/>
            <a:ext cx="4931100"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000" b="1" dirty="0">
                <a:solidFill>
                  <a:srgbClr val="FFFFFF"/>
                </a:solidFill>
                <a:latin typeface="Segoe UI" panose="020B0502040204020203" pitchFamily="34" charset="0"/>
                <a:ea typeface="Open Sans"/>
                <a:cs typeface="Segoe UI" panose="020B0502040204020203" pitchFamily="34" charset="0"/>
                <a:sym typeface="Open Sans"/>
              </a:rPr>
              <a:t>Suresh Marpu</a:t>
            </a:r>
            <a:endParaRPr sz="2000" b="1" dirty="0">
              <a:solidFill>
                <a:srgbClr val="FFFFFF"/>
              </a:solidFill>
              <a:latin typeface="Segoe UI" panose="020B0502040204020203" pitchFamily="34" charset="0"/>
              <a:ea typeface="Open Sans"/>
              <a:cs typeface="Segoe UI" panose="020B0502040204020203" pitchFamily="34" charset="0"/>
              <a:sym typeface="Open Sans"/>
            </a:endParaRPr>
          </a:p>
        </p:txBody>
      </p:sp>
      <p:cxnSp>
        <p:nvCxnSpPr>
          <p:cNvPr id="146" name="Google Shape;146;p40"/>
          <p:cNvCxnSpPr>
            <a:cxnSpLocks/>
          </p:cNvCxnSpPr>
          <p:nvPr/>
        </p:nvCxnSpPr>
        <p:spPr>
          <a:xfrm flipH="1">
            <a:off x="517650" y="2670825"/>
            <a:ext cx="8466163"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186"/>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4A9C07A7-8D60-46C8-A400-164FC6A6D586}"/>
              </a:ext>
            </a:extLst>
          </p:cNvPr>
          <p:cNvSpPr/>
          <p:nvPr/>
        </p:nvSpPr>
        <p:spPr>
          <a:xfrm>
            <a:off x="1165265" y="911063"/>
            <a:ext cx="1097280"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Registration /Login</a:t>
            </a:r>
            <a:endParaRPr lang="en-SG" sz="800" dirty="0">
              <a:latin typeface="Segoe UI" panose="020B0502040204020203" pitchFamily="34" charset="0"/>
              <a:cs typeface="Segoe UI" panose="020B0502040204020203" pitchFamily="34" charset="0"/>
            </a:endParaRPr>
          </a:p>
        </p:txBody>
      </p:sp>
      <p:sp>
        <p:nvSpPr>
          <p:cNvPr id="5" name="Google Shape;226;p48">
            <a:extLst>
              <a:ext uri="{FF2B5EF4-FFF2-40B4-BE49-F238E27FC236}">
                <a16:creationId xmlns:a16="http://schemas.microsoft.com/office/drawing/2014/main" id="{D69F5112-034A-4FC7-8436-ECECF688487B}"/>
              </a:ext>
            </a:extLst>
          </p:cNvPr>
          <p:cNvSpPr txBox="1"/>
          <p:nvPr/>
        </p:nvSpPr>
        <p:spPr>
          <a:xfrm>
            <a:off x="156612" y="63417"/>
            <a:ext cx="2929488"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000" b="1" dirty="0">
                <a:solidFill>
                  <a:srgbClr val="92D050"/>
                </a:solidFill>
                <a:latin typeface="Segoe UI" panose="020B0502040204020203" pitchFamily="34" charset="0"/>
                <a:ea typeface="Open Sans"/>
                <a:cs typeface="Segoe UI" panose="020B0502040204020203" pitchFamily="34" charset="0"/>
                <a:sym typeface="Open Sans"/>
              </a:rPr>
              <a:t>Rider journey map</a:t>
            </a:r>
            <a:endParaRPr sz="2000" b="1" dirty="0">
              <a:solidFill>
                <a:srgbClr val="92D050"/>
              </a:solidFill>
              <a:latin typeface="Segoe UI" panose="020B0502040204020203" pitchFamily="34" charset="0"/>
              <a:ea typeface="Open Sans"/>
              <a:cs typeface="Segoe UI" panose="020B0502040204020203" pitchFamily="34" charset="0"/>
              <a:sym typeface="Open Sans"/>
            </a:endParaRPr>
          </a:p>
        </p:txBody>
      </p:sp>
      <p:cxnSp>
        <p:nvCxnSpPr>
          <p:cNvPr id="9" name="Straight Connector 8">
            <a:extLst>
              <a:ext uri="{FF2B5EF4-FFF2-40B4-BE49-F238E27FC236}">
                <a16:creationId xmlns:a16="http://schemas.microsoft.com/office/drawing/2014/main" id="{67378F4C-0D80-4EC2-9EAF-F671DBEFEA51}"/>
              </a:ext>
            </a:extLst>
          </p:cNvPr>
          <p:cNvCxnSpPr/>
          <p:nvPr/>
        </p:nvCxnSpPr>
        <p:spPr>
          <a:xfrm>
            <a:off x="954931" y="1269070"/>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FE784AEF-18A2-42BD-9419-E9D5D9C1D3FD}"/>
              </a:ext>
            </a:extLst>
          </p:cNvPr>
          <p:cNvSpPr/>
          <p:nvPr/>
        </p:nvSpPr>
        <p:spPr>
          <a:xfrm>
            <a:off x="2692892" y="911063"/>
            <a:ext cx="1097280"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Booking</a:t>
            </a:r>
            <a:endParaRPr lang="en-SG" sz="800" dirty="0">
              <a:latin typeface="Segoe UI" panose="020B0502040204020203" pitchFamily="34" charset="0"/>
              <a:cs typeface="Segoe UI" panose="020B0502040204020203" pitchFamily="34" charset="0"/>
            </a:endParaRPr>
          </a:p>
        </p:txBody>
      </p:sp>
      <p:sp>
        <p:nvSpPr>
          <p:cNvPr id="26" name="Rectangle: Rounded Corners 25">
            <a:extLst>
              <a:ext uri="{FF2B5EF4-FFF2-40B4-BE49-F238E27FC236}">
                <a16:creationId xmlns:a16="http://schemas.microsoft.com/office/drawing/2014/main" id="{80FEC589-5646-475F-8E77-586A58F7DF96}"/>
              </a:ext>
            </a:extLst>
          </p:cNvPr>
          <p:cNvSpPr/>
          <p:nvPr/>
        </p:nvSpPr>
        <p:spPr>
          <a:xfrm>
            <a:off x="4328722" y="911063"/>
            <a:ext cx="1097280"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Payment</a:t>
            </a:r>
            <a:endParaRPr lang="en-SG" sz="800" dirty="0">
              <a:latin typeface="Segoe UI" panose="020B0502040204020203" pitchFamily="34" charset="0"/>
              <a:cs typeface="Segoe UI" panose="020B0502040204020203" pitchFamily="34" charset="0"/>
            </a:endParaRPr>
          </a:p>
        </p:txBody>
      </p:sp>
      <p:sp>
        <p:nvSpPr>
          <p:cNvPr id="27" name="Rectangle: Rounded Corners 26">
            <a:extLst>
              <a:ext uri="{FF2B5EF4-FFF2-40B4-BE49-F238E27FC236}">
                <a16:creationId xmlns:a16="http://schemas.microsoft.com/office/drawing/2014/main" id="{1E66A4FF-EE33-49CE-9FA1-78A8891531C3}"/>
              </a:ext>
            </a:extLst>
          </p:cNvPr>
          <p:cNvSpPr/>
          <p:nvPr/>
        </p:nvSpPr>
        <p:spPr>
          <a:xfrm>
            <a:off x="6012900" y="911063"/>
            <a:ext cx="1097280"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Ride</a:t>
            </a:r>
            <a:endParaRPr lang="en-SG" sz="800" dirty="0">
              <a:latin typeface="Segoe UI" panose="020B0502040204020203" pitchFamily="34" charset="0"/>
              <a:cs typeface="Segoe UI" panose="020B0502040204020203" pitchFamily="34" charset="0"/>
            </a:endParaRPr>
          </a:p>
        </p:txBody>
      </p:sp>
      <p:sp>
        <p:nvSpPr>
          <p:cNvPr id="28" name="Rectangle: Rounded Corners 27">
            <a:extLst>
              <a:ext uri="{FF2B5EF4-FFF2-40B4-BE49-F238E27FC236}">
                <a16:creationId xmlns:a16="http://schemas.microsoft.com/office/drawing/2014/main" id="{A7DB3D9E-86C4-492F-AD50-DF3D7F01BFFA}"/>
              </a:ext>
            </a:extLst>
          </p:cNvPr>
          <p:cNvSpPr/>
          <p:nvPr/>
        </p:nvSpPr>
        <p:spPr>
          <a:xfrm>
            <a:off x="7766362" y="911063"/>
            <a:ext cx="1097280"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Reflect</a:t>
            </a:r>
            <a:endParaRPr lang="en-SG" sz="800" dirty="0">
              <a:latin typeface="Segoe UI" panose="020B05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id="{77AD902E-15BA-401E-B825-E41D1814230F}"/>
              </a:ext>
            </a:extLst>
          </p:cNvPr>
          <p:cNvSpPr txBox="1"/>
          <p:nvPr/>
        </p:nvSpPr>
        <p:spPr>
          <a:xfrm>
            <a:off x="954931" y="1269070"/>
            <a:ext cx="1517949" cy="1708160"/>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User should be able to login as Guest user.</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a:t>
            </a:r>
            <a:r>
              <a:rPr lang="en-US" sz="700" dirty="0">
                <a:solidFill>
                  <a:schemeClr val="tx1"/>
                </a:solidFill>
                <a:latin typeface="Segoe UI Light" panose="020B0502040204020203" pitchFamily="34" charset="0"/>
                <a:cs typeface="Segoe UI Light" panose="020B0502040204020203" pitchFamily="34" charset="0"/>
                <a:sym typeface="Google Sans"/>
              </a:rPr>
              <a:t>  If user is an existing Tuber app user then he should be able to navigate to login page to login with his credentials.</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a:t>
            </a:r>
            <a:r>
              <a:rPr lang="en-US" sz="700" dirty="0">
                <a:solidFill>
                  <a:schemeClr val="tx1"/>
                </a:solidFill>
                <a:latin typeface="Segoe UI Light" panose="020B0502040204020203" pitchFamily="34" charset="0"/>
                <a:cs typeface="Segoe UI Light" panose="020B0502040204020203" pitchFamily="34" charset="0"/>
                <a:sym typeface="Google Sans"/>
              </a:rPr>
              <a:t>. If a rider is a new user then  he should be able to navigate to “Onboarding”  screen to upload required documents and verification should be STP to avail all options in the Tuber app. </a:t>
            </a:r>
          </a:p>
          <a:p>
            <a:pPr marL="228600" indent="-228600">
              <a:buAutoNum type="alphaLcPeriod"/>
            </a:pPr>
            <a:endParaRPr lang="en-SG" sz="700" dirty="0"/>
          </a:p>
        </p:txBody>
      </p:sp>
      <p:cxnSp>
        <p:nvCxnSpPr>
          <p:cNvPr id="30" name="Straight Connector 29">
            <a:extLst>
              <a:ext uri="{FF2B5EF4-FFF2-40B4-BE49-F238E27FC236}">
                <a16:creationId xmlns:a16="http://schemas.microsoft.com/office/drawing/2014/main" id="{EA2B93AC-0BF1-4933-8E6C-E13A3FB51892}"/>
              </a:ext>
            </a:extLst>
          </p:cNvPr>
          <p:cNvCxnSpPr/>
          <p:nvPr/>
        </p:nvCxnSpPr>
        <p:spPr>
          <a:xfrm>
            <a:off x="2482558" y="1287436"/>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B454E411-5CC4-4A7E-9E90-29AF81568963}"/>
              </a:ext>
            </a:extLst>
          </p:cNvPr>
          <p:cNvSpPr/>
          <p:nvPr/>
        </p:nvSpPr>
        <p:spPr>
          <a:xfrm>
            <a:off x="113747" y="1327773"/>
            <a:ext cx="738316"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Goal</a:t>
            </a:r>
            <a:endParaRPr lang="en-SG" sz="800" dirty="0">
              <a:latin typeface="Segoe UI" panose="020B0502040204020203" pitchFamily="34" charset="0"/>
              <a:cs typeface="Segoe UI" panose="020B0502040204020203" pitchFamily="34" charset="0"/>
            </a:endParaRPr>
          </a:p>
        </p:txBody>
      </p:sp>
      <p:cxnSp>
        <p:nvCxnSpPr>
          <p:cNvPr id="13" name="Straight Connector 12">
            <a:extLst>
              <a:ext uri="{FF2B5EF4-FFF2-40B4-BE49-F238E27FC236}">
                <a16:creationId xmlns:a16="http://schemas.microsoft.com/office/drawing/2014/main" id="{AA770BD4-39D4-49C9-81B3-B85DCF47A656}"/>
              </a:ext>
            </a:extLst>
          </p:cNvPr>
          <p:cNvCxnSpPr/>
          <p:nvPr/>
        </p:nvCxnSpPr>
        <p:spPr>
          <a:xfrm>
            <a:off x="4100901" y="1269070"/>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6CC36B9-4CE9-4191-95EA-33611502D198}"/>
              </a:ext>
            </a:extLst>
          </p:cNvPr>
          <p:cNvSpPr txBox="1"/>
          <p:nvPr/>
        </p:nvSpPr>
        <p:spPr>
          <a:xfrm>
            <a:off x="2482558" y="1287436"/>
            <a:ext cx="1517949" cy="954107"/>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Book Ride in Tuber app. Specify pick up and drop off location.</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a:t>
            </a:r>
            <a:r>
              <a:rPr lang="en-US" sz="700" dirty="0">
                <a:solidFill>
                  <a:schemeClr val="tx1"/>
                </a:solidFill>
                <a:latin typeface="Segoe UI Light" panose="020B0502040204020203" pitchFamily="34" charset="0"/>
                <a:cs typeface="Segoe UI Light" panose="020B0502040204020203" pitchFamily="34" charset="0"/>
                <a:sym typeface="Google Sans"/>
              </a:rPr>
              <a:t> Rider can also book a ride in advance with specified time.</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a:t>
            </a:r>
            <a:r>
              <a:rPr lang="en-US" sz="700" dirty="0">
                <a:solidFill>
                  <a:schemeClr val="tx1"/>
                </a:solidFill>
                <a:latin typeface="Segoe UI Light" panose="020B0502040204020203" pitchFamily="34" charset="0"/>
                <a:cs typeface="Segoe UI Light" panose="020B0502040204020203" pitchFamily="34" charset="0"/>
                <a:sym typeface="Google Sans"/>
              </a:rPr>
              <a:t> Rider should be able to see their booking history of last 3-4 trips.</a:t>
            </a:r>
          </a:p>
        </p:txBody>
      </p:sp>
      <p:cxnSp>
        <p:nvCxnSpPr>
          <p:cNvPr id="16" name="Straight Connector 15">
            <a:extLst>
              <a:ext uri="{FF2B5EF4-FFF2-40B4-BE49-F238E27FC236}">
                <a16:creationId xmlns:a16="http://schemas.microsoft.com/office/drawing/2014/main" id="{20A200C8-0E41-45E0-A71F-C7E44E131628}"/>
              </a:ext>
            </a:extLst>
          </p:cNvPr>
          <p:cNvCxnSpPr/>
          <p:nvPr/>
        </p:nvCxnSpPr>
        <p:spPr>
          <a:xfrm>
            <a:off x="5745510" y="1224310"/>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3B1D8C2-25C4-4B25-A3B6-368254950D22}"/>
              </a:ext>
            </a:extLst>
          </p:cNvPr>
          <p:cNvSpPr txBox="1"/>
          <p:nvPr/>
        </p:nvSpPr>
        <p:spPr>
          <a:xfrm>
            <a:off x="4100901" y="1307383"/>
            <a:ext cx="1552923" cy="1277273"/>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Able see estimated price.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a:t>
            </a:r>
            <a:r>
              <a:rPr lang="en-US" sz="700" dirty="0">
                <a:solidFill>
                  <a:schemeClr val="tx1"/>
                </a:solidFill>
                <a:latin typeface="Segoe UI Light" panose="020B0502040204020203" pitchFamily="34" charset="0"/>
                <a:cs typeface="Segoe UI Light" panose="020B0502040204020203" pitchFamily="34" charset="0"/>
                <a:sym typeface="Google Sans"/>
              </a:rPr>
              <a:t> Select payment method from the list payment options.</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a:t>
            </a:r>
            <a:r>
              <a:rPr lang="en-US" sz="700" dirty="0">
                <a:solidFill>
                  <a:schemeClr val="tx1"/>
                </a:solidFill>
                <a:latin typeface="Segoe UI Light" panose="020B0502040204020203" pitchFamily="34" charset="0"/>
                <a:cs typeface="Segoe UI Light" panose="020B0502040204020203" pitchFamily="34" charset="0"/>
                <a:sym typeface="Google Sans"/>
              </a:rPr>
              <a:t> Set preferred payment method.</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d.</a:t>
            </a:r>
            <a:r>
              <a:rPr lang="en-US" sz="700" dirty="0">
                <a:solidFill>
                  <a:schemeClr val="tx1"/>
                </a:solidFill>
                <a:latin typeface="Segoe UI Light" panose="020B0502040204020203" pitchFamily="34" charset="0"/>
                <a:cs typeface="Segoe UI Light" panose="020B0502040204020203" pitchFamily="34" charset="0"/>
                <a:sym typeface="Google Sans"/>
              </a:rPr>
              <a:t> Acknowledge estimated price and confirm booking.</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e</a:t>
            </a:r>
            <a:r>
              <a:rPr lang="en-US" sz="700" dirty="0">
                <a:solidFill>
                  <a:schemeClr val="tx1"/>
                </a:solidFill>
                <a:latin typeface="Segoe UI Light" panose="020B0502040204020203" pitchFamily="34" charset="0"/>
                <a:cs typeface="Segoe UI Light" panose="020B0502040204020203" pitchFamily="34" charset="0"/>
                <a:sym typeface="Google Sans"/>
              </a:rPr>
              <a:t>. Receive booking confirmation.</a:t>
            </a:r>
          </a:p>
        </p:txBody>
      </p:sp>
      <p:cxnSp>
        <p:nvCxnSpPr>
          <p:cNvPr id="20" name="Straight Connector 19">
            <a:extLst>
              <a:ext uri="{FF2B5EF4-FFF2-40B4-BE49-F238E27FC236}">
                <a16:creationId xmlns:a16="http://schemas.microsoft.com/office/drawing/2014/main" id="{5086CCCA-C416-46E7-9444-7530CD54B3BB}"/>
              </a:ext>
            </a:extLst>
          </p:cNvPr>
          <p:cNvCxnSpPr/>
          <p:nvPr/>
        </p:nvCxnSpPr>
        <p:spPr>
          <a:xfrm>
            <a:off x="7473406" y="1224310"/>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634333D-FB6E-4EC8-AB21-7B695C5B1C98}"/>
              </a:ext>
            </a:extLst>
          </p:cNvPr>
          <p:cNvSpPr txBox="1"/>
          <p:nvPr/>
        </p:nvSpPr>
        <p:spPr>
          <a:xfrm>
            <a:off x="5694766" y="1287436"/>
            <a:ext cx="1733549" cy="1815882"/>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Able see drivers location and estimated time to reach.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 </a:t>
            </a:r>
            <a:r>
              <a:rPr lang="en-US" sz="700" dirty="0">
                <a:solidFill>
                  <a:schemeClr val="tx1"/>
                </a:solidFill>
                <a:latin typeface="Segoe UI Light" panose="020B0502040204020203" pitchFamily="34" charset="0"/>
                <a:cs typeface="Segoe UI Light" panose="020B0502040204020203" pitchFamily="34" charset="0"/>
                <a:sym typeface="Google Sans"/>
              </a:rPr>
              <a:t>Receive push notification when driver is nearby.</a:t>
            </a:r>
          </a:p>
          <a:p>
            <a:endParaRPr lang="en-US" sz="700" b="1"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 </a:t>
            </a:r>
            <a:r>
              <a:rPr lang="en-US" sz="700" dirty="0">
                <a:solidFill>
                  <a:schemeClr val="tx1"/>
                </a:solidFill>
                <a:latin typeface="Segoe UI Light" panose="020B0502040204020203" pitchFamily="34" charset="0"/>
                <a:cs typeface="Segoe UI Light" panose="020B0502040204020203" pitchFamily="34" charset="0"/>
                <a:sym typeface="Google Sans"/>
              </a:rPr>
              <a:t>Board the cab.</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d. </a:t>
            </a:r>
            <a:r>
              <a:rPr lang="en-US" sz="700" dirty="0">
                <a:solidFill>
                  <a:schemeClr val="tx1"/>
                </a:solidFill>
                <a:latin typeface="Segoe UI Light" panose="020B0502040204020203" pitchFamily="34" charset="0"/>
                <a:cs typeface="Segoe UI Light" panose="020B0502040204020203" pitchFamily="34" charset="0"/>
                <a:sym typeface="Google Sans"/>
              </a:rPr>
              <a:t>Driver confirms the drop off location and total fare.</a:t>
            </a:r>
          </a:p>
          <a:p>
            <a:endParaRPr lang="en-US" sz="700" b="1"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e. </a:t>
            </a:r>
            <a:r>
              <a:rPr lang="en-US" sz="700" dirty="0">
                <a:solidFill>
                  <a:schemeClr val="tx1"/>
                </a:solidFill>
                <a:latin typeface="Segoe UI Light" panose="020B0502040204020203" pitchFamily="34" charset="0"/>
                <a:cs typeface="Segoe UI Light" panose="020B0502040204020203" pitchFamily="34" charset="0"/>
                <a:sym typeface="Google Sans"/>
              </a:rPr>
              <a:t>Pay cash if it is Cash payment</a:t>
            </a:r>
          </a:p>
          <a:p>
            <a:endParaRPr lang="en-US" sz="700" b="1"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f. </a:t>
            </a:r>
            <a:r>
              <a:rPr lang="en-US" sz="700" dirty="0">
                <a:solidFill>
                  <a:schemeClr val="tx1"/>
                </a:solidFill>
                <a:latin typeface="Segoe UI Light" panose="020B0502040204020203" pitchFamily="34" charset="0"/>
                <a:cs typeface="Segoe UI Light" panose="020B0502040204020203" pitchFamily="34" charset="0"/>
                <a:sym typeface="Google Sans"/>
              </a:rPr>
              <a:t>For any other payments , acknowledge the fare.</a:t>
            </a:r>
          </a:p>
          <a:p>
            <a:endParaRPr lang="en-US" sz="700" dirty="0">
              <a:solidFill>
                <a:schemeClr val="bg1">
                  <a:lumMod val="50000"/>
                </a:schemeClr>
              </a:solidFill>
              <a:latin typeface="Segoe UI Light" panose="020B0502040204020203" pitchFamily="34" charset="0"/>
              <a:cs typeface="Segoe UI Light" panose="020B0502040204020203" pitchFamily="34" charset="0"/>
              <a:sym typeface="Google Sans"/>
            </a:endParaRPr>
          </a:p>
        </p:txBody>
      </p:sp>
      <p:sp>
        <p:nvSpPr>
          <p:cNvPr id="23" name="TextBox 22">
            <a:extLst>
              <a:ext uri="{FF2B5EF4-FFF2-40B4-BE49-F238E27FC236}">
                <a16:creationId xmlns:a16="http://schemas.microsoft.com/office/drawing/2014/main" id="{C41C4A54-3F48-444B-A0CA-CF7986EB5D56}"/>
              </a:ext>
            </a:extLst>
          </p:cNvPr>
          <p:cNvSpPr txBox="1"/>
          <p:nvPr/>
        </p:nvSpPr>
        <p:spPr>
          <a:xfrm>
            <a:off x="7473406" y="1261376"/>
            <a:ext cx="1683192" cy="1061829"/>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Receive notification to rate the trip and Driver.</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a:t>
            </a:r>
            <a:r>
              <a:rPr lang="en-US" sz="700" dirty="0">
                <a:solidFill>
                  <a:schemeClr val="tx1"/>
                </a:solidFill>
                <a:latin typeface="Segoe UI Light" panose="020B0502040204020203" pitchFamily="34" charset="0"/>
                <a:cs typeface="Segoe UI Light" panose="020B0502040204020203" pitchFamily="34" charset="0"/>
                <a:sym typeface="Google Sans"/>
              </a:rPr>
              <a:t>. Provide Feedback if required.</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 </a:t>
            </a:r>
            <a:r>
              <a:rPr lang="en-US" sz="700" dirty="0">
                <a:solidFill>
                  <a:schemeClr val="tx1"/>
                </a:solidFill>
                <a:latin typeface="Segoe UI Light" panose="020B0502040204020203" pitchFamily="34" charset="0"/>
                <a:cs typeface="Segoe UI Light" panose="020B0502040204020203" pitchFamily="34" charset="0"/>
                <a:sym typeface="Google Sans"/>
              </a:rPr>
              <a:t>See your booking history and payments.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d. </a:t>
            </a:r>
            <a:r>
              <a:rPr lang="en-US" sz="700" dirty="0">
                <a:solidFill>
                  <a:schemeClr val="tx1"/>
                </a:solidFill>
                <a:latin typeface="Segoe UI Light" panose="020B0502040204020203" pitchFamily="34" charset="0"/>
                <a:cs typeface="Segoe UI Light" panose="020B0502040204020203" pitchFamily="34" charset="0"/>
                <a:sym typeface="Google Sans"/>
              </a:rPr>
              <a:t>Get rewards.</a:t>
            </a:r>
          </a:p>
        </p:txBody>
      </p:sp>
      <p:sp>
        <p:nvSpPr>
          <p:cNvPr id="24" name="Rectangle: Rounded Corners 23">
            <a:extLst>
              <a:ext uri="{FF2B5EF4-FFF2-40B4-BE49-F238E27FC236}">
                <a16:creationId xmlns:a16="http://schemas.microsoft.com/office/drawing/2014/main" id="{5E3EC543-6087-4ED2-9FA2-D60366EC2519}"/>
              </a:ext>
            </a:extLst>
          </p:cNvPr>
          <p:cNvSpPr/>
          <p:nvPr/>
        </p:nvSpPr>
        <p:spPr>
          <a:xfrm>
            <a:off x="120905" y="3155461"/>
            <a:ext cx="731158"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Feeling</a:t>
            </a:r>
            <a:endParaRPr lang="en-SG" sz="800" dirty="0">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C20C5FFD-6537-4F64-AB77-8692761AF4A9}"/>
              </a:ext>
            </a:extLst>
          </p:cNvPr>
          <p:cNvSpPr txBox="1"/>
          <p:nvPr/>
        </p:nvSpPr>
        <p:spPr>
          <a:xfrm>
            <a:off x="957686" y="3130329"/>
            <a:ext cx="1512440"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Confused.</a:t>
            </a:r>
            <a:endParaRPr lang="en-SG" sz="700" dirty="0">
              <a:solidFill>
                <a:schemeClr val="tx1"/>
              </a:solidFill>
            </a:endParaRPr>
          </a:p>
        </p:txBody>
      </p:sp>
      <p:sp>
        <p:nvSpPr>
          <p:cNvPr id="32" name="TextBox 31">
            <a:extLst>
              <a:ext uri="{FF2B5EF4-FFF2-40B4-BE49-F238E27FC236}">
                <a16:creationId xmlns:a16="http://schemas.microsoft.com/office/drawing/2014/main" id="{674575D0-6F17-410F-B7D9-F88BC2ABFFFF}"/>
              </a:ext>
            </a:extLst>
          </p:cNvPr>
          <p:cNvSpPr txBox="1"/>
          <p:nvPr/>
        </p:nvSpPr>
        <p:spPr>
          <a:xfrm>
            <a:off x="2571873" y="3124047"/>
            <a:ext cx="1512440"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Happy. </a:t>
            </a:r>
            <a:endParaRPr lang="en-SG" sz="700" dirty="0">
              <a:solidFill>
                <a:schemeClr val="tx1"/>
              </a:solidFill>
            </a:endParaRPr>
          </a:p>
        </p:txBody>
      </p:sp>
      <p:sp>
        <p:nvSpPr>
          <p:cNvPr id="33" name="TextBox 32">
            <a:extLst>
              <a:ext uri="{FF2B5EF4-FFF2-40B4-BE49-F238E27FC236}">
                <a16:creationId xmlns:a16="http://schemas.microsoft.com/office/drawing/2014/main" id="{9BE1F95B-D9FF-492B-BFA5-D3592208B9B3}"/>
              </a:ext>
            </a:extLst>
          </p:cNvPr>
          <p:cNvSpPr txBox="1"/>
          <p:nvPr/>
        </p:nvSpPr>
        <p:spPr>
          <a:xfrm>
            <a:off x="4192040" y="3124492"/>
            <a:ext cx="1512440"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Happy.</a:t>
            </a:r>
            <a:endParaRPr lang="en-SG" sz="700" dirty="0">
              <a:solidFill>
                <a:schemeClr val="tx1"/>
              </a:solidFill>
            </a:endParaRPr>
          </a:p>
        </p:txBody>
      </p:sp>
      <p:sp>
        <p:nvSpPr>
          <p:cNvPr id="34" name="TextBox 33">
            <a:extLst>
              <a:ext uri="{FF2B5EF4-FFF2-40B4-BE49-F238E27FC236}">
                <a16:creationId xmlns:a16="http://schemas.microsoft.com/office/drawing/2014/main" id="{F7B728D7-E323-43AF-9507-4E800D39FE0F}"/>
              </a:ext>
            </a:extLst>
          </p:cNvPr>
          <p:cNvSpPr txBox="1"/>
          <p:nvPr/>
        </p:nvSpPr>
        <p:spPr>
          <a:xfrm>
            <a:off x="5778882" y="3124047"/>
            <a:ext cx="1512440"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Confused.</a:t>
            </a:r>
            <a:endParaRPr lang="en-SG" sz="700" dirty="0">
              <a:solidFill>
                <a:schemeClr val="tx1"/>
              </a:solidFill>
            </a:endParaRPr>
          </a:p>
        </p:txBody>
      </p:sp>
      <p:sp>
        <p:nvSpPr>
          <p:cNvPr id="35" name="TextBox 34">
            <a:extLst>
              <a:ext uri="{FF2B5EF4-FFF2-40B4-BE49-F238E27FC236}">
                <a16:creationId xmlns:a16="http://schemas.microsoft.com/office/drawing/2014/main" id="{888874F3-8C73-4DCD-8C4B-668BF67489DE}"/>
              </a:ext>
            </a:extLst>
          </p:cNvPr>
          <p:cNvSpPr txBox="1"/>
          <p:nvPr/>
        </p:nvSpPr>
        <p:spPr>
          <a:xfrm>
            <a:off x="7655491" y="3130056"/>
            <a:ext cx="1488508"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Happy.</a:t>
            </a:r>
            <a:endParaRPr lang="en-SG" sz="700" dirty="0">
              <a:solidFill>
                <a:schemeClr val="tx1"/>
              </a:solidFill>
            </a:endParaRPr>
          </a:p>
        </p:txBody>
      </p:sp>
      <p:sp>
        <p:nvSpPr>
          <p:cNvPr id="36" name="Rectangle: Rounded Corners 35">
            <a:extLst>
              <a:ext uri="{FF2B5EF4-FFF2-40B4-BE49-F238E27FC236}">
                <a16:creationId xmlns:a16="http://schemas.microsoft.com/office/drawing/2014/main" id="{6E15ED82-5824-444F-868E-F5EDFF2B22AD}"/>
              </a:ext>
            </a:extLst>
          </p:cNvPr>
          <p:cNvSpPr/>
          <p:nvPr/>
        </p:nvSpPr>
        <p:spPr>
          <a:xfrm>
            <a:off x="106792" y="3750845"/>
            <a:ext cx="731158"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Pain points</a:t>
            </a:r>
            <a:endParaRPr lang="en-SG" sz="800" dirty="0">
              <a:latin typeface="Segoe UI" panose="020B0502040204020203" pitchFamily="34" charset="0"/>
              <a:cs typeface="Segoe UI" panose="020B0502040204020203" pitchFamily="34" charset="0"/>
            </a:endParaRPr>
          </a:p>
        </p:txBody>
      </p:sp>
      <p:sp>
        <p:nvSpPr>
          <p:cNvPr id="37" name="TextBox 36">
            <a:extLst>
              <a:ext uri="{FF2B5EF4-FFF2-40B4-BE49-F238E27FC236}">
                <a16:creationId xmlns:a16="http://schemas.microsoft.com/office/drawing/2014/main" id="{86DF276C-B5A0-4D8C-89E3-60297C3C48EA}"/>
              </a:ext>
            </a:extLst>
          </p:cNvPr>
          <p:cNvSpPr txBox="1"/>
          <p:nvPr/>
        </p:nvSpPr>
        <p:spPr>
          <a:xfrm>
            <a:off x="943852" y="3688398"/>
            <a:ext cx="1512440" cy="307777"/>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On-boarding should have been easy and less documentation </a:t>
            </a:r>
            <a:endParaRPr lang="en-SG" sz="700" dirty="0">
              <a:solidFill>
                <a:schemeClr val="tx1"/>
              </a:solidFill>
            </a:endParaRPr>
          </a:p>
        </p:txBody>
      </p:sp>
      <p:sp>
        <p:nvSpPr>
          <p:cNvPr id="38" name="TextBox 37">
            <a:extLst>
              <a:ext uri="{FF2B5EF4-FFF2-40B4-BE49-F238E27FC236}">
                <a16:creationId xmlns:a16="http://schemas.microsoft.com/office/drawing/2014/main" id="{49FCAB45-F3AC-496D-94AC-92F5C72F929B}"/>
              </a:ext>
            </a:extLst>
          </p:cNvPr>
          <p:cNvSpPr txBox="1"/>
          <p:nvPr/>
        </p:nvSpPr>
        <p:spPr>
          <a:xfrm>
            <a:off x="5760697" y="3688397"/>
            <a:ext cx="1512440" cy="954107"/>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Unsure of fare breakdown with toll fare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a:t>
            </a:r>
            <a:r>
              <a:rPr lang="en-US" sz="700" dirty="0">
                <a:solidFill>
                  <a:schemeClr val="tx1"/>
                </a:solidFill>
                <a:latin typeface="Segoe UI Light" panose="020B0502040204020203" pitchFamily="34" charset="0"/>
                <a:cs typeface="Segoe UI Light" panose="020B0502040204020203" pitchFamily="34" charset="0"/>
                <a:sym typeface="Google Sans"/>
              </a:rPr>
              <a:t>. Driver communication language (CHINESE,ENGLISH,TAMIL,HINDI..)</a:t>
            </a:r>
          </a:p>
          <a:p>
            <a:r>
              <a:rPr lang="en-US" sz="700" dirty="0">
                <a:solidFill>
                  <a:schemeClr val="tx1"/>
                </a:solidFill>
                <a:latin typeface="Segoe UI Light" panose="020B0502040204020203" pitchFamily="34" charset="0"/>
                <a:cs typeface="Segoe UI Light" panose="020B0502040204020203" pitchFamily="34" charset="0"/>
                <a:sym typeface="Google Sans"/>
              </a:rPr>
              <a:t>preference should have mentioned. </a:t>
            </a:r>
          </a:p>
          <a:p>
            <a:endParaRPr lang="en-SG" sz="700" dirty="0">
              <a:solidFill>
                <a:schemeClr val="tx1"/>
              </a:solidFill>
            </a:endParaRPr>
          </a:p>
          <a:p>
            <a:endParaRPr lang="en-SG" sz="700" dirty="0"/>
          </a:p>
        </p:txBody>
      </p:sp>
      <p:sp>
        <p:nvSpPr>
          <p:cNvPr id="39" name="TextBox 38">
            <a:extLst>
              <a:ext uri="{FF2B5EF4-FFF2-40B4-BE49-F238E27FC236}">
                <a16:creationId xmlns:a16="http://schemas.microsoft.com/office/drawing/2014/main" id="{6417AC24-C9DF-493A-A256-187A926895D3}"/>
              </a:ext>
            </a:extLst>
          </p:cNvPr>
          <p:cNvSpPr txBox="1"/>
          <p:nvPr/>
        </p:nvSpPr>
        <p:spPr>
          <a:xfrm>
            <a:off x="2480734" y="3705845"/>
            <a:ext cx="1512440" cy="738664"/>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Booking should have an option to choose Booster seat availability ride.</a:t>
            </a:r>
          </a:p>
          <a:p>
            <a:endParaRPr lang="en-US" sz="700" dirty="0">
              <a:solidFill>
                <a:schemeClr val="bg1">
                  <a:lumMod val="50000"/>
                </a:schemeClr>
              </a:solidFill>
              <a:latin typeface="Segoe UI Light" panose="020B0502040204020203" pitchFamily="34" charset="0"/>
              <a:cs typeface="Segoe UI Light" panose="020B0502040204020203" pitchFamily="34" charset="0"/>
              <a:sym typeface="Google Sans"/>
            </a:endParaRPr>
          </a:p>
          <a:p>
            <a:endParaRPr lang="en-SG" sz="700" dirty="0"/>
          </a:p>
          <a:p>
            <a:endParaRPr lang="en-SG" sz="700" dirty="0"/>
          </a:p>
        </p:txBody>
      </p:sp>
      <p:sp>
        <p:nvSpPr>
          <p:cNvPr id="40" name="TextBox 39">
            <a:extLst>
              <a:ext uri="{FF2B5EF4-FFF2-40B4-BE49-F238E27FC236}">
                <a16:creationId xmlns:a16="http://schemas.microsoft.com/office/drawing/2014/main" id="{6258ACAD-EF5B-4231-B0AD-EB177193FAF3}"/>
              </a:ext>
            </a:extLst>
          </p:cNvPr>
          <p:cNvSpPr txBox="1"/>
          <p:nvPr/>
        </p:nvSpPr>
        <p:spPr>
          <a:xfrm>
            <a:off x="4125864" y="3702418"/>
            <a:ext cx="1512440" cy="738664"/>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Tipping only available option in cash payments and not an option for cashless payments.</a:t>
            </a:r>
          </a:p>
          <a:p>
            <a:endParaRPr lang="en-SG" sz="700" dirty="0"/>
          </a:p>
          <a:p>
            <a:r>
              <a:rPr lang="en-SG" sz="700" b="1" dirty="0">
                <a:solidFill>
                  <a:schemeClr val="tx1"/>
                </a:solidFill>
                <a:latin typeface="Segoe UI Light" panose="020B0502040204020203" pitchFamily="34" charset="0"/>
                <a:cs typeface="Segoe UI Light" panose="020B0502040204020203" pitchFamily="34" charset="0"/>
              </a:rPr>
              <a:t>b</a:t>
            </a:r>
            <a:r>
              <a:rPr lang="en-SG" sz="700" dirty="0">
                <a:solidFill>
                  <a:schemeClr val="tx1"/>
                </a:solidFill>
                <a:latin typeface="Segoe UI Light" panose="020B0502040204020203" pitchFamily="34" charset="0"/>
                <a:cs typeface="Segoe UI Light" panose="020B0502040204020203" pitchFamily="34" charset="0"/>
              </a:rPr>
              <a:t>. Would be nice to have feature to know </a:t>
            </a:r>
            <a:r>
              <a:rPr lang="en-US" sz="700" dirty="0">
                <a:solidFill>
                  <a:schemeClr val="tx1"/>
                </a:solidFill>
                <a:latin typeface="Segoe UI Light" panose="020B0502040204020203" pitchFamily="34" charset="0"/>
                <a:cs typeface="Segoe UI Light" panose="020B0502040204020203" pitchFamily="34" charset="0"/>
              </a:rPr>
              <a:t>cancelation</a:t>
            </a:r>
            <a:r>
              <a:rPr lang="en-SG" sz="700" dirty="0">
                <a:solidFill>
                  <a:schemeClr val="tx1"/>
                </a:solidFill>
                <a:latin typeface="Segoe UI Light" panose="020B0502040204020203" pitchFamily="34" charset="0"/>
                <a:cs typeface="Segoe UI Light" panose="020B0502040204020203" pitchFamily="34" charset="0"/>
              </a:rPr>
              <a:t> charges</a:t>
            </a:r>
          </a:p>
        </p:txBody>
      </p:sp>
      <p:sp>
        <p:nvSpPr>
          <p:cNvPr id="41" name="TextBox 40">
            <a:extLst>
              <a:ext uri="{FF2B5EF4-FFF2-40B4-BE49-F238E27FC236}">
                <a16:creationId xmlns:a16="http://schemas.microsoft.com/office/drawing/2014/main" id="{342D0DD4-879A-4682-93B6-3D5225CAE2F9}"/>
              </a:ext>
            </a:extLst>
          </p:cNvPr>
          <p:cNvSpPr txBox="1"/>
          <p:nvPr/>
        </p:nvSpPr>
        <p:spPr>
          <a:xfrm>
            <a:off x="7505701" y="3674375"/>
            <a:ext cx="1512440" cy="738664"/>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Driver rating is not actual reflection of his experience. Many new drivers prefer to use GPS which sometime forced to take longer routes but with experienced drivers it is safe and happy ride.</a:t>
            </a:r>
            <a:endParaRPr lang="en-SG" sz="7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186"/>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4A9C07A7-8D60-46C8-A400-164FC6A6D586}"/>
              </a:ext>
            </a:extLst>
          </p:cNvPr>
          <p:cNvSpPr/>
          <p:nvPr/>
        </p:nvSpPr>
        <p:spPr>
          <a:xfrm>
            <a:off x="1165265" y="911063"/>
            <a:ext cx="1097280"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Registration /Login</a:t>
            </a:r>
            <a:endParaRPr lang="en-SG" sz="800" dirty="0">
              <a:latin typeface="Segoe UI" panose="020B0502040204020203" pitchFamily="34" charset="0"/>
              <a:cs typeface="Segoe UI" panose="020B0502040204020203" pitchFamily="34" charset="0"/>
            </a:endParaRPr>
          </a:p>
        </p:txBody>
      </p:sp>
      <p:sp>
        <p:nvSpPr>
          <p:cNvPr id="5" name="Google Shape;226;p48">
            <a:extLst>
              <a:ext uri="{FF2B5EF4-FFF2-40B4-BE49-F238E27FC236}">
                <a16:creationId xmlns:a16="http://schemas.microsoft.com/office/drawing/2014/main" id="{D69F5112-034A-4FC7-8436-ECECF688487B}"/>
              </a:ext>
            </a:extLst>
          </p:cNvPr>
          <p:cNvSpPr txBox="1"/>
          <p:nvPr/>
        </p:nvSpPr>
        <p:spPr>
          <a:xfrm>
            <a:off x="156612" y="63417"/>
            <a:ext cx="2929488"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000" b="1" dirty="0">
                <a:solidFill>
                  <a:srgbClr val="92D050"/>
                </a:solidFill>
                <a:latin typeface="Segoe UI" panose="020B0502040204020203" pitchFamily="34" charset="0"/>
                <a:ea typeface="Open Sans"/>
                <a:cs typeface="Segoe UI" panose="020B0502040204020203" pitchFamily="34" charset="0"/>
                <a:sym typeface="Open Sans"/>
              </a:rPr>
              <a:t>Driver journey map</a:t>
            </a:r>
            <a:endParaRPr sz="2000" b="1" dirty="0">
              <a:solidFill>
                <a:srgbClr val="92D050"/>
              </a:solidFill>
              <a:latin typeface="Segoe UI" panose="020B0502040204020203" pitchFamily="34" charset="0"/>
              <a:ea typeface="Open Sans"/>
              <a:cs typeface="Segoe UI" panose="020B0502040204020203" pitchFamily="34" charset="0"/>
              <a:sym typeface="Open Sans"/>
            </a:endParaRPr>
          </a:p>
        </p:txBody>
      </p:sp>
      <p:cxnSp>
        <p:nvCxnSpPr>
          <p:cNvPr id="9" name="Straight Connector 8">
            <a:extLst>
              <a:ext uri="{FF2B5EF4-FFF2-40B4-BE49-F238E27FC236}">
                <a16:creationId xmlns:a16="http://schemas.microsoft.com/office/drawing/2014/main" id="{67378F4C-0D80-4EC2-9EAF-F671DBEFEA51}"/>
              </a:ext>
            </a:extLst>
          </p:cNvPr>
          <p:cNvCxnSpPr/>
          <p:nvPr/>
        </p:nvCxnSpPr>
        <p:spPr>
          <a:xfrm>
            <a:off x="954931" y="1269070"/>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FE784AEF-18A2-42BD-9419-E9D5D9C1D3FD}"/>
              </a:ext>
            </a:extLst>
          </p:cNvPr>
          <p:cNvSpPr/>
          <p:nvPr/>
        </p:nvSpPr>
        <p:spPr>
          <a:xfrm>
            <a:off x="2692892" y="911063"/>
            <a:ext cx="1097280"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Accept Ride</a:t>
            </a:r>
            <a:endParaRPr lang="en-SG" sz="800" dirty="0">
              <a:latin typeface="Segoe UI" panose="020B0502040204020203" pitchFamily="34" charset="0"/>
              <a:cs typeface="Segoe UI" panose="020B0502040204020203" pitchFamily="34" charset="0"/>
            </a:endParaRPr>
          </a:p>
        </p:txBody>
      </p:sp>
      <p:sp>
        <p:nvSpPr>
          <p:cNvPr id="26" name="Rectangle: Rounded Corners 25">
            <a:extLst>
              <a:ext uri="{FF2B5EF4-FFF2-40B4-BE49-F238E27FC236}">
                <a16:creationId xmlns:a16="http://schemas.microsoft.com/office/drawing/2014/main" id="{80FEC589-5646-475F-8E77-586A58F7DF96}"/>
              </a:ext>
            </a:extLst>
          </p:cNvPr>
          <p:cNvSpPr/>
          <p:nvPr/>
        </p:nvSpPr>
        <p:spPr>
          <a:xfrm>
            <a:off x="4192041" y="911063"/>
            <a:ext cx="1552923"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Navigating to PICK UP point</a:t>
            </a:r>
            <a:endParaRPr lang="en-SG" sz="800" dirty="0">
              <a:latin typeface="Segoe UI" panose="020B0502040204020203" pitchFamily="34" charset="0"/>
              <a:cs typeface="Segoe UI" panose="020B0502040204020203" pitchFamily="34" charset="0"/>
            </a:endParaRPr>
          </a:p>
        </p:txBody>
      </p:sp>
      <p:sp>
        <p:nvSpPr>
          <p:cNvPr id="27" name="Rectangle: Rounded Corners 26">
            <a:extLst>
              <a:ext uri="{FF2B5EF4-FFF2-40B4-BE49-F238E27FC236}">
                <a16:creationId xmlns:a16="http://schemas.microsoft.com/office/drawing/2014/main" id="{1E66A4FF-EE33-49CE-9FA1-78A8891531C3}"/>
              </a:ext>
            </a:extLst>
          </p:cNvPr>
          <p:cNvSpPr/>
          <p:nvPr/>
        </p:nvSpPr>
        <p:spPr>
          <a:xfrm>
            <a:off x="5866844" y="911063"/>
            <a:ext cx="1552923"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Navigating to Drop off point</a:t>
            </a:r>
            <a:endParaRPr lang="en-SG" sz="800" dirty="0">
              <a:latin typeface="Segoe UI" panose="020B0502040204020203" pitchFamily="34" charset="0"/>
              <a:cs typeface="Segoe UI" panose="020B0502040204020203" pitchFamily="34" charset="0"/>
            </a:endParaRPr>
          </a:p>
        </p:txBody>
      </p:sp>
      <p:sp>
        <p:nvSpPr>
          <p:cNvPr id="28" name="Rectangle: Rounded Corners 27">
            <a:extLst>
              <a:ext uri="{FF2B5EF4-FFF2-40B4-BE49-F238E27FC236}">
                <a16:creationId xmlns:a16="http://schemas.microsoft.com/office/drawing/2014/main" id="{A7DB3D9E-86C4-492F-AD50-DF3D7F01BFFA}"/>
              </a:ext>
            </a:extLst>
          </p:cNvPr>
          <p:cNvSpPr/>
          <p:nvPr/>
        </p:nvSpPr>
        <p:spPr>
          <a:xfrm>
            <a:off x="7766362" y="911063"/>
            <a:ext cx="1097280"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Payment </a:t>
            </a:r>
            <a:endParaRPr lang="en-SG" sz="800" dirty="0">
              <a:latin typeface="Segoe UI" panose="020B05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id="{77AD902E-15BA-401E-B825-E41D1814230F}"/>
              </a:ext>
            </a:extLst>
          </p:cNvPr>
          <p:cNvSpPr txBox="1"/>
          <p:nvPr/>
        </p:nvSpPr>
        <p:spPr>
          <a:xfrm>
            <a:off x="954931" y="1269070"/>
            <a:ext cx="1517949" cy="1600438"/>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If user is an existing Tuber app user then he should be able to navigate to login page to login with his credentials.</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a:t>
            </a:r>
            <a:r>
              <a:rPr lang="en-US" sz="700" dirty="0">
                <a:solidFill>
                  <a:schemeClr val="tx1"/>
                </a:solidFill>
                <a:latin typeface="Segoe UI Light" panose="020B0502040204020203" pitchFamily="34" charset="0"/>
                <a:cs typeface="Segoe UI Light" panose="020B0502040204020203" pitchFamily="34" charset="0"/>
                <a:sym typeface="Google Sans"/>
              </a:rPr>
              <a:t>. If a rider is a new user then  he should be able to navigate to “Onboarding”  screen to upload required documents and verification should be STP to avail all options in the Tuber app.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a:t>
            </a:r>
            <a:r>
              <a:rPr lang="en-US" sz="700" dirty="0">
                <a:solidFill>
                  <a:schemeClr val="tx1"/>
                </a:solidFill>
                <a:latin typeface="Segoe UI Light" panose="020B0502040204020203" pitchFamily="34" charset="0"/>
                <a:cs typeface="Segoe UI Light" panose="020B0502040204020203" pitchFamily="34" charset="0"/>
                <a:sym typeface="Google Sans"/>
              </a:rPr>
              <a:t>. Create a Driver profile.</a:t>
            </a:r>
          </a:p>
          <a:p>
            <a:pPr marL="228600" indent="-228600">
              <a:buAutoNum type="alphaLcPeriod"/>
            </a:pPr>
            <a:endParaRPr lang="en-SG" sz="700" dirty="0"/>
          </a:p>
        </p:txBody>
      </p:sp>
      <p:cxnSp>
        <p:nvCxnSpPr>
          <p:cNvPr id="30" name="Straight Connector 29">
            <a:extLst>
              <a:ext uri="{FF2B5EF4-FFF2-40B4-BE49-F238E27FC236}">
                <a16:creationId xmlns:a16="http://schemas.microsoft.com/office/drawing/2014/main" id="{EA2B93AC-0BF1-4933-8E6C-E13A3FB51892}"/>
              </a:ext>
            </a:extLst>
          </p:cNvPr>
          <p:cNvCxnSpPr/>
          <p:nvPr/>
        </p:nvCxnSpPr>
        <p:spPr>
          <a:xfrm>
            <a:off x="2482558" y="1287436"/>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B454E411-5CC4-4A7E-9E90-29AF81568963}"/>
              </a:ext>
            </a:extLst>
          </p:cNvPr>
          <p:cNvSpPr/>
          <p:nvPr/>
        </p:nvSpPr>
        <p:spPr>
          <a:xfrm>
            <a:off x="113747" y="1327773"/>
            <a:ext cx="738316"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Goal</a:t>
            </a:r>
            <a:endParaRPr lang="en-SG" sz="800" dirty="0">
              <a:latin typeface="Segoe UI" panose="020B0502040204020203" pitchFamily="34" charset="0"/>
              <a:cs typeface="Segoe UI" panose="020B0502040204020203" pitchFamily="34" charset="0"/>
            </a:endParaRPr>
          </a:p>
        </p:txBody>
      </p:sp>
      <p:cxnSp>
        <p:nvCxnSpPr>
          <p:cNvPr id="13" name="Straight Connector 12">
            <a:extLst>
              <a:ext uri="{FF2B5EF4-FFF2-40B4-BE49-F238E27FC236}">
                <a16:creationId xmlns:a16="http://schemas.microsoft.com/office/drawing/2014/main" id="{AA770BD4-39D4-49C9-81B3-B85DCF47A656}"/>
              </a:ext>
            </a:extLst>
          </p:cNvPr>
          <p:cNvCxnSpPr/>
          <p:nvPr/>
        </p:nvCxnSpPr>
        <p:spPr>
          <a:xfrm>
            <a:off x="4100901" y="1269070"/>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6CC36B9-4CE9-4191-95EA-33611502D198}"/>
              </a:ext>
            </a:extLst>
          </p:cNvPr>
          <p:cNvSpPr txBox="1"/>
          <p:nvPr/>
        </p:nvSpPr>
        <p:spPr>
          <a:xfrm>
            <a:off x="2482558" y="1287436"/>
            <a:ext cx="1517949" cy="1277273"/>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Receive job offers near by drivers current location</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a:t>
            </a:r>
            <a:r>
              <a:rPr lang="en-US" sz="700" dirty="0">
                <a:solidFill>
                  <a:schemeClr val="tx1"/>
                </a:solidFill>
                <a:latin typeface="Segoe UI Light" panose="020B0502040204020203" pitchFamily="34" charset="0"/>
                <a:cs typeface="Segoe UI Light" panose="020B0502040204020203" pitchFamily="34" charset="0"/>
                <a:sym typeface="Google Sans"/>
              </a:rPr>
              <a:t> Accept or reject any job offers.</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a:t>
            </a:r>
            <a:r>
              <a:rPr lang="en-US" sz="700" dirty="0">
                <a:solidFill>
                  <a:schemeClr val="tx1"/>
                </a:solidFill>
                <a:latin typeface="Segoe UI Light" panose="020B0502040204020203" pitchFamily="34" charset="0"/>
                <a:cs typeface="Segoe UI Light" panose="020B0502040204020203" pitchFamily="34" charset="0"/>
                <a:sym typeface="Google Sans"/>
              </a:rPr>
              <a:t>. Show pick up and drop off locations.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a:t>
            </a:r>
            <a:r>
              <a:rPr lang="en-US" sz="700" dirty="0">
                <a:solidFill>
                  <a:schemeClr val="tx1"/>
                </a:solidFill>
                <a:latin typeface="Segoe UI Light" panose="020B0502040204020203" pitchFamily="34" charset="0"/>
                <a:cs typeface="Segoe UI Light" panose="020B0502040204020203" pitchFamily="34" charset="0"/>
                <a:sym typeface="Google Sans"/>
              </a:rPr>
              <a:t> Show estimated fare for the job offer.</a:t>
            </a:r>
          </a:p>
          <a:p>
            <a:r>
              <a:rPr lang="en-US" sz="700" dirty="0">
                <a:solidFill>
                  <a:schemeClr val="tx1"/>
                </a:solidFill>
                <a:latin typeface="Segoe UI Light" panose="020B0502040204020203" pitchFamily="34" charset="0"/>
                <a:cs typeface="Segoe UI Light" panose="020B0502040204020203" pitchFamily="34" charset="0"/>
                <a:sym typeface="Google Sans"/>
              </a:rPr>
              <a:t> </a:t>
            </a:r>
          </a:p>
        </p:txBody>
      </p:sp>
      <p:cxnSp>
        <p:nvCxnSpPr>
          <p:cNvPr id="16" name="Straight Connector 15">
            <a:extLst>
              <a:ext uri="{FF2B5EF4-FFF2-40B4-BE49-F238E27FC236}">
                <a16:creationId xmlns:a16="http://schemas.microsoft.com/office/drawing/2014/main" id="{20A200C8-0E41-45E0-A71F-C7E44E131628}"/>
              </a:ext>
            </a:extLst>
          </p:cNvPr>
          <p:cNvCxnSpPr/>
          <p:nvPr/>
        </p:nvCxnSpPr>
        <p:spPr>
          <a:xfrm>
            <a:off x="5745510" y="1224310"/>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3B1D8C2-25C4-4B25-A3B6-368254950D22}"/>
              </a:ext>
            </a:extLst>
          </p:cNvPr>
          <p:cNvSpPr txBox="1"/>
          <p:nvPr/>
        </p:nvSpPr>
        <p:spPr>
          <a:xfrm>
            <a:off x="4100901" y="1307383"/>
            <a:ext cx="1552923" cy="1277273"/>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Use in-built GPS or any other GPS tracker to reach out to pick up location.</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a:t>
            </a:r>
            <a:r>
              <a:rPr lang="en-US" sz="700" dirty="0">
                <a:solidFill>
                  <a:schemeClr val="tx1"/>
                </a:solidFill>
                <a:latin typeface="Segoe UI Light" panose="020B0502040204020203" pitchFamily="34" charset="0"/>
                <a:cs typeface="Segoe UI Light" panose="020B0502040204020203" pitchFamily="34" charset="0"/>
                <a:sym typeface="Google Sans"/>
              </a:rPr>
              <a:t> May call the rider to confirm the pick up point.</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a:t>
            </a:r>
            <a:r>
              <a:rPr lang="en-US" sz="700" dirty="0">
                <a:solidFill>
                  <a:schemeClr val="tx1"/>
                </a:solidFill>
                <a:latin typeface="Segoe UI Light" panose="020B0502040204020203" pitchFamily="34" charset="0"/>
                <a:cs typeface="Segoe UI Light" panose="020B0502040204020203" pitchFamily="34" charset="0"/>
                <a:sym typeface="Google Sans"/>
              </a:rPr>
              <a:t> Identify the rider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d.</a:t>
            </a:r>
            <a:r>
              <a:rPr lang="en-US" sz="700" dirty="0">
                <a:solidFill>
                  <a:schemeClr val="tx1"/>
                </a:solidFill>
                <a:latin typeface="Segoe UI Light" panose="020B0502040204020203" pitchFamily="34" charset="0"/>
                <a:cs typeface="Segoe UI Light" panose="020B0502040204020203" pitchFamily="34" charset="0"/>
                <a:sym typeface="Google Sans"/>
              </a:rPr>
              <a:t> Pick up.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p:txBody>
      </p:sp>
      <p:cxnSp>
        <p:nvCxnSpPr>
          <p:cNvPr id="20" name="Straight Connector 19">
            <a:extLst>
              <a:ext uri="{FF2B5EF4-FFF2-40B4-BE49-F238E27FC236}">
                <a16:creationId xmlns:a16="http://schemas.microsoft.com/office/drawing/2014/main" id="{5086CCCA-C416-46E7-9444-7530CD54B3BB}"/>
              </a:ext>
            </a:extLst>
          </p:cNvPr>
          <p:cNvCxnSpPr/>
          <p:nvPr/>
        </p:nvCxnSpPr>
        <p:spPr>
          <a:xfrm>
            <a:off x="7473406" y="1224310"/>
            <a:ext cx="0" cy="3330552"/>
          </a:xfrm>
          <a:prstGeom prst="line">
            <a:avLst/>
          </a:prstGeom>
          <a:ln>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634333D-FB6E-4EC8-AB21-7B695C5B1C98}"/>
              </a:ext>
            </a:extLst>
          </p:cNvPr>
          <p:cNvSpPr txBox="1"/>
          <p:nvPr/>
        </p:nvSpPr>
        <p:spPr>
          <a:xfrm>
            <a:off x="5694766" y="1287436"/>
            <a:ext cx="1733549" cy="1277273"/>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Use GPS to Navigate to drop off point.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 </a:t>
            </a:r>
            <a:r>
              <a:rPr lang="en-US" sz="700" dirty="0">
                <a:solidFill>
                  <a:schemeClr val="tx1"/>
                </a:solidFill>
                <a:latin typeface="Segoe UI Light" panose="020B0502040204020203" pitchFamily="34" charset="0"/>
                <a:cs typeface="Segoe UI Light" panose="020B0502040204020203" pitchFamily="34" charset="0"/>
                <a:sym typeface="Google Sans"/>
              </a:rPr>
              <a:t>Rider may also have preferred route or direction to his drop off location.</a:t>
            </a:r>
          </a:p>
          <a:p>
            <a:endParaRPr lang="en-US" sz="700" b="1"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c. </a:t>
            </a:r>
            <a:r>
              <a:rPr lang="en-US" sz="700" dirty="0">
                <a:solidFill>
                  <a:schemeClr val="tx1"/>
                </a:solidFill>
                <a:latin typeface="Segoe UI Light" panose="020B0502040204020203" pitchFamily="34" charset="0"/>
                <a:cs typeface="Segoe UI Light" panose="020B0502040204020203" pitchFamily="34" charset="0"/>
                <a:sym typeface="Google Sans"/>
              </a:rPr>
              <a:t>Drop off.</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d.</a:t>
            </a:r>
            <a:r>
              <a:rPr lang="en-US" sz="700" dirty="0">
                <a:solidFill>
                  <a:schemeClr val="tx1"/>
                </a:solidFill>
                <a:latin typeface="Segoe UI Light" panose="020B0502040204020203" pitchFamily="34" charset="0"/>
                <a:cs typeface="Segoe UI Light" panose="020B0502040204020203" pitchFamily="34" charset="0"/>
                <a:sym typeface="Google Sans"/>
              </a:rPr>
              <a:t> If rider is new to city , Guide the rider to to his destination.</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endParaRPr lang="en-US" sz="700" dirty="0">
              <a:solidFill>
                <a:schemeClr val="bg1">
                  <a:lumMod val="50000"/>
                </a:schemeClr>
              </a:solidFill>
              <a:latin typeface="Segoe UI Light" panose="020B0502040204020203" pitchFamily="34" charset="0"/>
              <a:cs typeface="Segoe UI Light" panose="020B0502040204020203" pitchFamily="34" charset="0"/>
              <a:sym typeface="Google Sans"/>
            </a:endParaRPr>
          </a:p>
        </p:txBody>
      </p:sp>
      <p:sp>
        <p:nvSpPr>
          <p:cNvPr id="23" name="TextBox 22">
            <a:extLst>
              <a:ext uri="{FF2B5EF4-FFF2-40B4-BE49-F238E27FC236}">
                <a16:creationId xmlns:a16="http://schemas.microsoft.com/office/drawing/2014/main" id="{C41C4A54-3F48-444B-A0CA-CF7986EB5D56}"/>
              </a:ext>
            </a:extLst>
          </p:cNvPr>
          <p:cNvSpPr txBox="1"/>
          <p:nvPr/>
        </p:nvSpPr>
        <p:spPr>
          <a:xfrm>
            <a:off x="7473406" y="1261376"/>
            <a:ext cx="1683192" cy="846386"/>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a. Confirm total fare to the rider. </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dirty="0">
                <a:solidFill>
                  <a:schemeClr val="tx1"/>
                </a:solidFill>
                <a:latin typeface="Segoe UI Light" panose="020B0502040204020203" pitchFamily="34" charset="0"/>
                <a:cs typeface="Segoe UI Light" panose="020B0502040204020203" pitchFamily="34" charset="0"/>
                <a:sym typeface="Google Sans"/>
              </a:rPr>
              <a:t>b. Collect payment if it is Cash payment.</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dirty="0">
                <a:solidFill>
                  <a:schemeClr val="tx1"/>
                </a:solidFill>
                <a:latin typeface="Segoe UI Light" panose="020B0502040204020203" pitchFamily="34" charset="0"/>
                <a:cs typeface="Segoe UI Light" panose="020B0502040204020203" pitchFamily="34" charset="0"/>
                <a:sym typeface="Google Sans"/>
              </a:rPr>
              <a:t>c. Track payments if it is cashless payments.</a:t>
            </a:r>
          </a:p>
          <a:p>
            <a:pPr marL="228600" indent="-228600">
              <a:buAutoNum type="alphaLcPeriod"/>
            </a:pPr>
            <a:endParaRPr lang="en-US" sz="700" dirty="0">
              <a:solidFill>
                <a:schemeClr val="tx1"/>
              </a:solidFill>
              <a:latin typeface="Segoe UI Light" panose="020B0502040204020203" pitchFamily="34" charset="0"/>
              <a:cs typeface="Segoe UI Light" panose="020B0502040204020203" pitchFamily="34" charset="0"/>
              <a:sym typeface="Google Sans"/>
            </a:endParaRPr>
          </a:p>
        </p:txBody>
      </p:sp>
      <p:sp>
        <p:nvSpPr>
          <p:cNvPr id="24" name="Rectangle: Rounded Corners 23">
            <a:extLst>
              <a:ext uri="{FF2B5EF4-FFF2-40B4-BE49-F238E27FC236}">
                <a16:creationId xmlns:a16="http://schemas.microsoft.com/office/drawing/2014/main" id="{5E3EC543-6087-4ED2-9FA2-D60366EC2519}"/>
              </a:ext>
            </a:extLst>
          </p:cNvPr>
          <p:cNvSpPr/>
          <p:nvPr/>
        </p:nvSpPr>
        <p:spPr>
          <a:xfrm>
            <a:off x="120905" y="3155461"/>
            <a:ext cx="731158"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Feeling</a:t>
            </a:r>
            <a:endParaRPr lang="en-SG" sz="800" dirty="0">
              <a:latin typeface="Segoe UI" panose="020B05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C20C5FFD-6537-4F64-AB77-8692761AF4A9}"/>
              </a:ext>
            </a:extLst>
          </p:cNvPr>
          <p:cNvSpPr txBox="1"/>
          <p:nvPr/>
        </p:nvSpPr>
        <p:spPr>
          <a:xfrm>
            <a:off x="957686" y="3130329"/>
            <a:ext cx="1512440"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Confused.</a:t>
            </a:r>
            <a:endParaRPr lang="en-SG" sz="700" dirty="0">
              <a:solidFill>
                <a:schemeClr val="tx1"/>
              </a:solidFill>
            </a:endParaRPr>
          </a:p>
        </p:txBody>
      </p:sp>
      <p:sp>
        <p:nvSpPr>
          <p:cNvPr id="32" name="TextBox 31">
            <a:extLst>
              <a:ext uri="{FF2B5EF4-FFF2-40B4-BE49-F238E27FC236}">
                <a16:creationId xmlns:a16="http://schemas.microsoft.com/office/drawing/2014/main" id="{674575D0-6F17-410F-B7D9-F88BC2ABFFFF}"/>
              </a:ext>
            </a:extLst>
          </p:cNvPr>
          <p:cNvSpPr txBox="1"/>
          <p:nvPr/>
        </p:nvSpPr>
        <p:spPr>
          <a:xfrm>
            <a:off x="2571873" y="3124047"/>
            <a:ext cx="1512440"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Happy. </a:t>
            </a:r>
            <a:endParaRPr lang="en-SG" sz="700" dirty="0">
              <a:solidFill>
                <a:schemeClr val="tx1"/>
              </a:solidFill>
            </a:endParaRPr>
          </a:p>
        </p:txBody>
      </p:sp>
      <p:sp>
        <p:nvSpPr>
          <p:cNvPr id="33" name="TextBox 32">
            <a:extLst>
              <a:ext uri="{FF2B5EF4-FFF2-40B4-BE49-F238E27FC236}">
                <a16:creationId xmlns:a16="http://schemas.microsoft.com/office/drawing/2014/main" id="{9BE1F95B-D9FF-492B-BFA5-D3592208B9B3}"/>
              </a:ext>
            </a:extLst>
          </p:cNvPr>
          <p:cNvSpPr txBox="1"/>
          <p:nvPr/>
        </p:nvSpPr>
        <p:spPr>
          <a:xfrm>
            <a:off x="4192040" y="3124492"/>
            <a:ext cx="1512440"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Confused.</a:t>
            </a:r>
            <a:endParaRPr lang="en-SG" sz="700" dirty="0">
              <a:solidFill>
                <a:schemeClr val="tx1"/>
              </a:solidFill>
            </a:endParaRPr>
          </a:p>
        </p:txBody>
      </p:sp>
      <p:sp>
        <p:nvSpPr>
          <p:cNvPr id="34" name="TextBox 33">
            <a:extLst>
              <a:ext uri="{FF2B5EF4-FFF2-40B4-BE49-F238E27FC236}">
                <a16:creationId xmlns:a16="http://schemas.microsoft.com/office/drawing/2014/main" id="{F7B728D7-E323-43AF-9507-4E800D39FE0F}"/>
              </a:ext>
            </a:extLst>
          </p:cNvPr>
          <p:cNvSpPr txBox="1"/>
          <p:nvPr/>
        </p:nvSpPr>
        <p:spPr>
          <a:xfrm>
            <a:off x="5778882" y="3124047"/>
            <a:ext cx="1512440"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Happy.</a:t>
            </a:r>
            <a:endParaRPr lang="en-SG" sz="700" dirty="0">
              <a:solidFill>
                <a:schemeClr val="tx1"/>
              </a:solidFill>
            </a:endParaRPr>
          </a:p>
        </p:txBody>
      </p:sp>
      <p:sp>
        <p:nvSpPr>
          <p:cNvPr id="35" name="TextBox 34">
            <a:extLst>
              <a:ext uri="{FF2B5EF4-FFF2-40B4-BE49-F238E27FC236}">
                <a16:creationId xmlns:a16="http://schemas.microsoft.com/office/drawing/2014/main" id="{888874F3-8C73-4DCD-8C4B-668BF67489DE}"/>
              </a:ext>
            </a:extLst>
          </p:cNvPr>
          <p:cNvSpPr txBox="1"/>
          <p:nvPr/>
        </p:nvSpPr>
        <p:spPr>
          <a:xfrm>
            <a:off x="7655491" y="3130056"/>
            <a:ext cx="1488508" cy="200055"/>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Happy.</a:t>
            </a:r>
            <a:endParaRPr lang="en-SG" sz="700" dirty="0">
              <a:solidFill>
                <a:schemeClr val="tx1"/>
              </a:solidFill>
            </a:endParaRPr>
          </a:p>
        </p:txBody>
      </p:sp>
      <p:sp>
        <p:nvSpPr>
          <p:cNvPr id="36" name="Rectangle: Rounded Corners 35">
            <a:extLst>
              <a:ext uri="{FF2B5EF4-FFF2-40B4-BE49-F238E27FC236}">
                <a16:creationId xmlns:a16="http://schemas.microsoft.com/office/drawing/2014/main" id="{6E15ED82-5824-444F-868E-F5EDFF2B22AD}"/>
              </a:ext>
            </a:extLst>
          </p:cNvPr>
          <p:cNvSpPr/>
          <p:nvPr/>
        </p:nvSpPr>
        <p:spPr>
          <a:xfrm>
            <a:off x="106792" y="3750845"/>
            <a:ext cx="731158" cy="18288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panose="020B0502040204020203" pitchFamily="34" charset="0"/>
                <a:cs typeface="Segoe UI" panose="020B0502040204020203" pitchFamily="34" charset="0"/>
              </a:rPr>
              <a:t>Pain points</a:t>
            </a:r>
            <a:endParaRPr lang="en-SG" sz="800" dirty="0">
              <a:latin typeface="Segoe UI" panose="020B0502040204020203" pitchFamily="34" charset="0"/>
              <a:cs typeface="Segoe UI" panose="020B0502040204020203" pitchFamily="34" charset="0"/>
            </a:endParaRPr>
          </a:p>
        </p:txBody>
      </p:sp>
      <p:sp>
        <p:nvSpPr>
          <p:cNvPr id="37" name="TextBox 36">
            <a:extLst>
              <a:ext uri="{FF2B5EF4-FFF2-40B4-BE49-F238E27FC236}">
                <a16:creationId xmlns:a16="http://schemas.microsoft.com/office/drawing/2014/main" id="{86DF276C-B5A0-4D8C-89E3-60297C3C48EA}"/>
              </a:ext>
            </a:extLst>
          </p:cNvPr>
          <p:cNvSpPr txBox="1"/>
          <p:nvPr/>
        </p:nvSpPr>
        <p:spPr>
          <a:xfrm>
            <a:off x="943852" y="3688398"/>
            <a:ext cx="1512440" cy="307777"/>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On-boarding should have been easy and less documentation </a:t>
            </a:r>
            <a:endParaRPr lang="en-SG" sz="700" dirty="0">
              <a:solidFill>
                <a:schemeClr val="tx1"/>
              </a:solidFill>
            </a:endParaRPr>
          </a:p>
        </p:txBody>
      </p:sp>
      <p:sp>
        <p:nvSpPr>
          <p:cNvPr id="38" name="TextBox 37">
            <a:extLst>
              <a:ext uri="{FF2B5EF4-FFF2-40B4-BE49-F238E27FC236}">
                <a16:creationId xmlns:a16="http://schemas.microsoft.com/office/drawing/2014/main" id="{49FCAB45-F3AC-496D-94AC-92F5C72F929B}"/>
              </a:ext>
            </a:extLst>
          </p:cNvPr>
          <p:cNvSpPr txBox="1"/>
          <p:nvPr/>
        </p:nvSpPr>
        <p:spPr>
          <a:xfrm>
            <a:off x="5760697" y="3688397"/>
            <a:ext cx="1512440" cy="738664"/>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Hard to communicate with foreigners </a:t>
            </a:r>
          </a:p>
          <a:p>
            <a:endParaRPr lang="en-SG" sz="700" dirty="0">
              <a:solidFill>
                <a:schemeClr val="tx1"/>
              </a:solidFill>
            </a:endParaRPr>
          </a:p>
          <a:p>
            <a:r>
              <a:rPr lang="en-SG" sz="700" b="1" dirty="0">
                <a:solidFill>
                  <a:schemeClr val="tx1"/>
                </a:solidFill>
                <a:latin typeface="Segoe UI Light" panose="020B0502040204020203" pitchFamily="34" charset="0"/>
                <a:cs typeface="Segoe UI Light" panose="020B0502040204020203" pitchFamily="34" charset="0"/>
              </a:rPr>
              <a:t>b</a:t>
            </a:r>
            <a:r>
              <a:rPr lang="en-SG" sz="700" dirty="0">
                <a:solidFill>
                  <a:schemeClr val="tx1"/>
                </a:solidFill>
                <a:latin typeface="Segoe UI Light" panose="020B0502040204020203" pitchFamily="34" charset="0"/>
                <a:cs typeface="Segoe UI Light" panose="020B0502040204020203" pitchFamily="34" charset="0"/>
              </a:rPr>
              <a:t>. Guide rider for his final destination </a:t>
            </a:r>
          </a:p>
          <a:p>
            <a:endParaRPr lang="en-SG" sz="700" dirty="0"/>
          </a:p>
        </p:txBody>
      </p:sp>
      <p:sp>
        <p:nvSpPr>
          <p:cNvPr id="39" name="TextBox 38">
            <a:extLst>
              <a:ext uri="{FF2B5EF4-FFF2-40B4-BE49-F238E27FC236}">
                <a16:creationId xmlns:a16="http://schemas.microsoft.com/office/drawing/2014/main" id="{6417AC24-C9DF-493A-A256-187A926895D3}"/>
              </a:ext>
            </a:extLst>
          </p:cNvPr>
          <p:cNvSpPr txBox="1"/>
          <p:nvPr/>
        </p:nvSpPr>
        <p:spPr>
          <a:xfrm>
            <a:off x="2480734" y="3705845"/>
            <a:ext cx="1512440" cy="954107"/>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Very less time to accept the job offer.</a:t>
            </a:r>
          </a:p>
          <a:p>
            <a:endParaRPr lang="en-US" sz="700" dirty="0">
              <a:solidFill>
                <a:schemeClr val="tx1"/>
              </a:solidFill>
              <a:latin typeface="Segoe UI Light" panose="020B0502040204020203" pitchFamily="34" charset="0"/>
              <a:cs typeface="Segoe UI Light" panose="020B0502040204020203" pitchFamily="34" charset="0"/>
              <a:sym typeface="Google Sans"/>
            </a:endParaRPr>
          </a:p>
          <a:p>
            <a:r>
              <a:rPr lang="en-US" sz="700" b="1" dirty="0">
                <a:solidFill>
                  <a:schemeClr val="tx1"/>
                </a:solidFill>
                <a:latin typeface="Segoe UI Light" panose="020B0502040204020203" pitchFamily="34" charset="0"/>
                <a:cs typeface="Segoe UI Light" panose="020B0502040204020203" pitchFamily="34" charset="0"/>
                <a:sym typeface="Google Sans"/>
              </a:rPr>
              <a:t>b</a:t>
            </a:r>
            <a:r>
              <a:rPr lang="en-US" sz="700" dirty="0">
                <a:solidFill>
                  <a:schemeClr val="tx1"/>
                </a:solidFill>
                <a:latin typeface="Segoe UI Light" panose="020B0502040204020203" pitchFamily="34" charset="0"/>
                <a:cs typeface="Segoe UI Light" panose="020B0502040204020203" pitchFamily="34" charset="0"/>
                <a:sym typeface="Google Sans"/>
              </a:rPr>
              <a:t>. Accepting job offers which are far from his current location causing last minute cancellations.</a:t>
            </a:r>
            <a:endParaRPr lang="en-US" sz="700" dirty="0">
              <a:solidFill>
                <a:schemeClr val="bg1">
                  <a:lumMod val="50000"/>
                </a:schemeClr>
              </a:solidFill>
              <a:latin typeface="Segoe UI Light" panose="020B0502040204020203" pitchFamily="34" charset="0"/>
              <a:cs typeface="Segoe UI Light" panose="020B0502040204020203" pitchFamily="34" charset="0"/>
              <a:sym typeface="Google Sans"/>
            </a:endParaRPr>
          </a:p>
          <a:p>
            <a:endParaRPr lang="en-SG" sz="700" dirty="0"/>
          </a:p>
          <a:p>
            <a:endParaRPr lang="en-SG" sz="700" dirty="0"/>
          </a:p>
        </p:txBody>
      </p:sp>
      <p:sp>
        <p:nvSpPr>
          <p:cNvPr id="40" name="TextBox 39">
            <a:extLst>
              <a:ext uri="{FF2B5EF4-FFF2-40B4-BE49-F238E27FC236}">
                <a16:creationId xmlns:a16="http://schemas.microsoft.com/office/drawing/2014/main" id="{6258ACAD-EF5B-4231-B0AD-EB177193FAF3}"/>
              </a:ext>
            </a:extLst>
          </p:cNvPr>
          <p:cNvSpPr txBox="1"/>
          <p:nvPr/>
        </p:nvSpPr>
        <p:spPr>
          <a:xfrm>
            <a:off x="4125864" y="3702418"/>
            <a:ext cx="1512440" cy="738664"/>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 </a:t>
            </a:r>
            <a:r>
              <a:rPr lang="en-US" sz="700" dirty="0">
                <a:solidFill>
                  <a:schemeClr val="tx1"/>
                </a:solidFill>
                <a:latin typeface="Segoe UI Light" panose="020B0502040204020203" pitchFamily="34" charset="0"/>
                <a:cs typeface="Segoe UI Light" panose="020B0502040204020203" pitchFamily="34" charset="0"/>
                <a:sym typeface="Google Sans"/>
              </a:rPr>
              <a:t>Hard to find the exact pick up point in a busy place.</a:t>
            </a:r>
          </a:p>
          <a:p>
            <a:endParaRPr lang="en-SG" sz="700" dirty="0"/>
          </a:p>
          <a:p>
            <a:r>
              <a:rPr lang="en-SG" sz="700" b="1" dirty="0">
                <a:solidFill>
                  <a:schemeClr val="tx1"/>
                </a:solidFill>
                <a:latin typeface="Segoe UI Light" panose="020B0502040204020203" pitchFamily="34" charset="0"/>
                <a:cs typeface="Segoe UI Light" panose="020B0502040204020203" pitchFamily="34" charset="0"/>
              </a:rPr>
              <a:t>b. </a:t>
            </a:r>
            <a:r>
              <a:rPr lang="en-SG" sz="700" dirty="0">
                <a:solidFill>
                  <a:schemeClr val="tx1"/>
                </a:solidFill>
                <a:latin typeface="Segoe UI Light" panose="020B0502040204020203" pitchFamily="34" charset="0"/>
                <a:cs typeface="Segoe UI Light" panose="020B0502040204020203" pitchFamily="34" charset="0"/>
              </a:rPr>
              <a:t>Less waiting time in busy place and need to round back if the rider  is late to pick up point.</a:t>
            </a:r>
          </a:p>
        </p:txBody>
      </p:sp>
      <p:sp>
        <p:nvSpPr>
          <p:cNvPr id="41" name="TextBox 40">
            <a:extLst>
              <a:ext uri="{FF2B5EF4-FFF2-40B4-BE49-F238E27FC236}">
                <a16:creationId xmlns:a16="http://schemas.microsoft.com/office/drawing/2014/main" id="{342D0DD4-879A-4682-93B6-3D5225CAE2F9}"/>
              </a:ext>
            </a:extLst>
          </p:cNvPr>
          <p:cNvSpPr txBox="1"/>
          <p:nvPr/>
        </p:nvSpPr>
        <p:spPr>
          <a:xfrm>
            <a:off x="7505701" y="3674375"/>
            <a:ext cx="1512440" cy="523220"/>
          </a:xfrm>
          <a:prstGeom prst="rect">
            <a:avLst/>
          </a:prstGeom>
          <a:noFill/>
        </p:spPr>
        <p:txBody>
          <a:bodyPr wrap="square">
            <a:spAutoFit/>
          </a:bodyPr>
          <a:lstStyle/>
          <a:p>
            <a:r>
              <a:rPr lang="en-US" sz="700" b="1" dirty="0">
                <a:solidFill>
                  <a:schemeClr val="tx1"/>
                </a:solidFill>
                <a:latin typeface="Segoe UI Light" panose="020B0502040204020203" pitchFamily="34" charset="0"/>
                <a:cs typeface="Segoe UI Light" panose="020B0502040204020203" pitchFamily="34" charset="0"/>
                <a:sym typeface="Google Sans"/>
              </a:rPr>
              <a:t>a</a:t>
            </a:r>
            <a:r>
              <a:rPr lang="en-US" sz="700" dirty="0">
                <a:solidFill>
                  <a:schemeClr val="tx1"/>
                </a:solidFill>
                <a:latin typeface="Segoe UI Light" panose="020B0502040204020203" pitchFamily="34" charset="0"/>
                <a:cs typeface="Segoe UI Light" panose="020B0502040204020203" pitchFamily="34" charset="0"/>
                <a:sym typeface="Google Sans"/>
              </a:rPr>
              <a:t>. Driver should have a flexibility to withdraw their earnings into bank account. The settlement should happen once the trip is completed.</a:t>
            </a:r>
            <a:endParaRPr lang="en-SG" sz="700" dirty="0">
              <a:solidFill>
                <a:schemeClr val="tx1"/>
              </a:solidFill>
            </a:endParaRPr>
          </a:p>
        </p:txBody>
      </p:sp>
    </p:spTree>
    <p:extLst>
      <p:ext uri="{BB962C8B-B14F-4D97-AF65-F5344CB8AC3E}">
        <p14:creationId xmlns:p14="http://schemas.microsoft.com/office/powerpoint/2010/main" val="322391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2147153"/>
            <a:ext cx="5269213" cy="507801"/>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Segoe UI" panose="020B0502040204020203" pitchFamily="34" charset="0"/>
                <a:ea typeface="Open Sans"/>
                <a:cs typeface="Segoe UI" panose="020B0502040204020203" pitchFamily="34" charset="0"/>
                <a:sym typeface="Open Sans"/>
              </a:rPr>
              <a:t>App design flow</a:t>
            </a:r>
            <a:endParaRPr dirty="0">
              <a:solidFill>
                <a:srgbClr val="FFFFFF"/>
              </a:solidFill>
              <a:latin typeface="Segoe UI" panose="020B0502040204020203" pitchFamily="34" charset="0"/>
              <a:ea typeface="Open Sans"/>
              <a:cs typeface="Segoe UI" panose="020B0502040204020203" pitchFamily="34" charset="0"/>
              <a:sym typeface="Open Sans"/>
            </a:endParaRPr>
          </a:p>
        </p:txBody>
      </p:sp>
      <p:sp>
        <p:nvSpPr>
          <p:cNvPr id="235" name="Google Shape;235;p49"/>
          <p:cNvSpPr txBox="1"/>
          <p:nvPr/>
        </p:nvSpPr>
        <p:spPr>
          <a:xfrm>
            <a:off x="550533" y="2082300"/>
            <a:ext cx="2684992" cy="892522"/>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000" dirty="0">
                <a:solidFill>
                  <a:srgbClr val="FFFFFF"/>
                </a:solidFill>
                <a:latin typeface="Segoe UI" panose="020B0502040204020203" pitchFamily="34" charset="0"/>
                <a:ea typeface="Open Sans"/>
                <a:cs typeface="Segoe UI" panose="020B0502040204020203" pitchFamily="34" charset="0"/>
                <a:sym typeface="Open Sans"/>
              </a:rPr>
              <a:t>Starting</a:t>
            </a:r>
            <a:endParaRPr sz="2000" dirty="0">
              <a:solidFill>
                <a:srgbClr val="FFFFFF"/>
              </a:solidFill>
              <a:latin typeface="Segoe UI" panose="020B0502040204020203" pitchFamily="34" charset="0"/>
              <a:ea typeface="Open Sans"/>
              <a:cs typeface="Segoe UI" panose="020B0502040204020203" pitchFamily="34" charset="0"/>
              <a:sym typeface="Open Sans"/>
            </a:endParaRPr>
          </a:p>
          <a:p>
            <a:pPr marL="0" lvl="0" indent="0" algn="r" rtl="0">
              <a:lnSpc>
                <a:spcPct val="115000"/>
              </a:lnSpc>
              <a:spcBef>
                <a:spcPts val="0"/>
              </a:spcBef>
              <a:spcAft>
                <a:spcPts val="0"/>
              </a:spcAft>
              <a:buNone/>
            </a:pPr>
            <a:r>
              <a:rPr lang="en" sz="2000" dirty="0">
                <a:solidFill>
                  <a:srgbClr val="FFFFFF"/>
                </a:solidFill>
                <a:latin typeface="Segoe UI" panose="020B0502040204020203" pitchFamily="34" charset="0"/>
                <a:ea typeface="Open Sans"/>
                <a:cs typeface="Segoe UI" panose="020B0502040204020203" pitchFamily="34" charset="0"/>
                <a:sym typeface="Open Sans"/>
              </a:rPr>
              <a:t>the design</a:t>
            </a:r>
            <a:endParaRPr sz="2000" dirty="0">
              <a:solidFill>
                <a:srgbClr val="FFFFFF"/>
              </a:solidFill>
              <a:latin typeface="Segoe UI" panose="020B0502040204020203" pitchFamily="34" charset="0"/>
              <a:ea typeface="Open Sans"/>
              <a:cs typeface="Segoe UI" panose="020B0502040204020203" pitchFamily="34" charset="0"/>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33"/>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F1AE6F4-5C86-4758-8985-5307EBFB9F20}"/>
              </a:ext>
            </a:extLst>
          </p:cNvPr>
          <p:cNvSpPr/>
          <p:nvPr/>
        </p:nvSpPr>
        <p:spPr>
          <a:xfrm>
            <a:off x="2026262" y="2339152"/>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Light" panose="020B0502040204020203" pitchFamily="34" charset="0"/>
                <a:ea typeface="Open Sans SemiBold" panose="020B0706030804020204" pitchFamily="34" charset="0"/>
                <a:cs typeface="Segoe UI Light" panose="020B0502040204020203" pitchFamily="34" charset="0"/>
              </a:rPr>
              <a:t>Home</a:t>
            </a:r>
            <a:endParaRPr lang="en-SG" sz="800" dirty="0">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6" name="Rectangle: Rounded Corners 5">
            <a:extLst>
              <a:ext uri="{FF2B5EF4-FFF2-40B4-BE49-F238E27FC236}">
                <a16:creationId xmlns:a16="http://schemas.microsoft.com/office/drawing/2014/main" id="{821A0EF3-D5DB-4EC1-9E29-3E9ED796A2B4}"/>
              </a:ext>
            </a:extLst>
          </p:cNvPr>
          <p:cNvSpPr/>
          <p:nvPr/>
        </p:nvSpPr>
        <p:spPr>
          <a:xfrm>
            <a:off x="485904" y="762254"/>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Light" panose="020B0502040204020203" pitchFamily="34" charset="0"/>
                <a:ea typeface="Open Sans SemiBold" panose="020B0706030804020204" pitchFamily="34" charset="0"/>
                <a:cs typeface="Segoe UI Light" panose="020B0502040204020203" pitchFamily="34" charset="0"/>
              </a:rPr>
              <a:t>Tuber App Taxi</a:t>
            </a:r>
            <a:endParaRPr lang="en-SG" sz="800" dirty="0">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7" name="Rectangle: Rounded Corners 6">
            <a:extLst>
              <a:ext uri="{FF2B5EF4-FFF2-40B4-BE49-F238E27FC236}">
                <a16:creationId xmlns:a16="http://schemas.microsoft.com/office/drawing/2014/main" id="{F5E90B13-BF2A-4AF9-90BB-2210BB814845}"/>
              </a:ext>
            </a:extLst>
          </p:cNvPr>
          <p:cNvSpPr/>
          <p:nvPr/>
        </p:nvSpPr>
        <p:spPr>
          <a:xfrm>
            <a:off x="485904" y="1399562"/>
            <a:ext cx="1097280"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Splash</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8" name="Rectangle: Rounded Corners 7">
            <a:extLst>
              <a:ext uri="{FF2B5EF4-FFF2-40B4-BE49-F238E27FC236}">
                <a16:creationId xmlns:a16="http://schemas.microsoft.com/office/drawing/2014/main" id="{2792CBEB-54F9-46AC-9F5E-89A4143F4408}"/>
              </a:ext>
            </a:extLst>
          </p:cNvPr>
          <p:cNvSpPr/>
          <p:nvPr/>
        </p:nvSpPr>
        <p:spPr>
          <a:xfrm>
            <a:off x="3474720" y="1408835"/>
            <a:ext cx="1097280"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Phone Number</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 name="Rectangle: Rounded Corners 8">
            <a:extLst>
              <a:ext uri="{FF2B5EF4-FFF2-40B4-BE49-F238E27FC236}">
                <a16:creationId xmlns:a16="http://schemas.microsoft.com/office/drawing/2014/main" id="{D8B1C143-8352-4653-891D-799197187760}"/>
              </a:ext>
            </a:extLst>
          </p:cNvPr>
          <p:cNvSpPr/>
          <p:nvPr/>
        </p:nvSpPr>
        <p:spPr>
          <a:xfrm>
            <a:off x="5228558" y="1408835"/>
            <a:ext cx="1097280"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OTP</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10" name="Rectangle: Rounded Corners 9">
            <a:extLst>
              <a:ext uri="{FF2B5EF4-FFF2-40B4-BE49-F238E27FC236}">
                <a16:creationId xmlns:a16="http://schemas.microsoft.com/office/drawing/2014/main" id="{3F39A237-5832-4209-938C-8657972C3856}"/>
              </a:ext>
            </a:extLst>
          </p:cNvPr>
          <p:cNvSpPr/>
          <p:nvPr/>
        </p:nvSpPr>
        <p:spPr>
          <a:xfrm>
            <a:off x="6963865" y="1412094"/>
            <a:ext cx="1097280"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Identity Verification</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11" name="Rectangle: Rounded Corners 10">
            <a:extLst>
              <a:ext uri="{FF2B5EF4-FFF2-40B4-BE49-F238E27FC236}">
                <a16:creationId xmlns:a16="http://schemas.microsoft.com/office/drawing/2014/main" id="{4EFD8D0E-A9D6-449D-B0A9-1B567CF4E92A}"/>
              </a:ext>
            </a:extLst>
          </p:cNvPr>
          <p:cNvSpPr/>
          <p:nvPr/>
        </p:nvSpPr>
        <p:spPr>
          <a:xfrm>
            <a:off x="7949359" y="649466"/>
            <a:ext cx="1097280" cy="52288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First &amp; Last name</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DOB</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Address</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Nationality</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Official document</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Selfie</a:t>
            </a:r>
          </a:p>
          <a:p>
            <a:pPr algn="ctr"/>
            <a:endParaRPr lang="en-SG"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225CE91-618F-4F49-8F4C-B59217EBE2DB}"/>
              </a:ext>
            </a:extLst>
          </p:cNvPr>
          <p:cNvCxnSpPr>
            <a:stCxn id="6" idx="2"/>
            <a:endCxn id="7" idx="0"/>
          </p:cNvCxnSpPr>
          <p:nvPr/>
        </p:nvCxnSpPr>
        <p:spPr>
          <a:xfrm>
            <a:off x="1034544" y="945134"/>
            <a:ext cx="0" cy="45442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4DC620-7B7E-42E8-AB25-C67A146B0627}"/>
              </a:ext>
            </a:extLst>
          </p:cNvPr>
          <p:cNvCxnSpPr>
            <a:cxnSpLocks/>
          </p:cNvCxnSpPr>
          <p:nvPr/>
        </p:nvCxnSpPr>
        <p:spPr>
          <a:xfrm>
            <a:off x="3035125" y="1508862"/>
            <a:ext cx="407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D19ECDC-4E5C-41E0-8815-C1956B784FF4}"/>
              </a:ext>
            </a:extLst>
          </p:cNvPr>
          <p:cNvCxnSpPr>
            <a:cxnSpLocks/>
            <a:stCxn id="10" idx="0"/>
            <a:endCxn id="11" idx="1"/>
          </p:cNvCxnSpPr>
          <p:nvPr/>
        </p:nvCxnSpPr>
        <p:spPr>
          <a:xfrm rot="5400000" flipH="1" flipV="1">
            <a:off x="7480339" y="943074"/>
            <a:ext cx="501187" cy="43685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96FFB1-DF5A-4AAC-9142-EFAB0958110B}"/>
              </a:ext>
            </a:extLst>
          </p:cNvPr>
          <p:cNvCxnSpPr>
            <a:stCxn id="8" idx="3"/>
            <a:endCxn id="9" idx="1"/>
          </p:cNvCxnSpPr>
          <p:nvPr/>
        </p:nvCxnSpPr>
        <p:spPr>
          <a:xfrm>
            <a:off x="4572000" y="1500275"/>
            <a:ext cx="6565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710611-DBA2-4B33-AA8C-498EE9A317F2}"/>
              </a:ext>
            </a:extLst>
          </p:cNvPr>
          <p:cNvCxnSpPr>
            <a:stCxn id="9" idx="3"/>
            <a:endCxn id="10" idx="1"/>
          </p:cNvCxnSpPr>
          <p:nvPr/>
        </p:nvCxnSpPr>
        <p:spPr>
          <a:xfrm>
            <a:off x="6325838" y="1500275"/>
            <a:ext cx="638027" cy="3259"/>
          </a:xfrm>
          <a:prstGeom prst="line">
            <a:avLst/>
          </a:prstGeom>
        </p:spPr>
        <p:style>
          <a:lnRef idx="1">
            <a:schemeClr val="accent1"/>
          </a:lnRef>
          <a:fillRef idx="0">
            <a:schemeClr val="accent1"/>
          </a:fillRef>
          <a:effectRef idx="0">
            <a:schemeClr val="accent1"/>
          </a:effectRef>
          <a:fontRef idx="minor">
            <a:schemeClr val="tx1"/>
          </a:fontRef>
        </p:style>
      </p:cxnSp>
      <p:sp>
        <p:nvSpPr>
          <p:cNvPr id="229" name="Flowchart: Decision 228">
            <a:extLst>
              <a:ext uri="{FF2B5EF4-FFF2-40B4-BE49-F238E27FC236}">
                <a16:creationId xmlns:a16="http://schemas.microsoft.com/office/drawing/2014/main" id="{4BE79877-6398-496C-8AD3-BE17BE24BDF1}"/>
              </a:ext>
            </a:extLst>
          </p:cNvPr>
          <p:cNvSpPr/>
          <p:nvPr/>
        </p:nvSpPr>
        <p:spPr>
          <a:xfrm>
            <a:off x="2152347" y="1273344"/>
            <a:ext cx="850702" cy="453862"/>
          </a:xfrm>
          <a:prstGeom prst="flowChartDecis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New User</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49" name="Straight Connector 48">
            <a:extLst>
              <a:ext uri="{FF2B5EF4-FFF2-40B4-BE49-F238E27FC236}">
                <a16:creationId xmlns:a16="http://schemas.microsoft.com/office/drawing/2014/main" id="{1B3A065A-AA91-461D-A17C-9783270C8538}"/>
              </a:ext>
            </a:extLst>
          </p:cNvPr>
          <p:cNvCxnSpPr>
            <a:cxnSpLocks/>
            <a:stCxn id="7" idx="3"/>
            <a:endCxn id="229" idx="1"/>
          </p:cNvCxnSpPr>
          <p:nvPr/>
        </p:nvCxnSpPr>
        <p:spPr>
          <a:xfrm>
            <a:off x="1583184" y="1491002"/>
            <a:ext cx="569163" cy="9273"/>
          </a:xfrm>
          <a:prstGeom prst="line">
            <a:avLst/>
          </a:prstGeom>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022AEAF8-2D38-4BB9-8CF2-B0565D205272}"/>
              </a:ext>
            </a:extLst>
          </p:cNvPr>
          <p:cNvSpPr txBox="1"/>
          <p:nvPr/>
        </p:nvSpPr>
        <p:spPr>
          <a:xfrm>
            <a:off x="3320077" y="1333432"/>
            <a:ext cx="125051" cy="215444"/>
          </a:xfrm>
          <a:prstGeom prst="rect">
            <a:avLst/>
          </a:prstGeom>
          <a:noFill/>
        </p:spPr>
        <p:txBody>
          <a:bodyPr wrap="square" rtlCol="0">
            <a:spAutoFit/>
          </a:bodyPr>
          <a:lstStyle/>
          <a:p>
            <a:r>
              <a:rPr lang="en-US" sz="800" dirty="0">
                <a:solidFill>
                  <a:schemeClr val="bg1"/>
                </a:solidFill>
                <a:latin typeface="Segoe UI Light" panose="020B0502040204020203" pitchFamily="34" charset="0"/>
                <a:ea typeface="Open Sans SemiBold" panose="020B0706030804020204" pitchFamily="34" charset="0"/>
                <a:cs typeface="Segoe UI Light" panose="020B0502040204020203" pitchFamily="34" charset="0"/>
              </a:rPr>
              <a:t>Y</a:t>
            </a:r>
            <a:endParaRPr lang="en-SG" sz="800" dirty="0">
              <a:solidFill>
                <a:schemeClr val="bg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53" name="TextBox 52">
            <a:extLst>
              <a:ext uri="{FF2B5EF4-FFF2-40B4-BE49-F238E27FC236}">
                <a16:creationId xmlns:a16="http://schemas.microsoft.com/office/drawing/2014/main" id="{34E00834-D135-4C24-BD62-AE238A8B7532}"/>
              </a:ext>
            </a:extLst>
          </p:cNvPr>
          <p:cNvSpPr txBox="1"/>
          <p:nvPr/>
        </p:nvSpPr>
        <p:spPr>
          <a:xfrm>
            <a:off x="2446975" y="1897902"/>
            <a:ext cx="127927" cy="215444"/>
          </a:xfrm>
          <a:prstGeom prst="rect">
            <a:avLst/>
          </a:prstGeom>
          <a:noFill/>
        </p:spPr>
        <p:txBody>
          <a:bodyPr wrap="square" rtlCol="0">
            <a:spAutoFit/>
          </a:bodyPr>
          <a:lstStyle/>
          <a:p>
            <a:r>
              <a:rPr lang="en-US" sz="800" dirty="0">
                <a:solidFill>
                  <a:schemeClr val="bg1"/>
                </a:solidFill>
                <a:latin typeface="Segoe UI Light" panose="020B0502040204020203" pitchFamily="34" charset="0"/>
                <a:ea typeface="Open Sans SemiBold" panose="020B0706030804020204" pitchFamily="34" charset="0"/>
                <a:cs typeface="Segoe UI Light" panose="020B0502040204020203" pitchFamily="34" charset="0"/>
              </a:rPr>
              <a:t>N</a:t>
            </a:r>
            <a:endParaRPr lang="en-SG" sz="800" dirty="0">
              <a:solidFill>
                <a:schemeClr val="bg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56" name="Straight Connector 55">
            <a:extLst>
              <a:ext uri="{FF2B5EF4-FFF2-40B4-BE49-F238E27FC236}">
                <a16:creationId xmlns:a16="http://schemas.microsoft.com/office/drawing/2014/main" id="{97C6CAAA-456C-44F6-95F5-6DA60F48118C}"/>
              </a:ext>
            </a:extLst>
          </p:cNvPr>
          <p:cNvCxnSpPr>
            <a:cxnSpLocks/>
            <a:endCxn id="5" idx="0"/>
          </p:cNvCxnSpPr>
          <p:nvPr/>
        </p:nvCxnSpPr>
        <p:spPr>
          <a:xfrm>
            <a:off x="2574902" y="1727206"/>
            <a:ext cx="0" cy="611946"/>
          </a:xfrm>
          <a:prstGeom prst="line">
            <a:avLst/>
          </a:prstGeom>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1497ECA-7981-4854-8435-4579F2153884}"/>
              </a:ext>
            </a:extLst>
          </p:cNvPr>
          <p:cNvSpPr/>
          <p:nvPr/>
        </p:nvSpPr>
        <p:spPr>
          <a:xfrm>
            <a:off x="1096992" y="2339152"/>
            <a:ext cx="743053"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Side Menu</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0" name="Rectangle: Rounded Corners 89">
            <a:extLst>
              <a:ext uri="{FF2B5EF4-FFF2-40B4-BE49-F238E27FC236}">
                <a16:creationId xmlns:a16="http://schemas.microsoft.com/office/drawing/2014/main" id="{E31EADF7-E85D-4611-8E2A-98230CF99E7C}"/>
              </a:ext>
            </a:extLst>
          </p:cNvPr>
          <p:cNvSpPr/>
          <p:nvPr/>
        </p:nvSpPr>
        <p:spPr>
          <a:xfrm>
            <a:off x="114377" y="1915077"/>
            <a:ext cx="796399"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Profile</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1" name="Rectangle: Rounded Corners 90">
            <a:extLst>
              <a:ext uri="{FF2B5EF4-FFF2-40B4-BE49-F238E27FC236}">
                <a16:creationId xmlns:a16="http://schemas.microsoft.com/office/drawing/2014/main" id="{C5DB12B2-3C86-4F69-939A-7630D6AF502C}"/>
              </a:ext>
            </a:extLst>
          </p:cNvPr>
          <p:cNvSpPr/>
          <p:nvPr/>
        </p:nvSpPr>
        <p:spPr>
          <a:xfrm>
            <a:off x="114377" y="2339152"/>
            <a:ext cx="796399"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History</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3" name="Rectangle: Rounded Corners 92">
            <a:extLst>
              <a:ext uri="{FF2B5EF4-FFF2-40B4-BE49-F238E27FC236}">
                <a16:creationId xmlns:a16="http://schemas.microsoft.com/office/drawing/2014/main" id="{23D302AB-F44C-488F-81AD-CA91C08D2E32}"/>
              </a:ext>
            </a:extLst>
          </p:cNvPr>
          <p:cNvSpPr/>
          <p:nvPr/>
        </p:nvSpPr>
        <p:spPr>
          <a:xfrm>
            <a:off x="114377" y="2763227"/>
            <a:ext cx="796399"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Notification</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5" name="Rectangle: Rounded Corners 94">
            <a:extLst>
              <a:ext uri="{FF2B5EF4-FFF2-40B4-BE49-F238E27FC236}">
                <a16:creationId xmlns:a16="http://schemas.microsoft.com/office/drawing/2014/main" id="{9101E891-5412-4F7C-B593-6DCCFA18DED1}"/>
              </a:ext>
            </a:extLst>
          </p:cNvPr>
          <p:cNvSpPr/>
          <p:nvPr/>
        </p:nvSpPr>
        <p:spPr>
          <a:xfrm>
            <a:off x="114377" y="3187302"/>
            <a:ext cx="796399"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Settings</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38" name="Straight Connector 37">
            <a:extLst>
              <a:ext uri="{FF2B5EF4-FFF2-40B4-BE49-F238E27FC236}">
                <a16:creationId xmlns:a16="http://schemas.microsoft.com/office/drawing/2014/main" id="{F185A997-8220-4E52-9A7A-47D0BE9CCB35}"/>
              </a:ext>
            </a:extLst>
          </p:cNvPr>
          <p:cNvCxnSpPr>
            <a:stCxn id="90" idx="2"/>
            <a:endCxn id="91" idx="0"/>
          </p:cNvCxnSpPr>
          <p:nvPr/>
        </p:nvCxnSpPr>
        <p:spPr>
          <a:xfrm>
            <a:off x="512577" y="2097957"/>
            <a:ext cx="0" cy="24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C43B3B-C636-4C38-9033-9A0E756522DE}"/>
              </a:ext>
            </a:extLst>
          </p:cNvPr>
          <p:cNvCxnSpPr>
            <a:stCxn id="91" idx="2"/>
            <a:endCxn id="93" idx="0"/>
          </p:cNvCxnSpPr>
          <p:nvPr/>
        </p:nvCxnSpPr>
        <p:spPr>
          <a:xfrm>
            <a:off x="512577" y="2522032"/>
            <a:ext cx="0" cy="24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9910288-479A-4894-B2FA-C317974E138D}"/>
              </a:ext>
            </a:extLst>
          </p:cNvPr>
          <p:cNvCxnSpPr>
            <a:stCxn id="93" idx="2"/>
            <a:endCxn id="95" idx="0"/>
          </p:cNvCxnSpPr>
          <p:nvPr/>
        </p:nvCxnSpPr>
        <p:spPr>
          <a:xfrm>
            <a:off x="512577" y="2946107"/>
            <a:ext cx="0" cy="24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00E9909-01F8-4C81-BA9F-8BF8B2BA0C85}"/>
              </a:ext>
            </a:extLst>
          </p:cNvPr>
          <p:cNvCxnSpPr>
            <a:stCxn id="89" idx="1"/>
            <a:endCxn id="91" idx="3"/>
          </p:cNvCxnSpPr>
          <p:nvPr/>
        </p:nvCxnSpPr>
        <p:spPr>
          <a:xfrm flipH="1">
            <a:off x="910776" y="2430592"/>
            <a:ext cx="18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75B19D-B7A2-4E23-BCC3-50B7D38C128D}"/>
              </a:ext>
            </a:extLst>
          </p:cNvPr>
          <p:cNvCxnSpPr>
            <a:stCxn id="5" idx="1"/>
            <a:endCxn id="89" idx="3"/>
          </p:cNvCxnSpPr>
          <p:nvPr/>
        </p:nvCxnSpPr>
        <p:spPr>
          <a:xfrm flipH="1">
            <a:off x="1840045" y="2430592"/>
            <a:ext cx="186217" cy="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7321F072-1A80-45EA-8FEB-4F4CECC51BA0}"/>
              </a:ext>
            </a:extLst>
          </p:cNvPr>
          <p:cNvSpPr/>
          <p:nvPr/>
        </p:nvSpPr>
        <p:spPr>
          <a:xfrm>
            <a:off x="2010224" y="3025613"/>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Booking</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54" name="Straight Connector 53">
            <a:extLst>
              <a:ext uri="{FF2B5EF4-FFF2-40B4-BE49-F238E27FC236}">
                <a16:creationId xmlns:a16="http://schemas.microsoft.com/office/drawing/2014/main" id="{DCB78DDA-D8F2-4AF9-9772-67546EE37614}"/>
              </a:ext>
            </a:extLst>
          </p:cNvPr>
          <p:cNvCxnSpPr>
            <a:cxnSpLocks/>
            <a:stCxn id="5" idx="2"/>
            <a:endCxn id="110" idx="0"/>
          </p:cNvCxnSpPr>
          <p:nvPr/>
        </p:nvCxnSpPr>
        <p:spPr>
          <a:xfrm>
            <a:off x="2574902" y="2522032"/>
            <a:ext cx="0" cy="503581"/>
          </a:xfrm>
          <a:prstGeom prst="line">
            <a:avLst/>
          </a:prstGeom>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47AC9620-EA64-4DA7-A1DB-227D2A109152}"/>
              </a:ext>
            </a:extLst>
          </p:cNvPr>
          <p:cNvSpPr/>
          <p:nvPr/>
        </p:nvSpPr>
        <p:spPr>
          <a:xfrm>
            <a:off x="3539138" y="3025613"/>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Pick up &amp; Drop off</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82" name="Straight Connector 81">
            <a:extLst>
              <a:ext uri="{FF2B5EF4-FFF2-40B4-BE49-F238E27FC236}">
                <a16:creationId xmlns:a16="http://schemas.microsoft.com/office/drawing/2014/main" id="{C5A67FB3-3BAE-46CF-BE1F-280A74C6C704}"/>
              </a:ext>
            </a:extLst>
          </p:cNvPr>
          <p:cNvCxnSpPr>
            <a:stCxn id="110" idx="3"/>
            <a:endCxn id="113" idx="1"/>
          </p:cNvCxnSpPr>
          <p:nvPr/>
        </p:nvCxnSpPr>
        <p:spPr>
          <a:xfrm>
            <a:off x="3139579" y="3117053"/>
            <a:ext cx="399559"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Rounded Corners 122">
            <a:extLst>
              <a:ext uri="{FF2B5EF4-FFF2-40B4-BE49-F238E27FC236}">
                <a16:creationId xmlns:a16="http://schemas.microsoft.com/office/drawing/2014/main" id="{80AD6577-04B5-447A-A222-BF3778E56BD4}"/>
              </a:ext>
            </a:extLst>
          </p:cNvPr>
          <p:cNvSpPr/>
          <p:nvPr/>
        </p:nvSpPr>
        <p:spPr>
          <a:xfrm>
            <a:off x="6963865" y="3016687"/>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Payment Options</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126" name="Rectangle: Rounded Corners 125">
            <a:extLst>
              <a:ext uri="{FF2B5EF4-FFF2-40B4-BE49-F238E27FC236}">
                <a16:creationId xmlns:a16="http://schemas.microsoft.com/office/drawing/2014/main" id="{C0414160-7050-40BC-803A-A5BCDA8305C9}"/>
              </a:ext>
            </a:extLst>
          </p:cNvPr>
          <p:cNvSpPr/>
          <p:nvPr/>
        </p:nvSpPr>
        <p:spPr>
          <a:xfrm>
            <a:off x="6963865" y="3673870"/>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Confirm</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129" name="Rectangle: Rounded Corners 128">
            <a:extLst>
              <a:ext uri="{FF2B5EF4-FFF2-40B4-BE49-F238E27FC236}">
                <a16:creationId xmlns:a16="http://schemas.microsoft.com/office/drawing/2014/main" id="{BF5F75BD-D459-4000-8566-2C602CED6F39}"/>
              </a:ext>
            </a:extLst>
          </p:cNvPr>
          <p:cNvSpPr/>
          <p:nvPr/>
        </p:nvSpPr>
        <p:spPr>
          <a:xfrm>
            <a:off x="6963865" y="4217491"/>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Track taxi</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130" name="Rectangle: Rounded Corners 129">
            <a:extLst>
              <a:ext uri="{FF2B5EF4-FFF2-40B4-BE49-F238E27FC236}">
                <a16:creationId xmlns:a16="http://schemas.microsoft.com/office/drawing/2014/main" id="{53B59DBB-59FD-4B64-B706-426351C07C04}"/>
              </a:ext>
            </a:extLst>
          </p:cNvPr>
          <p:cNvSpPr/>
          <p:nvPr/>
        </p:nvSpPr>
        <p:spPr>
          <a:xfrm>
            <a:off x="6963865" y="4761112"/>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Feedback</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9" name="TextBox 98">
            <a:extLst>
              <a:ext uri="{FF2B5EF4-FFF2-40B4-BE49-F238E27FC236}">
                <a16:creationId xmlns:a16="http://schemas.microsoft.com/office/drawing/2014/main" id="{0446D876-724F-418C-B169-45690B609A1B}"/>
              </a:ext>
            </a:extLst>
          </p:cNvPr>
          <p:cNvSpPr txBox="1"/>
          <p:nvPr/>
        </p:nvSpPr>
        <p:spPr>
          <a:xfrm>
            <a:off x="3346151" y="59481"/>
            <a:ext cx="1526380" cy="307777"/>
          </a:xfrm>
          <a:prstGeom prst="rect">
            <a:avLst/>
          </a:prstGeom>
          <a:noFill/>
        </p:spPr>
        <p:txBody>
          <a:bodyPr wrap="none" rtlCol="0">
            <a:spAutoFit/>
          </a:bodyPr>
          <a:lstStyle/>
          <a:p>
            <a:r>
              <a:rPr lang="en-US" b="1" u="sng" dirty="0">
                <a:solidFill>
                  <a:schemeClr val="bg1"/>
                </a:solidFill>
                <a:latin typeface="Segoe UI" panose="020B0502040204020203" pitchFamily="34" charset="0"/>
                <a:ea typeface="Open Sans SemiBold" panose="020B0706030804020204" pitchFamily="34" charset="0"/>
                <a:cs typeface="Segoe UI" panose="020B0502040204020203" pitchFamily="34" charset="0"/>
              </a:rPr>
              <a:t>Rider  App Flow</a:t>
            </a:r>
            <a:endParaRPr lang="en-SG" b="1" u="sng" dirty="0">
              <a:solidFill>
                <a:schemeClr val="bg1"/>
              </a:solidFill>
              <a:latin typeface="Segoe UI" panose="020B0502040204020203" pitchFamily="34" charset="0"/>
              <a:ea typeface="Open Sans SemiBold" panose="020B0706030804020204" pitchFamily="34" charset="0"/>
              <a:cs typeface="Segoe UI" panose="020B0502040204020203" pitchFamily="34" charset="0"/>
            </a:endParaRPr>
          </a:p>
        </p:txBody>
      </p:sp>
      <p:sp>
        <p:nvSpPr>
          <p:cNvPr id="143" name="Rectangle: Rounded Corners 142">
            <a:extLst>
              <a:ext uri="{FF2B5EF4-FFF2-40B4-BE49-F238E27FC236}">
                <a16:creationId xmlns:a16="http://schemas.microsoft.com/office/drawing/2014/main" id="{DADE90BA-C818-4384-95FD-58CE00D9AD5C}"/>
              </a:ext>
            </a:extLst>
          </p:cNvPr>
          <p:cNvSpPr/>
          <p:nvPr/>
        </p:nvSpPr>
        <p:spPr>
          <a:xfrm>
            <a:off x="5215985" y="3016687"/>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Estimated fare</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111" name="Straight Connector 110">
            <a:extLst>
              <a:ext uri="{FF2B5EF4-FFF2-40B4-BE49-F238E27FC236}">
                <a16:creationId xmlns:a16="http://schemas.microsoft.com/office/drawing/2014/main" id="{A3CB2A0C-275B-4D62-BC2F-97A60581B299}"/>
              </a:ext>
            </a:extLst>
          </p:cNvPr>
          <p:cNvCxnSpPr>
            <a:stCxn id="113" idx="3"/>
            <a:endCxn id="143" idx="1"/>
          </p:cNvCxnSpPr>
          <p:nvPr/>
        </p:nvCxnSpPr>
        <p:spPr>
          <a:xfrm flipV="1">
            <a:off x="4668493" y="3108127"/>
            <a:ext cx="547492" cy="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E34E954-36F3-4FB0-AA24-8017F9C184CD}"/>
              </a:ext>
            </a:extLst>
          </p:cNvPr>
          <p:cNvCxnSpPr>
            <a:stCxn id="143" idx="3"/>
            <a:endCxn id="123" idx="1"/>
          </p:cNvCxnSpPr>
          <p:nvPr/>
        </p:nvCxnSpPr>
        <p:spPr>
          <a:xfrm>
            <a:off x="6345340" y="3108127"/>
            <a:ext cx="6185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693D2C5-61DF-49AA-8C1E-487782F07758}"/>
              </a:ext>
            </a:extLst>
          </p:cNvPr>
          <p:cNvCxnSpPr>
            <a:cxnSpLocks/>
          </p:cNvCxnSpPr>
          <p:nvPr/>
        </p:nvCxnSpPr>
        <p:spPr>
          <a:xfrm flipH="1">
            <a:off x="7528542" y="3250669"/>
            <a:ext cx="1" cy="411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9BA14AD-B4EF-4484-865E-CFC1D4B4BB13}"/>
              </a:ext>
            </a:extLst>
          </p:cNvPr>
          <p:cNvCxnSpPr>
            <a:cxnSpLocks/>
            <a:endCxn id="129" idx="0"/>
          </p:cNvCxnSpPr>
          <p:nvPr/>
        </p:nvCxnSpPr>
        <p:spPr>
          <a:xfrm>
            <a:off x="7528542" y="3856750"/>
            <a:ext cx="1" cy="360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018162C-B556-4758-8720-543E31FB2892}"/>
              </a:ext>
            </a:extLst>
          </p:cNvPr>
          <p:cNvCxnSpPr>
            <a:cxnSpLocks/>
          </p:cNvCxnSpPr>
          <p:nvPr/>
        </p:nvCxnSpPr>
        <p:spPr>
          <a:xfrm flipH="1">
            <a:off x="7528542" y="4428182"/>
            <a:ext cx="1" cy="305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8D4FCC5-7859-4F87-8648-2870963FC52B}"/>
              </a:ext>
            </a:extLst>
          </p:cNvPr>
          <p:cNvCxnSpPr>
            <a:cxnSpLocks/>
            <a:stCxn id="10" idx="2"/>
            <a:endCxn id="5" idx="3"/>
          </p:cNvCxnSpPr>
          <p:nvPr/>
        </p:nvCxnSpPr>
        <p:spPr>
          <a:xfrm rot="5400000">
            <a:off x="4900215" y="-181698"/>
            <a:ext cx="835618" cy="4388963"/>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12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33"/>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F1AE6F4-5C86-4758-8985-5307EBFB9F20}"/>
              </a:ext>
            </a:extLst>
          </p:cNvPr>
          <p:cNvSpPr/>
          <p:nvPr/>
        </p:nvSpPr>
        <p:spPr>
          <a:xfrm>
            <a:off x="2026262" y="2706247"/>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Light" panose="020B0502040204020203" pitchFamily="34" charset="0"/>
                <a:ea typeface="Open Sans SemiBold" panose="020B0706030804020204" pitchFamily="34" charset="0"/>
                <a:cs typeface="Segoe UI Light" panose="020B0502040204020203" pitchFamily="34" charset="0"/>
              </a:rPr>
              <a:t>Home</a:t>
            </a:r>
            <a:endParaRPr lang="en-SG" sz="800" dirty="0">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6" name="Rectangle: Rounded Corners 5">
            <a:extLst>
              <a:ext uri="{FF2B5EF4-FFF2-40B4-BE49-F238E27FC236}">
                <a16:creationId xmlns:a16="http://schemas.microsoft.com/office/drawing/2014/main" id="{821A0EF3-D5DB-4EC1-9E29-3E9ED796A2B4}"/>
              </a:ext>
            </a:extLst>
          </p:cNvPr>
          <p:cNvSpPr/>
          <p:nvPr/>
        </p:nvSpPr>
        <p:spPr>
          <a:xfrm>
            <a:off x="485904" y="1129349"/>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Segoe UI Light" panose="020B0502040204020203" pitchFamily="34" charset="0"/>
                <a:ea typeface="Open Sans SemiBold" panose="020B0706030804020204" pitchFamily="34" charset="0"/>
                <a:cs typeface="Segoe UI Light" panose="020B0502040204020203" pitchFamily="34" charset="0"/>
              </a:rPr>
              <a:t>Tuber App Taxi</a:t>
            </a:r>
            <a:endParaRPr lang="en-SG" sz="800" dirty="0">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7" name="Rectangle: Rounded Corners 6">
            <a:extLst>
              <a:ext uri="{FF2B5EF4-FFF2-40B4-BE49-F238E27FC236}">
                <a16:creationId xmlns:a16="http://schemas.microsoft.com/office/drawing/2014/main" id="{F5E90B13-BF2A-4AF9-90BB-2210BB814845}"/>
              </a:ext>
            </a:extLst>
          </p:cNvPr>
          <p:cNvSpPr/>
          <p:nvPr/>
        </p:nvSpPr>
        <p:spPr>
          <a:xfrm>
            <a:off x="485904" y="1766657"/>
            <a:ext cx="1097280"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Splash</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8" name="Rectangle: Rounded Corners 7">
            <a:extLst>
              <a:ext uri="{FF2B5EF4-FFF2-40B4-BE49-F238E27FC236}">
                <a16:creationId xmlns:a16="http://schemas.microsoft.com/office/drawing/2014/main" id="{2792CBEB-54F9-46AC-9F5E-89A4143F4408}"/>
              </a:ext>
            </a:extLst>
          </p:cNvPr>
          <p:cNvSpPr/>
          <p:nvPr/>
        </p:nvSpPr>
        <p:spPr>
          <a:xfrm>
            <a:off x="3474720" y="1775930"/>
            <a:ext cx="1097280"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Phone Number</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 name="Rectangle: Rounded Corners 8">
            <a:extLst>
              <a:ext uri="{FF2B5EF4-FFF2-40B4-BE49-F238E27FC236}">
                <a16:creationId xmlns:a16="http://schemas.microsoft.com/office/drawing/2014/main" id="{D8B1C143-8352-4653-891D-799197187760}"/>
              </a:ext>
            </a:extLst>
          </p:cNvPr>
          <p:cNvSpPr/>
          <p:nvPr/>
        </p:nvSpPr>
        <p:spPr>
          <a:xfrm>
            <a:off x="5228558" y="1775930"/>
            <a:ext cx="1097280"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OTP</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10" name="Rectangle: Rounded Corners 9">
            <a:extLst>
              <a:ext uri="{FF2B5EF4-FFF2-40B4-BE49-F238E27FC236}">
                <a16:creationId xmlns:a16="http://schemas.microsoft.com/office/drawing/2014/main" id="{3F39A237-5832-4209-938C-8657972C3856}"/>
              </a:ext>
            </a:extLst>
          </p:cNvPr>
          <p:cNvSpPr/>
          <p:nvPr/>
        </p:nvSpPr>
        <p:spPr>
          <a:xfrm>
            <a:off x="6963865" y="1779189"/>
            <a:ext cx="1097280"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Identity Verification</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11" name="Rectangle: Rounded Corners 10">
            <a:extLst>
              <a:ext uri="{FF2B5EF4-FFF2-40B4-BE49-F238E27FC236}">
                <a16:creationId xmlns:a16="http://schemas.microsoft.com/office/drawing/2014/main" id="{4EFD8D0E-A9D6-449D-B0A9-1B567CF4E92A}"/>
              </a:ext>
            </a:extLst>
          </p:cNvPr>
          <p:cNvSpPr/>
          <p:nvPr/>
        </p:nvSpPr>
        <p:spPr>
          <a:xfrm>
            <a:off x="7949359" y="1016561"/>
            <a:ext cx="1097280" cy="52288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First &amp; Last name</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DOB</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Address</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Nationality</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Official document</a:t>
            </a:r>
          </a:p>
          <a:p>
            <a:r>
              <a:rPr lang="en-US"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Selfie</a:t>
            </a:r>
          </a:p>
          <a:p>
            <a:pPr algn="ctr"/>
            <a:endParaRPr lang="en-SG" sz="7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3" name="Straight Connector 2">
            <a:extLst>
              <a:ext uri="{FF2B5EF4-FFF2-40B4-BE49-F238E27FC236}">
                <a16:creationId xmlns:a16="http://schemas.microsoft.com/office/drawing/2014/main" id="{3225CE91-618F-4F49-8F4C-B59217EBE2DB}"/>
              </a:ext>
            </a:extLst>
          </p:cNvPr>
          <p:cNvCxnSpPr>
            <a:stCxn id="6" idx="2"/>
            <a:endCxn id="7" idx="0"/>
          </p:cNvCxnSpPr>
          <p:nvPr/>
        </p:nvCxnSpPr>
        <p:spPr>
          <a:xfrm>
            <a:off x="1034544" y="1312229"/>
            <a:ext cx="0" cy="45442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4DC620-7B7E-42E8-AB25-C67A146B0627}"/>
              </a:ext>
            </a:extLst>
          </p:cNvPr>
          <p:cNvCxnSpPr>
            <a:cxnSpLocks/>
          </p:cNvCxnSpPr>
          <p:nvPr/>
        </p:nvCxnSpPr>
        <p:spPr>
          <a:xfrm>
            <a:off x="3035125" y="1875957"/>
            <a:ext cx="407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D19ECDC-4E5C-41E0-8815-C1956B784FF4}"/>
              </a:ext>
            </a:extLst>
          </p:cNvPr>
          <p:cNvCxnSpPr>
            <a:cxnSpLocks/>
            <a:stCxn id="10" idx="0"/>
            <a:endCxn id="11" idx="1"/>
          </p:cNvCxnSpPr>
          <p:nvPr/>
        </p:nvCxnSpPr>
        <p:spPr>
          <a:xfrm rot="5400000" flipH="1" flipV="1">
            <a:off x="7480339" y="1310169"/>
            <a:ext cx="501187" cy="43685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96FFB1-DF5A-4AAC-9142-EFAB0958110B}"/>
              </a:ext>
            </a:extLst>
          </p:cNvPr>
          <p:cNvCxnSpPr>
            <a:stCxn id="8" idx="3"/>
            <a:endCxn id="9" idx="1"/>
          </p:cNvCxnSpPr>
          <p:nvPr/>
        </p:nvCxnSpPr>
        <p:spPr>
          <a:xfrm>
            <a:off x="4572000" y="1867370"/>
            <a:ext cx="6565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710611-DBA2-4B33-AA8C-498EE9A317F2}"/>
              </a:ext>
            </a:extLst>
          </p:cNvPr>
          <p:cNvCxnSpPr>
            <a:stCxn id="9" idx="3"/>
            <a:endCxn id="10" idx="1"/>
          </p:cNvCxnSpPr>
          <p:nvPr/>
        </p:nvCxnSpPr>
        <p:spPr>
          <a:xfrm>
            <a:off x="6325838" y="1867370"/>
            <a:ext cx="638027" cy="3259"/>
          </a:xfrm>
          <a:prstGeom prst="line">
            <a:avLst/>
          </a:prstGeom>
        </p:spPr>
        <p:style>
          <a:lnRef idx="1">
            <a:schemeClr val="accent1"/>
          </a:lnRef>
          <a:fillRef idx="0">
            <a:schemeClr val="accent1"/>
          </a:fillRef>
          <a:effectRef idx="0">
            <a:schemeClr val="accent1"/>
          </a:effectRef>
          <a:fontRef idx="minor">
            <a:schemeClr val="tx1"/>
          </a:fontRef>
        </p:style>
      </p:cxnSp>
      <p:sp>
        <p:nvSpPr>
          <p:cNvPr id="229" name="Flowchart: Decision 228">
            <a:extLst>
              <a:ext uri="{FF2B5EF4-FFF2-40B4-BE49-F238E27FC236}">
                <a16:creationId xmlns:a16="http://schemas.microsoft.com/office/drawing/2014/main" id="{4BE79877-6398-496C-8AD3-BE17BE24BDF1}"/>
              </a:ext>
            </a:extLst>
          </p:cNvPr>
          <p:cNvSpPr/>
          <p:nvPr/>
        </p:nvSpPr>
        <p:spPr>
          <a:xfrm>
            <a:off x="2152347" y="1640439"/>
            <a:ext cx="850702" cy="453862"/>
          </a:xfrm>
          <a:prstGeom prst="flowChartDecis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New User</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49" name="Straight Connector 48">
            <a:extLst>
              <a:ext uri="{FF2B5EF4-FFF2-40B4-BE49-F238E27FC236}">
                <a16:creationId xmlns:a16="http://schemas.microsoft.com/office/drawing/2014/main" id="{1B3A065A-AA91-461D-A17C-9783270C8538}"/>
              </a:ext>
            </a:extLst>
          </p:cNvPr>
          <p:cNvCxnSpPr>
            <a:cxnSpLocks/>
            <a:stCxn id="7" idx="3"/>
            <a:endCxn id="229" idx="1"/>
          </p:cNvCxnSpPr>
          <p:nvPr/>
        </p:nvCxnSpPr>
        <p:spPr>
          <a:xfrm>
            <a:off x="1583184" y="1858097"/>
            <a:ext cx="569163" cy="9273"/>
          </a:xfrm>
          <a:prstGeom prst="line">
            <a:avLst/>
          </a:prstGeom>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022AEAF8-2D38-4BB9-8CF2-B0565D205272}"/>
              </a:ext>
            </a:extLst>
          </p:cNvPr>
          <p:cNvSpPr txBox="1"/>
          <p:nvPr/>
        </p:nvSpPr>
        <p:spPr>
          <a:xfrm>
            <a:off x="3320077" y="1700527"/>
            <a:ext cx="125051" cy="200055"/>
          </a:xfrm>
          <a:prstGeom prst="rect">
            <a:avLst/>
          </a:prstGeom>
          <a:noFill/>
        </p:spPr>
        <p:txBody>
          <a:bodyPr wrap="square" rtlCol="0">
            <a:spAutoFit/>
          </a:bodyPr>
          <a:lstStyle/>
          <a:p>
            <a:r>
              <a:rPr lang="en-US" sz="700" dirty="0">
                <a:solidFill>
                  <a:schemeClr val="bg1"/>
                </a:solidFill>
                <a:latin typeface="Segoe UI Light" panose="020B0502040204020203" pitchFamily="34" charset="0"/>
                <a:ea typeface="Open Sans SemiBold" panose="020B0706030804020204" pitchFamily="34" charset="0"/>
                <a:cs typeface="Segoe UI Light" panose="020B0502040204020203" pitchFamily="34" charset="0"/>
              </a:rPr>
              <a:t>Y</a:t>
            </a:r>
            <a:endParaRPr lang="en-SG" sz="700" dirty="0">
              <a:solidFill>
                <a:schemeClr val="bg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53" name="TextBox 52">
            <a:extLst>
              <a:ext uri="{FF2B5EF4-FFF2-40B4-BE49-F238E27FC236}">
                <a16:creationId xmlns:a16="http://schemas.microsoft.com/office/drawing/2014/main" id="{34E00834-D135-4C24-BD62-AE238A8B7532}"/>
              </a:ext>
            </a:extLst>
          </p:cNvPr>
          <p:cNvSpPr txBox="1"/>
          <p:nvPr/>
        </p:nvSpPr>
        <p:spPr>
          <a:xfrm>
            <a:off x="2446975" y="2264997"/>
            <a:ext cx="127927" cy="200055"/>
          </a:xfrm>
          <a:prstGeom prst="rect">
            <a:avLst/>
          </a:prstGeom>
          <a:noFill/>
        </p:spPr>
        <p:txBody>
          <a:bodyPr wrap="square" rtlCol="0">
            <a:spAutoFit/>
          </a:bodyPr>
          <a:lstStyle/>
          <a:p>
            <a:r>
              <a:rPr lang="en-US" sz="700" dirty="0">
                <a:solidFill>
                  <a:schemeClr val="bg1"/>
                </a:solidFill>
                <a:latin typeface="Segoe UI Light" panose="020B0502040204020203" pitchFamily="34" charset="0"/>
                <a:ea typeface="Open Sans SemiBold" panose="020B0706030804020204" pitchFamily="34" charset="0"/>
                <a:cs typeface="Segoe UI Light" panose="020B0502040204020203" pitchFamily="34" charset="0"/>
              </a:rPr>
              <a:t>N</a:t>
            </a:r>
            <a:endParaRPr lang="en-SG" sz="700" dirty="0">
              <a:solidFill>
                <a:schemeClr val="bg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56" name="Straight Connector 55">
            <a:extLst>
              <a:ext uri="{FF2B5EF4-FFF2-40B4-BE49-F238E27FC236}">
                <a16:creationId xmlns:a16="http://schemas.microsoft.com/office/drawing/2014/main" id="{97C6CAAA-456C-44F6-95F5-6DA60F48118C}"/>
              </a:ext>
            </a:extLst>
          </p:cNvPr>
          <p:cNvCxnSpPr>
            <a:cxnSpLocks/>
            <a:endCxn id="5" idx="0"/>
          </p:cNvCxnSpPr>
          <p:nvPr/>
        </p:nvCxnSpPr>
        <p:spPr>
          <a:xfrm>
            <a:off x="2574902" y="2094301"/>
            <a:ext cx="0" cy="611946"/>
          </a:xfrm>
          <a:prstGeom prst="line">
            <a:avLst/>
          </a:prstGeom>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1497ECA-7981-4854-8435-4579F2153884}"/>
              </a:ext>
            </a:extLst>
          </p:cNvPr>
          <p:cNvSpPr/>
          <p:nvPr/>
        </p:nvSpPr>
        <p:spPr>
          <a:xfrm>
            <a:off x="1096992" y="2706247"/>
            <a:ext cx="743053"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Side Menu</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0" name="Rectangle: Rounded Corners 89">
            <a:extLst>
              <a:ext uri="{FF2B5EF4-FFF2-40B4-BE49-F238E27FC236}">
                <a16:creationId xmlns:a16="http://schemas.microsoft.com/office/drawing/2014/main" id="{E31EADF7-E85D-4611-8E2A-98230CF99E7C}"/>
              </a:ext>
            </a:extLst>
          </p:cNvPr>
          <p:cNvSpPr/>
          <p:nvPr/>
        </p:nvSpPr>
        <p:spPr>
          <a:xfrm>
            <a:off x="114377" y="2282172"/>
            <a:ext cx="796399"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Profile</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1" name="Rectangle: Rounded Corners 90">
            <a:extLst>
              <a:ext uri="{FF2B5EF4-FFF2-40B4-BE49-F238E27FC236}">
                <a16:creationId xmlns:a16="http://schemas.microsoft.com/office/drawing/2014/main" id="{C5DB12B2-3C86-4F69-939A-7630D6AF502C}"/>
              </a:ext>
            </a:extLst>
          </p:cNvPr>
          <p:cNvSpPr/>
          <p:nvPr/>
        </p:nvSpPr>
        <p:spPr>
          <a:xfrm>
            <a:off x="114377" y="2706247"/>
            <a:ext cx="796399"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History</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3" name="Rectangle: Rounded Corners 92">
            <a:extLst>
              <a:ext uri="{FF2B5EF4-FFF2-40B4-BE49-F238E27FC236}">
                <a16:creationId xmlns:a16="http://schemas.microsoft.com/office/drawing/2014/main" id="{23D302AB-F44C-488F-81AD-CA91C08D2E32}"/>
              </a:ext>
            </a:extLst>
          </p:cNvPr>
          <p:cNvSpPr/>
          <p:nvPr/>
        </p:nvSpPr>
        <p:spPr>
          <a:xfrm>
            <a:off x="114377" y="3130322"/>
            <a:ext cx="796399"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Notification</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sp>
        <p:nvSpPr>
          <p:cNvPr id="95" name="Rectangle: Rounded Corners 94">
            <a:extLst>
              <a:ext uri="{FF2B5EF4-FFF2-40B4-BE49-F238E27FC236}">
                <a16:creationId xmlns:a16="http://schemas.microsoft.com/office/drawing/2014/main" id="{9101E891-5412-4F7C-B593-6DCCFA18DED1}"/>
              </a:ext>
            </a:extLst>
          </p:cNvPr>
          <p:cNvSpPr/>
          <p:nvPr/>
        </p:nvSpPr>
        <p:spPr>
          <a:xfrm>
            <a:off x="114377" y="3554397"/>
            <a:ext cx="796399"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Settings</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38" name="Straight Connector 37">
            <a:extLst>
              <a:ext uri="{FF2B5EF4-FFF2-40B4-BE49-F238E27FC236}">
                <a16:creationId xmlns:a16="http://schemas.microsoft.com/office/drawing/2014/main" id="{F185A997-8220-4E52-9A7A-47D0BE9CCB35}"/>
              </a:ext>
            </a:extLst>
          </p:cNvPr>
          <p:cNvCxnSpPr>
            <a:cxnSpLocks/>
            <a:stCxn id="90" idx="2"/>
            <a:endCxn id="91" idx="0"/>
          </p:cNvCxnSpPr>
          <p:nvPr/>
        </p:nvCxnSpPr>
        <p:spPr>
          <a:xfrm>
            <a:off x="512577" y="2465052"/>
            <a:ext cx="0" cy="24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C43B3B-C636-4C38-9033-9A0E756522DE}"/>
              </a:ext>
            </a:extLst>
          </p:cNvPr>
          <p:cNvCxnSpPr>
            <a:cxnSpLocks/>
            <a:stCxn id="91" idx="2"/>
            <a:endCxn id="93" idx="0"/>
          </p:cNvCxnSpPr>
          <p:nvPr/>
        </p:nvCxnSpPr>
        <p:spPr>
          <a:xfrm>
            <a:off x="512577" y="2889127"/>
            <a:ext cx="0" cy="24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9910288-479A-4894-B2FA-C317974E138D}"/>
              </a:ext>
            </a:extLst>
          </p:cNvPr>
          <p:cNvCxnSpPr>
            <a:cxnSpLocks/>
            <a:stCxn id="93" idx="2"/>
            <a:endCxn id="95" idx="0"/>
          </p:cNvCxnSpPr>
          <p:nvPr/>
        </p:nvCxnSpPr>
        <p:spPr>
          <a:xfrm>
            <a:off x="512577" y="3313202"/>
            <a:ext cx="0" cy="24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00E9909-01F8-4C81-BA9F-8BF8B2BA0C85}"/>
              </a:ext>
            </a:extLst>
          </p:cNvPr>
          <p:cNvCxnSpPr>
            <a:cxnSpLocks/>
            <a:stCxn id="89" idx="1"/>
            <a:endCxn id="91" idx="3"/>
          </p:cNvCxnSpPr>
          <p:nvPr/>
        </p:nvCxnSpPr>
        <p:spPr>
          <a:xfrm flipH="1">
            <a:off x="910776" y="2797687"/>
            <a:ext cx="18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75B19D-B7A2-4E23-BCC3-50B7D38C128D}"/>
              </a:ext>
            </a:extLst>
          </p:cNvPr>
          <p:cNvCxnSpPr>
            <a:stCxn id="5" idx="1"/>
            <a:endCxn id="89" idx="3"/>
          </p:cNvCxnSpPr>
          <p:nvPr/>
        </p:nvCxnSpPr>
        <p:spPr>
          <a:xfrm flipH="1">
            <a:off x="1840045" y="2797687"/>
            <a:ext cx="186217" cy="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7321F072-1A80-45EA-8FEB-4F4CECC51BA0}"/>
              </a:ext>
            </a:extLst>
          </p:cNvPr>
          <p:cNvSpPr/>
          <p:nvPr/>
        </p:nvSpPr>
        <p:spPr>
          <a:xfrm>
            <a:off x="2010224" y="3392708"/>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Job Notifications</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54" name="Straight Connector 53">
            <a:extLst>
              <a:ext uri="{FF2B5EF4-FFF2-40B4-BE49-F238E27FC236}">
                <a16:creationId xmlns:a16="http://schemas.microsoft.com/office/drawing/2014/main" id="{DCB78DDA-D8F2-4AF9-9772-67546EE37614}"/>
              </a:ext>
            </a:extLst>
          </p:cNvPr>
          <p:cNvCxnSpPr>
            <a:cxnSpLocks/>
            <a:stCxn id="5" idx="2"/>
            <a:endCxn id="110" idx="0"/>
          </p:cNvCxnSpPr>
          <p:nvPr/>
        </p:nvCxnSpPr>
        <p:spPr>
          <a:xfrm>
            <a:off x="2574902" y="2889127"/>
            <a:ext cx="0" cy="503581"/>
          </a:xfrm>
          <a:prstGeom prst="line">
            <a:avLst/>
          </a:prstGeom>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47AC9620-EA64-4DA7-A1DB-227D2A109152}"/>
              </a:ext>
            </a:extLst>
          </p:cNvPr>
          <p:cNvSpPr/>
          <p:nvPr/>
        </p:nvSpPr>
        <p:spPr>
          <a:xfrm>
            <a:off x="3539138" y="3392708"/>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Accept offer </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82" name="Straight Connector 81">
            <a:extLst>
              <a:ext uri="{FF2B5EF4-FFF2-40B4-BE49-F238E27FC236}">
                <a16:creationId xmlns:a16="http://schemas.microsoft.com/office/drawing/2014/main" id="{C5A67FB3-3BAE-46CF-BE1F-280A74C6C704}"/>
              </a:ext>
            </a:extLst>
          </p:cNvPr>
          <p:cNvCxnSpPr>
            <a:stCxn id="110" idx="3"/>
            <a:endCxn id="113" idx="1"/>
          </p:cNvCxnSpPr>
          <p:nvPr/>
        </p:nvCxnSpPr>
        <p:spPr>
          <a:xfrm>
            <a:off x="3139579" y="3484148"/>
            <a:ext cx="399559"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Rounded Corners 122">
            <a:extLst>
              <a:ext uri="{FF2B5EF4-FFF2-40B4-BE49-F238E27FC236}">
                <a16:creationId xmlns:a16="http://schemas.microsoft.com/office/drawing/2014/main" id="{80AD6577-04B5-447A-A222-BF3778E56BD4}"/>
              </a:ext>
            </a:extLst>
          </p:cNvPr>
          <p:cNvSpPr/>
          <p:nvPr/>
        </p:nvSpPr>
        <p:spPr>
          <a:xfrm>
            <a:off x="5068054" y="3392708"/>
            <a:ext cx="1129355" cy="182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rPr>
              <a:t>Payments</a:t>
            </a:r>
            <a:endParaRPr lang="en-SG" sz="800" dirty="0">
              <a:solidFill>
                <a:schemeClr val="tx1"/>
              </a:solidFill>
              <a:latin typeface="Segoe UI Light" panose="020B0502040204020203" pitchFamily="34" charset="0"/>
              <a:ea typeface="Open Sans SemiBold" panose="020B0706030804020204" pitchFamily="34" charset="0"/>
              <a:cs typeface="Segoe UI Light" panose="020B0502040204020203" pitchFamily="34" charset="0"/>
            </a:endParaRPr>
          </a:p>
        </p:txBody>
      </p:sp>
      <p:cxnSp>
        <p:nvCxnSpPr>
          <p:cNvPr id="84" name="Straight Connector 83">
            <a:extLst>
              <a:ext uri="{FF2B5EF4-FFF2-40B4-BE49-F238E27FC236}">
                <a16:creationId xmlns:a16="http://schemas.microsoft.com/office/drawing/2014/main" id="{6A1C811D-9A30-40BB-A636-D3A78422399D}"/>
              </a:ext>
            </a:extLst>
          </p:cNvPr>
          <p:cNvCxnSpPr>
            <a:stCxn id="113" idx="3"/>
            <a:endCxn id="123" idx="1"/>
          </p:cNvCxnSpPr>
          <p:nvPr/>
        </p:nvCxnSpPr>
        <p:spPr>
          <a:xfrm>
            <a:off x="4668493" y="3484148"/>
            <a:ext cx="399561"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446D876-724F-418C-B169-45690B609A1B}"/>
              </a:ext>
            </a:extLst>
          </p:cNvPr>
          <p:cNvSpPr txBox="1"/>
          <p:nvPr/>
        </p:nvSpPr>
        <p:spPr>
          <a:xfrm>
            <a:off x="3346151" y="59481"/>
            <a:ext cx="1601721" cy="307777"/>
          </a:xfrm>
          <a:prstGeom prst="rect">
            <a:avLst/>
          </a:prstGeom>
          <a:noFill/>
        </p:spPr>
        <p:txBody>
          <a:bodyPr wrap="none" rtlCol="0">
            <a:spAutoFit/>
          </a:bodyPr>
          <a:lstStyle/>
          <a:p>
            <a:r>
              <a:rPr lang="en-US" b="1" u="sng" dirty="0">
                <a:solidFill>
                  <a:schemeClr val="bg1"/>
                </a:solidFill>
                <a:latin typeface="Segoe UI" panose="020B0502040204020203" pitchFamily="34" charset="0"/>
                <a:ea typeface="Open Sans SemiBold" panose="020B0706030804020204" pitchFamily="34" charset="0"/>
                <a:cs typeface="Segoe UI" panose="020B0502040204020203" pitchFamily="34" charset="0"/>
              </a:rPr>
              <a:t>Driver  App Flow</a:t>
            </a:r>
            <a:endParaRPr lang="en-SG" b="1" u="sng" dirty="0">
              <a:solidFill>
                <a:schemeClr val="bg1"/>
              </a:solidFill>
              <a:latin typeface="Segoe UI" panose="020B0502040204020203" pitchFamily="34" charset="0"/>
              <a:ea typeface="Open Sans SemiBold" panose="020B0706030804020204" pitchFamily="34" charset="0"/>
              <a:cs typeface="Segoe UI" panose="020B0502040204020203" pitchFamily="34" charset="0"/>
            </a:endParaRPr>
          </a:p>
        </p:txBody>
      </p:sp>
      <p:cxnSp>
        <p:nvCxnSpPr>
          <p:cNvPr id="4" name="Connector: Elbow 3">
            <a:extLst>
              <a:ext uri="{FF2B5EF4-FFF2-40B4-BE49-F238E27FC236}">
                <a16:creationId xmlns:a16="http://schemas.microsoft.com/office/drawing/2014/main" id="{682D26DD-A67E-4BD5-A59E-FC60B8BDA319}"/>
              </a:ext>
            </a:extLst>
          </p:cNvPr>
          <p:cNvCxnSpPr>
            <a:cxnSpLocks/>
            <a:stCxn id="10" idx="2"/>
            <a:endCxn id="5" idx="3"/>
          </p:cNvCxnSpPr>
          <p:nvPr/>
        </p:nvCxnSpPr>
        <p:spPr>
          <a:xfrm rot="5400000">
            <a:off x="4900215" y="185397"/>
            <a:ext cx="835618" cy="4388963"/>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2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42"/>
          <p:cNvSpPr txBox="1"/>
          <p:nvPr/>
        </p:nvSpPr>
        <p:spPr>
          <a:xfrm>
            <a:off x="247671" y="225076"/>
            <a:ext cx="4040976"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000" b="1" dirty="0">
                <a:solidFill>
                  <a:schemeClr val="tx1"/>
                </a:solidFill>
                <a:latin typeface="Segoe UI" panose="020B0502040204020203" pitchFamily="34" charset="0"/>
                <a:ea typeface="Open Sans"/>
                <a:cs typeface="Segoe UI" panose="020B0502040204020203" pitchFamily="34" charset="0"/>
                <a:sym typeface="Open Sans"/>
              </a:rPr>
              <a:t>Rapyd offerings for Tuber</a:t>
            </a:r>
            <a:endParaRPr sz="2000" b="1" dirty="0">
              <a:solidFill>
                <a:schemeClr val="tx1"/>
              </a:solidFill>
              <a:latin typeface="Segoe UI" panose="020B0502040204020203" pitchFamily="34" charset="0"/>
              <a:ea typeface="Open Sans"/>
              <a:cs typeface="Segoe UI" panose="020B0502040204020203" pitchFamily="34" charset="0"/>
              <a:sym typeface="Open Sans"/>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sp>
        <p:nvSpPr>
          <p:cNvPr id="9" name="TextBox 8">
            <a:extLst>
              <a:ext uri="{FF2B5EF4-FFF2-40B4-BE49-F238E27FC236}">
                <a16:creationId xmlns:a16="http://schemas.microsoft.com/office/drawing/2014/main" id="{11326608-96C5-4453-A66C-5537410C9488}"/>
              </a:ext>
            </a:extLst>
          </p:cNvPr>
          <p:cNvSpPr txBox="1"/>
          <p:nvPr/>
        </p:nvSpPr>
        <p:spPr>
          <a:xfrm>
            <a:off x="380440" y="1666647"/>
            <a:ext cx="8308708"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On-boarding process for Rider and Driver</a:t>
            </a:r>
            <a:r>
              <a:rPr lang="en-US" sz="1600" i="0" u="none" strike="noStrike" baseline="0" dirty="0">
                <a:latin typeface="Segoe UI" panose="020B0502040204020203" pitchFamily="34" charset="0"/>
                <a:cs typeface="Segoe UI" panose="020B0502040204020203" pitchFamily="34" charset="0"/>
              </a:rPr>
              <a:t>.</a:t>
            </a:r>
          </a:p>
        </p:txBody>
      </p:sp>
      <p:sp>
        <p:nvSpPr>
          <p:cNvPr id="10" name="Google Shape;166;p42">
            <a:extLst>
              <a:ext uri="{FF2B5EF4-FFF2-40B4-BE49-F238E27FC236}">
                <a16:creationId xmlns:a16="http://schemas.microsoft.com/office/drawing/2014/main" id="{781E9B70-1964-4195-A09F-F3BC58719038}"/>
              </a:ext>
            </a:extLst>
          </p:cNvPr>
          <p:cNvSpPr/>
          <p:nvPr/>
        </p:nvSpPr>
        <p:spPr>
          <a:xfrm>
            <a:off x="284065" y="1769807"/>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AAB53096-35F0-42C4-A585-3B86D60AD3DD}"/>
              </a:ext>
            </a:extLst>
          </p:cNvPr>
          <p:cNvSpPr txBox="1"/>
          <p:nvPr/>
        </p:nvSpPr>
        <p:spPr>
          <a:xfrm>
            <a:off x="368079" y="2064206"/>
            <a:ext cx="8308708"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Offer list of Payment methods accepted in Singapore to Choose. </a:t>
            </a:r>
          </a:p>
        </p:txBody>
      </p:sp>
      <p:sp>
        <p:nvSpPr>
          <p:cNvPr id="12" name="Google Shape;166;p42">
            <a:extLst>
              <a:ext uri="{FF2B5EF4-FFF2-40B4-BE49-F238E27FC236}">
                <a16:creationId xmlns:a16="http://schemas.microsoft.com/office/drawing/2014/main" id="{AA390103-CFC3-4B46-9605-116936738FFC}"/>
              </a:ext>
            </a:extLst>
          </p:cNvPr>
          <p:cNvSpPr/>
          <p:nvPr/>
        </p:nvSpPr>
        <p:spPr>
          <a:xfrm>
            <a:off x="284065" y="2166797"/>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Google Shape;166;p42">
            <a:extLst>
              <a:ext uri="{FF2B5EF4-FFF2-40B4-BE49-F238E27FC236}">
                <a16:creationId xmlns:a16="http://schemas.microsoft.com/office/drawing/2014/main" id="{D498001E-7548-4F1B-B842-AC84E77A15A2}"/>
              </a:ext>
            </a:extLst>
          </p:cNvPr>
          <p:cNvSpPr/>
          <p:nvPr/>
        </p:nvSpPr>
        <p:spPr>
          <a:xfrm>
            <a:off x="284066" y="2557836"/>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68B17287-0A78-48BD-A082-FE9F629BB080}"/>
              </a:ext>
            </a:extLst>
          </p:cNvPr>
          <p:cNvSpPr txBox="1"/>
          <p:nvPr/>
        </p:nvSpPr>
        <p:spPr>
          <a:xfrm>
            <a:off x="425129" y="2449191"/>
            <a:ext cx="8308708"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Top-up feature </a:t>
            </a:r>
            <a:r>
              <a:rPr lang="en-US" dirty="0">
                <a:latin typeface="Segoe UI" panose="020B0502040204020203" pitchFamily="34" charset="0"/>
                <a:cs typeface="Segoe UI" panose="020B0502040204020203" pitchFamily="34" charset="0"/>
              </a:rPr>
              <a:t>for e-wallet in advance. </a:t>
            </a:r>
            <a:endParaRPr lang="en-US" i="0" u="none" strike="noStrike" baseline="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16F09CDF-9BB8-4130-B46B-F07009553768}"/>
              </a:ext>
            </a:extLst>
          </p:cNvPr>
          <p:cNvSpPr txBox="1"/>
          <p:nvPr/>
        </p:nvSpPr>
        <p:spPr>
          <a:xfrm>
            <a:off x="424143" y="2841909"/>
            <a:ext cx="829571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Calculate Tuber commission(20%) for a completed ride</a:t>
            </a:r>
            <a:r>
              <a:rPr lang="en-US" dirty="0">
                <a:latin typeface="Segoe UI" panose="020B0502040204020203" pitchFamily="34" charset="0"/>
                <a:cs typeface="Segoe UI" panose="020B0502040204020203" pitchFamily="34" charset="0"/>
              </a:rPr>
              <a:t>. </a:t>
            </a:r>
            <a:endParaRPr lang="en-US" i="0" u="none" strike="noStrike" baseline="0" dirty="0">
              <a:latin typeface="Segoe UI" panose="020B0502040204020203" pitchFamily="34" charset="0"/>
              <a:cs typeface="Segoe UI" panose="020B0502040204020203" pitchFamily="34" charset="0"/>
            </a:endParaRPr>
          </a:p>
        </p:txBody>
      </p:sp>
      <p:sp>
        <p:nvSpPr>
          <p:cNvPr id="16" name="Google Shape;166;p42">
            <a:extLst>
              <a:ext uri="{FF2B5EF4-FFF2-40B4-BE49-F238E27FC236}">
                <a16:creationId xmlns:a16="http://schemas.microsoft.com/office/drawing/2014/main" id="{D179BAAE-E1E2-413C-A838-3B9D777B3714}"/>
              </a:ext>
            </a:extLst>
          </p:cNvPr>
          <p:cNvSpPr/>
          <p:nvPr/>
        </p:nvSpPr>
        <p:spPr>
          <a:xfrm>
            <a:off x="284067" y="2950554"/>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TextBox 16">
            <a:extLst>
              <a:ext uri="{FF2B5EF4-FFF2-40B4-BE49-F238E27FC236}">
                <a16:creationId xmlns:a16="http://schemas.microsoft.com/office/drawing/2014/main" id="{58849A69-4777-437A-B78E-9E07F0A1710D}"/>
              </a:ext>
            </a:extLst>
          </p:cNvPr>
          <p:cNvSpPr txBox="1"/>
          <p:nvPr/>
        </p:nvSpPr>
        <p:spPr>
          <a:xfrm>
            <a:off x="424143" y="3231735"/>
            <a:ext cx="829571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Disburse drives earning into their bank account.</a:t>
            </a:r>
          </a:p>
        </p:txBody>
      </p:sp>
      <p:sp>
        <p:nvSpPr>
          <p:cNvPr id="18" name="Google Shape;166;p42">
            <a:extLst>
              <a:ext uri="{FF2B5EF4-FFF2-40B4-BE49-F238E27FC236}">
                <a16:creationId xmlns:a16="http://schemas.microsoft.com/office/drawing/2014/main" id="{89862244-3738-4986-83B6-5EBC39758276}"/>
              </a:ext>
            </a:extLst>
          </p:cNvPr>
          <p:cNvSpPr/>
          <p:nvPr/>
        </p:nvSpPr>
        <p:spPr>
          <a:xfrm>
            <a:off x="284067" y="3340380"/>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Google Shape;165;p42">
            <a:extLst>
              <a:ext uri="{FF2B5EF4-FFF2-40B4-BE49-F238E27FC236}">
                <a16:creationId xmlns:a16="http://schemas.microsoft.com/office/drawing/2014/main" id="{9A1064CB-75D7-4219-B64A-982F22C2D4C7}"/>
              </a:ext>
            </a:extLst>
          </p:cNvPr>
          <p:cNvSpPr txBox="1"/>
          <p:nvPr/>
        </p:nvSpPr>
        <p:spPr>
          <a:xfrm>
            <a:off x="284065" y="880380"/>
            <a:ext cx="6969599" cy="400079"/>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b="1" u="sng" dirty="0">
                <a:solidFill>
                  <a:schemeClr val="tx1"/>
                </a:solidFill>
                <a:latin typeface="Segoe UI" panose="020B0502040204020203" pitchFamily="34" charset="0"/>
                <a:ea typeface="Open Sans"/>
                <a:cs typeface="Segoe UI" panose="020B0502040204020203" pitchFamily="34" charset="0"/>
                <a:sym typeface="Open Sans"/>
              </a:rPr>
              <a:t>Use cases that will be addressed with Rapyd tech stack </a:t>
            </a:r>
            <a:endParaRPr b="1" u="sng" dirty="0">
              <a:solidFill>
                <a:schemeClr val="tx1"/>
              </a:solidFill>
              <a:latin typeface="Segoe UI" panose="020B0502040204020203" pitchFamily="34" charset="0"/>
              <a:ea typeface="Open Sans"/>
              <a:cs typeface="Segoe UI" panose="020B0502040204020203" pitchFamily="34" charset="0"/>
              <a:sym typeface="Open Sans"/>
            </a:endParaRPr>
          </a:p>
        </p:txBody>
      </p:sp>
    </p:spTree>
    <p:extLst>
      <p:ext uri="{BB962C8B-B14F-4D97-AF65-F5344CB8AC3E}">
        <p14:creationId xmlns:p14="http://schemas.microsoft.com/office/powerpoint/2010/main" val="31485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42"/>
          <p:cNvSpPr txBox="1"/>
          <p:nvPr/>
        </p:nvSpPr>
        <p:spPr>
          <a:xfrm>
            <a:off x="155183" y="10865"/>
            <a:ext cx="6155100"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2000" b="1" dirty="0">
                <a:latin typeface="Segoe UI" panose="020B0502040204020203" pitchFamily="34" charset="0"/>
                <a:cs typeface="Segoe UI" panose="020B0502040204020203" pitchFamily="34" charset="0"/>
              </a:rPr>
              <a:t>1.</a:t>
            </a:r>
            <a:r>
              <a:rPr lang="en-US" sz="2000" b="1" i="0" u="none" strike="noStrike" baseline="0" dirty="0">
                <a:latin typeface="Segoe UI" panose="020B0502040204020203" pitchFamily="34" charset="0"/>
                <a:cs typeface="Segoe UI" panose="020B0502040204020203" pitchFamily="34" charset="0"/>
              </a:rPr>
              <a:t>On-boarding process for Rider and Driver</a:t>
            </a:r>
            <a:endParaRPr sz="2000" b="1"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4" name="TextBox 3">
            <a:extLst>
              <a:ext uri="{FF2B5EF4-FFF2-40B4-BE49-F238E27FC236}">
                <a16:creationId xmlns:a16="http://schemas.microsoft.com/office/drawing/2014/main" id="{A9825F8B-FA0A-4F64-8694-6BE89EAA297B}"/>
              </a:ext>
            </a:extLst>
          </p:cNvPr>
          <p:cNvSpPr txBox="1"/>
          <p:nvPr/>
        </p:nvSpPr>
        <p:spPr>
          <a:xfrm>
            <a:off x="178541" y="553285"/>
            <a:ext cx="8786917" cy="608052"/>
          </a:xfrm>
          <a:prstGeom prst="rect">
            <a:avLst/>
          </a:prstGeom>
          <a:noFill/>
        </p:spPr>
        <p:txBody>
          <a:bodyPr wrap="square">
            <a:spAutoFit/>
          </a:bodyPr>
          <a:lstStyle/>
          <a:p>
            <a:pPr marL="285750" lvl="0" indent="-285750" algn="just" rtl="0">
              <a:lnSpc>
                <a:spcPct val="115000"/>
              </a:lnSpc>
              <a:spcBef>
                <a:spcPts val="0"/>
              </a:spcBef>
              <a:spcAft>
                <a:spcPts val="0"/>
              </a:spcAft>
              <a:buFont typeface="Arial" panose="020B0604020202020204" pitchFamily="34" charset="0"/>
              <a:buChar char="•"/>
            </a:pP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Tuber can leverage the </a:t>
            </a:r>
            <a:r>
              <a:rPr lang="en-US" sz="1000" b="1" dirty="0">
                <a:solidFill>
                  <a:schemeClr val="tx1"/>
                </a:solidFill>
                <a:latin typeface="Segoe UI Light" panose="020B0502040204020203" pitchFamily="34" charset="0"/>
                <a:ea typeface="Open Sans"/>
                <a:cs typeface="Segoe UI Light" panose="020B0502040204020203" pitchFamily="34" charset="0"/>
                <a:sym typeface="Open Sans"/>
              </a:rPr>
              <a:t>Ryder’s “Identity Verification</a:t>
            </a: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 service to on-board new clients(Rider/Driver).</a:t>
            </a:r>
          </a:p>
          <a:p>
            <a:pPr marL="285750" lvl="0" indent="-285750" algn="just" rtl="0">
              <a:lnSpc>
                <a:spcPct val="115000"/>
              </a:lnSpc>
              <a:spcBef>
                <a:spcPts val="0"/>
              </a:spcBef>
              <a:spcAft>
                <a:spcPts val="0"/>
              </a:spcAft>
              <a:buFont typeface="Arial" panose="020B0604020202020204" pitchFamily="34" charset="0"/>
              <a:buChar char="•"/>
            </a:pP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This is two step process. Tuber first sends the Country code(</a:t>
            </a:r>
            <a:r>
              <a:rPr lang="en-SG" sz="1000" dirty="0">
                <a:solidFill>
                  <a:schemeClr val="tx1"/>
                </a:solidFill>
                <a:latin typeface="Segoe UI Light" panose="020B0502040204020203" pitchFamily="34" charset="0"/>
                <a:ea typeface="Open Sans"/>
                <a:cs typeface="Segoe UI Light" panose="020B0502040204020203" pitchFamily="34" charset="0"/>
              </a:rPr>
              <a:t>ISO 3166-1 ALPHA-2) to Rapyd. Rapyd provides the list of documents required.</a:t>
            </a:r>
            <a:endParaRPr lang="en-US" sz="1000" dirty="0">
              <a:solidFill>
                <a:schemeClr val="tx1"/>
              </a:solidFill>
              <a:latin typeface="Segoe UI Light" panose="020B0502040204020203" pitchFamily="34" charset="0"/>
              <a:ea typeface="Open Sans"/>
              <a:cs typeface="Segoe UI Light" panose="020B0502040204020203" pitchFamily="34" charset="0"/>
              <a:sym typeface="Open Sans"/>
            </a:endParaRPr>
          </a:p>
          <a:p>
            <a:pPr marL="285750" lvl="0" indent="-285750" algn="just" rtl="0">
              <a:lnSpc>
                <a:spcPct val="115000"/>
              </a:lnSpc>
              <a:spcBef>
                <a:spcPts val="0"/>
              </a:spcBef>
              <a:spcAft>
                <a:spcPts val="0"/>
              </a:spcAft>
              <a:buFont typeface="Arial" panose="020B0604020202020204" pitchFamily="34" charset="0"/>
              <a:buChar char="•"/>
            </a:pP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In the 2</a:t>
            </a:r>
            <a:r>
              <a:rPr lang="en-US" sz="1000" baseline="30000" dirty="0">
                <a:solidFill>
                  <a:schemeClr val="tx1"/>
                </a:solidFill>
                <a:latin typeface="Segoe UI Light" panose="020B0502040204020203" pitchFamily="34" charset="0"/>
                <a:ea typeface="Open Sans"/>
                <a:cs typeface="Segoe UI Light" panose="020B0502040204020203" pitchFamily="34" charset="0"/>
                <a:sym typeface="Open Sans"/>
              </a:rPr>
              <a:t>nd</a:t>
            </a: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  step, it will  verify the documents uploaded by the customer and finally sends the response back on confirmed verification..</a:t>
            </a:r>
            <a:endParaRPr lang="en" sz="1000"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7" name="Rectangle: Rounded Corners 6">
            <a:extLst>
              <a:ext uri="{FF2B5EF4-FFF2-40B4-BE49-F238E27FC236}">
                <a16:creationId xmlns:a16="http://schemas.microsoft.com/office/drawing/2014/main" id="{2D108683-88F2-4048-BB9D-BA98EA6946D0}"/>
              </a:ext>
            </a:extLst>
          </p:cNvPr>
          <p:cNvSpPr/>
          <p:nvPr/>
        </p:nvSpPr>
        <p:spPr>
          <a:xfrm>
            <a:off x="1267399" y="2020138"/>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Country Code</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1" name="TextBox 10">
            <a:extLst>
              <a:ext uri="{FF2B5EF4-FFF2-40B4-BE49-F238E27FC236}">
                <a16:creationId xmlns:a16="http://schemas.microsoft.com/office/drawing/2014/main" id="{9A5D8C97-CF8F-4D1E-A6A1-839084C80714}"/>
              </a:ext>
            </a:extLst>
          </p:cNvPr>
          <p:cNvSpPr txBox="1"/>
          <p:nvPr/>
        </p:nvSpPr>
        <p:spPr>
          <a:xfrm>
            <a:off x="1248213" y="1814139"/>
            <a:ext cx="2107140"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1</a:t>
            </a:r>
            <a:r>
              <a:rPr lang="en-US" sz="800" dirty="0">
                <a:solidFill>
                  <a:schemeClr val="tx1"/>
                </a:solidFill>
                <a:latin typeface="Segoe UI Light" panose="020B0502040204020203" pitchFamily="34" charset="0"/>
                <a:cs typeface="Segoe UI Light" panose="020B0502040204020203" pitchFamily="34" charset="0"/>
                <a:sym typeface="Google Sans"/>
              </a:rPr>
              <a:t>. Pass the Country code</a:t>
            </a:r>
            <a:endParaRPr lang="en-SG" sz="800" dirty="0">
              <a:latin typeface="Segoe UI Light" panose="020B0502040204020203" pitchFamily="34" charset="0"/>
              <a:cs typeface="Segoe UI Light" panose="020B0502040204020203" pitchFamily="34" charset="0"/>
            </a:endParaRPr>
          </a:p>
        </p:txBody>
      </p:sp>
      <p:sp>
        <p:nvSpPr>
          <p:cNvPr id="12" name="Rectangle: Rounded Corners 11">
            <a:extLst>
              <a:ext uri="{FF2B5EF4-FFF2-40B4-BE49-F238E27FC236}">
                <a16:creationId xmlns:a16="http://schemas.microsoft.com/office/drawing/2014/main" id="{44A338CB-B7F4-4A1B-BECF-CDB0B4657B92}"/>
              </a:ext>
            </a:extLst>
          </p:cNvPr>
          <p:cNvSpPr/>
          <p:nvPr/>
        </p:nvSpPr>
        <p:spPr>
          <a:xfrm>
            <a:off x="3971463" y="2024525"/>
            <a:ext cx="3165997"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GET https://rapyd.net/v1/identities/types?country=SG</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29" name="Rectangle: Rounded Corners 28">
            <a:extLst>
              <a:ext uri="{FF2B5EF4-FFF2-40B4-BE49-F238E27FC236}">
                <a16:creationId xmlns:a16="http://schemas.microsoft.com/office/drawing/2014/main" id="{327EE2BA-9D86-4CB4-8D37-874572FAABE9}"/>
              </a:ext>
            </a:extLst>
          </p:cNvPr>
          <p:cNvSpPr/>
          <p:nvPr/>
        </p:nvSpPr>
        <p:spPr>
          <a:xfrm>
            <a:off x="1248213" y="2468666"/>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List of documents </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35" name="TextBox 34">
            <a:extLst>
              <a:ext uri="{FF2B5EF4-FFF2-40B4-BE49-F238E27FC236}">
                <a16:creationId xmlns:a16="http://schemas.microsoft.com/office/drawing/2014/main" id="{EF8FE2C6-8E73-4DF8-BCBC-DC34AAC649B3}"/>
              </a:ext>
            </a:extLst>
          </p:cNvPr>
          <p:cNvSpPr txBox="1"/>
          <p:nvPr/>
        </p:nvSpPr>
        <p:spPr>
          <a:xfrm>
            <a:off x="4929165" y="2288026"/>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3. </a:t>
            </a:r>
            <a:r>
              <a:rPr lang="en-US" sz="800" dirty="0">
                <a:solidFill>
                  <a:schemeClr val="tx1"/>
                </a:solidFill>
                <a:latin typeface="Segoe UI Light" panose="020B0502040204020203" pitchFamily="34" charset="0"/>
                <a:cs typeface="Segoe UI Light" panose="020B0502040204020203" pitchFamily="34" charset="0"/>
                <a:sym typeface="Google Sans"/>
              </a:rPr>
              <a:t>API response: List of identification docs</a:t>
            </a:r>
            <a:endParaRPr lang="en-SG" sz="800" dirty="0">
              <a:latin typeface="Segoe UI Light" panose="020B0502040204020203" pitchFamily="34" charset="0"/>
              <a:cs typeface="Segoe UI Light" panose="020B0502040204020203" pitchFamily="34" charset="0"/>
            </a:endParaRPr>
          </a:p>
        </p:txBody>
      </p:sp>
      <p:sp>
        <p:nvSpPr>
          <p:cNvPr id="36" name="Rectangle: Rounded Corners 35">
            <a:extLst>
              <a:ext uri="{FF2B5EF4-FFF2-40B4-BE49-F238E27FC236}">
                <a16:creationId xmlns:a16="http://schemas.microsoft.com/office/drawing/2014/main" id="{A12E043F-87F9-45FA-B396-2345BC766F7B}"/>
              </a:ext>
            </a:extLst>
          </p:cNvPr>
          <p:cNvSpPr/>
          <p:nvPr/>
        </p:nvSpPr>
        <p:spPr>
          <a:xfrm>
            <a:off x="1248213" y="2988515"/>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Upload documents </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163" name="Straight Arrow Connector 162">
            <a:extLst>
              <a:ext uri="{FF2B5EF4-FFF2-40B4-BE49-F238E27FC236}">
                <a16:creationId xmlns:a16="http://schemas.microsoft.com/office/drawing/2014/main" id="{E2A0C13B-64C3-467A-A7DF-86859E0C7652}"/>
              </a:ext>
            </a:extLst>
          </p:cNvPr>
          <p:cNvCxnSpPr>
            <a:stCxn id="29" idx="2"/>
            <a:endCxn id="36" idx="0"/>
          </p:cNvCxnSpPr>
          <p:nvPr/>
        </p:nvCxnSpPr>
        <p:spPr>
          <a:xfrm>
            <a:off x="1796853" y="2651546"/>
            <a:ext cx="0" cy="336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6BEB9AB7-C22D-483D-B2B9-8DB7E25168C6}"/>
              </a:ext>
            </a:extLst>
          </p:cNvPr>
          <p:cNvSpPr/>
          <p:nvPr/>
        </p:nvSpPr>
        <p:spPr>
          <a:xfrm>
            <a:off x="3975481" y="2988515"/>
            <a:ext cx="3165997"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800" dirty="0">
                <a:solidFill>
                  <a:schemeClr val="bg1"/>
                </a:solidFill>
                <a:latin typeface="Segoe UI Light" panose="020B0502040204020203" pitchFamily="34" charset="0"/>
                <a:cs typeface="Segoe UI Light" panose="020B0502040204020203" pitchFamily="34" charset="0"/>
              </a:rPr>
              <a:t>POST https://rapyd.net/v1/identities</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40" name="TextBox 39">
            <a:extLst>
              <a:ext uri="{FF2B5EF4-FFF2-40B4-BE49-F238E27FC236}">
                <a16:creationId xmlns:a16="http://schemas.microsoft.com/office/drawing/2014/main" id="{183445FA-A2BF-4BA7-BA57-941590BDE8D8}"/>
              </a:ext>
            </a:extLst>
          </p:cNvPr>
          <p:cNvSpPr txBox="1"/>
          <p:nvPr/>
        </p:nvSpPr>
        <p:spPr>
          <a:xfrm>
            <a:off x="1248213" y="2792684"/>
            <a:ext cx="8803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4. </a:t>
            </a:r>
            <a:r>
              <a:rPr lang="en-US" sz="800" dirty="0">
                <a:solidFill>
                  <a:schemeClr val="tx1"/>
                </a:solidFill>
                <a:latin typeface="Segoe UI Light" panose="020B0502040204020203" pitchFamily="34" charset="0"/>
                <a:cs typeface="Segoe UI Light" panose="020B0502040204020203" pitchFamily="34" charset="0"/>
                <a:sym typeface="Google Sans"/>
              </a:rPr>
              <a:t>Upload docs</a:t>
            </a:r>
            <a:endParaRPr lang="en-SG" sz="800" dirty="0">
              <a:latin typeface="Segoe UI Light" panose="020B0502040204020203" pitchFamily="34" charset="0"/>
              <a:cs typeface="Segoe UI Light" panose="020B0502040204020203" pitchFamily="34" charset="0"/>
            </a:endParaRPr>
          </a:p>
        </p:txBody>
      </p:sp>
      <p:sp>
        <p:nvSpPr>
          <p:cNvPr id="41" name="TextBox 40">
            <a:extLst>
              <a:ext uri="{FF2B5EF4-FFF2-40B4-BE49-F238E27FC236}">
                <a16:creationId xmlns:a16="http://schemas.microsoft.com/office/drawing/2014/main" id="{F4C3B815-6DBD-4D3C-BFDE-93566304E8F2}"/>
              </a:ext>
            </a:extLst>
          </p:cNvPr>
          <p:cNvSpPr txBox="1"/>
          <p:nvPr/>
        </p:nvSpPr>
        <p:spPr>
          <a:xfrm>
            <a:off x="3971463" y="2808249"/>
            <a:ext cx="1915404"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5. </a:t>
            </a:r>
            <a:r>
              <a:rPr lang="en-US" sz="800" dirty="0">
                <a:solidFill>
                  <a:schemeClr val="tx1"/>
                </a:solidFill>
                <a:latin typeface="Segoe UI Light" panose="020B0502040204020203" pitchFamily="34" charset="0"/>
                <a:cs typeface="Segoe UI Light" panose="020B0502040204020203" pitchFamily="34" charset="0"/>
                <a:sym typeface="Google Sans"/>
              </a:rPr>
              <a:t>API request: Verify Identity request</a:t>
            </a:r>
            <a:endParaRPr lang="en-SG" sz="800" dirty="0">
              <a:latin typeface="Segoe UI Light" panose="020B0502040204020203" pitchFamily="34" charset="0"/>
              <a:cs typeface="Segoe UI Light" panose="020B0502040204020203" pitchFamily="34" charset="0"/>
            </a:endParaRPr>
          </a:p>
        </p:txBody>
      </p:sp>
      <p:cxnSp>
        <p:nvCxnSpPr>
          <p:cNvPr id="166" name="Straight Arrow Connector 165">
            <a:extLst>
              <a:ext uri="{FF2B5EF4-FFF2-40B4-BE49-F238E27FC236}">
                <a16:creationId xmlns:a16="http://schemas.microsoft.com/office/drawing/2014/main" id="{B90EAF43-4007-44AC-AB3D-0CEE0F6CE831}"/>
              </a:ext>
            </a:extLst>
          </p:cNvPr>
          <p:cNvCxnSpPr>
            <a:stCxn id="36" idx="3"/>
            <a:endCxn id="39" idx="1"/>
          </p:cNvCxnSpPr>
          <p:nvPr/>
        </p:nvCxnSpPr>
        <p:spPr>
          <a:xfrm>
            <a:off x="2345493" y="3079955"/>
            <a:ext cx="1629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41B6EF1-A0BB-4D6F-BF0A-88C5F8255B2F}"/>
              </a:ext>
            </a:extLst>
          </p:cNvPr>
          <p:cNvSpPr txBox="1"/>
          <p:nvPr/>
        </p:nvSpPr>
        <p:spPr>
          <a:xfrm>
            <a:off x="3971463" y="1836980"/>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2. </a:t>
            </a:r>
            <a:r>
              <a:rPr lang="en-US" sz="800" dirty="0">
                <a:solidFill>
                  <a:schemeClr val="tx1"/>
                </a:solidFill>
                <a:latin typeface="Segoe UI Light" panose="020B0502040204020203" pitchFamily="34" charset="0"/>
                <a:cs typeface="Segoe UI Light" panose="020B0502040204020203" pitchFamily="34" charset="0"/>
                <a:sym typeface="Google Sans"/>
              </a:rPr>
              <a:t>API request: List of identification docs</a:t>
            </a:r>
            <a:endParaRPr lang="en-SG" sz="800" dirty="0">
              <a:latin typeface="Segoe UI Light" panose="020B0502040204020203" pitchFamily="34" charset="0"/>
              <a:cs typeface="Segoe UI Light" panose="020B0502040204020203" pitchFamily="34" charset="0"/>
            </a:endParaRPr>
          </a:p>
        </p:txBody>
      </p:sp>
      <p:sp>
        <p:nvSpPr>
          <p:cNvPr id="66" name="Rectangle: Rounded Corners 65">
            <a:extLst>
              <a:ext uri="{FF2B5EF4-FFF2-40B4-BE49-F238E27FC236}">
                <a16:creationId xmlns:a16="http://schemas.microsoft.com/office/drawing/2014/main" id="{5D4AB318-24FC-47F8-A22B-32827932D027}"/>
              </a:ext>
            </a:extLst>
          </p:cNvPr>
          <p:cNvSpPr/>
          <p:nvPr/>
        </p:nvSpPr>
        <p:spPr>
          <a:xfrm>
            <a:off x="5262538" y="3590081"/>
            <a:ext cx="1925847"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SG" sz="800" dirty="0">
                <a:solidFill>
                  <a:schemeClr val="bg1"/>
                </a:solidFill>
                <a:latin typeface="Segoe UI Light" panose="020B0502040204020203" pitchFamily="34" charset="0"/>
                <a:cs typeface="Segoe UI Light" panose="020B0502040204020203" pitchFamily="34" charset="0"/>
              </a:rPr>
              <a:t>Verify Identity response</a:t>
            </a: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68" name="TextBox 67">
            <a:extLst>
              <a:ext uri="{FF2B5EF4-FFF2-40B4-BE49-F238E27FC236}">
                <a16:creationId xmlns:a16="http://schemas.microsoft.com/office/drawing/2014/main" id="{3546774A-6468-423D-929D-1576D29DD7BE}"/>
              </a:ext>
            </a:extLst>
          </p:cNvPr>
          <p:cNvSpPr txBox="1"/>
          <p:nvPr/>
        </p:nvSpPr>
        <p:spPr>
          <a:xfrm>
            <a:off x="5256479" y="3376020"/>
            <a:ext cx="1925846"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6. </a:t>
            </a:r>
            <a:r>
              <a:rPr lang="en-US" sz="800" dirty="0">
                <a:solidFill>
                  <a:schemeClr val="tx1"/>
                </a:solidFill>
                <a:latin typeface="Segoe UI Light" panose="020B0502040204020203" pitchFamily="34" charset="0"/>
                <a:cs typeface="Segoe UI Light" panose="020B0502040204020203" pitchFamily="34" charset="0"/>
                <a:sym typeface="Google Sans"/>
              </a:rPr>
              <a:t>API response: Verify Identity response</a:t>
            </a:r>
            <a:endParaRPr lang="en-SG" sz="800" dirty="0">
              <a:latin typeface="Segoe UI Light" panose="020B0502040204020203" pitchFamily="34" charset="0"/>
              <a:cs typeface="Segoe UI Light" panose="020B0502040204020203" pitchFamily="34" charset="0"/>
            </a:endParaRPr>
          </a:p>
        </p:txBody>
      </p:sp>
      <p:cxnSp>
        <p:nvCxnSpPr>
          <p:cNvPr id="183" name="Connector: Elbow 182">
            <a:extLst>
              <a:ext uri="{FF2B5EF4-FFF2-40B4-BE49-F238E27FC236}">
                <a16:creationId xmlns:a16="http://schemas.microsoft.com/office/drawing/2014/main" id="{92DBDCDF-DC19-4AB7-8CB0-ED88029A627B}"/>
              </a:ext>
            </a:extLst>
          </p:cNvPr>
          <p:cNvCxnSpPr>
            <a:stCxn id="39" idx="3"/>
            <a:endCxn id="66" idx="3"/>
          </p:cNvCxnSpPr>
          <p:nvPr/>
        </p:nvCxnSpPr>
        <p:spPr>
          <a:xfrm>
            <a:off x="7141478" y="3079955"/>
            <a:ext cx="46907" cy="601566"/>
          </a:xfrm>
          <a:prstGeom prst="bentConnector3">
            <a:avLst>
              <a:gd name="adj1" fmla="val 587347"/>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E736D42F-2965-40AD-ABA0-D354129D9505}"/>
              </a:ext>
            </a:extLst>
          </p:cNvPr>
          <p:cNvSpPr/>
          <p:nvPr/>
        </p:nvSpPr>
        <p:spPr>
          <a:xfrm>
            <a:off x="4945769" y="2468666"/>
            <a:ext cx="2191691"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fr-FR" sz="800" dirty="0">
                <a:solidFill>
                  <a:schemeClr val="bg1"/>
                </a:solidFill>
                <a:latin typeface="Segoe UI Light" panose="020B0502040204020203" pitchFamily="34" charset="0"/>
                <a:cs typeface="Segoe UI Light" panose="020B0502040204020203" pitchFamily="34" charset="0"/>
              </a:rPr>
              <a:t>List Official Identification Documents response</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33" name="Connector: Elbow 32">
            <a:extLst>
              <a:ext uri="{FF2B5EF4-FFF2-40B4-BE49-F238E27FC236}">
                <a16:creationId xmlns:a16="http://schemas.microsoft.com/office/drawing/2014/main" id="{AA99D6BB-BF5A-45B1-9560-195171E4228F}"/>
              </a:ext>
            </a:extLst>
          </p:cNvPr>
          <p:cNvCxnSpPr>
            <a:cxnSpLocks/>
            <a:stCxn id="12" idx="3"/>
            <a:endCxn id="75" idx="3"/>
          </p:cNvCxnSpPr>
          <p:nvPr/>
        </p:nvCxnSpPr>
        <p:spPr>
          <a:xfrm>
            <a:off x="7137460" y="2115965"/>
            <a:ext cx="12700" cy="44414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42C672-9AC4-4DAD-A8ED-A95F8A0659D6}"/>
              </a:ext>
            </a:extLst>
          </p:cNvPr>
          <p:cNvCxnSpPr>
            <a:cxnSpLocks/>
            <a:stCxn id="75" idx="1"/>
            <a:endCxn id="29" idx="3"/>
          </p:cNvCxnSpPr>
          <p:nvPr/>
        </p:nvCxnSpPr>
        <p:spPr>
          <a:xfrm flipH="1">
            <a:off x="2345493" y="2560106"/>
            <a:ext cx="2600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74A0B4C6-0834-48DA-9955-68F01EAB0551}"/>
              </a:ext>
            </a:extLst>
          </p:cNvPr>
          <p:cNvSpPr/>
          <p:nvPr/>
        </p:nvSpPr>
        <p:spPr>
          <a:xfrm>
            <a:off x="2364679" y="3586407"/>
            <a:ext cx="1925847"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SG" sz="800" dirty="0">
                <a:solidFill>
                  <a:schemeClr val="bg1"/>
                </a:solidFill>
                <a:latin typeface="Segoe UI Light" panose="020B0502040204020203" pitchFamily="34" charset="0"/>
                <a:cs typeface="Segoe UI Light" panose="020B0502040204020203" pitchFamily="34" charset="0"/>
              </a:rPr>
              <a:t>Webhook Identity Verification</a:t>
            </a: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96" name="TextBox 95">
            <a:extLst>
              <a:ext uri="{FF2B5EF4-FFF2-40B4-BE49-F238E27FC236}">
                <a16:creationId xmlns:a16="http://schemas.microsoft.com/office/drawing/2014/main" id="{5B2965A9-B9EB-4308-B66A-67F305364B16}"/>
              </a:ext>
            </a:extLst>
          </p:cNvPr>
          <p:cNvSpPr txBox="1"/>
          <p:nvPr/>
        </p:nvSpPr>
        <p:spPr>
          <a:xfrm>
            <a:off x="2405344" y="3360771"/>
            <a:ext cx="1915404"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7</a:t>
            </a:r>
            <a:r>
              <a:rPr lang="en-US" sz="800" dirty="0">
                <a:solidFill>
                  <a:schemeClr val="tx1"/>
                </a:solidFill>
                <a:latin typeface="Segoe UI Light" panose="020B0502040204020203" pitchFamily="34" charset="0"/>
                <a:cs typeface="Segoe UI Light" panose="020B0502040204020203" pitchFamily="34" charset="0"/>
                <a:sym typeface="Google Sans"/>
              </a:rPr>
              <a:t>: Webhook verification details </a:t>
            </a:r>
            <a:endParaRPr lang="en-SG" sz="800" dirty="0">
              <a:latin typeface="Segoe UI Light" panose="020B0502040204020203" pitchFamily="34" charset="0"/>
              <a:cs typeface="Segoe UI Light" panose="020B0502040204020203" pitchFamily="34" charset="0"/>
            </a:endParaRPr>
          </a:p>
        </p:txBody>
      </p:sp>
      <p:sp>
        <p:nvSpPr>
          <p:cNvPr id="97" name="Rectangle: Rounded Corners 96">
            <a:extLst>
              <a:ext uri="{FF2B5EF4-FFF2-40B4-BE49-F238E27FC236}">
                <a16:creationId xmlns:a16="http://schemas.microsoft.com/office/drawing/2014/main" id="{620D0594-B1F5-45B0-81C4-81BD09426A75}"/>
              </a:ext>
            </a:extLst>
          </p:cNvPr>
          <p:cNvSpPr/>
          <p:nvPr/>
        </p:nvSpPr>
        <p:spPr>
          <a:xfrm>
            <a:off x="2778962" y="4275738"/>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Confirmed </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55" name="Connector: Elbow 54">
            <a:extLst>
              <a:ext uri="{FF2B5EF4-FFF2-40B4-BE49-F238E27FC236}">
                <a16:creationId xmlns:a16="http://schemas.microsoft.com/office/drawing/2014/main" id="{A5FA3D32-AFAF-4083-8B53-ABCEE245F051}"/>
              </a:ext>
            </a:extLst>
          </p:cNvPr>
          <p:cNvCxnSpPr>
            <a:stCxn id="93" idx="2"/>
            <a:endCxn id="97" idx="0"/>
          </p:cNvCxnSpPr>
          <p:nvPr/>
        </p:nvCxnSpPr>
        <p:spPr>
          <a:xfrm rot="5400000">
            <a:off x="3074378" y="4022512"/>
            <a:ext cx="506451"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D919DA7-40B4-408F-8C77-37BCDC0B501F}"/>
              </a:ext>
            </a:extLst>
          </p:cNvPr>
          <p:cNvSpPr txBox="1"/>
          <p:nvPr/>
        </p:nvSpPr>
        <p:spPr>
          <a:xfrm>
            <a:off x="2684093" y="4098600"/>
            <a:ext cx="1097280"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Status :Approved</a:t>
            </a:r>
            <a:endParaRPr lang="en-SG" sz="800" dirty="0">
              <a:latin typeface="Segoe UI Light" panose="020B0502040204020203" pitchFamily="34" charset="0"/>
              <a:cs typeface="Segoe UI Light" panose="020B0502040204020203" pitchFamily="34" charset="0"/>
            </a:endParaRPr>
          </a:p>
        </p:txBody>
      </p:sp>
      <p:cxnSp>
        <p:nvCxnSpPr>
          <p:cNvPr id="70" name="Straight Arrow Connector 69">
            <a:extLst>
              <a:ext uri="{FF2B5EF4-FFF2-40B4-BE49-F238E27FC236}">
                <a16:creationId xmlns:a16="http://schemas.microsoft.com/office/drawing/2014/main" id="{C6FBF353-E7D1-4A0C-BEF7-7551FC6185CE}"/>
              </a:ext>
            </a:extLst>
          </p:cNvPr>
          <p:cNvCxnSpPr>
            <a:stCxn id="7" idx="3"/>
          </p:cNvCxnSpPr>
          <p:nvPr/>
        </p:nvCxnSpPr>
        <p:spPr>
          <a:xfrm>
            <a:off x="2364679" y="2111578"/>
            <a:ext cx="1606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03AC0E0-24E1-4CCA-9736-662B2C4473DA}"/>
              </a:ext>
            </a:extLst>
          </p:cNvPr>
          <p:cNvCxnSpPr>
            <a:cxnSpLocks/>
            <a:endCxn id="93" idx="3"/>
          </p:cNvCxnSpPr>
          <p:nvPr/>
        </p:nvCxnSpPr>
        <p:spPr>
          <a:xfrm flipH="1">
            <a:off x="4290526" y="3677847"/>
            <a:ext cx="915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5B2F213F-EE4F-4783-A823-66C2C8268CF6}"/>
              </a:ext>
            </a:extLst>
          </p:cNvPr>
          <p:cNvSpPr/>
          <p:nvPr/>
        </p:nvSpPr>
        <p:spPr>
          <a:xfrm>
            <a:off x="155183" y="4899327"/>
            <a:ext cx="8941909" cy="189811"/>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1"/>
                </a:solidFill>
                <a:latin typeface="Segoe UI Light" panose="020B0502040204020203" pitchFamily="34" charset="0"/>
                <a:cs typeface="Segoe UI Light" panose="020B0502040204020203" pitchFamily="34" charset="0"/>
                <a:hlinkClick r:id="rId3"/>
              </a:rPr>
              <a:t>https://docs.rapyd.net/build-with-rapyd/docs/verifying-identity</a:t>
            </a:r>
            <a:r>
              <a:rPr lang="en-US" sz="800" dirty="0">
                <a:solidFill>
                  <a:schemeClr val="bg1"/>
                </a:solidFill>
                <a:latin typeface="Segoe UI Light" panose="020B0502040204020203" pitchFamily="34" charset="0"/>
                <a:cs typeface="Segoe UI Light" panose="020B0502040204020203" pitchFamily="34" charset="0"/>
              </a:rPr>
              <a:t>                                                                        </a:t>
            </a:r>
            <a:r>
              <a:rPr lang="en-US" sz="800" dirty="0">
                <a:solidFill>
                  <a:schemeClr val="bg1"/>
                </a:solidFill>
                <a:latin typeface="Segoe UI Light" panose="020B0502040204020203" pitchFamily="34" charset="0"/>
                <a:cs typeface="Segoe UI Light" panose="020B0502040204020203" pitchFamily="34" charset="0"/>
                <a:hlinkClick r:id="rId4"/>
              </a:rPr>
              <a:t>https://docs.rapyd.net/build-with-rapyd/reference/identity-verification-object#verify-identity</a:t>
            </a:r>
            <a:endParaRPr lang="en-SG" sz="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317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42"/>
          <p:cNvSpPr txBox="1"/>
          <p:nvPr/>
        </p:nvSpPr>
        <p:spPr>
          <a:xfrm>
            <a:off x="155183" y="10865"/>
            <a:ext cx="6155100"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2000" b="1" dirty="0">
                <a:latin typeface="Segoe UI" panose="020B0502040204020203" pitchFamily="34" charset="0"/>
                <a:cs typeface="Segoe UI" panose="020B0502040204020203" pitchFamily="34" charset="0"/>
              </a:rPr>
              <a:t>2</a:t>
            </a:r>
            <a:r>
              <a:rPr lang="en-US" sz="2000" b="1" i="0" u="none" strike="noStrike" baseline="0" dirty="0">
                <a:latin typeface="Segoe UI" panose="020B0502040204020203" pitchFamily="34" charset="0"/>
                <a:cs typeface="Segoe UI" panose="020B0502040204020203" pitchFamily="34" charset="0"/>
              </a:rPr>
              <a:t>. List of payment methods </a:t>
            </a:r>
            <a:endParaRPr sz="2000" b="1"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4" name="TextBox 3">
            <a:extLst>
              <a:ext uri="{FF2B5EF4-FFF2-40B4-BE49-F238E27FC236}">
                <a16:creationId xmlns:a16="http://schemas.microsoft.com/office/drawing/2014/main" id="{A9825F8B-FA0A-4F64-8694-6BE89EAA297B}"/>
              </a:ext>
            </a:extLst>
          </p:cNvPr>
          <p:cNvSpPr txBox="1"/>
          <p:nvPr/>
        </p:nvSpPr>
        <p:spPr>
          <a:xfrm>
            <a:off x="150382" y="538655"/>
            <a:ext cx="8786917" cy="431080"/>
          </a:xfrm>
          <a:prstGeom prst="rect">
            <a:avLst/>
          </a:prstGeom>
          <a:noFill/>
        </p:spPr>
        <p:txBody>
          <a:bodyPr wrap="square">
            <a:spAutoFit/>
          </a:bodyPr>
          <a:lstStyle/>
          <a:p>
            <a:pPr marL="285750" lvl="0" indent="-285750" algn="just" rtl="0">
              <a:lnSpc>
                <a:spcPct val="115000"/>
              </a:lnSpc>
              <a:spcBef>
                <a:spcPts val="0"/>
              </a:spcBef>
              <a:spcAft>
                <a:spcPts val="0"/>
              </a:spcAft>
              <a:buFont typeface="Arial" panose="020B0604020202020204" pitchFamily="34" charset="0"/>
              <a:buChar char="•"/>
            </a:pP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With  </a:t>
            </a:r>
            <a:r>
              <a:rPr lang="en-US" sz="1000" b="1" dirty="0">
                <a:solidFill>
                  <a:schemeClr val="tx1"/>
                </a:solidFill>
                <a:latin typeface="Segoe UI Light" panose="020B0502040204020203" pitchFamily="34" charset="0"/>
                <a:ea typeface="Open Sans"/>
                <a:cs typeface="Segoe UI Light" panose="020B0502040204020203" pitchFamily="34" charset="0"/>
                <a:sym typeface="Open Sans"/>
              </a:rPr>
              <a:t>Rapyd’s Collect</a:t>
            </a: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 Tuber can accept and process all locally accepted payment methods.</a:t>
            </a:r>
          </a:p>
          <a:p>
            <a:pPr marL="285750" lvl="0" indent="-285750" algn="just" rtl="0">
              <a:lnSpc>
                <a:spcPct val="115000"/>
              </a:lnSpc>
              <a:spcBef>
                <a:spcPts val="0"/>
              </a:spcBef>
              <a:spcAft>
                <a:spcPts val="0"/>
              </a:spcAft>
              <a:buFont typeface="Arial" panose="020B0604020202020204" pitchFamily="34" charset="0"/>
              <a:buChar char="•"/>
            </a:pP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Rapyd collect is a Payment processing platform that business can process locally preferred payment methods – Cash, card, Bank, e-Wallets…</a:t>
            </a:r>
            <a:endParaRPr lang="en" sz="1000"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7" name="Rectangle: Rounded Corners 6">
            <a:extLst>
              <a:ext uri="{FF2B5EF4-FFF2-40B4-BE49-F238E27FC236}">
                <a16:creationId xmlns:a16="http://schemas.microsoft.com/office/drawing/2014/main" id="{2D108683-88F2-4048-BB9D-BA98EA6946D0}"/>
              </a:ext>
            </a:extLst>
          </p:cNvPr>
          <p:cNvSpPr/>
          <p:nvPr/>
        </p:nvSpPr>
        <p:spPr>
          <a:xfrm>
            <a:off x="847130" y="1298512"/>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Country Code</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1" name="TextBox 10">
            <a:extLst>
              <a:ext uri="{FF2B5EF4-FFF2-40B4-BE49-F238E27FC236}">
                <a16:creationId xmlns:a16="http://schemas.microsoft.com/office/drawing/2014/main" id="{9A5D8C97-CF8F-4D1E-A6A1-839084C80714}"/>
              </a:ext>
            </a:extLst>
          </p:cNvPr>
          <p:cNvSpPr txBox="1"/>
          <p:nvPr/>
        </p:nvSpPr>
        <p:spPr>
          <a:xfrm>
            <a:off x="847130" y="1103888"/>
            <a:ext cx="2107140"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1</a:t>
            </a:r>
            <a:r>
              <a:rPr lang="en-US" sz="800" dirty="0">
                <a:solidFill>
                  <a:schemeClr val="tx1"/>
                </a:solidFill>
                <a:latin typeface="Segoe UI Light" panose="020B0502040204020203" pitchFamily="34" charset="0"/>
                <a:cs typeface="Segoe UI Light" panose="020B0502040204020203" pitchFamily="34" charset="0"/>
                <a:sym typeface="Google Sans"/>
              </a:rPr>
              <a:t>. List Payment method by Country </a:t>
            </a:r>
            <a:endParaRPr lang="en-SG" sz="800" dirty="0">
              <a:latin typeface="Segoe UI Light" panose="020B0502040204020203" pitchFamily="34" charset="0"/>
              <a:cs typeface="Segoe UI Light" panose="020B0502040204020203" pitchFamily="34" charset="0"/>
            </a:endParaRPr>
          </a:p>
        </p:txBody>
      </p:sp>
      <p:sp>
        <p:nvSpPr>
          <p:cNvPr id="12" name="Rectangle: Rounded Corners 11">
            <a:extLst>
              <a:ext uri="{FF2B5EF4-FFF2-40B4-BE49-F238E27FC236}">
                <a16:creationId xmlns:a16="http://schemas.microsoft.com/office/drawing/2014/main" id="{44A338CB-B7F4-4A1B-BECF-CDB0B4657B92}"/>
              </a:ext>
            </a:extLst>
          </p:cNvPr>
          <p:cNvSpPr/>
          <p:nvPr/>
        </p:nvSpPr>
        <p:spPr>
          <a:xfrm>
            <a:off x="3577021" y="1302657"/>
            <a:ext cx="3337678"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1"/>
                </a:solidFill>
                <a:latin typeface="Segoe UI Light" panose="020B0502040204020203" pitchFamily="34" charset="0"/>
                <a:cs typeface="Segoe UI Light" panose="020B0502040204020203" pitchFamily="34" charset="0"/>
              </a:rPr>
              <a:t>GET https://rapyd.net/v1/payment_methods/?country=SG&amp;currency=SGD</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29" name="Rectangle: Rounded Corners 28">
            <a:extLst>
              <a:ext uri="{FF2B5EF4-FFF2-40B4-BE49-F238E27FC236}">
                <a16:creationId xmlns:a16="http://schemas.microsoft.com/office/drawing/2014/main" id="{327EE2BA-9D86-4CB4-8D37-874572FAABE9}"/>
              </a:ext>
            </a:extLst>
          </p:cNvPr>
          <p:cNvSpPr/>
          <p:nvPr/>
        </p:nvSpPr>
        <p:spPr>
          <a:xfrm>
            <a:off x="847130" y="1620336"/>
            <a:ext cx="1097280" cy="58851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Cash</a:t>
            </a:r>
          </a:p>
          <a:p>
            <a:pPr algn="ctr"/>
            <a:r>
              <a:rPr lang="en-US" sz="800" dirty="0">
                <a:solidFill>
                  <a:schemeClr val="bg1"/>
                </a:solidFill>
                <a:latin typeface="Segoe UI Light" panose="020B0502040204020203" pitchFamily="34" charset="0"/>
                <a:cs typeface="Segoe UI Light" panose="020B0502040204020203" pitchFamily="34" charset="0"/>
              </a:rPr>
              <a:t>Card</a:t>
            </a:r>
          </a:p>
          <a:p>
            <a:pPr algn="ctr"/>
            <a:r>
              <a:rPr lang="en-US" sz="800" dirty="0">
                <a:solidFill>
                  <a:schemeClr val="bg1"/>
                </a:solidFill>
                <a:latin typeface="Segoe UI Light" panose="020B0502040204020203" pitchFamily="34" charset="0"/>
                <a:cs typeface="Segoe UI Light" panose="020B0502040204020203" pitchFamily="34" charset="0"/>
              </a:rPr>
              <a:t>Bank acct</a:t>
            </a:r>
          </a:p>
          <a:p>
            <a:pPr algn="ctr"/>
            <a:r>
              <a:rPr lang="en-US" sz="800" dirty="0">
                <a:solidFill>
                  <a:schemeClr val="bg1"/>
                </a:solidFill>
                <a:latin typeface="Segoe UI Light" panose="020B0502040204020203" pitchFamily="34" charset="0"/>
                <a:cs typeface="Segoe UI Light" panose="020B0502040204020203" pitchFamily="34" charset="0"/>
              </a:rPr>
              <a:t>e-Wallet</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35" name="TextBox 34">
            <a:extLst>
              <a:ext uri="{FF2B5EF4-FFF2-40B4-BE49-F238E27FC236}">
                <a16:creationId xmlns:a16="http://schemas.microsoft.com/office/drawing/2014/main" id="{EF8FE2C6-8E73-4DF8-BCBC-DC34AAC649B3}"/>
              </a:ext>
            </a:extLst>
          </p:cNvPr>
          <p:cNvSpPr txBox="1"/>
          <p:nvPr/>
        </p:nvSpPr>
        <p:spPr>
          <a:xfrm>
            <a:off x="4710308" y="1643828"/>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3. </a:t>
            </a:r>
            <a:r>
              <a:rPr lang="en-US" sz="800" dirty="0">
                <a:solidFill>
                  <a:schemeClr val="tx1"/>
                </a:solidFill>
                <a:latin typeface="Segoe UI Light" panose="020B0502040204020203" pitchFamily="34" charset="0"/>
                <a:cs typeface="Segoe UI Light" panose="020B0502040204020203" pitchFamily="34" charset="0"/>
                <a:sym typeface="Google Sans"/>
              </a:rPr>
              <a:t>API response: List of payment methods</a:t>
            </a:r>
            <a:endParaRPr lang="en-SG" sz="800" dirty="0">
              <a:latin typeface="Segoe UI Light" panose="020B0502040204020203" pitchFamily="34" charset="0"/>
              <a:cs typeface="Segoe UI Light" panose="020B0502040204020203" pitchFamily="34" charset="0"/>
            </a:endParaRPr>
          </a:p>
        </p:txBody>
      </p:sp>
      <p:sp>
        <p:nvSpPr>
          <p:cNvPr id="36" name="Rectangle: Rounded Corners 35">
            <a:extLst>
              <a:ext uri="{FF2B5EF4-FFF2-40B4-BE49-F238E27FC236}">
                <a16:creationId xmlns:a16="http://schemas.microsoft.com/office/drawing/2014/main" id="{A12E043F-87F9-45FA-B396-2345BC766F7B}"/>
              </a:ext>
            </a:extLst>
          </p:cNvPr>
          <p:cNvSpPr/>
          <p:nvPr/>
        </p:nvSpPr>
        <p:spPr>
          <a:xfrm>
            <a:off x="854953" y="2567461"/>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Payment method</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39" name="Rectangle: Rounded Corners 38">
            <a:extLst>
              <a:ext uri="{FF2B5EF4-FFF2-40B4-BE49-F238E27FC236}">
                <a16:creationId xmlns:a16="http://schemas.microsoft.com/office/drawing/2014/main" id="{6BEB9AB7-C22D-483D-B2B9-8DB7E25168C6}"/>
              </a:ext>
            </a:extLst>
          </p:cNvPr>
          <p:cNvSpPr/>
          <p:nvPr/>
        </p:nvSpPr>
        <p:spPr>
          <a:xfrm>
            <a:off x="3577021" y="2558159"/>
            <a:ext cx="3353109"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GET https://rapyd.net/v1/payment_methods/required_fields/</a:t>
            </a:r>
            <a:r>
              <a:rPr lang="en-US" sz="800" b="1" dirty="0">
                <a:solidFill>
                  <a:schemeClr val="bg1"/>
                </a:solidFill>
                <a:latin typeface="Segoe UI Light" panose="020B0502040204020203" pitchFamily="34" charset="0"/>
                <a:cs typeface="Segoe UI Light" panose="020B0502040204020203" pitchFamily="34" charset="0"/>
              </a:rPr>
              <a:t>type</a:t>
            </a:r>
            <a:endParaRPr lang="en-SG" sz="800" b="1" dirty="0">
              <a:solidFill>
                <a:schemeClr val="bg1"/>
              </a:solidFill>
              <a:latin typeface="Segoe UI Light" panose="020B0502040204020203" pitchFamily="34" charset="0"/>
              <a:cs typeface="Segoe UI Light" panose="020B0502040204020203" pitchFamily="34" charset="0"/>
            </a:endParaRPr>
          </a:p>
        </p:txBody>
      </p:sp>
      <p:sp>
        <p:nvSpPr>
          <p:cNvPr id="40" name="TextBox 39">
            <a:extLst>
              <a:ext uri="{FF2B5EF4-FFF2-40B4-BE49-F238E27FC236}">
                <a16:creationId xmlns:a16="http://schemas.microsoft.com/office/drawing/2014/main" id="{183445FA-A2BF-4BA7-BA57-941590BDE8D8}"/>
              </a:ext>
            </a:extLst>
          </p:cNvPr>
          <p:cNvSpPr txBox="1"/>
          <p:nvPr/>
        </p:nvSpPr>
        <p:spPr>
          <a:xfrm>
            <a:off x="808789" y="2354868"/>
            <a:ext cx="1431779"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5. </a:t>
            </a:r>
            <a:r>
              <a:rPr lang="en-US" sz="800" dirty="0">
                <a:solidFill>
                  <a:schemeClr val="tx1"/>
                </a:solidFill>
                <a:latin typeface="Segoe UI Light" panose="020B0502040204020203" pitchFamily="34" charset="0"/>
                <a:cs typeface="Segoe UI Light" panose="020B0502040204020203" pitchFamily="34" charset="0"/>
                <a:sym typeface="Google Sans"/>
              </a:rPr>
              <a:t>Select a payment method</a:t>
            </a:r>
            <a:endParaRPr lang="en-SG" sz="800" dirty="0">
              <a:latin typeface="Segoe UI Light" panose="020B0502040204020203" pitchFamily="34" charset="0"/>
              <a:cs typeface="Segoe UI Light" panose="020B0502040204020203" pitchFamily="34" charset="0"/>
            </a:endParaRPr>
          </a:p>
        </p:txBody>
      </p:sp>
      <p:sp>
        <p:nvSpPr>
          <p:cNvPr id="41" name="TextBox 40">
            <a:extLst>
              <a:ext uri="{FF2B5EF4-FFF2-40B4-BE49-F238E27FC236}">
                <a16:creationId xmlns:a16="http://schemas.microsoft.com/office/drawing/2014/main" id="{F4C3B815-6DBD-4D3C-BFDE-93566304E8F2}"/>
              </a:ext>
            </a:extLst>
          </p:cNvPr>
          <p:cNvSpPr txBox="1"/>
          <p:nvPr/>
        </p:nvSpPr>
        <p:spPr>
          <a:xfrm>
            <a:off x="3567283" y="2367178"/>
            <a:ext cx="2697978"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6. </a:t>
            </a:r>
            <a:r>
              <a:rPr lang="en-US" sz="800" dirty="0">
                <a:solidFill>
                  <a:schemeClr val="tx1"/>
                </a:solidFill>
                <a:latin typeface="Segoe UI Light" panose="020B0502040204020203" pitchFamily="34" charset="0"/>
                <a:cs typeface="Segoe UI Light" panose="020B0502040204020203" pitchFamily="34" charset="0"/>
                <a:sym typeface="Google Sans"/>
              </a:rPr>
              <a:t>API request: Get Payment Method Required Fields</a:t>
            </a:r>
            <a:endParaRPr lang="en-SG" sz="800" dirty="0">
              <a:latin typeface="Segoe UI Light" panose="020B0502040204020203" pitchFamily="34" charset="0"/>
              <a:cs typeface="Segoe UI Light" panose="020B0502040204020203" pitchFamily="34" charset="0"/>
            </a:endParaRPr>
          </a:p>
        </p:txBody>
      </p:sp>
      <p:sp>
        <p:nvSpPr>
          <p:cNvPr id="62" name="TextBox 61">
            <a:extLst>
              <a:ext uri="{FF2B5EF4-FFF2-40B4-BE49-F238E27FC236}">
                <a16:creationId xmlns:a16="http://schemas.microsoft.com/office/drawing/2014/main" id="{341B6EF1-A0BB-4D6F-BF0A-88C5F8255B2F}"/>
              </a:ext>
            </a:extLst>
          </p:cNvPr>
          <p:cNvSpPr txBox="1"/>
          <p:nvPr/>
        </p:nvSpPr>
        <p:spPr>
          <a:xfrm>
            <a:off x="3564321" y="1092623"/>
            <a:ext cx="2403255"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2. </a:t>
            </a:r>
            <a:r>
              <a:rPr lang="en-US" sz="800" dirty="0">
                <a:solidFill>
                  <a:schemeClr val="tx1"/>
                </a:solidFill>
                <a:latin typeface="Segoe UI Light" panose="020B0502040204020203" pitchFamily="34" charset="0"/>
                <a:cs typeface="Segoe UI Light" panose="020B0502040204020203" pitchFamily="34" charset="0"/>
                <a:sym typeface="Google Sans"/>
              </a:rPr>
              <a:t>API request: List Payment Methods by Country</a:t>
            </a:r>
            <a:endParaRPr lang="en-SG" sz="800" dirty="0">
              <a:latin typeface="Segoe UI Light" panose="020B0502040204020203" pitchFamily="34" charset="0"/>
              <a:cs typeface="Segoe UI Light" panose="020B0502040204020203" pitchFamily="34" charset="0"/>
            </a:endParaRPr>
          </a:p>
        </p:txBody>
      </p:sp>
      <p:sp>
        <p:nvSpPr>
          <p:cNvPr id="75" name="Rectangle: Rounded Corners 74">
            <a:extLst>
              <a:ext uri="{FF2B5EF4-FFF2-40B4-BE49-F238E27FC236}">
                <a16:creationId xmlns:a16="http://schemas.microsoft.com/office/drawing/2014/main" id="{E736D42F-2965-40AD-ABA0-D354129D9505}"/>
              </a:ext>
            </a:extLst>
          </p:cNvPr>
          <p:cNvSpPr/>
          <p:nvPr/>
        </p:nvSpPr>
        <p:spPr>
          <a:xfrm>
            <a:off x="4723008" y="1834011"/>
            <a:ext cx="2191691"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US" sz="800" dirty="0">
                <a:solidFill>
                  <a:schemeClr val="bg1"/>
                </a:solidFill>
                <a:latin typeface="Segoe UI Light" panose="020B0502040204020203" pitchFamily="34" charset="0"/>
                <a:cs typeface="Segoe UI Light" panose="020B0502040204020203" pitchFamily="34" charset="0"/>
              </a:rPr>
              <a:t>List of Payment Methods by Country </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33" name="Connector: Elbow 32">
            <a:extLst>
              <a:ext uri="{FF2B5EF4-FFF2-40B4-BE49-F238E27FC236}">
                <a16:creationId xmlns:a16="http://schemas.microsoft.com/office/drawing/2014/main" id="{AA99D6BB-BF5A-45B1-9560-195171E4228F}"/>
              </a:ext>
            </a:extLst>
          </p:cNvPr>
          <p:cNvCxnSpPr>
            <a:cxnSpLocks/>
            <a:stCxn id="12" idx="3"/>
            <a:endCxn id="75" idx="3"/>
          </p:cNvCxnSpPr>
          <p:nvPr/>
        </p:nvCxnSpPr>
        <p:spPr>
          <a:xfrm>
            <a:off x="6914699" y="1394097"/>
            <a:ext cx="12700" cy="53135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74A0B4C6-0834-48DA-9955-68F01EAB0551}"/>
              </a:ext>
            </a:extLst>
          </p:cNvPr>
          <p:cNvSpPr/>
          <p:nvPr/>
        </p:nvSpPr>
        <p:spPr>
          <a:xfrm>
            <a:off x="4710308" y="2999634"/>
            <a:ext cx="2204392"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SG" sz="800" dirty="0">
                <a:solidFill>
                  <a:schemeClr val="bg1"/>
                </a:solidFill>
                <a:latin typeface="Segoe UI Light" panose="020B0502040204020203" pitchFamily="34" charset="0"/>
                <a:cs typeface="Segoe UI Light" panose="020B0502040204020203" pitchFamily="34" charset="0"/>
              </a:rPr>
              <a:t>Required fields for Payment method response</a:t>
            </a: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00" name="Rectangle: Rounded Corners 99">
            <a:extLst>
              <a:ext uri="{FF2B5EF4-FFF2-40B4-BE49-F238E27FC236}">
                <a16:creationId xmlns:a16="http://schemas.microsoft.com/office/drawing/2014/main" id="{17B976A8-F7A8-4A85-9D82-3FDBA20B2916}"/>
              </a:ext>
            </a:extLst>
          </p:cNvPr>
          <p:cNvSpPr/>
          <p:nvPr/>
        </p:nvSpPr>
        <p:spPr>
          <a:xfrm>
            <a:off x="853480" y="3992709"/>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Success/Completed</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05" name="TextBox 104">
            <a:extLst>
              <a:ext uri="{FF2B5EF4-FFF2-40B4-BE49-F238E27FC236}">
                <a16:creationId xmlns:a16="http://schemas.microsoft.com/office/drawing/2014/main" id="{6D919DA7-40B4-408F-8C77-37BCDC0B501F}"/>
              </a:ext>
            </a:extLst>
          </p:cNvPr>
          <p:cNvSpPr txBox="1"/>
          <p:nvPr/>
        </p:nvSpPr>
        <p:spPr>
          <a:xfrm>
            <a:off x="2207219" y="2477862"/>
            <a:ext cx="1324825"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Type: Card, Cash, e-Wallet</a:t>
            </a:r>
            <a:endParaRPr lang="en-SG" sz="800" dirty="0">
              <a:latin typeface="Segoe UI Light" panose="020B0502040204020203" pitchFamily="34" charset="0"/>
              <a:cs typeface="Segoe UI Light" panose="020B0502040204020203" pitchFamily="34" charset="0"/>
            </a:endParaRPr>
          </a:p>
        </p:txBody>
      </p:sp>
      <p:sp>
        <p:nvSpPr>
          <p:cNvPr id="106" name="TextBox 105">
            <a:extLst>
              <a:ext uri="{FF2B5EF4-FFF2-40B4-BE49-F238E27FC236}">
                <a16:creationId xmlns:a16="http://schemas.microsoft.com/office/drawing/2014/main" id="{2C16B53D-1CAB-43C4-BE5B-C4EAD3CB5E23}"/>
              </a:ext>
            </a:extLst>
          </p:cNvPr>
          <p:cNvSpPr txBox="1"/>
          <p:nvPr/>
        </p:nvSpPr>
        <p:spPr>
          <a:xfrm>
            <a:off x="2335345" y="2909791"/>
            <a:ext cx="1428787"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List of fields to be entered</a:t>
            </a:r>
            <a:endParaRPr lang="en-SG" sz="800" dirty="0">
              <a:latin typeface="Segoe UI Light" panose="020B0502040204020203" pitchFamily="34" charset="0"/>
              <a:cs typeface="Segoe UI Light" panose="020B0502040204020203" pitchFamily="34" charset="0"/>
            </a:endParaRPr>
          </a:p>
        </p:txBody>
      </p:sp>
      <p:sp>
        <p:nvSpPr>
          <p:cNvPr id="42" name="TextBox 41">
            <a:extLst>
              <a:ext uri="{FF2B5EF4-FFF2-40B4-BE49-F238E27FC236}">
                <a16:creationId xmlns:a16="http://schemas.microsoft.com/office/drawing/2014/main" id="{0F628E29-D259-49A9-A3FB-6558102B4CB3}"/>
              </a:ext>
            </a:extLst>
          </p:cNvPr>
          <p:cNvSpPr txBox="1"/>
          <p:nvPr/>
        </p:nvSpPr>
        <p:spPr>
          <a:xfrm>
            <a:off x="1900700" y="1603004"/>
            <a:ext cx="1213811"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4. </a:t>
            </a:r>
            <a:r>
              <a:rPr lang="en-US" sz="800" dirty="0">
                <a:solidFill>
                  <a:schemeClr val="tx1"/>
                </a:solidFill>
                <a:latin typeface="Segoe UI Light" panose="020B0502040204020203" pitchFamily="34" charset="0"/>
                <a:cs typeface="Segoe UI Light" panose="020B0502040204020203" pitchFamily="34" charset="0"/>
                <a:sym typeface="Google Sans"/>
              </a:rPr>
              <a:t>Payment method list</a:t>
            </a:r>
            <a:endParaRPr lang="en-SG" sz="800" dirty="0">
              <a:latin typeface="Segoe UI Light" panose="020B0502040204020203" pitchFamily="34" charset="0"/>
              <a:cs typeface="Segoe UI Light" panose="020B0502040204020203" pitchFamily="34" charset="0"/>
            </a:endParaRPr>
          </a:p>
        </p:txBody>
      </p:sp>
      <p:cxnSp>
        <p:nvCxnSpPr>
          <p:cNvPr id="74" name="Straight Arrow Connector 73">
            <a:extLst>
              <a:ext uri="{FF2B5EF4-FFF2-40B4-BE49-F238E27FC236}">
                <a16:creationId xmlns:a16="http://schemas.microsoft.com/office/drawing/2014/main" id="{B0FCF621-6AB2-482B-8F44-5179020E1D9D}"/>
              </a:ext>
            </a:extLst>
          </p:cNvPr>
          <p:cNvCxnSpPr>
            <a:cxnSpLocks/>
            <a:endCxn id="12" idx="1"/>
          </p:cNvCxnSpPr>
          <p:nvPr/>
        </p:nvCxnSpPr>
        <p:spPr>
          <a:xfrm>
            <a:off x="1944410" y="1394097"/>
            <a:ext cx="1632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08B6B77-ABAE-4D97-B789-19736EDA0680}"/>
              </a:ext>
            </a:extLst>
          </p:cNvPr>
          <p:cNvCxnSpPr>
            <a:cxnSpLocks/>
            <a:endCxn id="29" idx="3"/>
          </p:cNvCxnSpPr>
          <p:nvPr/>
        </p:nvCxnSpPr>
        <p:spPr>
          <a:xfrm flipH="1">
            <a:off x="1944410" y="1914592"/>
            <a:ext cx="27658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2FBAC52-0110-4FFF-901F-1CEB93D26951}"/>
              </a:ext>
            </a:extLst>
          </p:cNvPr>
          <p:cNvCxnSpPr>
            <a:cxnSpLocks/>
          </p:cNvCxnSpPr>
          <p:nvPr/>
        </p:nvCxnSpPr>
        <p:spPr>
          <a:xfrm>
            <a:off x="1838931" y="2658944"/>
            <a:ext cx="1725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4AF0D45-F2A2-4234-B268-7E3536258465}"/>
              </a:ext>
            </a:extLst>
          </p:cNvPr>
          <p:cNvCxnSpPr>
            <a:stCxn id="29" idx="2"/>
          </p:cNvCxnSpPr>
          <p:nvPr/>
        </p:nvCxnSpPr>
        <p:spPr>
          <a:xfrm flipH="1">
            <a:off x="1394961" y="2208847"/>
            <a:ext cx="809" cy="349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59405BF2-364E-45FD-ADE5-1A098BD78A85}"/>
              </a:ext>
            </a:extLst>
          </p:cNvPr>
          <p:cNvSpPr/>
          <p:nvPr/>
        </p:nvSpPr>
        <p:spPr>
          <a:xfrm>
            <a:off x="854953" y="3010587"/>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Payment fields list</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113" name="Connector: Elbow 112">
            <a:extLst>
              <a:ext uri="{FF2B5EF4-FFF2-40B4-BE49-F238E27FC236}">
                <a16:creationId xmlns:a16="http://schemas.microsoft.com/office/drawing/2014/main" id="{A366A910-7D2E-4A7C-98C4-44DF1039C0A0}"/>
              </a:ext>
            </a:extLst>
          </p:cNvPr>
          <p:cNvCxnSpPr>
            <a:cxnSpLocks/>
            <a:stCxn id="39" idx="3"/>
            <a:endCxn id="93" idx="3"/>
          </p:cNvCxnSpPr>
          <p:nvPr/>
        </p:nvCxnSpPr>
        <p:spPr>
          <a:xfrm flipH="1">
            <a:off x="6914700" y="2649599"/>
            <a:ext cx="15430" cy="441475"/>
          </a:xfrm>
          <a:prstGeom prst="bentConnector3">
            <a:avLst>
              <a:gd name="adj1" fmla="val -1481529"/>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EA32E73-30C7-435F-8471-CD9D1C79B154}"/>
              </a:ext>
            </a:extLst>
          </p:cNvPr>
          <p:cNvSpPr txBox="1"/>
          <p:nvPr/>
        </p:nvSpPr>
        <p:spPr>
          <a:xfrm>
            <a:off x="4585348" y="2820309"/>
            <a:ext cx="2677210"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7.</a:t>
            </a:r>
            <a:r>
              <a:rPr lang="en-US" sz="800" dirty="0">
                <a:solidFill>
                  <a:schemeClr val="tx1"/>
                </a:solidFill>
                <a:latin typeface="Segoe UI Light" panose="020B0502040204020203" pitchFamily="34" charset="0"/>
                <a:cs typeface="Segoe UI Light" panose="020B0502040204020203" pitchFamily="34" charset="0"/>
                <a:sym typeface="Google Sans"/>
              </a:rPr>
              <a:t> API response: Get Payment Method Required Fields</a:t>
            </a:r>
            <a:endParaRPr lang="en-SG" sz="800" dirty="0">
              <a:latin typeface="Segoe UI Light" panose="020B0502040204020203" pitchFamily="34" charset="0"/>
              <a:cs typeface="Segoe UI Light" panose="020B0502040204020203" pitchFamily="34" charset="0"/>
            </a:endParaRPr>
          </a:p>
        </p:txBody>
      </p:sp>
      <p:cxnSp>
        <p:nvCxnSpPr>
          <p:cNvPr id="124" name="Straight Arrow Connector 123">
            <a:extLst>
              <a:ext uri="{FF2B5EF4-FFF2-40B4-BE49-F238E27FC236}">
                <a16:creationId xmlns:a16="http://schemas.microsoft.com/office/drawing/2014/main" id="{C78E6FED-A0F0-4FFB-A82C-BA641A5B3F5A}"/>
              </a:ext>
            </a:extLst>
          </p:cNvPr>
          <p:cNvCxnSpPr>
            <a:endCxn id="116" idx="3"/>
          </p:cNvCxnSpPr>
          <p:nvPr/>
        </p:nvCxnSpPr>
        <p:spPr>
          <a:xfrm flipH="1">
            <a:off x="1952233" y="3102027"/>
            <a:ext cx="2687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Rounded Corners 128">
            <a:extLst>
              <a:ext uri="{FF2B5EF4-FFF2-40B4-BE49-F238E27FC236}">
                <a16:creationId xmlns:a16="http://schemas.microsoft.com/office/drawing/2014/main" id="{47DC1928-8F4B-4027-923F-76F75BA6DEFC}"/>
              </a:ext>
            </a:extLst>
          </p:cNvPr>
          <p:cNvSpPr/>
          <p:nvPr/>
        </p:nvSpPr>
        <p:spPr>
          <a:xfrm>
            <a:off x="861303" y="3574298"/>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Accept payment details </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128" name="Straight Arrow Connector 127">
            <a:extLst>
              <a:ext uri="{FF2B5EF4-FFF2-40B4-BE49-F238E27FC236}">
                <a16:creationId xmlns:a16="http://schemas.microsoft.com/office/drawing/2014/main" id="{E5A80E61-86A0-4546-A768-CC9F4A343331}"/>
              </a:ext>
            </a:extLst>
          </p:cNvPr>
          <p:cNvCxnSpPr>
            <a:stCxn id="116" idx="2"/>
            <a:endCxn id="129" idx="0"/>
          </p:cNvCxnSpPr>
          <p:nvPr/>
        </p:nvCxnSpPr>
        <p:spPr>
          <a:xfrm>
            <a:off x="1403593" y="3193467"/>
            <a:ext cx="6350" cy="38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Rectangle: Rounded Corners 133">
            <a:extLst>
              <a:ext uri="{FF2B5EF4-FFF2-40B4-BE49-F238E27FC236}">
                <a16:creationId xmlns:a16="http://schemas.microsoft.com/office/drawing/2014/main" id="{14ADB3B4-BFAE-4823-A91B-3E10B720FC38}"/>
              </a:ext>
            </a:extLst>
          </p:cNvPr>
          <p:cNvSpPr/>
          <p:nvPr/>
        </p:nvSpPr>
        <p:spPr>
          <a:xfrm>
            <a:off x="3570671" y="3550004"/>
            <a:ext cx="3350378"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SG" sz="800" b="1" i="0" dirty="0">
                <a:solidFill>
                  <a:srgbClr val="4C555A"/>
                </a:solidFill>
                <a:effectLst/>
                <a:latin typeface="Segoe UI Light" panose="020B0502040204020203" pitchFamily="34" charset="0"/>
                <a:cs typeface="Segoe UI Light" panose="020B0502040204020203" pitchFamily="34" charset="0"/>
              </a:rPr>
            </a:br>
            <a:r>
              <a:rPr lang="nn-NO" sz="800" dirty="0">
                <a:solidFill>
                  <a:schemeClr val="bg1"/>
                </a:solidFill>
                <a:latin typeface="Segoe UI Light" panose="020B0502040204020203" pitchFamily="34" charset="0"/>
                <a:cs typeface="Segoe UI Light" panose="020B0502040204020203" pitchFamily="34" charset="0"/>
              </a:rPr>
              <a:t>POST https://rapyd.net/v1/payments/</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36" name="TextBox 135">
            <a:extLst>
              <a:ext uri="{FF2B5EF4-FFF2-40B4-BE49-F238E27FC236}">
                <a16:creationId xmlns:a16="http://schemas.microsoft.com/office/drawing/2014/main" id="{3F333B3B-5E3A-4E17-A6A8-ADA9EFB4F702}"/>
              </a:ext>
            </a:extLst>
          </p:cNvPr>
          <p:cNvSpPr txBox="1"/>
          <p:nvPr/>
        </p:nvSpPr>
        <p:spPr>
          <a:xfrm>
            <a:off x="3570671" y="3378749"/>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9. </a:t>
            </a:r>
            <a:r>
              <a:rPr lang="en-US" sz="800" dirty="0">
                <a:solidFill>
                  <a:schemeClr val="tx1"/>
                </a:solidFill>
                <a:latin typeface="Segoe UI Light" panose="020B0502040204020203" pitchFamily="34" charset="0"/>
                <a:cs typeface="Segoe UI Light" panose="020B0502040204020203" pitchFamily="34" charset="0"/>
                <a:sym typeface="Google Sans"/>
              </a:rPr>
              <a:t>API request: Create a payment request</a:t>
            </a:r>
            <a:endParaRPr lang="en-SG" sz="800" dirty="0">
              <a:latin typeface="Segoe UI Light" panose="020B0502040204020203" pitchFamily="34" charset="0"/>
              <a:cs typeface="Segoe UI Light" panose="020B0502040204020203" pitchFamily="34" charset="0"/>
            </a:endParaRPr>
          </a:p>
        </p:txBody>
      </p:sp>
      <p:sp>
        <p:nvSpPr>
          <p:cNvPr id="137" name="TextBox 136">
            <a:extLst>
              <a:ext uri="{FF2B5EF4-FFF2-40B4-BE49-F238E27FC236}">
                <a16:creationId xmlns:a16="http://schemas.microsoft.com/office/drawing/2014/main" id="{A1212B32-02A3-416E-95D0-6CFDE2C2C4CA}"/>
              </a:ext>
            </a:extLst>
          </p:cNvPr>
          <p:cNvSpPr txBox="1"/>
          <p:nvPr/>
        </p:nvSpPr>
        <p:spPr>
          <a:xfrm>
            <a:off x="815139" y="3387855"/>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8. </a:t>
            </a:r>
            <a:r>
              <a:rPr lang="en-US" sz="800" dirty="0">
                <a:solidFill>
                  <a:schemeClr val="tx1"/>
                </a:solidFill>
                <a:latin typeface="Segoe UI Light" panose="020B0502040204020203" pitchFamily="34" charset="0"/>
                <a:cs typeface="Segoe UI Light" panose="020B0502040204020203" pitchFamily="34" charset="0"/>
                <a:sym typeface="Google Sans"/>
              </a:rPr>
              <a:t>Payment details : Card nbr,CVV..</a:t>
            </a:r>
            <a:endParaRPr lang="en-SG" sz="800" dirty="0">
              <a:latin typeface="Segoe UI Light" panose="020B0502040204020203" pitchFamily="34" charset="0"/>
              <a:cs typeface="Segoe UI Light" panose="020B0502040204020203" pitchFamily="34" charset="0"/>
            </a:endParaRPr>
          </a:p>
        </p:txBody>
      </p:sp>
      <p:cxnSp>
        <p:nvCxnSpPr>
          <p:cNvPr id="140" name="Straight Arrow Connector 139">
            <a:extLst>
              <a:ext uri="{FF2B5EF4-FFF2-40B4-BE49-F238E27FC236}">
                <a16:creationId xmlns:a16="http://schemas.microsoft.com/office/drawing/2014/main" id="{0DF61DAF-90EB-4B01-AA9E-ECE76D5D390D}"/>
              </a:ext>
            </a:extLst>
          </p:cNvPr>
          <p:cNvCxnSpPr>
            <a:cxnSpLocks/>
            <a:endCxn id="134" idx="1"/>
          </p:cNvCxnSpPr>
          <p:nvPr/>
        </p:nvCxnSpPr>
        <p:spPr>
          <a:xfrm>
            <a:off x="1958583" y="3641444"/>
            <a:ext cx="161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Rounded Corners 146">
            <a:extLst>
              <a:ext uri="{FF2B5EF4-FFF2-40B4-BE49-F238E27FC236}">
                <a16:creationId xmlns:a16="http://schemas.microsoft.com/office/drawing/2014/main" id="{A5DE696B-6F19-4630-8D71-9BD6C2BEE3BB}"/>
              </a:ext>
            </a:extLst>
          </p:cNvPr>
          <p:cNvSpPr/>
          <p:nvPr/>
        </p:nvSpPr>
        <p:spPr>
          <a:xfrm>
            <a:off x="4723007" y="3991545"/>
            <a:ext cx="2204392"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SG" sz="800" dirty="0">
                <a:solidFill>
                  <a:schemeClr val="bg1"/>
                </a:solidFill>
                <a:latin typeface="Segoe UI Light" panose="020B0502040204020203" pitchFamily="34" charset="0"/>
                <a:cs typeface="Segoe UI Light" panose="020B0502040204020203" pitchFamily="34" charset="0"/>
              </a:rPr>
              <a:t>Create payment response</a:t>
            </a:r>
          </a:p>
          <a:p>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144" name="Connector: Elbow 143">
            <a:extLst>
              <a:ext uri="{FF2B5EF4-FFF2-40B4-BE49-F238E27FC236}">
                <a16:creationId xmlns:a16="http://schemas.microsoft.com/office/drawing/2014/main" id="{4DA91E8F-56CC-40CB-AD03-DAB2880BC960}"/>
              </a:ext>
            </a:extLst>
          </p:cNvPr>
          <p:cNvCxnSpPr>
            <a:stCxn id="134" idx="3"/>
            <a:endCxn id="147" idx="3"/>
          </p:cNvCxnSpPr>
          <p:nvPr/>
        </p:nvCxnSpPr>
        <p:spPr>
          <a:xfrm>
            <a:off x="6921049" y="3641444"/>
            <a:ext cx="6350" cy="441541"/>
          </a:xfrm>
          <a:prstGeom prst="bentConnector3">
            <a:avLst>
              <a:gd name="adj1" fmla="val 37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B3E417D9-623E-4677-B065-25EC588547A2}"/>
              </a:ext>
            </a:extLst>
          </p:cNvPr>
          <p:cNvSpPr txBox="1"/>
          <p:nvPr/>
        </p:nvSpPr>
        <p:spPr>
          <a:xfrm>
            <a:off x="4645835" y="3804494"/>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10. </a:t>
            </a:r>
            <a:r>
              <a:rPr lang="en-US" sz="800" dirty="0">
                <a:solidFill>
                  <a:schemeClr val="tx1"/>
                </a:solidFill>
                <a:latin typeface="Segoe UI Light" panose="020B0502040204020203" pitchFamily="34" charset="0"/>
                <a:cs typeface="Segoe UI Light" panose="020B0502040204020203" pitchFamily="34" charset="0"/>
                <a:sym typeface="Google Sans"/>
              </a:rPr>
              <a:t>API response: Create a payment</a:t>
            </a:r>
            <a:endParaRPr lang="en-SG" sz="800" dirty="0">
              <a:latin typeface="Segoe UI Light" panose="020B0502040204020203" pitchFamily="34" charset="0"/>
              <a:cs typeface="Segoe UI Light" panose="020B0502040204020203" pitchFamily="34" charset="0"/>
            </a:endParaRPr>
          </a:p>
        </p:txBody>
      </p:sp>
      <p:sp>
        <p:nvSpPr>
          <p:cNvPr id="152" name="Rectangle: Rounded Corners 151">
            <a:extLst>
              <a:ext uri="{FF2B5EF4-FFF2-40B4-BE49-F238E27FC236}">
                <a16:creationId xmlns:a16="http://schemas.microsoft.com/office/drawing/2014/main" id="{41F831EF-E66A-4ED6-872A-30C4DB2686CC}"/>
              </a:ext>
            </a:extLst>
          </p:cNvPr>
          <p:cNvSpPr/>
          <p:nvPr/>
        </p:nvSpPr>
        <p:spPr>
          <a:xfrm>
            <a:off x="2949519" y="3995933"/>
            <a:ext cx="1575435"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SG" sz="800" dirty="0">
                <a:solidFill>
                  <a:schemeClr val="bg1"/>
                </a:solidFill>
                <a:latin typeface="Segoe UI Light" panose="020B0502040204020203" pitchFamily="34" charset="0"/>
                <a:cs typeface="Segoe UI Light" panose="020B0502040204020203" pitchFamily="34" charset="0"/>
              </a:rPr>
              <a:t>Webhook: Payment Success</a:t>
            </a: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53" name="Rectangle: Rounded Corners 152">
            <a:extLst>
              <a:ext uri="{FF2B5EF4-FFF2-40B4-BE49-F238E27FC236}">
                <a16:creationId xmlns:a16="http://schemas.microsoft.com/office/drawing/2014/main" id="{8A0CDEB4-DA5D-49F5-9DD1-CD70714AFC46}"/>
              </a:ext>
            </a:extLst>
          </p:cNvPr>
          <p:cNvSpPr/>
          <p:nvPr/>
        </p:nvSpPr>
        <p:spPr>
          <a:xfrm>
            <a:off x="2960620" y="4334543"/>
            <a:ext cx="1564334"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SG" sz="800" dirty="0">
                <a:solidFill>
                  <a:schemeClr val="bg1"/>
                </a:solidFill>
                <a:latin typeface="Segoe UI Light" panose="020B0502040204020203" pitchFamily="34" charset="0"/>
                <a:cs typeface="Segoe UI Light" panose="020B0502040204020203" pitchFamily="34" charset="0"/>
              </a:rPr>
              <a:t>Webhook: Payment Completed</a:t>
            </a: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45" name="Right Brace 144">
            <a:extLst>
              <a:ext uri="{FF2B5EF4-FFF2-40B4-BE49-F238E27FC236}">
                <a16:creationId xmlns:a16="http://schemas.microsoft.com/office/drawing/2014/main" id="{3A17FBA0-B661-4B0C-A2EE-7461C8BEB068}"/>
              </a:ext>
            </a:extLst>
          </p:cNvPr>
          <p:cNvSpPr/>
          <p:nvPr/>
        </p:nvSpPr>
        <p:spPr>
          <a:xfrm>
            <a:off x="4524954" y="4082985"/>
            <a:ext cx="77172" cy="3588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154" name="Connector: Elbow 153">
            <a:extLst>
              <a:ext uri="{FF2B5EF4-FFF2-40B4-BE49-F238E27FC236}">
                <a16:creationId xmlns:a16="http://schemas.microsoft.com/office/drawing/2014/main" id="{08AAF485-F87E-4D0A-B9FD-DD7AD9BCC3F6}"/>
              </a:ext>
            </a:extLst>
          </p:cNvPr>
          <p:cNvCxnSpPr>
            <a:cxnSpLocks/>
            <a:stCxn id="147" idx="2"/>
          </p:cNvCxnSpPr>
          <p:nvPr/>
        </p:nvCxnSpPr>
        <p:spPr>
          <a:xfrm rot="5400000">
            <a:off x="5131552" y="3567826"/>
            <a:ext cx="87052" cy="13002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71A69C9-0098-430B-B1A1-811A5DF144C9}"/>
              </a:ext>
            </a:extLst>
          </p:cNvPr>
          <p:cNvCxnSpPr>
            <a:endCxn id="100" idx="3"/>
          </p:cNvCxnSpPr>
          <p:nvPr/>
        </p:nvCxnSpPr>
        <p:spPr>
          <a:xfrm flipH="1">
            <a:off x="1950760" y="4082985"/>
            <a:ext cx="945628" cy="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0BC808B2-B194-4A9F-8C66-B582BFD27A70}"/>
              </a:ext>
            </a:extLst>
          </p:cNvPr>
          <p:cNvSpPr/>
          <p:nvPr/>
        </p:nvSpPr>
        <p:spPr>
          <a:xfrm>
            <a:off x="150382" y="4715968"/>
            <a:ext cx="8941909" cy="358877"/>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1"/>
                </a:solidFill>
                <a:latin typeface="Segoe UI Light" panose="020B0502040204020203" pitchFamily="34" charset="0"/>
                <a:cs typeface="Segoe UI Light" panose="020B0502040204020203" pitchFamily="34" charset="0"/>
                <a:hlinkClick r:id="rId3"/>
              </a:rPr>
              <a:t>https://docs.rapyd.net/build-with-rapyd/docs/payment-methods</a:t>
            </a:r>
            <a:r>
              <a:rPr lang="en-US" sz="800" dirty="0">
                <a:solidFill>
                  <a:schemeClr val="bg1"/>
                </a:solidFill>
                <a:latin typeface="Segoe UI Light" panose="020B0502040204020203" pitchFamily="34" charset="0"/>
                <a:cs typeface="Segoe UI Light" panose="020B0502040204020203" pitchFamily="34" charset="0"/>
              </a:rPr>
              <a:t>                                                                                                      </a:t>
            </a:r>
            <a:r>
              <a:rPr lang="en-US" sz="800" dirty="0">
                <a:solidFill>
                  <a:schemeClr val="bg1"/>
                </a:solidFill>
                <a:latin typeface="Segoe UI Light" panose="020B0502040204020203" pitchFamily="34" charset="0"/>
                <a:cs typeface="Segoe UI Light" panose="020B0502040204020203" pitchFamily="34" charset="0"/>
                <a:hlinkClick r:id="rId4"/>
              </a:rPr>
              <a:t>https://docs.rapyd.net/build-with-rapyd/reference/payment-object</a:t>
            </a:r>
            <a:endParaRPr lang="en-US" sz="800" dirty="0">
              <a:solidFill>
                <a:schemeClr val="bg1"/>
              </a:solidFill>
              <a:latin typeface="Segoe UI Light" panose="020B0502040204020203" pitchFamily="34" charset="0"/>
              <a:cs typeface="Segoe UI Light" panose="020B0502040204020203" pitchFamily="34" charset="0"/>
            </a:endParaRPr>
          </a:p>
          <a:p>
            <a:r>
              <a:rPr lang="en-US" sz="800" dirty="0">
                <a:solidFill>
                  <a:schemeClr val="bg1"/>
                </a:solidFill>
                <a:latin typeface="Segoe UI Light" panose="020B0502040204020203" pitchFamily="34" charset="0"/>
                <a:cs typeface="Segoe UI Light" panose="020B0502040204020203" pitchFamily="34" charset="0"/>
                <a:hlinkClick r:id="rId5"/>
              </a:rPr>
              <a:t>https://docs.rapyd.net/build-with-rapyd/reference/payment-method-type-object#get-payment-method-required-fields</a:t>
            </a:r>
            <a:r>
              <a:rPr lang="en-US" sz="800" dirty="0">
                <a:solidFill>
                  <a:schemeClr val="bg1"/>
                </a:solidFill>
                <a:latin typeface="Segoe UI Light" panose="020B0502040204020203" pitchFamily="34" charset="0"/>
                <a:cs typeface="Segoe UI Light" panose="020B0502040204020203" pitchFamily="34" charset="0"/>
              </a:rPr>
              <a:t>                     </a:t>
            </a:r>
            <a:r>
              <a:rPr lang="en-US" sz="800" dirty="0">
                <a:solidFill>
                  <a:schemeClr val="bg1"/>
                </a:solidFill>
                <a:latin typeface="Segoe UI Light" panose="020B0502040204020203" pitchFamily="34" charset="0"/>
                <a:cs typeface="Segoe UI Light" panose="020B0502040204020203" pitchFamily="34" charset="0"/>
                <a:hlinkClick r:id="rId6"/>
              </a:rPr>
              <a:t>https://docs.rapyd.net/build-with-rapyd/reference/</a:t>
            </a:r>
            <a:endParaRPr lang="en-US" sz="800" dirty="0">
              <a:solidFill>
                <a:schemeClr val="bg1"/>
              </a:solidFill>
              <a:latin typeface="Segoe UI Light" panose="020B0502040204020203" pitchFamily="34" charset="0"/>
              <a:cs typeface="Segoe UI Light" panose="020B0502040204020203" pitchFamily="34" charset="0"/>
            </a:endParaRPr>
          </a:p>
          <a:p>
            <a:r>
              <a:rPr lang="en-US" sz="800" dirty="0">
                <a:solidFill>
                  <a:schemeClr val="bg1"/>
                </a:solidFill>
                <a:latin typeface="Segoe UI Light" panose="020B0502040204020203" pitchFamily="34" charset="0"/>
                <a:cs typeface="Segoe UI Light" panose="020B0502040204020203" pitchFamily="34" charset="0"/>
                <a:hlinkClick r:id="rId7"/>
              </a:rPr>
              <a:t>https://docs.rapyd.net/build-with-rapyd/docs/card-payments</a:t>
            </a:r>
            <a:endParaRPr lang="en-US" sz="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90877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42"/>
          <p:cNvSpPr txBox="1"/>
          <p:nvPr/>
        </p:nvSpPr>
        <p:spPr>
          <a:xfrm>
            <a:off x="155183" y="10865"/>
            <a:ext cx="6155100"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2000" b="1" dirty="0">
                <a:latin typeface="Segoe UI" panose="020B0502040204020203" pitchFamily="34" charset="0"/>
                <a:cs typeface="Segoe UI" panose="020B0502040204020203" pitchFamily="34" charset="0"/>
              </a:rPr>
              <a:t>3</a:t>
            </a:r>
            <a:r>
              <a:rPr lang="en-US" sz="2000" b="1" i="0" u="none" strike="noStrike" baseline="0"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e-Wallet top-up</a:t>
            </a:r>
            <a:endParaRPr sz="2000" b="1"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4" name="TextBox 3">
            <a:extLst>
              <a:ext uri="{FF2B5EF4-FFF2-40B4-BE49-F238E27FC236}">
                <a16:creationId xmlns:a16="http://schemas.microsoft.com/office/drawing/2014/main" id="{A9825F8B-FA0A-4F64-8694-6BE89EAA297B}"/>
              </a:ext>
            </a:extLst>
          </p:cNvPr>
          <p:cNvSpPr txBox="1"/>
          <p:nvPr/>
        </p:nvSpPr>
        <p:spPr>
          <a:xfrm>
            <a:off x="119522" y="447250"/>
            <a:ext cx="8786917" cy="608052"/>
          </a:xfrm>
          <a:prstGeom prst="rect">
            <a:avLst/>
          </a:prstGeom>
          <a:noFill/>
        </p:spPr>
        <p:txBody>
          <a:bodyPr wrap="square">
            <a:spAutoFit/>
          </a:bodyPr>
          <a:lstStyle/>
          <a:p>
            <a:pPr marL="285750" lvl="0" indent="-285750" algn="just" rtl="0">
              <a:lnSpc>
                <a:spcPct val="115000"/>
              </a:lnSpc>
              <a:spcBef>
                <a:spcPts val="0"/>
              </a:spcBef>
              <a:spcAft>
                <a:spcPts val="0"/>
              </a:spcAft>
              <a:buFont typeface="Arial" panose="020B0604020202020204" pitchFamily="34" charset="0"/>
              <a:buChar char="•"/>
            </a:pP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With </a:t>
            </a:r>
            <a:r>
              <a:rPr lang="en-US" sz="1000" b="1" dirty="0">
                <a:solidFill>
                  <a:schemeClr val="tx1"/>
                </a:solidFill>
                <a:latin typeface="Segoe UI Light" panose="020B0502040204020203" pitchFamily="34" charset="0"/>
                <a:ea typeface="Open Sans"/>
                <a:cs typeface="Segoe UI Light" panose="020B0502040204020203" pitchFamily="34" charset="0"/>
                <a:sym typeface="Open Sans"/>
              </a:rPr>
              <a:t>Rapyd wallet </a:t>
            </a: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,Tuber customers can create e-wallet and choose to pay for their rider once it has sufficient funds. The e-wallet can be top-up funds from all acceptable payment methods. </a:t>
            </a:r>
          </a:p>
          <a:p>
            <a:pPr marL="285750" lvl="0" indent="-285750" algn="just" rtl="0">
              <a:lnSpc>
                <a:spcPct val="115000"/>
              </a:lnSpc>
              <a:spcBef>
                <a:spcPts val="0"/>
              </a:spcBef>
              <a:spcAft>
                <a:spcPts val="0"/>
              </a:spcAft>
              <a:buFont typeface="Arial" panose="020B0604020202020204" pitchFamily="34" charset="0"/>
              <a:buChar char="•"/>
            </a:pPr>
            <a:r>
              <a:rPr lang="en-US" sz="1000" b="1" dirty="0">
                <a:solidFill>
                  <a:schemeClr val="tx1"/>
                </a:solidFill>
                <a:latin typeface="Segoe UI Light" panose="020B0502040204020203" pitchFamily="34" charset="0"/>
                <a:ea typeface="Open Sans"/>
                <a:cs typeface="Segoe UI Light" panose="020B0502040204020203" pitchFamily="34" charset="0"/>
                <a:sym typeface="Open Sans"/>
              </a:rPr>
              <a:t>Rapyd collect </a:t>
            </a: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is a Payment processing platform that can be used to top-up e-wallet from preferred payment methods supported locally.</a:t>
            </a:r>
            <a:endParaRPr lang="en" sz="1000"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7" name="Rectangle: Rounded Corners 6">
            <a:extLst>
              <a:ext uri="{FF2B5EF4-FFF2-40B4-BE49-F238E27FC236}">
                <a16:creationId xmlns:a16="http://schemas.microsoft.com/office/drawing/2014/main" id="{2D108683-88F2-4048-BB9D-BA98EA6946D0}"/>
              </a:ext>
            </a:extLst>
          </p:cNvPr>
          <p:cNvSpPr/>
          <p:nvPr/>
        </p:nvSpPr>
        <p:spPr>
          <a:xfrm>
            <a:off x="2784790" y="2167162"/>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Country Code</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1" name="TextBox 10">
            <a:extLst>
              <a:ext uri="{FF2B5EF4-FFF2-40B4-BE49-F238E27FC236}">
                <a16:creationId xmlns:a16="http://schemas.microsoft.com/office/drawing/2014/main" id="{9A5D8C97-CF8F-4D1E-A6A1-839084C80714}"/>
              </a:ext>
            </a:extLst>
          </p:cNvPr>
          <p:cNvSpPr txBox="1"/>
          <p:nvPr/>
        </p:nvSpPr>
        <p:spPr>
          <a:xfrm>
            <a:off x="2784790" y="1969963"/>
            <a:ext cx="2107140"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1</a:t>
            </a:r>
            <a:r>
              <a:rPr lang="en-US" sz="800" dirty="0">
                <a:solidFill>
                  <a:schemeClr val="tx1"/>
                </a:solidFill>
                <a:latin typeface="Segoe UI Light" panose="020B0502040204020203" pitchFamily="34" charset="0"/>
                <a:cs typeface="Segoe UI Light" panose="020B0502040204020203" pitchFamily="34" charset="0"/>
                <a:sym typeface="Google Sans"/>
              </a:rPr>
              <a:t>. List Payment method by Country </a:t>
            </a:r>
            <a:endParaRPr lang="en-SG" sz="800" dirty="0">
              <a:latin typeface="Segoe UI Light" panose="020B0502040204020203" pitchFamily="34" charset="0"/>
              <a:cs typeface="Segoe UI Light" panose="020B0502040204020203" pitchFamily="34" charset="0"/>
            </a:endParaRPr>
          </a:p>
        </p:txBody>
      </p:sp>
      <p:sp>
        <p:nvSpPr>
          <p:cNvPr id="12" name="Rectangle: Rounded Corners 11">
            <a:extLst>
              <a:ext uri="{FF2B5EF4-FFF2-40B4-BE49-F238E27FC236}">
                <a16:creationId xmlns:a16="http://schemas.microsoft.com/office/drawing/2014/main" id="{44A338CB-B7F4-4A1B-BECF-CDB0B4657B92}"/>
              </a:ext>
            </a:extLst>
          </p:cNvPr>
          <p:cNvSpPr/>
          <p:nvPr/>
        </p:nvSpPr>
        <p:spPr>
          <a:xfrm>
            <a:off x="5514681" y="2171307"/>
            <a:ext cx="3337678"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1"/>
                </a:solidFill>
                <a:latin typeface="Segoe UI Light" panose="020B0502040204020203" pitchFamily="34" charset="0"/>
                <a:cs typeface="Segoe UI Light" panose="020B0502040204020203" pitchFamily="34" charset="0"/>
              </a:rPr>
              <a:t>GET https://rapyd.net/v1/payment_methods/?country=SG&amp;currency=SGD</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29" name="Rectangle: Rounded Corners 28">
            <a:extLst>
              <a:ext uri="{FF2B5EF4-FFF2-40B4-BE49-F238E27FC236}">
                <a16:creationId xmlns:a16="http://schemas.microsoft.com/office/drawing/2014/main" id="{327EE2BA-9D86-4CB4-8D37-874572FAABE9}"/>
              </a:ext>
            </a:extLst>
          </p:cNvPr>
          <p:cNvSpPr/>
          <p:nvPr/>
        </p:nvSpPr>
        <p:spPr>
          <a:xfrm>
            <a:off x="2784790" y="2488986"/>
            <a:ext cx="1097280" cy="58851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Cash</a:t>
            </a:r>
          </a:p>
          <a:p>
            <a:pPr algn="ctr"/>
            <a:r>
              <a:rPr lang="en-US" sz="800" dirty="0">
                <a:solidFill>
                  <a:schemeClr val="bg1"/>
                </a:solidFill>
                <a:latin typeface="Segoe UI Light" panose="020B0502040204020203" pitchFamily="34" charset="0"/>
                <a:cs typeface="Segoe UI Light" panose="020B0502040204020203" pitchFamily="34" charset="0"/>
              </a:rPr>
              <a:t>Card</a:t>
            </a:r>
          </a:p>
          <a:p>
            <a:pPr algn="ctr"/>
            <a:r>
              <a:rPr lang="en-US" sz="800" dirty="0">
                <a:solidFill>
                  <a:schemeClr val="bg1"/>
                </a:solidFill>
                <a:latin typeface="Segoe UI Light" panose="020B0502040204020203" pitchFamily="34" charset="0"/>
                <a:cs typeface="Segoe UI Light" panose="020B0502040204020203" pitchFamily="34" charset="0"/>
              </a:rPr>
              <a:t>Bank acct</a:t>
            </a:r>
          </a:p>
          <a:p>
            <a:pPr algn="ctr"/>
            <a:r>
              <a:rPr lang="en-US" sz="800" dirty="0">
                <a:solidFill>
                  <a:schemeClr val="bg1"/>
                </a:solidFill>
                <a:latin typeface="Segoe UI Light" panose="020B0502040204020203" pitchFamily="34" charset="0"/>
                <a:cs typeface="Segoe UI Light" panose="020B0502040204020203" pitchFamily="34" charset="0"/>
              </a:rPr>
              <a:t>e-Wallet</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35" name="TextBox 34">
            <a:extLst>
              <a:ext uri="{FF2B5EF4-FFF2-40B4-BE49-F238E27FC236}">
                <a16:creationId xmlns:a16="http://schemas.microsoft.com/office/drawing/2014/main" id="{EF8FE2C6-8E73-4DF8-BCBC-DC34AAC649B3}"/>
              </a:ext>
            </a:extLst>
          </p:cNvPr>
          <p:cNvSpPr txBox="1"/>
          <p:nvPr/>
        </p:nvSpPr>
        <p:spPr>
          <a:xfrm>
            <a:off x="6647968" y="2512478"/>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3. </a:t>
            </a:r>
            <a:r>
              <a:rPr lang="en-US" sz="800" dirty="0">
                <a:solidFill>
                  <a:schemeClr val="tx1"/>
                </a:solidFill>
                <a:latin typeface="Segoe UI Light" panose="020B0502040204020203" pitchFamily="34" charset="0"/>
                <a:cs typeface="Segoe UI Light" panose="020B0502040204020203" pitchFamily="34" charset="0"/>
                <a:sym typeface="Google Sans"/>
              </a:rPr>
              <a:t>API response: List of payment methods</a:t>
            </a:r>
            <a:endParaRPr lang="en-SG" sz="800" dirty="0">
              <a:latin typeface="Segoe UI Light" panose="020B0502040204020203" pitchFamily="34" charset="0"/>
              <a:cs typeface="Segoe UI Light" panose="020B0502040204020203" pitchFamily="34" charset="0"/>
            </a:endParaRPr>
          </a:p>
        </p:txBody>
      </p:sp>
      <p:sp>
        <p:nvSpPr>
          <p:cNvPr id="36" name="Rectangle: Rounded Corners 35">
            <a:extLst>
              <a:ext uri="{FF2B5EF4-FFF2-40B4-BE49-F238E27FC236}">
                <a16:creationId xmlns:a16="http://schemas.microsoft.com/office/drawing/2014/main" id="{A12E043F-87F9-45FA-B396-2345BC766F7B}"/>
              </a:ext>
            </a:extLst>
          </p:cNvPr>
          <p:cNvSpPr/>
          <p:nvPr/>
        </p:nvSpPr>
        <p:spPr>
          <a:xfrm>
            <a:off x="2792613" y="3436111"/>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Payment method</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39" name="Rectangle: Rounded Corners 38">
            <a:extLst>
              <a:ext uri="{FF2B5EF4-FFF2-40B4-BE49-F238E27FC236}">
                <a16:creationId xmlns:a16="http://schemas.microsoft.com/office/drawing/2014/main" id="{6BEB9AB7-C22D-483D-B2B9-8DB7E25168C6}"/>
              </a:ext>
            </a:extLst>
          </p:cNvPr>
          <p:cNvSpPr/>
          <p:nvPr/>
        </p:nvSpPr>
        <p:spPr>
          <a:xfrm>
            <a:off x="5514681" y="3426809"/>
            <a:ext cx="3353109"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GET https://rapyd.net/v1/payment_methods/required_fields/</a:t>
            </a:r>
            <a:r>
              <a:rPr lang="en-US" sz="800" b="1" dirty="0">
                <a:solidFill>
                  <a:schemeClr val="bg1"/>
                </a:solidFill>
                <a:latin typeface="Segoe UI Light" panose="020B0502040204020203" pitchFamily="34" charset="0"/>
                <a:cs typeface="Segoe UI Light" panose="020B0502040204020203" pitchFamily="34" charset="0"/>
              </a:rPr>
              <a:t>type</a:t>
            </a:r>
            <a:endParaRPr lang="en-SG" sz="800" b="1" dirty="0">
              <a:solidFill>
                <a:schemeClr val="bg1"/>
              </a:solidFill>
              <a:latin typeface="Segoe UI Light" panose="020B0502040204020203" pitchFamily="34" charset="0"/>
              <a:cs typeface="Segoe UI Light" panose="020B0502040204020203" pitchFamily="34" charset="0"/>
            </a:endParaRPr>
          </a:p>
        </p:txBody>
      </p:sp>
      <p:sp>
        <p:nvSpPr>
          <p:cNvPr id="40" name="TextBox 39">
            <a:extLst>
              <a:ext uri="{FF2B5EF4-FFF2-40B4-BE49-F238E27FC236}">
                <a16:creationId xmlns:a16="http://schemas.microsoft.com/office/drawing/2014/main" id="{183445FA-A2BF-4BA7-BA57-941590BDE8D8}"/>
              </a:ext>
            </a:extLst>
          </p:cNvPr>
          <p:cNvSpPr txBox="1"/>
          <p:nvPr/>
        </p:nvSpPr>
        <p:spPr>
          <a:xfrm>
            <a:off x="2746449" y="3223518"/>
            <a:ext cx="1431779"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5. </a:t>
            </a:r>
            <a:r>
              <a:rPr lang="en-US" sz="800" dirty="0">
                <a:solidFill>
                  <a:schemeClr val="tx1"/>
                </a:solidFill>
                <a:latin typeface="Segoe UI Light" panose="020B0502040204020203" pitchFamily="34" charset="0"/>
                <a:cs typeface="Segoe UI Light" panose="020B0502040204020203" pitchFamily="34" charset="0"/>
                <a:sym typeface="Google Sans"/>
              </a:rPr>
              <a:t>Select a payment method</a:t>
            </a:r>
            <a:endParaRPr lang="en-SG" sz="800" dirty="0">
              <a:latin typeface="Segoe UI Light" panose="020B0502040204020203" pitchFamily="34" charset="0"/>
              <a:cs typeface="Segoe UI Light" panose="020B0502040204020203" pitchFamily="34" charset="0"/>
            </a:endParaRPr>
          </a:p>
        </p:txBody>
      </p:sp>
      <p:sp>
        <p:nvSpPr>
          <p:cNvPr id="41" name="TextBox 40">
            <a:extLst>
              <a:ext uri="{FF2B5EF4-FFF2-40B4-BE49-F238E27FC236}">
                <a16:creationId xmlns:a16="http://schemas.microsoft.com/office/drawing/2014/main" id="{F4C3B815-6DBD-4D3C-BFDE-93566304E8F2}"/>
              </a:ext>
            </a:extLst>
          </p:cNvPr>
          <p:cNvSpPr txBox="1"/>
          <p:nvPr/>
        </p:nvSpPr>
        <p:spPr>
          <a:xfrm>
            <a:off x="5544869" y="3195841"/>
            <a:ext cx="3628633"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6. </a:t>
            </a:r>
            <a:r>
              <a:rPr lang="en-US" sz="800" dirty="0">
                <a:solidFill>
                  <a:schemeClr val="tx1"/>
                </a:solidFill>
                <a:latin typeface="Segoe UI Light" panose="020B0502040204020203" pitchFamily="34" charset="0"/>
                <a:cs typeface="Segoe UI Light" panose="020B0502040204020203" pitchFamily="34" charset="0"/>
                <a:sym typeface="Google Sans"/>
              </a:rPr>
              <a:t>API request: Get Payment Method Required Fields</a:t>
            </a:r>
            <a:endParaRPr lang="en-SG" sz="800" dirty="0">
              <a:latin typeface="Segoe UI Light" panose="020B0502040204020203" pitchFamily="34" charset="0"/>
              <a:cs typeface="Segoe UI Light" panose="020B0502040204020203" pitchFamily="34" charset="0"/>
            </a:endParaRPr>
          </a:p>
        </p:txBody>
      </p:sp>
      <p:sp>
        <p:nvSpPr>
          <p:cNvPr id="62" name="TextBox 61">
            <a:extLst>
              <a:ext uri="{FF2B5EF4-FFF2-40B4-BE49-F238E27FC236}">
                <a16:creationId xmlns:a16="http://schemas.microsoft.com/office/drawing/2014/main" id="{341B6EF1-A0BB-4D6F-BF0A-88C5F8255B2F}"/>
              </a:ext>
            </a:extLst>
          </p:cNvPr>
          <p:cNvSpPr txBox="1"/>
          <p:nvPr/>
        </p:nvSpPr>
        <p:spPr>
          <a:xfrm>
            <a:off x="5514681" y="1998506"/>
            <a:ext cx="2403255"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2. </a:t>
            </a:r>
            <a:r>
              <a:rPr lang="en-US" sz="800" dirty="0">
                <a:solidFill>
                  <a:schemeClr val="tx1"/>
                </a:solidFill>
                <a:latin typeface="Segoe UI Light" panose="020B0502040204020203" pitchFamily="34" charset="0"/>
                <a:cs typeface="Segoe UI Light" panose="020B0502040204020203" pitchFamily="34" charset="0"/>
                <a:sym typeface="Google Sans"/>
              </a:rPr>
              <a:t>API request: List Payment Methods by Country</a:t>
            </a:r>
            <a:endParaRPr lang="en-SG" sz="800" dirty="0">
              <a:latin typeface="Segoe UI Light" panose="020B0502040204020203" pitchFamily="34" charset="0"/>
              <a:cs typeface="Segoe UI Light" panose="020B0502040204020203" pitchFamily="34" charset="0"/>
            </a:endParaRPr>
          </a:p>
        </p:txBody>
      </p:sp>
      <p:sp>
        <p:nvSpPr>
          <p:cNvPr id="75" name="Rectangle: Rounded Corners 74">
            <a:extLst>
              <a:ext uri="{FF2B5EF4-FFF2-40B4-BE49-F238E27FC236}">
                <a16:creationId xmlns:a16="http://schemas.microsoft.com/office/drawing/2014/main" id="{E736D42F-2965-40AD-ABA0-D354129D9505}"/>
              </a:ext>
            </a:extLst>
          </p:cNvPr>
          <p:cNvSpPr/>
          <p:nvPr/>
        </p:nvSpPr>
        <p:spPr>
          <a:xfrm>
            <a:off x="6660668" y="2702661"/>
            <a:ext cx="2191691"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US" sz="800" dirty="0">
                <a:solidFill>
                  <a:schemeClr val="bg1"/>
                </a:solidFill>
                <a:latin typeface="Segoe UI Light" panose="020B0502040204020203" pitchFamily="34" charset="0"/>
                <a:cs typeface="Segoe UI Light" panose="020B0502040204020203" pitchFamily="34" charset="0"/>
              </a:rPr>
              <a:t>List of Payment Methods by Country </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33" name="Connector: Elbow 32">
            <a:extLst>
              <a:ext uri="{FF2B5EF4-FFF2-40B4-BE49-F238E27FC236}">
                <a16:creationId xmlns:a16="http://schemas.microsoft.com/office/drawing/2014/main" id="{AA99D6BB-BF5A-45B1-9560-195171E4228F}"/>
              </a:ext>
            </a:extLst>
          </p:cNvPr>
          <p:cNvCxnSpPr>
            <a:cxnSpLocks/>
            <a:stCxn id="12" idx="3"/>
            <a:endCxn id="75" idx="3"/>
          </p:cNvCxnSpPr>
          <p:nvPr/>
        </p:nvCxnSpPr>
        <p:spPr>
          <a:xfrm>
            <a:off x="8852359" y="2262747"/>
            <a:ext cx="12700" cy="53135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74A0B4C6-0834-48DA-9955-68F01EAB0551}"/>
              </a:ext>
            </a:extLst>
          </p:cNvPr>
          <p:cNvSpPr/>
          <p:nvPr/>
        </p:nvSpPr>
        <p:spPr>
          <a:xfrm>
            <a:off x="6647968" y="3868284"/>
            <a:ext cx="2204392"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SG" sz="800" dirty="0">
                <a:solidFill>
                  <a:schemeClr val="bg1"/>
                </a:solidFill>
                <a:latin typeface="Segoe UI Light" panose="020B0502040204020203" pitchFamily="34" charset="0"/>
                <a:cs typeface="Segoe UI Light" panose="020B0502040204020203" pitchFamily="34" charset="0"/>
              </a:rPr>
              <a:t>Required fields for Payment method response</a:t>
            </a: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00" name="Rectangle: Rounded Corners 99">
            <a:extLst>
              <a:ext uri="{FF2B5EF4-FFF2-40B4-BE49-F238E27FC236}">
                <a16:creationId xmlns:a16="http://schemas.microsoft.com/office/drawing/2014/main" id="{17B976A8-F7A8-4A85-9D82-3FDBA20B2916}"/>
              </a:ext>
            </a:extLst>
          </p:cNvPr>
          <p:cNvSpPr/>
          <p:nvPr/>
        </p:nvSpPr>
        <p:spPr>
          <a:xfrm>
            <a:off x="2791140" y="4861359"/>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Success/Completed</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05" name="TextBox 104">
            <a:extLst>
              <a:ext uri="{FF2B5EF4-FFF2-40B4-BE49-F238E27FC236}">
                <a16:creationId xmlns:a16="http://schemas.microsoft.com/office/drawing/2014/main" id="{6D919DA7-40B4-408F-8C77-37BCDC0B501F}"/>
              </a:ext>
            </a:extLst>
          </p:cNvPr>
          <p:cNvSpPr txBox="1"/>
          <p:nvPr/>
        </p:nvSpPr>
        <p:spPr>
          <a:xfrm>
            <a:off x="4144879" y="3346512"/>
            <a:ext cx="1324825"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Type: Card, Cash, e-Wallet</a:t>
            </a:r>
            <a:endParaRPr lang="en-SG" sz="800" dirty="0">
              <a:latin typeface="Segoe UI Light" panose="020B0502040204020203" pitchFamily="34" charset="0"/>
              <a:cs typeface="Segoe UI Light" panose="020B0502040204020203" pitchFamily="34" charset="0"/>
            </a:endParaRPr>
          </a:p>
        </p:txBody>
      </p:sp>
      <p:sp>
        <p:nvSpPr>
          <p:cNvPr id="106" name="TextBox 105">
            <a:extLst>
              <a:ext uri="{FF2B5EF4-FFF2-40B4-BE49-F238E27FC236}">
                <a16:creationId xmlns:a16="http://schemas.microsoft.com/office/drawing/2014/main" id="{2C16B53D-1CAB-43C4-BE5B-C4EAD3CB5E23}"/>
              </a:ext>
            </a:extLst>
          </p:cNvPr>
          <p:cNvSpPr txBox="1"/>
          <p:nvPr/>
        </p:nvSpPr>
        <p:spPr>
          <a:xfrm>
            <a:off x="4273005" y="3778441"/>
            <a:ext cx="1428787"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List of fields to be entered</a:t>
            </a:r>
            <a:endParaRPr lang="en-SG" sz="800" dirty="0">
              <a:latin typeface="Segoe UI Light" panose="020B0502040204020203" pitchFamily="34" charset="0"/>
              <a:cs typeface="Segoe UI Light" panose="020B0502040204020203" pitchFamily="34" charset="0"/>
            </a:endParaRPr>
          </a:p>
        </p:txBody>
      </p:sp>
      <p:sp>
        <p:nvSpPr>
          <p:cNvPr id="42" name="TextBox 41">
            <a:extLst>
              <a:ext uri="{FF2B5EF4-FFF2-40B4-BE49-F238E27FC236}">
                <a16:creationId xmlns:a16="http://schemas.microsoft.com/office/drawing/2014/main" id="{0F628E29-D259-49A9-A3FB-6558102B4CB3}"/>
              </a:ext>
            </a:extLst>
          </p:cNvPr>
          <p:cNvSpPr txBox="1"/>
          <p:nvPr/>
        </p:nvSpPr>
        <p:spPr>
          <a:xfrm>
            <a:off x="3838360" y="2471654"/>
            <a:ext cx="1213811"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4. </a:t>
            </a:r>
            <a:r>
              <a:rPr lang="en-US" sz="800" dirty="0">
                <a:solidFill>
                  <a:schemeClr val="tx1"/>
                </a:solidFill>
                <a:latin typeface="Segoe UI Light" panose="020B0502040204020203" pitchFamily="34" charset="0"/>
                <a:cs typeface="Segoe UI Light" panose="020B0502040204020203" pitchFamily="34" charset="0"/>
                <a:sym typeface="Google Sans"/>
              </a:rPr>
              <a:t>Payment method list</a:t>
            </a:r>
            <a:endParaRPr lang="en-SG" sz="800" dirty="0">
              <a:latin typeface="Segoe UI Light" panose="020B0502040204020203" pitchFamily="34" charset="0"/>
              <a:cs typeface="Segoe UI Light" panose="020B0502040204020203" pitchFamily="34" charset="0"/>
            </a:endParaRPr>
          </a:p>
        </p:txBody>
      </p:sp>
      <p:cxnSp>
        <p:nvCxnSpPr>
          <p:cNvPr id="74" name="Straight Arrow Connector 73">
            <a:extLst>
              <a:ext uri="{FF2B5EF4-FFF2-40B4-BE49-F238E27FC236}">
                <a16:creationId xmlns:a16="http://schemas.microsoft.com/office/drawing/2014/main" id="{B0FCF621-6AB2-482B-8F44-5179020E1D9D}"/>
              </a:ext>
            </a:extLst>
          </p:cNvPr>
          <p:cNvCxnSpPr>
            <a:cxnSpLocks/>
            <a:endCxn id="12" idx="1"/>
          </p:cNvCxnSpPr>
          <p:nvPr/>
        </p:nvCxnSpPr>
        <p:spPr>
          <a:xfrm>
            <a:off x="3882070" y="2262747"/>
            <a:ext cx="1632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08B6B77-ABAE-4D97-B789-19736EDA0680}"/>
              </a:ext>
            </a:extLst>
          </p:cNvPr>
          <p:cNvCxnSpPr>
            <a:cxnSpLocks/>
            <a:endCxn id="29" idx="3"/>
          </p:cNvCxnSpPr>
          <p:nvPr/>
        </p:nvCxnSpPr>
        <p:spPr>
          <a:xfrm flipH="1">
            <a:off x="3882070" y="2783242"/>
            <a:ext cx="27658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2FBAC52-0110-4FFF-901F-1CEB93D26951}"/>
              </a:ext>
            </a:extLst>
          </p:cNvPr>
          <p:cNvCxnSpPr>
            <a:cxnSpLocks/>
          </p:cNvCxnSpPr>
          <p:nvPr/>
        </p:nvCxnSpPr>
        <p:spPr>
          <a:xfrm>
            <a:off x="3776591" y="3527594"/>
            <a:ext cx="1725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4AF0D45-F2A2-4234-B268-7E3536258465}"/>
              </a:ext>
            </a:extLst>
          </p:cNvPr>
          <p:cNvCxnSpPr>
            <a:stCxn id="29" idx="2"/>
          </p:cNvCxnSpPr>
          <p:nvPr/>
        </p:nvCxnSpPr>
        <p:spPr>
          <a:xfrm flipH="1">
            <a:off x="3332621" y="3077497"/>
            <a:ext cx="809" cy="349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59405BF2-364E-45FD-ADE5-1A098BD78A85}"/>
              </a:ext>
            </a:extLst>
          </p:cNvPr>
          <p:cNvSpPr/>
          <p:nvPr/>
        </p:nvSpPr>
        <p:spPr>
          <a:xfrm>
            <a:off x="2792613" y="3879237"/>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Payment fields list</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113" name="Connector: Elbow 112">
            <a:extLst>
              <a:ext uri="{FF2B5EF4-FFF2-40B4-BE49-F238E27FC236}">
                <a16:creationId xmlns:a16="http://schemas.microsoft.com/office/drawing/2014/main" id="{A366A910-7D2E-4A7C-98C4-44DF1039C0A0}"/>
              </a:ext>
            </a:extLst>
          </p:cNvPr>
          <p:cNvCxnSpPr>
            <a:cxnSpLocks/>
            <a:stCxn id="39" idx="3"/>
            <a:endCxn id="93" idx="3"/>
          </p:cNvCxnSpPr>
          <p:nvPr/>
        </p:nvCxnSpPr>
        <p:spPr>
          <a:xfrm flipH="1">
            <a:off x="8852360" y="3518249"/>
            <a:ext cx="15430" cy="441475"/>
          </a:xfrm>
          <a:prstGeom prst="bentConnector3">
            <a:avLst>
              <a:gd name="adj1" fmla="val -1481529"/>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EA32E73-30C7-435F-8471-CD9D1C79B154}"/>
              </a:ext>
            </a:extLst>
          </p:cNvPr>
          <p:cNvSpPr txBox="1"/>
          <p:nvPr/>
        </p:nvSpPr>
        <p:spPr>
          <a:xfrm>
            <a:off x="6512190" y="3663990"/>
            <a:ext cx="2677210"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7.</a:t>
            </a:r>
            <a:r>
              <a:rPr lang="en-US" sz="800" dirty="0">
                <a:solidFill>
                  <a:schemeClr val="tx1"/>
                </a:solidFill>
                <a:latin typeface="Segoe UI Light" panose="020B0502040204020203" pitchFamily="34" charset="0"/>
                <a:cs typeface="Segoe UI Light" panose="020B0502040204020203" pitchFamily="34" charset="0"/>
                <a:sym typeface="Google Sans"/>
              </a:rPr>
              <a:t> API response: Get Payment Method Required Fields</a:t>
            </a:r>
            <a:endParaRPr lang="en-SG" sz="800" dirty="0">
              <a:latin typeface="Segoe UI Light" panose="020B0502040204020203" pitchFamily="34" charset="0"/>
              <a:cs typeface="Segoe UI Light" panose="020B0502040204020203" pitchFamily="34" charset="0"/>
            </a:endParaRPr>
          </a:p>
        </p:txBody>
      </p:sp>
      <p:cxnSp>
        <p:nvCxnSpPr>
          <p:cNvPr id="124" name="Straight Arrow Connector 123">
            <a:extLst>
              <a:ext uri="{FF2B5EF4-FFF2-40B4-BE49-F238E27FC236}">
                <a16:creationId xmlns:a16="http://schemas.microsoft.com/office/drawing/2014/main" id="{C78E6FED-A0F0-4FFB-A82C-BA641A5B3F5A}"/>
              </a:ext>
            </a:extLst>
          </p:cNvPr>
          <p:cNvCxnSpPr>
            <a:endCxn id="116" idx="3"/>
          </p:cNvCxnSpPr>
          <p:nvPr/>
        </p:nvCxnSpPr>
        <p:spPr>
          <a:xfrm flipH="1">
            <a:off x="3889893" y="3970677"/>
            <a:ext cx="2687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Rounded Corners 128">
            <a:extLst>
              <a:ext uri="{FF2B5EF4-FFF2-40B4-BE49-F238E27FC236}">
                <a16:creationId xmlns:a16="http://schemas.microsoft.com/office/drawing/2014/main" id="{47DC1928-8F4B-4027-923F-76F75BA6DEFC}"/>
              </a:ext>
            </a:extLst>
          </p:cNvPr>
          <p:cNvSpPr/>
          <p:nvPr/>
        </p:nvSpPr>
        <p:spPr>
          <a:xfrm>
            <a:off x="2798963" y="4442948"/>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Accept payment details </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128" name="Straight Arrow Connector 127">
            <a:extLst>
              <a:ext uri="{FF2B5EF4-FFF2-40B4-BE49-F238E27FC236}">
                <a16:creationId xmlns:a16="http://schemas.microsoft.com/office/drawing/2014/main" id="{E5A80E61-86A0-4546-A768-CC9F4A343331}"/>
              </a:ext>
            </a:extLst>
          </p:cNvPr>
          <p:cNvCxnSpPr>
            <a:stCxn id="116" idx="2"/>
            <a:endCxn id="129" idx="0"/>
          </p:cNvCxnSpPr>
          <p:nvPr/>
        </p:nvCxnSpPr>
        <p:spPr>
          <a:xfrm>
            <a:off x="3341253" y="4062117"/>
            <a:ext cx="6350" cy="38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Rectangle: Rounded Corners 133">
            <a:extLst>
              <a:ext uri="{FF2B5EF4-FFF2-40B4-BE49-F238E27FC236}">
                <a16:creationId xmlns:a16="http://schemas.microsoft.com/office/drawing/2014/main" id="{14ADB3B4-BFAE-4823-A91B-3E10B720FC38}"/>
              </a:ext>
            </a:extLst>
          </p:cNvPr>
          <p:cNvSpPr/>
          <p:nvPr/>
        </p:nvSpPr>
        <p:spPr>
          <a:xfrm>
            <a:off x="5508331" y="4418654"/>
            <a:ext cx="3350378"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SG" sz="800" b="1" i="0" dirty="0">
                <a:solidFill>
                  <a:srgbClr val="4C555A"/>
                </a:solidFill>
                <a:effectLst/>
                <a:latin typeface="Segoe UI Light" panose="020B0502040204020203" pitchFamily="34" charset="0"/>
                <a:cs typeface="Segoe UI Light" panose="020B0502040204020203" pitchFamily="34" charset="0"/>
              </a:rPr>
            </a:br>
            <a:r>
              <a:rPr lang="nn-NO" sz="800" dirty="0">
                <a:solidFill>
                  <a:schemeClr val="bg1"/>
                </a:solidFill>
                <a:latin typeface="Segoe UI Light" panose="020B0502040204020203" pitchFamily="34" charset="0"/>
                <a:cs typeface="Segoe UI Light" panose="020B0502040204020203" pitchFamily="34" charset="0"/>
              </a:rPr>
              <a:t>POST https://rapyd.net/v1/payments/</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36" name="TextBox 135">
            <a:extLst>
              <a:ext uri="{FF2B5EF4-FFF2-40B4-BE49-F238E27FC236}">
                <a16:creationId xmlns:a16="http://schemas.microsoft.com/office/drawing/2014/main" id="{3F333B3B-5E3A-4E17-A6A8-ADA9EFB4F702}"/>
              </a:ext>
            </a:extLst>
          </p:cNvPr>
          <p:cNvSpPr txBox="1"/>
          <p:nvPr/>
        </p:nvSpPr>
        <p:spPr>
          <a:xfrm>
            <a:off x="5508331" y="4247399"/>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9. </a:t>
            </a:r>
            <a:r>
              <a:rPr lang="en-US" sz="800" dirty="0">
                <a:solidFill>
                  <a:schemeClr val="tx1"/>
                </a:solidFill>
                <a:latin typeface="Segoe UI Light" panose="020B0502040204020203" pitchFamily="34" charset="0"/>
                <a:cs typeface="Segoe UI Light" panose="020B0502040204020203" pitchFamily="34" charset="0"/>
                <a:sym typeface="Google Sans"/>
              </a:rPr>
              <a:t>API request: Create a payment request</a:t>
            </a:r>
            <a:endParaRPr lang="en-SG" sz="800" dirty="0">
              <a:latin typeface="Segoe UI Light" panose="020B0502040204020203" pitchFamily="34" charset="0"/>
              <a:cs typeface="Segoe UI Light" panose="020B0502040204020203" pitchFamily="34" charset="0"/>
            </a:endParaRPr>
          </a:p>
        </p:txBody>
      </p:sp>
      <p:sp>
        <p:nvSpPr>
          <p:cNvPr id="137" name="TextBox 136">
            <a:extLst>
              <a:ext uri="{FF2B5EF4-FFF2-40B4-BE49-F238E27FC236}">
                <a16:creationId xmlns:a16="http://schemas.microsoft.com/office/drawing/2014/main" id="{A1212B32-02A3-416E-95D0-6CFDE2C2C4CA}"/>
              </a:ext>
            </a:extLst>
          </p:cNvPr>
          <p:cNvSpPr txBox="1"/>
          <p:nvPr/>
        </p:nvSpPr>
        <p:spPr>
          <a:xfrm>
            <a:off x="2752799" y="4256505"/>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8. </a:t>
            </a:r>
            <a:r>
              <a:rPr lang="en-US" sz="800" dirty="0">
                <a:solidFill>
                  <a:schemeClr val="tx1"/>
                </a:solidFill>
                <a:latin typeface="Segoe UI Light" panose="020B0502040204020203" pitchFamily="34" charset="0"/>
                <a:cs typeface="Segoe UI Light" panose="020B0502040204020203" pitchFamily="34" charset="0"/>
                <a:sym typeface="Google Sans"/>
              </a:rPr>
              <a:t>Payment details : Card nbr,CVV..</a:t>
            </a:r>
            <a:endParaRPr lang="en-SG" sz="800" dirty="0">
              <a:latin typeface="Segoe UI Light" panose="020B0502040204020203" pitchFamily="34" charset="0"/>
              <a:cs typeface="Segoe UI Light" panose="020B0502040204020203" pitchFamily="34" charset="0"/>
            </a:endParaRPr>
          </a:p>
        </p:txBody>
      </p:sp>
      <p:cxnSp>
        <p:nvCxnSpPr>
          <p:cNvPr id="140" name="Straight Arrow Connector 139">
            <a:extLst>
              <a:ext uri="{FF2B5EF4-FFF2-40B4-BE49-F238E27FC236}">
                <a16:creationId xmlns:a16="http://schemas.microsoft.com/office/drawing/2014/main" id="{0DF61DAF-90EB-4B01-AA9E-ECE76D5D390D}"/>
              </a:ext>
            </a:extLst>
          </p:cNvPr>
          <p:cNvCxnSpPr>
            <a:cxnSpLocks/>
            <a:endCxn id="134" idx="1"/>
          </p:cNvCxnSpPr>
          <p:nvPr/>
        </p:nvCxnSpPr>
        <p:spPr>
          <a:xfrm>
            <a:off x="3896243" y="4510094"/>
            <a:ext cx="161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Rounded Corners 146">
            <a:extLst>
              <a:ext uri="{FF2B5EF4-FFF2-40B4-BE49-F238E27FC236}">
                <a16:creationId xmlns:a16="http://schemas.microsoft.com/office/drawing/2014/main" id="{A5DE696B-6F19-4630-8D71-9BD6C2BEE3BB}"/>
              </a:ext>
            </a:extLst>
          </p:cNvPr>
          <p:cNvSpPr/>
          <p:nvPr/>
        </p:nvSpPr>
        <p:spPr>
          <a:xfrm>
            <a:off x="6660667" y="4860195"/>
            <a:ext cx="2204392"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SG" sz="800" dirty="0">
                <a:solidFill>
                  <a:schemeClr val="bg1"/>
                </a:solidFill>
                <a:latin typeface="Segoe UI Light" panose="020B0502040204020203" pitchFamily="34" charset="0"/>
                <a:cs typeface="Segoe UI Light" panose="020B0502040204020203" pitchFamily="34" charset="0"/>
              </a:rPr>
              <a:t>Create payment response</a:t>
            </a:r>
          </a:p>
          <a:p>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144" name="Connector: Elbow 143">
            <a:extLst>
              <a:ext uri="{FF2B5EF4-FFF2-40B4-BE49-F238E27FC236}">
                <a16:creationId xmlns:a16="http://schemas.microsoft.com/office/drawing/2014/main" id="{4DA91E8F-56CC-40CB-AD03-DAB2880BC960}"/>
              </a:ext>
            </a:extLst>
          </p:cNvPr>
          <p:cNvCxnSpPr>
            <a:cxnSpLocks/>
            <a:stCxn id="134" idx="3"/>
            <a:endCxn id="147" idx="3"/>
          </p:cNvCxnSpPr>
          <p:nvPr/>
        </p:nvCxnSpPr>
        <p:spPr>
          <a:xfrm>
            <a:off x="8858709" y="4510094"/>
            <a:ext cx="6350" cy="441541"/>
          </a:xfrm>
          <a:prstGeom prst="bentConnector3">
            <a:avLst>
              <a:gd name="adj1" fmla="val 37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B3E417D9-623E-4677-B065-25EC588547A2}"/>
              </a:ext>
            </a:extLst>
          </p:cNvPr>
          <p:cNvSpPr txBox="1"/>
          <p:nvPr/>
        </p:nvSpPr>
        <p:spPr>
          <a:xfrm>
            <a:off x="6583495" y="4673144"/>
            <a:ext cx="2029937" cy="215444"/>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10. </a:t>
            </a:r>
            <a:r>
              <a:rPr lang="en-US" sz="800" dirty="0">
                <a:solidFill>
                  <a:schemeClr val="tx1"/>
                </a:solidFill>
                <a:latin typeface="Segoe UI Light" panose="020B0502040204020203" pitchFamily="34" charset="0"/>
                <a:cs typeface="Segoe UI Light" panose="020B0502040204020203" pitchFamily="34" charset="0"/>
                <a:sym typeface="Google Sans"/>
              </a:rPr>
              <a:t>API response: Create a payment</a:t>
            </a:r>
            <a:endParaRPr lang="en-SG" sz="800" dirty="0">
              <a:latin typeface="Segoe UI Light" panose="020B0502040204020203" pitchFamily="34" charset="0"/>
              <a:cs typeface="Segoe UI Light" panose="020B0502040204020203" pitchFamily="34" charset="0"/>
            </a:endParaRPr>
          </a:p>
        </p:txBody>
      </p:sp>
      <p:sp>
        <p:nvSpPr>
          <p:cNvPr id="152" name="Rectangle: Rounded Corners 151">
            <a:extLst>
              <a:ext uri="{FF2B5EF4-FFF2-40B4-BE49-F238E27FC236}">
                <a16:creationId xmlns:a16="http://schemas.microsoft.com/office/drawing/2014/main" id="{41F831EF-E66A-4ED6-872A-30C4DB2686CC}"/>
              </a:ext>
            </a:extLst>
          </p:cNvPr>
          <p:cNvSpPr/>
          <p:nvPr/>
        </p:nvSpPr>
        <p:spPr>
          <a:xfrm>
            <a:off x="4887179" y="4864583"/>
            <a:ext cx="1575435"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en-SG" sz="800" dirty="0">
                <a:solidFill>
                  <a:schemeClr val="bg1"/>
                </a:solidFill>
                <a:latin typeface="Segoe UI Light" panose="020B0502040204020203" pitchFamily="34" charset="0"/>
                <a:cs typeface="Segoe UI Light" panose="020B0502040204020203" pitchFamily="34" charset="0"/>
              </a:rPr>
              <a:t>Webhook: Payment Success</a:t>
            </a:r>
          </a:p>
          <a:p>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159" name="Straight Arrow Connector 158">
            <a:extLst>
              <a:ext uri="{FF2B5EF4-FFF2-40B4-BE49-F238E27FC236}">
                <a16:creationId xmlns:a16="http://schemas.microsoft.com/office/drawing/2014/main" id="{271A69C9-0098-430B-B1A1-811A5DF144C9}"/>
              </a:ext>
            </a:extLst>
          </p:cNvPr>
          <p:cNvCxnSpPr>
            <a:endCxn id="100" idx="3"/>
          </p:cNvCxnSpPr>
          <p:nvPr/>
        </p:nvCxnSpPr>
        <p:spPr>
          <a:xfrm flipH="1">
            <a:off x="3888420" y="4951635"/>
            <a:ext cx="945628" cy="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A0E4756-78FE-4693-94AE-C44969F84B53}"/>
              </a:ext>
            </a:extLst>
          </p:cNvPr>
          <p:cNvSpPr txBox="1"/>
          <p:nvPr/>
        </p:nvSpPr>
        <p:spPr>
          <a:xfrm>
            <a:off x="377519" y="1103266"/>
            <a:ext cx="8756057" cy="461665"/>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a</a:t>
            </a:r>
            <a:r>
              <a:rPr lang="en-US" sz="800" dirty="0">
                <a:solidFill>
                  <a:schemeClr val="tx1"/>
                </a:solidFill>
                <a:latin typeface="Segoe UI Light" panose="020B0502040204020203" pitchFamily="34" charset="0"/>
                <a:cs typeface="Segoe UI Light" panose="020B0502040204020203" pitchFamily="34" charset="0"/>
                <a:sym typeface="Google Sans"/>
              </a:rPr>
              <a:t>. Create e-wallet : With Rapyd wallet Tuber can support its customers to create “Person” wallet. The wallet can be created by providing few details ,such as Mobile  number, email, first and last names..</a:t>
            </a:r>
          </a:p>
          <a:p>
            <a:r>
              <a:rPr lang="en-US" sz="800" b="1" dirty="0">
                <a:solidFill>
                  <a:schemeClr val="tx1"/>
                </a:solidFill>
                <a:latin typeface="Segoe UI Light" panose="020B0502040204020203" pitchFamily="34" charset="0"/>
                <a:cs typeface="Segoe UI Light" panose="020B0502040204020203" pitchFamily="34" charset="0"/>
                <a:sym typeface="Google Sans"/>
              </a:rPr>
              <a:t>b</a:t>
            </a:r>
            <a:r>
              <a:rPr lang="en-US" sz="800" dirty="0">
                <a:solidFill>
                  <a:schemeClr val="tx1"/>
                </a:solidFill>
                <a:latin typeface="Segoe UI Light" panose="020B0502040204020203" pitchFamily="34" charset="0"/>
                <a:cs typeface="Segoe UI Light" panose="020B0502040204020203" pitchFamily="34" charset="0"/>
                <a:sym typeface="Google Sans"/>
              </a:rPr>
              <a:t>. Once wallet is created, it will have unique ewallet id and ewallet reference id, ewallet contact id for reference. We can also able to create virtual account number(many) and can link to wallet.</a:t>
            </a:r>
          </a:p>
          <a:p>
            <a:r>
              <a:rPr lang="en-US" sz="800" b="1" dirty="0">
                <a:solidFill>
                  <a:schemeClr val="tx1"/>
                </a:solidFill>
                <a:latin typeface="Segoe UI Light" panose="020B0502040204020203" pitchFamily="34" charset="0"/>
                <a:cs typeface="Segoe UI Light" panose="020B0502040204020203" pitchFamily="34" charset="0"/>
                <a:sym typeface="Google Sans"/>
              </a:rPr>
              <a:t>c</a:t>
            </a:r>
            <a:r>
              <a:rPr lang="en-US" sz="800" dirty="0">
                <a:solidFill>
                  <a:schemeClr val="tx1"/>
                </a:solidFill>
                <a:latin typeface="Segoe UI Light" panose="020B0502040204020203" pitchFamily="34" charset="0"/>
                <a:cs typeface="Segoe UI Light" panose="020B0502040204020203" pitchFamily="34" charset="0"/>
                <a:sym typeface="Google Sans"/>
              </a:rPr>
              <a:t>. Once we have a wallet id ,we can use </a:t>
            </a:r>
            <a:r>
              <a:rPr lang="en-US" sz="800" b="1" dirty="0">
                <a:solidFill>
                  <a:schemeClr val="tx1"/>
                </a:solidFill>
                <a:latin typeface="Segoe UI Light" panose="020B0502040204020203" pitchFamily="34" charset="0"/>
                <a:cs typeface="Segoe UI Light" panose="020B0502040204020203" pitchFamily="34" charset="0"/>
                <a:sym typeface="Google Sans"/>
              </a:rPr>
              <a:t>Rapyd collect –Create payment  </a:t>
            </a:r>
            <a:r>
              <a:rPr lang="en-US" sz="800" dirty="0">
                <a:solidFill>
                  <a:schemeClr val="tx1"/>
                </a:solidFill>
                <a:latin typeface="Segoe UI Light" panose="020B0502040204020203" pitchFamily="34" charset="0"/>
                <a:cs typeface="Segoe UI Light" panose="020B0502040204020203" pitchFamily="34" charset="0"/>
                <a:sym typeface="Google Sans"/>
              </a:rPr>
              <a:t>to top-up ewallet.</a:t>
            </a:r>
            <a:endParaRPr lang="en-SG" sz="800" dirty="0">
              <a:latin typeface="Segoe UI Light" panose="020B0502040204020203" pitchFamily="34" charset="0"/>
              <a:cs typeface="Segoe UI Light" panose="020B0502040204020203" pitchFamily="34" charset="0"/>
            </a:endParaRPr>
          </a:p>
        </p:txBody>
      </p:sp>
      <p:cxnSp>
        <p:nvCxnSpPr>
          <p:cNvPr id="5" name="Straight Connector 4">
            <a:extLst>
              <a:ext uri="{FF2B5EF4-FFF2-40B4-BE49-F238E27FC236}">
                <a16:creationId xmlns:a16="http://schemas.microsoft.com/office/drawing/2014/main" id="{33153858-F288-4BEF-BE0E-F3AA7B57FC61}"/>
              </a:ext>
            </a:extLst>
          </p:cNvPr>
          <p:cNvCxnSpPr/>
          <p:nvPr/>
        </p:nvCxnSpPr>
        <p:spPr>
          <a:xfrm>
            <a:off x="2629734" y="1675575"/>
            <a:ext cx="0" cy="3293549"/>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8" name="Rectangle: Rounded Corners 47">
            <a:extLst>
              <a:ext uri="{FF2B5EF4-FFF2-40B4-BE49-F238E27FC236}">
                <a16:creationId xmlns:a16="http://schemas.microsoft.com/office/drawing/2014/main" id="{B6B0035F-08E5-4DD7-83F4-0EEC9247036C}"/>
              </a:ext>
            </a:extLst>
          </p:cNvPr>
          <p:cNvSpPr/>
          <p:nvPr/>
        </p:nvSpPr>
        <p:spPr>
          <a:xfrm>
            <a:off x="27886" y="1815626"/>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Create a Wallet </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49" name="Rectangle: Rounded Corners 48">
            <a:extLst>
              <a:ext uri="{FF2B5EF4-FFF2-40B4-BE49-F238E27FC236}">
                <a16:creationId xmlns:a16="http://schemas.microsoft.com/office/drawing/2014/main" id="{9D23E0B6-3057-4287-BABD-D1838AB64FA0}"/>
              </a:ext>
            </a:extLst>
          </p:cNvPr>
          <p:cNvSpPr/>
          <p:nvPr/>
        </p:nvSpPr>
        <p:spPr>
          <a:xfrm>
            <a:off x="1272427" y="2114912"/>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Request information</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8" name="Connector: Elbow 7">
            <a:extLst>
              <a:ext uri="{FF2B5EF4-FFF2-40B4-BE49-F238E27FC236}">
                <a16:creationId xmlns:a16="http://schemas.microsoft.com/office/drawing/2014/main" id="{886A99E3-B570-49C5-A39B-D8D108354934}"/>
              </a:ext>
            </a:extLst>
          </p:cNvPr>
          <p:cNvCxnSpPr>
            <a:stCxn id="48" idx="3"/>
            <a:endCxn id="49" idx="0"/>
          </p:cNvCxnSpPr>
          <p:nvPr/>
        </p:nvCxnSpPr>
        <p:spPr>
          <a:xfrm>
            <a:off x="1125166" y="1907066"/>
            <a:ext cx="695901" cy="2078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47FF5250-678F-4ABB-A939-89B6A3E5A722}"/>
              </a:ext>
            </a:extLst>
          </p:cNvPr>
          <p:cNvSpPr/>
          <p:nvPr/>
        </p:nvSpPr>
        <p:spPr>
          <a:xfrm>
            <a:off x="855138" y="2658706"/>
            <a:ext cx="1543919"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nn-NO" sz="800" dirty="0">
                <a:solidFill>
                  <a:schemeClr val="bg1"/>
                </a:solidFill>
                <a:latin typeface="Segoe UI Light" panose="020B0502040204020203" pitchFamily="34" charset="0"/>
                <a:cs typeface="Segoe UI Light" panose="020B0502040204020203" pitchFamily="34" charset="0"/>
              </a:rPr>
              <a:t>POST https://rapyd.net/v1/user</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59" name="TextBox 58">
            <a:extLst>
              <a:ext uri="{FF2B5EF4-FFF2-40B4-BE49-F238E27FC236}">
                <a16:creationId xmlns:a16="http://schemas.microsoft.com/office/drawing/2014/main" id="{71F3393C-1403-4315-BEE0-6EBDB4228FAE}"/>
              </a:ext>
            </a:extLst>
          </p:cNvPr>
          <p:cNvSpPr txBox="1"/>
          <p:nvPr/>
        </p:nvSpPr>
        <p:spPr>
          <a:xfrm>
            <a:off x="945444" y="2477538"/>
            <a:ext cx="1643079"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API request: Create wallet request</a:t>
            </a:r>
            <a:endParaRPr lang="en-SG" sz="800" dirty="0">
              <a:latin typeface="Segoe UI Light" panose="020B0502040204020203" pitchFamily="34" charset="0"/>
              <a:cs typeface="Segoe UI Light" panose="020B0502040204020203" pitchFamily="34" charset="0"/>
            </a:endParaRPr>
          </a:p>
        </p:txBody>
      </p:sp>
      <p:sp>
        <p:nvSpPr>
          <p:cNvPr id="60" name="Rectangle: Rounded Corners 59">
            <a:extLst>
              <a:ext uri="{FF2B5EF4-FFF2-40B4-BE49-F238E27FC236}">
                <a16:creationId xmlns:a16="http://schemas.microsoft.com/office/drawing/2014/main" id="{111A1EAF-E10C-47A9-857D-F6A2B78D86C3}"/>
              </a:ext>
            </a:extLst>
          </p:cNvPr>
          <p:cNvSpPr/>
          <p:nvPr/>
        </p:nvSpPr>
        <p:spPr>
          <a:xfrm>
            <a:off x="855137" y="3300651"/>
            <a:ext cx="1543919"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nn-NO" sz="800" dirty="0">
                <a:solidFill>
                  <a:schemeClr val="bg1"/>
                </a:solidFill>
                <a:latin typeface="Segoe UI Light" panose="020B0502040204020203" pitchFamily="34" charset="0"/>
                <a:cs typeface="Segoe UI Light" panose="020B0502040204020203" pitchFamily="34" charset="0"/>
              </a:rPr>
              <a:t>Create Wallet response</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61" name="TextBox 60">
            <a:extLst>
              <a:ext uri="{FF2B5EF4-FFF2-40B4-BE49-F238E27FC236}">
                <a16:creationId xmlns:a16="http://schemas.microsoft.com/office/drawing/2014/main" id="{AC866C05-6C3A-4AE5-86C9-53682DBD72D0}"/>
              </a:ext>
            </a:extLst>
          </p:cNvPr>
          <p:cNvSpPr txBox="1"/>
          <p:nvPr/>
        </p:nvSpPr>
        <p:spPr>
          <a:xfrm>
            <a:off x="883176" y="3088119"/>
            <a:ext cx="1515880"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API response: Create wallet </a:t>
            </a:r>
            <a:endParaRPr lang="en-SG" sz="800" dirty="0">
              <a:latin typeface="Segoe UI Light" panose="020B0502040204020203" pitchFamily="34" charset="0"/>
              <a:cs typeface="Segoe UI Light" panose="020B0502040204020203" pitchFamily="34" charset="0"/>
            </a:endParaRPr>
          </a:p>
        </p:txBody>
      </p:sp>
      <p:cxnSp>
        <p:nvCxnSpPr>
          <p:cNvPr id="17" name="Straight Arrow Connector 16">
            <a:extLst>
              <a:ext uri="{FF2B5EF4-FFF2-40B4-BE49-F238E27FC236}">
                <a16:creationId xmlns:a16="http://schemas.microsoft.com/office/drawing/2014/main" id="{E5B024CA-5B01-4265-8A9D-80842994357B}"/>
              </a:ext>
            </a:extLst>
          </p:cNvPr>
          <p:cNvCxnSpPr>
            <a:stCxn id="49" idx="2"/>
          </p:cNvCxnSpPr>
          <p:nvPr/>
        </p:nvCxnSpPr>
        <p:spPr>
          <a:xfrm>
            <a:off x="1821067" y="2297792"/>
            <a:ext cx="0" cy="360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8BB261-310B-4855-8011-823018B9A0F4}"/>
              </a:ext>
            </a:extLst>
          </p:cNvPr>
          <p:cNvCxnSpPr>
            <a:stCxn id="52" idx="2"/>
            <a:endCxn id="60" idx="0"/>
          </p:cNvCxnSpPr>
          <p:nvPr/>
        </p:nvCxnSpPr>
        <p:spPr>
          <a:xfrm flipH="1">
            <a:off x="1627097" y="2841586"/>
            <a:ext cx="1" cy="459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ADEA6FB3-F4B5-457D-97E8-3BA075ADD20F}"/>
              </a:ext>
            </a:extLst>
          </p:cNvPr>
          <p:cNvSpPr/>
          <p:nvPr/>
        </p:nvSpPr>
        <p:spPr>
          <a:xfrm>
            <a:off x="27886" y="4082516"/>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Wallet created  </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21" name="Connector: Elbow 20">
            <a:extLst>
              <a:ext uri="{FF2B5EF4-FFF2-40B4-BE49-F238E27FC236}">
                <a16:creationId xmlns:a16="http://schemas.microsoft.com/office/drawing/2014/main" id="{23636EDD-FF07-4B71-B2B8-E17451629656}"/>
              </a:ext>
            </a:extLst>
          </p:cNvPr>
          <p:cNvCxnSpPr>
            <a:stCxn id="60" idx="2"/>
            <a:endCxn id="66" idx="3"/>
          </p:cNvCxnSpPr>
          <p:nvPr/>
        </p:nvCxnSpPr>
        <p:spPr>
          <a:xfrm rot="5400000">
            <a:off x="1030920" y="3577778"/>
            <a:ext cx="690425" cy="5019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B1555F3A-569E-4C8C-BC99-300000DC6924}"/>
              </a:ext>
            </a:extLst>
          </p:cNvPr>
          <p:cNvSpPr txBox="1"/>
          <p:nvPr/>
        </p:nvSpPr>
        <p:spPr>
          <a:xfrm>
            <a:off x="509770" y="3678642"/>
            <a:ext cx="1718924"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Wallet id, Wallet ref id, contact id </a:t>
            </a:r>
            <a:endParaRPr lang="en-SG" sz="800" dirty="0">
              <a:latin typeface="Segoe UI Light" panose="020B0502040204020203" pitchFamily="34" charset="0"/>
              <a:cs typeface="Segoe UI Light" panose="020B0502040204020203" pitchFamily="34" charset="0"/>
            </a:endParaRPr>
          </a:p>
        </p:txBody>
      </p:sp>
      <p:sp>
        <p:nvSpPr>
          <p:cNvPr id="70" name="Rectangle: Rounded Corners 69">
            <a:extLst>
              <a:ext uri="{FF2B5EF4-FFF2-40B4-BE49-F238E27FC236}">
                <a16:creationId xmlns:a16="http://schemas.microsoft.com/office/drawing/2014/main" id="{3D2176FA-194E-4841-A314-54A32A668661}"/>
              </a:ext>
            </a:extLst>
          </p:cNvPr>
          <p:cNvSpPr/>
          <p:nvPr/>
        </p:nvSpPr>
        <p:spPr>
          <a:xfrm>
            <a:off x="663807" y="4639702"/>
            <a:ext cx="1718925"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800" dirty="0">
                <a:solidFill>
                  <a:schemeClr val="bg1"/>
                </a:solidFill>
                <a:latin typeface="Segoe UI Light" panose="020B0502040204020203" pitchFamily="34" charset="0"/>
                <a:cs typeface="Segoe UI Light" panose="020B0502040204020203" pitchFamily="34" charset="0"/>
              </a:rPr>
              <a:t>POST https://rapyd.net/v1/identities</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23" name="Connector: Elbow 22">
            <a:extLst>
              <a:ext uri="{FF2B5EF4-FFF2-40B4-BE49-F238E27FC236}">
                <a16:creationId xmlns:a16="http://schemas.microsoft.com/office/drawing/2014/main" id="{870461DC-E3A7-4D2B-B94E-38278F7C4DE2}"/>
              </a:ext>
            </a:extLst>
          </p:cNvPr>
          <p:cNvCxnSpPr>
            <a:stCxn id="66" idx="2"/>
            <a:endCxn id="70" idx="0"/>
          </p:cNvCxnSpPr>
          <p:nvPr/>
        </p:nvCxnSpPr>
        <p:spPr>
          <a:xfrm rot="16200000" flipH="1">
            <a:off x="862745" y="3979177"/>
            <a:ext cx="374306" cy="9467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B69B91F1-D25F-4DAC-B123-37A085F18CC4}"/>
              </a:ext>
            </a:extLst>
          </p:cNvPr>
          <p:cNvSpPr txBox="1"/>
          <p:nvPr/>
        </p:nvSpPr>
        <p:spPr>
          <a:xfrm>
            <a:off x="714330" y="4799035"/>
            <a:ext cx="1915404"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API request: Verify Identity request</a:t>
            </a:r>
            <a:endParaRPr lang="en-SG" sz="800" dirty="0">
              <a:latin typeface="Segoe UI Light" panose="020B0502040204020203" pitchFamily="34" charset="0"/>
              <a:cs typeface="Segoe UI Light" panose="020B0502040204020203" pitchFamily="34" charset="0"/>
            </a:endParaRPr>
          </a:p>
        </p:txBody>
      </p:sp>
      <p:cxnSp>
        <p:nvCxnSpPr>
          <p:cNvPr id="26" name="Straight Arrow Connector 25">
            <a:extLst>
              <a:ext uri="{FF2B5EF4-FFF2-40B4-BE49-F238E27FC236}">
                <a16:creationId xmlns:a16="http://schemas.microsoft.com/office/drawing/2014/main" id="{2680F84F-A89C-455C-9E8B-E158665CA10B}"/>
              </a:ext>
            </a:extLst>
          </p:cNvPr>
          <p:cNvCxnSpPr>
            <a:endCxn id="152" idx="3"/>
          </p:cNvCxnSpPr>
          <p:nvPr/>
        </p:nvCxnSpPr>
        <p:spPr>
          <a:xfrm flipH="1">
            <a:off x="6462614" y="4951635"/>
            <a:ext cx="120881" cy="4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Rounded Corners 77">
            <a:extLst>
              <a:ext uri="{FF2B5EF4-FFF2-40B4-BE49-F238E27FC236}">
                <a16:creationId xmlns:a16="http://schemas.microsoft.com/office/drawing/2014/main" id="{CBD00D93-9608-4A30-A4B0-34FD04E3F0CF}"/>
              </a:ext>
            </a:extLst>
          </p:cNvPr>
          <p:cNvSpPr/>
          <p:nvPr/>
        </p:nvSpPr>
        <p:spPr>
          <a:xfrm>
            <a:off x="2798963" y="1653190"/>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Wallet top-up request </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28" name="Straight Arrow Connector 27">
            <a:extLst>
              <a:ext uri="{FF2B5EF4-FFF2-40B4-BE49-F238E27FC236}">
                <a16:creationId xmlns:a16="http://schemas.microsoft.com/office/drawing/2014/main" id="{EE9FD461-215E-4382-8906-DD26DBCD908E}"/>
              </a:ext>
            </a:extLst>
          </p:cNvPr>
          <p:cNvCxnSpPr>
            <a:stCxn id="78" idx="2"/>
          </p:cNvCxnSpPr>
          <p:nvPr/>
        </p:nvCxnSpPr>
        <p:spPr>
          <a:xfrm>
            <a:off x="3347603" y="1836070"/>
            <a:ext cx="0" cy="331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15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42"/>
          <p:cNvSpPr txBox="1"/>
          <p:nvPr/>
        </p:nvSpPr>
        <p:spPr>
          <a:xfrm>
            <a:off x="155183" y="72197"/>
            <a:ext cx="6110078"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2000" b="1" dirty="0">
                <a:latin typeface="Segoe UI" panose="020B0502040204020203" pitchFamily="34" charset="0"/>
                <a:cs typeface="Segoe UI" panose="020B0502040204020203" pitchFamily="34" charset="0"/>
              </a:rPr>
              <a:t>4</a:t>
            </a:r>
            <a:r>
              <a:rPr lang="en-US" sz="2000" b="1" i="0" u="none" strike="noStrike" baseline="0"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Commission (20%) posting to Tuber</a:t>
            </a:r>
            <a:r>
              <a:rPr lang="en-US" sz="2000" dirty="0">
                <a:latin typeface="Segoe UI" panose="020B0502040204020203" pitchFamily="34" charset="0"/>
                <a:cs typeface="Segoe UI" panose="020B0502040204020203" pitchFamily="34" charset="0"/>
              </a:rPr>
              <a:t>.</a:t>
            </a:r>
            <a:endParaRPr sz="2000" b="1"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4" name="TextBox 3">
            <a:extLst>
              <a:ext uri="{FF2B5EF4-FFF2-40B4-BE49-F238E27FC236}">
                <a16:creationId xmlns:a16="http://schemas.microsoft.com/office/drawing/2014/main" id="{A9825F8B-FA0A-4F64-8694-6BE89EAA297B}"/>
              </a:ext>
            </a:extLst>
          </p:cNvPr>
          <p:cNvSpPr txBox="1"/>
          <p:nvPr/>
        </p:nvSpPr>
        <p:spPr>
          <a:xfrm>
            <a:off x="150382" y="538655"/>
            <a:ext cx="8786917" cy="608052"/>
          </a:xfrm>
          <a:prstGeom prst="rect">
            <a:avLst/>
          </a:prstGeom>
          <a:noFill/>
        </p:spPr>
        <p:txBody>
          <a:bodyPr wrap="square">
            <a:spAutoFit/>
          </a:bodyPr>
          <a:lstStyle/>
          <a:p>
            <a:pPr marL="285750" lvl="0" indent="-285750" algn="just" rtl="0">
              <a:lnSpc>
                <a:spcPct val="115000"/>
              </a:lnSpc>
              <a:spcBef>
                <a:spcPts val="0"/>
              </a:spcBef>
              <a:spcAft>
                <a:spcPts val="0"/>
              </a:spcAft>
              <a:buFont typeface="Arial" panose="020B0604020202020204" pitchFamily="34" charset="0"/>
              <a:buChar char="•"/>
            </a:pP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Tuber earns 20% from each completed ride. </a:t>
            </a:r>
          </a:p>
          <a:p>
            <a:pPr marL="285750" lvl="0" indent="-285750" algn="just" rtl="0">
              <a:lnSpc>
                <a:spcPct val="115000"/>
              </a:lnSpc>
              <a:spcBef>
                <a:spcPts val="0"/>
              </a:spcBef>
              <a:spcAft>
                <a:spcPts val="0"/>
              </a:spcAft>
              <a:buFont typeface="Arial" panose="020B0604020202020204" pitchFamily="34" charset="0"/>
              <a:buChar char="•"/>
            </a:pPr>
            <a:r>
              <a:rPr lang="en-US" sz="1000" dirty="0">
                <a:solidFill>
                  <a:schemeClr val="tx1"/>
                </a:solidFill>
                <a:latin typeface="Segoe UI Light" panose="020B0502040204020203" pitchFamily="34" charset="0"/>
                <a:ea typeface="Open Sans"/>
                <a:cs typeface="Segoe UI Light" panose="020B0502040204020203" pitchFamily="34" charset="0"/>
                <a:sym typeface="Open Sans"/>
              </a:rPr>
              <a:t>Commission to be calculated 20% and split the fare into two wallets , Driver(80%) and Tuber(20%).</a:t>
            </a:r>
          </a:p>
          <a:p>
            <a:pPr marL="285750" lvl="0" indent="-285750" algn="just" rtl="0">
              <a:lnSpc>
                <a:spcPct val="115000"/>
              </a:lnSpc>
              <a:spcBef>
                <a:spcPts val="0"/>
              </a:spcBef>
              <a:spcAft>
                <a:spcPts val="0"/>
              </a:spcAft>
              <a:buFont typeface="Arial" panose="020B0604020202020204" pitchFamily="34" charset="0"/>
              <a:buChar char="•"/>
            </a:pPr>
            <a:endParaRPr lang="en" sz="1000"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134" name="Rectangle: Rounded Corners 133">
            <a:extLst>
              <a:ext uri="{FF2B5EF4-FFF2-40B4-BE49-F238E27FC236}">
                <a16:creationId xmlns:a16="http://schemas.microsoft.com/office/drawing/2014/main" id="{14ADB3B4-BFAE-4823-A91B-3E10B720FC38}"/>
              </a:ext>
            </a:extLst>
          </p:cNvPr>
          <p:cNvSpPr/>
          <p:nvPr/>
        </p:nvSpPr>
        <p:spPr>
          <a:xfrm>
            <a:off x="6836057" y="1848442"/>
            <a:ext cx="1848984"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SG" sz="800" b="1" i="0" dirty="0">
                <a:solidFill>
                  <a:srgbClr val="4C555A"/>
                </a:solidFill>
                <a:effectLst/>
                <a:latin typeface="Segoe UI Light" panose="020B0502040204020203" pitchFamily="34" charset="0"/>
                <a:cs typeface="Segoe UI Light" panose="020B0502040204020203" pitchFamily="34" charset="0"/>
              </a:rPr>
            </a:br>
            <a:r>
              <a:rPr lang="nn-NO" sz="800" dirty="0">
                <a:solidFill>
                  <a:schemeClr val="bg1"/>
                </a:solidFill>
                <a:latin typeface="Segoe UI Light" panose="020B0502040204020203" pitchFamily="34" charset="0"/>
                <a:cs typeface="Segoe UI Light" panose="020B0502040204020203" pitchFamily="34" charset="0"/>
              </a:rPr>
              <a:t>POST https://rapyd.net/v1/payments/</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136" name="TextBox 135">
            <a:extLst>
              <a:ext uri="{FF2B5EF4-FFF2-40B4-BE49-F238E27FC236}">
                <a16:creationId xmlns:a16="http://schemas.microsoft.com/office/drawing/2014/main" id="{3F333B3B-5E3A-4E17-A6A8-ADA9EFB4F702}"/>
              </a:ext>
            </a:extLst>
          </p:cNvPr>
          <p:cNvSpPr txBox="1"/>
          <p:nvPr/>
        </p:nvSpPr>
        <p:spPr>
          <a:xfrm>
            <a:off x="6745580" y="1612453"/>
            <a:ext cx="2029937"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API request: Create a payment request</a:t>
            </a:r>
            <a:endParaRPr lang="en-SG" sz="800" dirty="0">
              <a:latin typeface="Segoe UI Light" panose="020B0502040204020203" pitchFamily="34" charset="0"/>
              <a:cs typeface="Segoe UI Light" panose="020B0502040204020203" pitchFamily="34" charset="0"/>
            </a:endParaRPr>
          </a:p>
        </p:txBody>
      </p:sp>
      <p:sp>
        <p:nvSpPr>
          <p:cNvPr id="46" name="TextBox 45">
            <a:extLst>
              <a:ext uri="{FF2B5EF4-FFF2-40B4-BE49-F238E27FC236}">
                <a16:creationId xmlns:a16="http://schemas.microsoft.com/office/drawing/2014/main" id="{7D291676-02D6-4205-8384-11F80B3D9D40}"/>
              </a:ext>
            </a:extLst>
          </p:cNvPr>
          <p:cNvSpPr txBox="1"/>
          <p:nvPr/>
        </p:nvSpPr>
        <p:spPr>
          <a:xfrm>
            <a:off x="317035" y="1031067"/>
            <a:ext cx="8786917" cy="461665"/>
          </a:xfrm>
          <a:prstGeom prst="rect">
            <a:avLst/>
          </a:prstGeom>
          <a:noFill/>
        </p:spPr>
        <p:txBody>
          <a:bodyPr wrap="square">
            <a:spAutoFit/>
          </a:bodyPr>
          <a:lstStyle/>
          <a:p>
            <a:r>
              <a:rPr lang="en-US" sz="800" b="1" dirty="0">
                <a:solidFill>
                  <a:schemeClr val="tx1"/>
                </a:solidFill>
                <a:latin typeface="Segoe UI Light" panose="020B0502040204020203" pitchFamily="34" charset="0"/>
                <a:cs typeface="Segoe UI Light" panose="020B0502040204020203" pitchFamily="34" charset="0"/>
                <a:sym typeface="Google Sans"/>
              </a:rPr>
              <a:t>a</a:t>
            </a:r>
            <a:r>
              <a:rPr lang="en-US" sz="800" dirty="0">
                <a:solidFill>
                  <a:schemeClr val="tx1"/>
                </a:solidFill>
                <a:latin typeface="Segoe UI Light" panose="020B0502040204020203" pitchFamily="34" charset="0"/>
                <a:cs typeface="Segoe UI Light" panose="020B0502040204020203" pitchFamily="34" charset="0"/>
                <a:sym typeface="Google Sans"/>
              </a:rPr>
              <a:t>.. Create Payment object will serve the purpose to split the payments into up to  10 wallets.</a:t>
            </a:r>
          </a:p>
          <a:p>
            <a:r>
              <a:rPr lang="en-US" sz="800" b="1" dirty="0">
                <a:solidFill>
                  <a:schemeClr val="tx1"/>
                </a:solidFill>
                <a:latin typeface="Segoe UI Light" panose="020B0502040204020203" pitchFamily="34" charset="0"/>
                <a:cs typeface="Segoe UI Light" panose="020B0502040204020203" pitchFamily="34" charset="0"/>
                <a:sym typeface="Google Sans"/>
              </a:rPr>
              <a:t>b.</a:t>
            </a:r>
            <a:r>
              <a:rPr lang="en-US" sz="800" dirty="0">
                <a:solidFill>
                  <a:schemeClr val="tx1"/>
                </a:solidFill>
                <a:latin typeface="Segoe UI Light" panose="020B0502040204020203" pitchFamily="34" charset="0"/>
                <a:cs typeface="Segoe UI Light" panose="020B0502040204020203" pitchFamily="34" charset="0"/>
                <a:sym typeface="Google Sans"/>
              </a:rPr>
              <a:t>  Create two wallets , one for Driver(Wallet type is :Person) and other one is for Tuber(Wallet type is :Company)</a:t>
            </a:r>
          </a:p>
          <a:p>
            <a:r>
              <a:rPr lang="en-US" sz="800" b="1" dirty="0">
                <a:solidFill>
                  <a:schemeClr val="tx1"/>
                </a:solidFill>
                <a:latin typeface="Segoe UI Light" panose="020B0502040204020203" pitchFamily="34" charset="0"/>
                <a:cs typeface="Segoe UI Light" panose="020B0502040204020203" pitchFamily="34" charset="0"/>
                <a:sym typeface="Google Sans"/>
              </a:rPr>
              <a:t>c.</a:t>
            </a:r>
            <a:r>
              <a:rPr lang="en-US" sz="800" dirty="0">
                <a:solidFill>
                  <a:schemeClr val="tx1"/>
                </a:solidFill>
                <a:latin typeface="Segoe UI Light" panose="020B0502040204020203" pitchFamily="34" charset="0"/>
                <a:cs typeface="Segoe UI Light" panose="020B0502040204020203" pitchFamily="34" charset="0"/>
                <a:sym typeface="Google Sans"/>
              </a:rPr>
              <a:t> Once we have above two wallet ids,  integrate Rapyd collect into payment acceptance flows we can split the payments. </a:t>
            </a:r>
            <a:endParaRPr lang="en-SG" sz="800" dirty="0">
              <a:solidFill>
                <a:schemeClr val="tx1"/>
              </a:solidFill>
              <a:latin typeface="Segoe UI Light" panose="020B0502040204020203" pitchFamily="34" charset="0"/>
              <a:cs typeface="Segoe UI Light" panose="020B0502040204020203" pitchFamily="34" charset="0"/>
            </a:endParaRPr>
          </a:p>
        </p:txBody>
      </p:sp>
      <p:sp>
        <p:nvSpPr>
          <p:cNvPr id="47" name="Rectangle: Rounded Corners 46">
            <a:extLst>
              <a:ext uri="{FF2B5EF4-FFF2-40B4-BE49-F238E27FC236}">
                <a16:creationId xmlns:a16="http://schemas.microsoft.com/office/drawing/2014/main" id="{2E698AE2-BCCE-4439-B3A4-8F4866C730AC}"/>
              </a:ext>
            </a:extLst>
          </p:cNvPr>
          <p:cNvSpPr/>
          <p:nvPr/>
        </p:nvSpPr>
        <p:spPr>
          <a:xfrm>
            <a:off x="150382" y="1613824"/>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Create a Wallet </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48" name="Rectangle: Rounded Corners 47">
            <a:extLst>
              <a:ext uri="{FF2B5EF4-FFF2-40B4-BE49-F238E27FC236}">
                <a16:creationId xmlns:a16="http://schemas.microsoft.com/office/drawing/2014/main" id="{EBEAE200-1E53-49E5-A66A-A49F878864A4}"/>
              </a:ext>
            </a:extLst>
          </p:cNvPr>
          <p:cNvSpPr/>
          <p:nvPr/>
        </p:nvSpPr>
        <p:spPr>
          <a:xfrm>
            <a:off x="868285" y="2019238"/>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Request information</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50" name="Rectangle: Rounded Corners 49">
            <a:extLst>
              <a:ext uri="{FF2B5EF4-FFF2-40B4-BE49-F238E27FC236}">
                <a16:creationId xmlns:a16="http://schemas.microsoft.com/office/drawing/2014/main" id="{9756CC48-EA4E-4608-88B7-D0D1FC3DC514}"/>
              </a:ext>
            </a:extLst>
          </p:cNvPr>
          <p:cNvSpPr/>
          <p:nvPr/>
        </p:nvSpPr>
        <p:spPr>
          <a:xfrm>
            <a:off x="663283" y="2575680"/>
            <a:ext cx="1543919"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nn-NO" sz="800" dirty="0">
                <a:solidFill>
                  <a:schemeClr val="bg1"/>
                </a:solidFill>
                <a:latin typeface="Segoe UI Light" panose="020B0502040204020203" pitchFamily="34" charset="0"/>
                <a:cs typeface="Segoe UI Light" panose="020B0502040204020203" pitchFamily="34" charset="0"/>
              </a:rPr>
              <a:t>POST https://rapyd.net/v1/user</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51" name="TextBox 50">
            <a:extLst>
              <a:ext uri="{FF2B5EF4-FFF2-40B4-BE49-F238E27FC236}">
                <a16:creationId xmlns:a16="http://schemas.microsoft.com/office/drawing/2014/main" id="{CAB98C64-FFDF-49E5-AC4A-0EE4963D54D7}"/>
              </a:ext>
            </a:extLst>
          </p:cNvPr>
          <p:cNvSpPr txBox="1"/>
          <p:nvPr/>
        </p:nvSpPr>
        <p:spPr>
          <a:xfrm>
            <a:off x="630426" y="2376555"/>
            <a:ext cx="1643079"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API request: Create wallet request</a:t>
            </a:r>
            <a:endParaRPr lang="en-SG" sz="800" dirty="0">
              <a:latin typeface="Segoe UI Light" panose="020B0502040204020203" pitchFamily="34" charset="0"/>
              <a:cs typeface="Segoe UI Light" panose="020B0502040204020203" pitchFamily="34" charset="0"/>
            </a:endParaRPr>
          </a:p>
        </p:txBody>
      </p:sp>
      <p:sp>
        <p:nvSpPr>
          <p:cNvPr id="52" name="Rectangle: Rounded Corners 51">
            <a:extLst>
              <a:ext uri="{FF2B5EF4-FFF2-40B4-BE49-F238E27FC236}">
                <a16:creationId xmlns:a16="http://schemas.microsoft.com/office/drawing/2014/main" id="{778CA2E4-2C9B-4E64-83EC-EE3DDCFED39A}"/>
              </a:ext>
            </a:extLst>
          </p:cNvPr>
          <p:cNvSpPr/>
          <p:nvPr/>
        </p:nvSpPr>
        <p:spPr>
          <a:xfrm>
            <a:off x="662822" y="3190849"/>
            <a:ext cx="1543919"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SG" sz="800" b="1" i="0" dirty="0">
                <a:solidFill>
                  <a:srgbClr val="4C555A"/>
                </a:solidFill>
                <a:effectLst/>
                <a:latin typeface="Segoe UI Light" panose="020B0502040204020203" pitchFamily="34" charset="0"/>
                <a:cs typeface="Segoe UI Light" panose="020B0502040204020203" pitchFamily="34" charset="0"/>
              </a:rPr>
            </a:br>
            <a:r>
              <a:rPr lang="nn-NO" sz="800" dirty="0">
                <a:solidFill>
                  <a:schemeClr val="bg1"/>
                </a:solidFill>
                <a:latin typeface="Segoe UI Light" panose="020B0502040204020203" pitchFamily="34" charset="0"/>
                <a:cs typeface="Segoe UI Light" panose="020B0502040204020203" pitchFamily="34" charset="0"/>
              </a:rPr>
              <a:t>Create Wallet response</a:t>
            </a:r>
            <a:endParaRPr lang="en-SG" sz="800" dirty="0">
              <a:solidFill>
                <a:schemeClr val="bg1"/>
              </a:solidFill>
              <a:latin typeface="Segoe UI Light" panose="020B0502040204020203" pitchFamily="34" charset="0"/>
              <a:cs typeface="Segoe UI Light" panose="020B0502040204020203" pitchFamily="34" charset="0"/>
            </a:endParaRPr>
          </a:p>
          <a:p>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53" name="TextBox 52">
            <a:extLst>
              <a:ext uri="{FF2B5EF4-FFF2-40B4-BE49-F238E27FC236}">
                <a16:creationId xmlns:a16="http://schemas.microsoft.com/office/drawing/2014/main" id="{1BF893B0-2667-45A3-82B9-F06AF12D40C6}"/>
              </a:ext>
            </a:extLst>
          </p:cNvPr>
          <p:cNvSpPr txBox="1"/>
          <p:nvPr/>
        </p:nvSpPr>
        <p:spPr>
          <a:xfrm>
            <a:off x="630426" y="2984244"/>
            <a:ext cx="1515880"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API response: Create wallet </a:t>
            </a:r>
            <a:endParaRPr lang="en-SG" sz="800" dirty="0">
              <a:latin typeface="Segoe UI Light" panose="020B0502040204020203" pitchFamily="34" charset="0"/>
              <a:cs typeface="Segoe UI Light" panose="020B0502040204020203" pitchFamily="34" charset="0"/>
            </a:endParaRPr>
          </a:p>
        </p:txBody>
      </p:sp>
      <p:cxnSp>
        <p:nvCxnSpPr>
          <p:cNvPr id="54" name="Straight Arrow Connector 53">
            <a:extLst>
              <a:ext uri="{FF2B5EF4-FFF2-40B4-BE49-F238E27FC236}">
                <a16:creationId xmlns:a16="http://schemas.microsoft.com/office/drawing/2014/main" id="{56601BDD-8E14-4C02-9C38-DECAE0547CD3}"/>
              </a:ext>
            </a:extLst>
          </p:cNvPr>
          <p:cNvCxnSpPr>
            <a:stCxn id="48" idx="2"/>
          </p:cNvCxnSpPr>
          <p:nvPr/>
        </p:nvCxnSpPr>
        <p:spPr>
          <a:xfrm>
            <a:off x="1416925" y="2202118"/>
            <a:ext cx="0" cy="360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B1091F79-C538-44AD-9ADB-406CE90DC276}"/>
              </a:ext>
            </a:extLst>
          </p:cNvPr>
          <p:cNvSpPr/>
          <p:nvPr/>
        </p:nvSpPr>
        <p:spPr>
          <a:xfrm>
            <a:off x="886141" y="3732879"/>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Wallet created  </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58" name="TextBox 57">
            <a:extLst>
              <a:ext uri="{FF2B5EF4-FFF2-40B4-BE49-F238E27FC236}">
                <a16:creationId xmlns:a16="http://schemas.microsoft.com/office/drawing/2014/main" id="{2E64B705-3A81-4C0C-924E-833AAA1CFEB9}"/>
              </a:ext>
            </a:extLst>
          </p:cNvPr>
          <p:cNvSpPr txBox="1"/>
          <p:nvPr/>
        </p:nvSpPr>
        <p:spPr>
          <a:xfrm>
            <a:off x="612454" y="3540950"/>
            <a:ext cx="1718924"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Wallet id, Wallet ref id, contact id </a:t>
            </a:r>
            <a:endParaRPr lang="en-SG" sz="800" dirty="0">
              <a:latin typeface="Segoe UI Light" panose="020B0502040204020203" pitchFamily="34" charset="0"/>
              <a:cs typeface="Segoe UI Light" panose="020B0502040204020203" pitchFamily="34" charset="0"/>
            </a:endParaRPr>
          </a:p>
        </p:txBody>
      </p:sp>
      <p:sp>
        <p:nvSpPr>
          <p:cNvPr id="59" name="Rectangle: Rounded Corners 58">
            <a:extLst>
              <a:ext uri="{FF2B5EF4-FFF2-40B4-BE49-F238E27FC236}">
                <a16:creationId xmlns:a16="http://schemas.microsoft.com/office/drawing/2014/main" id="{B849D40D-63D3-4DA1-BF4D-1C38AE9390BB}"/>
              </a:ext>
            </a:extLst>
          </p:cNvPr>
          <p:cNvSpPr/>
          <p:nvPr/>
        </p:nvSpPr>
        <p:spPr>
          <a:xfrm>
            <a:off x="583961" y="4289977"/>
            <a:ext cx="1713283"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800" dirty="0">
                <a:solidFill>
                  <a:schemeClr val="bg1"/>
                </a:solidFill>
                <a:latin typeface="Segoe UI Light" panose="020B0502040204020203" pitchFamily="34" charset="0"/>
                <a:cs typeface="Segoe UI Light" panose="020B0502040204020203" pitchFamily="34" charset="0"/>
              </a:rPr>
              <a:t>POST https://rapyd.net/v1/identities</a:t>
            </a:r>
            <a:endParaRPr lang="en-SG" sz="800" dirty="0">
              <a:solidFill>
                <a:schemeClr val="bg1"/>
              </a:solidFill>
              <a:latin typeface="Segoe UI Light" panose="020B0502040204020203" pitchFamily="34" charset="0"/>
              <a:cs typeface="Segoe UI Light" panose="020B0502040204020203" pitchFamily="34" charset="0"/>
            </a:endParaRPr>
          </a:p>
        </p:txBody>
      </p:sp>
      <p:sp>
        <p:nvSpPr>
          <p:cNvPr id="61" name="Rectangle: Rounded Corners 60">
            <a:extLst>
              <a:ext uri="{FF2B5EF4-FFF2-40B4-BE49-F238E27FC236}">
                <a16:creationId xmlns:a16="http://schemas.microsoft.com/office/drawing/2014/main" id="{245203E5-C23C-4A6F-93E4-207B732F9280}"/>
              </a:ext>
            </a:extLst>
          </p:cNvPr>
          <p:cNvSpPr/>
          <p:nvPr/>
        </p:nvSpPr>
        <p:spPr>
          <a:xfrm>
            <a:off x="1556811" y="1612453"/>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Segoe UI Light" panose="020B0502040204020203" pitchFamily="34" charset="0"/>
                <a:cs typeface="Segoe UI Light" panose="020B0502040204020203" pitchFamily="34" charset="0"/>
              </a:rPr>
              <a:t>Create a Wallet </a:t>
            </a:r>
            <a:endParaRPr lang="en-SG" sz="800" dirty="0">
              <a:solidFill>
                <a:schemeClr val="bg1"/>
              </a:solidFill>
              <a:latin typeface="Segoe UI Light" panose="020B0502040204020203" pitchFamily="34" charset="0"/>
              <a:cs typeface="Segoe UI Light" panose="020B0502040204020203" pitchFamily="34" charset="0"/>
            </a:endParaRPr>
          </a:p>
        </p:txBody>
      </p:sp>
      <p:cxnSp>
        <p:nvCxnSpPr>
          <p:cNvPr id="6" name="Connector: Elbow 5">
            <a:extLst>
              <a:ext uri="{FF2B5EF4-FFF2-40B4-BE49-F238E27FC236}">
                <a16:creationId xmlns:a16="http://schemas.microsoft.com/office/drawing/2014/main" id="{0A9CD8ED-096F-44F4-96D4-BC311C027E06}"/>
              </a:ext>
            </a:extLst>
          </p:cNvPr>
          <p:cNvCxnSpPr>
            <a:stCxn id="47" idx="3"/>
            <a:endCxn id="48" idx="0"/>
          </p:cNvCxnSpPr>
          <p:nvPr/>
        </p:nvCxnSpPr>
        <p:spPr>
          <a:xfrm>
            <a:off x="1247662" y="1705264"/>
            <a:ext cx="169263" cy="3139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170FAAE-EF85-4D35-B598-23DE3021FE26}"/>
              </a:ext>
            </a:extLst>
          </p:cNvPr>
          <p:cNvCxnSpPr>
            <a:stCxn id="61" idx="1"/>
            <a:endCxn id="48" idx="0"/>
          </p:cNvCxnSpPr>
          <p:nvPr/>
        </p:nvCxnSpPr>
        <p:spPr>
          <a:xfrm rot="10800000" flipV="1">
            <a:off x="1416925" y="1703892"/>
            <a:ext cx="139886" cy="3153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D4FE957-C17E-4F17-89AB-F64243AE0EF0}"/>
              </a:ext>
            </a:extLst>
          </p:cNvPr>
          <p:cNvSpPr txBox="1"/>
          <p:nvPr/>
        </p:nvSpPr>
        <p:spPr>
          <a:xfrm>
            <a:off x="295185" y="1776371"/>
            <a:ext cx="812591"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Type : Person</a:t>
            </a:r>
            <a:endParaRPr lang="en-SG" sz="800" dirty="0">
              <a:latin typeface="Segoe UI Light" panose="020B0502040204020203" pitchFamily="34" charset="0"/>
              <a:cs typeface="Segoe UI Light" panose="020B0502040204020203" pitchFamily="34" charset="0"/>
            </a:endParaRPr>
          </a:p>
        </p:txBody>
      </p:sp>
      <p:sp>
        <p:nvSpPr>
          <p:cNvPr id="69" name="TextBox 68">
            <a:extLst>
              <a:ext uri="{FF2B5EF4-FFF2-40B4-BE49-F238E27FC236}">
                <a16:creationId xmlns:a16="http://schemas.microsoft.com/office/drawing/2014/main" id="{AE238315-1FDE-4F6E-AF93-ED7FD4692080}"/>
              </a:ext>
            </a:extLst>
          </p:cNvPr>
          <p:cNvSpPr txBox="1"/>
          <p:nvPr/>
        </p:nvSpPr>
        <p:spPr>
          <a:xfrm>
            <a:off x="1714600" y="1771704"/>
            <a:ext cx="986127" cy="215444"/>
          </a:xfrm>
          <a:prstGeom prst="rect">
            <a:avLst/>
          </a:prstGeom>
          <a:noFill/>
        </p:spPr>
        <p:txBody>
          <a:bodyPr wrap="square">
            <a:spAutoFit/>
          </a:bodyPr>
          <a:lstStyle/>
          <a:p>
            <a:r>
              <a:rPr lang="en-US" sz="800" dirty="0">
                <a:solidFill>
                  <a:schemeClr val="tx1"/>
                </a:solidFill>
                <a:latin typeface="Segoe UI Light" panose="020B0502040204020203" pitchFamily="34" charset="0"/>
                <a:cs typeface="Segoe UI Light" panose="020B0502040204020203" pitchFamily="34" charset="0"/>
                <a:sym typeface="Google Sans"/>
              </a:rPr>
              <a:t>Type : Company</a:t>
            </a:r>
            <a:endParaRPr lang="en-SG" sz="800" dirty="0">
              <a:latin typeface="Segoe UI Light" panose="020B0502040204020203" pitchFamily="34" charset="0"/>
              <a:cs typeface="Segoe UI Light" panose="020B0502040204020203" pitchFamily="34" charset="0"/>
            </a:endParaRPr>
          </a:p>
        </p:txBody>
      </p:sp>
      <p:cxnSp>
        <p:nvCxnSpPr>
          <p:cNvPr id="17" name="Straight Arrow Connector 16">
            <a:extLst>
              <a:ext uri="{FF2B5EF4-FFF2-40B4-BE49-F238E27FC236}">
                <a16:creationId xmlns:a16="http://schemas.microsoft.com/office/drawing/2014/main" id="{F6088E4C-4009-4597-A3CA-CBA62F235809}"/>
              </a:ext>
            </a:extLst>
          </p:cNvPr>
          <p:cNvCxnSpPr>
            <a:stCxn id="50" idx="2"/>
            <a:endCxn id="52" idx="0"/>
          </p:cNvCxnSpPr>
          <p:nvPr/>
        </p:nvCxnSpPr>
        <p:spPr>
          <a:xfrm flipH="1">
            <a:off x="1434782" y="2758560"/>
            <a:ext cx="461" cy="432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EC8E37-DC9B-4EFF-BEB3-DBDF6A2D894E}"/>
              </a:ext>
            </a:extLst>
          </p:cNvPr>
          <p:cNvCxnSpPr>
            <a:stCxn id="52" idx="2"/>
            <a:endCxn id="56" idx="0"/>
          </p:cNvCxnSpPr>
          <p:nvPr/>
        </p:nvCxnSpPr>
        <p:spPr>
          <a:xfrm flipH="1">
            <a:off x="1434781" y="3373729"/>
            <a:ext cx="1" cy="35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0B75A56-0D22-46DA-986C-CC1C9D97AB59}"/>
              </a:ext>
            </a:extLst>
          </p:cNvPr>
          <p:cNvCxnSpPr>
            <a:stCxn id="56" idx="2"/>
            <a:endCxn id="59" idx="0"/>
          </p:cNvCxnSpPr>
          <p:nvPr/>
        </p:nvCxnSpPr>
        <p:spPr>
          <a:xfrm>
            <a:off x="1434781" y="3915759"/>
            <a:ext cx="5822" cy="37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EAA7F82-7A3A-474E-B58D-733F563657E2}"/>
              </a:ext>
            </a:extLst>
          </p:cNvPr>
          <p:cNvCxnSpPr/>
          <p:nvPr/>
        </p:nvCxnSpPr>
        <p:spPr>
          <a:xfrm>
            <a:off x="3170364" y="1552913"/>
            <a:ext cx="0" cy="3293549"/>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87" name="TextBox 86">
            <a:extLst>
              <a:ext uri="{FF2B5EF4-FFF2-40B4-BE49-F238E27FC236}">
                <a16:creationId xmlns:a16="http://schemas.microsoft.com/office/drawing/2014/main" id="{A393C995-37CC-4AFE-B1A7-79B1175EB593}"/>
              </a:ext>
            </a:extLst>
          </p:cNvPr>
          <p:cNvSpPr txBox="1"/>
          <p:nvPr/>
        </p:nvSpPr>
        <p:spPr>
          <a:xfrm>
            <a:off x="3231260" y="1597271"/>
            <a:ext cx="2838691" cy="307777"/>
          </a:xfrm>
          <a:prstGeom prst="rect">
            <a:avLst/>
          </a:prstGeom>
          <a:noFill/>
        </p:spPr>
        <p:txBody>
          <a:bodyPr wrap="square">
            <a:spAutoFit/>
          </a:bodyPr>
          <a:lstStyle/>
          <a:p>
            <a:r>
              <a:rPr lang="en-US" sz="700" dirty="0">
                <a:solidFill>
                  <a:schemeClr val="tx1"/>
                </a:solidFill>
                <a:latin typeface="Segoe UI Light" panose="020B0502040204020203" pitchFamily="34" charset="0"/>
                <a:cs typeface="Segoe UI Light" panose="020B0502040204020203" pitchFamily="34" charset="0"/>
                <a:sym typeface="Google Sans"/>
              </a:rPr>
              <a:t>      Rapyd Collect has Payment object and this object has Wallet array.</a:t>
            </a:r>
          </a:p>
          <a:p>
            <a:r>
              <a:rPr lang="en-US" sz="700" b="1" dirty="0">
                <a:solidFill>
                  <a:schemeClr val="tx1"/>
                </a:solidFill>
                <a:latin typeface="Segoe UI Light" panose="020B0502040204020203" pitchFamily="34" charset="0"/>
                <a:cs typeface="Segoe UI Light" panose="020B0502040204020203" pitchFamily="34" charset="0"/>
                <a:sym typeface="Google Sans"/>
              </a:rPr>
              <a:t>      Payment object                                            Wallet array extension </a:t>
            </a:r>
          </a:p>
        </p:txBody>
      </p:sp>
      <p:sp>
        <p:nvSpPr>
          <p:cNvPr id="102" name="Rectangle: Rounded Corners 101">
            <a:extLst>
              <a:ext uri="{FF2B5EF4-FFF2-40B4-BE49-F238E27FC236}">
                <a16:creationId xmlns:a16="http://schemas.microsoft.com/office/drawing/2014/main" id="{38C3B055-2788-4807-8A73-83184D6C7033}"/>
              </a:ext>
            </a:extLst>
          </p:cNvPr>
          <p:cNvSpPr/>
          <p:nvPr/>
        </p:nvSpPr>
        <p:spPr>
          <a:xfrm>
            <a:off x="3397253" y="1938027"/>
            <a:ext cx="923989" cy="806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700" dirty="0">
                <a:solidFill>
                  <a:schemeClr val="bg1"/>
                </a:solidFill>
                <a:latin typeface="Segoe UI Light" panose="020B0502040204020203" pitchFamily="34" charset="0"/>
                <a:cs typeface="Segoe UI Light" panose="020B0502040204020203" pitchFamily="34" charset="0"/>
              </a:rPr>
              <a:t>. . .</a:t>
            </a:r>
          </a:p>
          <a:p>
            <a:r>
              <a:rPr lang="en-SG" sz="700" dirty="0">
                <a:solidFill>
                  <a:schemeClr val="bg1"/>
                </a:solidFill>
                <a:latin typeface="Segoe UI Light" panose="020B0502040204020203" pitchFamily="34" charset="0"/>
                <a:cs typeface="Segoe UI Light" panose="020B0502040204020203" pitchFamily="34" charset="0"/>
              </a:rPr>
              <a:t>amount</a:t>
            </a:r>
          </a:p>
          <a:p>
            <a:r>
              <a:rPr lang="en-SG" sz="700" dirty="0">
                <a:solidFill>
                  <a:schemeClr val="bg1"/>
                </a:solidFill>
                <a:latin typeface="Segoe UI Light" panose="020B0502040204020203" pitchFamily="34" charset="0"/>
                <a:cs typeface="Segoe UI Light" panose="020B0502040204020203" pitchFamily="34" charset="0"/>
              </a:rPr>
              <a:t>currency</a:t>
            </a:r>
          </a:p>
          <a:p>
            <a:r>
              <a:rPr lang="en-SG" sz="700" dirty="0">
                <a:solidFill>
                  <a:schemeClr val="bg1"/>
                </a:solidFill>
                <a:latin typeface="Segoe UI Light" panose="020B0502040204020203" pitchFamily="34" charset="0"/>
                <a:cs typeface="Segoe UI Light" panose="020B0502040204020203" pitchFamily="34" charset="0"/>
              </a:rPr>
              <a:t>Payment_method</a:t>
            </a:r>
          </a:p>
          <a:p>
            <a:endParaRPr lang="en-SG" sz="700" dirty="0">
              <a:solidFill>
                <a:schemeClr val="bg1"/>
              </a:solidFill>
              <a:latin typeface="Segoe UI Light" panose="020B0502040204020203" pitchFamily="34" charset="0"/>
              <a:cs typeface="Segoe UI Light" panose="020B0502040204020203" pitchFamily="34" charset="0"/>
            </a:endParaRPr>
          </a:p>
          <a:p>
            <a:r>
              <a:rPr lang="en-SG" sz="700" b="1" dirty="0">
                <a:solidFill>
                  <a:schemeClr val="bg1"/>
                </a:solidFill>
                <a:latin typeface="Segoe UI Light" panose="020B0502040204020203" pitchFamily="34" charset="0"/>
                <a:cs typeface="Segoe UI Light" panose="020B0502040204020203" pitchFamily="34" charset="0"/>
              </a:rPr>
              <a:t>wallets</a:t>
            </a:r>
            <a:endParaRPr lang="en-US" sz="700" b="1" dirty="0">
              <a:solidFill>
                <a:schemeClr val="bg1"/>
              </a:solidFill>
              <a:latin typeface="Segoe UI Light" panose="020B0502040204020203" pitchFamily="34" charset="0"/>
              <a:cs typeface="Segoe UI Light" panose="020B0502040204020203" pitchFamily="34" charset="0"/>
              <a:sym typeface="Google Sans"/>
            </a:endParaRPr>
          </a:p>
        </p:txBody>
      </p:sp>
      <p:sp>
        <p:nvSpPr>
          <p:cNvPr id="118" name="Rectangle: Rounded Corners 117">
            <a:extLst>
              <a:ext uri="{FF2B5EF4-FFF2-40B4-BE49-F238E27FC236}">
                <a16:creationId xmlns:a16="http://schemas.microsoft.com/office/drawing/2014/main" id="{F59687AD-6DD5-4930-8B83-5AC880D2C928}"/>
              </a:ext>
            </a:extLst>
          </p:cNvPr>
          <p:cNvSpPr/>
          <p:nvPr/>
        </p:nvSpPr>
        <p:spPr>
          <a:xfrm>
            <a:off x="4996871" y="1917002"/>
            <a:ext cx="1024741" cy="806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700" dirty="0">
              <a:solidFill>
                <a:schemeClr val="bg1"/>
              </a:solidFill>
              <a:latin typeface="Segoe UI Light" panose="020B0502040204020203" pitchFamily="34" charset="0"/>
              <a:cs typeface="Segoe UI Light" panose="020B0502040204020203" pitchFamily="34" charset="0"/>
            </a:endParaRPr>
          </a:p>
          <a:p>
            <a:r>
              <a:rPr lang="en-SG" sz="700" dirty="0">
                <a:solidFill>
                  <a:schemeClr val="bg1"/>
                </a:solidFill>
                <a:latin typeface="Segoe UI Light" panose="020B0502040204020203" pitchFamily="34" charset="0"/>
                <a:cs typeface="Segoe UI Light" panose="020B0502040204020203" pitchFamily="34" charset="0"/>
              </a:rPr>
              <a:t>Amount</a:t>
            </a:r>
          </a:p>
          <a:p>
            <a:r>
              <a:rPr lang="en-SG" sz="700" dirty="0">
                <a:solidFill>
                  <a:schemeClr val="bg1"/>
                </a:solidFill>
                <a:latin typeface="Segoe UI Light" panose="020B0502040204020203" pitchFamily="34" charset="0"/>
                <a:cs typeface="Segoe UI Light" panose="020B0502040204020203" pitchFamily="34" charset="0"/>
              </a:rPr>
              <a:t>ewallet</a:t>
            </a:r>
          </a:p>
          <a:p>
            <a:r>
              <a:rPr lang="en-SG" sz="700" dirty="0">
                <a:solidFill>
                  <a:schemeClr val="bg1"/>
                </a:solidFill>
                <a:latin typeface="Segoe UI Light" panose="020B0502040204020203" pitchFamily="34" charset="0"/>
                <a:cs typeface="Segoe UI Light" panose="020B0502040204020203" pitchFamily="34" charset="0"/>
              </a:rPr>
              <a:t>ewallet_id</a:t>
            </a:r>
          </a:p>
          <a:p>
            <a:r>
              <a:rPr lang="en-SG" sz="700" dirty="0">
                <a:solidFill>
                  <a:schemeClr val="bg1"/>
                </a:solidFill>
                <a:latin typeface="Segoe UI Light" panose="020B0502040204020203" pitchFamily="34" charset="0"/>
                <a:cs typeface="Segoe UI Light" panose="020B0502040204020203" pitchFamily="34" charset="0"/>
                <a:sym typeface="Google Sans"/>
              </a:rPr>
              <a:t>percent</a:t>
            </a:r>
          </a:p>
          <a:p>
            <a:r>
              <a:rPr lang="en-SG" sz="700" dirty="0">
                <a:solidFill>
                  <a:schemeClr val="bg1"/>
                </a:solidFill>
                <a:latin typeface="Segoe UI Light" panose="020B0502040204020203" pitchFamily="34" charset="0"/>
                <a:cs typeface="Segoe UI Light" panose="020B0502040204020203" pitchFamily="34" charset="0"/>
                <a:sym typeface="Google Sans"/>
              </a:rPr>
              <a:t>percentage</a:t>
            </a:r>
          </a:p>
          <a:p>
            <a:r>
              <a:rPr lang="en-SG" sz="700" dirty="0">
                <a:solidFill>
                  <a:schemeClr val="bg1"/>
                </a:solidFill>
                <a:latin typeface="Segoe UI Light" panose="020B0502040204020203" pitchFamily="34" charset="0"/>
                <a:cs typeface="Segoe UI Light" panose="020B0502040204020203" pitchFamily="34" charset="0"/>
                <a:sym typeface="Google Sans"/>
              </a:rPr>
              <a:t>refunded_amount</a:t>
            </a:r>
            <a:endParaRPr lang="en-US" sz="700" dirty="0">
              <a:solidFill>
                <a:schemeClr val="bg1"/>
              </a:solidFill>
              <a:latin typeface="Segoe UI Light" panose="020B0502040204020203" pitchFamily="34" charset="0"/>
              <a:cs typeface="Segoe UI Light" panose="020B0502040204020203" pitchFamily="34" charset="0"/>
              <a:sym typeface="Google Sans"/>
            </a:endParaRPr>
          </a:p>
        </p:txBody>
      </p:sp>
      <p:cxnSp>
        <p:nvCxnSpPr>
          <p:cNvPr id="85" name="Connector: Elbow 84">
            <a:extLst>
              <a:ext uri="{FF2B5EF4-FFF2-40B4-BE49-F238E27FC236}">
                <a16:creationId xmlns:a16="http://schemas.microsoft.com/office/drawing/2014/main" id="{C8C6FDF3-E5BF-4BD9-8053-5CCDCA949748}"/>
              </a:ext>
            </a:extLst>
          </p:cNvPr>
          <p:cNvCxnSpPr>
            <a:endCxn id="118" idx="1"/>
          </p:cNvCxnSpPr>
          <p:nvPr/>
        </p:nvCxnSpPr>
        <p:spPr>
          <a:xfrm flipV="1">
            <a:off x="3867384" y="2320033"/>
            <a:ext cx="1129487" cy="307577"/>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121" name="Rectangle: Rounded Corners 120">
            <a:extLst>
              <a:ext uri="{FF2B5EF4-FFF2-40B4-BE49-F238E27FC236}">
                <a16:creationId xmlns:a16="http://schemas.microsoft.com/office/drawing/2014/main" id="{D37D1B77-1D5D-4537-8CF8-FCCE52B65B50}"/>
              </a:ext>
            </a:extLst>
          </p:cNvPr>
          <p:cNvSpPr/>
          <p:nvPr/>
        </p:nvSpPr>
        <p:spPr>
          <a:xfrm>
            <a:off x="6836562" y="2143597"/>
            <a:ext cx="2187296" cy="2822195"/>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700" dirty="0">
                <a:solidFill>
                  <a:schemeClr val="bg1"/>
                </a:solidFill>
                <a:latin typeface="Segoe UI Light" panose="020B0502040204020203" pitchFamily="34" charset="0"/>
                <a:cs typeface="Segoe UI Light" panose="020B0502040204020203" pitchFamily="34" charset="0"/>
              </a:rPr>
              <a:t>{</a:t>
            </a:r>
          </a:p>
          <a:p>
            <a:r>
              <a:rPr lang="en-SG" sz="700" dirty="0">
                <a:solidFill>
                  <a:schemeClr val="bg1"/>
                </a:solidFill>
                <a:latin typeface="Segoe UI Light" panose="020B0502040204020203" pitchFamily="34" charset="0"/>
                <a:cs typeface="Segoe UI Light" panose="020B0502040204020203" pitchFamily="34" charset="0"/>
              </a:rPr>
              <a:t>    "amount": 100.00,</a:t>
            </a:r>
          </a:p>
          <a:p>
            <a:r>
              <a:rPr lang="en-SG" sz="700" dirty="0">
                <a:solidFill>
                  <a:schemeClr val="bg1"/>
                </a:solidFill>
                <a:latin typeface="Segoe UI Light" panose="020B0502040204020203" pitchFamily="34" charset="0"/>
                <a:cs typeface="Segoe UI Light" panose="020B0502040204020203" pitchFamily="34" charset="0"/>
              </a:rPr>
              <a:t>    "currency": "SGD",</a:t>
            </a:r>
          </a:p>
          <a:p>
            <a:r>
              <a:rPr lang="en-SG" sz="700" dirty="0">
                <a:solidFill>
                  <a:schemeClr val="bg1"/>
                </a:solidFill>
                <a:latin typeface="Segoe UI Light" panose="020B0502040204020203" pitchFamily="34" charset="0"/>
                <a:cs typeface="Segoe UI Light" panose="020B0502040204020203" pitchFamily="34" charset="0"/>
              </a:rPr>
              <a:t>    "</a:t>
            </a:r>
            <a:r>
              <a:rPr lang="en-SG" sz="700" dirty="0" err="1">
                <a:solidFill>
                  <a:schemeClr val="bg1"/>
                </a:solidFill>
                <a:latin typeface="Segoe UI Light" panose="020B0502040204020203" pitchFamily="34" charset="0"/>
                <a:cs typeface="Segoe UI Light" panose="020B0502040204020203" pitchFamily="34" charset="0"/>
              </a:rPr>
              <a:t>payment_method</a:t>
            </a:r>
            <a:r>
              <a:rPr lang="en-SG" sz="700" dirty="0">
                <a:solidFill>
                  <a:schemeClr val="bg1"/>
                </a:solidFill>
                <a:latin typeface="Segoe UI Light" panose="020B0502040204020203" pitchFamily="34" charset="0"/>
                <a:cs typeface="Segoe UI Light" panose="020B0502040204020203" pitchFamily="34" charset="0"/>
              </a:rPr>
              <a:t>": {</a:t>
            </a:r>
          </a:p>
          <a:p>
            <a:r>
              <a:rPr lang="en-SG" sz="700" dirty="0">
                <a:solidFill>
                  <a:schemeClr val="bg1"/>
                </a:solidFill>
                <a:latin typeface="Segoe UI Light" panose="020B0502040204020203" pitchFamily="34" charset="0"/>
                <a:cs typeface="Segoe UI Light" panose="020B0502040204020203" pitchFamily="34" charset="0"/>
              </a:rPr>
              <a:t>        "type": "</a:t>
            </a:r>
            <a:r>
              <a:rPr lang="en-SG" sz="700" dirty="0" err="1">
                <a:solidFill>
                  <a:schemeClr val="bg1"/>
                </a:solidFill>
                <a:latin typeface="Segoe UI Light" panose="020B0502040204020203" pitchFamily="34" charset="0"/>
                <a:cs typeface="Segoe UI Light" panose="020B0502040204020203" pitchFamily="34" charset="0"/>
              </a:rPr>
              <a:t>us_visa_card</a:t>
            </a:r>
            <a:r>
              <a:rPr lang="en-SG" sz="700" dirty="0">
                <a:solidFill>
                  <a:schemeClr val="bg1"/>
                </a:solidFill>
                <a:latin typeface="Segoe UI Light" panose="020B0502040204020203" pitchFamily="34" charset="0"/>
                <a:cs typeface="Segoe UI Light" panose="020B0502040204020203" pitchFamily="34" charset="0"/>
              </a:rPr>
              <a:t>",</a:t>
            </a:r>
          </a:p>
          <a:p>
            <a:r>
              <a:rPr lang="en-SG" sz="700" dirty="0">
                <a:solidFill>
                  <a:schemeClr val="bg1"/>
                </a:solidFill>
                <a:latin typeface="Segoe UI Light" panose="020B0502040204020203" pitchFamily="34" charset="0"/>
                <a:cs typeface="Segoe UI Light" panose="020B0502040204020203" pitchFamily="34" charset="0"/>
              </a:rPr>
              <a:t>        "fields": {</a:t>
            </a:r>
          </a:p>
          <a:p>
            <a:r>
              <a:rPr lang="en-SG" sz="700" dirty="0">
                <a:solidFill>
                  <a:schemeClr val="bg1"/>
                </a:solidFill>
                <a:latin typeface="Segoe UI Light" panose="020B0502040204020203" pitchFamily="34" charset="0"/>
                <a:cs typeface="Segoe UI Light" panose="020B0502040204020203" pitchFamily="34" charset="0"/>
              </a:rPr>
              <a:t>            "number": "4111111111111111",</a:t>
            </a:r>
          </a:p>
          <a:p>
            <a:r>
              <a:rPr lang="en-SG" sz="700" dirty="0">
                <a:solidFill>
                  <a:schemeClr val="bg1"/>
                </a:solidFill>
                <a:latin typeface="Segoe UI Light" panose="020B0502040204020203" pitchFamily="34" charset="0"/>
                <a:cs typeface="Segoe UI Light" panose="020B0502040204020203" pitchFamily="34" charset="0"/>
              </a:rPr>
              <a:t>            "</a:t>
            </a:r>
            <a:r>
              <a:rPr lang="en-SG" sz="700" dirty="0" err="1">
                <a:solidFill>
                  <a:schemeClr val="bg1"/>
                </a:solidFill>
                <a:latin typeface="Segoe UI Light" panose="020B0502040204020203" pitchFamily="34" charset="0"/>
                <a:cs typeface="Segoe UI Light" panose="020B0502040204020203" pitchFamily="34" charset="0"/>
              </a:rPr>
              <a:t>expiration_month</a:t>
            </a:r>
            <a:r>
              <a:rPr lang="en-SG" sz="700" dirty="0">
                <a:solidFill>
                  <a:schemeClr val="bg1"/>
                </a:solidFill>
                <a:latin typeface="Segoe UI Light" panose="020B0502040204020203" pitchFamily="34" charset="0"/>
                <a:cs typeface="Segoe UI Light" panose="020B0502040204020203" pitchFamily="34" charset="0"/>
              </a:rPr>
              <a:t>": "11",</a:t>
            </a:r>
          </a:p>
          <a:p>
            <a:r>
              <a:rPr lang="en-SG" sz="700" dirty="0">
                <a:solidFill>
                  <a:schemeClr val="bg1"/>
                </a:solidFill>
                <a:latin typeface="Segoe UI Light" panose="020B0502040204020203" pitchFamily="34" charset="0"/>
                <a:cs typeface="Segoe UI Light" panose="020B0502040204020203" pitchFamily="34" charset="0"/>
              </a:rPr>
              <a:t>            "</a:t>
            </a:r>
            <a:r>
              <a:rPr lang="en-SG" sz="700" dirty="0" err="1">
                <a:solidFill>
                  <a:schemeClr val="bg1"/>
                </a:solidFill>
                <a:latin typeface="Segoe UI Light" panose="020B0502040204020203" pitchFamily="34" charset="0"/>
                <a:cs typeface="Segoe UI Light" panose="020B0502040204020203" pitchFamily="34" charset="0"/>
              </a:rPr>
              <a:t>expiration_year</a:t>
            </a:r>
            <a:r>
              <a:rPr lang="en-SG" sz="700" dirty="0">
                <a:solidFill>
                  <a:schemeClr val="bg1"/>
                </a:solidFill>
                <a:latin typeface="Segoe UI Light" panose="020B0502040204020203" pitchFamily="34" charset="0"/>
                <a:cs typeface="Segoe UI Light" panose="020B0502040204020203" pitchFamily="34" charset="0"/>
              </a:rPr>
              <a:t>": "26",</a:t>
            </a:r>
          </a:p>
          <a:p>
            <a:r>
              <a:rPr lang="en-SG" sz="700" dirty="0">
                <a:solidFill>
                  <a:schemeClr val="bg1"/>
                </a:solidFill>
                <a:latin typeface="Segoe UI Light" panose="020B0502040204020203" pitchFamily="34" charset="0"/>
                <a:cs typeface="Segoe UI Light" panose="020B0502040204020203" pitchFamily="34" charset="0"/>
              </a:rPr>
              <a:t>            "</a:t>
            </a:r>
            <a:r>
              <a:rPr lang="en-SG" sz="700" dirty="0" err="1">
                <a:solidFill>
                  <a:schemeClr val="bg1"/>
                </a:solidFill>
                <a:latin typeface="Segoe UI Light" panose="020B0502040204020203" pitchFamily="34" charset="0"/>
                <a:cs typeface="Segoe UI Light" panose="020B0502040204020203" pitchFamily="34" charset="0"/>
              </a:rPr>
              <a:t>cvv</a:t>
            </a:r>
            <a:r>
              <a:rPr lang="en-SG" sz="700" dirty="0">
                <a:solidFill>
                  <a:schemeClr val="bg1"/>
                </a:solidFill>
                <a:latin typeface="Segoe UI Light" panose="020B0502040204020203" pitchFamily="34" charset="0"/>
                <a:cs typeface="Segoe UI Light" panose="020B0502040204020203" pitchFamily="34" charset="0"/>
              </a:rPr>
              <a:t>": "123",</a:t>
            </a:r>
          </a:p>
          <a:p>
            <a:r>
              <a:rPr lang="en-SG" sz="700" dirty="0">
                <a:solidFill>
                  <a:schemeClr val="bg1"/>
                </a:solidFill>
                <a:latin typeface="Segoe UI Light" panose="020B0502040204020203" pitchFamily="34" charset="0"/>
                <a:cs typeface="Segoe UI Light" panose="020B0502040204020203" pitchFamily="34" charset="0"/>
              </a:rPr>
              <a:t>            "name": "TEST CARD"</a:t>
            </a:r>
          </a:p>
          <a:p>
            <a:r>
              <a:rPr lang="en-SG" sz="700" dirty="0">
                <a:solidFill>
                  <a:schemeClr val="bg1"/>
                </a:solidFill>
                <a:latin typeface="Segoe UI Light" panose="020B0502040204020203" pitchFamily="34" charset="0"/>
                <a:cs typeface="Segoe UI Light" panose="020B0502040204020203" pitchFamily="34" charset="0"/>
              </a:rPr>
              <a:t>        }</a:t>
            </a:r>
          </a:p>
          <a:p>
            <a:r>
              <a:rPr lang="en-SG" sz="700" dirty="0">
                <a:solidFill>
                  <a:schemeClr val="bg1"/>
                </a:solidFill>
                <a:latin typeface="Segoe UI Light" panose="020B0502040204020203" pitchFamily="34" charset="0"/>
                <a:cs typeface="Segoe UI Light" panose="020B0502040204020203" pitchFamily="34" charset="0"/>
              </a:rPr>
              <a:t>    },</a:t>
            </a:r>
          </a:p>
          <a:p>
            <a:r>
              <a:rPr lang="en-SG" sz="700" dirty="0">
                <a:solidFill>
                  <a:schemeClr val="bg1"/>
                </a:solidFill>
                <a:latin typeface="Segoe UI Light" panose="020B0502040204020203" pitchFamily="34" charset="0"/>
                <a:cs typeface="Segoe UI Light" panose="020B0502040204020203" pitchFamily="34" charset="0"/>
              </a:rPr>
              <a:t>    "</a:t>
            </a:r>
            <a:r>
              <a:rPr lang="en-SG" sz="700" dirty="0" err="1">
                <a:solidFill>
                  <a:schemeClr val="bg1"/>
                </a:solidFill>
                <a:latin typeface="Segoe UI Light" panose="020B0502040204020203" pitchFamily="34" charset="0"/>
                <a:cs typeface="Segoe UI Light" panose="020B0502040204020203" pitchFamily="34" charset="0"/>
              </a:rPr>
              <a:t>ewallets</a:t>
            </a:r>
            <a:r>
              <a:rPr lang="en-SG" sz="700" dirty="0">
                <a:solidFill>
                  <a:schemeClr val="bg1"/>
                </a:solidFill>
                <a:latin typeface="Segoe UI Light" panose="020B0502040204020203" pitchFamily="34" charset="0"/>
                <a:cs typeface="Segoe UI Light" panose="020B0502040204020203" pitchFamily="34" charset="0"/>
              </a:rPr>
              <a:t>": [</a:t>
            </a:r>
          </a:p>
          <a:p>
            <a:r>
              <a:rPr lang="en-SG" sz="700" dirty="0">
                <a:solidFill>
                  <a:schemeClr val="bg1"/>
                </a:solidFill>
                <a:latin typeface="Segoe UI Light" panose="020B0502040204020203" pitchFamily="34" charset="0"/>
                <a:cs typeface="Segoe UI Light" panose="020B0502040204020203" pitchFamily="34" charset="0"/>
              </a:rPr>
              <a:t>        {</a:t>
            </a:r>
          </a:p>
          <a:p>
            <a:r>
              <a:rPr lang="en-SG" sz="700" b="1" dirty="0">
                <a:solidFill>
                  <a:schemeClr val="bg1"/>
                </a:solidFill>
                <a:latin typeface="Segoe UI Light" panose="020B0502040204020203" pitchFamily="34" charset="0"/>
                <a:cs typeface="Segoe UI Light" panose="020B0502040204020203" pitchFamily="34" charset="0"/>
              </a:rPr>
              <a:t>            "</a:t>
            </a:r>
            <a:r>
              <a:rPr lang="en-SG" sz="700" b="1" dirty="0">
                <a:solidFill>
                  <a:schemeClr val="accent6"/>
                </a:solidFill>
                <a:latin typeface="Segoe UI Light" panose="020B0502040204020203" pitchFamily="34" charset="0"/>
                <a:cs typeface="Segoe UI Light" panose="020B0502040204020203" pitchFamily="34" charset="0"/>
              </a:rPr>
              <a:t>ewallet": "</a:t>
            </a:r>
            <a:r>
              <a:rPr lang="en-SG" sz="700" b="1" dirty="0" err="1">
                <a:solidFill>
                  <a:schemeClr val="accent6"/>
                </a:solidFill>
                <a:latin typeface="Segoe UI Light" panose="020B0502040204020203" pitchFamily="34" charset="0"/>
                <a:cs typeface="Segoe UI Light" panose="020B0502040204020203" pitchFamily="34" charset="0"/>
              </a:rPr>
              <a:t>person_xxxxx</a:t>
            </a:r>
            <a:r>
              <a:rPr lang="en-SG" sz="700" b="1" dirty="0">
                <a:solidFill>
                  <a:schemeClr val="accent6"/>
                </a:solidFill>
                <a:latin typeface="Segoe UI Light" panose="020B0502040204020203" pitchFamily="34" charset="0"/>
                <a:cs typeface="Segoe UI Light" panose="020B0502040204020203" pitchFamily="34" charset="0"/>
              </a:rPr>
              <a:t>",</a:t>
            </a:r>
          </a:p>
          <a:p>
            <a:r>
              <a:rPr lang="en-SG" sz="700" b="1" dirty="0">
                <a:solidFill>
                  <a:schemeClr val="accent6"/>
                </a:solidFill>
                <a:latin typeface="Segoe UI Light" panose="020B0502040204020203" pitchFamily="34" charset="0"/>
                <a:cs typeface="Segoe UI Light" panose="020B0502040204020203" pitchFamily="34" charset="0"/>
              </a:rPr>
              <a:t>            "percentage": 80</a:t>
            </a:r>
          </a:p>
          <a:p>
            <a:r>
              <a:rPr lang="en-SG" sz="700" dirty="0">
                <a:solidFill>
                  <a:schemeClr val="accent6"/>
                </a:solidFill>
                <a:latin typeface="Segoe UI Light" panose="020B0502040204020203" pitchFamily="34" charset="0"/>
                <a:cs typeface="Segoe UI Light" panose="020B0502040204020203" pitchFamily="34" charset="0"/>
              </a:rPr>
              <a:t>        },</a:t>
            </a:r>
          </a:p>
          <a:p>
            <a:r>
              <a:rPr lang="en-SG" sz="700" dirty="0">
                <a:solidFill>
                  <a:schemeClr val="accent6"/>
                </a:solidFill>
                <a:latin typeface="Segoe UI Light" panose="020B0502040204020203" pitchFamily="34" charset="0"/>
                <a:cs typeface="Segoe UI Light" panose="020B0502040204020203" pitchFamily="34" charset="0"/>
              </a:rPr>
              <a:t>        {</a:t>
            </a:r>
          </a:p>
          <a:p>
            <a:r>
              <a:rPr lang="en-SG" sz="700" b="1" dirty="0">
                <a:solidFill>
                  <a:schemeClr val="accent6"/>
                </a:solidFill>
                <a:latin typeface="Segoe UI Light" panose="020B0502040204020203" pitchFamily="34" charset="0"/>
                <a:cs typeface="Segoe UI Light" panose="020B0502040204020203" pitchFamily="34" charset="0"/>
              </a:rPr>
              <a:t>            "ewallet": "</a:t>
            </a:r>
            <a:r>
              <a:rPr lang="en-SG" sz="700" b="1" dirty="0" err="1">
                <a:solidFill>
                  <a:schemeClr val="accent6"/>
                </a:solidFill>
                <a:latin typeface="Segoe UI Light" panose="020B0502040204020203" pitchFamily="34" charset="0"/>
                <a:cs typeface="Segoe UI Light" panose="020B0502040204020203" pitchFamily="34" charset="0"/>
              </a:rPr>
              <a:t>company_xxxxx</a:t>
            </a:r>
            <a:r>
              <a:rPr lang="en-SG" sz="700" b="1" dirty="0">
                <a:solidFill>
                  <a:schemeClr val="accent6"/>
                </a:solidFill>
                <a:latin typeface="Segoe UI Light" panose="020B0502040204020203" pitchFamily="34" charset="0"/>
                <a:cs typeface="Segoe UI Light" panose="020B0502040204020203" pitchFamily="34" charset="0"/>
              </a:rPr>
              <a:t>",</a:t>
            </a:r>
          </a:p>
          <a:p>
            <a:r>
              <a:rPr lang="en-SG" sz="700" b="1" dirty="0">
                <a:solidFill>
                  <a:schemeClr val="accent6"/>
                </a:solidFill>
                <a:latin typeface="Segoe UI Light" panose="020B0502040204020203" pitchFamily="34" charset="0"/>
                <a:cs typeface="Segoe UI Light" panose="020B0502040204020203" pitchFamily="34" charset="0"/>
              </a:rPr>
              <a:t>            "percentage": 20</a:t>
            </a:r>
          </a:p>
          <a:p>
            <a:r>
              <a:rPr lang="en-SG" sz="700" dirty="0">
                <a:solidFill>
                  <a:schemeClr val="bg1"/>
                </a:solidFill>
                <a:latin typeface="Segoe UI Light" panose="020B0502040204020203" pitchFamily="34" charset="0"/>
                <a:cs typeface="Segoe UI Light" panose="020B0502040204020203" pitchFamily="34" charset="0"/>
              </a:rPr>
              <a:t>        }</a:t>
            </a:r>
          </a:p>
          <a:p>
            <a:r>
              <a:rPr lang="en-SG" sz="700" dirty="0">
                <a:solidFill>
                  <a:schemeClr val="bg1"/>
                </a:solidFill>
                <a:latin typeface="Segoe UI Light" panose="020B0502040204020203" pitchFamily="34" charset="0"/>
                <a:cs typeface="Segoe UI Light" panose="020B0502040204020203" pitchFamily="34" charset="0"/>
              </a:rPr>
              <a:t>    ],</a:t>
            </a:r>
          </a:p>
          <a:p>
            <a:r>
              <a:rPr lang="en-SG" sz="700" dirty="0">
                <a:solidFill>
                  <a:schemeClr val="bg1"/>
                </a:solidFill>
                <a:latin typeface="Segoe UI Light" panose="020B0502040204020203" pitchFamily="34" charset="0"/>
                <a:cs typeface="Segoe UI Light" panose="020B0502040204020203" pitchFamily="34" charset="0"/>
              </a:rPr>
              <a:t>  }</a:t>
            </a:r>
            <a:endParaRPr lang="en-US" sz="700" b="1" dirty="0">
              <a:solidFill>
                <a:schemeClr val="bg1"/>
              </a:solidFill>
              <a:latin typeface="Segoe UI Light" panose="020B0502040204020203" pitchFamily="34" charset="0"/>
              <a:cs typeface="Segoe UI Light" panose="020B0502040204020203" pitchFamily="34" charset="0"/>
              <a:sym typeface="Google Sans"/>
            </a:endParaRPr>
          </a:p>
        </p:txBody>
      </p:sp>
      <p:cxnSp>
        <p:nvCxnSpPr>
          <p:cNvPr id="122" name="Straight Connector 121">
            <a:extLst>
              <a:ext uri="{FF2B5EF4-FFF2-40B4-BE49-F238E27FC236}">
                <a16:creationId xmlns:a16="http://schemas.microsoft.com/office/drawing/2014/main" id="{16B42009-F2CC-42C3-8DA0-0D9EF90D6E89}"/>
              </a:ext>
            </a:extLst>
          </p:cNvPr>
          <p:cNvCxnSpPr/>
          <p:nvPr/>
        </p:nvCxnSpPr>
        <p:spPr>
          <a:xfrm>
            <a:off x="6179429" y="1492732"/>
            <a:ext cx="0" cy="3293549"/>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7879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p:nvSpPr>
          <p:cNvPr id="2" name="TextBox 1">
            <a:extLst>
              <a:ext uri="{FF2B5EF4-FFF2-40B4-BE49-F238E27FC236}">
                <a16:creationId xmlns:a16="http://schemas.microsoft.com/office/drawing/2014/main" id="{E90997F8-C76C-4C45-B472-A131FC5B1414}"/>
              </a:ext>
            </a:extLst>
          </p:cNvPr>
          <p:cNvSpPr txBox="1"/>
          <p:nvPr/>
        </p:nvSpPr>
        <p:spPr>
          <a:xfrm>
            <a:off x="567396" y="1224198"/>
            <a:ext cx="8448063" cy="1384995"/>
          </a:xfrm>
          <a:prstGeom prst="rect">
            <a:avLst/>
          </a:prstGeom>
          <a:noFill/>
        </p:spPr>
        <p:txBody>
          <a:bodyPr wrap="square" rtlCol="0" anchor="ctr">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i="0" u="none" strike="noStrike" baseline="0" dirty="0">
                <a:latin typeface="Segoe UI" panose="020B0502040204020203" pitchFamily="34" charset="0"/>
                <a:cs typeface="Segoe UI" panose="020B0502040204020203" pitchFamily="34" charset="0"/>
              </a:rPr>
              <a:t>Tuber is a ride hailing service operating in Singapore. Riders and drivers use Tuber's mobile app to connect.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i="0" u="none" strike="noStrike" baseline="0" dirty="0">
              <a:latin typeface="Segoe UI" panose="020B0502040204020203" pitchFamily="34" charset="0"/>
              <a:cs typeface="Segoe UI" panose="020B0502040204020203" pitchFamily="34" charset="0"/>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i="0" u="none" strike="noStrike" baseline="0" dirty="0">
                <a:latin typeface="Segoe UI" panose="020B0502040204020203" pitchFamily="34" charset="0"/>
                <a:cs typeface="Segoe UI" panose="020B0502040204020203" pitchFamily="34" charset="0"/>
              </a:rPr>
              <a:t>Tuber app has a built-in e-wallet that users can top-up and use to pay for rides.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i="0" u="none" strike="noStrike" baseline="0" dirty="0">
              <a:latin typeface="Segoe UI" panose="020B0502040204020203" pitchFamily="34" charset="0"/>
              <a:cs typeface="Segoe UI" panose="020B0502040204020203" pitchFamily="34" charset="0"/>
            </a:endParaRPr>
          </a:p>
          <a:p>
            <a:pPr algn="just"/>
            <a:r>
              <a:rPr lang="en-US" i="0" u="none" strike="noStrike" baseline="0" dirty="0">
                <a:latin typeface="Segoe UI" panose="020B0502040204020203" pitchFamily="34" charset="0"/>
                <a:cs typeface="Segoe UI" panose="020B0502040204020203" pitchFamily="34" charset="0"/>
              </a:rPr>
              <a:t>Tuber e-wallet is also widely accepted in stores and ecommerce platforms in Singapore.</a:t>
            </a:r>
            <a:endParaRPr kumimoji="0" lang="en-SG"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endParaRPr>
          </a:p>
        </p:txBody>
      </p:sp>
      <p:sp>
        <p:nvSpPr>
          <p:cNvPr id="10" name="Google Shape;166;p42">
            <a:extLst>
              <a:ext uri="{FF2B5EF4-FFF2-40B4-BE49-F238E27FC236}">
                <a16:creationId xmlns:a16="http://schemas.microsoft.com/office/drawing/2014/main" id="{D4995ADC-C24A-443A-ABA4-5FEA96167429}"/>
              </a:ext>
            </a:extLst>
          </p:cNvPr>
          <p:cNvSpPr/>
          <p:nvPr/>
        </p:nvSpPr>
        <p:spPr>
          <a:xfrm>
            <a:off x="367341" y="1227469"/>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165;p42">
            <a:extLst>
              <a:ext uri="{FF2B5EF4-FFF2-40B4-BE49-F238E27FC236}">
                <a16:creationId xmlns:a16="http://schemas.microsoft.com/office/drawing/2014/main" id="{9AB909B2-8CBF-4C13-8163-C8DA4234EB88}"/>
              </a:ext>
            </a:extLst>
          </p:cNvPr>
          <p:cNvSpPr txBox="1"/>
          <p:nvPr/>
        </p:nvSpPr>
        <p:spPr>
          <a:xfrm>
            <a:off x="367341" y="166237"/>
            <a:ext cx="2539596" cy="492412"/>
          </a:xfrm>
          <a:prstGeom prst="rect">
            <a:avLst/>
          </a:prstGeom>
          <a:noFill/>
          <a:ln>
            <a:noFill/>
          </a:ln>
        </p:spPr>
        <p:txBody>
          <a:bodyPr spcFirstLastPara="1" wrap="square" lIns="0" tIns="91425" rIns="91425" bIns="91425" anchor="t" anchorCtr="0">
            <a:spAutoFit/>
          </a:bodyPr>
          <a:lstStyle/>
          <a:p>
            <a:pPr defTabSz="914400" eaLnBrk="1" fontAlgn="auto" latinLnBrk="0" hangingPunct="1">
              <a:buSzTx/>
              <a:tabLst/>
              <a:defRPr/>
            </a:pPr>
            <a:r>
              <a:rPr lang="en-US" sz="2000" b="1" dirty="0">
                <a:solidFill>
                  <a:srgbClr val="5F6368"/>
                </a:solidFill>
                <a:latin typeface="Segoe UI" panose="020B0502040204020203" pitchFamily="34" charset="0"/>
                <a:ea typeface="Open Sans"/>
                <a:cs typeface="Segoe UI" panose="020B0502040204020203" pitchFamily="34" charset="0"/>
                <a:sym typeface="Open Sans"/>
              </a:rPr>
              <a:t>B</a:t>
            </a:r>
            <a:r>
              <a:rPr lang="en-SG" sz="2000" b="1" dirty="0">
                <a:solidFill>
                  <a:srgbClr val="5F6368"/>
                </a:solidFill>
                <a:latin typeface="Segoe UI" panose="020B0502040204020203" pitchFamily="34" charset="0"/>
                <a:ea typeface="Open Sans"/>
                <a:cs typeface="Segoe UI" panose="020B0502040204020203" pitchFamily="34" charset="0"/>
                <a:sym typeface="Open Sans"/>
              </a:rPr>
              <a:t>ackground</a:t>
            </a:r>
          </a:p>
        </p:txBody>
      </p:sp>
      <p:sp>
        <p:nvSpPr>
          <p:cNvPr id="17" name="Google Shape;166;p42">
            <a:extLst>
              <a:ext uri="{FF2B5EF4-FFF2-40B4-BE49-F238E27FC236}">
                <a16:creationId xmlns:a16="http://schemas.microsoft.com/office/drawing/2014/main" id="{D5365D80-83A9-484D-9263-52A87A8105E5}"/>
              </a:ext>
            </a:extLst>
          </p:cNvPr>
          <p:cNvSpPr/>
          <p:nvPr/>
        </p:nvSpPr>
        <p:spPr>
          <a:xfrm>
            <a:off x="367341" y="1957374"/>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Google Shape;166;p42">
            <a:extLst>
              <a:ext uri="{FF2B5EF4-FFF2-40B4-BE49-F238E27FC236}">
                <a16:creationId xmlns:a16="http://schemas.microsoft.com/office/drawing/2014/main" id="{732BF529-C54D-47F7-9050-B708145A1C38}"/>
              </a:ext>
            </a:extLst>
          </p:cNvPr>
          <p:cNvSpPr/>
          <p:nvPr/>
        </p:nvSpPr>
        <p:spPr>
          <a:xfrm>
            <a:off x="369053" y="2403083"/>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Google Shape;165;p42">
            <a:extLst>
              <a:ext uri="{FF2B5EF4-FFF2-40B4-BE49-F238E27FC236}">
                <a16:creationId xmlns:a16="http://schemas.microsoft.com/office/drawing/2014/main" id="{92F3CC99-59B9-47CA-A4F6-5353A4AC8E79}"/>
              </a:ext>
            </a:extLst>
          </p:cNvPr>
          <p:cNvSpPr txBox="1"/>
          <p:nvPr/>
        </p:nvSpPr>
        <p:spPr>
          <a:xfrm>
            <a:off x="367341" y="3093167"/>
            <a:ext cx="1597902" cy="492412"/>
          </a:xfrm>
          <a:prstGeom prst="rect">
            <a:avLst/>
          </a:prstGeom>
          <a:noFill/>
          <a:ln>
            <a:noFill/>
          </a:ln>
        </p:spPr>
        <p:txBody>
          <a:bodyPr spcFirstLastPara="1" wrap="square" lIns="0" tIns="91425" rIns="91425" bIns="91425" anchor="t" anchorCtr="0">
            <a:spAutoFit/>
          </a:bodyPr>
          <a:lstStyle/>
          <a:p>
            <a:pPr defTabSz="914400" eaLnBrk="1" fontAlgn="auto" latinLnBrk="0" hangingPunct="1">
              <a:buSzTx/>
              <a:tabLst/>
              <a:defRPr/>
            </a:pPr>
            <a:r>
              <a:rPr lang="en-SG" sz="2000" b="1" dirty="0">
                <a:solidFill>
                  <a:srgbClr val="5F6368"/>
                </a:solidFill>
                <a:latin typeface="Segoe UI" panose="020B0502040204020203" pitchFamily="34" charset="0"/>
                <a:ea typeface="Open Sans"/>
                <a:cs typeface="Segoe UI" panose="020B0502040204020203" pitchFamily="34" charset="0"/>
                <a:sym typeface="Open Sans"/>
              </a:rPr>
              <a:t>Objective</a:t>
            </a:r>
          </a:p>
        </p:txBody>
      </p:sp>
      <p:sp>
        <p:nvSpPr>
          <p:cNvPr id="20" name="TextBox 19">
            <a:extLst>
              <a:ext uri="{FF2B5EF4-FFF2-40B4-BE49-F238E27FC236}">
                <a16:creationId xmlns:a16="http://schemas.microsoft.com/office/drawing/2014/main" id="{9C0877B9-6B1A-48FE-B30D-A76775EC7534}"/>
              </a:ext>
            </a:extLst>
          </p:cNvPr>
          <p:cNvSpPr txBox="1"/>
          <p:nvPr/>
        </p:nvSpPr>
        <p:spPr>
          <a:xfrm>
            <a:off x="567395" y="3817632"/>
            <a:ext cx="8296825" cy="5232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i="0" u="none" strike="noStrike" baseline="0" dirty="0">
                <a:latin typeface="Segoe UI" panose="020B0502040204020203" pitchFamily="34" charset="0"/>
                <a:cs typeface="Segoe UI" panose="020B0502040204020203" pitchFamily="34" charset="0"/>
              </a:rPr>
              <a:t>The Objective is to find the Rapyd’s protentional solutions that it can be integrated with Tuber app for its payments platform</a:t>
            </a:r>
            <a:r>
              <a:rPr lang="en-US" dirty="0">
                <a:latin typeface="Segoe UI" panose="020B0502040204020203" pitchFamily="34" charset="0"/>
                <a:cs typeface="Segoe UI" panose="020B0502040204020203" pitchFamily="34" charset="0"/>
              </a:rPr>
              <a:t>.</a:t>
            </a:r>
            <a:r>
              <a:rPr lang="en-US" i="0" u="none" strike="noStrike" baseline="0" dirty="0">
                <a:latin typeface="Segoe UI" panose="020B0502040204020203" pitchFamily="34" charset="0"/>
                <a:cs typeface="Segoe UI" panose="020B0502040204020203" pitchFamily="34" charset="0"/>
              </a:rPr>
              <a:t> </a:t>
            </a:r>
          </a:p>
        </p:txBody>
      </p:sp>
      <p:sp>
        <p:nvSpPr>
          <p:cNvPr id="21" name="Google Shape;166;p42">
            <a:extLst>
              <a:ext uri="{FF2B5EF4-FFF2-40B4-BE49-F238E27FC236}">
                <a16:creationId xmlns:a16="http://schemas.microsoft.com/office/drawing/2014/main" id="{5EA23F6F-7D52-46AC-9817-CAAD44FF569F}"/>
              </a:ext>
            </a:extLst>
          </p:cNvPr>
          <p:cNvSpPr/>
          <p:nvPr/>
        </p:nvSpPr>
        <p:spPr>
          <a:xfrm>
            <a:off x="367341" y="3921141"/>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42"/>
          <p:cNvSpPr txBox="1"/>
          <p:nvPr/>
        </p:nvSpPr>
        <p:spPr>
          <a:xfrm>
            <a:off x="155183" y="72197"/>
            <a:ext cx="6110078" cy="492412"/>
          </a:xfrm>
          <a:prstGeom prst="rect">
            <a:avLst/>
          </a:prstGeom>
          <a:noFill/>
          <a:ln>
            <a:noFill/>
          </a:ln>
        </p:spPr>
        <p:txBody>
          <a:bodyPr spcFirstLastPara="1" wrap="square" lIns="0"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5. </a:t>
            </a:r>
            <a:r>
              <a:rPr kumimoji="0" lang="en-US" sz="2000" b="1"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sym typeface="Arial"/>
              </a:rPr>
              <a:t>Disburse Driver earnings </a:t>
            </a:r>
            <a:endParaRPr kumimoji="0" sz="2000" b="1" i="0" u="none" strike="noStrike" kern="0" cap="none" spc="0" normalizeH="0" baseline="0" noProof="0" dirty="0">
              <a:ln>
                <a:noFill/>
              </a:ln>
              <a:solidFill>
                <a:srgbClr val="5F6368"/>
              </a:solidFill>
              <a:effectLst/>
              <a:uLnTx/>
              <a:uFillTx/>
              <a:latin typeface="Segoe UI" panose="020B0502040204020203" pitchFamily="34" charset="0"/>
              <a:ea typeface="Open Sans"/>
              <a:cs typeface="Segoe UI" panose="020B0502040204020203" pitchFamily="34" charset="0"/>
              <a:sym typeface="Open Sans"/>
            </a:endParaRPr>
          </a:p>
        </p:txBody>
      </p:sp>
      <p:sp>
        <p:nvSpPr>
          <p:cNvPr id="4" name="TextBox 3">
            <a:extLst>
              <a:ext uri="{FF2B5EF4-FFF2-40B4-BE49-F238E27FC236}">
                <a16:creationId xmlns:a16="http://schemas.microsoft.com/office/drawing/2014/main" id="{A9825F8B-FA0A-4F64-8694-6BE89EAA297B}"/>
              </a:ext>
            </a:extLst>
          </p:cNvPr>
          <p:cNvSpPr txBox="1"/>
          <p:nvPr/>
        </p:nvSpPr>
        <p:spPr>
          <a:xfrm>
            <a:off x="150382" y="538655"/>
            <a:ext cx="8786917" cy="785023"/>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a:ln>
                  <a:noFill/>
                </a:ln>
                <a:solidFill>
                  <a:srgbClr val="000000"/>
                </a:solidFill>
                <a:effectLst/>
                <a:uLnTx/>
                <a:uFillTx/>
                <a:latin typeface="Segoe UI Light" panose="020B0502040204020203" pitchFamily="34" charset="0"/>
                <a:ea typeface="Open Sans"/>
                <a:cs typeface="Segoe UI Light" panose="020B0502040204020203" pitchFamily="34" charset="0"/>
                <a:sym typeface="Open Sans"/>
              </a:rPr>
              <a:t>Driver’s earnings can be disbursed into their bank account with </a:t>
            </a:r>
            <a:r>
              <a:rPr kumimoji="0" lang="en-US" sz="1000" b="1" i="0" u="none" strike="noStrike" kern="0" cap="none" spc="0" normalizeH="0" baseline="0" noProof="0" dirty="0">
                <a:ln>
                  <a:noFill/>
                </a:ln>
                <a:solidFill>
                  <a:srgbClr val="000000"/>
                </a:solidFill>
                <a:effectLst/>
                <a:uLnTx/>
                <a:uFillTx/>
                <a:latin typeface="Segoe UI Light" panose="020B0502040204020203" pitchFamily="34" charset="0"/>
                <a:ea typeface="Open Sans"/>
                <a:cs typeface="Segoe UI Light" panose="020B0502040204020203" pitchFamily="34" charset="0"/>
                <a:sym typeface="Open Sans"/>
              </a:rPr>
              <a:t>Rapyd Disburse Payout method</a:t>
            </a:r>
            <a:r>
              <a:rPr kumimoji="0" lang="en-US" sz="1000" b="0" i="0" u="none" strike="noStrike" kern="0" cap="none" spc="0" normalizeH="0" baseline="0" noProof="0" dirty="0">
                <a:ln>
                  <a:noFill/>
                </a:ln>
                <a:solidFill>
                  <a:srgbClr val="000000"/>
                </a:solidFill>
                <a:effectLst/>
                <a:uLnTx/>
                <a:uFillTx/>
                <a:latin typeface="Segoe UI Light" panose="020B0502040204020203" pitchFamily="34" charset="0"/>
                <a:ea typeface="Open Sans"/>
                <a:cs typeface="Segoe UI Light" panose="020B0502040204020203" pitchFamily="34" charset="0"/>
                <a:sym typeface="Open Sans"/>
              </a:rPr>
              <a:t>.</a:t>
            </a:r>
          </a:p>
          <a:p>
            <a:pPr marL="285750" marR="0" lvl="0" indent="-285750" algn="just"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a:ln>
                  <a:noFill/>
                </a:ln>
                <a:solidFill>
                  <a:srgbClr val="000000"/>
                </a:solidFill>
                <a:effectLst/>
                <a:uLnTx/>
                <a:uFillTx/>
                <a:latin typeface="Segoe UI Light" panose="020B0502040204020203" pitchFamily="34" charset="0"/>
                <a:ea typeface="Open Sans"/>
                <a:cs typeface="Segoe UI Light" panose="020B0502040204020203" pitchFamily="34" charset="0"/>
                <a:sym typeface="Open Sans"/>
              </a:rPr>
              <a:t>Payout will be done from Tuber company wallet to deriver bank account. Since it will be a recurring payment driver can set reusing sender or receiver feature for future payments or hosted beneficiary page.</a:t>
            </a:r>
          </a:p>
          <a:p>
            <a:pPr marL="285750" marR="0" lvl="0" indent="-285750" algn="just" defTabSz="91440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0" cap="none" spc="0" normalizeH="0" baseline="0" noProof="0" dirty="0">
                <a:ln>
                  <a:noFill/>
                </a:ln>
                <a:solidFill>
                  <a:srgbClr val="000000"/>
                </a:solidFill>
                <a:effectLst/>
                <a:uLnTx/>
                <a:uFillTx/>
                <a:latin typeface="Segoe UI Light" panose="020B0502040204020203" pitchFamily="34" charset="0"/>
                <a:ea typeface="Open Sans"/>
                <a:cs typeface="Segoe UI Light" panose="020B0502040204020203" pitchFamily="34" charset="0"/>
                <a:sym typeface="Open Sans"/>
              </a:rPr>
              <a:t>Invoke </a:t>
            </a:r>
            <a:r>
              <a:rPr kumimoji="0" lang="en-US" sz="1000" b="1" i="0" u="none" strike="noStrike" kern="0" cap="none" spc="0" normalizeH="0" baseline="0" noProof="0" dirty="0">
                <a:ln>
                  <a:noFill/>
                </a:ln>
                <a:solidFill>
                  <a:srgbClr val="000000"/>
                </a:solidFill>
                <a:effectLst/>
                <a:uLnTx/>
                <a:uFillTx/>
                <a:latin typeface="Segoe UI Light" panose="020B0502040204020203" pitchFamily="34" charset="0"/>
                <a:ea typeface="Open Sans"/>
                <a:cs typeface="Segoe UI Light" panose="020B0502040204020203" pitchFamily="34" charset="0"/>
                <a:sym typeface="Open Sans"/>
              </a:rPr>
              <a:t>Rapyd create Payout request </a:t>
            </a:r>
            <a:r>
              <a:rPr kumimoji="0" lang="en-US" sz="1000" b="0" i="0" u="none" strike="noStrike" kern="0" cap="none" spc="0" normalizeH="0" baseline="0" noProof="0" dirty="0">
                <a:ln>
                  <a:noFill/>
                </a:ln>
                <a:solidFill>
                  <a:srgbClr val="000000"/>
                </a:solidFill>
                <a:effectLst/>
                <a:uLnTx/>
                <a:uFillTx/>
                <a:latin typeface="Segoe UI Light" panose="020B0502040204020203" pitchFamily="34" charset="0"/>
                <a:ea typeface="Open Sans"/>
                <a:cs typeface="Segoe UI Light" panose="020B0502040204020203" pitchFamily="34" charset="0"/>
                <a:sym typeface="Open Sans"/>
              </a:rPr>
              <a:t>to initiate payment.</a:t>
            </a:r>
            <a:endParaRPr kumimoji="0" lang="en" sz="1000" b="0" i="0" u="none" strike="noStrike" kern="0" cap="none" spc="0" normalizeH="0" baseline="0" noProof="0" dirty="0">
              <a:ln>
                <a:noFill/>
              </a:ln>
              <a:solidFill>
                <a:srgbClr val="5F6368"/>
              </a:solidFill>
              <a:effectLst/>
              <a:uLnTx/>
              <a:uFillTx/>
              <a:latin typeface="Segoe UI" panose="020B0502040204020203" pitchFamily="34" charset="0"/>
              <a:ea typeface="Open Sans"/>
              <a:cs typeface="Segoe UI" panose="020B0502040204020203" pitchFamily="34" charset="0"/>
              <a:sym typeface="Open Sans"/>
            </a:endParaRPr>
          </a:p>
        </p:txBody>
      </p:sp>
      <p:sp>
        <p:nvSpPr>
          <p:cNvPr id="32" name="Rectangle: Rounded Corners 31">
            <a:extLst>
              <a:ext uri="{FF2B5EF4-FFF2-40B4-BE49-F238E27FC236}">
                <a16:creationId xmlns:a16="http://schemas.microsoft.com/office/drawing/2014/main" id="{26286A8C-C2A3-4F27-A719-0F66CBE68B1F}"/>
              </a:ext>
            </a:extLst>
          </p:cNvPr>
          <p:cNvSpPr/>
          <p:nvPr/>
        </p:nvSpPr>
        <p:spPr>
          <a:xfrm>
            <a:off x="1040912" y="1852392"/>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List Payout methods</a:t>
            </a: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33" name="Rectangle: Rounded Corners 32">
            <a:extLst>
              <a:ext uri="{FF2B5EF4-FFF2-40B4-BE49-F238E27FC236}">
                <a16:creationId xmlns:a16="http://schemas.microsoft.com/office/drawing/2014/main" id="{247F7B00-A34F-413E-A80D-A9DA1576D582}"/>
              </a:ext>
            </a:extLst>
          </p:cNvPr>
          <p:cNvSpPr/>
          <p:nvPr/>
        </p:nvSpPr>
        <p:spPr>
          <a:xfrm>
            <a:off x="4338338" y="1863910"/>
            <a:ext cx="4598961"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GET https://rapyd.net/v1/payouts/supported_types?category=bank&amp;beneficiary_country=SG&amp;payout_currency=SGD</a:t>
            </a:r>
            <a:endParaRPr kumimoji="0" lang="en-SG"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34" name="Rectangle: Rounded Corners 33">
            <a:extLst>
              <a:ext uri="{FF2B5EF4-FFF2-40B4-BE49-F238E27FC236}">
                <a16:creationId xmlns:a16="http://schemas.microsoft.com/office/drawing/2014/main" id="{61FD0543-3425-43C5-89C3-C177494EACB2}"/>
              </a:ext>
            </a:extLst>
          </p:cNvPr>
          <p:cNvSpPr/>
          <p:nvPr/>
        </p:nvSpPr>
        <p:spPr>
          <a:xfrm>
            <a:off x="1040912" y="2174216"/>
            <a:ext cx="1097280" cy="58851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SG_DBS_BANK</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SG_CITI_BANK</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SG_ANZ_BANK</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SG_SCB_BANK</a:t>
            </a: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35" name="TextBox 34">
            <a:extLst>
              <a:ext uri="{FF2B5EF4-FFF2-40B4-BE49-F238E27FC236}">
                <a16:creationId xmlns:a16="http://schemas.microsoft.com/office/drawing/2014/main" id="{9A2F5395-B0D0-4A65-926C-1CC57ED58FC3}"/>
              </a:ext>
            </a:extLst>
          </p:cNvPr>
          <p:cNvSpPr txBox="1"/>
          <p:nvPr/>
        </p:nvSpPr>
        <p:spPr>
          <a:xfrm>
            <a:off x="6637818" y="2205129"/>
            <a:ext cx="2029937"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3. </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API response: List Payout Method types</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sp>
        <p:nvSpPr>
          <p:cNvPr id="36" name="Rectangle: Rounded Corners 35">
            <a:extLst>
              <a:ext uri="{FF2B5EF4-FFF2-40B4-BE49-F238E27FC236}">
                <a16:creationId xmlns:a16="http://schemas.microsoft.com/office/drawing/2014/main" id="{DE69C8CC-079F-4B28-8DCA-04288D28B6D9}"/>
              </a:ext>
            </a:extLst>
          </p:cNvPr>
          <p:cNvSpPr/>
          <p:nvPr/>
        </p:nvSpPr>
        <p:spPr>
          <a:xfrm>
            <a:off x="1048735" y="3121341"/>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Payout method</a:t>
            </a: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37" name="Rectangle: Rounded Corners 36">
            <a:extLst>
              <a:ext uri="{FF2B5EF4-FFF2-40B4-BE49-F238E27FC236}">
                <a16:creationId xmlns:a16="http://schemas.microsoft.com/office/drawing/2014/main" id="{D539FD1C-3512-4A48-8668-B187A32D9D9E}"/>
              </a:ext>
            </a:extLst>
          </p:cNvPr>
          <p:cNvSpPr/>
          <p:nvPr/>
        </p:nvSpPr>
        <p:spPr>
          <a:xfrm>
            <a:off x="4337528" y="2981923"/>
            <a:ext cx="4598962" cy="321725"/>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GET https:/rapyd.net/v1/payouts/</a:t>
            </a:r>
            <a:r>
              <a:rPr kumimoji="0" lang="en-US" sz="600" b="0" i="0" u="none" strike="noStrike" kern="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ph_anzbank_bank</a:t>
            </a: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a:t>
            </a:r>
            <a:r>
              <a:rPr kumimoji="0" lang="en-US" sz="600" b="0" i="0" u="none" strike="noStrike" kern="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details?sender_country</a:t>
            </a: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a:t>
            </a:r>
            <a:r>
              <a:rPr kumimoji="0" lang="en-US" sz="600" b="0" i="0" u="none" strike="noStrike" kern="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SG&amp;sender_currency</a:t>
            </a: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a:t>
            </a:r>
            <a:r>
              <a:rPr kumimoji="0" lang="en-US" sz="600" b="0" i="0" u="none" strike="noStrike" kern="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SGD&amp;beneficiary_country</a:t>
            </a: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a:t>
            </a:r>
            <a:r>
              <a:rPr kumimoji="0" lang="en-US" sz="600" b="0" i="0" u="none" strike="noStrike" kern="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SG&amp;payout_currency</a:t>
            </a: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a:t>
            </a:r>
            <a:r>
              <a:rPr kumimoji="0" lang="en-US" sz="600" b="0" i="0" u="none" strike="noStrike" kern="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SGD&amp;sender_entity_type</a:t>
            </a: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a:t>
            </a:r>
            <a:r>
              <a:rPr kumimoji="0" lang="en-US" sz="600" b="0" i="0" u="none" strike="noStrike" kern="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company&amp;beneficiary_entity_type</a:t>
            </a: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a:t>
            </a:r>
            <a:r>
              <a:rPr kumimoji="0" lang="en-US" sz="600" b="0" i="0" u="none" strike="noStrike" kern="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individual&amp;payout_amount</a:t>
            </a:r>
            <a:r>
              <a:rPr kumimoji="0" lang="en-US"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=10000</a:t>
            </a:r>
            <a:endParaRPr kumimoji="0" lang="en-SG" sz="6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38" name="TextBox 37">
            <a:extLst>
              <a:ext uri="{FF2B5EF4-FFF2-40B4-BE49-F238E27FC236}">
                <a16:creationId xmlns:a16="http://schemas.microsoft.com/office/drawing/2014/main" id="{1845A8C1-A38F-4462-A7AF-11908890529D}"/>
              </a:ext>
            </a:extLst>
          </p:cNvPr>
          <p:cNvSpPr txBox="1"/>
          <p:nvPr/>
        </p:nvSpPr>
        <p:spPr>
          <a:xfrm>
            <a:off x="1002571" y="2908748"/>
            <a:ext cx="1431779"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5. </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Select a payout method</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sp>
        <p:nvSpPr>
          <p:cNvPr id="39" name="TextBox 38">
            <a:extLst>
              <a:ext uri="{FF2B5EF4-FFF2-40B4-BE49-F238E27FC236}">
                <a16:creationId xmlns:a16="http://schemas.microsoft.com/office/drawing/2014/main" id="{E1A82FFD-D33F-4360-93D0-72EABAC5CAB3}"/>
              </a:ext>
            </a:extLst>
          </p:cNvPr>
          <p:cNvSpPr txBox="1"/>
          <p:nvPr/>
        </p:nvSpPr>
        <p:spPr>
          <a:xfrm>
            <a:off x="4389129" y="2801026"/>
            <a:ext cx="2298672"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6. </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API request: Get Payout required fields</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sp>
        <p:nvSpPr>
          <p:cNvPr id="40" name="Rectangle: Rounded Corners 39">
            <a:extLst>
              <a:ext uri="{FF2B5EF4-FFF2-40B4-BE49-F238E27FC236}">
                <a16:creationId xmlns:a16="http://schemas.microsoft.com/office/drawing/2014/main" id="{CB443E04-BFAB-46F5-A508-D8BBF3D683CC}"/>
              </a:ext>
            </a:extLst>
          </p:cNvPr>
          <p:cNvSpPr/>
          <p:nvPr/>
        </p:nvSpPr>
        <p:spPr>
          <a:xfrm>
            <a:off x="6745608" y="2401527"/>
            <a:ext cx="2191691"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SG" sz="800" b="1" i="0" u="none" strike="noStrike" kern="0" cap="none" spc="0" normalizeH="0" baseline="0" noProof="0" dirty="0">
                <a:ln>
                  <a:noFill/>
                </a:ln>
                <a:solidFill>
                  <a:srgbClr val="4C555A"/>
                </a:solidFill>
                <a:effectLst/>
                <a:uLnTx/>
                <a:uFillTx/>
                <a:latin typeface="Segoe UI Light" panose="020B0502040204020203" pitchFamily="34" charset="0"/>
                <a:ea typeface="+mn-ea"/>
                <a:cs typeface="Segoe UI Light" panose="020B0502040204020203" pitchFamily="34" charset="0"/>
                <a:sym typeface="Arial"/>
              </a:rPr>
            </a:b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List of Payout methods </a:t>
            </a: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42" name="Rectangle: Rounded Corners 41">
            <a:extLst>
              <a:ext uri="{FF2B5EF4-FFF2-40B4-BE49-F238E27FC236}">
                <a16:creationId xmlns:a16="http://schemas.microsoft.com/office/drawing/2014/main" id="{BF75C1C7-F6AC-409E-91F2-C778D62CBC8A}"/>
              </a:ext>
            </a:extLst>
          </p:cNvPr>
          <p:cNvSpPr/>
          <p:nvPr/>
        </p:nvSpPr>
        <p:spPr>
          <a:xfrm>
            <a:off x="6745608" y="3593804"/>
            <a:ext cx="2204392"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SG" sz="800" b="1" i="0" u="none" strike="noStrike" kern="0" cap="none" spc="0" normalizeH="0" baseline="0" noProof="0" dirty="0">
                <a:ln>
                  <a:noFill/>
                </a:ln>
                <a:solidFill>
                  <a:srgbClr val="4C555A"/>
                </a:solidFill>
                <a:effectLst/>
                <a:uLnTx/>
                <a:uFillTx/>
                <a:latin typeface="Segoe UI Light" panose="020B0502040204020203" pitchFamily="34" charset="0"/>
                <a:ea typeface="+mn-ea"/>
                <a:cs typeface="Segoe UI Light" panose="020B0502040204020203" pitchFamily="34" charset="0"/>
                <a:sym typeface="Arial"/>
              </a:rPr>
            </a:br>
            <a:r>
              <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Required fields for Payout response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43" name="Rectangle: Rounded Corners 42">
            <a:extLst>
              <a:ext uri="{FF2B5EF4-FFF2-40B4-BE49-F238E27FC236}">
                <a16:creationId xmlns:a16="http://schemas.microsoft.com/office/drawing/2014/main" id="{26C62189-F8F9-4F33-8FF5-5BCE1DF4A2F0}"/>
              </a:ext>
            </a:extLst>
          </p:cNvPr>
          <p:cNvSpPr/>
          <p:nvPr/>
        </p:nvSpPr>
        <p:spPr>
          <a:xfrm>
            <a:off x="1047262" y="4546589"/>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Transfer successful </a:t>
            </a: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45" name="TextBox 44">
            <a:extLst>
              <a:ext uri="{FF2B5EF4-FFF2-40B4-BE49-F238E27FC236}">
                <a16:creationId xmlns:a16="http://schemas.microsoft.com/office/drawing/2014/main" id="{C18A4454-0BA3-456C-A86B-8FBA89AB33A5}"/>
              </a:ext>
            </a:extLst>
          </p:cNvPr>
          <p:cNvSpPr txBox="1"/>
          <p:nvPr/>
        </p:nvSpPr>
        <p:spPr>
          <a:xfrm>
            <a:off x="2529127" y="3463671"/>
            <a:ext cx="1428787"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List of fields to be entered</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sp>
        <p:nvSpPr>
          <p:cNvPr id="49" name="TextBox 48">
            <a:extLst>
              <a:ext uri="{FF2B5EF4-FFF2-40B4-BE49-F238E27FC236}">
                <a16:creationId xmlns:a16="http://schemas.microsoft.com/office/drawing/2014/main" id="{406D4B6F-46CB-4F12-A902-F4A3EA27C9DB}"/>
              </a:ext>
            </a:extLst>
          </p:cNvPr>
          <p:cNvSpPr txBox="1"/>
          <p:nvPr/>
        </p:nvSpPr>
        <p:spPr>
          <a:xfrm>
            <a:off x="2094482" y="2156884"/>
            <a:ext cx="1213811"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4. </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Payout method list</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cxnSp>
        <p:nvCxnSpPr>
          <p:cNvPr id="55" name="Straight Arrow Connector 54">
            <a:extLst>
              <a:ext uri="{FF2B5EF4-FFF2-40B4-BE49-F238E27FC236}">
                <a16:creationId xmlns:a16="http://schemas.microsoft.com/office/drawing/2014/main" id="{9AC77A26-F897-4FA0-B26E-443E21288E0B}"/>
              </a:ext>
            </a:extLst>
          </p:cNvPr>
          <p:cNvCxnSpPr>
            <a:cxnSpLocks/>
            <a:endCxn id="33" idx="1"/>
          </p:cNvCxnSpPr>
          <p:nvPr/>
        </p:nvCxnSpPr>
        <p:spPr>
          <a:xfrm>
            <a:off x="2152365" y="1955350"/>
            <a:ext cx="2185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508F231-F7FF-4E05-970D-1ECE69E87D4B}"/>
              </a:ext>
            </a:extLst>
          </p:cNvPr>
          <p:cNvCxnSpPr>
            <a:cxnSpLocks/>
            <a:endCxn id="34" idx="3"/>
          </p:cNvCxnSpPr>
          <p:nvPr/>
        </p:nvCxnSpPr>
        <p:spPr>
          <a:xfrm flipH="1">
            <a:off x="2138192" y="2468471"/>
            <a:ext cx="45496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24D73AC-C24D-43E8-87EA-2F96677F8883}"/>
              </a:ext>
            </a:extLst>
          </p:cNvPr>
          <p:cNvCxnSpPr>
            <a:cxnSpLocks/>
          </p:cNvCxnSpPr>
          <p:nvPr/>
        </p:nvCxnSpPr>
        <p:spPr>
          <a:xfrm>
            <a:off x="2032713" y="3212824"/>
            <a:ext cx="2225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617756F-7790-4FCE-8908-B77ECFC44A48}"/>
              </a:ext>
            </a:extLst>
          </p:cNvPr>
          <p:cNvCxnSpPr>
            <a:stCxn id="34" idx="2"/>
          </p:cNvCxnSpPr>
          <p:nvPr/>
        </p:nvCxnSpPr>
        <p:spPr>
          <a:xfrm flipH="1">
            <a:off x="1588743" y="2762727"/>
            <a:ext cx="809" cy="349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FA1DA72D-6E67-406A-9B75-DE76559B3786}"/>
              </a:ext>
            </a:extLst>
          </p:cNvPr>
          <p:cNvSpPr/>
          <p:nvPr/>
        </p:nvSpPr>
        <p:spPr>
          <a:xfrm>
            <a:off x="1048735" y="3564467"/>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Payout fields list</a:t>
            </a: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65" name="TextBox 64">
            <a:extLst>
              <a:ext uri="{FF2B5EF4-FFF2-40B4-BE49-F238E27FC236}">
                <a16:creationId xmlns:a16="http://schemas.microsoft.com/office/drawing/2014/main" id="{F45E4335-2B7B-4827-9288-17154148B0CE}"/>
              </a:ext>
            </a:extLst>
          </p:cNvPr>
          <p:cNvSpPr txBox="1"/>
          <p:nvPr/>
        </p:nvSpPr>
        <p:spPr>
          <a:xfrm>
            <a:off x="6675091" y="3422199"/>
            <a:ext cx="2677210"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7.</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 API response: Get Payout Required Fields</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cxnSp>
        <p:nvCxnSpPr>
          <p:cNvPr id="66" name="Straight Arrow Connector 65">
            <a:extLst>
              <a:ext uri="{FF2B5EF4-FFF2-40B4-BE49-F238E27FC236}">
                <a16:creationId xmlns:a16="http://schemas.microsoft.com/office/drawing/2014/main" id="{D357011B-715C-47D3-9B38-A87795A3DC93}"/>
              </a:ext>
            </a:extLst>
          </p:cNvPr>
          <p:cNvCxnSpPr>
            <a:cxnSpLocks/>
            <a:endCxn id="63" idx="3"/>
          </p:cNvCxnSpPr>
          <p:nvPr/>
        </p:nvCxnSpPr>
        <p:spPr>
          <a:xfrm flipH="1">
            <a:off x="2146015" y="3655907"/>
            <a:ext cx="4529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06AAA18E-74AA-46E6-98BD-F0285D2424F8}"/>
              </a:ext>
            </a:extLst>
          </p:cNvPr>
          <p:cNvSpPr/>
          <p:nvPr/>
        </p:nvSpPr>
        <p:spPr>
          <a:xfrm>
            <a:off x="1055085" y="4128178"/>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Payout details</a:t>
            </a: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cxnSp>
        <p:nvCxnSpPr>
          <p:cNvPr id="70" name="Straight Arrow Connector 69">
            <a:extLst>
              <a:ext uri="{FF2B5EF4-FFF2-40B4-BE49-F238E27FC236}">
                <a16:creationId xmlns:a16="http://schemas.microsoft.com/office/drawing/2014/main" id="{B5983AD0-1F5F-40E8-B1B9-F99D9C972D40}"/>
              </a:ext>
            </a:extLst>
          </p:cNvPr>
          <p:cNvCxnSpPr>
            <a:stCxn id="63" idx="2"/>
            <a:endCxn id="67" idx="0"/>
          </p:cNvCxnSpPr>
          <p:nvPr/>
        </p:nvCxnSpPr>
        <p:spPr>
          <a:xfrm>
            <a:off x="1597375" y="3747347"/>
            <a:ext cx="6350" cy="38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25951FE8-41CF-42F5-BAAF-252085E5F412}"/>
              </a:ext>
            </a:extLst>
          </p:cNvPr>
          <p:cNvSpPr/>
          <p:nvPr/>
        </p:nvSpPr>
        <p:spPr>
          <a:xfrm>
            <a:off x="5599621" y="4098990"/>
            <a:ext cx="3350378"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br>
              <a:rPr kumimoji="0" lang="en-SG" sz="800" b="1" i="0" u="none" strike="noStrike" kern="0" cap="none" spc="0" normalizeH="0" baseline="0" noProof="0" dirty="0">
                <a:ln>
                  <a:noFill/>
                </a:ln>
                <a:solidFill>
                  <a:srgbClr val="4C555A"/>
                </a:solidFill>
                <a:effectLst/>
                <a:uLnTx/>
                <a:uFillTx/>
                <a:latin typeface="Segoe UI Light" panose="020B0502040204020203" pitchFamily="34" charset="0"/>
                <a:ea typeface="+mn-ea"/>
                <a:cs typeface="Segoe UI Light" panose="020B0502040204020203" pitchFamily="34" charset="0"/>
                <a:sym typeface="Arial"/>
              </a:rPr>
            </a:br>
            <a:r>
              <a:rPr kumimoji="0" lang="nn-NO"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POST https://rapyd.net/v1/payouts /</a:t>
            </a: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72" name="TextBox 71">
            <a:extLst>
              <a:ext uri="{FF2B5EF4-FFF2-40B4-BE49-F238E27FC236}">
                <a16:creationId xmlns:a16="http://schemas.microsoft.com/office/drawing/2014/main" id="{FA90A1DE-B16C-4F17-9F5B-88C383D3FB75}"/>
              </a:ext>
            </a:extLst>
          </p:cNvPr>
          <p:cNvSpPr txBox="1"/>
          <p:nvPr/>
        </p:nvSpPr>
        <p:spPr>
          <a:xfrm>
            <a:off x="5593815" y="3912734"/>
            <a:ext cx="2029937"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9. </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API request: Create  payout request</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sp>
        <p:nvSpPr>
          <p:cNvPr id="73" name="TextBox 72">
            <a:extLst>
              <a:ext uri="{FF2B5EF4-FFF2-40B4-BE49-F238E27FC236}">
                <a16:creationId xmlns:a16="http://schemas.microsoft.com/office/drawing/2014/main" id="{E658B2F8-72C6-4E63-86CE-0F439B0F0EF0}"/>
              </a:ext>
            </a:extLst>
          </p:cNvPr>
          <p:cNvSpPr txBox="1"/>
          <p:nvPr/>
        </p:nvSpPr>
        <p:spPr>
          <a:xfrm>
            <a:off x="1008921" y="3941735"/>
            <a:ext cx="2029937"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8. </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Payout details : sender, beneficiary…</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cxnSp>
        <p:nvCxnSpPr>
          <p:cNvPr id="74" name="Straight Arrow Connector 73">
            <a:extLst>
              <a:ext uri="{FF2B5EF4-FFF2-40B4-BE49-F238E27FC236}">
                <a16:creationId xmlns:a16="http://schemas.microsoft.com/office/drawing/2014/main" id="{5916B8FB-5B47-4409-B5AA-5AC214F0F77C}"/>
              </a:ext>
            </a:extLst>
          </p:cNvPr>
          <p:cNvCxnSpPr>
            <a:cxnSpLocks/>
            <a:endCxn id="71" idx="1"/>
          </p:cNvCxnSpPr>
          <p:nvPr/>
        </p:nvCxnSpPr>
        <p:spPr>
          <a:xfrm>
            <a:off x="2152365" y="4190430"/>
            <a:ext cx="3447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7D6A01A0-E321-4B40-B7F4-547407ED79A7}"/>
              </a:ext>
            </a:extLst>
          </p:cNvPr>
          <p:cNvSpPr/>
          <p:nvPr/>
        </p:nvSpPr>
        <p:spPr>
          <a:xfrm>
            <a:off x="6745607" y="4564994"/>
            <a:ext cx="2204392"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SG" sz="800" b="1" i="0" u="none" strike="noStrike" kern="0" cap="none" spc="0" normalizeH="0" baseline="0" noProof="0" dirty="0">
                <a:ln>
                  <a:noFill/>
                </a:ln>
                <a:solidFill>
                  <a:srgbClr val="4C555A"/>
                </a:solidFill>
                <a:effectLst/>
                <a:uLnTx/>
                <a:uFillTx/>
                <a:latin typeface="Segoe UI Light" panose="020B0502040204020203" pitchFamily="34" charset="0"/>
                <a:ea typeface="+mn-ea"/>
                <a:cs typeface="Segoe UI Light" panose="020B0502040204020203" pitchFamily="34" charset="0"/>
                <a:sym typeface="Arial"/>
              </a:rPr>
            </a:br>
            <a:r>
              <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Create Payout response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cxnSp>
        <p:nvCxnSpPr>
          <p:cNvPr id="76" name="Connector: Elbow 75">
            <a:extLst>
              <a:ext uri="{FF2B5EF4-FFF2-40B4-BE49-F238E27FC236}">
                <a16:creationId xmlns:a16="http://schemas.microsoft.com/office/drawing/2014/main" id="{1A32D5AD-CEE0-41A3-B29F-C31DFDA234CB}"/>
              </a:ext>
            </a:extLst>
          </p:cNvPr>
          <p:cNvCxnSpPr>
            <a:stCxn id="71" idx="3"/>
            <a:endCxn id="75" idx="3"/>
          </p:cNvCxnSpPr>
          <p:nvPr/>
        </p:nvCxnSpPr>
        <p:spPr>
          <a:xfrm>
            <a:off x="8949999" y="4190430"/>
            <a:ext cx="12700" cy="466004"/>
          </a:xfrm>
          <a:prstGeom prst="bentConnector3">
            <a:avLst>
              <a:gd name="adj1" fmla="val 959118"/>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0560A85-89D8-4397-8EF1-4B1FA6065959}"/>
              </a:ext>
            </a:extLst>
          </p:cNvPr>
          <p:cNvSpPr txBox="1"/>
          <p:nvPr/>
        </p:nvSpPr>
        <p:spPr>
          <a:xfrm>
            <a:off x="6675091" y="4360404"/>
            <a:ext cx="2029937"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10. </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API response: Create a payout</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sp>
        <p:nvSpPr>
          <p:cNvPr id="79" name="Rectangle: Rounded Corners 78">
            <a:extLst>
              <a:ext uri="{FF2B5EF4-FFF2-40B4-BE49-F238E27FC236}">
                <a16:creationId xmlns:a16="http://schemas.microsoft.com/office/drawing/2014/main" id="{7217FDFB-3D3D-497C-A912-E22050B79EED}"/>
              </a:ext>
            </a:extLst>
          </p:cNvPr>
          <p:cNvSpPr/>
          <p:nvPr/>
        </p:nvSpPr>
        <p:spPr>
          <a:xfrm>
            <a:off x="4337528" y="4564994"/>
            <a:ext cx="1849690"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SG" sz="800" b="1" i="0" u="none" strike="noStrike" kern="0" cap="none" spc="0" normalizeH="0" baseline="0" noProof="0" dirty="0">
                <a:ln>
                  <a:noFill/>
                </a:ln>
                <a:solidFill>
                  <a:srgbClr val="4C555A"/>
                </a:solidFill>
                <a:effectLst/>
                <a:uLnTx/>
                <a:uFillTx/>
                <a:latin typeface="Segoe UI Light" panose="020B0502040204020203" pitchFamily="34" charset="0"/>
                <a:ea typeface="+mn-ea"/>
                <a:cs typeface="Segoe UI Light" panose="020B0502040204020203" pitchFamily="34" charset="0"/>
                <a:sym typeface="Arial"/>
              </a:rPr>
            </a:br>
            <a:r>
              <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Bank Transfer initiated and completed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cxnSp>
        <p:nvCxnSpPr>
          <p:cNvPr id="82" name="Straight Arrow Connector 81">
            <a:extLst>
              <a:ext uri="{FF2B5EF4-FFF2-40B4-BE49-F238E27FC236}">
                <a16:creationId xmlns:a16="http://schemas.microsoft.com/office/drawing/2014/main" id="{5744F6EE-F27A-406A-A531-2EA2FFF82204}"/>
              </a:ext>
            </a:extLst>
          </p:cNvPr>
          <p:cNvCxnSpPr>
            <a:cxnSpLocks/>
            <a:endCxn id="43" idx="3"/>
          </p:cNvCxnSpPr>
          <p:nvPr/>
        </p:nvCxnSpPr>
        <p:spPr>
          <a:xfrm flipH="1">
            <a:off x="2144542" y="4638029"/>
            <a:ext cx="451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6EB29D4C-C1A2-4C45-A46A-3FC6001C19E2}"/>
              </a:ext>
            </a:extLst>
          </p:cNvPr>
          <p:cNvSpPr/>
          <p:nvPr/>
        </p:nvSpPr>
        <p:spPr>
          <a:xfrm>
            <a:off x="150382" y="1387548"/>
            <a:ext cx="1097280" cy="182880"/>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Request Payout</a:t>
            </a: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
        <p:nvSpPr>
          <p:cNvPr id="84" name="TextBox 83">
            <a:extLst>
              <a:ext uri="{FF2B5EF4-FFF2-40B4-BE49-F238E27FC236}">
                <a16:creationId xmlns:a16="http://schemas.microsoft.com/office/drawing/2014/main" id="{23A4E5E4-1708-4881-A72E-A9DF815FDFBF}"/>
              </a:ext>
            </a:extLst>
          </p:cNvPr>
          <p:cNvSpPr txBox="1"/>
          <p:nvPr/>
        </p:nvSpPr>
        <p:spPr>
          <a:xfrm>
            <a:off x="4284546" y="1654325"/>
            <a:ext cx="2403255"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2. </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API request: List Payout Method types</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sp>
        <p:nvSpPr>
          <p:cNvPr id="88" name="TextBox 87">
            <a:extLst>
              <a:ext uri="{FF2B5EF4-FFF2-40B4-BE49-F238E27FC236}">
                <a16:creationId xmlns:a16="http://schemas.microsoft.com/office/drawing/2014/main" id="{710C5C08-BD6B-442C-B738-FF71206735D3}"/>
              </a:ext>
            </a:extLst>
          </p:cNvPr>
          <p:cNvSpPr txBox="1"/>
          <p:nvPr/>
        </p:nvSpPr>
        <p:spPr>
          <a:xfrm>
            <a:off x="1008921" y="1667622"/>
            <a:ext cx="2107140"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1"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1</a:t>
            </a: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 List Payout method types</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sp>
        <p:nvSpPr>
          <p:cNvPr id="89" name="TextBox 88">
            <a:extLst>
              <a:ext uri="{FF2B5EF4-FFF2-40B4-BE49-F238E27FC236}">
                <a16:creationId xmlns:a16="http://schemas.microsoft.com/office/drawing/2014/main" id="{61B3806E-C4AB-4DFE-B236-95AD681BC70D}"/>
              </a:ext>
            </a:extLst>
          </p:cNvPr>
          <p:cNvSpPr txBox="1"/>
          <p:nvPr/>
        </p:nvSpPr>
        <p:spPr>
          <a:xfrm>
            <a:off x="2260339" y="1787561"/>
            <a:ext cx="1423237"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Google Sans"/>
              </a:rPr>
              <a:t>Country, Currency, Category</a:t>
            </a:r>
            <a:endParaRPr kumimoji="0" lang="en-SG" sz="800" b="0" i="0" u="none" strike="noStrike" kern="0" cap="none" spc="0" normalizeH="0" baseline="0" noProof="0" dirty="0">
              <a:ln>
                <a:noFill/>
              </a:ln>
              <a:solidFill>
                <a:srgbClr val="000000"/>
              </a:solidFill>
              <a:effectLst/>
              <a:uLnTx/>
              <a:uFillTx/>
              <a:latin typeface="Segoe UI Light" panose="020B0502040204020203" pitchFamily="34" charset="0"/>
              <a:cs typeface="Segoe UI Light" panose="020B0502040204020203" pitchFamily="34" charset="0"/>
              <a:sym typeface="Arial"/>
            </a:endParaRPr>
          </a:p>
        </p:txBody>
      </p:sp>
      <p:cxnSp>
        <p:nvCxnSpPr>
          <p:cNvPr id="29" name="Connector: Elbow 28">
            <a:extLst>
              <a:ext uri="{FF2B5EF4-FFF2-40B4-BE49-F238E27FC236}">
                <a16:creationId xmlns:a16="http://schemas.microsoft.com/office/drawing/2014/main" id="{32B6B094-D9D0-40E1-9CA2-5DEDC8CE6609}"/>
              </a:ext>
            </a:extLst>
          </p:cNvPr>
          <p:cNvCxnSpPr>
            <a:stCxn id="33" idx="3"/>
            <a:endCxn id="40" idx="3"/>
          </p:cNvCxnSpPr>
          <p:nvPr/>
        </p:nvCxnSpPr>
        <p:spPr>
          <a:xfrm>
            <a:off x="8937299" y="1955350"/>
            <a:ext cx="12700" cy="537617"/>
          </a:xfrm>
          <a:prstGeom prst="bentConnector3">
            <a:avLst>
              <a:gd name="adj1" fmla="val 14321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ADD69D7B-5A58-4970-A0B0-06F4653E54D5}"/>
              </a:ext>
            </a:extLst>
          </p:cNvPr>
          <p:cNvCxnSpPr>
            <a:stCxn id="37" idx="3"/>
            <a:endCxn id="42" idx="3"/>
          </p:cNvCxnSpPr>
          <p:nvPr/>
        </p:nvCxnSpPr>
        <p:spPr>
          <a:xfrm>
            <a:off x="8936490" y="3142786"/>
            <a:ext cx="13510" cy="542458"/>
          </a:xfrm>
          <a:prstGeom prst="bentConnector3">
            <a:avLst>
              <a:gd name="adj1" fmla="val 1199238"/>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FBD5AB52-2927-45E8-B444-47BD0898D3BB}"/>
              </a:ext>
            </a:extLst>
          </p:cNvPr>
          <p:cNvSpPr/>
          <p:nvPr/>
        </p:nvSpPr>
        <p:spPr>
          <a:xfrm>
            <a:off x="2564623" y="4564994"/>
            <a:ext cx="1564334"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SG" sz="800" b="1" i="0" u="none" strike="noStrike" kern="0" cap="none" spc="0" normalizeH="0" baseline="0" noProof="0" dirty="0">
                <a:ln>
                  <a:noFill/>
                </a:ln>
                <a:solidFill>
                  <a:srgbClr val="4C555A"/>
                </a:solidFill>
                <a:effectLst/>
                <a:uLnTx/>
                <a:uFillTx/>
                <a:latin typeface="Segoe UI Light" panose="020B0502040204020203" pitchFamily="34" charset="0"/>
                <a:ea typeface="+mn-ea"/>
                <a:cs typeface="Segoe UI Light" panose="020B0502040204020203" pitchFamily="34" charset="0"/>
                <a:sym typeface="Arial"/>
              </a:rPr>
            </a:br>
            <a:r>
              <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Webhook: Payout Completed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G"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cxnSp>
        <p:nvCxnSpPr>
          <p:cNvPr id="104" name="Straight Arrow Connector 103">
            <a:extLst>
              <a:ext uri="{FF2B5EF4-FFF2-40B4-BE49-F238E27FC236}">
                <a16:creationId xmlns:a16="http://schemas.microsoft.com/office/drawing/2014/main" id="{3FC670F1-E1B7-4403-8941-ECA7D3FD0E86}"/>
              </a:ext>
            </a:extLst>
          </p:cNvPr>
          <p:cNvCxnSpPr>
            <a:endCxn id="79" idx="3"/>
          </p:cNvCxnSpPr>
          <p:nvPr/>
        </p:nvCxnSpPr>
        <p:spPr>
          <a:xfrm flipH="1">
            <a:off x="6187218" y="4656434"/>
            <a:ext cx="500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1FEA694-CF43-49DB-91CC-6634D49E3261}"/>
              </a:ext>
            </a:extLst>
          </p:cNvPr>
          <p:cNvCxnSpPr>
            <a:stCxn id="79" idx="1"/>
            <a:endCxn id="108" idx="3"/>
          </p:cNvCxnSpPr>
          <p:nvPr/>
        </p:nvCxnSpPr>
        <p:spPr>
          <a:xfrm flipH="1">
            <a:off x="4128957" y="4656434"/>
            <a:ext cx="208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EDD24FBD-4D3B-4A62-B672-136FE1A625D3}"/>
              </a:ext>
            </a:extLst>
          </p:cNvPr>
          <p:cNvCxnSpPr>
            <a:stCxn id="83" idx="3"/>
          </p:cNvCxnSpPr>
          <p:nvPr/>
        </p:nvCxnSpPr>
        <p:spPr>
          <a:xfrm>
            <a:off x="1247662" y="1478988"/>
            <a:ext cx="356063" cy="373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AFFEE6F7-BCAA-4FF0-9DBD-C7ED3913E110}"/>
              </a:ext>
            </a:extLst>
          </p:cNvPr>
          <p:cNvSpPr/>
          <p:nvPr/>
        </p:nvSpPr>
        <p:spPr>
          <a:xfrm>
            <a:off x="150382" y="4891965"/>
            <a:ext cx="8941909" cy="182880"/>
          </a:xfrm>
          <a:prstGeom prst="round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hlinkClick r:id="rId3"/>
              </a:rPr>
              <a:t>https://docs.rapyd.net/build-with-rapyd/docs/payout-to-a-bank-account</a:t>
            </a: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rPr>
              <a:t>                                                         </a:t>
            </a:r>
            <a:r>
              <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hlinkClick r:id="rId4"/>
              </a:rPr>
              <a:t>https://docs.rapyd.net/build-with-rapyd/reference/payout-object#create-payout</a:t>
            </a:r>
            <a:endParaRPr kumimoji="0" lang="en-US" sz="800" b="0" i="0" u="none" strike="noStrike" kern="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sym typeface="Arial"/>
            </a:endParaRPr>
          </a:p>
        </p:txBody>
      </p:sp>
    </p:spTree>
    <p:extLst>
      <p:ext uri="{BB962C8B-B14F-4D97-AF65-F5344CB8AC3E}">
        <p14:creationId xmlns:p14="http://schemas.microsoft.com/office/powerpoint/2010/main" val="241066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dirty="0">
                <a:solidFill>
                  <a:srgbClr val="FFFFFF"/>
                </a:solidFill>
                <a:latin typeface="Open Sans"/>
                <a:ea typeface="Open Sans"/>
                <a:cs typeface="Open Sans"/>
                <a:sym typeface="Open Sans"/>
              </a:rPr>
              <a:t>Thank you!</a:t>
            </a:r>
            <a:endParaRPr sz="3600" dirty="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42"/>
          <p:cNvSpPr txBox="1"/>
          <p:nvPr/>
        </p:nvSpPr>
        <p:spPr>
          <a:xfrm>
            <a:off x="284069" y="210652"/>
            <a:ext cx="6155100"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000" b="1" dirty="0">
                <a:solidFill>
                  <a:srgbClr val="5F6368"/>
                </a:solidFill>
                <a:latin typeface="Segoe UI" panose="020B0502040204020203" pitchFamily="34" charset="0"/>
                <a:ea typeface="Open Sans"/>
                <a:cs typeface="Segoe UI" panose="020B0502040204020203" pitchFamily="34" charset="0"/>
                <a:sym typeface="Open Sans"/>
              </a:rPr>
              <a:t>Use Case</a:t>
            </a:r>
            <a:endParaRPr sz="2000" b="1"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dirty="0">
              <a:latin typeface="Calibri"/>
              <a:ea typeface="Calibri"/>
              <a:cs typeface="Calibri"/>
              <a:sym typeface="Calibri"/>
            </a:endParaRPr>
          </a:p>
        </p:txBody>
      </p:sp>
      <p:sp>
        <p:nvSpPr>
          <p:cNvPr id="9" name="TextBox 8">
            <a:extLst>
              <a:ext uri="{FF2B5EF4-FFF2-40B4-BE49-F238E27FC236}">
                <a16:creationId xmlns:a16="http://schemas.microsoft.com/office/drawing/2014/main" id="{11326608-96C5-4453-A66C-5537410C9488}"/>
              </a:ext>
            </a:extLst>
          </p:cNvPr>
          <p:cNvSpPr txBox="1"/>
          <p:nvPr/>
        </p:nvSpPr>
        <p:spPr>
          <a:xfrm>
            <a:off x="380440" y="1666647"/>
            <a:ext cx="8308708"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On-boarding process for Rider and Driver.</a:t>
            </a:r>
          </a:p>
        </p:txBody>
      </p:sp>
      <p:sp>
        <p:nvSpPr>
          <p:cNvPr id="10" name="Google Shape;166;p42">
            <a:extLst>
              <a:ext uri="{FF2B5EF4-FFF2-40B4-BE49-F238E27FC236}">
                <a16:creationId xmlns:a16="http://schemas.microsoft.com/office/drawing/2014/main" id="{781E9B70-1964-4195-A09F-F3BC58719038}"/>
              </a:ext>
            </a:extLst>
          </p:cNvPr>
          <p:cNvSpPr/>
          <p:nvPr/>
        </p:nvSpPr>
        <p:spPr>
          <a:xfrm>
            <a:off x="284065" y="1769807"/>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AAB53096-35F0-42C4-A585-3B86D60AD3DD}"/>
              </a:ext>
            </a:extLst>
          </p:cNvPr>
          <p:cNvSpPr txBox="1"/>
          <p:nvPr/>
        </p:nvSpPr>
        <p:spPr>
          <a:xfrm>
            <a:off x="368079" y="2064206"/>
            <a:ext cx="8308708"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Offer list of Payment methods accepted in Singapore to Choose. </a:t>
            </a:r>
          </a:p>
        </p:txBody>
      </p:sp>
      <p:sp>
        <p:nvSpPr>
          <p:cNvPr id="12" name="Google Shape;166;p42">
            <a:extLst>
              <a:ext uri="{FF2B5EF4-FFF2-40B4-BE49-F238E27FC236}">
                <a16:creationId xmlns:a16="http://schemas.microsoft.com/office/drawing/2014/main" id="{AA390103-CFC3-4B46-9605-116936738FFC}"/>
              </a:ext>
            </a:extLst>
          </p:cNvPr>
          <p:cNvSpPr/>
          <p:nvPr/>
        </p:nvSpPr>
        <p:spPr>
          <a:xfrm>
            <a:off x="284065" y="2166797"/>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Google Shape;166;p42">
            <a:extLst>
              <a:ext uri="{FF2B5EF4-FFF2-40B4-BE49-F238E27FC236}">
                <a16:creationId xmlns:a16="http://schemas.microsoft.com/office/drawing/2014/main" id="{D498001E-7548-4F1B-B842-AC84E77A15A2}"/>
              </a:ext>
            </a:extLst>
          </p:cNvPr>
          <p:cNvSpPr/>
          <p:nvPr/>
        </p:nvSpPr>
        <p:spPr>
          <a:xfrm>
            <a:off x="284066" y="2557836"/>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68B17287-0A78-48BD-A082-FE9F629BB080}"/>
              </a:ext>
            </a:extLst>
          </p:cNvPr>
          <p:cNvSpPr txBox="1"/>
          <p:nvPr/>
        </p:nvSpPr>
        <p:spPr>
          <a:xfrm>
            <a:off x="425129" y="2449191"/>
            <a:ext cx="8308708"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Top-up feature </a:t>
            </a:r>
            <a:r>
              <a:rPr lang="en-US" dirty="0">
                <a:latin typeface="Segoe UI" panose="020B0502040204020203" pitchFamily="34" charset="0"/>
                <a:cs typeface="Segoe UI" panose="020B0502040204020203" pitchFamily="34" charset="0"/>
              </a:rPr>
              <a:t>for e-wallet in advance. </a:t>
            </a:r>
            <a:endParaRPr lang="en-US" i="0" u="none" strike="noStrike" baseline="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16F09CDF-9BB8-4130-B46B-F07009553768}"/>
              </a:ext>
            </a:extLst>
          </p:cNvPr>
          <p:cNvSpPr txBox="1"/>
          <p:nvPr/>
        </p:nvSpPr>
        <p:spPr>
          <a:xfrm>
            <a:off x="424143" y="2841909"/>
            <a:ext cx="829571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Calculate Tuber commission(20%) for a completed ride</a:t>
            </a:r>
            <a:r>
              <a:rPr lang="en-US" dirty="0">
                <a:latin typeface="Segoe UI" panose="020B0502040204020203" pitchFamily="34" charset="0"/>
                <a:cs typeface="Segoe UI" panose="020B0502040204020203" pitchFamily="34" charset="0"/>
              </a:rPr>
              <a:t>. </a:t>
            </a:r>
            <a:endParaRPr lang="en-US" i="0" u="none" strike="noStrike" baseline="0" dirty="0">
              <a:latin typeface="Segoe UI" panose="020B0502040204020203" pitchFamily="34" charset="0"/>
              <a:cs typeface="Segoe UI" panose="020B0502040204020203" pitchFamily="34" charset="0"/>
            </a:endParaRPr>
          </a:p>
        </p:txBody>
      </p:sp>
      <p:sp>
        <p:nvSpPr>
          <p:cNvPr id="16" name="Google Shape;166;p42">
            <a:extLst>
              <a:ext uri="{FF2B5EF4-FFF2-40B4-BE49-F238E27FC236}">
                <a16:creationId xmlns:a16="http://schemas.microsoft.com/office/drawing/2014/main" id="{D179BAAE-E1E2-413C-A838-3B9D777B3714}"/>
              </a:ext>
            </a:extLst>
          </p:cNvPr>
          <p:cNvSpPr/>
          <p:nvPr/>
        </p:nvSpPr>
        <p:spPr>
          <a:xfrm>
            <a:off x="284067" y="2950554"/>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TextBox 16">
            <a:extLst>
              <a:ext uri="{FF2B5EF4-FFF2-40B4-BE49-F238E27FC236}">
                <a16:creationId xmlns:a16="http://schemas.microsoft.com/office/drawing/2014/main" id="{58849A69-4777-437A-B78E-9E07F0A1710D}"/>
              </a:ext>
            </a:extLst>
          </p:cNvPr>
          <p:cNvSpPr txBox="1"/>
          <p:nvPr/>
        </p:nvSpPr>
        <p:spPr>
          <a:xfrm>
            <a:off x="424143" y="3231735"/>
            <a:ext cx="829571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i="0" u="none" strike="noStrike" baseline="0" dirty="0">
                <a:latin typeface="Segoe UI" panose="020B0502040204020203" pitchFamily="34" charset="0"/>
                <a:cs typeface="Segoe UI" panose="020B0502040204020203" pitchFamily="34" charset="0"/>
              </a:rPr>
              <a:t>  </a:t>
            </a:r>
            <a:r>
              <a:rPr lang="en-US" i="0" u="none" strike="noStrike" baseline="0" dirty="0">
                <a:latin typeface="Segoe UI" panose="020B0502040204020203" pitchFamily="34" charset="0"/>
                <a:cs typeface="Segoe UI" panose="020B0502040204020203" pitchFamily="34" charset="0"/>
              </a:rPr>
              <a:t>Disburse drives earning into their bank account.</a:t>
            </a:r>
          </a:p>
        </p:txBody>
      </p:sp>
      <p:sp>
        <p:nvSpPr>
          <p:cNvPr id="18" name="Google Shape;166;p42">
            <a:extLst>
              <a:ext uri="{FF2B5EF4-FFF2-40B4-BE49-F238E27FC236}">
                <a16:creationId xmlns:a16="http://schemas.microsoft.com/office/drawing/2014/main" id="{89862244-3738-4986-83B6-5EBC39758276}"/>
              </a:ext>
            </a:extLst>
          </p:cNvPr>
          <p:cNvSpPr/>
          <p:nvPr/>
        </p:nvSpPr>
        <p:spPr>
          <a:xfrm>
            <a:off x="284067" y="3340380"/>
            <a:ext cx="96375" cy="121264"/>
          </a:xfrm>
          <a:prstGeom prst="ellipse">
            <a:avLst/>
          </a:prstGeom>
          <a:solidFill>
            <a:srgbClr val="4285F4"/>
          </a:solidFill>
          <a:ln>
            <a:noFill/>
          </a:ln>
        </p:spPr>
        <p:txBody>
          <a:bodyPr spcFirstLastPara="1" wrap="square" lIns="91425" tIns="91425" rIns="91425" bIns="91425" anchor="ctr"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7763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901051" y="2082300"/>
            <a:ext cx="2343324" cy="892522"/>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000" b="1" dirty="0">
                <a:solidFill>
                  <a:srgbClr val="FFFFFF"/>
                </a:solidFill>
                <a:latin typeface="Segoe UI" panose="020B0502040204020203" pitchFamily="34" charset="0"/>
                <a:ea typeface="Open Sans"/>
                <a:cs typeface="Segoe UI" panose="020B0502040204020203" pitchFamily="34" charset="0"/>
                <a:sym typeface="Open Sans"/>
              </a:rPr>
              <a:t>Understanding</a:t>
            </a:r>
            <a:endParaRPr sz="2000" b="1" dirty="0">
              <a:solidFill>
                <a:srgbClr val="FFFFFF"/>
              </a:solidFill>
              <a:latin typeface="Segoe UI" panose="020B0502040204020203" pitchFamily="34" charset="0"/>
              <a:ea typeface="Open Sans"/>
              <a:cs typeface="Segoe UI" panose="020B0502040204020203" pitchFamily="34" charset="0"/>
              <a:sym typeface="Open Sans"/>
            </a:endParaRPr>
          </a:p>
          <a:p>
            <a:pPr marL="0" lvl="0" indent="0" algn="r" rtl="0">
              <a:lnSpc>
                <a:spcPct val="115000"/>
              </a:lnSpc>
              <a:spcBef>
                <a:spcPts val="0"/>
              </a:spcBef>
              <a:spcAft>
                <a:spcPts val="0"/>
              </a:spcAft>
              <a:buNone/>
            </a:pPr>
            <a:r>
              <a:rPr lang="en" sz="2000" b="1" dirty="0">
                <a:solidFill>
                  <a:srgbClr val="FFFFFF"/>
                </a:solidFill>
                <a:latin typeface="Segoe UI" panose="020B0502040204020203" pitchFamily="34" charset="0"/>
                <a:ea typeface="Open Sans"/>
                <a:cs typeface="Segoe UI" panose="020B0502040204020203" pitchFamily="34" charset="0"/>
                <a:sym typeface="Open Sans"/>
              </a:rPr>
              <a:t>the user</a:t>
            </a:r>
            <a:endParaRPr sz="2000" b="1" dirty="0">
              <a:solidFill>
                <a:srgbClr val="FFFFFF"/>
              </a:solidFill>
              <a:latin typeface="Segoe UI" panose="020B0502040204020203" pitchFamily="34" charset="0"/>
              <a:ea typeface="Open Sans"/>
              <a:cs typeface="Segoe UI" panose="020B0502040204020203" pitchFamily="34" charset="0"/>
              <a:sym typeface="Open Sans"/>
            </a:endParaRPr>
          </a:p>
        </p:txBody>
      </p:sp>
      <p:sp>
        <p:nvSpPr>
          <p:cNvPr id="187" name="Google Shape;187;p44"/>
          <p:cNvSpPr txBox="1"/>
          <p:nvPr/>
        </p:nvSpPr>
        <p:spPr>
          <a:xfrm>
            <a:off x="3712425" y="1886850"/>
            <a:ext cx="3946500" cy="1477297"/>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Segoe UI" panose="020B0502040204020203" pitchFamily="34" charset="0"/>
                <a:ea typeface="Open Sans"/>
                <a:cs typeface="Segoe UI" panose="020B0502040204020203" pitchFamily="34" charset="0"/>
                <a:sym typeface="Open Sans"/>
              </a:rPr>
              <a:t>User research</a:t>
            </a:r>
            <a:endParaRPr dirty="0">
              <a:solidFill>
                <a:srgbClr val="FFFFFF"/>
              </a:solidFill>
              <a:latin typeface="Segoe UI" panose="020B0502040204020203" pitchFamily="34" charset="0"/>
              <a:ea typeface="Open Sans"/>
              <a:cs typeface="Segoe UI" panose="020B0502040204020203" pitchFamily="34" charset="0"/>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Segoe UI" panose="020B0502040204020203" pitchFamily="34" charset="0"/>
                <a:ea typeface="Open Sans"/>
                <a:cs typeface="Segoe UI" panose="020B0502040204020203" pitchFamily="34" charset="0"/>
                <a:sym typeface="Open Sans"/>
              </a:rPr>
              <a:t>Personas</a:t>
            </a:r>
            <a:endParaRPr dirty="0">
              <a:solidFill>
                <a:srgbClr val="FFFFFF"/>
              </a:solidFill>
              <a:latin typeface="Segoe UI" panose="020B0502040204020203" pitchFamily="34" charset="0"/>
              <a:ea typeface="Open Sans"/>
              <a:cs typeface="Segoe UI" panose="020B0502040204020203" pitchFamily="34" charset="0"/>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Segoe UI" panose="020B0502040204020203" pitchFamily="34" charset="0"/>
                <a:ea typeface="Open Sans"/>
                <a:cs typeface="Segoe UI" panose="020B0502040204020203" pitchFamily="34" charset="0"/>
                <a:sym typeface="Open Sans"/>
              </a:rPr>
              <a:t>Problem statements</a:t>
            </a:r>
            <a:endParaRPr dirty="0">
              <a:solidFill>
                <a:srgbClr val="FFFFFF"/>
              </a:solidFill>
              <a:latin typeface="Segoe UI" panose="020B0502040204020203" pitchFamily="34" charset="0"/>
              <a:ea typeface="Open Sans"/>
              <a:cs typeface="Segoe UI" panose="020B0502040204020203" pitchFamily="34" charset="0"/>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Segoe UI" panose="020B0502040204020203" pitchFamily="34" charset="0"/>
                <a:ea typeface="Open Sans"/>
                <a:cs typeface="Segoe UI" panose="020B0502040204020203" pitchFamily="34" charset="0"/>
                <a:sym typeface="Open Sans"/>
              </a:rPr>
              <a:t>User journey maps</a:t>
            </a:r>
            <a:endParaRPr dirty="0">
              <a:solidFill>
                <a:srgbClr val="FFFFFF"/>
              </a:solidFill>
              <a:latin typeface="Segoe UI" panose="020B0502040204020203" pitchFamily="34" charset="0"/>
              <a:ea typeface="Open Sans"/>
              <a:cs typeface="Segoe UI" panose="020B0502040204020203" pitchFamily="34" charset="0"/>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691166"/>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45"/>
          <p:cNvSpPr txBox="1"/>
          <p:nvPr/>
        </p:nvSpPr>
        <p:spPr>
          <a:xfrm>
            <a:off x="223999" y="512714"/>
            <a:ext cx="6155100"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000" b="1" dirty="0">
                <a:solidFill>
                  <a:srgbClr val="5F6368"/>
                </a:solidFill>
                <a:latin typeface="Segoe UI" panose="020B0502040204020203" pitchFamily="34" charset="0"/>
                <a:ea typeface="Open Sans"/>
                <a:cs typeface="Segoe UI" panose="020B0502040204020203" pitchFamily="34" charset="0"/>
                <a:sym typeface="Open Sans"/>
              </a:rPr>
              <a:t>User research: summary</a:t>
            </a:r>
            <a:endParaRPr sz="2000" b="1"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195" name="Google Shape;195;p45"/>
          <p:cNvSpPr txBox="1"/>
          <p:nvPr/>
        </p:nvSpPr>
        <p:spPr>
          <a:xfrm>
            <a:off x="974727" y="2165614"/>
            <a:ext cx="7136100" cy="1918957"/>
          </a:xfrm>
          <a:prstGeom prst="rect">
            <a:avLst/>
          </a:prstGeom>
          <a:noFill/>
          <a:ln>
            <a:noFill/>
          </a:ln>
        </p:spPr>
        <p:txBody>
          <a:bodyPr spcFirstLastPara="1" wrap="square" lIns="0" tIns="91425" rIns="91425" bIns="91425" anchor="t" anchorCtr="0">
            <a:spAutoFit/>
          </a:bodyPr>
          <a:lstStyle/>
          <a:p>
            <a:pPr marL="285750" lvl="0" indent="-285750" algn="just" rtl="0">
              <a:lnSpc>
                <a:spcPct val="115000"/>
              </a:lnSpc>
              <a:spcBef>
                <a:spcPts val="0"/>
              </a:spcBef>
              <a:spcAft>
                <a:spcPts val="0"/>
              </a:spcAft>
              <a:buFont typeface="Arial" panose="020B0604020202020204" pitchFamily="34" charset="0"/>
              <a:buChar char="•"/>
            </a:pPr>
            <a:r>
              <a:rPr lang="en-US" dirty="0">
                <a:solidFill>
                  <a:srgbClr val="5F6368"/>
                </a:solidFill>
                <a:latin typeface="Segoe UI" panose="020B0502040204020203" pitchFamily="34" charset="0"/>
                <a:ea typeface="Open Sans"/>
                <a:cs typeface="Segoe UI" panose="020B0502040204020203" pitchFamily="34" charset="0"/>
                <a:sym typeface="Open Sans"/>
              </a:rPr>
              <a:t>I have conducted interviews and created empathy maps to understand the users I’m designing for and their needs. A primary user group identified through research are young Students and Adults riders and drivers w</a:t>
            </a:r>
            <a:r>
              <a:rPr lang="en" dirty="0">
                <a:solidFill>
                  <a:srgbClr val="5F6368"/>
                </a:solidFill>
                <a:latin typeface="Segoe UI" panose="020B0502040204020203" pitchFamily="34" charset="0"/>
                <a:ea typeface="Open Sans"/>
                <a:cs typeface="Segoe UI" panose="020B0502040204020203" pitchFamily="34" charset="0"/>
                <a:sym typeface="Open Sans"/>
              </a:rPr>
              <a:t>ho are facing issues while using the Tuber app.</a:t>
            </a:r>
          </a:p>
          <a:p>
            <a:pPr marL="285750" lvl="0" indent="-285750" algn="just" rtl="0">
              <a:lnSpc>
                <a:spcPct val="115000"/>
              </a:lnSpc>
              <a:spcBef>
                <a:spcPts val="0"/>
              </a:spcBef>
              <a:spcAft>
                <a:spcPts val="0"/>
              </a:spcAft>
              <a:buFont typeface="Arial" panose="020B0604020202020204" pitchFamily="34" charset="0"/>
              <a:buChar char="•"/>
            </a:pPr>
            <a:endParaRPr dirty="0">
              <a:solidFill>
                <a:srgbClr val="5F6368"/>
              </a:solidFill>
              <a:latin typeface="Segoe UI" panose="020B0502040204020203" pitchFamily="34" charset="0"/>
              <a:ea typeface="Open Sans"/>
              <a:cs typeface="Segoe UI" panose="020B0502040204020203" pitchFamily="34" charset="0"/>
              <a:sym typeface="Open Sans"/>
            </a:endParaRPr>
          </a:p>
          <a:p>
            <a:pPr marL="285750" lvl="0" indent="-285750" algn="just" rtl="0">
              <a:lnSpc>
                <a:spcPct val="115000"/>
              </a:lnSpc>
              <a:spcBef>
                <a:spcPts val="0"/>
              </a:spcBef>
              <a:spcAft>
                <a:spcPts val="0"/>
              </a:spcAft>
              <a:buFont typeface="Arial" panose="020B0604020202020204" pitchFamily="34" charset="0"/>
              <a:buChar char="•"/>
            </a:pPr>
            <a:r>
              <a:rPr lang="en-US" dirty="0">
                <a:solidFill>
                  <a:srgbClr val="5F6368"/>
                </a:solidFill>
                <a:latin typeface="Segoe UI" panose="020B0502040204020203" pitchFamily="34" charset="0"/>
                <a:ea typeface="Open Sans"/>
                <a:cs typeface="Segoe UI" panose="020B0502040204020203" pitchFamily="34" charset="0"/>
              </a:rPr>
              <a:t>Initial assumptions were confirmed about regular riders and drivers, but we have other user groups who has problems while booking the ride.</a:t>
            </a:r>
            <a:endParaRPr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197" name="Google Shape;197;p45"/>
          <p:cNvSpPr/>
          <p:nvPr/>
        </p:nvSpPr>
        <p:spPr>
          <a:xfrm>
            <a:off x="5000598" y="1095802"/>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sp>
        <p:nvSpPr>
          <p:cNvPr id="11" name="Google Shape;196;p45">
            <a:extLst>
              <a:ext uri="{FF2B5EF4-FFF2-40B4-BE49-F238E27FC236}">
                <a16:creationId xmlns:a16="http://schemas.microsoft.com/office/drawing/2014/main" id="{0C8160F9-E56D-4128-B67F-698760B23D02}"/>
              </a:ext>
            </a:extLst>
          </p:cNvPr>
          <p:cNvSpPr/>
          <p:nvPr/>
        </p:nvSpPr>
        <p:spPr>
          <a:xfrm>
            <a:off x="4286127" y="1471010"/>
            <a:ext cx="513300" cy="440311"/>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97;p45">
            <a:extLst>
              <a:ext uri="{FF2B5EF4-FFF2-40B4-BE49-F238E27FC236}">
                <a16:creationId xmlns:a16="http://schemas.microsoft.com/office/drawing/2014/main" id="{8A5335A7-C185-455B-9CC5-998429A9C0C1}"/>
              </a:ext>
            </a:extLst>
          </p:cNvPr>
          <p:cNvSpPr/>
          <p:nvPr/>
        </p:nvSpPr>
        <p:spPr>
          <a:xfrm>
            <a:off x="4428853" y="1609102"/>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157254" y="339862"/>
            <a:ext cx="6155100" cy="49241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000" b="1" dirty="0">
                <a:solidFill>
                  <a:srgbClr val="5F6368"/>
                </a:solidFill>
                <a:latin typeface="Segoe UI" panose="020B0502040204020203" pitchFamily="34" charset="0"/>
                <a:ea typeface="Open Sans"/>
                <a:cs typeface="Segoe UI" panose="020B0502040204020203" pitchFamily="34" charset="0"/>
                <a:sym typeface="Open Sans"/>
              </a:rPr>
              <a:t>User research: pain points</a:t>
            </a:r>
            <a:endParaRPr sz="2000" b="1" dirty="0">
              <a:solidFill>
                <a:srgbClr val="5F6368"/>
              </a:solidFill>
              <a:latin typeface="Segoe UI" panose="020B0502040204020203" pitchFamily="34" charset="0"/>
              <a:ea typeface="Open Sans"/>
              <a:cs typeface="Segoe UI" panose="020B0502040204020203" pitchFamily="34" charset="0"/>
              <a:sym typeface="Open Sans"/>
            </a:endParaRPr>
          </a:p>
        </p:txBody>
      </p:sp>
      <p:sp>
        <p:nvSpPr>
          <p:cNvPr id="203" name="Google Shape;203;p46"/>
          <p:cNvSpPr txBox="1"/>
          <p:nvPr/>
        </p:nvSpPr>
        <p:spPr>
          <a:xfrm>
            <a:off x="578504" y="1663397"/>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b="1" dirty="0">
                <a:solidFill>
                  <a:srgbClr val="EA4335"/>
                </a:solidFill>
                <a:latin typeface="Segoe UI" panose="020B0502040204020203" pitchFamily="34" charset="0"/>
                <a:ea typeface="Open Sans SemiBold"/>
                <a:cs typeface="Segoe UI" panose="020B0502040204020203" pitchFamily="34" charset="0"/>
                <a:sym typeface="Open Sans SemiBold"/>
              </a:rPr>
              <a:t>On-boarding</a:t>
            </a:r>
            <a:endParaRPr b="1" dirty="0">
              <a:solidFill>
                <a:srgbClr val="4285F4"/>
              </a:solidFill>
              <a:latin typeface="Segoe UI" panose="020B0502040204020203" pitchFamily="34" charset="0"/>
              <a:ea typeface="Open Sans SemiBold"/>
              <a:cs typeface="Segoe UI" panose="020B0502040204020203" pitchFamily="34" charset="0"/>
              <a:sym typeface="Open Sans SemiBold"/>
            </a:endParaRPr>
          </a:p>
        </p:txBody>
      </p:sp>
      <p:sp>
        <p:nvSpPr>
          <p:cNvPr id="204" name="Google Shape;204;p46"/>
          <p:cNvSpPr txBox="1"/>
          <p:nvPr/>
        </p:nvSpPr>
        <p:spPr>
          <a:xfrm>
            <a:off x="272483" y="2122342"/>
            <a:ext cx="2784415" cy="1741985"/>
          </a:xfrm>
          <a:prstGeom prst="rect">
            <a:avLst/>
          </a:prstGeom>
          <a:noFill/>
          <a:ln>
            <a:noFill/>
          </a:ln>
        </p:spPr>
        <p:txBody>
          <a:bodyPr spcFirstLastPara="1" wrap="square" lIns="0" tIns="91425" rIns="91425" bIns="91425" anchor="t" anchorCtr="0">
            <a:spAutoFit/>
          </a:bodyPr>
          <a:lstStyle/>
          <a:p>
            <a:pPr marL="285750" lvl="0" indent="-285750" rtl="0">
              <a:lnSpc>
                <a:spcPct val="115000"/>
              </a:lnSpc>
              <a:spcBef>
                <a:spcPts val="0"/>
              </a:spcBef>
              <a:spcAft>
                <a:spcPts val="0"/>
              </a:spcAft>
              <a:buFont typeface="Arial" panose="020B0604020202020204" pitchFamily="34" charset="0"/>
              <a:buChar char="•"/>
            </a:pPr>
            <a:r>
              <a:rPr lang="en" sz="1100" dirty="0">
                <a:solidFill>
                  <a:srgbClr val="595959"/>
                </a:solidFill>
                <a:latin typeface="Segoe UI" panose="020B0502040204020203" pitchFamily="34" charset="0"/>
                <a:ea typeface="Roboto Light"/>
                <a:cs typeface="Segoe UI" panose="020B0502040204020203" pitchFamily="34" charset="0"/>
                <a:sym typeface="Roboto Light"/>
              </a:rPr>
              <a:t>Profile creation should be optional for cash payments</a:t>
            </a:r>
          </a:p>
          <a:p>
            <a:pPr marL="285750" lvl="0" indent="-285750" rtl="0">
              <a:lnSpc>
                <a:spcPct val="115000"/>
              </a:lnSpc>
              <a:spcBef>
                <a:spcPts val="0"/>
              </a:spcBef>
              <a:spcAft>
                <a:spcPts val="0"/>
              </a:spcAft>
              <a:buFont typeface="Arial" panose="020B0604020202020204" pitchFamily="34" charset="0"/>
              <a:buChar char="•"/>
            </a:pPr>
            <a:endParaRPr lang="en" sz="1100" dirty="0">
              <a:solidFill>
                <a:srgbClr val="595959"/>
              </a:solidFill>
              <a:latin typeface="Segoe UI" panose="020B0502040204020203" pitchFamily="34" charset="0"/>
              <a:ea typeface="Roboto Light"/>
              <a:cs typeface="Segoe UI" panose="020B0502040204020203" pitchFamily="34" charset="0"/>
              <a:sym typeface="Roboto Light"/>
            </a:endParaRPr>
          </a:p>
          <a:p>
            <a:pPr marL="285750" lvl="0" indent="-285750" rtl="0">
              <a:lnSpc>
                <a:spcPct val="115000"/>
              </a:lnSpc>
              <a:spcBef>
                <a:spcPts val="0"/>
              </a:spcBef>
              <a:spcAft>
                <a:spcPts val="0"/>
              </a:spcAft>
              <a:buFont typeface="Arial" panose="020B0604020202020204" pitchFamily="34" charset="0"/>
              <a:buChar char="•"/>
            </a:pPr>
            <a:endParaRPr lang="en" sz="1100" dirty="0">
              <a:solidFill>
                <a:srgbClr val="595959"/>
              </a:solidFill>
              <a:latin typeface="Segoe UI" panose="020B0502040204020203" pitchFamily="34" charset="0"/>
              <a:ea typeface="Roboto Light"/>
              <a:cs typeface="Segoe UI" panose="020B0502040204020203" pitchFamily="34" charset="0"/>
              <a:sym typeface="Roboto Light"/>
            </a:endParaRPr>
          </a:p>
          <a:p>
            <a:pPr marL="285750" lvl="0" indent="-285750" rtl="0">
              <a:lnSpc>
                <a:spcPct val="115000"/>
              </a:lnSpc>
              <a:spcBef>
                <a:spcPts val="0"/>
              </a:spcBef>
              <a:spcAft>
                <a:spcPts val="0"/>
              </a:spcAft>
              <a:buFont typeface="Arial" panose="020B0604020202020204" pitchFamily="34" charset="0"/>
              <a:buChar char="•"/>
            </a:pPr>
            <a:r>
              <a:rPr lang="en" sz="1100" dirty="0">
                <a:solidFill>
                  <a:srgbClr val="595959"/>
                </a:solidFill>
                <a:latin typeface="Segoe UI" panose="020B0502040204020203" pitchFamily="34" charset="0"/>
                <a:ea typeface="Roboto Light"/>
                <a:cs typeface="Segoe UI" panose="020B0502040204020203" pitchFamily="34" charset="0"/>
                <a:sym typeface="Roboto Light"/>
              </a:rPr>
              <a:t>On-boarding should be easy for both Rider and Driver with minimum documentation and faster verification process.</a:t>
            </a:r>
            <a:endParaRPr sz="1100" dirty="0">
              <a:latin typeface="Segoe UI" panose="020B0502040204020203" pitchFamily="34" charset="0"/>
              <a:cs typeface="Segoe UI" panose="020B0502040204020203" pitchFamily="34" charset="0"/>
            </a:endParaRPr>
          </a:p>
        </p:txBody>
      </p:sp>
      <p:sp>
        <p:nvSpPr>
          <p:cNvPr id="205" name="Google Shape;205;p46"/>
          <p:cNvSpPr txBox="1"/>
          <p:nvPr/>
        </p:nvSpPr>
        <p:spPr>
          <a:xfrm>
            <a:off x="3635700" y="1663397"/>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b="1" dirty="0">
                <a:solidFill>
                  <a:srgbClr val="EA4335"/>
                </a:solidFill>
                <a:latin typeface="Segoe UI" panose="020B0502040204020203" pitchFamily="34" charset="0"/>
                <a:ea typeface="Open Sans SemiBold"/>
                <a:cs typeface="Segoe UI" panose="020B0502040204020203" pitchFamily="34" charset="0"/>
                <a:sym typeface="Open Sans SemiBold"/>
              </a:rPr>
              <a:t>Payments</a:t>
            </a:r>
            <a:endParaRPr b="1" dirty="0">
              <a:solidFill>
                <a:srgbClr val="4285F4"/>
              </a:solidFill>
              <a:latin typeface="Segoe UI" panose="020B0502040204020203" pitchFamily="34" charset="0"/>
              <a:ea typeface="Open Sans SemiBold"/>
              <a:cs typeface="Segoe UI" panose="020B0502040204020203" pitchFamily="34" charset="0"/>
              <a:sym typeface="Open Sans SemiBold"/>
            </a:endParaRPr>
          </a:p>
        </p:txBody>
      </p:sp>
      <p:sp>
        <p:nvSpPr>
          <p:cNvPr id="206" name="Google Shape;206;p46"/>
          <p:cNvSpPr txBox="1"/>
          <p:nvPr/>
        </p:nvSpPr>
        <p:spPr>
          <a:xfrm>
            <a:off x="3246276" y="2134338"/>
            <a:ext cx="2915466" cy="2343688"/>
          </a:xfrm>
          <a:prstGeom prst="rect">
            <a:avLst/>
          </a:prstGeom>
          <a:noFill/>
          <a:ln>
            <a:noFill/>
          </a:ln>
        </p:spPr>
        <p:txBody>
          <a:bodyPr spcFirstLastPara="1" wrap="square" lIns="0" tIns="91425" rIns="91425" bIns="91425" anchor="t" anchorCtr="0">
            <a:spAutoFit/>
          </a:bodyPr>
          <a:lstStyle/>
          <a:p>
            <a:pPr marL="171450" indent="-171450">
              <a:lnSpc>
                <a:spcPct val="115000"/>
              </a:lnSpc>
              <a:buFont typeface="Arial" panose="020B0604020202020204" pitchFamily="34" charset="0"/>
              <a:buChar char="•"/>
            </a:pPr>
            <a:r>
              <a:rPr lang="en" sz="1100" dirty="0">
                <a:solidFill>
                  <a:srgbClr val="5F6368"/>
                </a:solidFill>
                <a:latin typeface="Open Sans"/>
                <a:ea typeface="Open Sans"/>
                <a:cs typeface="Open Sans"/>
                <a:sym typeface="Open Sans"/>
              </a:rPr>
              <a:t> </a:t>
            </a:r>
            <a:r>
              <a:rPr lang="en-US" sz="1100" dirty="0">
                <a:solidFill>
                  <a:srgbClr val="595959"/>
                </a:solidFill>
                <a:latin typeface="Segoe UI" panose="020B0502040204020203" pitchFamily="34" charset="0"/>
                <a:ea typeface="Roboto Light"/>
                <a:cs typeface="Segoe UI" panose="020B0502040204020203" pitchFamily="34" charset="0"/>
                <a:sym typeface="Roboto Light"/>
              </a:rPr>
              <a:t>Driver shall have a flexibility to transfer his earnings whenever he wants to his bank account.</a:t>
            </a:r>
          </a:p>
          <a:p>
            <a:pPr marL="171450" indent="-171450">
              <a:lnSpc>
                <a:spcPct val="115000"/>
              </a:lnSpc>
              <a:buFont typeface="Arial" panose="020B0604020202020204" pitchFamily="34" charset="0"/>
              <a:buChar char="•"/>
            </a:pPr>
            <a:endParaRPr lang="en-US" sz="1100" dirty="0">
              <a:solidFill>
                <a:srgbClr val="595959"/>
              </a:solidFill>
              <a:latin typeface="Segoe UI" panose="020B0502040204020203" pitchFamily="34" charset="0"/>
              <a:ea typeface="Roboto Light"/>
              <a:cs typeface="Segoe UI" panose="020B0502040204020203" pitchFamily="34" charset="0"/>
              <a:sym typeface="Roboto Light"/>
            </a:endParaRPr>
          </a:p>
          <a:p>
            <a:pPr marL="171450" indent="-171450">
              <a:lnSpc>
                <a:spcPct val="115000"/>
              </a:lnSpc>
              <a:buFont typeface="Arial" panose="020B0604020202020204" pitchFamily="34" charset="0"/>
              <a:buChar char="•"/>
            </a:pPr>
            <a:r>
              <a:rPr lang="en-US" sz="1100" dirty="0">
                <a:solidFill>
                  <a:srgbClr val="595959"/>
                </a:solidFill>
                <a:latin typeface="Segoe UI" panose="020B0502040204020203" pitchFamily="34" charset="0"/>
                <a:ea typeface="Roboto Light"/>
                <a:cs typeface="Segoe UI" panose="020B0502040204020203" pitchFamily="34" charset="0"/>
                <a:sym typeface="Roboto Light"/>
              </a:rPr>
              <a:t>Rider should be able to see all the supported payment methods and able to set his preferred payment method.</a:t>
            </a:r>
          </a:p>
          <a:p>
            <a:pPr marL="171450" indent="-171450">
              <a:lnSpc>
                <a:spcPct val="115000"/>
              </a:lnSpc>
              <a:buFont typeface="Arial" panose="020B0604020202020204" pitchFamily="34" charset="0"/>
              <a:buChar char="•"/>
            </a:pPr>
            <a:endParaRPr lang="en-US" sz="1100" dirty="0">
              <a:solidFill>
                <a:srgbClr val="595959"/>
              </a:solidFill>
              <a:latin typeface="Segoe UI" panose="020B0502040204020203" pitchFamily="34" charset="0"/>
              <a:ea typeface="Roboto Light"/>
              <a:cs typeface="Segoe UI" panose="020B0502040204020203" pitchFamily="34" charset="0"/>
              <a:sym typeface="Roboto Light"/>
            </a:endParaRPr>
          </a:p>
          <a:p>
            <a:pPr marL="171450" indent="-171450">
              <a:lnSpc>
                <a:spcPct val="115000"/>
              </a:lnSpc>
              <a:buFont typeface="Arial" panose="020B0604020202020204" pitchFamily="34" charset="0"/>
              <a:buChar char="•"/>
            </a:pPr>
            <a:r>
              <a:rPr lang="en-US" sz="1100" dirty="0">
                <a:solidFill>
                  <a:srgbClr val="595959"/>
                </a:solidFill>
                <a:latin typeface="Segoe UI" panose="020B0502040204020203" pitchFamily="34" charset="0"/>
                <a:ea typeface="Roboto Light"/>
                <a:cs typeface="Segoe UI" panose="020B0502040204020203" pitchFamily="34" charset="0"/>
                <a:sym typeface="Roboto Light"/>
              </a:rPr>
              <a:t>Student user segment is looking to use e-Wallet for retail transactions as well.</a:t>
            </a:r>
          </a:p>
          <a:p>
            <a:pPr marL="0" lvl="0" indent="0" algn="ctr" rtl="0">
              <a:lnSpc>
                <a:spcPct val="115000"/>
              </a:lnSpc>
              <a:spcBef>
                <a:spcPts val="0"/>
              </a:spcBef>
              <a:spcAft>
                <a:spcPts val="0"/>
              </a:spcAft>
              <a:buNone/>
            </a:pPr>
            <a:endParaRPr sz="1200" dirty="0"/>
          </a:p>
        </p:txBody>
      </p:sp>
      <p:sp>
        <p:nvSpPr>
          <p:cNvPr id="15" name="Google Shape;207;p46">
            <a:extLst>
              <a:ext uri="{FF2B5EF4-FFF2-40B4-BE49-F238E27FC236}">
                <a16:creationId xmlns:a16="http://schemas.microsoft.com/office/drawing/2014/main" id="{2D3D3A5D-3877-4DFF-BC2A-527DE81A7D99}"/>
              </a:ext>
            </a:extLst>
          </p:cNvPr>
          <p:cNvSpPr txBox="1"/>
          <p:nvPr/>
        </p:nvSpPr>
        <p:spPr>
          <a:xfrm>
            <a:off x="6687974" y="1663397"/>
            <a:ext cx="1872600" cy="507801"/>
          </a:xfrm>
          <a:prstGeom prst="rect">
            <a:avLst/>
          </a:prstGeom>
          <a:noFill/>
          <a:ln>
            <a:noFill/>
          </a:ln>
        </p:spPr>
        <p:txBody>
          <a:bodyPr spcFirstLastPara="1" wrap="square" lIns="0" tIns="91425" rIns="91425" bIns="91425" anchor="t" anchorCtr="0">
            <a:spAutoFit/>
          </a:bodyPr>
          <a:lstStyle/>
          <a:p>
            <a:pPr algn="ctr">
              <a:lnSpc>
                <a:spcPct val="150000"/>
              </a:lnSpc>
            </a:pPr>
            <a:r>
              <a:rPr lang="en-US" b="1" dirty="0">
                <a:solidFill>
                  <a:srgbClr val="EA4335"/>
                </a:solidFill>
                <a:latin typeface="Segoe UI" panose="020B0502040204020203" pitchFamily="34" charset="0"/>
                <a:ea typeface="Open Sans SemiBold"/>
                <a:cs typeface="Segoe UI" panose="020B0502040204020203" pitchFamily="34" charset="0"/>
                <a:sym typeface="Open Sans SemiBold"/>
              </a:rPr>
              <a:t>Estimated fare </a:t>
            </a:r>
            <a:endParaRPr b="1" dirty="0">
              <a:solidFill>
                <a:srgbClr val="EA4335"/>
              </a:solidFill>
              <a:latin typeface="Segoe UI" panose="020B0502040204020203" pitchFamily="34" charset="0"/>
              <a:ea typeface="Open Sans SemiBold"/>
              <a:cs typeface="Segoe UI" panose="020B0502040204020203" pitchFamily="34" charset="0"/>
              <a:sym typeface="Open Sans SemiBold"/>
            </a:endParaRPr>
          </a:p>
        </p:txBody>
      </p:sp>
      <p:sp>
        <p:nvSpPr>
          <p:cNvPr id="17" name="Google Shape;208;p46">
            <a:extLst>
              <a:ext uri="{FF2B5EF4-FFF2-40B4-BE49-F238E27FC236}">
                <a16:creationId xmlns:a16="http://schemas.microsoft.com/office/drawing/2014/main" id="{31116725-C786-4217-A0F3-C2187A18F8A6}"/>
              </a:ext>
            </a:extLst>
          </p:cNvPr>
          <p:cNvSpPr txBox="1"/>
          <p:nvPr/>
        </p:nvSpPr>
        <p:spPr>
          <a:xfrm>
            <a:off x="6312354" y="2111079"/>
            <a:ext cx="2768783" cy="1193373"/>
          </a:xfrm>
          <a:prstGeom prst="rect">
            <a:avLst/>
          </a:prstGeom>
          <a:noFill/>
          <a:ln>
            <a:noFill/>
          </a:ln>
        </p:spPr>
        <p:txBody>
          <a:bodyPr spcFirstLastPara="1" wrap="square" lIns="0" tIns="91425" rIns="91425" bIns="91425" anchor="t" anchorCtr="0">
            <a:spAutoFit/>
          </a:bodyPr>
          <a:lstStyle/>
          <a:p>
            <a:pPr marL="285750" indent="-285750">
              <a:lnSpc>
                <a:spcPct val="115000"/>
              </a:lnSpc>
              <a:buFont typeface="Arial" panose="020B0604020202020204" pitchFamily="34" charset="0"/>
              <a:buChar char="•"/>
            </a:pPr>
            <a:r>
              <a:rPr lang="en-US" sz="1100" dirty="0">
                <a:solidFill>
                  <a:srgbClr val="595959"/>
                </a:solidFill>
                <a:latin typeface="Segoe UI" panose="020B0502040204020203" pitchFamily="34" charset="0"/>
                <a:ea typeface="Roboto Light"/>
                <a:cs typeface="Segoe UI" panose="020B0502040204020203" pitchFamily="34" charset="0"/>
                <a:sym typeface="Open Sans"/>
              </a:rPr>
              <a:t>When calculating estimated fare, the fare should also be including ERP rates. So that rider is aware of his total fare upfront</a:t>
            </a:r>
            <a:r>
              <a:rPr lang="en-US" sz="1200" dirty="0">
                <a:solidFill>
                  <a:srgbClr val="595959"/>
                </a:solidFill>
                <a:latin typeface="Segoe UI" panose="020B0502040204020203" pitchFamily="34" charset="0"/>
                <a:ea typeface="Roboto Light"/>
                <a:cs typeface="Segoe UI" panose="020B0502040204020203" pitchFamily="34" charset="0"/>
                <a:sym typeface="Open Sans"/>
              </a:rPr>
              <a:t>.</a:t>
            </a:r>
            <a:endParaRPr lang="en-US" sz="1200" dirty="0">
              <a:solidFill>
                <a:srgbClr val="595959"/>
              </a:solidFill>
              <a:latin typeface="Segoe UI" panose="020B0502040204020203" pitchFamily="34" charset="0"/>
              <a:ea typeface="Roboto Light"/>
              <a:cs typeface="Segoe UI" panose="020B0502040204020203" pitchFamily="34" charset="0"/>
            </a:endParaRPr>
          </a:p>
          <a:p>
            <a:pPr marL="0" lvl="0" indent="0" algn="ctr" rtl="0">
              <a:lnSpc>
                <a:spcPct val="115000"/>
              </a:lnSpc>
              <a:spcBef>
                <a:spcPts val="0"/>
              </a:spcBef>
              <a:spcAft>
                <a:spcPts val="0"/>
              </a:spcAft>
              <a:buNone/>
            </a:pPr>
            <a:endParaRPr sz="1200" dirty="0"/>
          </a:p>
        </p:txBody>
      </p:sp>
      <p:sp>
        <p:nvSpPr>
          <p:cNvPr id="18" name="Google Shape;213;p46">
            <a:extLst>
              <a:ext uri="{FF2B5EF4-FFF2-40B4-BE49-F238E27FC236}">
                <a16:creationId xmlns:a16="http://schemas.microsoft.com/office/drawing/2014/main" id="{B1533038-44AB-4922-A195-DB44A3EF526B}"/>
              </a:ext>
            </a:extLst>
          </p:cNvPr>
          <p:cNvSpPr/>
          <p:nvPr/>
        </p:nvSpPr>
        <p:spPr>
          <a:xfrm>
            <a:off x="7183445" y="1150097"/>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3</a:t>
            </a:r>
            <a:endParaRPr sz="2200" dirty="0">
              <a:solidFill>
                <a:srgbClr val="FFFFFF"/>
              </a:solidFill>
              <a:latin typeface="Google Sans Medium"/>
              <a:ea typeface="Google Sans Medium"/>
              <a:cs typeface="Google Sans Medium"/>
              <a:sym typeface="Google Sans Medium"/>
            </a:endParaRPr>
          </a:p>
        </p:txBody>
      </p:sp>
      <p:sp>
        <p:nvSpPr>
          <p:cNvPr id="19" name="Google Shape;212;p46">
            <a:extLst>
              <a:ext uri="{FF2B5EF4-FFF2-40B4-BE49-F238E27FC236}">
                <a16:creationId xmlns:a16="http://schemas.microsoft.com/office/drawing/2014/main" id="{B4F3F559-C7BE-4D0A-8D6B-128564CA9EFC}"/>
              </a:ext>
            </a:extLst>
          </p:cNvPr>
          <p:cNvSpPr/>
          <p:nvPr/>
        </p:nvSpPr>
        <p:spPr>
          <a:xfrm>
            <a:off x="4302016" y="1150097"/>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2</a:t>
            </a:r>
            <a:endParaRPr sz="2200" dirty="0">
              <a:solidFill>
                <a:srgbClr val="FFFFFF"/>
              </a:solidFill>
              <a:latin typeface="Google Sans Medium"/>
              <a:ea typeface="Google Sans Medium"/>
              <a:cs typeface="Google Sans Medium"/>
              <a:sym typeface="Google Sans Medium"/>
            </a:endParaRPr>
          </a:p>
        </p:txBody>
      </p:sp>
      <p:sp>
        <p:nvSpPr>
          <p:cNvPr id="12" name="Google Shape;211;p46">
            <a:extLst>
              <a:ext uri="{FF2B5EF4-FFF2-40B4-BE49-F238E27FC236}">
                <a16:creationId xmlns:a16="http://schemas.microsoft.com/office/drawing/2014/main" id="{85B45258-6C4B-495F-AD26-232EC58525CE}"/>
              </a:ext>
            </a:extLst>
          </p:cNvPr>
          <p:cNvSpPr/>
          <p:nvPr/>
        </p:nvSpPr>
        <p:spPr>
          <a:xfrm>
            <a:off x="1193245" y="1155098"/>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dirty="0">
              <a:solidFill>
                <a:srgbClr val="FFFFFF"/>
              </a:solidFill>
              <a:latin typeface="Google Sans Medium"/>
              <a:ea typeface="Google Sans Medium"/>
              <a:cs typeface="Google Sans Medium"/>
              <a:sym typeface="Google Sans Medium"/>
            </a:endParaRPr>
          </a:p>
        </p:txBody>
      </p:sp>
      <p:cxnSp>
        <p:nvCxnSpPr>
          <p:cNvPr id="8" name="Straight Connector 7">
            <a:extLst>
              <a:ext uri="{FF2B5EF4-FFF2-40B4-BE49-F238E27FC236}">
                <a16:creationId xmlns:a16="http://schemas.microsoft.com/office/drawing/2014/main" id="{CA7139EA-6365-47E7-B1E4-9AC0F8653D44}"/>
              </a:ext>
            </a:extLst>
          </p:cNvPr>
          <p:cNvCxnSpPr>
            <a:cxnSpLocks/>
          </p:cNvCxnSpPr>
          <p:nvPr/>
        </p:nvCxnSpPr>
        <p:spPr>
          <a:xfrm>
            <a:off x="3056898" y="1791437"/>
            <a:ext cx="0" cy="3147869"/>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0ED139A1-BA63-4D4E-AD61-FACFC2F7BAEC}"/>
              </a:ext>
            </a:extLst>
          </p:cNvPr>
          <p:cNvCxnSpPr>
            <a:cxnSpLocks/>
          </p:cNvCxnSpPr>
          <p:nvPr/>
        </p:nvCxnSpPr>
        <p:spPr>
          <a:xfrm>
            <a:off x="6280204" y="1837005"/>
            <a:ext cx="0" cy="3041077"/>
          </a:xfrm>
          <a:prstGeom prst="line">
            <a:avLst/>
          </a:prstGeom>
          <a:ln w="12700"/>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b="1" i="0" u="none" strike="noStrike" cap="none" dirty="0">
                <a:solidFill>
                  <a:srgbClr val="1967D2"/>
                </a:solidFill>
                <a:latin typeface="Segoe UI" panose="020B0502040204020203" pitchFamily="34" charset="0"/>
                <a:ea typeface="Google Sans"/>
                <a:cs typeface="Segoe UI" panose="020B0502040204020203" pitchFamily="34" charset="0"/>
                <a:sym typeface="Google Sans"/>
              </a:rPr>
              <a:t>Megha</a:t>
            </a:r>
            <a:endParaRPr b="1" i="0" u="none" strike="noStrike" cap="none" dirty="0">
              <a:solidFill>
                <a:srgbClr val="1967D2"/>
              </a:solidFill>
              <a:latin typeface="Segoe UI" panose="020B0502040204020203" pitchFamily="34" charset="0"/>
              <a:ea typeface="Google Sans"/>
              <a:cs typeface="Segoe UI" panose="020B0502040204020203" pitchFamily="34" charset="0"/>
              <a:sym typeface="Google Sans"/>
            </a:endParaRPr>
          </a:p>
        </p:txBody>
      </p:sp>
      <p:sp>
        <p:nvSpPr>
          <p:cNvPr id="56" name="Google Shape;56;p13"/>
          <p:cNvSpPr txBox="1"/>
          <p:nvPr/>
        </p:nvSpPr>
        <p:spPr>
          <a:xfrm>
            <a:off x="323950" y="3614500"/>
            <a:ext cx="1257775"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Age: </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Education: </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Hometown: </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Family: </a:t>
            </a:r>
            <a:endParaRPr lang="en" sz="1100" b="1" dirty="0">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Occupation:</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581725"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SG" sz="1100" dirty="0">
                <a:latin typeface="Segoe UI" panose="020B0502040204020203" pitchFamily="34" charset="0"/>
                <a:ea typeface="Google Sans"/>
                <a:cs typeface="Segoe UI" panose="020B0502040204020203" pitchFamily="34" charset="0"/>
                <a:sym typeface="Google Sans"/>
              </a:rPr>
              <a:t>14</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dirty="0">
                <a:latin typeface="Segoe UI" panose="020B0502040204020203" pitchFamily="34" charset="0"/>
                <a:ea typeface="Google Sans"/>
                <a:cs typeface="Segoe UI" panose="020B0502040204020203" pitchFamily="34" charset="0"/>
                <a:sym typeface="Google Sans"/>
              </a:rPr>
              <a:t>Sec-2</a:t>
            </a:r>
            <a:endPar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Singapore</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dirty="0">
                <a:latin typeface="Segoe UI" panose="020B0502040204020203" pitchFamily="34" charset="0"/>
                <a:ea typeface="Google Sans"/>
                <a:cs typeface="Segoe UI" panose="020B0502040204020203" pitchFamily="34" charset="0"/>
                <a:sym typeface="Google Sans"/>
              </a:rPr>
              <a:t>Staying with parents</a:t>
            </a:r>
            <a:endPar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dirty="0">
                <a:latin typeface="Segoe UI" panose="020B0502040204020203" pitchFamily="34" charset="0"/>
                <a:ea typeface="Google Sans"/>
                <a:cs typeface="Segoe UI" panose="020B0502040204020203" pitchFamily="34" charset="0"/>
                <a:sym typeface="Google Sans"/>
              </a:rPr>
              <a:t>Student</a:t>
            </a:r>
            <a:r>
              <a:rPr lang="en-SG" sz="1200" dirty="0">
                <a:latin typeface="Google Sans"/>
                <a:ea typeface="Google Sans"/>
                <a:cs typeface="Google Sans"/>
                <a:sym typeface="Google Sans"/>
              </a:rPr>
              <a:t>.</a:t>
            </a:r>
            <a:endParaRPr sz="12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 sz="1100" b="1" i="1" u="none" strike="noStrike" cap="none" dirty="0">
                <a:solidFill>
                  <a:srgbClr val="000000"/>
                </a:solidFill>
                <a:latin typeface="Segoe UI" panose="020B0502040204020203" pitchFamily="34" charset="0"/>
                <a:ea typeface="Google Sans"/>
                <a:cs typeface="Segoe UI" panose="020B0502040204020203" pitchFamily="34" charset="0"/>
                <a:sym typeface="Google Sans"/>
              </a:rPr>
              <a:t>I prefer </a:t>
            </a:r>
            <a:r>
              <a:rPr lang="en" sz="1100" b="1" i="1" dirty="0">
                <a:latin typeface="Segoe UI" panose="020B0502040204020203" pitchFamily="34" charset="0"/>
                <a:ea typeface="Google Sans"/>
                <a:cs typeface="Segoe UI" panose="020B0502040204020203" pitchFamily="34" charset="0"/>
                <a:sym typeface="Google Sans"/>
              </a:rPr>
              <a:t>cash payment for my trip as iam a student and </a:t>
            </a:r>
            <a:r>
              <a:rPr lang="en-SG" sz="1100" b="1" i="1" dirty="0">
                <a:latin typeface="Segoe UI" panose="020B0502040204020203" pitchFamily="34" charset="0"/>
                <a:ea typeface="Google Sans"/>
                <a:cs typeface="Segoe UI" panose="020B0502040204020203" pitchFamily="34" charset="0"/>
                <a:sym typeface="Google Sans"/>
              </a:rPr>
              <a:t>I</a:t>
            </a:r>
            <a:r>
              <a:rPr lang="en" sz="1100" b="1" i="1" dirty="0">
                <a:latin typeface="Segoe UI" panose="020B0502040204020203" pitchFamily="34" charset="0"/>
                <a:ea typeface="Google Sans"/>
                <a:cs typeface="Segoe UI" panose="020B0502040204020203" pitchFamily="34" charset="0"/>
                <a:sym typeface="Google Sans"/>
              </a:rPr>
              <a:t> don’t have access to bank</a:t>
            </a:r>
            <a:r>
              <a:rPr lang="en" i="1"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a:t>
            </a:r>
            <a:endParaRPr i="1"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p:txBody>
      </p:sp>
      <p:sp>
        <p:nvSpPr>
          <p:cNvPr id="59" name="Google Shape;59;p13"/>
          <p:cNvSpPr txBox="1"/>
          <p:nvPr/>
        </p:nvSpPr>
        <p:spPr>
          <a:xfrm>
            <a:off x="3651374" y="1492000"/>
            <a:ext cx="2758199"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b="1" i="0" u="sng" strike="noStrike" cap="none" dirty="0">
                <a:solidFill>
                  <a:srgbClr val="196702"/>
                </a:solidFill>
                <a:latin typeface="Segoe UI" panose="020B0502040204020203" pitchFamily="34" charset="0"/>
                <a:ea typeface="Google Sans"/>
                <a:cs typeface="Segoe UI" panose="020B0502040204020203" pitchFamily="34" charset="0"/>
                <a:sym typeface="Google Sans"/>
              </a:rPr>
              <a:t>Goals</a:t>
            </a:r>
            <a:r>
              <a:rPr lang="en"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a:t>
            </a:r>
            <a:endParaRPr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457200" marR="0" lvl="0" indent="-317500" rtl="0">
              <a:lnSpc>
                <a:spcPct val="100000"/>
              </a:lnSpc>
              <a:spcBef>
                <a:spcPts val="0"/>
              </a:spcBef>
              <a:spcAft>
                <a:spcPts val="0"/>
              </a:spcAft>
              <a:buClr>
                <a:srgbClr val="000000"/>
              </a:buClr>
              <a:buSzPts val="1400"/>
              <a:buFont typeface="Google Sans"/>
              <a:buChar char="●"/>
            </a:pPr>
            <a:r>
              <a:rPr lang="en"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Find a taxi when </a:t>
            </a:r>
            <a:r>
              <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I</a:t>
            </a:r>
            <a:r>
              <a:rPr lang="en" sz="1100" dirty="0">
                <a:latin typeface="Segoe UI" panose="020B0502040204020203" pitchFamily="34" charset="0"/>
                <a:ea typeface="Google Sans"/>
                <a:cs typeface="Segoe UI" panose="020B0502040204020203" pitchFamily="34" charset="0"/>
                <a:sym typeface="Google Sans"/>
              </a:rPr>
              <a:t>am late to school</a:t>
            </a:r>
            <a:endParaRPr lang="en"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457200" marR="0" lvl="0" indent="-317500" rtl="0">
              <a:lnSpc>
                <a:spcPct val="100000"/>
              </a:lnSpc>
              <a:spcBef>
                <a:spcPts val="0"/>
              </a:spcBef>
              <a:spcAft>
                <a:spcPts val="0"/>
              </a:spcAft>
              <a:buClr>
                <a:srgbClr val="000000"/>
              </a:buClr>
              <a:buSzPts val="1400"/>
              <a:buFont typeface="Google Sans"/>
              <a:buChar char="●"/>
            </a:pPr>
            <a:r>
              <a:rPr lang="en-US" sz="1100" dirty="0">
                <a:latin typeface="Segoe UI" panose="020B0502040204020203" pitchFamily="34" charset="0"/>
                <a:ea typeface="Google Sans"/>
                <a:cs typeface="Segoe UI" panose="020B0502040204020203" pitchFamily="34" charset="0"/>
                <a:sym typeface="Google Sans"/>
              </a:rPr>
              <a:t>Booking navigation should be easy</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p:txBody>
      </p:sp>
      <p:sp>
        <p:nvSpPr>
          <p:cNvPr id="60" name="Google Shape;60;p13"/>
          <p:cNvSpPr txBox="1"/>
          <p:nvPr/>
        </p:nvSpPr>
        <p:spPr>
          <a:xfrm>
            <a:off x="6328574" y="1492000"/>
            <a:ext cx="2522700" cy="193380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b="1" u="sng" dirty="0">
                <a:solidFill>
                  <a:srgbClr val="196702"/>
                </a:solidFill>
                <a:latin typeface="Segoe UI" panose="020B0502040204020203" pitchFamily="34" charset="0"/>
                <a:cs typeface="Segoe UI" panose="020B0502040204020203" pitchFamily="34" charset="0"/>
                <a:sym typeface="Google Sans"/>
              </a:rPr>
              <a:t>Frustrations </a:t>
            </a:r>
            <a:endParaRPr b="1" u="sng" dirty="0">
              <a:solidFill>
                <a:srgbClr val="196702"/>
              </a:solidFill>
              <a:latin typeface="Segoe UI" panose="020B0502040204020203" pitchFamily="34" charset="0"/>
              <a:cs typeface="Segoe UI" panose="020B0502040204020203" pitchFamily="34" charset="0"/>
              <a:sym typeface="Google Sans"/>
            </a:endParaRPr>
          </a:p>
          <a:p>
            <a:pPr marL="457200" indent="-317500">
              <a:buSzPts val="1400"/>
              <a:buFont typeface="Google Sans"/>
              <a:buChar char="●"/>
            </a:pPr>
            <a:r>
              <a:rPr lang="en-US" sz="1100" dirty="0">
                <a:latin typeface="Segoe UI" panose="020B0502040204020203" pitchFamily="34" charset="0"/>
                <a:cs typeface="Segoe UI" panose="020B0502040204020203" pitchFamily="34" charset="0"/>
                <a:sym typeface="Google Sans"/>
              </a:rPr>
              <a:t>I should be able to book a taxi as guest and profile creation should be optional for cash payments.</a:t>
            </a:r>
          </a:p>
        </p:txBody>
      </p:sp>
      <p:sp>
        <p:nvSpPr>
          <p:cNvPr id="61" name="Google Shape;61;p13"/>
          <p:cNvSpPr txBox="1"/>
          <p:nvPr/>
        </p:nvSpPr>
        <p:spPr>
          <a:xfrm>
            <a:off x="3651375" y="3614500"/>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457200" indent="-317500">
              <a:buSzPts val="1400"/>
              <a:buFont typeface="Google Sans"/>
              <a:buChar char="●"/>
            </a:pPr>
            <a:r>
              <a:rPr lang="en" sz="1100" dirty="0">
                <a:latin typeface="Segoe UI" panose="020B0502040204020203" pitchFamily="34" charset="0"/>
                <a:cs typeface="Segoe UI" panose="020B0502040204020203" pitchFamily="34" charset="0"/>
                <a:sym typeface="Google Sans"/>
              </a:rPr>
              <a:t>Megha is secondary 2 student and she uses taxis very rarely. Taxi booking </a:t>
            </a:r>
            <a:r>
              <a:rPr lang="en-SG" sz="1100" dirty="0">
                <a:latin typeface="Segoe UI" panose="020B0502040204020203" pitchFamily="34" charset="0"/>
                <a:cs typeface="Segoe UI" panose="020B0502040204020203" pitchFamily="34" charset="0"/>
                <a:sym typeface="Google Sans"/>
              </a:rPr>
              <a:t>really frustrates her(any new taxi app to check fares to compare and book)  as it needs to create a profile and upload her personal details.</a:t>
            </a:r>
          </a:p>
          <a:p>
            <a:pPr marL="139700">
              <a:buSzPts val="1400"/>
            </a:pPr>
            <a:endParaRPr lang="en-SG" sz="1100" dirty="0">
              <a:latin typeface="Segoe UI" panose="020B0502040204020203" pitchFamily="34" charset="0"/>
              <a:cs typeface="Segoe UI" panose="020B0502040204020203" pitchFamily="34" charset="0"/>
              <a:sym typeface="Google Sans"/>
            </a:endParaRPr>
          </a:p>
          <a:p>
            <a:pPr marL="457200" indent="-317500">
              <a:buSzPts val="1400"/>
              <a:buFont typeface="Google Sans"/>
              <a:buChar char="●"/>
            </a:pPr>
            <a:r>
              <a:rPr lang="en-SG" sz="1100" dirty="0">
                <a:latin typeface="Segoe UI" panose="020B0502040204020203" pitchFamily="34" charset="0"/>
                <a:cs typeface="Segoe UI" panose="020B0502040204020203" pitchFamily="34" charset="0"/>
                <a:sym typeface="Google Sans"/>
              </a:rPr>
              <a:t> As she sees that Cash payments should be allowed as guest user just like taking a taxi at taxi stand. </a:t>
            </a:r>
          </a:p>
          <a:p>
            <a:pPr marL="139700">
              <a:buSzPts val="1400"/>
            </a:pPr>
            <a:r>
              <a:rPr lang="en-SG" sz="1200" dirty="0">
                <a:latin typeface="Segoe UI" panose="020B0502040204020203" pitchFamily="34" charset="0"/>
                <a:cs typeface="Segoe UI" panose="020B0502040204020203" pitchFamily="34" charset="0"/>
                <a:sym typeface="Google Sans"/>
              </a:rPr>
              <a:t>                                                                                                 </a:t>
            </a:r>
          </a:p>
          <a:p>
            <a:pPr marL="139700">
              <a:buSzPts val="1400"/>
            </a:pPr>
            <a:r>
              <a:rPr lang="en-SG" sz="1200" dirty="0">
                <a:latin typeface="Segoe UI" panose="020B0502040204020203" pitchFamily="34" charset="0"/>
                <a:cs typeface="Segoe UI" panose="020B0502040204020203" pitchFamily="34" charset="0"/>
                <a:sym typeface="Google Sans"/>
              </a:rPr>
              <a:t>                                                                                               </a:t>
            </a:r>
            <a:endParaRPr sz="800" b="1" dirty="0">
              <a:solidFill>
                <a:schemeClr val="bg1">
                  <a:lumMod val="50000"/>
                </a:schemeClr>
              </a:solidFill>
              <a:latin typeface="Segoe UI" panose="020B0502040204020203" pitchFamily="34" charset="0"/>
              <a:cs typeface="Segoe UI" panose="020B0502040204020203" pitchFamily="34" charset="0"/>
              <a:sym typeface="Google Sans"/>
            </a:endParaRPr>
          </a:p>
        </p:txBody>
      </p:sp>
      <p:pic>
        <p:nvPicPr>
          <p:cNvPr id="3" name="Picture 2" descr="Shape&#10;&#10;Description automatically generated">
            <a:extLst>
              <a:ext uri="{FF2B5EF4-FFF2-40B4-BE49-F238E27FC236}">
                <a16:creationId xmlns:a16="http://schemas.microsoft.com/office/drawing/2014/main" id="{B29129FA-2F04-40E8-9F1F-F69C82E97652}"/>
              </a:ext>
            </a:extLst>
          </p:cNvPr>
          <p:cNvPicPr>
            <a:picLocks noChangeAspect="1"/>
          </p:cNvPicPr>
          <p:nvPr/>
        </p:nvPicPr>
        <p:blipFill>
          <a:blip r:embed="rId3"/>
          <a:stretch>
            <a:fillRect/>
          </a:stretch>
        </p:blipFill>
        <p:spPr>
          <a:xfrm>
            <a:off x="451450" y="461325"/>
            <a:ext cx="2758200" cy="2758200"/>
          </a:xfrm>
          <a:prstGeom prst="rect">
            <a:avLst/>
          </a:prstGeom>
        </p:spPr>
      </p:pic>
      <p:sp>
        <p:nvSpPr>
          <p:cNvPr id="12" name="TextBox 11">
            <a:extLst>
              <a:ext uri="{FF2B5EF4-FFF2-40B4-BE49-F238E27FC236}">
                <a16:creationId xmlns:a16="http://schemas.microsoft.com/office/drawing/2014/main" id="{D353EF8A-D729-44DD-8ED8-E5563E5C2943}"/>
              </a:ext>
            </a:extLst>
          </p:cNvPr>
          <p:cNvSpPr txBox="1"/>
          <p:nvPr/>
        </p:nvSpPr>
        <p:spPr>
          <a:xfrm>
            <a:off x="7895878" y="4953166"/>
            <a:ext cx="1775189" cy="184666"/>
          </a:xfrm>
          <a:prstGeom prst="rect">
            <a:avLst/>
          </a:prstGeom>
          <a:noFill/>
        </p:spPr>
        <p:txBody>
          <a:bodyPr wrap="square">
            <a:spAutoFit/>
          </a:bodyPr>
          <a:lstStyle/>
          <a:p>
            <a:r>
              <a:rPr lang="en-US" sz="600" b="1" dirty="0">
                <a:solidFill>
                  <a:schemeClr val="bg1">
                    <a:lumMod val="75000"/>
                  </a:schemeClr>
                </a:solidFill>
                <a:latin typeface="Segoe UI" panose="020B0502040204020203" pitchFamily="34" charset="0"/>
                <a:cs typeface="Segoe UI" panose="020B0502040204020203" pitchFamily="34" charset="0"/>
                <a:sym typeface="Google Sans"/>
              </a:rPr>
              <a:t>Onboarding &amp; Payment options</a:t>
            </a:r>
            <a:endParaRPr lang="en-SG" sz="600" b="1" dirty="0">
              <a:solidFill>
                <a:schemeClr val="bg1">
                  <a:lumMod val="75000"/>
                </a:schemeClr>
              </a:solidFill>
            </a:endParaRPr>
          </a:p>
        </p:txBody>
      </p:sp>
    </p:spTree>
    <p:extLst>
      <p:ext uri="{BB962C8B-B14F-4D97-AF65-F5344CB8AC3E}">
        <p14:creationId xmlns:p14="http://schemas.microsoft.com/office/powerpoint/2010/main" val="324971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b="1" i="0" u="none" strike="noStrike" cap="none" dirty="0">
                <a:solidFill>
                  <a:srgbClr val="1967D2"/>
                </a:solidFill>
                <a:latin typeface="Segoe UI" panose="020B0502040204020203" pitchFamily="34" charset="0"/>
                <a:ea typeface="Google Sans"/>
                <a:cs typeface="Segoe UI" panose="020B0502040204020203" pitchFamily="34" charset="0"/>
                <a:sym typeface="Google Sans"/>
              </a:rPr>
              <a:t>Ishaan</a:t>
            </a:r>
            <a:endParaRPr b="1" i="0" u="none" strike="noStrike" cap="none" dirty="0">
              <a:solidFill>
                <a:srgbClr val="1967D2"/>
              </a:solidFill>
              <a:latin typeface="Segoe UI" panose="020B0502040204020203" pitchFamily="34" charset="0"/>
              <a:ea typeface="Google Sans"/>
              <a:cs typeface="Segoe UI" panose="020B0502040204020203" pitchFamily="34" charset="0"/>
              <a:sym typeface="Google Sans"/>
            </a:endParaRPr>
          </a:p>
        </p:txBody>
      </p:sp>
      <p:sp>
        <p:nvSpPr>
          <p:cNvPr id="56" name="Google Shape;56;p13"/>
          <p:cNvSpPr txBox="1"/>
          <p:nvPr/>
        </p:nvSpPr>
        <p:spPr>
          <a:xfrm>
            <a:off x="323950" y="3614500"/>
            <a:ext cx="1257775"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Age: </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Education: </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Hometown: </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Family: </a:t>
            </a:r>
            <a:endParaRPr lang="en" sz="1100" b="1" dirty="0">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Occupation:</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581725"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SG" sz="1100" dirty="0">
                <a:latin typeface="Segoe UI" panose="020B0502040204020203" pitchFamily="34" charset="0"/>
                <a:ea typeface="Google Sans"/>
                <a:cs typeface="Segoe UI" panose="020B0502040204020203" pitchFamily="34" charset="0"/>
                <a:sym typeface="Google Sans"/>
              </a:rPr>
              <a:t>13</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dirty="0">
                <a:latin typeface="Segoe UI" panose="020B0502040204020203" pitchFamily="34" charset="0"/>
                <a:ea typeface="Google Sans"/>
                <a:cs typeface="Segoe UI" panose="020B0502040204020203" pitchFamily="34" charset="0"/>
                <a:sym typeface="Google Sans"/>
              </a:rPr>
              <a:t>Sec-1</a:t>
            </a:r>
            <a:endPar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Singapore</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dirty="0">
                <a:latin typeface="Segoe UI" panose="020B0502040204020203" pitchFamily="34" charset="0"/>
                <a:ea typeface="Google Sans"/>
                <a:cs typeface="Segoe UI" panose="020B0502040204020203" pitchFamily="34" charset="0"/>
                <a:sym typeface="Google Sans"/>
              </a:rPr>
              <a:t>Staying with parents</a:t>
            </a:r>
            <a:endPar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dirty="0">
                <a:latin typeface="Segoe UI" panose="020B0502040204020203" pitchFamily="34" charset="0"/>
                <a:ea typeface="Google Sans"/>
                <a:cs typeface="Segoe UI" panose="020B0502040204020203" pitchFamily="34" charset="0"/>
                <a:sym typeface="Google Sans"/>
              </a:rPr>
              <a:t>Student.</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100" i="1" u="none" strike="noStrike" cap="none" dirty="0">
                <a:solidFill>
                  <a:srgbClr val="000000"/>
                </a:solidFill>
                <a:latin typeface="Google Sans"/>
                <a:ea typeface="Google Sans"/>
                <a:cs typeface="Google Sans"/>
                <a:sym typeface="Google Sans"/>
              </a:rPr>
              <a:t>“</a:t>
            </a:r>
            <a:r>
              <a:rPr lang="en" sz="1100" b="1" i="1" u="none" strike="noStrike" cap="none" dirty="0">
                <a:solidFill>
                  <a:srgbClr val="000000"/>
                </a:solidFill>
                <a:latin typeface="Segoe UI" panose="020B0502040204020203" pitchFamily="34" charset="0"/>
                <a:ea typeface="Google Sans"/>
                <a:cs typeface="Segoe UI" panose="020B0502040204020203" pitchFamily="34" charset="0"/>
                <a:sym typeface="Google Sans"/>
              </a:rPr>
              <a:t>I prefer </a:t>
            </a:r>
            <a:r>
              <a:rPr lang="en" sz="1100" b="1" i="1" dirty="0">
                <a:latin typeface="Segoe UI" panose="020B0502040204020203" pitchFamily="34" charset="0"/>
                <a:ea typeface="Google Sans"/>
                <a:cs typeface="Segoe UI" panose="020B0502040204020203" pitchFamily="34" charset="0"/>
                <a:sym typeface="Google Sans"/>
              </a:rPr>
              <a:t>to pay with e-Wallet for my trip as iam a student and </a:t>
            </a:r>
            <a:r>
              <a:rPr lang="en-SG" sz="1100" b="1" i="1" dirty="0">
                <a:latin typeface="Segoe UI" panose="020B0502040204020203" pitchFamily="34" charset="0"/>
                <a:ea typeface="Google Sans"/>
                <a:cs typeface="Segoe UI" panose="020B0502040204020203" pitchFamily="34" charset="0"/>
                <a:sym typeface="Google Sans"/>
              </a:rPr>
              <a:t>I</a:t>
            </a:r>
            <a:r>
              <a:rPr lang="en" sz="1100" b="1" i="1" dirty="0">
                <a:latin typeface="Segoe UI" panose="020B0502040204020203" pitchFamily="34" charset="0"/>
                <a:ea typeface="Google Sans"/>
                <a:cs typeface="Segoe UI" panose="020B0502040204020203" pitchFamily="34" charset="0"/>
                <a:sym typeface="Google Sans"/>
              </a:rPr>
              <a:t> don’t have access to bank, and </a:t>
            </a:r>
            <a:r>
              <a:rPr lang="en-SG" sz="1100" b="1" i="1" dirty="0">
                <a:latin typeface="Segoe UI" panose="020B0502040204020203" pitchFamily="34" charset="0"/>
                <a:ea typeface="Google Sans"/>
                <a:cs typeface="Segoe UI" panose="020B0502040204020203" pitchFamily="34" charset="0"/>
                <a:sym typeface="Google Sans"/>
              </a:rPr>
              <a:t>I</a:t>
            </a:r>
            <a:r>
              <a:rPr lang="en" sz="1100" b="1" i="1" dirty="0">
                <a:latin typeface="Segoe UI" panose="020B0502040204020203" pitchFamily="34" charset="0"/>
                <a:ea typeface="Google Sans"/>
                <a:cs typeface="Segoe UI" panose="020B0502040204020203" pitchFamily="34" charset="0"/>
                <a:sym typeface="Google Sans"/>
              </a:rPr>
              <a:t>  get my  e-wallet top-up by parents  to use it in retail outlets as well when needed.”</a:t>
            </a:r>
            <a:endParaRPr sz="1100" i="1"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p:txBody>
      </p:sp>
      <p:sp>
        <p:nvSpPr>
          <p:cNvPr id="59" name="Google Shape;59;p13"/>
          <p:cNvSpPr txBox="1"/>
          <p:nvPr/>
        </p:nvSpPr>
        <p:spPr>
          <a:xfrm>
            <a:off x="3651375" y="1405203"/>
            <a:ext cx="2758199"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b="1" i="0" u="sng" strike="noStrike" cap="none" dirty="0">
                <a:solidFill>
                  <a:srgbClr val="196702"/>
                </a:solidFill>
                <a:latin typeface="Segoe UI" panose="020B0502040204020203" pitchFamily="34" charset="0"/>
                <a:ea typeface="Google Sans"/>
                <a:cs typeface="Segoe UI" panose="020B0502040204020203" pitchFamily="34" charset="0"/>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rtl="0">
              <a:lnSpc>
                <a:spcPct val="100000"/>
              </a:lnSpc>
              <a:spcBef>
                <a:spcPts val="0"/>
              </a:spcBef>
              <a:spcAft>
                <a:spcPts val="0"/>
              </a:spcAft>
              <a:buClr>
                <a:srgbClr val="000000"/>
              </a:buClr>
              <a:buSzPts val="1400"/>
              <a:buFont typeface="Google Sans"/>
              <a:buChar char="●"/>
            </a:pPr>
            <a:r>
              <a:rPr lang="en-US"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Go Cashless </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p:txBody>
      </p:sp>
      <p:sp>
        <p:nvSpPr>
          <p:cNvPr id="60" name="Google Shape;60;p13"/>
          <p:cNvSpPr txBox="1"/>
          <p:nvPr/>
        </p:nvSpPr>
        <p:spPr>
          <a:xfrm>
            <a:off x="6328574" y="1492000"/>
            <a:ext cx="2522700" cy="193380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b="1" u="sng" dirty="0">
                <a:solidFill>
                  <a:srgbClr val="196702"/>
                </a:solidFill>
                <a:latin typeface="Segoe UI" panose="020B0502040204020203" pitchFamily="34" charset="0"/>
                <a:cs typeface="Segoe UI" panose="020B0502040204020203" pitchFamily="34" charset="0"/>
                <a:sym typeface="Google Sans"/>
              </a:rPr>
              <a:t>Frustrations </a:t>
            </a:r>
            <a:endParaRPr b="1" u="sng" dirty="0">
              <a:solidFill>
                <a:srgbClr val="196702"/>
              </a:solidFill>
              <a:latin typeface="Segoe UI" panose="020B0502040204020203" pitchFamily="34" charset="0"/>
              <a:cs typeface="Segoe UI" panose="020B0502040204020203" pitchFamily="34" charset="0"/>
              <a:sym typeface="Google Sans"/>
            </a:endParaRPr>
          </a:p>
          <a:p>
            <a:pPr marL="457200" indent="-317500">
              <a:buSzPts val="1400"/>
              <a:buFont typeface="Google Sans"/>
              <a:buChar char="●"/>
            </a:pPr>
            <a:r>
              <a:rPr lang="en-US" sz="1100" dirty="0">
                <a:latin typeface="Segoe UI" panose="020B0502040204020203" pitchFamily="34" charset="0"/>
                <a:cs typeface="Segoe UI" panose="020B0502040204020203" pitchFamily="34" charset="0"/>
                <a:sym typeface="Google Sans"/>
              </a:rPr>
              <a:t>Not to worry about losing hard cash or Cards and able do all kinds of transactions without a card or cash </a:t>
            </a:r>
          </a:p>
        </p:txBody>
      </p:sp>
      <p:sp>
        <p:nvSpPr>
          <p:cNvPr id="61" name="Google Shape;61;p13"/>
          <p:cNvSpPr txBox="1"/>
          <p:nvPr/>
        </p:nvSpPr>
        <p:spPr>
          <a:xfrm>
            <a:off x="3653474" y="3809922"/>
            <a:ext cx="5197800" cy="1131036"/>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457200" indent="-317500">
              <a:buSzPts val="1400"/>
              <a:buFont typeface="Google Sans"/>
              <a:buChar char="●"/>
            </a:pPr>
            <a:r>
              <a:rPr lang="en-US" sz="1100" dirty="0">
                <a:latin typeface="Segoe UI" panose="020B0502040204020203" pitchFamily="34" charset="0"/>
                <a:cs typeface="Segoe UI" panose="020B0502040204020203" pitchFamily="34" charset="0"/>
              </a:rPr>
              <a:t>Ishaan is secondary 1 student and he often forgets his wallet and he also needs funds for his lunch and other retails transactions.</a:t>
            </a:r>
          </a:p>
          <a:p>
            <a:pPr marL="457200" indent="-317500">
              <a:buSzPts val="1400"/>
              <a:buFont typeface="Google Sans"/>
              <a:buChar char="●"/>
            </a:pPr>
            <a:endParaRPr lang="en" sz="1100" dirty="0">
              <a:latin typeface="Segoe UI" panose="020B0502040204020203" pitchFamily="34" charset="0"/>
              <a:cs typeface="Segoe UI" panose="020B0502040204020203" pitchFamily="34" charset="0"/>
              <a:sym typeface="Google Sans"/>
            </a:endParaRPr>
          </a:p>
          <a:p>
            <a:pPr marL="457200" indent="-317500" fontAlgn="ctr">
              <a:buSzPts val="1400"/>
              <a:buFont typeface="Google Sans"/>
              <a:buChar char="●"/>
            </a:pPr>
            <a:r>
              <a:rPr lang="en-US" sz="1100" dirty="0">
                <a:latin typeface="Segoe UI" panose="020B0502040204020203" pitchFamily="34" charset="0"/>
                <a:cs typeface="Segoe UI" panose="020B0502040204020203" pitchFamily="34" charset="0"/>
              </a:rPr>
              <a:t>He also feels that  he would be able to receive funds even without a bank account when needed.</a:t>
            </a:r>
            <a:endParaRPr lang="en-SG" sz="1100" dirty="0">
              <a:latin typeface="Segoe UI" panose="020B0502040204020203" pitchFamily="34" charset="0"/>
              <a:cs typeface="Segoe UI" panose="020B0502040204020203" pitchFamily="34" charset="0"/>
              <a:sym typeface="Google Sans"/>
            </a:endParaRPr>
          </a:p>
        </p:txBody>
      </p:sp>
      <p:pic>
        <p:nvPicPr>
          <p:cNvPr id="4" name="Picture 3">
            <a:extLst>
              <a:ext uri="{FF2B5EF4-FFF2-40B4-BE49-F238E27FC236}">
                <a16:creationId xmlns:a16="http://schemas.microsoft.com/office/drawing/2014/main" id="{3C7F1F77-89EE-4FAB-BBAA-5281922151B7}"/>
              </a:ext>
            </a:extLst>
          </p:cNvPr>
          <p:cNvPicPr>
            <a:picLocks noChangeAspect="1"/>
          </p:cNvPicPr>
          <p:nvPr/>
        </p:nvPicPr>
        <p:blipFill>
          <a:blip r:embed="rId3"/>
          <a:stretch>
            <a:fillRect/>
          </a:stretch>
        </p:blipFill>
        <p:spPr>
          <a:xfrm>
            <a:off x="451450" y="461324"/>
            <a:ext cx="2758200" cy="2758201"/>
          </a:xfrm>
          <a:prstGeom prst="rect">
            <a:avLst/>
          </a:prstGeom>
        </p:spPr>
      </p:pic>
      <p:sp>
        <p:nvSpPr>
          <p:cNvPr id="15" name="TextBox 14">
            <a:extLst>
              <a:ext uri="{FF2B5EF4-FFF2-40B4-BE49-F238E27FC236}">
                <a16:creationId xmlns:a16="http://schemas.microsoft.com/office/drawing/2014/main" id="{579CA646-BB70-44F7-A543-B0EA0F080DF8}"/>
              </a:ext>
            </a:extLst>
          </p:cNvPr>
          <p:cNvSpPr txBox="1"/>
          <p:nvPr/>
        </p:nvSpPr>
        <p:spPr>
          <a:xfrm>
            <a:off x="8209577" y="4928056"/>
            <a:ext cx="1047889" cy="184666"/>
          </a:xfrm>
          <a:prstGeom prst="rect">
            <a:avLst/>
          </a:prstGeom>
          <a:noFill/>
        </p:spPr>
        <p:txBody>
          <a:bodyPr wrap="square">
            <a:spAutoFit/>
          </a:bodyPr>
          <a:lstStyle/>
          <a:p>
            <a:r>
              <a:rPr lang="en-US" sz="600" b="1" dirty="0">
                <a:solidFill>
                  <a:schemeClr val="bg1">
                    <a:lumMod val="85000"/>
                  </a:schemeClr>
                </a:solidFill>
                <a:latin typeface="Segoe UI" panose="020B0502040204020203" pitchFamily="34" charset="0"/>
                <a:cs typeface="Segoe UI" panose="020B0502040204020203" pitchFamily="34" charset="0"/>
                <a:sym typeface="Google Sans"/>
              </a:rPr>
              <a:t>E-Wallet &amp;T op-up</a:t>
            </a:r>
            <a:endParaRPr lang="en-SG" sz="600" dirty="0">
              <a:solidFill>
                <a:schemeClr val="bg1">
                  <a:lumMod val="85000"/>
                </a:schemeClr>
              </a:solidFill>
            </a:endParaRPr>
          </a:p>
        </p:txBody>
      </p:sp>
    </p:spTree>
    <p:extLst>
      <p:ext uri="{BB962C8B-B14F-4D97-AF65-F5344CB8AC3E}">
        <p14:creationId xmlns:p14="http://schemas.microsoft.com/office/powerpoint/2010/main" val="159504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b="1" i="0" u="none" strike="noStrike" cap="none" dirty="0">
                <a:solidFill>
                  <a:srgbClr val="1967D2"/>
                </a:solidFill>
                <a:latin typeface="Segoe UI" panose="020B0502040204020203" pitchFamily="34" charset="0"/>
                <a:ea typeface="Google Sans"/>
                <a:cs typeface="Segoe UI" panose="020B0502040204020203" pitchFamily="34" charset="0"/>
                <a:sym typeface="Google Sans"/>
              </a:rPr>
              <a:t>Harry</a:t>
            </a:r>
            <a:endParaRPr b="1" i="0" u="none" strike="noStrike" cap="none" dirty="0">
              <a:solidFill>
                <a:srgbClr val="1967D2"/>
              </a:solidFill>
              <a:latin typeface="Segoe UI" panose="020B0502040204020203" pitchFamily="34" charset="0"/>
              <a:ea typeface="Google Sans"/>
              <a:cs typeface="Segoe UI" panose="020B0502040204020203" pitchFamily="34" charset="0"/>
              <a:sym typeface="Google Sans"/>
            </a:endParaRPr>
          </a:p>
        </p:txBody>
      </p:sp>
      <p:sp>
        <p:nvSpPr>
          <p:cNvPr id="56" name="Google Shape;56;p13"/>
          <p:cNvSpPr txBox="1"/>
          <p:nvPr/>
        </p:nvSpPr>
        <p:spPr>
          <a:xfrm>
            <a:off x="323950" y="3614500"/>
            <a:ext cx="1257775"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Age: </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Education: </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Hometown: </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Family: </a:t>
            </a:r>
            <a:endParaRPr lang="en" sz="1100" b="1" dirty="0">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r>
              <a:rPr lang="en"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Occupation:</a:t>
            </a:r>
            <a:endParaRPr sz="1100" b="1"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581725"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35</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chemeClr val="dk1"/>
              </a:buClr>
              <a:buSzPts val="1100"/>
              <a:buFont typeface="Arial"/>
              <a:buNone/>
            </a:pPr>
            <a:r>
              <a:rPr lang="en-US" sz="1100" i="0" u="none" strike="noStrike" cap="none" dirty="0">
                <a:solidFill>
                  <a:schemeClr val="dk1"/>
                </a:solidFill>
                <a:latin typeface="Segoe UI" panose="020B0502040204020203" pitchFamily="34" charset="0"/>
                <a:ea typeface="Google Sans"/>
                <a:cs typeface="Segoe UI" panose="020B0502040204020203" pitchFamily="34" charset="0"/>
                <a:sym typeface="Google Sans"/>
              </a:rPr>
              <a:t>Poly</a:t>
            </a:r>
            <a:endParaRPr sz="1100" i="0" u="none" strike="noStrike" cap="none" dirty="0">
              <a:solidFill>
                <a:schemeClr val="dk1"/>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Singapore</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0" marR="0" lvl="0" indent="0" algn="l" rtl="0">
              <a:lnSpc>
                <a:spcPct val="100000"/>
              </a:lnSpc>
              <a:spcBef>
                <a:spcPts val="0"/>
              </a:spcBef>
              <a:spcAft>
                <a:spcPts val="0"/>
              </a:spcAft>
              <a:buClr>
                <a:srgbClr val="000000"/>
              </a:buClr>
              <a:buSzPts val="1400"/>
              <a:buFont typeface="Arial"/>
              <a:buNone/>
            </a:pPr>
            <a:r>
              <a:rPr lang="en-SG"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Single, lives alone</a:t>
            </a:r>
          </a:p>
          <a:p>
            <a:pPr marL="0" marR="0" lvl="0" indent="0" algn="l" rtl="0">
              <a:lnSpc>
                <a:spcPct val="100000"/>
              </a:lnSpc>
              <a:spcBef>
                <a:spcPts val="0"/>
              </a:spcBef>
              <a:spcAft>
                <a:spcPts val="0"/>
              </a:spcAft>
              <a:buClr>
                <a:srgbClr val="000000"/>
              </a:buClr>
              <a:buSzPts val="1400"/>
              <a:buFont typeface="Arial"/>
              <a:buNone/>
            </a:pPr>
            <a:r>
              <a:rPr lang="en-SG" sz="1100" dirty="0">
                <a:latin typeface="Segoe UI" panose="020B0502040204020203" pitchFamily="34" charset="0"/>
                <a:ea typeface="Google Sans"/>
                <a:cs typeface="Segoe UI" panose="020B0502040204020203" pitchFamily="34" charset="0"/>
                <a:sym typeface="Google Sans"/>
              </a:rPr>
              <a:t>Driver</a:t>
            </a:r>
            <a:endParaRPr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100" i="1" u="none" strike="noStrike" cap="none" dirty="0">
                <a:solidFill>
                  <a:srgbClr val="000000"/>
                </a:solidFill>
                <a:latin typeface="Google Sans"/>
                <a:ea typeface="Google Sans"/>
                <a:cs typeface="Google Sans"/>
                <a:sym typeface="Google Sans"/>
              </a:rPr>
              <a:t>“</a:t>
            </a:r>
            <a:r>
              <a:rPr lang="en" sz="1100" b="1" i="1" u="none" strike="noStrike" cap="none" dirty="0">
                <a:solidFill>
                  <a:srgbClr val="000000"/>
                </a:solidFill>
                <a:latin typeface="Segoe UI" panose="020B0502040204020203" pitchFamily="34" charset="0"/>
                <a:ea typeface="Google Sans"/>
                <a:cs typeface="Segoe UI" panose="020B0502040204020203" pitchFamily="34" charset="0"/>
                <a:sym typeface="Google Sans"/>
              </a:rPr>
              <a:t>Iam a Taxi driver and </a:t>
            </a:r>
            <a:r>
              <a:rPr lang="en-SG" sz="1100" b="1" i="1" u="none" strike="noStrike" cap="none" dirty="0">
                <a:solidFill>
                  <a:srgbClr val="000000"/>
                </a:solidFill>
                <a:latin typeface="Segoe UI" panose="020B0502040204020203" pitchFamily="34" charset="0"/>
                <a:ea typeface="Google Sans"/>
                <a:cs typeface="Segoe UI" panose="020B0502040204020203" pitchFamily="34" charset="0"/>
                <a:sym typeface="Google Sans"/>
              </a:rPr>
              <a:t>I</a:t>
            </a:r>
            <a:r>
              <a:rPr lang="en" sz="1100" b="1" i="1"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would like to withdraw my earnings from the ride hailing app whenever </a:t>
            </a:r>
            <a:r>
              <a:rPr lang="en-SG" sz="1100" b="1" i="1" u="none" strike="noStrike" cap="none" dirty="0">
                <a:solidFill>
                  <a:srgbClr val="000000"/>
                </a:solidFill>
                <a:latin typeface="Segoe UI" panose="020B0502040204020203" pitchFamily="34" charset="0"/>
                <a:ea typeface="Google Sans"/>
                <a:cs typeface="Segoe UI" panose="020B0502040204020203" pitchFamily="34" charset="0"/>
                <a:sym typeface="Google Sans"/>
              </a:rPr>
              <a:t>I</a:t>
            </a:r>
            <a:r>
              <a:rPr lang="en" sz="1100" b="1" i="1" u="none" strike="noStrike" cap="none" dirty="0">
                <a:solidFill>
                  <a:srgbClr val="000000"/>
                </a:solidFill>
                <a:latin typeface="Segoe UI" panose="020B0502040204020203" pitchFamily="34" charset="0"/>
                <a:ea typeface="Google Sans"/>
                <a:cs typeface="Segoe UI" panose="020B0502040204020203" pitchFamily="34" charset="0"/>
                <a:sym typeface="Google Sans"/>
              </a:rPr>
              <a:t> can.” </a:t>
            </a:r>
            <a:endParaRPr sz="1100" b="1" i="1"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p:txBody>
      </p:sp>
      <p:sp>
        <p:nvSpPr>
          <p:cNvPr id="59" name="Google Shape;59;p13"/>
          <p:cNvSpPr txBox="1"/>
          <p:nvPr/>
        </p:nvSpPr>
        <p:spPr>
          <a:xfrm>
            <a:off x="3651375" y="1492000"/>
            <a:ext cx="2368425"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b="1" i="0" u="sng" strike="noStrike" cap="none" dirty="0">
                <a:solidFill>
                  <a:srgbClr val="196702"/>
                </a:solidFill>
                <a:latin typeface="Segoe UI" panose="020B0502040204020203" pitchFamily="34" charset="0"/>
                <a:ea typeface="Google Sans"/>
                <a:cs typeface="Segoe UI" panose="020B0502040204020203" pitchFamily="34" charset="0"/>
                <a:sym typeface="Google Sans"/>
              </a:rPr>
              <a:t>Goals</a:t>
            </a:r>
            <a:r>
              <a:rPr lang="en" i="0" u="sng" strike="noStrike" cap="none" dirty="0">
                <a:solidFill>
                  <a:srgbClr val="000000"/>
                </a:solidFill>
                <a:latin typeface="Segoe UI" panose="020B0502040204020203" pitchFamily="34" charset="0"/>
                <a:ea typeface="Google Sans"/>
                <a:cs typeface="Segoe UI" panose="020B0502040204020203" pitchFamily="34" charset="0"/>
                <a:sym typeface="Google Sans"/>
              </a:rPr>
              <a:t> </a:t>
            </a:r>
            <a:endParaRPr i="0" u="sng"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a:p>
            <a:pPr marL="457200" marR="0" lvl="0" indent="-317500" algn="just" rtl="0">
              <a:lnSpc>
                <a:spcPct val="100000"/>
              </a:lnSpc>
              <a:spcBef>
                <a:spcPts val="0"/>
              </a:spcBef>
              <a:spcAft>
                <a:spcPts val="0"/>
              </a:spcAft>
              <a:buClr>
                <a:srgbClr val="000000"/>
              </a:buClr>
              <a:buSzPts val="1400"/>
              <a:buFont typeface="Google Sans"/>
              <a:buChar char="●"/>
            </a:pPr>
            <a:r>
              <a:rPr lang="en"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rPr>
              <a:t>Get alerts and new jobs near to my location</a:t>
            </a:r>
            <a:r>
              <a:rPr lang="en" sz="1100" i="0" u="none" strike="noStrike" cap="none" dirty="0">
                <a:solidFill>
                  <a:srgbClr val="000000"/>
                </a:solidFill>
                <a:latin typeface="Google Sans"/>
                <a:ea typeface="Google Sans"/>
                <a:cs typeface="Google Sans"/>
                <a:sym typeface="Google Sans"/>
              </a:rPr>
              <a:t>.  </a:t>
            </a: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b="1" u="sng" dirty="0">
                <a:solidFill>
                  <a:srgbClr val="196702"/>
                </a:solidFill>
                <a:latin typeface="Segoe UI" panose="020B0502040204020203" pitchFamily="34" charset="0"/>
                <a:cs typeface="Segoe UI" panose="020B0502040204020203" pitchFamily="34" charset="0"/>
                <a:sym typeface="Google Sans"/>
              </a:rPr>
              <a:t>Frustrations</a:t>
            </a:r>
            <a:r>
              <a:rPr lang="en" b="1" i="0" u="none" strike="noStrike" cap="none" dirty="0">
                <a:solidFill>
                  <a:schemeClr val="dk1"/>
                </a:solidFill>
                <a:latin typeface="Segoe UI" panose="020B0502040204020203" pitchFamily="34" charset="0"/>
                <a:ea typeface="Google Sans"/>
                <a:cs typeface="Segoe UI" panose="020B0502040204020203" pitchFamily="34" charset="0"/>
                <a:sym typeface="Google Sans"/>
              </a:rPr>
              <a:t> </a:t>
            </a:r>
            <a:endParaRPr b="1" i="0" u="none" strike="noStrike" cap="none" dirty="0">
              <a:solidFill>
                <a:schemeClr val="dk1"/>
              </a:solidFill>
              <a:latin typeface="Segoe UI" panose="020B0502040204020203" pitchFamily="34" charset="0"/>
              <a:ea typeface="Google Sans"/>
              <a:cs typeface="Segoe UI" panose="020B0502040204020203" pitchFamily="34" charset="0"/>
              <a:sym typeface="Google Sans"/>
            </a:endParaRPr>
          </a:p>
          <a:p>
            <a:pPr marL="457200" indent="-317500">
              <a:buSzPts val="1400"/>
              <a:buFont typeface="Google Sans"/>
              <a:buChar char="●"/>
            </a:pPr>
            <a:r>
              <a:rPr lang="en-US" sz="1100" dirty="0">
                <a:latin typeface="Segoe UI" panose="020B0502040204020203" pitchFamily="34" charset="0"/>
                <a:cs typeface="Segoe UI" panose="020B0502040204020203" pitchFamily="34" charset="0"/>
                <a:sym typeface="Google Sans"/>
              </a:rPr>
              <a:t>Not able to withdraw my earnings on regular basis need to wait longer time to get my funds into bank account.</a:t>
            </a:r>
            <a:endParaRPr sz="1100" dirty="0">
              <a:latin typeface="Segoe UI" panose="020B0502040204020203" pitchFamily="34" charset="0"/>
              <a:cs typeface="Segoe UI" panose="020B0502040204020203" pitchFamily="34" charset="0"/>
              <a:sym typeface="Google Sans"/>
            </a:endParaRPr>
          </a:p>
        </p:txBody>
      </p:sp>
      <p:sp>
        <p:nvSpPr>
          <p:cNvPr id="61" name="Google Shape;61;p13"/>
          <p:cNvSpPr txBox="1"/>
          <p:nvPr/>
        </p:nvSpPr>
        <p:spPr>
          <a:xfrm>
            <a:off x="3651375" y="3988289"/>
            <a:ext cx="5197800" cy="9087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171450" indent="-171450">
              <a:buSzPts val="1400"/>
              <a:buFont typeface="Arial" panose="020B0604020202020204" pitchFamily="34" charset="0"/>
              <a:buChar char="•"/>
            </a:pPr>
            <a:r>
              <a:rPr lang="en-US" sz="1100" dirty="0">
                <a:latin typeface="Segoe UI" panose="020B0502040204020203" pitchFamily="34" charset="0"/>
                <a:cs typeface="Segoe UI" panose="020B0502040204020203" pitchFamily="34" charset="0"/>
              </a:rPr>
              <a:t>Harry is a driver and he uses different ride hailing apps to get new job offers/rides . Though he don’t have a preferred payment methods but it frustrates him when he is not able to withdraw his earnings.</a:t>
            </a:r>
          </a:p>
          <a:p>
            <a:pPr>
              <a:buSzPts val="1400"/>
            </a:pPr>
            <a:endParaRPr lang="en-US" sz="1100" i="0" u="none" strike="noStrike" cap="none" dirty="0">
              <a:solidFill>
                <a:srgbClr val="000000"/>
              </a:solidFill>
              <a:latin typeface="Segoe UI" panose="020B0502040204020203" pitchFamily="34" charset="0"/>
              <a:ea typeface="Google Sans"/>
              <a:cs typeface="Segoe UI" panose="020B0502040204020203" pitchFamily="34" charset="0"/>
              <a:sym typeface="Google Sans"/>
            </a:endParaRPr>
          </a:p>
        </p:txBody>
      </p:sp>
      <p:pic>
        <p:nvPicPr>
          <p:cNvPr id="3" name="Picture 2" descr="Icon&#10;&#10;Description automatically generated">
            <a:extLst>
              <a:ext uri="{FF2B5EF4-FFF2-40B4-BE49-F238E27FC236}">
                <a16:creationId xmlns:a16="http://schemas.microsoft.com/office/drawing/2014/main" id="{BB518F6E-CACE-48AD-A94E-43C19AF2DBCE}"/>
              </a:ext>
            </a:extLst>
          </p:cNvPr>
          <p:cNvPicPr>
            <a:picLocks noChangeAspect="1"/>
          </p:cNvPicPr>
          <p:nvPr/>
        </p:nvPicPr>
        <p:blipFill>
          <a:blip r:embed="rId3"/>
          <a:stretch>
            <a:fillRect/>
          </a:stretch>
        </p:blipFill>
        <p:spPr>
          <a:xfrm>
            <a:off x="467935" y="461325"/>
            <a:ext cx="2758200" cy="2758200"/>
          </a:xfrm>
          <a:prstGeom prst="rect">
            <a:avLst/>
          </a:prstGeom>
        </p:spPr>
      </p:pic>
      <p:sp>
        <p:nvSpPr>
          <p:cNvPr id="12" name="TextBox 11">
            <a:extLst>
              <a:ext uri="{FF2B5EF4-FFF2-40B4-BE49-F238E27FC236}">
                <a16:creationId xmlns:a16="http://schemas.microsoft.com/office/drawing/2014/main" id="{617BFA55-A946-42FB-BE62-E7DF2152A43E}"/>
              </a:ext>
            </a:extLst>
          </p:cNvPr>
          <p:cNvSpPr txBox="1"/>
          <p:nvPr/>
        </p:nvSpPr>
        <p:spPr>
          <a:xfrm>
            <a:off x="8206802" y="4958834"/>
            <a:ext cx="960746" cy="184666"/>
          </a:xfrm>
          <a:prstGeom prst="rect">
            <a:avLst/>
          </a:prstGeom>
          <a:noFill/>
        </p:spPr>
        <p:txBody>
          <a:bodyPr wrap="square">
            <a:spAutoFit/>
          </a:bodyPr>
          <a:lstStyle/>
          <a:p>
            <a:r>
              <a:rPr lang="en-US" sz="600" b="1" dirty="0">
                <a:solidFill>
                  <a:schemeClr val="bg1">
                    <a:lumMod val="85000"/>
                  </a:schemeClr>
                </a:solidFill>
                <a:latin typeface="Segoe UI" panose="020B0502040204020203" pitchFamily="34" charset="0"/>
                <a:cs typeface="Segoe UI" panose="020B0502040204020203" pitchFamily="34" charset="0"/>
                <a:sym typeface="Google Sans"/>
              </a:rPr>
              <a:t>Fund Disbursement </a:t>
            </a:r>
            <a:endParaRPr lang="en-SG" sz="600" dirty="0">
              <a:solidFill>
                <a:schemeClr val="bg1">
                  <a:lumMod val="85000"/>
                </a:schemeClr>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1814</TotalTime>
  <Words>3309</Words>
  <Application>Microsoft Office PowerPoint</Application>
  <PresentationFormat>On-screen Show (16:9)</PresentationFormat>
  <Paragraphs>482</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Google Sans Medium</vt:lpstr>
      <vt:lpstr>Google Sans</vt:lpstr>
      <vt:lpstr>Segoe UI</vt:lpstr>
      <vt:lpstr>Open Sans</vt:lpstr>
      <vt:lpstr>Arial</vt:lpstr>
      <vt:lpstr>Segoe UI Light</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Marpu, Suresh</dc:creator>
  <cp:lastModifiedBy>suresh marpu</cp:lastModifiedBy>
  <cp:revision>84</cp:revision>
  <dcterms:modified xsi:type="dcterms:W3CDTF">2022-01-13T02:28:35Z</dcterms:modified>
</cp:coreProperties>
</file>