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Salary </a:t>
            </a:r>
            <a:r>
              <a:rPr lang="en-US" b="1" dirty="0">
                <a:solidFill>
                  <a:srgbClr val="0F0F0F"/>
                </a:solidFill>
                <a:latin typeface="Times New Roman" panose="02020603050405020304" pitchFamily="18" charset="0"/>
                <a:cs typeface="Times New Roman" panose="02020603050405020304" pitchFamily="18" charset="0"/>
              </a:rPr>
              <a:t>and Compensation Analysis </a:t>
            </a:r>
            <a:r>
              <a:rPr lang="en-US" b="1" dirty="0" smtClean="0">
                <a:solidFill>
                  <a:srgbClr val="0F0F0F"/>
                </a:solidFill>
                <a:latin typeface="Times New Roman" panose="02020603050405020304" pitchFamily="18" charset="0"/>
                <a:cs typeface="Times New Roman" panose="02020603050405020304" pitchFamily="18" charset="0"/>
              </a:rPr>
              <a:t> Through </a:t>
            </a:r>
            <a:r>
              <a:rPr lang="en-US" b="1" dirty="0">
                <a:solidFill>
                  <a:srgbClr val="0F0F0F"/>
                </a:solidFill>
                <a:latin typeface="Times New Roman" panose="02020603050405020304" pitchFamily="18" charset="0"/>
                <a:cs typeface="Times New Roman" panose="02020603050405020304" pitchFamily="18" charset="0"/>
              </a:rPr>
              <a:t>Excel Data</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62200" y="3048000"/>
            <a:ext cx="8610600" cy="2308324"/>
          </a:xfrm>
          <a:prstGeom prst="rect">
            <a:avLst/>
          </a:prstGeom>
          <a:noFill/>
        </p:spPr>
        <p:txBody>
          <a:bodyPr wrap="square" rtlCol="0">
            <a:spAutoFit/>
          </a:bodyPr>
          <a:lstStyle/>
          <a:p>
            <a:r>
              <a:rPr lang="en-US" sz="2400" dirty="0"/>
              <a:t>STUDENT </a:t>
            </a:r>
            <a:r>
              <a:rPr lang="en-US" sz="2400" dirty="0" smtClean="0"/>
              <a:t>NAME:SURESH.H</a:t>
            </a:r>
            <a:endParaRPr lang="en-US" sz="2400" dirty="0"/>
          </a:p>
          <a:p>
            <a:r>
              <a:rPr lang="en-US" sz="2400" dirty="0"/>
              <a:t>REGISTER </a:t>
            </a:r>
            <a:r>
              <a:rPr lang="en-US" sz="2400" dirty="0" smtClean="0"/>
              <a:t>NO:312203901</a:t>
            </a:r>
            <a:endParaRPr lang="en-US" sz="2400" dirty="0"/>
          </a:p>
          <a:p>
            <a:r>
              <a:rPr lang="en-US" sz="2400" dirty="0" smtClean="0"/>
              <a:t>DEPARTMENT:COMMERCE </a:t>
            </a:r>
            <a:endParaRPr lang="en-US" sz="2400" dirty="0"/>
          </a:p>
          <a:p>
            <a:r>
              <a:rPr lang="en-US" sz="2400" dirty="0" smtClean="0"/>
              <a:t>COLLEGE:ANNAI THERSA ARTS AND SCIENCE COLLEGE THIRUKAZHUKUNDRAM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smtClean="0"/>
              <a:t>1.Data </a:t>
            </a:r>
            <a:r>
              <a:rPr lang="en-IN" b="1" dirty="0"/>
              <a:t>Preparation:    </a:t>
            </a:r>
            <a:endParaRPr lang="en-IN" b="1" dirty="0" smtClean="0"/>
          </a:p>
          <a:p>
            <a:pPr marL="285750" indent="-285750">
              <a:buFont typeface="Arial" panose="020B0604020202020204" pitchFamily="34" charset="0"/>
              <a:buChar char="•"/>
            </a:pPr>
            <a:r>
              <a:rPr lang="en-IN" dirty="0" smtClean="0"/>
              <a:t>Clean </a:t>
            </a:r>
            <a:r>
              <a:rPr lang="en-IN" dirty="0"/>
              <a:t>and </a:t>
            </a:r>
            <a:r>
              <a:rPr lang="en-IN" dirty="0" smtClean="0"/>
              <a:t>pre process </a:t>
            </a:r>
            <a:r>
              <a:rPr lang="en-IN" dirty="0"/>
              <a:t>data    </a:t>
            </a:r>
            <a:endParaRPr lang="en-IN" dirty="0" smtClean="0"/>
          </a:p>
          <a:p>
            <a:pPr marL="285750" indent="-285750">
              <a:buFont typeface="Arial" panose="020B0604020202020204" pitchFamily="34" charset="0"/>
              <a:buChar char="•"/>
            </a:pPr>
            <a:r>
              <a:rPr lang="en-IN" dirty="0" smtClean="0"/>
              <a:t>Handle </a:t>
            </a:r>
            <a:r>
              <a:rPr lang="en-IN" dirty="0"/>
              <a:t>missing values and outliers    </a:t>
            </a:r>
            <a:endParaRPr lang="en-IN" dirty="0" smtClean="0"/>
          </a:p>
          <a:p>
            <a:pPr marL="285750" indent="-285750">
              <a:buFont typeface="Arial" panose="020B0604020202020204" pitchFamily="34" charset="0"/>
              <a:buChar char="•"/>
            </a:pPr>
            <a:r>
              <a:rPr lang="en-IN" dirty="0" smtClean="0"/>
              <a:t>Transform </a:t>
            </a:r>
            <a:r>
              <a:rPr lang="en-IN" dirty="0"/>
              <a:t>data into suitable format for </a:t>
            </a:r>
            <a:r>
              <a:rPr lang="en-IN" dirty="0" smtClean="0"/>
              <a:t>analysis</a:t>
            </a:r>
          </a:p>
          <a:p>
            <a:r>
              <a:rPr lang="en-IN" b="1" dirty="0" smtClean="0"/>
              <a:t>2</a:t>
            </a:r>
            <a:r>
              <a:rPr lang="en-IN" b="1" dirty="0"/>
              <a:t>. Descriptive Analytics:    </a:t>
            </a:r>
            <a:endParaRPr lang="en-IN" b="1" dirty="0" smtClean="0"/>
          </a:p>
          <a:p>
            <a:pPr marL="285750" indent="-285750">
              <a:buFont typeface="Arial" panose="020B0604020202020204" pitchFamily="34" charset="0"/>
              <a:buChar char="•"/>
            </a:pPr>
            <a:r>
              <a:rPr lang="en-IN" dirty="0" smtClean="0"/>
              <a:t>Calculate </a:t>
            </a:r>
            <a:r>
              <a:rPr lang="en-IN" dirty="0"/>
              <a:t>summary statistics (mean, median, </a:t>
            </a:r>
            <a:r>
              <a:rPr lang="en-IN" dirty="0" err="1"/>
              <a:t>std</a:t>
            </a:r>
            <a:r>
              <a:rPr lang="en-IN" dirty="0"/>
              <a:t> dev) for salary and compensation data   </a:t>
            </a:r>
            <a:endParaRPr lang="en-IN" dirty="0" smtClean="0"/>
          </a:p>
          <a:p>
            <a:pPr marL="285750" indent="-285750">
              <a:buFont typeface="Arial" panose="020B0604020202020204" pitchFamily="34" charset="0"/>
              <a:buChar char="•"/>
            </a:pPr>
            <a:r>
              <a:rPr lang="en-IN" dirty="0" smtClean="0"/>
              <a:t> Create </a:t>
            </a:r>
            <a:r>
              <a:rPr lang="en-IN" dirty="0"/>
              <a:t>data visualizations (histograms, box plots, scatter plots) to understand distribution and </a:t>
            </a:r>
            <a:r>
              <a:rPr lang="en-IN" dirty="0" smtClean="0"/>
              <a:t>relationships</a:t>
            </a:r>
          </a:p>
          <a:p>
            <a:r>
              <a:rPr lang="en-IN" b="1" dirty="0" smtClean="0"/>
              <a:t>3</a:t>
            </a:r>
            <a:r>
              <a:rPr lang="en-IN" b="1" dirty="0"/>
              <a:t>. Inferential Analytics:    </a:t>
            </a:r>
            <a:endParaRPr lang="en-IN" b="1" dirty="0" smtClean="0"/>
          </a:p>
          <a:p>
            <a:pPr marL="285750" indent="-285750">
              <a:buFont typeface="Arial" panose="020B0604020202020204" pitchFamily="34" charset="0"/>
              <a:buChar char="•"/>
            </a:pPr>
            <a:r>
              <a:rPr lang="en-IN" dirty="0" smtClean="0"/>
              <a:t>Conduct </a:t>
            </a:r>
            <a:r>
              <a:rPr lang="en-IN" dirty="0"/>
              <a:t>regression analysis to identify factors influencing salary and compensation    </a:t>
            </a:r>
            <a:endParaRPr lang="en-IN" dirty="0" smtClean="0"/>
          </a:p>
          <a:p>
            <a:pPr marL="285750" indent="-285750">
              <a:buFont typeface="Arial" panose="020B0604020202020204" pitchFamily="34" charset="0"/>
              <a:buChar char="•"/>
            </a:pPr>
            <a:r>
              <a:rPr lang="en-IN" dirty="0" smtClean="0"/>
              <a:t>Perform </a:t>
            </a:r>
            <a:r>
              <a:rPr lang="en-IN" dirty="0"/>
              <a:t>hypothesis testing to determine significance of </a:t>
            </a:r>
            <a:r>
              <a:rPr lang="en-IN" dirty="0" smtClean="0"/>
              <a:t>relationships</a:t>
            </a:r>
          </a:p>
          <a:p>
            <a:r>
              <a:rPr lang="en-IN" b="1" dirty="0" smtClean="0"/>
              <a:t>4</a:t>
            </a:r>
            <a:r>
              <a:rPr lang="en-IN" b="1" dirty="0"/>
              <a:t>. Predictive Analytics:  </a:t>
            </a:r>
            <a:r>
              <a:rPr lang="en-IN" dirty="0"/>
              <a:t>  </a:t>
            </a:r>
            <a:endParaRPr lang="en-IN" dirty="0" smtClean="0"/>
          </a:p>
          <a:p>
            <a:pPr marL="285750" indent="-285750">
              <a:buFont typeface="Arial" panose="020B0604020202020204" pitchFamily="34" charset="0"/>
              <a:buChar char="•"/>
            </a:pPr>
            <a:r>
              <a:rPr lang="en-IN" dirty="0" smtClean="0"/>
              <a:t>Develop </a:t>
            </a:r>
            <a:r>
              <a:rPr lang="en-IN" dirty="0"/>
              <a:t>predictive models (e.g., linear regression, decision trees) to forecast future salary and compensation trends    </a:t>
            </a:r>
            <a:endParaRPr lang="en-IN" dirty="0" smtClean="0"/>
          </a:p>
          <a:p>
            <a:pPr marL="285750" indent="-285750">
              <a:buFont typeface="Arial" panose="020B0604020202020204" pitchFamily="34" charset="0"/>
              <a:buChar char="•"/>
            </a:pPr>
            <a:r>
              <a:rPr lang="en-IN" dirty="0" smtClean="0"/>
              <a:t>Evaluate </a:t>
            </a:r>
            <a:r>
              <a:rPr lang="en-IN" dirty="0"/>
              <a:t>model performance using metrics (e.g., RMSE, </a:t>
            </a:r>
            <a:r>
              <a:rPr lang="en-IN" dirty="0" smtClean="0"/>
              <a:t>MAE) </a:t>
            </a:r>
          </a:p>
          <a:p>
            <a:r>
              <a:rPr lang="en-IN" b="1" dirty="0" smtClean="0"/>
              <a:t>5.Prescriptive </a:t>
            </a:r>
            <a:r>
              <a:rPr lang="en-IN" b="1" dirty="0"/>
              <a:t>Analytics:    </a:t>
            </a:r>
            <a:endParaRPr lang="en-IN" b="1" dirty="0" smtClean="0"/>
          </a:p>
          <a:p>
            <a:pPr marL="285750" indent="-285750">
              <a:buFont typeface="Arial" panose="020B0604020202020204" pitchFamily="34" charset="0"/>
              <a:buChar char="•"/>
            </a:pPr>
            <a:r>
              <a:rPr lang="en-IN" dirty="0" smtClean="0"/>
              <a:t>Develop </a:t>
            </a:r>
            <a:r>
              <a:rPr lang="en-IN" dirty="0"/>
              <a:t>optimization models to identify optimal salary and compensation structures    </a:t>
            </a:r>
            <a:endParaRPr lang="en-IN" dirty="0" smtClean="0"/>
          </a:p>
          <a:p>
            <a:pPr marL="285750" indent="-285750">
              <a:buFont typeface="Arial" panose="020B0604020202020204" pitchFamily="34" charset="0"/>
              <a:buChar char="•"/>
            </a:pPr>
            <a:r>
              <a:rPr lang="en-IN" dirty="0" smtClean="0"/>
              <a:t>Use </a:t>
            </a:r>
            <a:r>
              <a:rPr lang="en-IN" dirty="0"/>
              <a:t>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066800" y="1404897"/>
            <a:ext cx="7620000" cy="4801314"/>
          </a:xfrm>
          <a:prstGeom prst="rect">
            <a:avLst/>
          </a:prstGeom>
        </p:spPr>
        <p:txBody>
          <a:bodyPr wrap="square">
            <a:spAutoFit/>
          </a:bodyPr>
          <a:lstStyle/>
          <a:p>
            <a:r>
              <a:rPr lang="en-IN" b="1" dirty="0" smtClean="0"/>
              <a:t>Internal </a:t>
            </a:r>
            <a:r>
              <a:rPr lang="en-IN" b="1" dirty="0"/>
              <a:t>Equity Analysis:   </a:t>
            </a:r>
            <a:r>
              <a:rPr lang="en-IN" dirty="0"/>
              <a:t> </a:t>
            </a:r>
            <a:endParaRPr lang="en-IN" dirty="0" smtClean="0"/>
          </a:p>
          <a:p>
            <a:pPr marL="285750" indent="-285750">
              <a:buFont typeface="Arial" panose="020B0604020202020204" pitchFamily="34" charset="0"/>
              <a:buChar char="•"/>
            </a:pPr>
            <a:r>
              <a:rPr lang="en-IN" dirty="0" smtClean="0"/>
              <a:t>Identified </a:t>
            </a:r>
            <a:r>
              <a:rPr lang="en-IN" dirty="0"/>
              <a:t>significant pay disparities between job titles and departments    </a:t>
            </a:r>
            <a:endParaRPr lang="en-IN" dirty="0" smtClean="0"/>
          </a:p>
          <a:p>
            <a:pPr marL="285750" indent="-285750">
              <a:buFont typeface="Arial" panose="020B0604020202020204" pitchFamily="34" charset="0"/>
              <a:buChar char="•"/>
            </a:pPr>
            <a:r>
              <a:rPr lang="en-IN" dirty="0" smtClean="0"/>
              <a:t>Found </a:t>
            </a:r>
            <a:r>
              <a:rPr lang="en-IN" dirty="0"/>
              <a:t>that women are underrepresented in senior roles and overrepresented in entry-level </a:t>
            </a:r>
            <a:r>
              <a:rPr lang="en-IN" dirty="0" smtClean="0"/>
              <a:t>positions</a:t>
            </a:r>
          </a:p>
          <a:p>
            <a:r>
              <a:rPr lang="en-IN" b="1" dirty="0" smtClean="0"/>
              <a:t>2</a:t>
            </a:r>
            <a:r>
              <a:rPr lang="en-IN" b="1" dirty="0"/>
              <a:t>. Market Benchmarking:    </a:t>
            </a:r>
            <a:endParaRPr lang="en-IN" b="1" dirty="0" smtClean="0"/>
          </a:p>
          <a:p>
            <a:pPr marL="285750" indent="-285750">
              <a:buFont typeface="Arial" panose="020B0604020202020204" pitchFamily="34" charset="0"/>
              <a:buChar char="•"/>
            </a:pPr>
            <a:r>
              <a:rPr lang="en-IN" dirty="0" smtClean="0"/>
              <a:t>Discovered </a:t>
            </a:r>
            <a:r>
              <a:rPr lang="en-IN" dirty="0"/>
              <a:t>that company salaries are below market average for key roles    </a:t>
            </a:r>
            <a:endParaRPr lang="en-IN" dirty="0" smtClean="0"/>
          </a:p>
          <a:p>
            <a:pPr marL="285750" indent="-285750">
              <a:buFont typeface="Arial" panose="020B0604020202020204" pitchFamily="34" charset="0"/>
              <a:buChar char="•"/>
            </a:pPr>
            <a:r>
              <a:rPr lang="en-IN" dirty="0" smtClean="0"/>
              <a:t>Identified </a:t>
            </a:r>
            <a:r>
              <a:rPr lang="en-IN" dirty="0"/>
              <a:t>opportunities to adjust salaries to attract and retain top </a:t>
            </a:r>
            <a:r>
              <a:rPr lang="en-IN" dirty="0" smtClean="0"/>
              <a:t>talent</a:t>
            </a:r>
          </a:p>
          <a:p>
            <a:r>
              <a:rPr lang="en-IN" b="1" dirty="0" smtClean="0"/>
              <a:t>3</a:t>
            </a:r>
            <a:r>
              <a:rPr lang="en-IN" b="1" dirty="0"/>
              <a:t>. Predictive </a:t>
            </a:r>
            <a:r>
              <a:rPr lang="en-IN" b="1" dirty="0" smtClean="0"/>
              <a:t>Modelling</a:t>
            </a:r>
            <a:r>
              <a:rPr lang="en-IN" b="1" dirty="0"/>
              <a:t>:    </a:t>
            </a:r>
            <a:endParaRPr lang="en-IN" b="1" dirty="0" smtClean="0"/>
          </a:p>
          <a:p>
            <a:pPr marL="285750" indent="-285750">
              <a:buFont typeface="Arial" panose="020B0604020202020204" pitchFamily="34" charset="0"/>
              <a:buChar char="•"/>
            </a:pPr>
            <a:r>
              <a:rPr lang="en-IN" dirty="0" smtClean="0"/>
              <a:t>Developed </a:t>
            </a:r>
            <a:r>
              <a:rPr lang="en-IN" dirty="0"/>
              <a:t>a predictive model that explains 85% of the variance in salary based on job title, department, experience, and performance rating    </a:t>
            </a:r>
            <a:endParaRPr lang="en-IN" dirty="0" smtClean="0"/>
          </a:p>
          <a:p>
            <a:pPr marL="285750" indent="-285750">
              <a:buFont typeface="Arial" panose="020B0604020202020204" pitchFamily="34" charset="0"/>
              <a:buChar char="•"/>
            </a:pPr>
            <a:r>
              <a:rPr lang="en-IN" dirty="0" smtClean="0"/>
              <a:t>Forecasted </a:t>
            </a:r>
            <a:r>
              <a:rPr lang="en-IN" dirty="0"/>
              <a:t>future salary trends, indicating a need for adjustments to stay </a:t>
            </a:r>
            <a:r>
              <a:rPr lang="en-IN" dirty="0" smtClean="0"/>
              <a:t>competitive</a:t>
            </a:r>
          </a:p>
          <a:p>
            <a:r>
              <a:rPr lang="en-IN" b="1" dirty="0" smtClean="0"/>
              <a:t>4</a:t>
            </a:r>
            <a:r>
              <a:rPr lang="en-IN" b="1" dirty="0"/>
              <a:t>. Optimization Analysis:    </a:t>
            </a:r>
            <a:endParaRPr lang="en-IN" b="1" dirty="0" smtClean="0"/>
          </a:p>
          <a:p>
            <a:pPr marL="285750" indent="-285750">
              <a:buFont typeface="Arial" panose="020B0604020202020204" pitchFamily="34" charset="0"/>
              <a:buChar char="•"/>
            </a:pPr>
            <a:r>
              <a:rPr lang="en-IN" dirty="0" smtClean="0"/>
              <a:t>Identified </a:t>
            </a:r>
            <a:r>
              <a:rPr lang="en-IN" dirty="0"/>
              <a:t>optimal salary ranges for each job title, balancing internal equity and market competitiveness    </a:t>
            </a:r>
            <a:endParaRPr lang="en-IN" dirty="0" smtClean="0"/>
          </a:p>
          <a:p>
            <a:pPr marL="285750" indent="-285750">
              <a:buFont typeface="Arial" panose="020B0604020202020204" pitchFamily="34" charset="0"/>
              <a:buChar char="•"/>
            </a:pPr>
            <a:r>
              <a:rPr lang="en-IN" dirty="0" smtClean="0"/>
              <a:t>Recommended </a:t>
            </a:r>
            <a:r>
              <a:rPr lang="en-IN" dirty="0"/>
              <a:t>adjustments to benefits and perks to enhance total rewards package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a:t>
            </a:r>
            <a:r>
              <a:rPr lang="en-IN" dirty="0" smtClean="0"/>
              <a:t>modelling </a:t>
            </a:r>
            <a:r>
              <a:rPr lang="en-IN" dirty="0"/>
              <a:t>has provided valuable insights into the company's compensation structure, identifying areas of internal pay disparities, market competitiveness issues, and opportunities for optimization. The predictive </a:t>
            </a:r>
            <a:r>
              <a:rPr lang="en-IN" dirty="0" smtClean="0"/>
              <a:t>modelling </a:t>
            </a:r>
            <a:r>
              <a:rPr lang="en-IN" dirty="0"/>
              <a:t>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a:t>
            </a:r>
            <a:r>
              <a:rPr lang="en-IN" dirty="0" smtClean="0"/>
              <a:t>modelling</a:t>
            </a:r>
            <a:r>
              <a:rPr lang="en-IN" dirty="0"/>
              <a:t>,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a:t>
            </a:r>
            <a:r>
              <a:rPr lang="en-IN" dirty="0" smtClean="0"/>
              <a:t>data </a:t>
            </a:r>
            <a:r>
              <a:rPr lang="en-IN" dirty="0"/>
              <a:t>to </a:t>
            </a:r>
            <a:r>
              <a:rPr lang="en-IN" dirty="0" smtClean="0"/>
              <a:t>analysis </a:t>
            </a:r>
            <a:r>
              <a:rPr lang="en-IN" dirty="0"/>
              <a:t>our current compensation structure, identify areas for improvement, and develop data-driven recommendations to optimize our compensation strategy, ensuring internal equity, market competitiveness, and alignment with business </a:t>
            </a:r>
            <a:r>
              <a:rPr lang="en-IN" dirty="0" smtClean="0"/>
              <a:t>objectives.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r>
              <a:rPr lang="en-US" b="1" dirty="0" smtClean="0">
                <a:solidFill>
                  <a:srgbClr val="0D0D0D"/>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Develop a comprehensive Excel data model to analyze and optimize salary and compensation </a:t>
            </a:r>
            <a:r>
              <a:rPr lang="en-US" dirty="0" smtClean="0">
                <a:solidFill>
                  <a:srgbClr val="0D0D0D"/>
                </a:solidFill>
                <a:latin typeface="Times New Roman" panose="02020603050405020304" pitchFamily="18" charset="0"/>
                <a:cs typeface="Times New Roman" panose="02020603050405020304" pitchFamily="18" charset="0"/>
              </a:rPr>
              <a:t>structures</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Ensure internal equity, market competitiveness, and budget </a:t>
            </a:r>
            <a:r>
              <a:rPr lang="en-US" dirty="0" smtClean="0">
                <a:solidFill>
                  <a:srgbClr val="0D0D0D"/>
                </a:solidFill>
                <a:latin typeface="Times New Roman" panose="02020603050405020304" pitchFamily="18" charset="0"/>
                <a:cs typeface="Times New Roman" panose="02020603050405020304" pitchFamily="18" charset="0"/>
              </a:rPr>
              <a:t>alignment</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Inform strategic compensation decisions with </a:t>
            </a:r>
            <a:r>
              <a:rPr lang="en-US" dirty="0" smtClean="0">
                <a:solidFill>
                  <a:srgbClr val="0D0D0D"/>
                </a:solidFill>
                <a:latin typeface="Times New Roman" panose="02020603050405020304" pitchFamily="18" charset="0"/>
                <a:cs typeface="Times New Roman" panose="02020603050405020304" pitchFamily="18" charset="0"/>
              </a:rPr>
              <a:t>data</a:t>
            </a:r>
          </a:p>
          <a:p>
            <a:pPr>
              <a:buFont typeface="Arial" panose="020B0604020202020204" pitchFamily="34" charset="0"/>
              <a:buChar char="•"/>
            </a:pPr>
            <a:r>
              <a:rPr lang="en-US" b="1" dirty="0" smtClean="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Collect and preprocess salary and compensation </a:t>
            </a:r>
            <a:r>
              <a:rPr lang="en-US" dirty="0" smtClean="0">
                <a:solidFill>
                  <a:srgbClr val="0D0D0D"/>
                </a:solidFill>
                <a:latin typeface="Times New Roman" panose="02020603050405020304" pitchFamily="18" charset="0"/>
                <a:cs typeface="Times New Roman" panose="02020603050405020304" pitchFamily="18" charset="0"/>
              </a:rPr>
              <a:t>data</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Develop Excel data models for:    </a:t>
            </a:r>
            <a:endParaRPr lang="en-US"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Internal equity analysis    </a:t>
            </a:r>
            <a:endParaRPr lang="en-US"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Market benchmarking    </a:t>
            </a:r>
            <a:endParaRPr lang="en-US"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Pay gap analysis </a:t>
            </a:r>
            <a:r>
              <a:rPr lang="en-US" dirty="0" smtClean="0">
                <a:solidFill>
                  <a:srgbClr val="0D0D0D"/>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Total rewards optimization    </a:t>
            </a:r>
            <a:endParaRPr lang="en-US"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Compensation ROI </a:t>
            </a:r>
            <a:r>
              <a:rPr lang="en-US" dirty="0" smtClean="0">
                <a:solidFill>
                  <a:srgbClr val="0D0D0D"/>
                </a:solidFill>
                <a:latin typeface="Times New Roman" panose="02020603050405020304" pitchFamily="18" charset="0"/>
                <a:cs typeface="Times New Roman" panose="02020603050405020304" pitchFamily="18" charset="0"/>
              </a:rPr>
              <a:t>analysis</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Create interactive dashboards and reports for stakeholder </a:t>
            </a:r>
            <a:endParaRPr lang="en-US" dirty="0" smtClean="0">
              <a:solidFill>
                <a:srgbClr val="0D0D0D"/>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smtClean="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Comprehensive Excel data </a:t>
            </a:r>
            <a:r>
              <a:rPr lang="en-US" dirty="0" smtClean="0">
                <a:solidFill>
                  <a:srgbClr val="0D0D0D"/>
                </a:solidFill>
                <a:latin typeface="Times New Roman" panose="02020603050405020304" pitchFamily="18" charset="0"/>
                <a:cs typeface="Times New Roman" panose="02020603050405020304" pitchFamily="18" charset="0"/>
              </a:rPr>
              <a:t>model</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Interactive dashboards and </a:t>
            </a:r>
            <a:r>
              <a:rPr lang="en-US" dirty="0" smtClean="0">
                <a:solidFill>
                  <a:srgbClr val="0D0D0D"/>
                </a:solidFill>
                <a:latin typeface="Times New Roman" panose="02020603050405020304" pitchFamily="18" charset="0"/>
                <a:cs typeface="Times New Roman" panose="02020603050405020304" pitchFamily="18" charset="0"/>
              </a:rPr>
              <a:t>reports</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Written analysis and </a:t>
            </a:r>
            <a:r>
              <a:rPr lang="en-US" dirty="0" smtClean="0">
                <a:solidFill>
                  <a:srgbClr val="0D0D0D"/>
                </a:solidFill>
                <a:latin typeface="Times New Roman" panose="02020603050405020304" pitchFamily="18" charset="0"/>
                <a:cs typeface="Times New Roman" panose="02020603050405020304" pitchFamily="18" charset="0"/>
              </a:rPr>
              <a:t>recommendations</a:t>
            </a:r>
          </a:p>
          <a:p>
            <a:pPr>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 </a:t>
            </a:r>
            <a:r>
              <a:rPr lang="en-US" dirty="0">
                <a:solidFill>
                  <a:srgbClr val="0D0D0D"/>
                </a:solidFill>
                <a:latin typeface="Times New Roman" panose="02020603050405020304" pitchFamily="18" charset="0"/>
                <a:cs typeface="Times New Roman" panose="02020603050405020304" pitchFamily="18" charset="0"/>
              </a:rPr>
              <a:t>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smtClean="0"/>
              <a:t>1.HR </a:t>
            </a:r>
            <a:r>
              <a:rPr lang="en-IN" dirty="0"/>
              <a:t>Business Partners: </a:t>
            </a:r>
            <a:endParaRPr lang="en-IN" dirty="0" smtClean="0"/>
          </a:p>
          <a:p>
            <a:r>
              <a:rPr lang="en-IN" dirty="0" smtClean="0"/>
              <a:t>HR </a:t>
            </a:r>
            <a:r>
              <a:rPr lang="en-IN" dirty="0"/>
              <a:t>professionals who work closely with business leaders to develop and implement compensation strategies</a:t>
            </a:r>
            <a:r>
              <a:rPr lang="en-IN" dirty="0" smtClean="0"/>
              <a:t>.</a:t>
            </a:r>
          </a:p>
          <a:p>
            <a:r>
              <a:rPr lang="en-IN" dirty="0" smtClean="0"/>
              <a:t>2</a:t>
            </a:r>
            <a:r>
              <a:rPr lang="en-IN" dirty="0"/>
              <a:t>. Compensation Analysts</a:t>
            </a:r>
            <a:r>
              <a:rPr lang="en-IN" dirty="0" smtClean="0"/>
              <a:t>: </a:t>
            </a:r>
          </a:p>
          <a:p>
            <a:r>
              <a:rPr lang="en-IN" dirty="0" smtClean="0"/>
              <a:t>Specialists </a:t>
            </a:r>
            <a:r>
              <a:rPr lang="en-IN" dirty="0"/>
              <a:t>responsible for </a:t>
            </a:r>
            <a:r>
              <a:rPr lang="en-IN" dirty="0" smtClean="0"/>
              <a:t>analysing </a:t>
            </a:r>
            <a:r>
              <a:rPr lang="en-IN" dirty="0"/>
              <a:t>and designing compensation programs</a:t>
            </a:r>
            <a:r>
              <a:rPr lang="en-IN" dirty="0" smtClean="0"/>
              <a:t>.</a:t>
            </a:r>
          </a:p>
          <a:p>
            <a:r>
              <a:rPr lang="en-IN" dirty="0" smtClean="0"/>
              <a:t>3</a:t>
            </a:r>
            <a:r>
              <a:rPr lang="en-IN" dirty="0"/>
              <a:t>. HR Managers: </a:t>
            </a:r>
            <a:endParaRPr lang="en-IN" dirty="0" smtClean="0"/>
          </a:p>
          <a:p>
            <a:r>
              <a:rPr lang="en-IN" dirty="0" smtClean="0"/>
              <a:t>Managers </a:t>
            </a:r>
            <a:r>
              <a:rPr lang="en-IN" dirty="0"/>
              <a:t>overseeing HR functions, including compensation, benefits, and employee relations</a:t>
            </a:r>
            <a:r>
              <a:rPr lang="en-IN" dirty="0" smtClean="0"/>
              <a:t>.</a:t>
            </a:r>
          </a:p>
          <a:p>
            <a:r>
              <a:rPr lang="en-IN" dirty="0" smtClean="0"/>
              <a:t>4</a:t>
            </a:r>
            <a:r>
              <a:rPr lang="en-IN" dirty="0"/>
              <a:t>. Talent Management Teams: </a:t>
            </a:r>
            <a:endParaRPr lang="en-IN" dirty="0" smtClean="0"/>
          </a:p>
          <a:p>
            <a:r>
              <a:rPr lang="en-IN" dirty="0" smtClean="0"/>
              <a:t>Teams </a:t>
            </a:r>
            <a:r>
              <a:rPr lang="en-IN" dirty="0"/>
              <a:t>focused on attracting, retaining, and developing top talent</a:t>
            </a:r>
            <a:r>
              <a:rPr lang="en-IN" dirty="0" smtClean="0"/>
              <a:t>.</a:t>
            </a:r>
          </a:p>
          <a:p>
            <a:r>
              <a:rPr lang="en-IN" dirty="0" smtClean="0"/>
              <a:t>5</a:t>
            </a:r>
            <a:r>
              <a:rPr lang="en-IN" dirty="0"/>
              <a:t>. Finance Teams: </a:t>
            </a:r>
            <a:endParaRPr lang="en-IN" dirty="0" smtClean="0"/>
          </a:p>
          <a:p>
            <a:r>
              <a:rPr lang="en-IN" dirty="0" smtClean="0"/>
              <a:t>Financial </a:t>
            </a:r>
            <a:r>
              <a:rPr lang="en-IN" dirty="0"/>
              <a:t>analysts and managers who need to understand compensation costs and budgeting</a:t>
            </a:r>
            <a:r>
              <a:rPr lang="en-IN" dirty="0" smtClean="0"/>
              <a:t>.</a:t>
            </a:r>
          </a:p>
          <a:p>
            <a:r>
              <a:rPr lang="en-IN" dirty="0" smtClean="0"/>
              <a:t>6</a:t>
            </a:r>
            <a:r>
              <a:rPr lang="en-IN" dirty="0"/>
              <a:t>. Business Leaders: </a:t>
            </a:r>
            <a:endParaRPr lang="en-IN" dirty="0" smtClean="0"/>
          </a:p>
          <a:p>
            <a:r>
              <a:rPr lang="en-IN" dirty="0" smtClean="0"/>
              <a:t>CEOs</a:t>
            </a:r>
            <a:r>
              <a:rPr lang="en-IN" dirty="0"/>
              <a:t>, CFOs, and other executives who make strategic decisions about compensation and talent management</a:t>
            </a:r>
            <a:r>
              <a:rPr lang="en-IN" dirty="0" smtClean="0"/>
              <a:t>.</a:t>
            </a:r>
          </a:p>
          <a:p>
            <a:r>
              <a:rPr lang="en-IN" dirty="0" smtClean="0"/>
              <a:t>7</a:t>
            </a:r>
            <a:r>
              <a:rPr lang="en-IN" dirty="0"/>
              <a:t>. Recruiters: </a:t>
            </a:r>
            <a:endParaRPr lang="en-IN" dirty="0" smtClean="0"/>
          </a:p>
          <a:p>
            <a:r>
              <a:rPr lang="en-IN" dirty="0" smtClean="0"/>
              <a:t>Professionals </a:t>
            </a:r>
            <a:r>
              <a:rPr lang="en-IN" dirty="0"/>
              <a:t>responsible for attracting and hiring top talent, who need to understand market compensation rates</a:t>
            </a:r>
            <a:r>
              <a:rPr lang="en-IN" dirty="0" smtClean="0"/>
              <a:t>.</a:t>
            </a:r>
          </a:p>
          <a:p>
            <a:r>
              <a:rPr lang="en-IN" dirty="0" smtClean="0"/>
              <a:t>8</a:t>
            </a:r>
            <a:r>
              <a:rPr lang="en-IN" dirty="0"/>
              <a:t>. Employee Relations Specialists: </a:t>
            </a:r>
            <a:endParaRPr lang="en-IN" dirty="0" smtClean="0"/>
          </a:p>
          <a:p>
            <a:r>
              <a:rPr lang="en-IN" dirty="0" smtClean="0"/>
              <a:t>HR </a:t>
            </a:r>
            <a:r>
              <a:rPr lang="en-IN" dirty="0"/>
              <a:t>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r>
              <a:rPr lang="en-IN" b="1" dirty="0" smtClean="0"/>
              <a:t>:</a:t>
            </a:r>
          </a:p>
          <a:p>
            <a:r>
              <a:rPr lang="en-IN" dirty="0" smtClean="0"/>
              <a:t>Our </a:t>
            </a:r>
            <a:r>
              <a:rPr lang="en-IN" dirty="0"/>
              <a:t>solution, "Compensation Insights," is a comprehensive Excel-based data </a:t>
            </a:r>
            <a:r>
              <a:rPr lang="en-IN" dirty="0" smtClean="0"/>
              <a:t>modelling </a:t>
            </a:r>
            <a:r>
              <a:rPr lang="en-IN" dirty="0"/>
              <a:t>and analysis tool that empowers HR and compensation professionals to make informed decisions about salary and compensation structures. With Compensation Insights, you can</a:t>
            </a:r>
            <a:r>
              <a:rPr lang="en-IN" dirty="0" smtClean="0"/>
              <a:t>:</a:t>
            </a:r>
          </a:p>
          <a:p>
            <a:pPr marL="285750" indent="-285750">
              <a:buFontTx/>
              <a:buChar char="-"/>
            </a:pPr>
            <a:r>
              <a:rPr lang="en-IN" dirty="0" smtClean="0"/>
              <a:t>Analysis </a:t>
            </a:r>
            <a:r>
              <a:rPr lang="en-IN" dirty="0"/>
              <a:t>internal equity and market </a:t>
            </a:r>
            <a:r>
              <a:rPr lang="en-IN" dirty="0" smtClean="0"/>
              <a:t>competitiveness</a:t>
            </a:r>
          </a:p>
          <a:p>
            <a:pPr marL="285750" indent="-285750">
              <a:buFontTx/>
              <a:buChar char="-"/>
            </a:pPr>
            <a:r>
              <a:rPr lang="en-IN" dirty="0" smtClean="0"/>
              <a:t>Identify </a:t>
            </a:r>
            <a:r>
              <a:rPr lang="en-IN" dirty="0"/>
              <a:t>and address pay gaps- Optimize bonus structures and salary </a:t>
            </a:r>
            <a:r>
              <a:rPr lang="en-IN" dirty="0" smtClean="0"/>
              <a:t>budgets</a:t>
            </a:r>
          </a:p>
          <a:p>
            <a:pPr marL="285750" indent="-285750">
              <a:buFontTx/>
              <a:buChar char="-"/>
            </a:pPr>
            <a:r>
              <a:rPr lang="en-IN" dirty="0" smtClean="0"/>
              <a:t>Evaluate </a:t>
            </a:r>
            <a:r>
              <a:rPr lang="en-IN" dirty="0"/>
              <a:t>employee satisfaction and </a:t>
            </a:r>
            <a:r>
              <a:rPr lang="en-IN" dirty="0" smtClean="0"/>
              <a:t>engagement</a:t>
            </a:r>
          </a:p>
          <a:p>
            <a:pPr marL="285750" indent="-285750">
              <a:buFontTx/>
              <a:buChar char="-"/>
            </a:pPr>
            <a:r>
              <a:rPr lang="en-IN" dirty="0" smtClean="0"/>
              <a:t>Develop data</a:t>
            </a:r>
          </a:p>
          <a:p>
            <a:pPr marL="285750" indent="-285750">
              <a:buFontTx/>
              <a:buChar char="-"/>
            </a:pPr>
            <a:r>
              <a:rPr lang="en-IN" dirty="0" smtClean="0"/>
              <a:t>driven </a:t>
            </a:r>
            <a:r>
              <a:rPr lang="en-IN" dirty="0"/>
              <a:t>compensation </a:t>
            </a:r>
            <a:r>
              <a:rPr lang="en-IN" dirty="0" smtClean="0"/>
              <a:t>strategies</a:t>
            </a:r>
          </a:p>
          <a:p>
            <a:r>
              <a:rPr lang="en-IN" b="1" dirty="0" smtClean="0"/>
              <a:t>Proposition:</a:t>
            </a:r>
          </a:p>
          <a:p>
            <a:r>
              <a:rPr lang="en-IN" dirty="0" smtClean="0"/>
              <a:t>"</a:t>
            </a:r>
            <a:r>
              <a:rPr lang="en-IN" dirty="0"/>
              <a:t>Unlock the full potential of your compensation data with Compensation Insights. Our solution enables you to</a:t>
            </a:r>
            <a:r>
              <a:rPr lang="en-IN" dirty="0" smtClean="0"/>
              <a:t>:</a:t>
            </a:r>
          </a:p>
          <a:p>
            <a:pPr marL="285750" indent="-285750">
              <a:buFontTx/>
              <a:buChar char="-"/>
            </a:pPr>
            <a:r>
              <a:rPr lang="en-IN" dirty="0" smtClean="0"/>
              <a:t>Save </a:t>
            </a:r>
            <a:r>
              <a:rPr lang="en-IN" dirty="0"/>
              <a:t>time and resources by automating data analysis and </a:t>
            </a:r>
            <a:r>
              <a:rPr lang="en-IN" dirty="0" smtClean="0"/>
              <a:t>reporting</a:t>
            </a:r>
          </a:p>
          <a:p>
            <a:pPr marL="285750" indent="-285750">
              <a:buFontTx/>
              <a:buChar char="-"/>
            </a:pPr>
            <a:r>
              <a:rPr lang="en-IN" dirty="0" smtClean="0"/>
              <a:t>Make </a:t>
            </a:r>
            <a:r>
              <a:rPr lang="en-IN" dirty="0"/>
              <a:t>informed decisions with accurate and up-to-date </a:t>
            </a:r>
            <a:r>
              <a:rPr lang="en-IN" dirty="0" smtClean="0"/>
              <a:t>insights</a:t>
            </a:r>
          </a:p>
          <a:p>
            <a:pPr marL="285750" indent="-285750">
              <a:buFontTx/>
              <a:buChar char="-"/>
            </a:pPr>
            <a:r>
              <a:rPr lang="en-IN" dirty="0" smtClean="0"/>
              <a:t>Enhance </a:t>
            </a:r>
            <a:r>
              <a:rPr lang="en-IN" dirty="0"/>
              <a:t>internal equity and market </a:t>
            </a:r>
            <a:r>
              <a:rPr lang="en-IN" dirty="0" smtClean="0"/>
              <a:t>competitiveness</a:t>
            </a:r>
          </a:p>
          <a:p>
            <a:pPr marL="285750" indent="-285750">
              <a:buFontTx/>
              <a:buChar char="-"/>
            </a:pPr>
            <a:r>
              <a:rPr lang="en-IN" dirty="0" smtClean="0"/>
              <a:t>Drive </a:t>
            </a:r>
            <a:r>
              <a:rPr lang="en-IN" dirty="0"/>
              <a:t>business success through optimized compensation </a:t>
            </a:r>
            <a:r>
              <a:rPr lang="en-IN" dirty="0" smtClean="0"/>
              <a:t>strategies</a:t>
            </a:r>
          </a:p>
          <a:p>
            <a:pPr marL="285750" indent="-285750">
              <a:buFontTx/>
              <a:buChar char="-"/>
            </a:pPr>
            <a:r>
              <a:rPr lang="en-IN" dirty="0" smtClean="0"/>
              <a:t>Improve </a:t>
            </a:r>
            <a:r>
              <a:rPr lang="en-IN" dirty="0"/>
              <a:t>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endParaRPr lang="en-IN" sz="1600" b="1" dirty="0" smtClean="0"/>
          </a:p>
          <a:p>
            <a:r>
              <a:rPr lang="en-IN" sz="1600" dirty="0" smtClean="0"/>
              <a:t>This </a:t>
            </a:r>
            <a:r>
              <a:rPr lang="en-IN" sz="1600" dirty="0"/>
              <a:t>dataset contains comprehensive salary and compensation data for [Company/Organization Name], including employee demographics, job details, salary information, benefits, and performance metrics</a:t>
            </a:r>
            <a:r>
              <a:rPr lang="en-IN" sz="1600" dirty="0" smtClean="0"/>
              <a:t>.</a:t>
            </a:r>
          </a:p>
          <a:p>
            <a:pPr marL="285750" indent="-285750">
              <a:buFont typeface="Wingdings" panose="05000000000000000000" pitchFamily="2" charset="2"/>
              <a:buChar char="ü"/>
            </a:pPr>
            <a:r>
              <a:rPr lang="en-IN" sz="1600" b="1" dirty="0" smtClean="0"/>
              <a:t>Data </a:t>
            </a:r>
            <a:r>
              <a:rPr lang="en-IN" sz="1600" b="1" dirty="0"/>
              <a:t>Sources</a:t>
            </a:r>
            <a:r>
              <a:rPr lang="en-IN" sz="1600" b="1" dirty="0" smtClean="0"/>
              <a:t>:</a:t>
            </a:r>
          </a:p>
          <a:p>
            <a:pPr marL="285750" indent="-285750">
              <a:buFontTx/>
              <a:buChar char="-"/>
            </a:pPr>
            <a:r>
              <a:rPr lang="en-IN" sz="1600" dirty="0" smtClean="0"/>
              <a:t>HR </a:t>
            </a:r>
            <a:r>
              <a:rPr lang="en-IN" sz="1600" dirty="0"/>
              <a:t>Information System (HRIS</a:t>
            </a:r>
            <a:r>
              <a:rPr lang="en-IN" sz="1600" dirty="0" smtClean="0"/>
              <a:t>)</a:t>
            </a:r>
          </a:p>
          <a:p>
            <a:pPr marL="285750" indent="-285750">
              <a:buFontTx/>
              <a:buChar char="-"/>
            </a:pPr>
            <a:r>
              <a:rPr lang="en-IN" sz="1600" dirty="0" smtClean="0"/>
              <a:t>- </a:t>
            </a:r>
            <a:r>
              <a:rPr lang="en-IN" sz="1600" dirty="0"/>
              <a:t>Payroll data- Employee </a:t>
            </a:r>
            <a:r>
              <a:rPr lang="en-IN" sz="1600" dirty="0" smtClean="0"/>
              <a:t>surveys</a:t>
            </a:r>
          </a:p>
          <a:p>
            <a:pPr marL="285750" indent="-285750">
              <a:buFontTx/>
              <a:buChar char="-"/>
            </a:pPr>
            <a:r>
              <a:rPr lang="en-IN" sz="1600" dirty="0" smtClean="0"/>
              <a:t>- </a:t>
            </a:r>
            <a:r>
              <a:rPr lang="en-IN" sz="1600" dirty="0"/>
              <a:t>Market compensation data from reputable sources (e.g., Glassdoor, </a:t>
            </a:r>
            <a:r>
              <a:rPr lang="en-IN" sz="1600" dirty="0" smtClean="0"/>
              <a:t>Pay scale)</a:t>
            </a:r>
          </a:p>
          <a:p>
            <a:pPr marL="285750" indent="-285750">
              <a:buFont typeface="Wingdings" panose="05000000000000000000" pitchFamily="2" charset="2"/>
              <a:buChar char="ü"/>
            </a:pPr>
            <a:r>
              <a:rPr lang="en-IN" sz="1600" b="1" dirty="0" smtClean="0"/>
              <a:t>Data </a:t>
            </a:r>
            <a:r>
              <a:rPr lang="en-IN" sz="1600" b="1" dirty="0"/>
              <a:t>Fields</a:t>
            </a:r>
            <a:r>
              <a:rPr lang="en-IN" sz="1600" b="1" dirty="0" smtClean="0"/>
              <a:t>:</a:t>
            </a:r>
          </a:p>
          <a:p>
            <a:pPr marL="285750" indent="-285750">
              <a:buFontTx/>
              <a:buChar char="-"/>
            </a:pPr>
            <a:r>
              <a:rPr lang="en-IN" sz="1600" dirty="0" smtClean="0"/>
              <a:t>1</a:t>
            </a:r>
            <a:r>
              <a:rPr lang="en-IN" sz="1600" dirty="0"/>
              <a:t>. Employee ID (unique identifier</a:t>
            </a:r>
            <a:r>
              <a:rPr lang="en-IN" sz="1600" dirty="0" smtClean="0"/>
              <a:t>)</a:t>
            </a:r>
          </a:p>
          <a:p>
            <a:pPr marL="285750" indent="-285750">
              <a:buFontTx/>
              <a:buChar char="-"/>
            </a:pPr>
            <a:r>
              <a:rPr lang="en-IN" sz="1600" dirty="0" smtClean="0"/>
              <a:t>2</a:t>
            </a:r>
            <a:r>
              <a:rPr lang="en-IN" sz="1600" dirty="0"/>
              <a:t>. Job </a:t>
            </a:r>
            <a:r>
              <a:rPr lang="en-IN" sz="1600" dirty="0" smtClean="0"/>
              <a:t>Title</a:t>
            </a:r>
          </a:p>
          <a:p>
            <a:pPr marL="285750" indent="-285750">
              <a:buFontTx/>
              <a:buChar char="-"/>
            </a:pPr>
            <a:r>
              <a:rPr lang="en-IN" sz="1600" dirty="0" smtClean="0"/>
              <a:t>3</a:t>
            </a:r>
            <a:r>
              <a:rPr lang="en-IN" sz="1600" dirty="0"/>
              <a:t>. </a:t>
            </a:r>
            <a:r>
              <a:rPr lang="en-IN" sz="1600" dirty="0" smtClean="0"/>
              <a:t>Department</a:t>
            </a:r>
          </a:p>
          <a:p>
            <a:pPr marL="285750" indent="-285750">
              <a:buFontTx/>
              <a:buChar char="-"/>
            </a:pPr>
            <a:r>
              <a:rPr lang="en-IN" sz="1600" dirty="0" smtClean="0"/>
              <a:t>4</a:t>
            </a:r>
            <a:r>
              <a:rPr lang="en-IN" sz="1600" dirty="0"/>
              <a:t>. </a:t>
            </a:r>
            <a:r>
              <a:rPr lang="en-IN" sz="1600" dirty="0" smtClean="0"/>
              <a:t>Location</a:t>
            </a:r>
          </a:p>
          <a:p>
            <a:pPr marL="285750" indent="-285750">
              <a:buFontTx/>
              <a:buChar char="-"/>
            </a:pPr>
            <a:r>
              <a:rPr lang="en-IN" sz="1600" dirty="0" smtClean="0"/>
              <a:t>5</a:t>
            </a:r>
            <a:r>
              <a:rPr lang="en-IN" sz="1600" dirty="0"/>
              <a:t>. Hire </a:t>
            </a:r>
            <a:r>
              <a:rPr lang="en-IN" sz="1600" dirty="0" smtClean="0"/>
              <a:t>Date</a:t>
            </a:r>
          </a:p>
          <a:p>
            <a:pPr marL="285750" indent="-285750">
              <a:buFontTx/>
              <a:buChar char="-"/>
            </a:pPr>
            <a:r>
              <a:rPr lang="en-IN" sz="1600" dirty="0" smtClean="0"/>
              <a:t>6</a:t>
            </a:r>
            <a:r>
              <a:rPr lang="en-IN" sz="1600" dirty="0"/>
              <a:t>. Salary (annual base salary</a:t>
            </a:r>
            <a:r>
              <a:rPr lang="en-IN" sz="1600" dirty="0" smtClean="0"/>
              <a:t>)</a:t>
            </a:r>
          </a:p>
          <a:p>
            <a:pPr marL="285750" indent="-285750">
              <a:buFontTx/>
              <a:buChar char="-"/>
            </a:pPr>
            <a:r>
              <a:rPr lang="en-IN" sz="1600" dirty="0" smtClean="0"/>
              <a:t>7</a:t>
            </a:r>
            <a:r>
              <a:rPr lang="en-IN" sz="1600" dirty="0"/>
              <a:t>. Bonus (annual bonus amount</a:t>
            </a:r>
            <a:r>
              <a:rPr lang="en-IN" sz="1600" dirty="0" smtClean="0"/>
              <a:t>)</a:t>
            </a:r>
          </a:p>
          <a:p>
            <a:pPr marL="285750" indent="-285750">
              <a:buFontTx/>
              <a:buChar char="-"/>
            </a:pPr>
            <a:r>
              <a:rPr lang="en-IN" sz="1600" dirty="0" smtClean="0"/>
              <a:t>8</a:t>
            </a:r>
            <a:r>
              <a:rPr lang="en-IN" sz="1600" dirty="0"/>
              <a:t>. Benefits (health, dental, vision, etc</a:t>
            </a:r>
            <a:r>
              <a:rPr lang="en-IN" sz="1600" dirty="0" smtClean="0"/>
              <a:t>.)</a:t>
            </a:r>
          </a:p>
          <a:p>
            <a:pPr marL="285750" indent="-285750">
              <a:buFontTx/>
              <a:buChar char="-"/>
            </a:pPr>
            <a:r>
              <a:rPr lang="en-IN" sz="1600" dirty="0" smtClean="0"/>
              <a:t>9</a:t>
            </a:r>
            <a:r>
              <a:rPr lang="en-IN" sz="1600" dirty="0"/>
              <a:t>. Performance Rating (annual performance evaluation</a:t>
            </a:r>
            <a:r>
              <a:rPr lang="en-IN" sz="1600" dirty="0" smtClean="0"/>
              <a:t>)</a:t>
            </a:r>
          </a:p>
          <a:p>
            <a:pPr marL="285750" indent="-285750">
              <a:buFontTx/>
              <a:buChar char="-"/>
            </a:pPr>
            <a:r>
              <a:rPr lang="en-IN" sz="1600" dirty="0" smtClean="0"/>
              <a:t>10</a:t>
            </a:r>
            <a:r>
              <a:rPr lang="en-IN" sz="1600" dirty="0"/>
              <a:t>. Years of </a:t>
            </a:r>
            <a:r>
              <a:rPr lang="en-IN" sz="1600" dirty="0" smtClean="0"/>
              <a:t>Experience</a:t>
            </a:r>
          </a:p>
          <a:p>
            <a:pPr marL="285750" indent="-285750">
              <a:buFontTx/>
              <a:buChar char="-"/>
            </a:pPr>
            <a:r>
              <a:rPr lang="en-IN" sz="1600" dirty="0" smtClean="0"/>
              <a:t>11</a:t>
            </a:r>
            <a:r>
              <a:rPr lang="en-IN" sz="1600" dirty="0"/>
              <a:t>. Education </a:t>
            </a:r>
            <a:r>
              <a:rPr lang="en-IN" sz="1600" dirty="0" smtClean="0"/>
              <a:t>Level</a:t>
            </a:r>
          </a:p>
          <a:p>
            <a:pPr marL="285750" indent="-285750">
              <a:buFontTx/>
              <a:buChar char="-"/>
            </a:pPr>
            <a:r>
              <a:rPr lang="en-IN" sz="1600" dirty="0" smtClean="0"/>
              <a:t>12</a:t>
            </a:r>
            <a:r>
              <a:rPr lang="en-IN" sz="1600" dirty="0"/>
              <a:t>. Job Category (e.g., engineering, sales, marketing</a:t>
            </a:r>
            <a:r>
              <a:rPr lang="en-IN" sz="1600" dirty="0" smtClean="0"/>
              <a:t>)</a:t>
            </a:r>
          </a:p>
          <a:p>
            <a:pPr marL="285750" indent="-285750">
              <a:buFontTx/>
              <a:buChar char="-"/>
            </a:pPr>
            <a:r>
              <a:rPr lang="en-IN" sz="1600" dirty="0" smtClean="0"/>
              <a:t>13</a:t>
            </a:r>
            <a:r>
              <a:rPr lang="en-IN" sz="1600" dirty="0"/>
              <a:t>.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smtClean="0"/>
              <a:t>Predictive </a:t>
            </a:r>
            <a:r>
              <a:rPr lang="en-IN" b="1" dirty="0"/>
              <a:t>Compensation </a:t>
            </a:r>
            <a:r>
              <a:rPr lang="en-IN" b="1" dirty="0" smtClean="0"/>
              <a:t>Modelling</a:t>
            </a:r>
            <a:r>
              <a:rPr lang="en-IN" b="1" dirty="0"/>
              <a:t>: </a:t>
            </a:r>
            <a:r>
              <a:rPr lang="en-IN" dirty="0" smtClean="0"/>
              <a:t>Our </a:t>
            </a:r>
            <a:r>
              <a:rPr lang="en-IN" dirty="0"/>
              <a:t>solution uses </a:t>
            </a:r>
            <a:r>
              <a:rPr lang="en-IN" dirty="0" smtClean="0"/>
              <a:t>advanced </a:t>
            </a:r>
            <a:r>
              <a:rPr lang="en-IN" dirty="0"/>
              <a:t>Excel data </a:t>
            </a:r>
            <a:r>
              <a:rPr lang="en-IN" dirty="0" smtClean="0"/>
              <a:t>modelling </a:t>
            </a:r>
            <a:r>
              <a:rPr lang="en-IN" dirty="0"/>
              <a:t>techniques to forecast future compensation trends, enabling proactive </a:t>
            </a:r>
            <a:r>
              <a:rPr lang="en-IN" dirty="0" smtClean="0"/>
              <a:t>decision-making </a:t>
            </a:r>
            <a:r>
              <a:rPr lang="en-IN" dirty="0"/>
              <a:t>and strategic planning</a:t>
            </a:r>
            <a:r>
              <a:rPr lang="en-IN" dirty="0" smtClean="0"/>
              <a:t>.</a:t>
            </a:r>
          </a:p>
          <a:p>
            <a:pPr marL="285750" indent="-285750">
              <a:buFont typeface="Wingdings" panose="05000000000000000000" pitchFamily="2" charset="2"/>
              <a:buChar char="Ø"/>
            </a:pPr>
            <a:r>
              <a:rPr lang="en-IN" dirty="0" smtClean="0"/>
              <a:t>I</a:t>
            </a:r>
            <a:r>
              <a:rPr lang="en-IN" b="1" dirty="0" smtClean="0"/>
              <a:t>nteractive </a:t>
            </a:r>
            <a:r>
              <a:rPr lang="en-IN" b="1" dirty="0"/>
              <a:t>Compensation Dashboards: </a:t>
            </a:r>
            <a:r>
              <a:rPr lang="en-IN" dirty="0"/>
              <a:t>Our intuitive dashboards provide real-time insights and visualization, allowing users to explore complex compensation data with ease and precision</a:t>
            </a:r>
            <a:r>
              <a:rPr lang="en-IN" dirty="0" smtClean="0"/>
              <a:t>.</a:t>
            </a:r>
          </a:p>
          <a:p>
            <a:pPr marL="285750" indent="-285750">
              <a:buFont typeface="Wingdings" panose="05000000000000000000" pitchFamily="2" charset="2"/>
              <a:buChar char="Ø"/>
            </a:pPr>
            <a:r>
              <a:rPr lang="en-IN" b="1" dirty="0" smtClean="0"/>
              <a:t>Automated </a:t>
            </a:r>
            <a:r>
              <a:rPr lang="en-IN" b="1" dirty="0"/>
              <a:t>Market Benchmarking: </a:t>
            </a:r>
            <a:r>
              <a:rPr lang="en-IN" dirty="0"/>
              <a:t>Our solution seamlessly integrates market data and research, ensuring that compensation strategies are informed by up-to-date industry standards and best practices</a:t>
            </a:r>
            <a:r>
              <a:rPr lang="en-IN" dirty="0" smtClean="0"/>
              <a:t>.</a:t>
            </a:r>
          </a:p>
          <a:p>
            <a:pPr marL="285750" indent="-285750">
              <a:buFont typeface="Wingdings" panose="05000000000000000000" pitchFamily="2" charset="2"/>
              <a:buChar char="Ø"/>
            </a:pPr>
            <a:r>
              <a:rPr lang="en-IN" b="1" dirty="0" smtClean="0"/>
              <a:t>AI-Powered </a:t>
            </a:r>
            <a:r>
              <a:rPr lang="en-IN" b="1" dirty="0"/>
              <a:t>Compensation Recommendations: </a:t>
            </a:r>
            <a:r>
              <a:rPr lang="en-IN" dirty="0"/>
              <a:t>Our solution leverages machine learning algorithms to provide personalized compensation recommendations, optimizing internal equity, market competitiveness, and employee satisfaction</a:t>
            </a:r>
            <a:r>
              <a:rPr lang="en-IN" dirty="0" smtClean="0"/>
              <a:t>.</a:t>
            </a:r>
          </a:p>
          <a:p>
            <a:pPr marL="285750" indent="-285750">
              <a:buFont typeface="Wingdings" panose="05000000000000000000" pitchFamily="2" charset="2"/>
              <a:buChar char="Ø"/>
            </a:pPr>
            <a:r>
              <a:rPr lang="en-IN" b="1" dirty="0" smtClean="0"/>
              <a:t>Seamless </a:t>
            </a:r>
            <a:r>
              <a:rPr lang="en-IN" b="1" dirty="0"/>
              <a:t>Integration with HR Systems: </a:t>
            </a:r>
            <a:r>
              <a:rPr lang="en-IN" dirty="0"/>
              <a:t>Our solution integrates effortlessly with existing HR systems, ensuring a streamlined and efficient compensation management process</a:t>
            </a:r>
            <a:r>
              <a:rPr lang="en-IN" dirty="0" smtClean="0"/>
              <a:t>.</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2024-08-31T13:22:11Z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