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2" r:id="rId6"/>
    <p:sldId id="260" r:id="rId7"/>
    <p:sldId id="261"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3D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2/18/2018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2/18/2018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oscarleo/new-york-city-taxi-with-osrm"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6DEEF-AA07-43D3-A524-771C0FE319B8}"/>
              </a:ext>
            </a:extLst>
          </p:cNvPr>
          <p:cNvSpPr>
            <a:spLocks noGrp="1"/>
          </p:cNvSpPr>
          <p:nvPr>
            <p:ph type="ctrTitle"/>
          </p:nvPr>
        </p:nvSpPr>
        <p:spPr>
          <a:xfrm>
            <a:off x="1876424" y="1600199"/>
            <a:ext cx="8791575" cy="2163418"/>
          </a:xfrm>
        </p:spPr>
        <p:txBody>
          <a:bodyPr>
            <a:normAutofit fontScale="90000"/>
          </a:bodyPr>
          <a:lstStyle/>
          <a:p>
            <a:pPr algn="r"/>
            <a:br>
              <a:rPr lang="en-US" dirty="0">
                <a:solidFill>
                  <a:schemeClr val="bg2">
                    <a:lumMod val="50000"/>
                  </a:schemeClr>
                </a:solidFill>
              </a:rPr>
            </a:br>
            <a:br>
              <a:rPr lang="en-US" dirty="0">
                <a:solidFill>
                  <a:schemeClr val="bg2">
                    <a:lumMod val="50000"/>
                  </a:schemeClr>
                </a:solidFill>
              </a:rPr>
            </a:br>
            <a:br>
              <a:rPr lang="en-US" dirty="0">
                <a:solidFill>
                  <a:schemeClr val="bg2">
                    <a:lumMod val="50000"/>
                  </a:schemeClr>
                </a:solidFill>
              </a:rPr>
            </a:br>
            <a:br>
              <a:rPr lang="en-US" dirty="0">
                <a:solidFill>
                  <a:schemeClr val="bg2">
                    <a:lumMod val="50000"/>
                  </a:schemeClr>
                </a:solidFill>
              </a:rPr>
            </a:br>
            <a:r>
              <a:rPr lang="en-US" dirty="0">
                <a:solidFill>
                  <a:schemeClr val="bg2">
                    <a:lumMod val="50000"/>
                  </a:schemeClr>
                </a:solidFill>
              </a:rPr>
              <a:t>taxi trip duration</a:t>
            </a:r>
          </a:p>
        </p:txBody>
      </p:sp>
      <p:sp>
        <p:nvSpPr>
          <p:cNvPr id="3" name="Subtitle 2">
            <a:extLst>
              <a:ext uri="{FF2B5EF4-FFF2-40B4-BE49-F238E27FC236}">
                <a16:creationId xmlns:a16="http://schemas.microsoft.com/office/drawing/2014/main" id="{525BC719-4EDD-433A-9527-75EF7FCE5B22}"/>
              </a:ext>
            </a:extLst>
          </p:cNvPr>
          <p:cNvSpPr>
            <a:spLocks noGrp="1"/>
          </p:cNvSpPr>
          <p:nvPr>
            <p:ph type="subTitle" idx="1"/>
          </p:nvPr>
        </p:nvSpPr>
        <p:spPr/>
        <p:txBody>
          <a:bodyPr/>
          <a:lstStyle/>
          <a:p>
            <a:pPr algn="r"/>
            <a:r>
              <a:rPr lang="en-US" dirty="0"/>
              <a:t>A Beginner approach on machine learning algorithms</a:t>
            </a:r>
          </a:p>
        </p:txBody>
      </p:sp>
      <p:pic>
        <p:nvPicPr>
          <p:cNvPr id="5" name="Picture 4">
            <a:extLst>
              <a:ext uri="{FF2B5EF4-FFF2-40B4-BE49-F238E27FC236}">
                <a16:creationId xmlns:a16="http://schemas.microsoft.com/office/drawing/2014/main" id="{EECEDB36-8288-49A4-B39A-90DCDE38774E}"/>
              </a:ext>
            </a:extLst>
          </p:cNvPr>
          <p:cNvPicPr>
            <a:picLocks noChangeAspect="1"/>
          </p:cNvPicPr>
          <p:nvPr/>
        </p:nvPicPr>
        <p:blipFill>
          <a:blip r:embed="rId2"/>
          <a:stretch>
            <a:fillRect/>
          </a:stretch>
        </p:blipFill>
        <p:spPr>
          <a:xfrm>
            <a:off x="1524001" y="274983"/>
            <a:ext cx="9325125" cy="2623927"/>
          </a:xfrm>
          <a:prstGeom prst="rect">
            <a:avLst/>
          </a:prstGeom>
        </p:spPr>
      </p:pic>
    </p:spTree>
    <p:extLst>
      <p:ext uri="{BB962C8B-B14F-4D97-AF65-F5344CB8AC3E}">
        <p14:creationId xmlns:p14="http://schemas.microsoft.com/office/powerpoint/2010/main" val="55907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070907-3B73-45EB-A20C-495612B5A133}"/>
              </a:ext>
            </a:extLst>
          </p:cNvPr>
          <p:cNvSpPr/>
          <p:nvPr/>
        </p:nvSpPr>
        <p:spPr>
          <a:xfrm>
            <a:off x="1325217" y="584538"/>
            <a:ext cx="10323444" cy="2862322"/>
          </a:xfrm>
          <a:prstGeom prst="rect">
            <a:avLst/>
          </a:prstGeom>
        </p:spPr>
        <p:txBody>
          <a:bodyPr wrap="square">
            <a:spAutoFit/>
          </a:bodyPr>
          <a:lstStyle/>
          <a:p>
            <a:r>
              <a:rPr lang="en-US" dirty="0">
                <a:solidFill>
                  <a:schemeClr val="bg1"/>
                </a:solidFill>
                <a:effectLst>
                  <a:outerShdw blurRad="38100" dist="38100" dir="2700000" algn="tl">
                    <a:srgbClr val="000000">
                      <a:alpha val="43137"/>
                    </a:srgbClr>
                  </a:outerShdw>
                </a:effectLst>
              </a:rPr>
              <a:t>Random Forest </a:t>
            </a:r>
          </a:p>
          <a:p>
            <a:endParaRPr lang="en-US" dirty="0">
              <a:solidFill>
                <a:schemeClr val="bg1"/>
              </a:solidFill>
            </a:endParaRPr>
          </a:p>
          <a:p>
            <a:r>
              <a:rPr lang="en-US" dirty="0">
                <a:solidFill>
                  <a:schemeClr val="bg1"/>
                </a:solidFill>
              </a:rPr>
              <a:t>The tree regression model is capable of representing complex decision boundaries, thus complementing our other chosen models. Random Forest is chosen since it prevents overﬁtting and robust against outliers. Since we have limited computing resource, we have run algorithm with just 50 trees. Results are based on the same.</a:t>
            </a:r>
          </a:p>
          <a:p>
            <a:endParaRPr lang="en-US" dirty="0">
              <a:solidFill>
                <a:schemeClr val="bg1"/>
              </a:solidFill>
            </a:endParaRPr>
          </a:p>
          <a:p>
            <a:r>
              <a:rPr lang="en-US" dirty="0">
                <a:solidFill>
                  <a:schemeClr val="bg1"/>
                </a:solidFill>
              </a:rPr>
              <a:t> Results -&gt; RMSLE : 0.3995 and Pseudo Rˆ2 : 0.7452</a:t>
            </a:r>
          </a:p>
          <a:p>
            <a:endParaRPr lang="en-US" dirty="0">
              <a:solidFill>
                <a:schemeClr val="bg1"/>
              </a:solidFill>
            </a:endParaRPr>
          </a:p>
          <a:p>
            <a:r>
              <a:rPr lang="en-US" dirty="0">
                <a:solidFill>
                  <a:schemeClr val="bg1"/>
                </a:solidFill>
              </a:rPr>
              <a:t>Due to memory issue, we have ran model with only 50 trees and 12 variables ( which is 4 </a:t>
            </a:r>
            <a:r>
              <a:rPr lang="en-US" dirty="0" err="1">
                <a:solidFill>
                  <a:schemeClr val="bg1"/>
                </a:solidFill>
              </a:rPr>
              <a:t>ntry</a:t>
            </a:r>
            <a:r>
              <a:rPr lang="en-US" dirty="0">
                <a:solidFill>
                  <a:schemeClr val="bg1"/>
                </a:solidFill>
              </a:rPr>
              <a:t>) .  Below charts shows error trend. </a:t>
            </a:r>
          </a:p>
        </p:txBody>
      </p:sp>
      <p:pic>
        <p:nvPicPr>
          <p:cNvPr id="4" name="Picture 3">
            <a:extLst>
              <a:ext uri="{FF2B5EF4-FFF2-40B4-BE49-F238E27FC236}">
                <a16:creationId xmlns:a16="http://schemas.microsoft.com/office/drawing/2014/main" id="{23198D77-BC55-41AB-8745-A53BC1BAE4F1}"/>
              </a:ext>
            </a:extLst>
          </p:cNvPr>
          <p:cNvPicPr>
            <a:picLocks noChangeAspect="1"/>
          </p:cNvPicPr>
          <p:nvPr/>
        </p:nvPicPr>
        <p:blipFill>
          <a:blip r:embed="rId2"/>
          <a:stretch>
            <a:fillRect/>
          </a:stretch>
        </p:blipFill>
        <p:spPr>
          <a:xfrm>
            <a:off x="1325217" y="3724275"/>
            <a:ext cx="6414053" cy="3133725"/>
          </a:xfrm>
          <a:prstGeom prst="rect">
            <a:avLst/>
          </a:prstGeom>
        </p:spPr>
      </p:pic>
    </p:spTree>
    <p:extLst>
      <p:ext uri="{BB962C8B-B14F-4D97-AF65-F5344CB8AC3E}">
        <p14:creationId xmlns:p14="http://schemas.microsoft.com/office/powerpoint/2010/main" val="3974204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7547D1-7E8A-4407-B7DF-0CE9A402D171}"/>
              </a:ext>
            </a:extLst>
          </p:cNvPr>
          <p:cNvSpPr/>
          <p:nvPr/>
        </p:nvSpPr>
        <p:spPr>
          <a:xfrm>
            <a:off x="1417983" y="463826"/>
            <a:ext cx="9621078" cy="5078313"/>
          </a:xfrm>
          <a:prstGeom prst="rect">
            <a:avLst/>
          </a:prstGeom>
        </p:spPr>
        <p:txBody>
          <a:bodyPr wrap="square">
            <a:spAutoFit/>
          </a:bodyPr>
          <a:lstStyle/>
          <a:p>
            <a:r>
              <a:rPr lang="en-US" dirty="0">
                <a:solidFill>
                  <a:schemeClr val="bg1"/>
                </a:solidFill>
                <a:effectLst>
                  <a:outerShdw blurRad="38100" dist="38100" dir="2700000" algn="tl">
                    <a:srgbClr val="000000">
                      <a:alpha val="43137"/>
                    </a:srgbClr>
                  </a:outerShdw>
                </a:effectLst>
              </a:rPr>
              <a:t>XG Boost </a:t>
            </a:r>
          </a:p>
          <a:p>
            <a:endParaRPr lang="en-US" dirty="0">
              <a:solidFill>
                <a:schemeClr val="bg1"/>
              </a:solidFill>
            </a:endParaRPr>
          </a:p>
          <a:p>
            <a:r>
              <a:rPr lang="en-US" dirty="0">
                <a:solidFill>
                  <a:schemeClr val="bg1"/>
                </a:solidFill>
              </a:rPr>
              <a:t>XG Boost is an advanced gradient boosting algorithm. It is a highly sophisticated algorithm, powerful enough to deal with all sorts of irregularities of data. The tool is extremely ﬂexible, which allows users to customize a wide range of hyper-parameters while training the mode, and ultimately to reach the optimal solution.</a:t>
            </a:r>
          </a:p>
          <a:p>
            <a:endParaRPr lang="en-US" dirty="0">
              <a:solidFill>
                <a:schemeClr val="bg1"/>
              </a:solidFill>
            </a:endParaRPr>
          </a:p>
          <a:p>
            <a:r>
              <a:rPr lang="en-US" dirty="0">
                <a:solidFill>
                  <a:schemeClr val="bg1"/>
                </a:solidFill>
              </a:rPr>
              <a:t>Results -&gt; RMSLE : 0.4078 and Pseudo Rˆ2 : 0.7345 </a:t>
            </a:r>
          </a:p>
          <a:p>
            <a:endParaRPr lang="en-US" dirty="0">
              <a:solidFill>
                <a:schemeClr val="bg1"/>
              </a:solidFill>
            </a:endParaRPr>
          </a:p>
          <a:p>
            <a:r>
              <a:rPr lang="en-US" dirty="0">
                <a:solidFill>
                  <a:schemeClr val="bg1"/>
                </a:solidFill>
                <a:effectLst>
                  <a:outerShdw blurRad="38100" dist="38100" dir="2700000" algn="tl">
                    <a:srgbClr val="000000">
                      <a:alpha val="43137"/>
                    </a:srgbClr>
                  </a:outerShdw>
                </a:effectLst>
              </a:rPr>
              <a:t>Linear Regression </a:t>
            </a:r>
          </a:p>
          <a:p>
            <a:endParaRPr lang="en-US" dirty="0">
              <a:solidFill>
                <a:schemeClr val="bg1"/>
              </a:solidFill>
            </a:endParaRPr>
          </a:p>
          <a:p>
            <a:r>
              <a:rPr lang="en-US" dirty="0">
                <a:solidFill>
                  <a:schemeClr val="bg1"/>
                </a:solidFill>
              </a:rPr>
              <a:t>We are using Linear Regression as our baseline model. The multiple-linear regression model allows us to exploit linear patterns in the data set. This model is an appealing ﬁrst choice because feature weights are easily interpretable and because it runs eﬃciently on large datasets.</a:t>
            </a:r>
          </a:p>
          <a:p>
            <a:endParaRPr lang="en-US" dirty="0">
              <a:solidFill>
                <a:schemeClr val="bg1"/>
              </a:solidFill>
            </a:endParaRPr>
          </a:p>
          <a:p>
            <a:r>
              <a:rPr lang="en-US" dirty="0">
                <a:solidFill>
                  <a:schemeClr val="bg1"/>
                </a:solidFill>
              </a:rPr>
              <a:t>Results -&gt; RMSLE : 0.5321 and Pseudo Rˆ2 : 0.5480</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677711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47E74B9-CB72-428F-91C0-3614B4196798}"/>
              </a:ext>
            </a:extLst>
          </p:cNvPr>
          <p:cNvGraphicFramePr>
            <a:graphicFrameLocks noGrp="1"/>
          </p:cNvGraphicFramePr>
          <p:nvPr>
            <p:extLst>
              <p:ext uri="{D42A27DB-BD31-4B8C-83A1-F6EECF244321}">
                <p14:modId xmlns:p14="http://schemas.microsoft.com/office/powerpoint/2010/main" val="3834153613"/>
              </p:ext>
            </p:extLst>
          </p:nvPr>
        </p:nvGraphicFramePr>
        <p:xfrm>
          <a:off x="6321287" y="2307171"/>
          <a:ext cx="5121181" cy="2031324"/>
        </p:xfrm>
        <a:graphic>
          <a:graphicData uri="http://schemas.openxmlformats.org/drawingml/2006/table">
            <a:tbl>
              <a:tblPr firstRow="1" bandRow="1">
                <a:tableStyleId>{5C22544A-7EE6-4342-B048-85BDC9FD1C3A}</a:tableStyleId>
              </a:tblPr>
              <a:tblGrid>
                <a:gridCol w="1723139">
                  <a:extLst>
                    <a:ext uri="{9D8B030D-6E8A-4147-A177-3AD203B41FA5}">
                      <a16:colId xmlns:a16="http://schemas.microsoft.com/office/drawing/2014/main" val="2113638108"/>
                    </a:ext>
                  </a:extLst>
                </a:gridCol>
                <a:gridCol w="1699021">
                  <a:extLst>
                    <a:ext uri="{9D8B030D-6E8A-4147-A177-3AD203B41FA5}">
                      <a16:colId xmlns:a16="http://schemas.microsoft.com/office/drawing/2014/main" val="2441849481"/>
                    </a:ext>
                  </a:extLst>
                </a:gridCol>
                <a:gridCol w="1699021">
                  <a:extLst>
                    <a:ext uri="{9D8B030D-6E8A-4147-A177-3AD203B41FA5}">
                      <a16:colId xmlns:a16="http://schemas.microsoft.com/office/drawing/2014/main" val="3578263933"/>
                    </a:ext>
                  </a:extLst>
                </a:gridCol>
              </a:tblGrid>
              <a:tr h="354118">
                <a:tc>
                  <a:txBody>
                    <a:bodyPr/>
                    <a:lstStyle/>
                    <a:p>
                      <a:pPr algn="l"/>
                      <a:r>
                        <a:rPr lang="en-US" sz="1800" dirty="0">
                          <a:solidFill>
                            <a:schemeClr val="bg1"/>
                          </a:solidFill>
                        </a:rPr>
                        <a:t>Algorithm </a:t>
                      </a:r>
                    </a:p>
                  </a:txBody>
                  <a:tcPr marL="77982" marR="77982" marT="20832" marB="20832"/>
                </a:tc>
                <a:tc>
                  <a:txBody>
                    <a:bodyPr/>
                    <a:lstStyle/>
                    <a:p>
                      <a:pPr algn="l"/>
                      <a:r>
                        <a:rPr lang="en-US" sz="1800" dirty="0">
                          <a:solidFill>
                            <a:schemeClr val="bg1"/>
                          </a:solidFill>
                        </a:rPr>
                        <a:t>RMLSE </a:t>
                      </a:r>
                    </a:p>
                  </a:txBody>
                  <a:tcPr marL="77982" marR="77982" marT="20832" marB="20832"/>
                </a:tc>
                <a:tc>
                  <a:txBody>
                    <a:bodyPr/>
                    <a:lstStyle/>
                    <a:p>
                      <a:pPr algn="l"/>
                      <a:r>
                        <a:rPr lang="en-US" sz="1800" dirty="0">
                          <a:solidFill>
                            <a:schemeClr val="bg1"/>
                          </a:solidFill>
                        </a:rPr>
                        <a:t>Pseudo Rˆ2 </a:t>
                      </a:r>
                    </a:p>
                  </a:txBody>
                  <a:tcPr marL="77982" marR="77982" marT="20832" marB="20832"/>
                </a:tc>
                <a:extLst>
                  <a:ext uri="{0D108BD9-81ED-4DB2-BD59-A6C34878D82A}">
                    <a16:rowId xmlns:a16="http://schemas.microsoft.com/office/drawing/2014/main" val="2460031360"/>
                  </a:ext>
                </a:extLst>
              </a:tr>
              <a:tr h="661544">
                <a:tc>
                  <a:txBody>
                    <a:bodyPr/>
                    <a:lstStyle/>
                    <a:p>
                      <a:pPr algn="l"/>
                      <a:r>
                        <a:rPr lang="en-US" sz="1800" dirty="0">
                          <a:solidFill>
                            <a:schemeClr val="bg1"/>
                          </a:solidFill>
                        </a:rPr>
                        <a:t>Linear Regression</a:t>
                      </a:r>
                    </a:p>
                  </a:txBody>
                  <a:tcPr marL="77982" marR="77982" marT="20832" marB="20832"/>
                </a:tc>
                <a:tc>
                  <a:txBody>
                    <a:bodyPr/>
                    <a:lstStyle/>
                    <a:p>
                      <a:pPr algn="l"/>
                      <a:r>
                        <a:rPr lang="en-US" sz="1800" dirty="0">
                          <a:solidFill>
                            <a:schemeClr val="bg1"/>
                          </a:solidFill>
                        </a:rPr>
                        <a:t>0.5321</a:t>
                      </a:r>
                    </a:p>
                  </a:txBody>
                  <a:tcPr marL="77982" marR="77982" marT="20832" marB="20832"/>
                </a:tc>
                <a:tc>
                  <a:txBody>
                    <a:bodyPr/>
                    <a:lstStyle/>
                    <a:p>
                      <a:pPr algn="l"/>
                      <a:r>
                        <a:rPr lang="en-US" sz="1800" dirty="0">
                          <a:solidFill>
                            <a:schemeClr val="bg1"/>
                          </a:solidFill>
                        </a:rPr>
                        <a:t>0.5480</a:t>
                      </a:r>
                    </a:p>
                  </a:txBody>
                  <a:tcPr marL="77982" marR="77982" marT="20832" marB="20832"/>
                </a:tc>
                <a:extLst>
                  <a:ext uri="{0D108BD9-81ED-4DB2-BD59-A6C34878D82A}">
                    <a16:rowId xmlns:a16="http://schemas.microsoft.com/office/drawing/2014/main" val="984057557"/>
                  </a:ext>
                </a:extLst>
              </a:tr>
              <a:tr h="354118">
                <a:tc>
                  <a:txBody>
                    <a:bodyPr/>
                    <a:lstStyle/>
                    <a:p>
                      <a:pPr algn="l"/>
                      <a:r>
                        <a:rPr lang="en-US" sz="1800" dirty="0">
                          <a:solidFill>
                            <a:schemeClr val="bg1"/>
                          </a:solidFill>
                        </a:rPr>
                        <a:t>Random Forest</a:t>
                      </a:r>
                    </a:p>
                  </a:txBody>
                  <a:tcPr marL="77982" marR="77982" marT="20832" marB="20832"/>
                </a:tc>
                <a:tc>
                  <a:txBody>
                    <a:bodyPr/>
                    <a:lstStyle/>
                    <a:p>
                      <a:pPr algn="l"/>
                      <a:r>
                        <a:rPr lang="en-US" sz="1800" dirty="0">
                          <a:solidFill>
                            <a:schemeClr val="bg1"/>
                          </a:solidFill>
                        </a:rPr>
                        <a:t>0.3995</a:t>
                      </a:r>
                    </a:p>
                  </a:txBody>
                  <a:tcPr marL="77982" marR="77982" marT="20832" marB="20832"/>
                </a:tc>
                <a:tc>
                  <a:txBody>
                    <a:bodyPr/>
                    <a:lstStyle/>
                    <a:p>
                      <a:pPr algn="l"/>
                      <a:r>
                        <a:rPr lang="en-US" sz="1800" dirty="0">
                          <a:solidFill>
                            <a:schemeClr val="bg1"/>
                          </a:solidFill>
                        </a:rPr>
                        <a:t>0.7452</a:t>
                      </a:r>
                    </a:p>
                  </a:txBody>
                  <a:tcPr marL="77982" marR="77982" marT="20832" marB="20832"/>
                </a:tc>
                <a:extLst>
                  <a:ext uri="{0D108BD9-81ED-4DB2-BD59-A6C34878D82A}">
                    <a16:rowId xmlns:a16="http://schemas.microsoft.com/office/drawing/2014/main" val="1692528461"/>
                  </a:ext>
                </a:extLst>
              </a:tr>
              <a:tr h="661544">
                <a:tc>
                  <a:txBody>
                    <a:bodyPr/>
                    <a:lstStyle/>
                    <a:p>
                      <a:pPr algn="l"/>
                      <a:r>
                        <a:rPr lang="en-US" sz="1800" dirty="0">
                          <a:solidFill>
                            <a:schemeClr val="bg1"/>
                          </a:solidFill>
                        </a:rPr>
                        <a:t>XG Boost</a:t>
                      </a:r>
                    </a:p>
                    <a:p>
                      <a:pPr algn="l"/>
                      <a:endParaRPr lang="en-US" sz="1800" dirty="0">
                        <a:solidFill>
                          <a:schemeClr val="bg1"/>
                        </a:solidFill>
                      </a:endParaRPr>
                    </a:p>
                  </a:txBody>
                  <a:tcPr marL="77982" marR="77982" marT="20832" marB="20832"/>
                </a:tc>
                <a:tc>
                  <a:txBody>
                    <a:bodyPr/>
                    <a:lstStyle/>
                    <a:p>
                      <a:pPr algn="l"/>
                      <a:r>
                        <a:rPr lang="en-US" sz="1800" dirty="0">
                          <a:solidFill>
                            <a:schemeClr val="bg1"/>
                          </a:solidFill>
                        </a:rPr>
                        <a:t>0.4078</a:t>
                      </a:r>
                    </a:p>
                  </a:txBody>
                  <a:tcPr marL="77982" marR="77982" marT="20832" marB="20832"/>
                </a:tc>
                <a:tc>
                  <a:txBody>
                    <a:bodyPr/>
                    <a:lstStyle/>
                    <a:p>
                      <a:pPr algn="l"/>
                      <a:r>
                        <a:rPr lang="en-US" sz="1800" dirty="0">
                          <a:solidFill>
                            <a:schemeClr val="bg1"/>
                          </a:solidFill>
                        </a:rPr>
                        <a:t>0.7345</a:t>
                      </a:r>
                    </a:p>
                  </a:txBody>
                  <a:tcPr marL="77982" marR="77982" marT="20832" marB="20832"/>
                </a:tc>
                <a:extLst>
                  <a:ext uri="{0D108BD9-81ED-4DB2-BD59-A6C34878D82A}">
                    <a16:rowId xmlns:a16="http://schemas.microsoft.com/office/drawing/2014/main" val="1519921244"/>
                  </a:ext>
                </a:extLst>
              </a:tr>
            </a:tbl>
          </a:graphicData>
        </a:graphic>
      </p:graphicFrame>
      <p:sp>
        <p:nvSpPr>
          <p:cNvPr id="5" name="Rectangle 4">
            <a:extLst>
              <a:ext uri="{FF2B5EF4-FFF2-40B4-BE49-F238E27FC236}">
                <a16:creationId xmlns:a16="http://schemas.microsoft.com/office/drawing/2014/main" id="{A066671E-7254-47AE-95E9-4F2437544A6F}"/>
              </a:ext>
            </a:extLst>
          </p:cNvPr>
          <p:cNvSpPr/>
          <p:nvPr/>
        </p:nvSpPr>
        <p:spPr>
          <a:xfrm>
            <a:off x="622852" y="275846"/>
            <a:ext cx="11396870" cy="1754326"/>
          </a:xfrm>
          <a:prstGeom prst="rect">
            <a:avLst/>
          </a:prstGeom>
        </p:spPr>
        <p:txBody>
          <a:bodyPr wrap="square">
            <a:spAutoFit/>
          </a:bodyPr>
          <a:lstStyle/>
          <a:p>
            <a:r>
              <a:rPr lang="en-US" dirty="0">
                <a:solidFill>
                  <a:schemeClr val="bg1"/>
                </a:solidFill>
                <a:effectLst>
                  <a:outerShdw blurRad="38100" dist="38100" dir="2700000" algn="tl">
                    <a:srgbClr val="000000">
                      <a:alpha val="43137"/>
                    </a:srgbClr>
                  </a:outerShdw>
                </a:effectLst>
              </a:rPr>
              <a:t>Results &amp; Conclusion </a:t>
            </a:r>
          </a:p>
          <a:p>
            <a:endParaRPr lang="en-US" dirty="0">
              <a:solidFill>
                <a:schemeClr val="bg1"/>
              </a:solidFill>
            </a:endParaRPr>
          </a:p>
          <a:p>
            <a:r>
              <a:rPr lang="en-US" dirty="0">
                <a:solidFill>
                  <a:schemeClr val="bg1"/>
                </a:solidFill>
              </a:rPr>
              <a:t>The results of all the models are compared in the below table. The plots in the ﬁgure suggest that both Random Forest and XG Boost models perform well on the test set. Most predictions are almost close to the true values. Random Forest achieved the lowest RMSLE of 0.3995 and Pseudo R2 of 0.7452 in duration prediction. Though we cannot claim this as best model by looking at the results. This can be still used as tool to ﬁnd approximate estimate.</a:t>
            </a:r>
          </a:p>
        </p:txBody>
      </p:sp>
      <p:pic>
        <p:nvPicPr>
          <p:cNvPr id="7" name="Picture 6">
            <a:extLst>
              <a:ext uri="{FF2B5EF4-FFF2-40B4-BE49-F238E27FC236}">
                <a16:creationId xmlns:a16="http://schemas.microsoft.com/office/drawing/2014/main" id="{85843279-8BD3-4D7F-AE44-A884D0C6AD5E}"/>
              </a:ext>
            </a:extLst>
          </p:cNvPr>
          <p:cNvPicPr>
            <a:picLocks noChangeAspect="1"/>
          </p:cNvPicPr>
          <p:nvPr/>
        </p:nvPicPr>
        <p:blipFill>
          <a:blip r:embed="rId2"/>
          <a:stretch>
            <a:fillRect/>
          </a:stretch>
        </p:blipFill>
        <p:spPr>
          <a:xfrm>
            <a:off x="188844" y="4018308"/>
            <a:ext cx="11685104" cy="2733675"/>
          </a:xfrm>
          <a:prstGeom prst="rect">
            <a:avLst/>
          </a:prstGeom>
        </p:spPr>
      </p:pic>
    </p:spTree>
    <p:extLst>
      <p:ext uri="{BB962C8B-B14F-4D97-AF65-F5344CB8AC3E}">
        <p14:creationId xmlns:p14="http://schemas.microsoft.com/office/powerpoint/2010/main" val="450909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D59F61-F1FE-49A8-9002-788186C4BAFB}"/>
              </a:ext>
            </a:extLst>
          </p:cNvPr>
          <p:cNvSpPr txBox="1"/>
          <p:nvPr/>
        </p:nvSpPr>
        <p:spPr>
          <a:xfrm>
            <a:off x="1669774" y="1272209"/>
            <a:ext cx="5128591"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bg2">
                    <a:lumMod val="50000"/>
                  </a:schemeClr>
                </a:solidFill>
              </a:rPr>
              <a:t>Introduction</a:t>
            </a:r>
          </a:p>
          <a:p>
            <a:pPr marL="285750" indent="-285750">
              <a:buFont typeface="Arial" panose="020B0604020202020204" pitchFamily="34" charset="0"/>
              <a:buChar char="•"/>
            </a:pPr>
            <a:r>
              <a:rPr lang="en-US" sz="2800" dirty="0">
                <a:solidFill>
                  <a:schemeClr val="bg2">
                    <a:lumMod val="50000"/>
                  </a:schemeClr>
                </a:solidFill>
              </a:rPr>
              <a:t>The Data </a:t>
            </a:r>
          </a:p>
          <a:p>
            <a:pPr marL="285750" indent="-285750">
              <a:buFont typeface="Arial" panose="020B0604020202020204" pitchFamily="34" charset="0"/>
              <a:buChar char="•"/>
            </a:pPr>
            <a:r>
              <a:rPr lang="en-US" sz="2800" dirty="0">
                <a:solidFill>
                  <a:schemeClr val="bg2">
                    <a:lumMod val="50000"/>
                  </a:schemeClr>
                </a:solidFill>
              </a:rPr>
              <a:t>Exploratory Analysis </a:t>
            </a:r>
          </a:p>
          <a:p>
            <a:pPr marL="285750" indent="-285750">
              <a:buFont typeface="Arial" panose="020B0604020202020204" pitchFamily="34" charset="0"/>
              <a:buChar char="•"/>
            </a:pPr>
            <a:r>
              <a:rPr lang="en-US" sz="2800" dirty="0">
                <a:solidFill>
                  <a:schemeClr val="bg2">
                    <a:lumMod val="50000"/>
                  </a:schemeClr>
                </a:solidFill>
              </a:rPr>
              <a:t>Regression Modelling</a:t>
            </a:r>
          </a:p>
          <a:p>
            <a:pPr marL="285750" indent="-285750">
              <a:buFont typeface="Arial" panose="020B0604020202020204" pitchFamily="34" charset="0"/>
              <a:buChar char="•"/>
            </a:pPr>
            <a:r>
              <a:rPr lang="en-US" sz="2800" dirty="0">
                <a:solidFill>
                  <a:schemeClr val="bg2">
                    <a:lumMod val="50000"/>
                  </a:schemeClr>
                </a:solidFill>
              </a:rPr>
              <a:t>Results &amp; Conclusion</a:t>
            </a:r>
          </a:p>
        </p:txBody>
      </p:sp>
    </p:spTree>
    <p:extLst>
      <p:ext uri="{BB962C8B-B14F-4D97-AF65-F5344CB8AC3E}">
        <p14:creationId xmlns:p14="http://schemas.microsoft.com/office/powerpoint/2010/main" val="1616724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37AEB9-FE0E-4EF6-BB1D-7CAD76D2EE83}"/>
              </a:ext>
            </a:extLst>
          </p:cNvPr>
          <p:cNvPicPr>
            <a:picLocks noChangeAspect="1"/>
          </p:cNvPicPr>
          <p:nvPr/>
        </p:nvPicPr>
        <p:blipFill>
          <a:blip r:embed="rId2"/>
          <a:stretch>
            <a:fillRect/>
          </a:stretch>
        </p:blipFill>
        <p:spPr>
          <a:xfrm>
            <a:off x="6825882" y="3833192"/>
            <a:ext cx="4544483" cy="3024808"/>
          </a:xfrm>
          <a:prstGeom prst="rect">
            <a:avLst/>
          </a:prstGeom>
        </p:spPr>
      </p:pic>
      <p:sp>
        <p:nvSpPr>
          <p:cNvPr id="2" name="Rectangle 1">
            <a:extLst>
              <a:ext uri="{FF2B5EF4-FFF2-40B4-BE49-F238E27FC236}">
                <a16:creationId xmlns:a16="http://schemas.microsoft.com/office/drawing/2014/main" id="{F5A72BF3-C198-44DD-B0BF-23D8803A48B2}"/>
              </a:ext>
            </a:extLst>
          </p:cNvPr>
          <p:cNvSpPr/>
          <p:nvPr/>
        </p:nvSpPr>
        <p:spPr>
          <a:xfrm>
            <a:off x="1020417" y="808385"/>
            <a:ext cx="10349948" cy="3139321"/>
          </a:xfrm>
          <a:prstGeom prst="rect">
            <a:avLst/>
          </a:prstGeom>
        </p:spPr>
        <p:txBody>
          <a:bodyPr wrap="square">
            <a:spAutoFit/>
          </a:bodyPr>
          <a:lstStyle/>
          <a:p>
            <a:pPr algn="just"/>
            <a:r>
              <a:rPr lang="en-US" sz="2200" dirty="0">
                <a:solidFill>
                  <a:schemeClr val="bg2">
                    <a:lumMod val="50000"/>
                  </a:schemeClr>
                </a:solidFill>
                <a:effectLst>
                  <a:outerShdw blurRad="38100" dist="38100" dir="2700000" algn="tl">
                    <a:srgbClr val="000000">
                      <a:alpha val="43137"/>
                    </a:srgbClr>
                  </a:outerShdw>
                </a:effectLst>
              </a:rPr>
              <a:t>Introduction : </a:t>
            </a:r>
            <a:r>
              <a:rPr lang="en-US" sz="2200" dirty="0">
                <a:solidFill>
                  <a:schemeClr val="bg2">
                    <a:lumMod val="50000"/>
                  </a:schemeClr>
                </a:solidFill>
              </a:rPr>
              <a:t>New Yorkers take thousands of Taxi ride every day. Yellow Taxi’s are dominating the market though they get strong competition from Uber and Lyft in the market. However ridesharing apps gaining popularity now days with convenient apps on mobile phones. It is increasingly important for taxi companies to provide visibility to their estimated ride duration, since the competing apps provide these metrics upfront. Machine Learning algorithms are answer to this problem. We have used supervised learning and since it’s a time prediction, we are using regression techniques. This problem was posted by “NYC Taxi and Limousine Commission” as competition in Kaggle.com challenging us to build a model that predicts the total ride duration of taxi trips in New York City. </a:t>
            </a:r>
          </a:p>
        </p:txBody>
      </p:sp>
    </p:spTree>
    <p:extLst>
      <p:ext uri="{BB962C8B-B14F-4D97-AF65-F5344CB8AC3E}">
        <p14:creationId xmlns:p14="http://schemas.microsoft.com/office/powerpoint/2010/main" val="1013100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5607BB-7F19-41B8-96D4-EC06C44D3BF1}"/>
              </a:ext>
            </a:extLst>
          </p:cNvPr>
          <p:cNvSpPr/>
          <p:nvPr/>
        </p:nvSpPr>
        <p:spPr>
          <a:xfrm>
            <a:off x="1179444" y="452017"/>
            <a:ext cx="10177669" cy="5078313"/>
          </a:xfrm>
          <a:prstGeom prst="rect">
            <a:avLst/>
          </a:prstGeom>
        </p:spPr>
        <p:txBody>
          <a:bodyPr wrap="square">
            <a:spAutoFit/>
          </a:bodyPr>
          <a:lstStyle/>
          <a:p>
            <a:r>
              <a:rPr lang="en-US" dirty="0">
                <a:solidFill>
                  <a:schemeClr val="bg2">
                    <a:lumMod val="50000"/>
                  </a:schemeClr>
                </a:solidFill>
                <a:effectLst>
                  <a:outerShdw blurRad="38100" dist="38100" dir="2700000" algn="tl">
                    <a:srgbClr val="000000">
                      <a:alpha val="43137"/>
                    </a:srgbClr>
                  </a:outerShdw>
                </a:effectLst>
              </a:rPr>
              <a:t>The Data : </a:t>
            </a:r>
            <a:r>
              <a:rPr lang="en-US" dirty="0">
                <a:solidFill>
                  <a:schemeClr val="bg2">
                    <a:lumMod val="50000"/>
                  </a:schemeClr>
                </a:solidFill>
              </a:rPr>
              <a:t>Primary data for this analysis was released by the NYC Taxi and Limousine Commission, which includes pickup time, geo-coordinates, number of passengers, and several other variables. Training dataset has close to 1.5 Million and 630k records in test dataset. Each row contains one taxi trip. </a:t>
            </a:r>
          </a:p>
          <a:p>
            <a:endParaRPr lang="en-US" dirty="0">
              <a:solidFill>
                <a:schemeClr val="bg2">
                  <a:lumMod val="50000"/>
                </a:schemeClr>
              </a:solidFill>
            </a:endParaRPr>
          </a:p>
          <a:p>
            <a:r>
              <a:rPr lang="en-US" dirty="0">
                <a:solidFill>
                  <a:schemeClr val="bg2">
                    <a:lumMod val="50000"/>
                  </a:schemeClr>
                </a:solidFill>
              </a:rPr>
              <a:t>We have used two data sets primarily for our modelling. </a:t>
            </a:r>
          </a:p>
          <a:p>
            <a:endParaRPr lang="en-US" dirty="0">
              <a:solidFill>
                <a:schemeClr val="bg2">
                  <a:lumMod val="50000"/>
                </a:schemeClr>
              </a:solidFill>
            </a:endParaRPr>
          </a:p>
          <a:p>
            <a:r>
              <a:rPr lang="en-US" u="sng" dirty="0">
                <a:solidFill>
                  <a:schemeClr val="bg2">
                    <a:lumMod val="50000"/>
                  </a:schemeClr>
                </a:solidFill>
              </a:rPr>
              <a:t>Train</a:t>
            </a:r>
            <a:r>
              <a:rPr lang="en-US" dirty="0">
                <a:solidFill>
                  <a:schemeClr val="bg2">
                    <a:lumMod val="50000"/>
                  </a:schemeClr>
                </a:solidFill>
              </a:rPr>
              <a:t>  -&gt; This data set provided by NYC Taxi and Limousine Commission for modelling. We have taken subset of 400k records and used for our modelling.  This dataset contains, Trip ID, Trip Duration,  Trip Data/Time and Pickup/Dropoff coordinates. </a:t>
            </a:r>
          </a:p>
          <a:p>
            <a:endParaRPr lang="en-US" dirty="0">
              <a:solidFill>
                <a:schemeClr val="bg2">
                  <a:lumMod val="50000"/>
                </a:schemeClr>
              </a:solidFill>
            </a:endParaRPr>
          </a:p>
          <a:p>
            <a:r>
              <a:rPr lang="en-US" u="sng" dirty="0">
                <a:solidFill>
                  <a:schemeClr val="bg2">
                    <a:lumMod val="50000"/>
                  </a:schemeClr>
                </a:solidFill>
              </a:rPr>
              <a:t>OSRM</a:t>
            </a:r>
            <a:r>
              <a:rPr lang="en-US" dirty="0">
                <a:solidFill>
                  <a:schemeClr val="bg2">
                    <a:lumMod val="50000"/>
                  </a:schemeClr>
                </a:solidFill>
              </a:rPr>
              <a:t> -&gt;  As part of EDA we have identified Distance calculated between Pickup/Dropoff coordinates using Geosphere was positively correlated with Trip Duration. So we have introduced external Data set created using </a:t>
            </a:r>
            <a:r>
              <a:rPr lang="en-US" dirty="0">
                <a:solidFill>
                  <a:schemeClr val="bg2">
                    <a:lumMod val="50000"/>
                  </a:schemeClr>
                </a:solidFill>
                <a:hlinkClick r:id="rId2"/>
              </a:rPr>
              <a:t>OSRM </a:t>
            </a:r>
            <a:r>
              <a:rPr lang="en-US" dirty="0">
                <a:solidFill>
                  <a:schemeClr val="bg2">
                    <a:lumMod val="50000"/>
                  </a:schemeClr>
                </a:solidFill>
              </a:rPr>
              <a:t>which contains accurate Distance calculation, Duration of the taxi trips based on coordinates.  We have used these features primarily in our modeling. </a:t>
            </a:r>
          </a:p>
          <a:p>
            <a:endParaRPr lang="en-US" dirty="0">
              <a:solidFill>
                <a:schemeClr val="bg2">
                  <a:lumMod val="50000"/>
                </a:schemeClr>
              </a:solidFill>
            </a:endParaRPr>
          </a:p>
          <a:p>
            <a:endParaRPr lang="en-US" dirty="0"/>
          </a:p>
          <a:p>
            <a:endParaRPr lang="en-US" dirty="0"/>
          </a:p>
          <a:p>
            <a:endParaRPr lang="en-US" dirty="0"/>
          </a:p>
        </p:txBody>
      </p:sp>
    </p:spTree>
    <p:extLst>
      <p:ext uri="{BB962C8B-B14F-4D97-AF65-F5344CB8AC3E}">
        <p14:creationId xmlns:p14="http://schemas.microsoft.com/office/powerpoint/2010/main" val="2140719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4445377-1258-4AB3-8ABB-C2E2B2694C54}"/>
              </a:ext>
            </a:extLst>
          </p:cNvPr>
          <p:cNvSpPr/>
          <p:nvPr/>
        </p:nvSpPr>
        <p:spPr>
          <a:xfrm>
            <a:off x="1205948" y="901148"/>
            <a:ext cx="9011478" cy="5078313"/>
          </a:xfrm>
          <a:prstGeom prst="rect">
            <a:avLst/>
          </a:prstGeom>
        </p:spPr>
        <p:txBody>
          <a:bodyPr wrap="square">
            <a:spAutoFit/>
          </a:bodyPr>
          <a:lstStyle/>
          <a:p>
            <a:r>
              <a:rPr lang="en-US" dirty="0">
                <a:solidFill>
                  <a:schemeClr val="bg2">
                    <a:lumMod val="50000"/>
                  </a:schemeClr>
                </a:solidFill>
                <a:effectLst>
                  <a:outerShdw blurRad="38100" dist="38100" dir="2700000" algn="tl">
                    <a:srgbClr val="000000">
                      <a:alpha val="43137"/>
                    </a:srgbClr>
                  </a:outerShdw>
                </a:effectLst>
              </a:rPr>
              <a:t>The Data continued …</a:t>
            </a:r>
          </a:p>
          <a:p>
            <a:pPr algn="ctr"/>
            <a:r>
              <a:rPr lang="en-US" b="1" u="sng" dirty="0">
                <a:solidFill>
                  <a:schemeClr val="bg2">
                    <a:lumMod val="50000"/>
                  </a:schemeClr>
                </a:solidFill>
              </a:rPr>
              <a:t>Glimpse of Input Data </a:t>
            </a:r>
          </a:p>
          <a:p>
            <a:pPr marL="285750" indent="-285750">
              <a:buFont typeface="Arial" panose="020B0604020202020204" pitchFamily="34" charset="0"/>
              <a:buChar char="•"/>
            </a:pPr>
            <a:r>
              <a:rPr lang="en-US" dirty="0">
                <a:solidFill>
                  <a:schemeClr val="bg2">
                    <a:lumMod val="50000"/>
                  </a:schemeClr>
                </a:solidFill>
              </a:rPr>
              <a:t>Trip Id is unique identiﬁcation of a trip </a:t>
            </a:r>
          </a:p>
          <a:p>
            <a:pPr marL="285750" indent="-285750">
              <a:buFont typeface="Arial" panose="020B0604020202020204" pitchFamily="34" charset="0"/>
              <a:buChar char="•"/>
            </a:pPr>
            <a:endParaRPr lang="en-US" dirty="0">
              <a:solidFill>
                <a:schemeClr val="bg2">
                  <a:lumMod val="50000"/>
                </a:schemeClr>
              </a:solidFill>
            </a:endParaRPr>
          </a:p>
          <a:p>
            <a:pPr marL="285750" indent="-285750">
              <a:buFont typeface="Arial" panose="020B0604020202020204" pitchFamily="34" charset="0"/>
              <a:buChar char="•"/>
            </a:pPr>
            <a:r>
              <a:rPr lang="en-US" dirty="0">
                <a:solidFill>
                  <a:schemeClr val="bg2">
                    <a:lumMod val="50000"/>
                  </a:schemeClr>
                </a:solidFill>
              </a:rPr>
              <a:t>vendor_id ﬁeld has only 2 values “1” or “2” asuming two taxi companies</a:t>
            </a:r>
          </a:p>
          <a:p>
            <a:pPr marL="285750" indent="-285750">
              <a:buFont typeface="Arial" panose="020B0604020202020204" pitchFamily="34" charset="0"/>
              <a:buChar char="•"/>
            </a:pPr>
            <a:endParaRPr lang="en-US" dirty="0">
              <a:solidFill>
                <a:schemeClr val="bg2">
                  <a:lumMod val="50000"/>
                </a:schemeClr>
              </a:solidFill>
            </a:endParaRPr>
          </a:p>
          <a:p>
            <a:pPr marL="285750" indent="-285750">
              <a:buFont typeface="Arial" panose="020B0604020202020204" pitchFamily="34" charset="0"/>
              <a:buChar char="•"/>
            </a:pPr>
            <a:r>
              <a:rPr lang="en-US" dirty="0">
                <a:solidFill>
                  <a:schemeClr val="bg2">
                    <a:lumMod val="50000"/>
                  </a:schemeClr>
                </a:solidFill>
              </a:rPr>
              <a:t>pickup/dropoﬀ_datetime - holds date and time of pickup and dropoﬀ. we need to mutate the ﬁelds to get date and time separately. </a:t>
            </a:r>
          </a:p>
          <a:p>
            <a:pPr marL="285750" indent="-285750">
              <a:buFont typeface="Arial" panose="020B0604020202020204" pitchFamily="34" charset="0"/>
              <a:buChar char="•"/>
            </a:pPr>
            <a:endParaRPr lang="en-US" dirty="0">
              <a:solidFill>
                <a:schemeClr val="bg2">
                  <a:lumMod val="50000"/>
                </a:schemeClr>
              </a:solidFill>
            </a:endParaRPr>
          </a:p>
          <a:p>
            <a:pPr marL="285750" indent="-285750">
              <a:buFont typeface="Arial" panose="020B0604020202020204" pitchFamily="34" charset="0"/>
              <a:buChar char="•"/>
            </a:pPr>
            <a:r>
              <a:rPr lang="en-US" dirty="0">
                <a:solidFill>
                  <a:schemeClr val="bg2">
                    <a:lumMod val="50000"/>
                  </a:schemeClr>
                </a:solidFill>
              </a:rPr>
              <a:t>pickup/dropoﬀ_longitute/latitute - hold values of geographical coordinates where the meter was activate/deactivated. </a:t>
            </a:r>
          </a:p>
          <a:p>
            <a:pPr marL="285750" indent="-285750">
              <a:buFont typeface="Arial" panose="020B0604020202020204" pitchFamily="34" charset="0"/>
              <a:buChar char="•"/>
            </a:pPr>
            <a:endParaRPr lang="en-US" dirty="0">
              <a:solidFill>
                <a:schemeClr val="bg2">
                  <a:lumMod val="50000"/>
                </a:schemeClr>
              </a:solidFill>
            </a:endParaRPr>
          </a:p>
          <a:p>
            <a:pPr marL="285750" indent="-285750">
              <a:buFont typeface="Arial" panose="020B0604020202020204" pitchFamily="34" charset="0"/>
              <a:buChar char="•"/>
            </a:pPr>
            <a:r>
              <a:rPr lang="en-US" dirty="0">
                <a:solidFill>
                  <a:schemeClr val="bg2">
                    <a:lumMod val="50000"/>
                  </a:schemeClr>
                </a:solidFill>
              </a:rPr>
              <a:t>store_and_fwd_ﬂag is a ﬂag that indicates whether the trip data was sent immediately to the vendor (“N”) or held in the memory of the taxi because there was no connection to the server (“Y”). Maybe there could be a correlation with certain geographical areas with bad reception? </a:t>
            </a:r>
          </a:p>
          <a:p>
            <a:pPr marL="285750" indent="-285750">
              <a:buFont typeface="Arial" panose="020B0604020202020204" pitchFamily="34" charset="0"/>
              <a:buChar char="•"/>
            </a:pPr>
            <a:endParaRPr lang="en-US" dirty="0">
              <a:solidFill>
                <a:schemeClr val="bg2">
                  <a:lumMod val="50000"/>
                </a:schemeClr>
              </a:solidFill>
            </a:endParaRPr>
          </a:p>
          <a:p>
            <a:pPr marL="285750" indent="-285750">
              <a:buFont typeface="Arial" panose="020B0604020202020204" pitchFamily="34" charset="0"/>
              <a:buChar char="•"/>
            </a:pPr>
            <a:r>
              <a:rPr lang="en-US" dirty="0">
                <a:solidFill>
                  <a:schemeClr val="bg2">
                    <a:lumMod val="50000"/>
                  </a:schemeClr>
                </a:solidFill>
              </a:rPr>
              <a:t> trip_duration hold the duration in seconds and its our target prediction of this project</a:t>
            </a:r>
            <a:r>
              <a:rPr lang="en-US" dirty="0"/>
              <a:t>. </a:t>
            </a:r>
          </a:p>
        </p:txBody>
      </p:sp>
    </p:spTree>
    <p:extLst>
      <p:ext uri="{BB962C8B-B14F-4D97-AF65-F5344CB8AC3E}">
        <p14:creationId xmlns:p14="http://schemas.microsoft.com/office/powerpoint/2010/main" val="1555495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1BD5C7-BADB-4DCC-9146-F10C893E9920}"/>
              </a:ext>
            </a:extLst>
          </p:cNvPr>
          <p:cNvPicPr>
            <a:picLocks noChangeAspect="1"/>
          </p:cNvPicPr>
          <p:nvPr/>
        </p:nvPicPr>
        <p:blipFill>
          <a:blip r:embed="rId2"/>
          <a:stretch>
            <a:fillRect/>
          </a:stretch>
        </p:blipFill>
        <p:spPr>
          <a:xfrm>
            <a:off x="1190154" y="1755623"/>
            <a:ext cx="9811692" cy="4962939"/>
          </a:xfrm>
          <a:prstGeom prst="rect">
            <a:avLst/>
          </a:prstGeom>
        </p:spPr>
      </p:pic>
      <p:sp>
        <p:nvSpPr>
          <p:cNvPr id="4" name="TextBox 3">
            <a:extLst>
              <a:ext uri="{FF2B5EF4-FFF2-40B4-BE49-F238E27FC236}">
                <a16:creationId xmlns:a16="http://schemas.microsoft.com/office/drawing/2014/main" id="{E8892B23-6B76-47F4-8C5E-57CD22FCD8CD}"/>
              </a:ext>
            </a:extLst>
          </p:cNvPr>
          <p:cNvSpPr txBox="1"/>
          <p:nvPr/>
        </p:nvSpPr>
        <p:spPr>
          <a:xfrm>
            <a:off x="1190154" y="278295"/>
            <a:ext cx="9477846" cy="1477328"/>
          </a:xfrm>
          <a:prstGeom prst="rect">
            <a:avLst/>
          </a:prstGeom>
          <a:noFill/>
        </p:spPr>
        <p:txBody>
          <a:bodyPr wrap="square" rtlCol="0">
            <a:spAutoFit/>
          </a:bodyPr>
          <a:lstStyle/>
          <a:p>
            <a:r>
              <a:rPr lang="en-US" dirty="0">
                <a:solidFill>
                  <a:schemeClr val="bg2">
                    <a:lumMod val="50000"/>
                  </a:schemeClr>
                </a:solidFill>
              </a:rPr>
              <a:t>EDA </a:t>
            </a:r>
          </a:p>
          <a:p>
            <a:endParaRPr lang="en-US" dirty="0">
              <a:solidFill>
                <a:schemeClr val="bg2">
                  <a:lumMod val="50000"/>
                </a:schemeClr>
              </a:solidFill>
            </a:endParaRPr>
          </a:p>
          <a:p>
            <a:r>
              <a:rPr lang="en-US" dirty="0">
                <a:solidFill>
                  <a:schemeClr val="bg2">
                    <a:lumMod val="50000"/>
                  </a:schemeClr>
                </a:solidFill>
              </a:rPr>
              <a:t>A view of  trends in our data. Where we see Monday is the quietest day and Fridays are busiest days. Also evening are busiest hours.  Considering the facts, we have used Weekday and Hours as independent variables. </a:t>
            </a:r>
          </a:p>
        </p:txBody>
      </p:sp>
    </p:spTree>
    <p:extLst>
      <p:ext uri="{BB962C8B-B14F-4D97-AF65-F5344CB8AC3E}">
        <p14:creationId xmlns:p14="http://schemas.microsoft.com/office/powerpoint/2010/main" val="1340511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494B63-C226-437F-84B6-948A7DC98DC0}"/>
              </a:ext>
            </a:extLst>
          </p:cNvPr>
          <p:cNvPicPr>
            <a:picLocks noChangeAspect="1"/>
          </p:cNvPicPr>
          <p:nvPr/>
        </p:nvPicPr>
        <p:blipFill>
          <a:blip r:embed="rId2"/>
          <a:stretch>
            <a:fillRect/>
          </a:stretch>
        </p:blipFill>
        <p:spPr>
          <a:xfrm>
            <a:off x="1457738" y="1554745"/>
            <a:ext cx="8852453" cy="4826175"/>
          </a:xfrm>
          <a:prstGeom prst="rect">
            <a:avLst/>
          </a:prstGeom>
        </p:spPr>
      </p:pic>
      <p:sp>
        <p:nvSpPr>
          <p:cNvPr id="4" name="TextBox 3">
            <a:extLst>
              <a:ext uri="{FF2B5EF4-FFF2-40B4-BE49-F238E27FC236}">
                <a16:creationId xmlns:a16="http://schemas.microsoft.com/office/drawing/2014/main" id="{91F144C6-5A96-46C3-A515-0A85FF9CE358}"/>
              </a:ext>
            </a:extLst>
          </p:cNvPr>
          <p:cNvSpPr txBox="1"/>
          <p:nvPr/>
        </p:nvSpPr>
        <p:spPr>
          <a:xfrm>
            <a:off x="1285461" y="477080"/>
            <a:ext cx="8150087" cy="923330"/>
          </a:xfrm>
          <a:prstGeom prst="rect">
            <a:avLst/>
          </a:prstGeom>
          <a:noFill/>
        </p:spPr>
        <p:txBody>
          <a:bodyPr wrap="square" rtlCol="0">
            <a:spAutoFit/>
          </a:bodyPr>
          <a:lstStyle/>
          <a:p>
            <a:r>
              <a:rPr lang="en-US" dirty="0">
                <a:solidFill>
                  <a:schemeClr val="bg2">
                    <a:lumMod val="50000"/>
                  </a:schemeClr>
                </a:solidFill>
                <a:effectLst>
                  <a:outerShdw blurRad="38100" dist="38100" dir="2700000" algn="tl">
                    <a:srgbClr val="000000">
                      <a:alpha val="43137"/>
                    </a:srgbClr>
                  </a:outerShdw>
                </a:effectLst>
              </a:rPr>
              <a:t>EDA </a:t>
            </a:r>
            <a:r>
              <a:rPr lang="en-US" dirty="0" err="1">
                <a:solidFill>
                  <a:schemeClr val="bg2">
                    <a:lumMod val="50000"/>
                  </a:schemeClr>
                </a:solidFill>
                <a:effectLst>
                  <a:outerShdw blurRad="38100" dist="38100" dir="2700000" algn="tl">
                    <a:srgbClr val="000000">
                      <a:alpha val="43137"/>
                    </a:srgbClr>
                  </a:outerShdw>
                </a:effectLst>
              </a:rPr>
              <a:t>cont</a:t>
            </a:r>
            <a:r>
              <a:rPr lang="en-US" dirty="0">
                <a:solidFill>
                  <a:schemeClr val="bg2">
                    <a:lumMod val="50000"/>
                  </a:schemeClr>
                </a:solidFill>
                <a:effectLst>
                  <a:outerShdw blurRad="38100" dist="38100" dir="2700000" algn="tl">
                    <a:srgbClr val="000000">
                      <a:alpha val="43137"/>
                    </a:srgbClr>
                  </a:outerShdw>
                </a:effectLst>
              </a:rPr>
              <a:t> ….</a:t>
            </a:r>
          </a:p>
          <a:p>
            <a:r>
              <a:rPr lang="en-US" dirty="0">
                <a:solidFill>
                  <a:schemeClr val="bg2">
                    <a:lumMod val="50000"/>
                  </a:schemeClr>
                </a:solidFill>
              </a:rPr>
              <a:t>Below plot shows high volume of trips are taken during evening times and we see high number of trip in early morning during weekends</a:t>
            </a:r>
            <a:r>
              <a:rPr lang="en-US" dirty="0"/>
              <a:t>. </a:t>
            </a:r>
          </a:p>
        </p:txBody>
      </p:sp>
    </p:spTree>
    <p:extLst>
      <p:ext uri="{BB962C8B-B14F-4D97-AF65-F5344CB8AC3E}">
        <p14:creationId xmlns:p14="http://schemas.microsoft.com/office/powerpoint/2010/main" val="132545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CE3309-B8A9-437D-AE61-D267CEBBBA3B}"/>
              </a:ext>
            </a:extLst>
          </p:cNvPr>
          <p:cNvPicPr>
            <a:picLocks noChangeAspect="1"/>
          </p:cNvPicPr>
          <p:nvPr/>
        </p:nvPicPr>
        <p:blipFill>
          <a:blip r:embed="rId2"/>
          <a:stretch>
            <a:fillRect/>
          </a:stretch>
        </p:blipFill>
        <p:spPr>
          <a:xfrm>
            <a:off x="2438400" y="2236853"/>
            <a:ext cx="7103165" cy="4177199"/>
          </a:xfrm>
          <a:prstGeom prst="rect">
            <a:avLst/>
          </a:prstGeom>
        </p:spPr>
      </p:pic>
      <p:sp>
        <p:nvSpPr>
          <p:cNvPr id="4" name="Rectangle 3">
            <a:extLst>
              <a:ext uri="{FF2B5EF4-FFF2-40B4-BE49-F238E27FC236}">
                <a16:creationId xmlns:a16="http://schemas.microsoft.com/office/drawing/2014/main" id="{BCC50586-EFCC-47E3-B05F-4E9BF637D04E}"/>
              </a:ext>
            </a:extLst>
          </p:cNvPr>
          <p:cNvSpPr/>
          <p:nvPr/>
        </p:nvSpPr>
        <p:spPr>
          <a:xfrm>
            <a:off x="1298713" y="1057725"/>
            <a:ext cx="9581322" cy="646331"/>
          </a:xfrm>
          <a:prstGeom prst="rect">
            <a:avLst/>
          </a:prstGeom>
        </p:spPr>
        <p:txBody>
          <a:bodyPr wrap="square">
            <a:spAutoFit/>
          </a:bodyPr>
          <a:lstStyle/>
          <a:p>
            <a:r>
              <a:rPr lang="en-US" dirty="0">
                <a:solidFill>
                  <a:schemeClr val="bg2">
                    <a:lumMod val="50000"/>
                  </a:schemeClr>
                </a:solidFill>
              </a:rPr>
              <a:t>Its clear observation, that distance increases trip duration. Distant  from Geosphere and Distance from OSRM were are main important predictor variables</a:t>
            </a:r>
            <a:r>
              <a:rPr lang="en-US" dirty="0"/>
              <a:t>. </a:t>
            </a:r>
          </a:p>
        </p:txBody>
      </p:sp>
    </p:spTree>
    <p:extLst>
      <p:ext uri="{BB962C8B-B14F-4D97-AF65-F5344CB8AC3E}">
        <p14:creationId xmlns:p14="http://schemas.microsoft.com/office/powerpoint/2010/main" val="3791620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83B7B3C-11B1-4F87-8F82-8B6D701DC0C5}"/>
              </a:ext>
            </a:extLst>
          </p:cNvPr>
          <p:cNvSpPr/>
          <p:nvPr/>
        </p:nvSpPr>
        <p:spPr>
          <a:xfrm>
            <a:off x="1760124" y="5194852"/>
            <a:ext cx="6032154" cy="42407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A68A63D-D1DA-4C6C-B2CD-2AE17ED18BDE}"/>
              </a:ext>
            </a:extLst>
          </p:cNvPr>
          <p:cNvPicPr>
            <a:picLocks noChangeAspect="1"/>
          </p:cNvPicPr>
          <p:nvPr/>
        </p:nvPicPr>
        <p:blipFill>
          <a:blip r:embed="rId2"/>
          <a:stretch>
            <a:fillRect/>
          </a:stretch>
        </p:blipFill>
        <p:spPr>
          <a:xfrm>
            <a:off x="1760124" y="2504660"/>
            <a:ext cx="7503146" cy="2093843"/>
          </a:xfrm>
          <a:prstGeom prst="rect">
            <a:avLst/>
          </a:prstGeom>
        </p:spPr>
      </p:pic>
      <p:sp>
        <p:nvSpPr>
          <p:cNvPr id="2" name="Rectangle 1">
            <a:extLst>
              <a:ext uri="{FF2B5EF4-FFF2-40B4-BE49-F238E27FC236}">
                <a16:creationId xmlns:a16="http://schemas.microsoft.com/office/drawing/2014/main" id="{ABCA8A7D-9720-4512-A4D4-D7D572B72B9A}"/>
              </a:ext>
            </a:extLst>
          </p:cNvPr>
          <p:cNvSpPr/>
          <p:nvPr/>
        </p:nvSpPr>
        <p:spPr>
          <a:xfrm>
            <a:off x="1656521" y="780726"/>
            <a:ext cx="8878957" cy="5909310"/>
          </a:xfrm>
          <a:prstGeom prst="rect">
            <a:avLst/>
          </a:prstGeom>
        </p:spPr>
        <p:txBody>
          <a:bodyPr wrap="square">
            <a:spAutoFit/>
          </a:bodyPr>
          <a:lstStyle/>
          <a:p>
            <a:r>
              <a:rPr lang="en-US" dirty="0">
                <a:solidFill>
                  <a:schemeClr val="bg2">
                    <a:lumMod val="50000"/>
                  </a:schemeClr>
                </a:solidFill>
                <a:effectLst>
                  <a:outerShdw blurRad="38100" dist="38100" dir="2700000" algn="tl">
                    <a:srgbClr val="000000">
                      <a:alpha val="43137"/>
                    </a:srgbClr>
                  </a:outerShdw>
                </a:effectLst>
              </a:rPr>
              <a:t>Regression Modelling</a:t>
            </a:r>
          </a:p>
          <a:p>
            <a:endParaRPr lang="en-US" dirty="0"/>
          </a:p>
          <a:p>
            <a:r>
              <a:rPr lang="en-US" dirty="0">
                <a:solidFill>
                  <a:schemeClr val="bg2">
                    <a:lumMod val="50000"/>
                  </a:schemeClr>
                </a:solidFill>
              </a:rPr>
              <a:t>We have used Linear Regression, Random Forest and XG Boost algorithms for prediction. Among those, Random Forest algorithm performed well based on and Pseudo R2.</a:t>
            </a:r>
          </a:p>
          <a:p>
            <a:endParaRPr lang="en-US" dirty="0">
              <a:solidFill>
                <a:schemeClr val="bg2">
                  <a:lumMod val="50000"/>
                </a:schemeClr>
              </a:solidFill>
            </a:endParaRPr>
          </a:p>
          <a:p>
            <a:r>
              <a:rPr lang="en-US" dirty="0">
                <a:solidFill>
                  <a:schemeClr val="bg2">
                    <a:lumMod val="50000"/>
                  </a:schemeClr>
                </a:solidFill>
              </a:rPr>
              <a:t>We have evaluated model performance by RMSLE &amp; Pseudo R2 </a:t>
            </a:r>
          </a:p>
          <a:p>
            <a:endParaRPr lang="en-US" dirty="0">
              <a:solidFill>
                <a:schemeClr val="bg2">
                  <a:lumMod val="50000"/>
                </a:schemeClr>
              </a:solidFill>
            </a:endParaRPr>
          </a:p>
          <a:p>
            <a:endParaRPr lang="en-US" dirty="0">
              <a:solidFill>
                <a:schemeClr val="bg2">
                  <a:lumMod val="50000"/>
                </a:schemeClr>
              </a:solidFill>
            </a:endParaRPr>
          </a:p>
          <a:p>
            <a:endParaRPr lang="en-US" dirty="0">
              <a:solidFill>
                <a:schemeClr val="bg2">
                  <a:lumMod val="50000"/>
                </a:schemeClr>
              </a:solidFill>
            </a:endParaRPr>
          </a:p>
          <a:p>
            <a:endParaRPr lang="en-US" dirty="0">
              <a:solidFill>
                <a:schemeClr val="bg2">
                  <a:lumMod val="50000"/>
                </a:schemeClr>
              </a:solidFill>
            </a:endParaRPr>
          </a:p>
          <a:p>
            <a:endParaRPr lang="en-US" dirty="0">
              <a:solidFill>
                <a:schemeClr val="bg2">
                  <a:lumMod val="50000"/>
                </a:schemeClr>
              </a:solidFill>
            </a:endParaRPr>
          </a:p>
          <a:p>
            <a:endParaRPr lang="en-US" dirty="0">
              <a:solidFill>
                <a:schemeClr val="bg2">
                  <a:lumMod val="50000"/>
                </a:schemeClr>
              </a:solidFill>
            </a:endParaRPr>
          </a:p>
          <a:p>
            <a:endParaRPr lang="en-US" dirty="0">
              <a:solidFill>
                <a:schemeClr val="bg2">
                  <a:lumMod val="50000"/>
                </a:schemeClr>
              </a:solidFill>
            </a:endParaRPr>
          </a:p>
          <a:p>
            <a:endParaRPr lang="en-US" dirty="0">
              <a:solidFill>
                <a:schemeClr val="bg2">
                  <a:lumMod val="50000"/>
                </a:schemeClr>
              </a:solidFill>
            </a:endParaRPr>
          </a:p>
          <a:p>
            <a:endParaRPr lang="en-US" dirty="0">
              <a:solidFill>
                <a:schemeClr val="bg2">
                  <a:lumMod val="50000"/>
                </a:schemeClr>
              </a:solidFill>
            </a:endParaRPr>
          </a:p>
          <a:p>
            <a:endParaRPr lang="en-US" dirty="0">
              <a:solidFill>
                <a:schemeClr val="bg2">
                  <a:lumMod val="50000"/>
                </a:schemeClr>
              </a:solidFill>
            </a:endParaRPr>
          </a:p>
          <a:p>
            <a:r>
              <a:rPr lang="en-US" dirty="0">
                <a:solidFill>
                  <a:schemeClr val="bg1"/>
                </a:solidFill>
              </a:rPr>
              <a:t>PseudoR2 = 1− MSE /Var(y)</a:t>
            </a:r>
          </a:p>
          <a:p>
            <a:endParaRPr lang="en-US" dirty="0">
              <a:solidFill>
                <a:schemeClr val="bg2">
                  <a:lumMod val="50000"/>
                </a:schemeClr>
              </a:solidFill>
            </a:endParaRPr>
          </a:p>
          <a:p>
            <a:endParaRPr lang="en-US" dirty="0">
              <a:solidFill>
                <a:schemeClr val="bg2">
                  <a:lumMod val="50000"/>
                </a:schemeClr>
              </a:solidFill>
            </a:endParaRPr>
          </a:p>
          <a:p>
            <a:endParaRPr lang="en-US" dirty="0">
              <a:solidFill>
                <a:schemeClr val="bg2">
                  <a:lumMod val="50000"/>
                </a:schemeClr>
              </a:solidFill>
            </a:endParaRPr>
          </a:p>
          <a:p>
            <a:endParaRPr lang="en-US" dirty="0">
              <a:solidFill>
                <a:schemeClr val="bg2">
                  <a:lumMod val="50000"/>
                </a:schemeClr>
              </a:solidFill>
            </a:endParaRPr>
          </a:p>
        </p:txBody>
      </p:sp>
    </p:spTree>
    <p:extLst>
      <p:ext uri="{BB962C8B-B14F-4D97-AF65-F5344CB8AC3E}">
        <p14:creationId xmlns:p14="http://schemas.microsoft.com/office/powerpoint/2010/main" val="8652038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241</TotalTime>
  <Words>971</Words>
  <Application>Microsoft Office PowerPoint</Application>
  <PresentationFormat>Widescreen</PresentationFormat>
  <Paragraphs>87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Tw Cen MT</vt:lpstr>
      <vt:lpstr>Circuit</vt:lpstr>
      <vt:lpstr>    taxi trip duration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taxi trip duration</dc:title>
  <dc:creator>Suresh</dc:creator>
  <cp:lastModifiedBy>Suresh</cp:lastModifiedBy>
  <cp:revision>12</cp:revision>
  <dcterms:created xsi:type="dcterms:W3CDTF">2018-02-19T02:28:27Z</dcterms:created>
  <dcterms:modified xsi:type="dcterms:W3CDTF">2018-02-19T06:29:44Z</dcterms:modified>
</cp:coreProperties>
</file>