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70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FC3F5-34EC-4291-BA7F-43D8AC7B7B45}" type="datetimeFigureOut">
              <a:rPr lang="en-AU" smtClean="0"/>
              <a:t>2/11/2018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9580BC-E974-4B2E-8A53-3EA9EBB8BA33}" type="slidenum">
              <a:rPr lang="en-AU" smtClean="0"/>
              <a:t>‹#›</a:t>
            </a:fld>
            <a:endParaRPr lang="en-AU"/>
          </a:p>
        </p:txBody>
      </p:sp>
    </p:spTree>
    <p:extLst>
      <p:ext uri="{BB962C8B-B14F-4D97-AF65-F5344CB8AC3E}">
        <p14:creationId xmlns:p14="http://schemas.microsoft.com/office/powerpoint/2010/main" val="287944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282" rtl="0" eaLnBrk="1" fontAlgn="auto" latinLnBrk="0" hangingPunct="1">
                <a:lnSpc>
                  <a:spcPct val="100000"/>
                </a:lnSpc>
                <a:spcBef>
                  <a:spcPts val="0"/>
                </a:spcBef>
                <a:spcAft>
                  <a:spcPts val="0"/>
                </a:spcAft>
                <a:buClrTx/>
                <a:buSzTx/>
                <a:buFontTx/>
                <a:buNone/>
                <a:tabLst/>
                <a:defRPr/>
              </a:pPr>
              <a:t>1</a:t>
            </a:fld>
            <a:endParaRPr kumimoji="0" lang="pt-B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1182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FBF62-8D3B-4CC0-B41F-3587B3725E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E2E44A6B-33D9-48CD-9E18-D16BA5B7DC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82ADE3ED-21D1-4024-986B-CF339C15DACB}"/>
              </a:ext>
            </a:extLst>
          </p:cNvPr>
          <p:cNvSpPr>
            <a:spLocks noGrp="1"/>
          </p:cNvSpPr>
          <p:nvPr>
            <p:ph type="dt" sz="half" idx="10"/>
          </p:nvPr>
        </p:nvSpPr>
        <p:spPr/>
        <p:txBody>
          <a:bodyPr/>
          <a:lstStyle/>
          <a:p>
            <a:fld id="{9D65961E-5EFB-4CEC-95DE-66D1E15961C4}" type="datetimeFigureOut">
              <a:rPr lang="en-AU" smtClean="0"/>
              <a:t>2/11/2018</a:t>
            </a:fld>
            <a:endParaRPr lang="en-AU"/>
          </a:p>
        </p:txBody>
      </p:sp>
      <p:sp>
        <p:nvSpPr>
          <p:cNvPr id="5" name="Footer Placeholder 4">
            <a:extLst>
              <a:ext uri="{FF2B5EF4-FFF2-40B4-BE49-F238E27FC236}">
                <a16:creationId xmlns:a16="http://schemas.microsoft.com/office/drawing/2014/main" id="{5E75B0D3-9D5C-4E5A-8D31-546506EBDF9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709CCB1-7221-47CC-95BC-F904E0E9D17F}"/>
              </a:ext>
            </a:extLst>
          </p:cNvPr>
          <p:cNvSpPr>
            <a:spLocks noGrp="1"/>
          </p:cNvSpPr>
          <p:nvPr>
            <p:ph type="sldNum" sz="quarter" idx="12"/>
          </p:nvPr>
        </p:nvSpPr>
        <p:spPr/>
        <p:txBody>
          <a:bodyPr/>
          <a:lstStyle/>
          <a:p>
            <a:fld id="{6858355D-803F-417C-A41C-94CE9D4F96A0}" type="slidenum">
              <a:rPr lang="en-AU" smtClean="0"/>
              <a:t>‹#›</a:t>
            </a:fld>
            <a:endParaRPr lang="en-AU"/>
          </a:p>
        </p:txBody>
      </p:sp>
    </p:spTree>
    <p:extLst>
      <p:ext uri="{BB962C8B-B14F-4D97-AF65-F5344CB8AC3E}">
        <p14:creationId xmlns:p14="http://schemas.microsoft.com/office/powerpoint/2010/main" val="72660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E0C0-B76A-4F36-B2B8-6009EC3A87A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457181E-FDCF-4FD1-9167-D5160C4A0B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5D46FD5-256E-44A6-AEC8-E330F7065F94}"/>
              </a:ext>
            </a:extLst>
          </p:cNvPr>
          <p:cNvSpPr>
            <a:spLocks noGrp="1"/>
          </p:cNvSpPr>
          <p:nvPr>
            <p:ph type="dt" sz="half" idx="10"/>
          </p:nvPr>
        </p:nvSpPr>
        <p:spPr/>
        <p:txBody>
          <a:bodyPr/>
          <a:lstStyle/>
          <a:p>
            <a:fld id="{9D65961E-5EFB-4CEC-95DE-66D1E15961C4}" type="datetimeFigureOut">
              <a:rPr lang="en-AU" smtClean="0"/>
              <a:t>2/11/2018</a:t>
            </a:fld>
            <a:endParaRPr lang="en-AU"/>
          </a:p>
        </p:txBody>
      </p:sp>
      <p:sp>
        <p:nvSpPr>
          <p:cNvPr id="5" name="Footer Placeholder 4">
            <a:extLst>
              <a:ext uri="{FF2B5EF4-FFF2-40B4-BE49-F238E27FC236}">
                <a16:creationId xmlns:a16="http://schemas.microsoft.com/office/drawing/2014/main" id="{98698107-82B1-4928-87AB-2148B382AFA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F50E423-162F-4E46-BFE6-7A668D8F7060}"/>
              </a:ext>
            </a:extLst>
          </p:cNvPr>
          <p:cNvSpPr>
            <a:spLocks noGrp="1"/>
          </p:cNvSpPr>
          <p:nvPr>
            <p:ph type="sldNum" sz="quarter" idx="12"/>
          </p:nvPr>
        </p:nvSpPr>
        <p:spPr/>
        <p:txBody>
          <a:bodyPr/>
          <a:lstStyle/>
          <a:p>
            <a:fld id="{6858355D-803F-417C-A41C-94CE9D4F96A0}" type="slidenum">
              <a:rPr lang="en-AU" smtClean="0"/>
              <a:t>‹#›</a:t>
            </a:fld>
            <a:endParaRPr lang="en-AU"/>
          </a:p>
        </p:txBody>
      </p:sp>
    </p:spTree>
    <p:extLst>
      <p:ext uri="{BB962C8B-B14F-4D97-AF65-F5344CB8AC3E}">
        <p14:creationId xmlns:p14="http://schemas.microsoft.com/office/powerpoint/2010/main" val="173251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12049C-9D0E-4FDF-B1AB-7FE2EE6C45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819053B-8BBC-49DB-824A-41E8E0FF8B0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7836ACA-71B3-47FA-B919-9FE89B581CF5}"/>
              </a:ext>
            </a:extLst>
          </p:cNvPr>
          <p:cNvSpPr>
            <a:spLocks noGrp="1"/>
          </p:cNvSpPr>
          <p:nvPr>
            <p:ph type="dt" sz="half" idx="10"/>
          </p:nvPr>
        </p:nvSpPr>
        <p:spPr/>
        <p:txBody>
          <a:bodyPr/>
          <a:lstStyle/>
          <a:p>
            <a:fld id="{9D65961E-5EFB-4CEC-95DE-66D1E15961C4}" type="datetimeFigureOut">
              <a:rPr lang="en-AU" smtClean="0"/>
              <a:t>2/11/2018</a:t>
            </a:fld>
            <a:endParaRPr lang="en-AU"/>
          </a:p>
        </p:txBody>
      </p:sp>
      <p:sp>
        <p:nvSpPr>
          <p:cNvPr id="5" name="Footer Placeholder 4">
            <a:extLst>
              <a:ext uri="{FF2B5EF4-FFF2-40B4-BE49-F238E27FC236}">
                <a16:creationId xmlns:a16="http://schemas.microsoft.com/office/drawing/2014/main" id="{02BEB5D0-EECF-4E24-BC92-8C91ED8E2FF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AE972DB-7A91-4E02-88E8-7FAAF42BA7D8}"/>
              </a:ext>
            </a:extLst>
          </p:cNvPr>
          <p:cNvSpPr>
            <a:spLocks noGrp="1"/>
          </p:cNvSpPr>
          <p:nvPr>
            <p:ph type="sldNum" sz="quarter" idx="12"/>
          </p:nvPr>
        </p:nvSpPr>
        <p:spPr/>
        <p:txBody>
          <a:bodyPr/>
          <a:lstStyle/>
          <a:p>
            <a:fld id="{6858355D-803F-417C-A41C-94CE9D4F96A0}" type="slidenum">
              <a:rPr lang="en-AU" smtClean="0"/>
              <a:t>‹#›</a:t>
            </a:fld>
            <a:endParaRPr lang="en-AU"/>
          </a:p>
        </p:txBody>
      </p:sp>
    </p:spTree>
    <p:extLst>
      <p:ext uri="{BB962C8B-B14F-4D97-AF65-F5344CB8AC3E}">
        <p14:creationId xmlns:p14="http://schemas.microsoft.com/office/powerpoint/2010/main" val="43915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3391381" cy="203307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3" name="Oval 20">
            <a:extLst>
              <a:ext uri="{FF2B5EF4-FFF2-40B4-BE49-F238E27FC236}">
                <a16:creationId xmlns:a16="http://schemas.microsoft.com/office/drawing/2014/main" id="{1EFB3510-D39A-47CF-8191-109DDF9E53D5}"/>
              </a:ext>
            </a:extLst>
          </p:cNvPr>
          <p:cNvSpPr/>
          <p:nvPr userDrawn="1"/>
        </p:nvSpPr>
        <p:spPr>
          <a:xfrm>
            <a:off x="934720" y="859153"/>
            <a:ext cx="1760996" cy="1664128"/>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722697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2A78-B3A9-4766-8DF4-D05E0030331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13C3F6B-3772-46AE-B54D-0EF228F2432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A7794EE-5CC9-4246-9F25-261787B8E6F9}"/>
              </a:ext>
            </a:extLst>
          </p:cNvPr>
          <p:cNvSpPr>
            <a:spLocks noGrp="1"/>
          </p:cNvSpPr>
          <p:nvPr>
            <p:ph type="dt" sz="half" idx="10"/>
          </p:nvPr>
        </p:nvSpPr>
        <p:spPr/>
        <p:txBody>
          <a:bodyPr/>
          <a:lstStyle/>
          <a:p>
            <a:fld id="{9D65961E-5EFB-4CEC-95DE-66D1E15961C4}" type="datetimeFigureOut">
              <a:rPr lang="en-AU" smtClean="0"/>
              <a:t>2/11/2018</a:t>
            </a:fld>
            <a:endParaRPr lang="en-AU"/>
          </a:p>
        </p:txBody>
      </p:sp>
      <p:sp>
        <p:nvSpPr>
          <p:cNvPr id="5" name="Footer Placeholder 4">
            <a:extLst>
              <a:ext uri="{FF2B5EF4-FFF2-40B4-BE49-F238E27FC236}">
                <a16:creationId xmlns:a16="http://schemas.microsoft.com/office/drawing/2014/main" id="{A2FF0E83-810A-47BF-A4AD-3D29E795F9E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D1D020D-DB93-4613-9CF3-AC1A685E07DF}"/>
              </a:ext>
            </a:extLst>
          </p:cNvPr>
          <p:cNvSpPr>
            <a:spLocks noGrp="1"/>
          </p:cNvSpPr>
          <p:nvPr>
            <p:ph type="sldNum" sz="quarter" idx="12"/>
          </p:nvPr>
        </p:nvSpPr>
        <p:spPr/>
        <p:txBody>
          <a:bodyPr/>
          <a:lstStyle/>
          <a:p>
            <a:fld id="{6858355D-803F-417C-A41C-94CE9D4F96A0}" type="slidenum">
              <a:rPr lang="en-AU" smtClean="0"/>
              <a:t>‹#›</a:t>
            </a:fld>
            <a:endParaRPr lang="en-AU"/>
          </a:p>
        </p:txBody>
      </p:sp>
    </p:spTree>
    <p:extLst>
      <p:ext uri="{BB962C8B-B14F-4D97-AF65-F5344CB8AC3E}">
        <p14:creationId xmlns:p14="http://schemas.microsoft.com/office/powerpoint/2010/main" val="349711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63B6E-7D13-45FD-9215-FD4A2786B8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43A9E4B-C732-496D-879A-77BAB58928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089F37-82F7-4C53-BD9A-1593AFAEB90E}"/>
              </a:ext>
            </a:extLst>
          </p:cNvPr>
          <p:cNvSpPr>
            <a:spLocks noGrp="1"/>
          </p:cNvSpPr>
          <p:nvPr>
            <p:ph type="dt" sz="half" idx="10"/>
          </p:nvPr>
        </p:nvSpPr>
        <p:spPr/>
        <p:txBody>
          <a:bodyPr/>
          <a:lstStyle/>
          <a:p>
            <a:fld id="{9D65961E-5EFB-4CEC-95DE-66D1E15961C4}" type="datetimeFigureOut">
              <a:rPr lang="en-AU" smtClean="0"/>
              <a:t>2/11/2018</a:t>
            </a:fld>
            <a:endParaRPr lang="en-AU"/>
          </a:p>
        </p:txBody>
      </p:sp>
      <p:sp>
        <p:nvSpPr>
          <p:cNvPr id="5" name="Footer Placeholder 4">
            <a:extLst>
              <a:ext uri="{FF2B5EF4-FFF2-40B4-BE49-F238E27FC236}">
                <a16:creationId xmlns:a16="http://schemas.microsoft.com/office/drawing/2014/main" id="{D668DF02-3290-45ED-A2A9-3AAC1E3B39E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8D3A129-9D03-4CD5-8D7F-871C5804E757}"/>
              </a:ext>
            </a:extLst>
          </p:cNvPr>
          <p:cNvSpPr>
            <a:spLocks noGrp="1"/>
          </p:cNvSpPr>
          <p:nvPr>
            <p:ph type="sldNum" sz="quarter" idx="12"/>
          </p:nvPr>
        </p:nvSpPr>
        <p:spPr/>
        <p:txBody>
          <a:bodyPr/>
          <a:lstStyle/>
          <a:p>
            <a:fld id="{6858355D-803F-417C-A41C-94CE9D4F96A0}" type="slidenum">
              <a:rPr lang="en-AU" smtClean="0"/>
              <a:t>‹#›</a:t>
            </a:fld>
            <a:endParaRPr lang="en-AU"/>
          </a:p>
        </p:txBody>
      </p:sp>
    </p:spTree>
    <p:extLst>
      <p:ext uri="{BB962C8B-B14F-4D97-AF65-F5344CB8AC3E}">
        <p14:creationId xmlns:p14="http://schemas.microsoft.com/office/powerpoint/2010/main" val="3282699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A98CD-0967-4477-9372-4DF95DA304D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D359CB8-C76E-4C5B-A608-AA853115DF5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4248856-E896-42B8-8DCB-81C6489B5A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10457185-75A4-493D-BFD6-1EA935CE50B3}"/>
              </a:ext>
            </a:extLst>
          </p:cNvPr>
          <p:cNvSpPr>
            <a:spLocks noGrp="1"/>
          </p:cNvSpPr>
          <p:nvPr>
            <p:ph type="dt" sz="half" idx="10"/>
          </p:nvPr>
        </p:nvSpPr>
        <p:spPr/>
        <p:txBody>
          <a:bodyPr/>
          <a:lstStyle/>
          <a:p>
            <a:fld id="{9D65961E-5EFB-4CEC-95DE-66D1E15961C4}" type="datetimeFigureOut">
              <a:rPr lang="en-AU" smtClean="0"/>
              <a:t>2/11/2018</a:t>
            </a:fld>
            <a:endParaRPr lang="en-AU"/>
          </a:p>
        </p:txBody>
      </p:sp>
      <p:sp>
        <p:nvSpPr>
          <p:cNvPr id="6" name="Footer Placeholder 5">
            <a:extLst>
              <a:ext uri="{FF2B5EF4-FFF2-40B4-BE49-F238E27FC236}">
                <a16:creationId xmlns:a16="http://schemas.microsoft.com/office/drawing/2014/main" id="{CD86C6B0-FC34-479A-89C8-1ED36E4AC9E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FEFB5A3-75F5-42D0-85B9-CC78D7022916}"/>
              </a:ext>
            </a:extLst>
          </p:cNvPr>
          <p:cNvSpPr>
            <a:spLocks noGrp="1"/>
          </p:cNvSpPr>
          <p:nvPr>
            <p:ph type="sldNum" sz="quarter" idx="12"/>
          </p:nvPr>
        </p:nvSpPr>
        <p:spPr/>
        <p:txBody>
          <a:bodyPr/>
          <a:lstStyle/>
          <a:p>
            <a:fld id="{6858355D-803F-417C-A41C-94CE9D4F96A0}" type="slidenum">
              <a:rPr lang="en-AU" smtClean="0"/>
              <a:t>‹#›</a:t>
            </a:fld>
            <a:endParaRPr lang="en-AU"/>
          </a:p>
        </p:txBody>
      </p:sp>
    </p:spTree>
    <p:extLst>
      <p:ext uri="{BB962C8B-B14F-4D97-AF65-F5344CB8AC3E}">
        <p14:creationId xmlns:p14="http://schemas.microsoft.com/office/powerpoint/2010/main" val="3299584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BE816-7E1A-46B8-83DE-B0B5F046B6D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7C93897-890A-4C43-9C07-31DB335032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80F3533-B4A4-4D3E-9058-43E7390BC19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B994339-A2D7-44BC-A37E-BAFC8B5A01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4E93344-17D5-44F1-A889-721A5DFA467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AFBF8C7B-24C4-4804-82C3-F31446A140EC}"/>
              </a:ext>
            </a:extLst>
          </p:cNvPr>
          <p:cNvSpPr>
            <a:spLocks noGrp="1"/>
          </p:cNvSpPr>
          <p:nvPr>
            <p:ph type="dt" sz="half" idx="10"/>
          </p:nvPr>
        </p:nvSpPr>
        <p:spPr/>
        <p:txBody>
          <a:bodyPr/>
          <a:lstStyle/>
          <a:p>
            <a:fld id="{9D65961E-5EFB-4CEC-95DE-66D1E15961C4}" type="datetimeFigureOut">
              <a:rPr lang="en-AU" smtClean="0"/>
              <a:t>2/11/2018</a:t>
            </a:fld>
            <a:endParaRPr lang="en-AU"/>
          </a:p>
        </p:txBody>
      </p:sp>
      <p:sp>
        <p:nvSpPr>
          <p:cNvPr id="8" name="Footer Placeholder 7">
            <a:extLst>
              <a:ext uri="{FF2B5EF4-FFF2-40B4-BE49-F238E27FC236}">
                <a16:creationId xmlns:a16="http://schemas.microsoft.com/office/drawing/2014/main" id="{CEB0C6C9-337F-43CE-BC72-AA328FAFD1AD}"/>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C1C28A22-E1FA-49E0-B3E3-519DE556378B}"/>
              </a:ext>
            </a:extLst>
          </p:cNvPr>
          <p:cNvSpPr>
            <a:spLocks noGrp="1"/>
          </p:cNvSpPr>
          <p:nvPr>
            <p:ph type="sldNum" sz="quarter" idx="12"/>
          </p:nvPr>
        </p:nvSpPr>
        <p:spPr/>
        <p:txBody>
          <a:bodyPr/>
          <a:lstStyle/>
          <a:p>
            <a:fld id="{6858355D-803F-417C-A41C-94CE9D4F96A0}" type="slidenum">
              <a:rPr lang="en-AU" smtClean="0"/>
              <a:t>‹#›</a:t>
            </a:fld>
            <a:endParaRPr lang="en-AU"/>
          </a:p>
        </p:txBody>
      </p:sp>
    </p:spTree>
    <p:extLst>
      <p:ext uri="{BB962C8B-B14F-4D97-AF65-F5344CB8AC3E}">
        <p14:creationId xmlns:p14="http://schemas.microsoft.com/office/powerpoint/2010/main" val="1098316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FF7A-5241-4673-8993-A7861A8F6F0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DEF8AE45-2DEB-414F-82CF-B606FDEA2135}"/>
              </a:ext>
            </a:extLst>
          </p:cNvPr>
          <p:cNvSpPr>
            <a:spLocks noGrp="1"/>
          </p:cNvSpPr>
          <p:nvPr>
            <p:ph type="dt" sz="half" idx="10"/>
          </p:nvPr>
        </p:nvSpPr>
        <p:spPr/>
        <p:txBody>
          <a:bodyPr/>
          <a:lstStyle/>
          <a:p>
            <a:fld id="{9D65961E-5EFB-4CEC-95DE-66D1E15961C4}" type="datetimeFigureOut">
              <a:rPr lang="en-AU" smtClean="0"/>
              <a:t>2/11/2018</a:t>
            </a:fld>
            <a:endParaRPr lang="en-AU"/>
          </a:p>
        </p:txBody>
      </p:sp>
      <p:sp>
        <p:nvSpPr>
          <p:cNvPr id="4" name="Footer Placeholder 3">
            <a:extLst>
              <a:ext uri="{FF2B5EF4-FFF2-40B4-BE49-F238E27FC236}">
                <a16:creationId xmlns:a16="http://schemas.microsoft.com/office/drawing/2014/main" id="{A4F20FA5-7BA6-4134-B152-37E3F8C5348E}"/>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1787A60-DFD9-4E51-B5A5-6A60879BC5DF}"/>
              </a:ext>
            </a:extLst>
          </p:cNvPr>
          <p:cNvSpPr>
            <a:spLocks noGrp="1"/>
          </p:cNvSpPr>
          <p:nvPr>
            <p:ph type="sldNum" sz="quarter" idx="12"/>
          </p:nvPr>
        </p:nvSpPr>
        <p:spPr/>
        <p:txBody>
          <a:bodyPr/>
          <a:lstStyle/>
          <a:p>
            <a:fld id="{6858355D-803F-417C-A41C-94CE9D4F96A0}" type="slidenum">
              <a:rPr lang="en-AU" smtClean="0"/>
              <a:t>‹#›</a:t>
            </a:fld>
            <a:endParaRPr lang="en-AU"/>
          </a:p>
        </p:txBody>
      </p:sp>
    </p:spTree>
    <p:extLst>
      <p:ext uri="{BB962C8B-B14F-4D97-AF65-F5344CB8AC3E}">
        <p14:creationId xmlns:p14="http://schemas.microsoft.com/office/powerpoint/2010/main" val="3437034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EDA698-6328-425A-A818-AEDEED1F57E1}"/>
              </a:ext>
            </a:extLst>
          </p:cNvPr>
          <p:cNvSpPr>
            <a:spLocks noGrp="1"/>
          </p:cNvSpPr>
          <p:nvPr>
            <p:ph type="dt" sz="half" idx="10"/>
          </p:nvPr>
        </p:nvSpPr>
        <p:spPr/>
        <p:txBody>
          <a:bodyPr/>
          <a:lstStyle/>
          <a:p>
            <a:fld id="{9D65961E-5EFB-4CEC-95DE-66D1E15961C4}" type="datetimeFigureOut">
              <a:rPr lang="en-AU" smtClean="0"/>
              <a:t>2/11/2018</a:t>
            </a:fld>
            <a:endParaRPr lang="en-AU"/>
          </a:p>
        </p:txBody>
      </p:sp>
      <p:sp>
        <p:nvSpPr>
          <p:cNvPr id="3" name="Footer Placeholder 2">
            <a:extLst>
              <a:ext uri="{FF2B5EF4-FFF2-40B4-BE49-F238E27FC236}">
                <a16:creationId xmlns:a16="http://schemas.microsoft.com/office/drawing/2014/main" id="{2D042F36-29B2-46DA-B0A5-EDDDEC976120}"/>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D5EC77E-C988-4560-9A77-496385BEBD74}"/>
              </a:ext>
            </a:extLst>
          </p:cNvPr>
          <p:cNvSpPr>
            <a:spLocks noGrp="1"/>
          </p:cNvSpPr>
          <p:nvPr>
            <p:ph type="sldNum" sz="quarter" idx="12"/>
          </p:nvPr>
        </p:nvSpPr>
        <p:spPr/>
        <p:txBody>
          <a:bodyPr/>
          <a:lstStyle/>
          <a:p>
            <a:fld id="{6858355D-803F-417C-A41C-94CE9D4F96A0}" type="slidenum">
              <a:rPr lang="en-AU" smtClean="0"/>
              <a:t>‹#›</a:t>
            </a:fld>
            <a:endParaRPr lang="en-AU"/>
          </a:p>
        </p:txBody>
      </p:sp>
    </p:spTree>
    <p:extLst>
      <p:ext uri="{BB962C8B-B14F-4D97-AF65-F5344CB8AC3E}">
        <p14:creationId xmlns:p14="http://schemas.microsoft.com/office/powerpoint/2010/main" val="231469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25EB-9985-4418-A0C1-EE104FC1F0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FAEA464-CCC9-4A90-B672-3E4B19E9FD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52B64A7-1B78-4C64-82A2-A13E63F39E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D4324F-C3BA-49D6-8F75-A81B61BD26AB}"/>
              </a:ext>
            </a:extLst>
          </p:cNvPr>
          <p:cNvSpPr>
            <a:spLocks noGrp="1"/>
          </p:cNvSpPr>
          <p:nvPr>
            <p:ph type="dt" sz="half" idx="10"/>
          </p:nvPr>
        </p:nvSpPr>
        <p:spPr/>
        <p:txBody>
          <a:bodyPr/>
          <a:lstStyle/>
          <a:p>
            <a:fld id="{9D65961E-5EFB-4CEC-95DE-66D1E15961C4}" type="datetimeFigureOut">
              <a:rPr lang="en-AU" smtClean="0"/>
              <a:t>2/11/2018</a:t>
            </a:fld>
            <a:endParaRPr lang="en-AU"/>
          </a:p>
        </p:txBody>
      </p:sp>
      <p:sp>
        <p:nvSpPr>
          <p:cNvPr id="6" name="Footer Placeholder 5">
            <a:extLst>
              <a:ext uri="{FF2B5EF4-FFF2-40B4-BE49-F238E27FC236}">
                <a16:creationId xmlns:a16="http://schemas.microsoft.com/office/drawing/2014/main" id="{92C7CC5F-3E3E-4A5F-80E4-B50511D419E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021BCC5-2456-4B22-9097-5A259024954F}"/>
              </a:ext>
            </a:extLst>
          </p:cNvPr>
          <p:cNvSpPr>
            <a:spLocks noGrp="1"/>
          </p:cNvSpPr>
          <p:nvPr>
            <p:ph type="sldNum" sz="quarter" idx="12"/>
          </p:nvPr>
        </p:nvSpPr>
        <p:spPr/>
        <p:txBody>
          <a:bodyPr/>
          <a:lstStyle/>
          <a:p>
            <a:fld id="{6858355D-803F-417C-A41C-94CE9D4F96A0}" type="slidenum">
              <a:rPr lang="en-AU" smtClean="0"/>
              <a:t>‹#›</a:t>
            </a:fld>
            <a:endParaRPr lang="en-AU"/>
          </a:p>
        </p:txBody>
      </p:sp>
    </p:spTree>
    <p:extLst>
      <p:ext uri="{BB962C8B-B14F-4D97-AF65-F5344CB8AC3E}">
        <p14:creationId xmlns:p14="http://schemas.microsoft.com/office/powerpoint/2010/main" val="376951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837F-9BCE-4BA0-9F43-0F4EBF8A58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C10F011A-EB3E-4BE0-BE35-AD463B8A7F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A7A800C-20CE-4644-AC05-43952A85CE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F0F7A6B-7F53-4452-9C78-09BF67BCDC50}"/>
              </a:ext>
            </a:extLst>
          </p:cNvPr>
          <p:cNvSpPr>
            <a:spLocks noGrp="1"/>
          </p:cNvSpPr>
          <p:nvPr>
            <p:ph type="dt" sz="half" idx="10"/>
          </p:nvPr>
        </p:nvSpPr>
        <p:spPr/>
        <p:txBody>
          <a:bodyPr/>
          <a:lstStyle/>
          <a:p>
            <a:fld id="{9D65961E-5EFB-4CEC-95DE-66D1E15961C4}" type="datetimeFigureOut">
              <a:rPr lang="en-AU" smtClean="0"/>
              <a:t>2/11/2018</a:t>
            </a:fld>
            <a:endParaRPr lang="en-AU"/>
          </a:p>
        </p:txBody>
      </p:sp>
      <p:sp>
        <p:nvSpPr>
          <p:cNvPr id="6" name="Footer Placeholder 5">
            <a:extLst>
              <a:ext uri="{FF2B5EF4-FFF2-40B4-BE49-F238E27FC236}">
                <a16:creationId xmlns:a16="http://schemas.microsoft.com/office/drawing/2014/main" id="{B233930B-46D1-4907-96B8-469D24070F8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5ABB536-40B7-40EF-9658-FB564417F024}"/>
              </a:ext>
            </a:extLst>
          </p:cNvPr>
          <p:cNvSpPr>
            <a:spLocks noGrp="1"/>
          </p:cNvSpPr>
          <p:nvPr>
            <p:ph type="sldNum" sz="quarter" idx="12"/>
          </p:nvPr>
        </p:nvSpPr>
        <p:spPr/>
        <p:txBody>
          <a:bodyPr/>
          <a:lstStyle/>
          <a:p>
            <a:fld id="{6858355D-803F-417C-A41C-94CE9D4F96A0}" type="slidenum">
              <a:rPr lang="en-AU" smtClean="0"/>
              <a:t>‹#›</a:t>
            </a:fld>
            <a:endParaRPr lang="en-AU"/>
          </a:p>
        </p:txBody>
      </p:sp>
    </p:spTree>
    <p:extLst>
      <p:ext uri="{BB962C8B-B14F-4D97-AF65-F5344CB8AC3E}">
        <p14:creationId xmlns:p14="http://schemas.microsoft.com/office/powerpoint/2010/main" val="2674896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14F76D-3584-48F9-BD1A-BC01628D43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D1C67FD-71EE-42B4-A1AE-7BC956A41F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49F0513-FB06-4CC0-98DF-198AE80D3F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5961E-5EFB-4CEC-95DE-66D1E15961C4}" type="datetimeFigureOut">
              <a:rPr lang="en-AU" smtClean="0"/>
              <a:t>2/11/2018</a:t>
            </a:fld>
            <a:endParaRPr lang="en-AU"/>
          </a:p>
        </p:txBody>
      </p:sp>
      <p:sp>
        <p:nvSpPr>
          <p:cNvPr id="5" name="Footer Placeholder 4">
            <a:extLst>
              <a:ext uri="{FF2B5EF4-FFF2-40B4-BE49-F238E27FC236}">
                <a16:creationId xmlns:a16="http://schemas.microsoft.com/office/drawing/2014/main" id="{25037D7C-FFC2-4ECD-A773-1E1058F7A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5293DD20-F035-49CA-BC64-DAC10B7CC8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58355D-803F-417C-A41C-94CE9D4F96A0}" type="slidenum">
              <a:rPr lang="en-AU" smtClean="0"/>
              <a:t>‹#›</a:t>
            </a:fld>
            <a:endParaRPr lang="en-AU"/>
          </a:p>
        </p:txBody>
      </p:sp>
    </p:spTree>
    <p:extLst>
      <p:ext uri="{BB962C8B-B14F-4D97-AF65-F5344CB8AC3E}">
        <p14:creationId xmlns:p14="http://schemas.microsoft.com/office/powerpoint/2010/main" val="32793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image" Target="../media/image2.JP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tags" Target="../tags/tag5.xml"/><Relationship Id="rId11" Type="http://schemas.openxmlformats.org/officeDocument/2006/relationships/image" Target="../media/image1.emf"/><Relationship Id="rId5" Type="http://schemas.openxmlformats.org/officeDocument/2006/relationships/tags" Target="../tags/tag4.xml"/><Relationship Id="rId10" Type="http://schemas.openxmlformats.org/officeDocument/2006/relationships/oleObject" Target="../embeddings/oleObject1.bin"/><Relationship Id="rId4" Type="http://schemas.openxmlformats.org/officeDocument/2006/relationships/tags" Target="../tags/tag3.xml"/><Relationship Id="rId9"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20">
            <a:extLst>
              <a:ext uri="{FF2B5EF4-FFF2-40B4-BE49-F238E27FC236}">
                <a16:creationId xmlns:a16="http://schemas.microsoft.com/office/drawing/2014/main" id="{0ED54B6B-92C2-4E3B-A146-211F57DB0F92}"/>
              </a:ext>
            </a:extLst>
          </p:cNvPr>
          <p:cNvSpPr/>
          <p:nvPr/>
        </p:nvSpPr>
        <p:spPr>
          <a:xfrm>
            <a:off x="1006997" y="961540"/>
            <a:ext cx="1665174" cy="157331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dirty="0">
              <a:ln>
                <a:noFill/>
              </a:ln>
              <a:solidFill>
                <a:prstClr val="black"/>
              </a:solidFill>
              <a:effectLst/>
              <a:uLnTx/>
              <a:uFillTx/>
              <a:latin typeface="Verdana"/>
              <a:ea typeface="+mn-ea"/>
              <a:cs typeface="+mn-cs"/>
            </a:endParaRPr>
          </a:p>
        </p:txBody>
      </p:sp>
      <p:sp>
        <p:nvSpPr>
          <p:cNvPr id="24" name="Rectangle 23">
            <a:extLst>
              <a:ext uri="{FF2B5EF4-FFF2-40B4-BE49-F238E27FC236}">
                <a16:creationId xmlns:a16="http://schemas.microsoft.com/office/drawing/2014/main" id="{991E2B9E-187D-4B9E-8C42-3B6E0EA6C9DD}"/>
              </a:ext>
            </a:extLst>
          </p:cNvPr>
          <p:cNvSpPr>
            <a:spLocks noChangeArrowheads="1"/>
          </p:cNvSpPr>
          <p:nvPr>
            <p:custDataLst>
              <p:tags r:id="rId2"/>
            </p:custDataLst>
          </p:nvPr>
        </p:nvSpPr>
        <p:spPr bwMode="auto">
          <a:xfrm>
            <a:off x="215137" y="2919403"/>
            <a:ext cx="2954749" cy="1152128"/>
          </a:xfrm>
          <a:prstGeom prst="rect">
            <a:avLst/>
          </a:prstGeom>
          <a:noFill/>
          <a:ln w="25400" cap="flat" cmpd="sng" algn="ctr">
            <a:noFill/>
            <a:prstDash val="solid"/>
          </a:ln>
          <a:effectLst/>
        </p:spPr>
        <p:txBody>
          <a:bodyPr/>
          <a:lstStyle/>
          <a:p>
            <a:pPr marL="0" marR="0" lvl="0" indent="0" algn="l" defTabSz="914400" rtl="0" eaLnBrk="1" fontAlgn="auto" latinLnBrk="0" hangingPunct="1">
              <a:lnSpc>
                <a:spcPct val="100000"/>
              </a:lnSpc>
              <a:spcBef>
                <a:spcPts val="200"/>
              </a:spcBef>
              <a:spcAft>
                <a:spcPts val="0"/>
              </a:spcAft>
              <a:buClr>
                <a:srgbClr val="009BCC"/>
              </a:buClr>
              <a:buSzTx/>
              <a:buFontTx/>
              <a:buNone/>
              <a:tabLst/>
              <a:defRPr/>
            </a:pPr>
            <a:r>
              <a:rPr kumimoji="0" lang="en-AU" sz="1400" b="1" i="0" u="none" strike="noStrike" kern="1200" cap="none" spc="0" normalizeH="0" baseline="0" noProof="0" dirty="0">
                <a:ln>
                  <a:noFill/>
                </a:ln>
                <a:solidFill>
                  <a:srgbClr val="002060"/>
                </a:solidFill>
                <a:effectLst/>
                <a:uLnTx/>
                <a:uFillTx/>
                <a:latin typeface="Calibri" panose="020F0502020204030204" pitchFamily="34" charset="0"/>
                <a:ea typeface="+mn-ea"/>
                <a:cs typeface="+mn-cs"/>
              </a:rPr>
              <a:t>Profile</a:t>
            </a:r>
            <a:endParaRPr kumimoji="0" lang="en-AU" sz="700" b="1" i="0" u="none" strike="noStrike" kern="1200" cap="none" spc="0" normalizeH="0" baseline="0" noProof="0" dirty="0">
              <a:ln>
                <a:noFill/>
              </a:ln>
              <a:solidFill>
                <a:srgbClr val="002060"/>
              </a:solidFill>
              <a:effectLst/>
              <a:uLnTx/>
              <a:uFillTx/>
              <a:latin typeface="Calibri" panose="020F0502020204030204" pitchFamily="34" charset="0"/>
              <a:ea typeface="+mn-ea"/>
              <a:cs typeface="+mn-cs"/>
            </a:endParaRPr>
          </a:p>
          <a:p>
            <a:pPr marL="171450" lvl="0" indent="-171450">
              <a:lnSpc>
                <a:spcPct val="120000"/>
              </a:lnSpc>
              <a:spcBef>
                <a:spcPts val="300"/>
              </a:spcBef>
              <a:buClr>
                <a:srgbClr val="4D4D4D"/>
              </a:buClr>
              <a:buFont typeface="Arial" panose="020B0604020202020204" pitchFamily="34" charset="0"/>
              <a:buChar char="•"/>
              <a:tabLst>
                <a:tab pos="809625" algn="l"/>
              </a:tabLst>
              <a:defRPr/>
            </a:pPr>
            <a:r>
              <a:rPr lang="en-US" sz="1000" kern="0" dirty="0">
                <a:solidFill>
                  <a:prstClr val="black">
                    <a:lumMod val="85000"/>
                    <a:lumOff val="15000"/>
                  </a:prstClr>
                </a:solidFill>
                <a:latin typeface="Calibri" panose="020F0502020204030204" pitchFamily="34" charset="0"/>
              </a:rPr>
              <a:t>15+ years of experience in IT Industry working with Microsoft Technologies, Strong Design and technical skills developing enterprise applications using </a:t>
            </a:r>
            <a:r>
              <a:rPr lang="en-US" sz="1000" kern="0" dirty="0" err="1">
                <a:solidFill>
                  <a:prstClr val="black">
                    <a:lumMod val="85000"/>
                    <a:lumOff val="15000"/>
                  </a:prstClr>
                </a:solidFill>
                <a:latin typeface="Calibri" panose="020F0502020204030204" pitchFamily="34" charset="0"/>
              </a:rPr>
              <a:t>C#.Net</a:t>
            </a:r>
            <a:r>
              <a:rPr lang="en-US" sz="1000" kern="0" dirty="0">
                <a:solidFill>
                  <a:prstClr val="black">
                    <a:lumMod val="85000"/>
                    <a:lumOff val="15000"/>
                  </a:prstClr>
                </a:solidFill>
                <a:latin typeface="Calibri" panose="020F0502020204030204" pitchFamily="34" charset="0"/>
              </a:rPr>
              <a:t>, </a:t>
            </a:r>
            <a:r>
              <a:rPr lang="en-US" sz="1000" kern="0" dirty="0" err="1">
                <a:solidFill>
                  <a:prstClr val="black">
                    <a:lumMod val="85000"/>
                    <a:lumOff val="15000"/>
                  </a:prstClr>
                </a:solidFill>
                <a:latin typeface="Calibri" panose="020F0502020204030204" pitchFamily="34" charset="0"/>
              </a:rPr>
              <a:t>.Net</a:t>
            </a:r>
            <a:r>
              <a:rPr lang="en-US" sz="1000" kern="0" dirty="0">
                <a:solidFill>
                  <a:prstClr val="black">
                    <a:lumMod val="85000"/>
                    <a:lumOff val="15000"/>
                  </a:prstClr>
                </a:solidFill>
                <a:latin typeface="Calibri" panose="020F0502020204030204" pitchFamily="34" charset="0"/>
              </a:rPr>
              <a:t> Core, Micro services, MVC, SQL Server, Web API, Windows Services</a:t>
            </a:r>
          </a:p>
          <a:p>
            <a:pPr marL="171450" lvl="0" indent="-171450">
              <a:lnSpc>
                <a:spcPct val="120000"/>
              </a:lnSpc>
              <a:spcBef>
                <a:spcPts val="300"/>
              </a:spcBef>
              <a:buClr>
                <a:srgbClr val="4D4D4D"/>
              </a:buClr>
              <a:buFont typeface="Arial" panose="020B0604020202020204" pitchFamily="34" charset="0"/>
              <a:buChar char="•"/>
              <a:tabLst>
                <a:tab pos="809625" algn="l"/>
              </a:tabLst>
              <a:defRPr/>
            </a:pPr>
            <a:r>
              <a:rPr lang="en-US" sz="1000" kern="0" dirty="0">
                <a:solidFill>
                  <a:prstClr val="black">
                    <a:lumMod val="85000"/>
                    <a:lumOff val="15000"/>
                  </a:prstClr>
                </a:solidFill>
                <a:latin typeface="Calibri" panose="020F0502020204030204" pitchFamily="34" charset="0"/>
              </a:rPr>
              <a:t>Solution provider for complex projects &amp; issues with scalable architecture and better performance</a:t>
            </a:r>
          </a:p>
          <a:p>
            <a:pPr marL="171450" lvl="0" indent="-171450">
              <a:lnSpc>
                <a:spcPct val="120000"/>
              </a:lnSpc>
              <a:spcBef>
                <a:spcPts val="300"/>
              </a:spcBef>
              <a:buClr>
                <a:srgbClr val="4D4D4D"/>
              </a:buClr>
              <a:buFont typeface="Arial" panose="020B0604020202020204" pitchFamily="34" charset="0"/>
              <a:buChar char="•"/>
              <a:tabLst>
                <a:tab pos="809625" algn="l"/>
              </a:tabLst>
              <a:defRPr/>
            </a:pPr>
            <a:r>
              <a:rPr lang="en-US" sz="1000" kern="0" dirty="0">
                <a:solidFill>
                  <a:prstClr val="black">
                    <a:lumMod val="85000"/>
                    <a:lumOff val="15000"/>
                  </a:prstClr>
                </a:solidFill>
                <a:latin typeface="Calibri" panose="020F0502020204030204" pitchFamily="34" charset="0"/>
              </a:rPr>
              <a:t>Interact with client &amp; business to better understand the requirements, Leverage work to team members and successful delivery of projects</a:t>
            </a:r>
          </a:p>
          <a:p>
            <a:pPr marL="171450" lvl="0" indent="-171450">
              <a:lnSpc>
                <a:spcPct val="120000"/>
              </a:lnSpc>
              <a:spcBef>
                <a:spcPts val="300"/>
              </a:spcBef>
              <a:buClr>
                <a:srgbClr val="4D4D4D"/>
              </a:buClr>
              <a:buFont typeface="Arial" panose="020B0604020202020204" pitchFamily="34" charset="0"/>
              <a:buChar char="•"/>
              <a:tabLst>
                <a:tab pos="809625" algn="l"/>
              </a:tabLst>
              <a:defRPr/>
            </a:pPr>
            <a:r>
              <a:rPr lang="en-US" sz="1000" kern="0" dirty="0">
                <a:solidFill>
                  <a:prstClr val="black">
                    <a:lumMod val="85000"/>
                    <a:lumOff val="15000"/>
                  </a:prstClr>
                </a:solidFill>
                <a:latin typeface="Calibri" panose="020F0502020204030204" pitchFamily="34" charset="0"/>
              </a:rPr>
              <a:t>Extensive involvement in all stages of application development life cycle including logical and physical architecture modeling, design using design patterns &amp; UML diagrams, agile environment, development, implementation and support activities</a:t>
            </a:r>
          </a:p>
          <a:p>
            <a:pPr marL="0" marR="0" lvl="0" indent="0" algn="l" defTabSz="914400" rtl="0" eaLnBrk="1" fontAlgn="auto" latinLnBrk="0" hangingPunct="1">
              <a:lnSpc>
                <a:spcPct val="100000"/>
              </a:lnSpc>
              <a:spcBef>
                <a:spcPts val="200"/>
              </a:spcBef>
              <a:spcAft>
                <a:spcPts val="0"/>
              </a:spcAft>
              <a:buClr>
                <a:srgbClr val="009BCC"/>
              </a:buClr>
              <a:buSzTx/>
              <a:buFontTx/>
              <a:buNone/>
              <a:tabLst/>
              <a:defRPr/>
            </a:pPr>
            <a:endParaRPr kumimoji="0" lang="en-AU" sz="900" b="0" i="0" u="none" strike="noStrike" kern="0" cap="none" spc="0" normalizeH="0" baseline="0" noProof="0" dirty="0">
              <a:ln>
                <a:noFill/>
              </a:ln>
              <a:solidFill>
                <a:srgbClr val="0070AD">
                  <a:lumMod val="50000"/>
                </a:srgbClr>
              </a:solidFill>
              <a:effectLst/>
              <a:uLnTx/>
              <a:uFillTx/>
              <a:latin typeface="Verdana"/>
              <a:ea typeface="+mn-ea"/>
              <a:cs typeface="Arial" pitchFamily="34" charset="0"/>
            </a:endParaRPr>
          </a:p>
        </p:txBody>
      </p:sp>
      <p:grpSp>
        <p:nvGrpSpPr>
          <p:cNvPr id="2" name="Group 1">
            <a:extLst>
              <a:ext uri="{FF2B5EF4-FFF2-40B4-BE49-F238E27FC236}">
                <a16:creationId xmlns:a16="http://schemas.microsoft.com/office/drawing/2014/main" id="{86F64CD5-F27C-48BC-9F7E-BEC2CFDD3C6E}"/>
              </a:ext>
            </a:extLst>
          </p:cNvPr>
          <p:cNvGrpSpPr/>
          <p:nvPr/>
        </p:nvGrpSpPr>
        <p:grpSpPr>
          <a:xfrm>
            <a:off x="3194883" y="4131049"/>
            <a:ext cx="2967850" cy="2357120"/>
            <a:chOff x="3189110" y="4240977"/>
            <a:chExt cx="2967850" cy="2357120"/>
          </a:xfrm>
        </p:grpSpPr>
        <p:sp>
          <p:nvSpPr>
            <p:cNvPr id="26" name="Rectangle 25">
              <a:extLst>
                <a:ext uri="{FF2B5EF4-FFF2-40B4-BE49-F238E27FC236}">
                  <a16:creationId xmlns:a16="http://schemas.microsoft.com/office/drawing/2014/main" id="{FF1421B7-9343-44D8-935F-16C6C678B80F}"/>
                </a:ext>
              </a:extLst>
            </p:cNvPr>
            <p:cNvSpPr/>
            <p:nvPr/>
          </p:nvSpPr>
          <p:spPr>
            <a:xfrm>
              <a:off x="3189110" y="4240977"/>
              <a:ext cx="2967850" cy="235712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dirty="0">
                  <a:ln>
                    <a:noFill/>
                  </a:ln>
                  <a:solidFill>
                    <a:srgbClr val="002060"/>
                  </a:solidFill>
                  <a:effectLst/>
                  <a:uLnTx/>
                  <a:uFillTx/>
                  <a:latin typeface="Calibri" panose="020F0502020204030204" pitchFamily="34" charset="0"/>
                  <a:ea typeface="+mn-ea"/>
                  <a:cs typeface="+mn-cs"/>
                </a:rPr>
                <a:t>Education/Certification</a:t>
              </a:r>
            </a:p>
          </p:txBody>
        </p:sp>
        <p:cxnSp>
          <p:nvCxnSpPr>
            <p:cNvPr id="27" name="Straight Connector 26">
              <a:extLst>
                <a:ext uri="{FF2B5EF4-FFF2-40B4-BE49-F238E27FC236}">
                  <a16:creationId xmlns:a16="http://schemas.microsoft.com/office/drawing/2014/main" id="{1BD2636C-D7AA-4B12-82B8-99E051E5DDD3}"/>
                </a:ext>
              </a:extLst>
            </p:cNvPr>
            <p:cNvCxnSpPr/>
            <p:nvPr/>
          </p:nvCxnSpPr>
          <p:spPr>
            <a:xfrm>
              <a:off x="3264560" y="4575257"/>
              <a:ext cx="184592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28" name="Rectangle 20">
              <a:extLst>
                <a:ext uri="{FF2B5EF4-FFF2-40B4-BE49-F238E27FC236}">
                  <a16:creationId xmlns:a16="http://schemas.microsoft.com/office/drawing/2014/main" id="{D248FBFE-BF7F-4011-8B3B-E8C1C5667C7E}"/>
                </a:ext>
              </a:extLst>
            </p:cNvPr>
            <p:cNvSpPr>
              <a:spLocks noChangeArrowheads="1"/>
            </p:cNvSpPr>
            <p:nvPr>
              <p:custDataLst>
                <p:tags r:id="rId7"/>
              </p:custDataLst>
            </p:nvPr>
          </p:nvSpPr>
          <p:spPr bwMode="auto">
            <a:xfrm>
              <a:off x="3189110" y="4634473"/>
              <a:ext cx="2896730" cy="1052736"/>
            </a:xfrm>
            <a:prstGeom prst="rect">
              <a:avLst/>
            </a:prstGeom>
            <a:noFill/>
            <a:ln w="9525">
              <a:noFill/>
              <a:miter lim="800000"/>
              <a:headEnd/>
              <a:tailEnd/>
            </a:ln>
            <a:effectLst/>
          </p:spPr>
          <p:txBody>
            <a:bodyPr rIns="54000"/>
            <a:lstStyle/>
            <a:p>
              <a:pPr marL="171450" lvl="1" indent="-171450" fontAlgn="base">
                <a:lnSpc>
                  <a:spcPct val="120000"/>
                </a:lnSpc>
                <a:spcBef>
                  <a:spcPct val="0"/>
                </a:spcBef>
                <a:spcAft>
                  <a:spcPct val="0"/>
                </a:spcAft>
                <a:buClr>
                  <a:srgbClr val="0098CC"/>
                </a:buClr>
                <a:buFont typeface="Arial" panose="020B0604020202020204" pitchFamily="34" charset="0"/>
                <a:buChar char="•"/>
                <a:tabLst>
                  <a:tab pos="809625" algn="l"/>
                </a:tabLst>
                <a:defRPr/>
              </a:pPr>
              <a:r>
                <a:rPr lang="en-US" sz="1000" dirty="0">
                  <a:solidFill>
                    <a:prstClr val="black">
                      <a:lumMod val="65000"/>
                      <a:lumOff val="35000"/>
                    </a:prstClr>
                  </a:solidFill>
                  <a:latin typeface="Calibri" panose="020F0502020204030204"/>
                </a:rPr>
                <a:t>Master of Computer Applications (M.C.A)</a:t>
              </a:r>
            </a:p>
            <a:p>
              <a:pPr marL="171450" lvl="1" indent="-171450" fontAlgn="base">
                <a:lnSpc>
                  <a:spcPct val="120000"/>
                </a:lnSpc>
                <a:spcBef>
                  <a:spcPct val="0"/>
                </a:spcBef>
                <a:spcAft>
                  <a:spcPct val="0"/>
                </a:spcAft>
                <a:buClr>
                  <a:srgbClr val="0098CC"/>
                </a:buClr>
                <a:buFont typeface="Arial" panose="020B0604020202020204" pitchFamily="34" charset="0"/>
                <a:buChar char="•"/>
                <a:tabLst>
                  <a:tab pos="809625" algn="l"/>
                </a:tabLst>
                <a:defRPr/>
              </a:pPr>
              <a:r>
                <a:rPr lang="en-US" sz="1000" dirty="0">
                  <a:solidFill>
                    <a:prstClr val="black">
                      <a:lumMod val="65000"/>
                      <a:lumOff val="35000"/>
                    </a:prstClr>
                  </a:solidFill>
                  <a:latin typeface="Calibri" panose="020F0502020204030204"/>
                </a:rPr>
                <a:t>Bachelor of Mathematics </a:t>
              </a:r>
            </a:p>
            <a:p>
              <a:pPr marL="171450" lvl="1" indent="-171450" fontAlgn="base">
                <a:lnSpc>
                  <a:spcPct val="120000"/>
                </a:lnSpc>
                <a:spcBef>
                  <a:spcPct val="0"/>
                </a:spcBef>
                <a:spcAft>
                  <a:spcPct val="0"/>
                </a:spcAft>
                <a:buClr>
                  <a:srgbClr val="0098CC"/>
                </a:buClr>
                <a:buFont typeface="Arial" panose="020B0604020202020204" pitchFamily="34" charset="0"/>
                <a:buChar char="•"/>
                <a:tabLst>
                  <a:tab pos="809625" algn="l"/>
                </a:tabLst>
                <a:defRPr/>
              </a:pPr>
              <a:endParaRPr lang="en-US" sz="1000" dirty="0">
                <a:solidFill>
                  <a:prstClr val="black">
                    <a:lumMod val="65000"/>
                    <a:lumOff val="35000"/>
                  </a:prstClr>
                </a:solidFill>
                <a:latin typeface="Calibri" panose="020F0502020204030204"/>
              </a:endParaRPr>
            </a:p>
          </p:txBody>
        </p:sp>
      </p:grpSp>
      <p:graphicFrame>
        <p:nvGraphicFramePr>
          <p:cNvPr id="21" name="Object 20" hidden="1"/>
          <p:cNvGraphicFramePr>
            <a:graphicFrameLocks noChangeAspect="1"/>
          </p:cNvGraphicFramePr>
          <p:nvPr>
            <p:custDataLst>
              <p:tags r:id="rId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7" name="think-cell Slide" r:id="rId10" imgW="270" imgH="270" progId="TCLayout.ActiveDocument.1">
                  <p:embed/>
                </p:oleObj>
              </mc:Choice>
              <mc:Fallback>
                <p:oleObj name="think-cell Slide" r:id="rId10" imgW="270" imgH="270" progId="TCLayout.ActiveDocument.1">
                  <p:embed/>
                  <p:pic>
                    <p:nvPicPr>
                      <p:cNvPr id="21" name="Object 20"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a:extLst>
              <a:ext uri="{FF2B5EF4-FFF2-40B4-BE49-F238E27FC236}">
                <a16:creationId xmlns:a16="http://schemas.microsoft.com/office/drawing/2014/main" id="{4DC6DE90-FB0F-4774-B533-4415E1BDD803}"/>
              </a:ext>
            </a:extLst>
          </p:cNvPr>
          <p:cNvSpPr/>
          <p:nvPr/>
        </p:nvSpPr>
        <p:spPr>
          <a:xfrm>
            <a:off x="3189110" y="854528"/>
            <a:ext cx="2967850" cy="3128192"/>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dirty="0">
                <a:ln>
                  <a:noFill/>
                </a:ln>
                <a:solidFill>
                  <a:srgbClr val="002060"/>
                </a:solidFill>
                <a:effectLst/>
                <a:uLnTx/>
                <a:uFillTx/>
                <a:latin typeface="Calibri" panose="020F0502020204030204" pitchFamily="34" charset="0"/>
                <a:ea typeface="+mn-ea"/>
                <a:cs typeface="+mn-cs"/>
              </a:rPr>
              <a:t>Competencies</a:t>
            </a:r>
          </a:p>
        </p:txBody>
      </p:sp>
      <p:sp>
        <p:nvSpPr>
          <p:cNvPr id="23" name="Rectangle 22">
            <a:extLst>
              <a:ext uri="{FF2B5EF4-FFF2-40B4-BE49-F238E27FC236}">
                <a16:creationId xmlns:a16="http://schemas.microsoft.com/office/drawing/2014/main" id="{C04A5553-ACB3-4C9D-9899-77571F71BDBA}"/>
              </a:ext>
            </a:extLst>
          </p:cNvPr>
          <p:cNvSpPr/>
          <p:nvPr>
            <p:custDataLst>
              <p:tags r:id="rId4"/>
            </p:custDataLst>
          </p:nvPr>
        </p:nvSpPr>
        <p:spPr>
          <a:xfrm>
            <a:off x="234360" y="2516468"/>
            <a:ext cx="3030200" cy="1152128"/>
          </a:xfrm>
          <a:prstGeom prst="rect">
            <a:avLst/>
          </a:prstGeom>
          <a:noFill/>
          <a:ln w="25400" cap="flat" cmpd="sng" algn="ctr">
            <a:noFill/>
            <a:prstDash val="solid"/>
          </a:ln>
          <a:effectLst/>
        </p:spPr>
        <p:txBody>
          <a:bodyPr/>
          <a:lstStyle/>
          <a:p>
            <a:pPr marL="0" marR="0" lvl="0" indent="0" algn="l" defTabSz="914400" rtl="0" eaLnBrk="0" fontAlgn="auto" latinLnBrk="0" hangingPunct="0">
              <a:lnSpc>
                <a:spcPct val="90000"/>
              </a:lnSpc>
              <a:spcBef>
                <a:spcPct val="40000"/>
              </a:spcBef>
              <a:spcAft>
                <a:spcPts val="0"/>
              </a:spcAft>
              <a:buClrTx/>
              <a:buSzTx/>
              <a:buFontTx/>
              <a:buNone/>
              <a:tabLst>
                <a:tab pos="6464300" algn="r"/>
              </a:tabLst>
              <a:defRPr/>
            </a:pPr>
            <a:r>
              <a:rPr kumimoji="0" lang="fr-FR" sz="1600" b="1" i="0" u="none" strike="noStrike" kern="0" cap="none" spc="0" normalizeH="0" baseline="0" noProof="0" dirty="0">
                <a:ln>
                  <a:noFill/>
                </a:ln>
                <a:solidFill>
                  <a:srgbClr val="002060"/>
                </a:solidFill>
                <a:effectLst/>
                <a:uLnTx/>
                <a:uFillTx/>
                <a:latin typeface="Calibri" panose="020F0502020204030204" pitchFamily="34" charset="0"/>
                <a:ea typeface="+mn-ea"/>
                <a:cs typeface="Arial" pitchFamily="34" charset="0"/>
              </a:rPr>
              <a:t>Suresh </a:t>
            </a:r>
            <a:r>
              <a:rPr kumimoji="0" lang="fr-FR" sz="1600" b="1" i="0" u="none" strike="noStrike" kern="0" cap="none" spc="0" normalizeH="0" baseline="0" noProof="0" dirty="0" err="1">
                <a:ln>
                  <a:noFill/>
                </a:ln>
                <a:solidFill>
                  <a:srgbClr val="002060"/>
                </a:solidFill>
                <a:effectLst/>
                <a:uLnTx/>
                <a:uFillTx/>
                <a:latin typeface="Calibri" panose="020F0502020204030204" pitchFamily="34" charset="0"/>
                <a:ea typeface="+mn-ea"/>
                <a:cs typeface="Arial" pitchFamily="34" charset="0"/>
              </a:rPr>
              <a:t>Natarajan</a:t>
            </a:r>
            <a:endParaRPr kumimoji="0" lang="fr-FR" sz="1600" b="1" i="0" u="none" strike="noStrike" kern="0" cap="none" spc="0" normalizeH="0" baseline="0" noProof="0" dirty="0">
              <a:ln>
                <a:noFill/>
              </a:ln>
              <a:solidFill>
                <a:srgbClr val="002060"/>
              </a:solidFill>
              <a:effectLst/>
              <a:uLnTx/>
              <a:uFillTx/>
              <a:latin typeface="Calibri" panose="020F0502020204030204" pitchFamily="34" charset="0"/>
              <a:ea typeface="+mn-ea"/>
              <a:cs typeface="Arial" pitchFamily="34" charset="0"/>
            </a:endParaRPr>
          </a:p>
          <a:p>
            <a:pPr marL="0" marR="0" lvl="0" indent="0" algn="l" defTabSz="914400" rtl="0" eaLnBrk="0" fontAlgn="auto" latinLnBrk="0" hangingPunct="0">
              <a:lnSpc>
                <a:spcPct val="90000"/>
              </a:lnSpc>
              <a:spcBef>
                <a:spcPct val="40000"/>
              </a:spcBef>
              <a:spcAft>
                <a:spcPts val="0"/>
              </a:spcAft>
              <a:buClrTx/>
              <a:buSzTx/>
              <a:buFontTx/>
              <a:buNone/>
              <a:tabLst>
                <a:tab pos="6464300" algn="r"/>
              </a:tabLst>
              <a:defRPr/>
            </a:pPr>
            <a:r>
              <a:rPr kumimoji="0" lang="fr-FR" sz="1000" b="0" i="0" u="none" strike="noStrike" kern="0" cap="none" spc="0" normalizeH="0" baseline="0" noProof="0" dirty="0">
                <a:ln>
                  <a:noFill/>
                </a:ln>
                <a:solidFill>
                  <a:prstClr val="black">
                    <a:lumMod val="85000"/>
                    <a:lumOff val="15000"/>
                  </a:prstClr>
                </a:solidFill>
                <a:effectLst/>
                <a:uLnTx/>
                <a:uFillTx/>
                <a:latin typeface="Calibri" panose="020F0502020204030204" pitchFamily="34" charset="0"/>
                <a:ea typeface="+mn-ea"/>
                <a:cs typeface="Arial" pitchFamily="34" charset="0"/>
              </a:rPr>
              <a:t>Senior .Net Lead </a:t>
            </a:r>
            <a:r>
              <a:rPr kumimoji="0" lang="fr-FR" sz="1000" b="0" i="0" u="none" strike="noStrike" kern="0" cap="none" spc="0" normalizeH="0" baseline="0" noProof="0" dirty="0" err="1">
                <a:ln>
                  <a:noFill/>
                </a:ln>
                <a:solidFill>
                  <a:prstClr val="black">
                    <a:lumMod val="85000"/>
                    <a:lumOff val="15000"/>
                  </a:prstClr>
                </a:solidFill>
                <a:effectLst/>
                <a:uLnTx/>
                <a:uFillTx/>
                <a:latin typeface="Calibri" panose="020F0502020204030204" pitchFamily="34" charset="0"/>
                <a:ea typeface="+mn-ea"/>
                <a:cs typeface="Arial" pitchFamily="34" charset="0"/>
              </a:rPr>
              <a:t>Developer</a:t>
            </a:r>
            <a:endParaRPr kumimoji="0" lang="fr-FR" sz="1000" b="0" i="0" u="none" strike="noStrike" kern="0" cap="none" spc="0" normalizeH="0" baseline="0" noProof="0" dirty="0">
              <a:ln>
                <a:noFill/>
              </a:ln>
              <a:solidFill>
                <a:prstClr val="black">
                  <a:lumMod val="85000"/>
                  <a:lumOff val="15000"/>
                </a:prstClr>
              </a:solidFill>
              <a:effectLst/>
              <a:uLnTx/>
              <a:uFillTx/>
              <a:latin typeface="Calibri" panose="020F0502020204030204" pitchFamily="34" charset="0"/>
              <a:ea typeface="+mn-ea"/>
              <a:cs typeface="Arial" pitchFamily="34" charset="0"/>
            </a:endParaRPr>
          </a:p>
        </p:txBody>
      </p:sp>
      <p:sp>
        <p:nvSpPr>
          <p:cNvPr id="25" name="Rectangle 20">
            <a:extLst>
              <a:ext uri="{FF2B5EF4-FFF2-40B4-BE49-F238E27FC236}">
                <a16:creationId xmlns:a16="http://schemas.microsoft.com/office/drawing/2014/main" id="{67AA44AE-CFCF-4C5C-B3FA-A768F5111A7C}"/>
              </a:ext>
            </a:extLst>
          </p:cNvPr>
          <p:cNvSpPr>
            <a:spLocks noChangeArrowheads="1"/>
          </p:cNvSpPr>
          <p:nvPr>
            <p:custDataLst>
              <p:tags r:id="rId5"/>
            </p:custDataLst>
          </p:nvPr>
        </p:nvSpPr>
        <p:spPr bwMode="auto">
          <a:xfrm>
            <a:off x="3189109" y="1257047"/>
            <a:ext cx="3255531" cy="2962664"/>
          </a:xfrm>
          <a:prstGeom prst="rect">
            <a:avLst/>
          </a:prstGeom>
          <a:noFill/>
          <a:ln w="9525">
            <a:noFill/>
            <a:miter lim="800000"/>
            <a:headEnd/>
            <a:tailEnd/>
          </a:ln>
          <a:effectLst/>
        </p:spPr>
        <p:txBody>
          <a:bodyPr rIns="54000" numCol="1"/>
          <a:lstStyle/>
          <a:p>
            <a:pPr marL="171450" lvl="1" indent="-171450" fontAlgn="base">
              <a:lnSpc>
                <a:spcPct val="120000"/>
              </a:lnSpc>
              <a:spcBef>
                <a:spcPct val="0"/>
              </a:spcBef>
              <a:spcAft>
                <a:spcPct val="0"/>
              </a:spcAft>
              <a:buClr>
                <a:srgbClr val="0098CC"/>
              </a:buClr>
              <a:buFont typeface="Arial" panose="020B0604020202020204" pitchFamily="34" charset="0"/>
              <a:buChar char="•"/>
              <a:tabLst>
                <a:tab pos="809625" algn="l"/>
              </a:tabLst>
              <a:defRPr/>
            </a:pPr>
            <a:r>
              <a:rPr lang="en-AU" sz="1000" dirty="0">
                <a:solidFill>
                  <a:prstClr val="black">
                    <a:lumMod val="65000"/>
                    <a:lumOff val="35000"/>
                  </a:prstClr>
                </a:solidFill>
                <a:latin typeface="Calibri" panose="020F0502020204030204"/>
              </a:rPr>
              <a:t>Microsoft </a:t>
            </a:r>
            <a:r>
              <a:rPr lang="en-AU" sz="1000" dirty="0" err="1">
                <a:solidFill>
                  <a:prstClr val="black">
                    <a:lumMod val="65000"/>
                    <a:lumOff val="35000"/>
                  </a:prstClr>
                </a:solidFill>
                <a:latin typeface="Calibri" panose="020F0502020204030204"/>
              </a:rPr>
              <a:t>C#.Net</a:t>
            </a:r>
            <a:r>
              <a:rPr lang="en-AU" sz="1000" dirty="0">
                <a:solidFill>
                  <a:prstClr val="black">
                    <a:lumMod val="65000"/>
                    <a:lumOff val="35000"/>
                  </a:prstClr>
                </a:solidFill>
                <a:latin typeface="Calibri" panose="020F0502020204030204"/>
              </a:rPr>
              <a:t>, ASP </a:t>
            </a:r>
            <a:r>
              <a:rPr lang="en-AU" sz="1000" dirty="0" err="1">
                <a:solidFill>
                  <a:prstClr val="black">
                    <a:lumMod val="65000"/>
                    <a:lumOff val="35000"/>
                  </a:prstClr>
                </a:solidFill>
                <a:latin typeface="Calibri" panose="020F0502020204030204"/>
              </a:rPr>
              <a:t>.Net</a:t>
            </a:r>
            <a:r>
              <a:rPr lang="en-AU" sz="1000" dirty="0">
                <a:solidFill>
                  <a:prstClr val="black">
                    <a:lumMod val="65000"/>
                    <a:lumOff val="35000"/>
                  </a:prstClr>
                </a:solidFill>
                <a:latin typeface="Calibri" panose="020F0502020204030204"/>
              </a:rPr>
              <a:t> Core, Entity framework Core, Microsoft Azure, Azure Storage, AWS Lex, Lambda Functions, Docker, Angular 6, Web API, MVC, Typescript, Kendo Grid, Mongo DB, Raven DB, LINQ, HTML 5, Bootstrap, CSS Style Sheets, Windows Services</a:t>
            </a:r>
          </a:p>
          <a:p>
            <a:pPr marL="171450" lvl="1" indent="-171450" fontAlgn="base">
              <a:lnSpc>
                <a:spcPct val="120000"/>
              </a:lnSpc>
              <a:spcBef>
                <a:spcPct val="0"/>
              </a:spcBef>
              <a:spcAft>
                <a:spcPct val="0"/>
              </a:spcAft>
              <a:buClr>
                <a:srgbClr val="0098CC"/>
              </a:buClr>
              <a:buFont typeface="Arial" panose="020B0604020202020204" pitchFamily="34" charset="0"/>
              <a:buChar char="•"/>
              <a:tabLst>
                <a:tab pos="809625" algn="l"/>
              </a:tabLst>
              <a:defRPr/>
            </a:pPr>
            <a:r>
              <a:rPr lang="en-AU" sz="1000" dirty="0">
                <a:solidFill>
                  <a:prstClr val="black">
                    <a:lumMod val="65000"/>
                    <a:lumOff val="35000"/>
                  </a:prstClr>
                </a:solidFill>
                <a:latin typeface="Calibri" panose="020F0502020204030204"/>
              </a:rPr>
              <a:t>Micro Services with Domain Driven Design, Event Sourcing, CQRS, RabbitMQ</a:t>
            </a:r>
          </a:p>
          <a:p>
            <a:pPr marL="171450" lvl="1" indent="-171450" fontAlgn="base">
              <a:lnSpc>
                <a:spcPct val="120000"/>
              </a:lnSpc>
              <a:spcBef>
                <a:spcPct val="0"/>
              </a:spcBef>
              <a:spcAft>
                <a:spcPct val="0"/>
              </a:spcAft>
              <a:buClr>
                <a:srgbClr val="0098CC"/>
              </a:buClr>
              <a:buFont typeface="Arial" panose="020B0604020202020204" pitchFamily="34" charset="0"/>
              <a:buChar char="•"/>
              <a:tabLst>
                <a:tab pos="809625" algn="l"/>
              </a:tabLst>
              <a:defRPr/>
            </a:pPr>
            <a:r>
              <a:rPr lang="en-AU" sz="1000" dirty="0">
                <a:solidFill>
                  <a:prstClr val="black">
                    <a:lumMod val="65000"/>
                    <a:lumOff val="35000"/>
                  </a:prstClr>
                </a:solidFill>
                <a:latin typeface="Calibri" panose="020F0502020204030204"/>
              </a:rPr>
              <a:t>AWS Lex, Lambda Functions, AWS Chatbot Integration with customized Lambda Functions, AWS Assets Discovery &amp; Billing, Azure App Services, Azure Active Directory</a:t>
            </a:r>
          </a:p>
          <a:p>
            <a:pPr marL="171450" lvl="1" indent="-171450" fontAlgn="base">
              <a:lnSpc>
                <a:spcPct val="120000"/>
              </a:lnSpc>
              <a:spcBef>
                <a:spcPct val="0"/>
              </a:spcBef>
              <a:spcAft>
                <a:spcPct val="0"/>
              </a:spcAft>
              <a:buClr>
                <a:srgbClr val="0098CC"/>
              </a:buClr>
              <a:buFont typeface="Arial" panose="020B0604020202020204" pitchFamily="34" charset="0"/>
              <a:buChar char="•"/>
              <a:tabLst>
                <a:tab pos="809625" algn="l"/>
              </a:tabLst>
              <a:defRPr/>
            </a:pPr>
            <a:r>
              <a:rPr lang="en-AU" sz="1000" dirty="0">
                <a:solidFill>
                  <a:prstClr val="black">
                    <a:lumMod val="65000"/>
                    <a:lumOff val="35000"/>
                  </a:prstClr>
                </a:solidFill>
                <a:latin typeface="Calibri" panose="020F0502020204030204"/>
              </a:rPr>
              <a:t>Design Patterns, UML, Visual Studio Online, </a:t>
            </a:r>
            <a:r>
              <a:rPr lang="en-AU" sz="1000" dirty="0" err="1">
                <a:solidFill>
                  <a:prstClr val="black">
                    <a:lumMod val="65000"/>
                    <a:lumOff val="35000"/>
                  </a:prstClr>
                </a:solidFill>
                <a:latin typeface="Calibri" panose="020F0502020204030204"/>
              </a:rPr>
              <a:t>Github</a:t>
            </a:r>
            <a:r>
              <a:rPr lang="en-AU" sz="1000" dirty="0">
                <a:solidFill>
                  <a:prstClr val="black">
                    <a:lumMod val="65000"/>
                    <a:lumOff val="35000"/>
                  </a:prstClr>
                </a:solidFill>
                <a:latin typeface="Calibri" panose="020F0502020204030204"/>
              </a:rPr>
              <a:t>, SVN, CI/CD, Octopus, TFS, Agile Scrum Methodologies</a:t>
            </a:r>
          </a:p>
          <a:p>
            <a:pPr marL="171450" lvl="1" indent="-171450" fontAlgn="base">
              <a:lnSpc>
                <a:spcPct val="120000"/>
              </a:lnSpc>
              <a:spcBef>
                <a:spcPct val="0"/>
              </a:spcBef>
              <a:spcAft>
                <a:spcPct val="0"/>
              </a:spcAft>
              <a:buClr>
                <a:srgbClr val="0098CC"/>
              </a:buClr>
              <a:buFont typeface="Arial" panose="020B0604020202020204" pitchFamily="34" charset="0"/>
              <a:buChar char="•"/>
              <a:tabLst>
                <a:tab pos="809625" algn="l"/>
              </a:tabLst>
              <a:defRPr/>
            </a:pPr>
            <a:r>
              <a:rPr lang="en-AU" sz="1000" dirty="0">
                <a:solidFill>
                  <a:prstClr val="black">
                    <a:lumMod val="65000"/>
                    <a:lumOff val="35000"/>
                  </a:prstClr>
                </a:solidFill>
                <a:latin typeface="Calibri" panose="020F0502020204030204"/>
              </a:rPr>
              <a:t>SQL Server, SQL, Stored Procedures, Triggers, Indexes</a:t>
            </a:r>
          </a:p>
          <a:p>
            <a:pPr marL="171450" lvl="1" indent="-171450" fontAlgn="base">
              <a:lnSpc>
                <a:spcPct val="120000"/>
              </a:lnSpc>
              <a:spcBef>
                <a:spcPct val="0"/>
              </a:spcBef>
              <a:spcAft>
                <a:spcPct val="0"/>
              </a:spcAft>
              <a:buClr>
                <a:srgbClr val="0098CC"/>
              </a:buClr>
              <a:buFont typeface="Arial" panose="020B0604020202020204" pitchFamily="34" charset="0"/>
              <a:buChar char="•"/>
              <a:tabLst>
                <a:tab pos="809625" algn="l"/>
              </a:tabLst>
              <a:defRPr/>
            </a:pPr>
            <a:r>
              <a:rPr lang="en-AU" sz="1000" dirty="0">
                <a:solidFill>
                  <a:prstClr val="black">
                    <a:lumMod val="65000"/>
                    <a:lumOff val="35000"/>
                  </a:prstClr>
                </a:solidFill>
                <a:latin typeface="Calibri" panose="020F0502020204030204"/>
              </a:rPr>
              <a:t>Performance Tuning for database, Caching Techniques</a:t>
            </a:r>
            <a:endParaRPr kumimoji="0" lang="en-US" sz="1000" b="0" i="0" u="none" strike="noStrike" kern="0" cap="none" spc="0" normalizeH="0" baseline="0" noProof="0" dirty="0">
              <a:ln>
                <a:noFill/>
              </a:ln>
              <a:solidFill>
                <a:srgbClr val="4D4D4D"/>
              </a:solidFill>
              <a:effectLst/>
              <a:uLnTx/>
              <a:uFillTx/>
              <a:latin typeface="Calibri" panose="020F0502020204030204" pitchFamily="34" charset="0"/>
              <a:ea typeface="+mn-ea"/>
              <a:cs typeface="+mn-cs"/>
            </a:endParaRPr>
          </a:p>
          <a:p>
            <a:pPr marL="171450" marR="0" lvl="0" indent="-171450" algn="l" defTabSz="914400" rtl="0" eaLnBrk="1" fontAlgn="auto" latinLnBrk="0" hangingPunct="1">
              <a:lnSpc>
                <a:spcPct val="120000"/>
              </a:lnSpc>
              <a:spcBef>
                <a:spcPts val="300"/>
              </a:spcBef>
              <a:spcAft>
                <a:spcPts val="0"/>
              </a:spcAft>
              <a:buClr>
                <a:srgbClr val="4D4D4D"/>
              </a:buClr>
              <a:buSzTx/>
              <a:buFont typeface="Arial" panose="020B0604020202020204" pitchFamily="34" charset="0"/>
              <a:buChar char="•"/>
              <a:tabLst>
                <a:tab pos="809625" algn="l"/>
              </a:tabLst>
              <a:defRPr/>
            </a:pPr>
            <a:endParaRPr kumimoji="0" lang="en-US" sz="1000" b="0" i="0" u="none" strike="noStrike" kern="0" cap="none" spc="0" normalizeH="0" baseline="0" noProof="0" dirty="0">
              <a:ln>
                <a:noFill/>
              </a:ln>
              <a:solidFill>
                <a:srgbClr val="2B143D">
                  <a:lumMod val="90000"/>
                  <a:lumOff val="10000"/>
                </a:srgbClr>
              </a:solidFill>
              <a:effectLst/>
              <a:uLnTx/>
              <a:uFillTx/>
              <a:latin typeface="Verdana"/>
              <a:ea typeface="+mn-ea"/>
              <a:cs typeface="Arial" pitchFamily="34" charset="0"/>
            </a:endParaRPr>
          </a:p>
        </p:txBody>
      </p:sp>
      <p:cxnSp>
        <p:nvCxnSpPr>
          <p:cNvPr id="3" name="Straight Connector 2">
            <a:extLst>
              <a:ext uri="{FF2B5EF4-FFF2-40B4-BE49-F238E27FC236}">
                <a16:creationId xmlns:a16="http://schemas.microsoft.com/office/drawing/2014/main" id="{BBF63A7D-0FCF-4760-97E3-140BE1819147}"/>
              </a:ext>
            </a:extLst>
          </p:cNvPr>
          <p:cNvCxnSpPr/>
          <p:nvPr/>
        </p:nvCxnSpPr>
        <p:spPr>
          <a:xfrm>
            <a:off x="3264560" y="1218200"/>
            <a:ext cx="184592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8974B983-33AA-4A18-87E7-E3B62639A866}"/>
              </a:ext>
            </a:extLst>
          </p:cNvPr>
          <p:cNvSpPr/>
          <p:nvPr/>
        </p:nvSpPr>
        <p:spPr>
          <a:xfrm>
            <a:off x="6350000" y="854528"/>
            <a:ext cx="5557520" cy="5647872"/>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dirty="0">
                <a:ln>
                  <a:noFill/>
                </a:ln>
                <a:solidFill>
                  <a:srgbClr val="002060"/>
                </a:solidFill>
                <a:effectLst/>
                <a:uLnTx/>
                <a:uFillTx/>
                <a:latin typeface="Calibri" panose="020F0502020204030204" pitchFamily="34" charset="0"/>
                <a:ea typeface="+mn-ea"/>
                <a:cs typeface="+mn-cs"/>
              </a:rPr>
              <a:t>Professional experience</a:t>
            </a:r>
            <a:endParaRPr kumimoji="0" lang="en-AU" sz="1400" b="1" i="0" u="none" strike="noStrike" kern="1200" cap="none" spc="0" normalizeH="0" baseline="0" noProof="0" dirty="0">
              <a:ln>
                <a:noFill/>
              </a:ln>
              <a:solidFill>
                <a:srgbClr val="002060"/>
              </a:solidFill>
              <a:effectLst/>
              <a:uLnTx/>
              <a:uFillTx/>
              <a:latin typeface="Calibri" panose="020F0502020204030204" pitchFamily="34" charset="0"/>
              <a:ea typeface="+mn-ea"/>
              <a:cs typeface="+mn-cs"/>
            </a:endParaRPr>
          </a:p>
        </p:txBody>
      </p:sp>
      <p:cxnSp>
        <p:nvCxnSpPr>
          <p:cNvPr id="30" name="Straight Connector 29">
            <a:extLst>
              <a:ext uri="{FF2B5EF4-FFF2-40B4-BE49-F238E27FC236}">
                <a16:creationId xmlns:a16="http://schemas.microsoft.com/office/drawing/2014/main" id="{18FC5137-D296-4BFA-8EBF-7E51A3F9BFC2}"/>
              </a:ext>
            </a:extLst>
          </p:cNvPr>
          <p:cNvCxnSpPr/>
          <p:nvPr/>
        </p:nvCxnSpPr>
        <p:spPr>
          <a:xfrm>
            <a:off x="6444640" y="1218200"/>
            <a:ext cx="184592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31" name="Rectangle 16">
            <a:extLst>
              <a:ext uri="{FF2B5EF4-FFF2-40B4-BE49-F238E27FC236}">
                <a16:creationId xmlns:a16="http://schemas.microsoft.com/office/drawing/2014/main" id="{D4457DAD-CE8F-493E-9DE1-0373A21981E8}"/>
              </a:ext>
            </a:extLst>
          </p:cNvPr>
          <p:cNvSpPr>
            <a:spLocks noChangeArrowheads="1"/>
          </p:cNvSpPr>
          <p:nvPr>
            <p:custDataLst>
              <p:tags r:id="rId6"/>
            </p:custDataLst>
          </p:nvPr>
        </p:nvSpPr>
        <p:spPr bwMode="auto">
          <a:xfrm>
            <a:off x="6350000" y="1282864"/>
            <a:ext cx="5557519" cy="5206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just">
              <a:buClr>
                <a:srgbClr val="009BCC"/>
              </a:buClr>
              <a:defRPr/>
            </a:pPr>
            <a:endParaRPr lang="en-GB" sz="1000" b="1" kern="0" dirty="0">
              <a:solidFill>
                <a:srgbClr val="002060"/>
              </a:solidFill>
              <a:latin typeface="Calibri" panose="020F0502020204030204" pitchFamily="34" charset="0"/>
              <a:cs typeface="Arial" pitchFamily="34" charset="0"/>
            </a:endParaRPr>
          </a:p>
          <a:p>
            <a:pPr algn="just">
              <a:buClr>
                <a:srgbClr val="009BCC"/>
              </a:buClr>
              <a:defRPr/>
            </a:pPr>
            <a:r>
              <a:rPr lang="en-GB" sz="1000" b="1" kern="0" dirty="0" err="1">
                <a:solidFill>
                  <a:srgbClr val="002060"/>
                </a:solidFill>
                <a:latin typeface="Calibri" panose="020F0502020204030204" pitchFamily="34" charset="0"/>
                <a:cs typeface="Arial" pitchFamily="34" charset="0"/>
              </a:rPr>
              <a:t>BetEasy</a:t>
            </a:r>
            <a:r>
              <a:rPr lang="en-GB" sz="1000" b="1" kern="0" dirty="0">
                <a:solidFill>
                  <a:srgbClr val="002060"/>
                </a:solidFill>
                <a:latin typeface="Calibri" panose="020F0502020204030204" pitchFamily="34" charset="0"/>
                <a:cs typeface="Arial" pitchFamily="34" charset="0"/>
              </a:rPr>
              <a:t> – Senior Developer</a:t>
            </a:r>
          </a:p>
          <a:p>
            <a:pPr algn="just">
              <a:buClr>
                <a:srgbClr val="009BCC"/>
              </a:buClr>
              <a:defRPr/>
            </a:pPr>
            <a:r>
              <a:rPr lang="en-GB" sz="1000" dirty="0">
                <a:solidFill>
                  <a:prstClr val="black">
                    <a:lumMod val="65000"/>
                    <a:lumOff val="35000"/>
                  </a:prstClr>
                </a:solidFill>
              </a:rPr>
              <a:t>Responsible for analysis and reverse engineering of Bet API, Settlement engine, Events , Liability  including analysis of </a:t>
            </a:r>
            <a:r>
              <a:rPr lang="en-GB" sz="1000" dirty="0" err="1">
                <a:solidFill>
                  <a:prstClr val="black">
                    <a:lumMod val="65000"/>
                    <a:lumOff val="35000"/>
                  </a:prstClr>
                </a:solidFill>
              </a:rPr>
              <a:t>Intrabet</a:t>
            </a:r>
            <a:r>
              <a:rPr lang="en-GB" sz="1000" dirty="0">
                <a:solidFill>
                  <a:prstClr val="black">
                    <a:lumMod val="65000"/>
                    <a:lumOff val="35000"/>
                  </a:prstClr>
                </a:solidFill>
              </a:rPr>
              <a:t> and Breeze database. for RWWA B2B discovery</a:t>
            </a:r>
          </a:p>
          <a:p>
            <a:pPr algn="just">
              <a:buClr>
                <a:srgbClr val="009BCC"/>
              </a:buClr>
              <a:defRPr/>
            </a:pPr>
            <a:endParaRPr lang="en-GB" sz="1000" b="1" kern="0" dirty="0">
              <a:solidFill>
                <a:srgbClr val="002060"/>
              </a:solidFill>
              <a:latin typeface="Calibri" panose="020F0502020204030204" pitchFamily="34" charset="0"/>
              <a:cs typeface="Arial" pitchFamily="34" charset="0"/>
            </a:endParaRPr>
          </a:p>
          <a:p>
            <a:pPr algn="just">
              <a:buClr>
                <a:srgbClr val="009BCC"/>
              </a:buClr>
              <a:defRPr/>
            </a:pPr>
            <a:r>
              <a:rPr lang="en-GB" sz="1000" b="1" kern="0" dirty="0">
                <a:solidFill>
                  <a:srgbClr val="002060"/>
                </a:solidFill>
                <a:latin typeface="Calibri" panose="020F0502020204030204" pitchFamily="34" charset="0"/>
                <a:cs typeface="Arial" pitchFamily="34" charset="0"/>
              </a:rPr>
              <a:t>Enterprise Cloud Backup</a:t>
            </a:r>
          </a:p>
          <a:p>
            <a:pPr lvl="0" algn="just">
              <a:buClr>
                <a:srgbClr val="009BCC"/>
              </a:buClr>
              <a:tabLst>
                <a:tab pos="6464300" algn="r"/>
              </a:tabLst>
              <a:defRPr/>
            </a:pPr>
            <a:r>
              <a:rPr lang="nn-NO" sz="1000" dirty="0">
                <a:solidFill>
                  <a:prstClr val="black">
                    <a:lumMod val="65000"/>
                    <a:lumOff val="35000"/>
                  </a:prstClr>
                </a:solidFill>
                <a:latin typeface="Calibri" panose="020F0502020204030204"/>
              </a:rPr>
              <a:t>Senior .net developer for a product implementation that allows </a:t>
            </a:r>
            <a:r>
              <a:rPr lang="en-US" sz="1000" dirty="0">
                <a:solidFill>
                  <a:prstClr val="black">
                    <a:lumMod val="65000"/>
                    <a:lumOff val="35000"/>
                  </a:prstClr>
                </a:solidFill>
                <a:latin typeface="Calibri" panose="020F0502020204030204"/>
              </a:rPr>
              <a:t>to configure and enable cloud backup for various types of backup including file system, SQL and other VM images and metering for the</a:t>
            </a:r>
          </a:p>
          <a:p>
            <a:pPr lvl="0" algn="just">
              <a:buClr>
                <a:srgbClr val="009BCC"/>
              </a:buClr>
              <a:tabLst>
                <a:tab pos="6464300" algn="r"/>
              </a:tabLst>
              <a:defRPr/>
            </a:pPr>
            <a:r>
              <a:rPr lang="en-US" sz="1000" dirty="0">
                <a:solidFill>
                  <a:prstClr val="black">
                    <a:lumMod val="65000"/>
                    <a:lumOff val="35000"/>
                  </a:prstClr>
                </a:solidFill>
                <a:latin typeface="Calibri" panose="020F0502020204030204"/>
              </a:rPr>
              <a:t>clients depending on usage &amp; features selected</a:t>
            </a:r>
            <a:endParaRPr lang="nn-NO" sz="1000" dirty="0">
              <a:solidFill>
                <a:prstClr val="black">
                  <a:lumMod val="65000"/>
                  <a:lumOff val="35000"/>
                </a:prstClr>
              </a:solidFill>
              <a:latin typeface="Calibri" panose="020F0502020204030204"/>
            </a:endParaRPr>
          </a:p>
          <a:p>
            <a:pPr lvl="0" algn="just">
              <a:buClr>
                <a:srgbClr val="009BCC"/>
              </a:buClr>
              <a:tabLst>
                <a:tab pos="6464300" algn="r"/>
              </a:tabLst>
              <a:defRPr/>
            </a:pPr>
            <a:endParaRPr lang="nn-NO" sz="1000" b="1" kern="0" dirty="0">
              <a:solidFill>
                <a:srgbClr val="002060"/>
              </a:solidFill>
              <a:latin typeface="Calibri" panose="020F0502020204030204" pitchFamily="34" charset="0"/>
              <a:cs typeface="Arial" pitchFamily="34" charset="0"/>
            </a:endParaRPr>
          </a:p>
          <a:p>
            <a:pPr lvl="0" algn="just">
              <a:buClr>
                <a:srgbClr val="009BCC"/>
              </a:buClr>
              <a:tabLst>
                <a:tab pos="6464300" algn="r"/>
              </a:tabLst>
              <a:defRPr/>
            </a:pPr>
            <a:r>
              <a:rPr lang="nn-NO" sz="1000" b="1" kern="0" dirty="0">
                <a:solidFill>
                  <a:srgbClr val="002060"/>
                </a:solidFill>
                <a:latin typeface="Calibri" panose="020F0502020204030204" pitchFamily="34" charset="0"/>
                <a:cs typeface="Arial" pitchFamily="34" charset="0"/>
              </a:rPr>
              <a:t>Cloud Micro Service for Microsoft (MCSfM)</a:t>
            </a:r>
          </a:p>
          <a:p>
            <a:pPr lvl="0" algn="just">
              <a:buClr>
                <a:srgbClr val="009BCC"/>
              </a:buClr>
              <a:tabLst>
                <a:tab pos="6464300" algn="r"/>
              </a:tabLst>
              <a:defRPr/>
            </a:pPr>
            <a:r>
              <a:rPr lang="en-US" sz="1000" dirty="0">
                <a:solidFill>
                  <a:prstClr val="black">
                    <a:lumMod val="65000"/>
                    <a:lumOff val="35000"/>
                  </a:prstClr>
                </a:solidFill>
                <a:latin typeface="Calibri" panose="020F0502020204030204"/>
              </a:rPr>
              <a:t>Senior </a:t>
            </a:r>
            <a:r>
              <a:rPr lang="en-US" sz="1000" dirty="0" err="1">
                <a:solidFill>
                  <a:prstClr val="black">
                    <a:lumMod val="65000"/>
                    <a:lumOff val="35000"/>
                  </a:prstClr>
                </a:solidFill>
                <a:latin typeface="Calibri" panose="020F0502020204030204"/>
              </a:rPr>
              <a:t>.net</a:t>
            </a:r>
            <a:r>
              <a:rPr lang="en-US" sz="1000" dirty="0">
                <a:solidFill>
                  <a:prstClr val="black">
                    <a:lumMod val="65000"/>
                    <a:lumOff val="35000"/>
                  </a:prstClr>
                </a:solidFill>
                <a:latin typeface="Calibri" panose="020F0502020204030204"/>
              </a:rPr>
              <a:t> developer for a portal implementation to facilitate configuration and management of Microsoft Skype for Business for users either on-</a:t>
            </a:r>
            <a:r>
              <a:rPr lang="en-US" sz="1000" dirty="0" err="1">
                <a:solidFill>
                  <a:prstClr val="black">
                    <a:lumMod val="65000"/>
                    <a:lumOff val="35000"/>
                  </a:prstClr>
                </a:solidFill>
                <a:latin typeface="Calibri" panose="020F0502020204030204"/>
              </a:rPr>
              <a:t>prem</a:t>
            </a:r>
            <a:r>
              <a:rPr lang="en-US" sz="1000" dirty="0">
                <a:solidFill>
                  <a:prstClr val="black">
                    <a:lumMod val="65000"/>
                    <a:lumOff val="35000"/>
                  </a:prstClr>
                </a:solidFill>
                <a:latin typeface="Calibri" panose="020F0502020204030204"/>
              </a:rPr>
              <a:t> or cloud. It also supports provisioning Office 365 to users, moving users from on-</a:t>
            </a:r>
            <a:r>
              <a:rPr lang="en-US" sz="1000" dirty="0" err="1">
                <a:solidFill>
                  <a:prstClr val="black">
                    <a:lumMod val="65000"/>
                    <a:lumOff val="35000"/>
                  </a:prstClr>
                </a:solidFill>
                <a:latin typeface="Calibri" panose="020F0502020204030204"/>
              </a:rPr>
              <a:t>prem</a:t>
            </a:r>
            <a:r>
              <a:rPr lang="en-US" sz="1000" dirty="0">
                <a:solidFill>
                  <a:prstClr val="black">
                    <a:lumMod val="65000"/>
                    <a:lumOff val="35000"/>
                  </a:prstClr>
                </a:solidFill>
                <a:latin typeface="Calibri" panose="020F0502020204030204"/>
              </a:rPr>
              <a:t> to O365 and vice-versa. It also supports provisioning of various features audio/video and managing conferencing policies. The users can be automatically provisioned into the system when users are created in Active Directory</a:t>
            </a:r>
          </a:p>
          <a:p>
            <a:pPr lvl="0" algn="just">
              <a:buClr>
                <a:srgbClr val="009BCC"/>
              </a:buClr>
              <a:tabLst>
                <a:tab pos="6464300" algn="r"/>
              </a:tabLst>
              <a:defRPr/>
            </a:pPr>
            <a:endParaRPr lang="en-US" sz="1000" dirty="0">
              <a:solidFill>
                <a:prstClr val="black">
                  <a:lumMod val="65000"/>
                  <a:lumOff val="35000"/>
                </a:prstClr>
              </a:solidFill>
              <a:latin typeface="Calibri" panose="020F0502020204030204"/>
            </a:endParaRPr>
          </a:p>
          <a:p>
            <a:pPr lvl="0" algn="just">
              <a:buClr>
                <a:srgbClr val="009BCC"/>
              </a:buClr>
              <a:tabLst>
                <a:tab pos="6464300" algn="r"/>
              </a:tabLst>
              <a:defRPr/>
            </a:pPr>
            <a:r>
              <a:rPr lang="en-US" sz="1000" b="1" kern="0" dirty="0">
                <a:solidFill>
                  <a:srgbClr val="002060"/>
                </a:solidFill>
                <a:latin typeface="Calibri" panose="020F0502020204030204" pitchFamily="34" charset="0"/>
                <a:cs typeface="Arial" pitchFamily="34" charset="0"/>
              </a:rPr>
              <a:t>Payments Platform</a:t>
            </a:r>
          </a:p>
          <a:p>
            <a:pPr lvl="0" algn="just">
              <a:buClr>
                <a:srgbClr val="009BCC"/>
              </a:buClr>
              <a:tabLst>
                <a:tab pos="6464300" algn="r"/>
              </a:tabLst>
              <a:defRPr/>
            </a:pPr>
            <a:r>
              <a:rPr lang="en-US" sz="1000" dirty="0">
                <a:solidFill>
                  <a:prstClr val="black">
                    <a:lumMod val="65000"/>
                    <a:lumOff val="35000"/>
                  </a:prstClr>
                </a:solidFill>
                <a:latin typeface="Calibri" panose="020F0502020204030204"/>
              </a:rPr>
              <a:t>Senior </a:t>
            </a:r>
            <a:r>
              <a:rPr lang="en-US" sz="1000" dirty="0" err="1">
                <a:solidFill>
                  <a:prstClr val="black">
                    <a:lumMod val="65000"/>
                    <a:lumOff val="35000"/>
                  </a:prstClr>
                </a:solidFill>
                <a:latin typeface="Calibri" panose="020F0502020204030204"/>
              </a:rPr>
              <a:t>.net</a:t>
            </a:r>
            <a:r>
              <a:rPr lang="en-US" sz="1000" dirty="0">
                <a:solidFill>
                  <a:prstClr val="black">
                    <a:lumMod val="65000"/>
                    <a:lumOff val="35000"/>
                  </a:prstClr>
                </a:solidFill>
                <a:latin typeface="Calibri" panose="020F0502020204030204"/>
              </a:rPr>
              <a:t> developer for online payment processing implementation. It allows through direct debit and credit card, </a:t>
            </a:r>
            <a:r>
              <a:rPr lang="en-US" sz="1000" dirty="0" err="1">
                <a:solidFill>
                  <a:prstClr val="black">
                    <a:lumMod val="65000"/>
                    <a:lumOff val="35000"/>
                  </a:prstClr>
                </a:solidFill>
                <a:latin typeface="Calibri" panose="020F0502020204030204"/>
              </a:rPr>
              <a:t>paypal</a:t>
            </a:r>
            <a:r>
              <a:rPr lang="en-US" sz="1000" dirty="0">
                <a:solidFill>
                  <a:prstClr val="black">
                    <a:lumMod val="65000"/>
                    <a:lumOff val="35000"/>
                  </a:prstClr>
                </a:solidFill>
                <a:latin typeface="Calibri" panose="020F0502020204030204"/>
              </a:rPr>
              <a:t> for real estate agents and child care centers. This is a green field project to design and develop the complete functionality of payment processing raging from one-off payment to recurring payments, reconciliation, administration and reporting etc. This project is developed to fully run in Windows Azure Cloud environment.</a:t>
            </a:r>
          </a:p>
          <a:p>
            <a:pPr lvl="0" algn="just">
              <a:buClr>
                <a:srgbClr val="009BCC"/>
              </a:buClr>
              <a:tabLst>
                <a:tab pos="6464300" algn="r"/>
              </a:tabLst>
              <a:defRPr/>
            </a:pPr>
            <a:endParaRPr lang="en-US" sz="1000" b="1" kern="0" dirty="0">
              <a:solidFill>
                <a:srgbClr val="002060"/>
              </a:solidFill>
              <a:latin typeface="Calibri" panose="020F0502020204030204" pitchFamily="34" charset="0"/>
              <a:cs typeface="Arial" pitchFamily="34" charset="0"/>
            </a:endParaRPr>
          </a:p>
          <a:p>
            <a:pPr lvl="0" algn="just">
              <a:buClr>
                <a:srgbClr val="009BCC"/>
              </a:buClr>
              <a:tabLst>
                <a:tab pos="6464300" algn="r"/>
              </a:tabLst>
              <a:defRPr/>
            </a:pPr>
            <a:r>
              <a:rPr lang="en-US" sz="1000" b="1" kern="0" dirty="0">
                <a:solidFill>
                  <a:srgbClr val="002060"/>
                </a:solidFill>
                <a:latin typeface="Calibri" panose="020F0502020204030204" pitchFamily="34" charset="0"/>
                <a:cs typeface="Arial" pitchFamily="34" charset="0"/>
              </a:rPr>
              <a:t>Senior </a:t>
            </a:r>
            <a:r>
              <a:rPr lang="en-US" sz="1000" b="1" kern="0" dirty="0" err="1">
                <a:solidFill>
                  <a:srgbClr val="002060"/>
                </a:solidFill>
                <a:latin typeface="Calibri" panose="020F0502020204030204" pitchFamily="34" charset="0"/>
                <a:cs typeface="Arial" pitchFamily="34" charset="0"/>
              </a:rPr>
              <a:t>.net</a:t>
            </a:r>
            <a:r>
              <a:rPr lang="en-US" sz="1000" b="1" kern="0" dirty="0">
                <a:solidFill>
                  <a:srgbClr val="002060"/>
                </a:solidFill>
                <a:latin typeface="Calibri" panose="020F0502020204030204" pitchFamily="34" charset="0"/>
                <a:cs typeface="Arial" pitchFamily="34" charset="0"/>
              </a:rPr>
              <a:t> developer for </a:t>
            </a:r>
            <a:r>
              <a:rPr lang="en-US" sz="1000" b="1" kern="0" dirty="0" err="1">
                <a:solidFill>
                  <a:srgbClr val="002060"/>
                </a:solidFill>
                <a:latin typeface="Calibri" panose="020F0502020204030204" pitchFamily="34" charset="0"/>
                <a:cs typeface="Arial" pitchFamily="34" charset="0"/>
              </a:rPr>
              <a:t>Starcard</a:t>
            </a:r>
            <a:r>
              <a:rPr lang="en-US" sz="1000" b="1" kern="0" dirty="0">
                <a:solidFill>
                  <a:srgbClr val="002060"/>
                </a:solidFill>
                <a:latin typeface="Calibri" panose="020F0502020204030204" pitchFamily="34" charset="0"/>
                <a:cs typeface="Arial" pitchFamily="34" charset="0"/>
              </a:rPr>
              <a:t> Application Forms implementation: </a:t>
            </a:r>
            <a:r>
              <a:rPr lang="en-US" sz="1000" dirty="0">
                <a:solidFill>
                  <a:prstClr val="black">
                    <a:lumMod val="65000"/>
                    <a:lumOff val="35000"/>
                  </a:prstClr>
                </a:solidFill>
                <a:latin typeface="Calibri" panose="020F0502020204030204"/>
              </a:rPr>
              <a:t>These are application forms available in internet for users to apply credit/debit fuel cards offered by Caltex. These application forms gather the required information to process the application about the business for companies and personal details for individual applicants.</a:t>
            </a:r>
          </a:p>
          <a:p>
            <a:pPr lvl="0" algn="just">
              <a:buClr>
                <a:srgbClr val="009BCC"/>
              </a:buClr>
              <a:tabLst>
                <a:tab pos="6464300" algn="r"/>
              </a:tabLst>
              <a:defRPr/>
            </a:pPr>
            <a:endParaRPr lang="en-US" sz="1000" dirty="0">
              <a:solidFill>
                <a:prstClr val="black">
                  <a:lumMod val="65000"/>
                  <a:lumOff val="35000"/>
                </a:prstClr>
              </a:solidFill>
              <a:latin typeface="Calibri" panose="020F0502020204030204"/>
            </a:endParaRPr>
          </a:p>
          <a:p>
            <a:pPr lvl="0" algn="just">
              <a:buClr>
                <a:srgbClr val="009BCC"/>
              </a:buClr>
              <a:tabLst>
                <a:tab pos="6464300" algn="r"/>
              </a:tabLst>
              <a:defRPr/>
            </a:pPr>
            <a:r>
              <a:rPr lang="en-US" sz="1000" b="1" kern="0" dirty="0">
                <a:solidFill>
                  <a:srgbClr val="002060"/>
                </a:solidFill>
                <a:latin typeface="Calibri" panose="020F0502020204030204" pitchFamily="34" charset="0"/>
                <a:cs typeface="Arial" pitchFamily="34" charset="0"/>
              </a:rPr>
              <a:t>Senior Software Engineer for Risk Agility Project: </a:t>
            </a:r>
            <a:r>
              <a:rPr lang="en-US" sz="1000" dirty="0">
                <a:solidFill>
                  <a:prstClr val="black">
                    <a:lumMod val="65000"/>
                    <a:lumOff val="35000"/>
                  </a:prstClr>
                </a:solidFill>
                <a:latin typeface="Calibri" panose="020F0502020204030204"/>
              </a:rPr>
              <a:t>This Project focuses on analysis on risk for Insurance companies based on risk factors, catastrophe perils and various other calibrations. It deals with various calculations involved in the analysis, produces a deep analysis on various combination of data.</a:t>
            </a:r>
          </a:p>
        </p:txBody>
      </p:sp>
      <p:sp>
        <p:nvSpPr>
          <p:cNvPr id="4" name="Rectangle 3">
            <a:extLst>
              <a:ext uri="{FF2B5EF4-FFF2-40B4-BE49-F238E27FC236}">
                <a16:creationId xmlns:a16="http://schemas.microsoft.com/office/drawing/2014/main" id="{4B3F7F47-CB04-4FA4-8A58-18BAF73C1F07}"/>
              </a:ext>
            </a:extLst>
          </p:cNvPr>
          <p:cNvSpPr/>
          <p:nvPr/>
        </p:nvSpPr>
        <p:spPr>
          <a:xfrm>
            <a:off x="5974813" y="3244334"/>
            <a:ext cx="242374" cy="369332"/>
          </a:xfrm>
          <a:prstGeom prst="rect">
            <a:avLst/>
          </a:prstGeom>
        </p:spPr>
        <p:txBody>
          <a:bodyPr wrap="none">
            <a:spAutoFit/>
          </a:bodyPr>
          <a:lstStyle/>
          <a:p>
            <a:r>
              <a:rPr lang="en-AU" dirty="0">
                <a:solidFill>
                  <a:srgbClr val="000000"/>
                </a:solidFill>
                <a:latin typeface="Times New Roman" panose="02020603050405020304" pitchFamily="18" charset="0"/>
              </a:rPr>
              <a:t> </a:t>
            </a:r>
            <a:endParaRPr lang="en-AU" dirty="0"/>
          </a:p>
        </p:txBody>
      </p:sp>
      <p:sp>
        <p:nvSpPr>
          <p:cNvPr id="5" name="Rectangle 4">
            <a:extLst>
              <a:ext uri="{FF2B5EF4-FFF2-40B4-BE49-F238E27FC236}">
                <a16:creationId xmlns:a16="http://schemas.microsoft.com/office/drawing/2014/main" id="{F7336333-D40F-4D44-B3D0-26586CC0D2C1}"/>
              </a:ext>
            </a:extLst>
          </p:cNvPr>
          <p:cNvSpPr/>
          <p:nvPr/>
        </p:nvSpPr>
        <p:spPr>
          <a:xfrm>
            <a:off x="5974813" y="3244334"/>
            <a:ext cx="242374" cy="369332"/>
          </a:xfrm>
          <a:prstGeom prst="rect">
            <a:avLst/>
          </a:prstGeom>
        </p:spPr>
        <p:txBody>
          <a:bodyPr wrap="none">
            <a:spAutoFit/>
          </a:bodyPr>
          <a:lstStyle/>
          <a:p>
            <a:r>
              <a:rPr lang="en-AU" dirty="0">
                <a:solidFill>
                  <a:srgbClr val="000000"/>
                </a:solidFill>
                <a:latin typeface="Times New Roman" panose="02020603050405020304" pitchFamily="18" charset="0"/>
              </a:rPr>
              <a:t> </a:t>
            </a:r>
            <a:endParaRPr lang="en-AU" dirty="0"/>
          </a:p>
        </p:txBody>
      </p:sp>
      <p:sp>
        <p:nvSpPr>
          <p:cNvPr id="6" name="Rectangle 5">
            <a:extLst>
              <a:ext uri="{FF2B5EF4-FFF2-40B4-BE49-F238E27FC236}">
                <a16:creationId xmlns:a16="http://schemas.microsoft.com/office/drawing/2014/main" id="{801CD4C4-DB8B-4CB7-9CB2-463DFEE43A50}"/>
              </a:ext>
            </a:extLst>
          </p:cNvPr>
          <p:cNvSpPr/>
          <p:nvPr/>
        </p:nvSpPr>
        <p:spPr>
          <a:xfrm>
            <a:off x="5974813" y="3244334"/>
            <a:ext cx="242374" cy="369332"/>
          </a:xfrm>
          <a:prstGeom prst="rect">
            <a:avLst/>
          </a:prstGeom>
        </p:spPr>
        <p:txBody>
          <a:bodyPr wrap="none">
            <a:spAutoFit/>
          </a:bodyPr>
          <a:lstStyle/>
          <a:p>
            <a:r>
              <a:rPr lang="en-AU" dirty="0">
                <a:solidFill>
                  <a:srgbClr val="000000"/>
                </a:solidFill>
                <a:latin typeface="Times New Roman" panose="02020603050405020304" pitchFamily="18" charset="0"/>
              </a:rPr>
              <a:t> </a:t>
            </a:r>
            <a:endParaRPr lang="en-AU" dirty="0"/>
          </a:p>
        </p:txBody>
      </p:sp>
      <p:pic>
        <p:nvPicPr>
          <p:cNvPr id="8" name="Picture 7">
            <a:extLst>
              <a:ext uri="{FF2B5EF4-FFF2-40B4-BE49-F238E27FC236}">
                <a16:creationId xmlns:a16="http://schemas.microsoft.com/office/drawing/2014/main" id="{834C75E7-EEB9-4F2C-BE75-61BEB8A9759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30460" y="1000607"/>
            <a:ext cx="1538210" cy="15158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27594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3AVnwEgZE02RIj5vRIKSe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IrxzKvC_i0ahFZKD0XoTL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JkEkJW4qfkG6lPwNYIKZj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oPh2D9HPkmPtusZOCf2O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Xqfp1IbcEW4__OZ8Xm_v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618</Words>
  <Application>Microsoft Office PowerPoint</Application>
  <PresentationFormat>Widescreen</PresentationFormat>
  <Paragraphs>39</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Calibri Light</vt:lpstr>
      <vt:lpstr>Times New Roman</vt:lpstr>
      <vt:lpstr>Verdana</vt:lpstr>
      <vt:lpstr>Office Theme</vt:lpstr>
      <vt:lpstr>think-cell Slide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Mishra, Deb</dc:creator>
  <cp:lastModifiedBy>Mishra, Deb</cp:lastModifiedBy>
  <cp:revision>1</cp:revision>
  <dcterms:created xsi:type="dcterms:W3CDTF">2018-11-02T01:07:35Z</dcterms:created>
  <dcterms:modified xsi:type="dcterms:W3CDTF">2018-11-02T01:08:35Z</dcterms:modified>
</cp:coreProperties>
</file>