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291" y="1000125"/>
            <a:ext cx="702741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146" y="1057782"/>
            <a:ext cx="10255707" cy="158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mailto:ravireshma.suri241@gmail.com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hyperlink" Target="https://github.com/suresh4811/Car-Price-Prediction" TargetMode="External"/><Relationship Id="rId1" Type="http://schemas.openxmlformats.org/officeDocument/2006/relationships/hyperlink" Target="https://share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60" y="655320"/>
            <a:ext cx="45866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6F2F9F"/>
                </a:solidFill>
              </a:rPr>
              <a:t>Name</a:t>
            </a:r>
            <a:r>
              <a:rPr sz="4400" spc="-15" dirty="0">
                <a:solidFill>
                  <a:srgbClr val="6F2F9F"/>
                </a:solidFill>
              </a:rPr>
              <a:t>:</a:t>
            </a:r>
            <a:r>
              <a:rPr sz="4400" dirty="0">
                <a:solidFill>
                  <a:srgbClr val="6F2F9F"/>
                </a:solidFill>
              </a:rPr>
              <a:t>-</a:t>
            </a:r>
            <a:r>
              <a:rPr lang="en-IN" sz="4400" dirty="0">
                <a:solidFill>
                  <a:srgbClr val="6F2F9F"/>
                </a:solidFill>
              </a:rPr>
              <a:t>P Suresh</a:t>
            </a:r>
            <a:endParaRPr lang="en-IN" sz="4400" dirty="0">
              <a:solidFill>
                <a:srgbClr val="6F2F9F"/>
              </a:solidFill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12209" y="2060955"/>
            <a:ext cx="3871595" cy="485775"/>
            <a:chOff x="3712209" y="2060955"/>
            <a:chExt cx="3871595" cy="485775"/>
          </a:xfrm>
        </p:grpSpPr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29227" y="2077211"/>
              <a:ext cx="3854196" cy="4693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2209" y="2060955"/>
              <a:ext cx="3851783" cy="46570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19759" y="1854454"/>
            <a:ext cx="5406390" cy="328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6F2F9F"/>
                </a:solidFill>
                <a:latin typeface="Calibri Light" panose="020F0302020204030204"/>
                <a:cs typeface="Calibri Light" panose="020F0302020204030204"/>
              </a:rPr>
              <a:t>Assignment:-</a:t>
            </a:r>
            <a:endParaRPr sz="4400">
              <a:latin typeface="Calibri Light" panose="020F0302020204030204"/>
              <a:cs typeface="Calibri Light" panose="020F0302020204030204"/>
            </a:endParaRPr>
          </a:p>
          <a:p>
            <a:pPr marL="410210" indent="-229235">
              <a:lnSpc>
                <a:spcPct val="100000"/>
              </a:lnSpc>
              <a:spcBef>
                <a:spcPts val="3005"/>
              </a:spcBef>
              <a:buFont typeface="Arial MT"/>
              <a:buChar char="•"/>
              <a:tabLst>
                <a:tab pos="410845" algn="l"/>
              </a:tabLst>
            </a:pPr>
            <a:r>
              <a:rPr sz="2800" spc="-5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E-mail</a:t>
            </a:r>
            <a:r>
              <a:rPr sz="2800" spc="-35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:-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47370" algn="ctr">
              <a:lnSpc>
                <a:spcPct val="100000"/>
              </a:lnSpc>
              <a:spcBef>
                <a:spcPts val="175"/>
              </a:spcBef>
            </a:pPr>
            <a:r>
              <a:rPr lang="en-IN" sz="23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  <a:hlinkClick r:id="rId3"/>
              </a:rPr>
              <a:t>sureshgudboy417</a:t>
            </a:r>
            <a:r>
              <a:rPr sz="23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  <a:hlinkClick r:id="rId3"/>
              </a:rPr>
              <a:t>@gmail.com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 marL="410210" indent="-229235">
              <a:lnSpc>
                <a:spcPct val="100000"/>
              </a:lnSpc>
              <a:buFont typeface="Arial MT"/>
              <a:buChar char="•"/>
              <a:tabLst>
                <a:tab pos="410845" algn="l"/>
                <a:tab pos="2887345" algn="l"/>
              </a:tabLst>
            </a:pPr>
            <a:r>
              <a:rPr sz="3600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Mobile</a:t>
            </a:r>
            <a:r>
              <a:rPr sz="3600" spc="-25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5" dirty="0">
                <a:solidFill>
                  <a:srgbClr val="6F2F9F"/>
                </a:solidFill>
                <a:latin typeface="Calibri" panose="020F0502020204030204"/>
                <a:cs typeface="Calibri" panose="020F0502020204030204"/>
              </a:rPr>
              <a:t>no.:-	</a:t>
            </a:r>
            <a:endParaRPr sz="3600" spc="-5" dirty="0">
              <a:solidFill>
                <a:srgbClr val="6F2F9F"/>
              </a:solidFill>
              <a:latin typeface="Calibri" panose="020F0502020204030204"/>
              <a:cs typeface="Calibri" panose="020F0502020204030204"/>
            </a:endParaRPr>
          </a:p>
          <a:p>
            <a:pPr marL="410210" indent="-229235">
              <a:lnSpc>
                <a:spcPct val="100000"/>
              </a:lnSpc>
              <a:buFont typeface="Arial MT"/>
              <a:buChar char="•"/>
              <a:tabLst>
                <a:tab pos="410845" algn="l"/>
                <a:tab pos="2887345" algn="l"/>
              </a:tabLst>
            </a:pPr>
            <a:r>
              <a:rPr sz="2800" spc="-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+91</a:t>
            </a:r>
            <a:r>
              <a:rPr sz="2800" spc="-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IN" sz="2800" spc="-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7978291115/ 9123804811</a:t>
            </a:r>
            <a:endParaRPr lang="en-IN" sz="2800" spc="-5" dirty="0">
              <a:solidFill>
                <a:srgbClr val="92D05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740" y="5252656"/>
            <a:ext cx="853535" cy="82410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98948" y="5517495"/>
            <a:ext cx="2017960" cy="49006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088" y="5361432"/>
            <a:ext cx="2923031" cy="7665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35997" y="4864608"/>
            <a:ext cx="939831" cy="1542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7" y="1035558"/>
            <a:ext cx="7087870" cy="260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440"/>
              </a:lnSpc>
              <a:spcBef>
                <a:spcPts val="100"/>
              </a:spcBef>
            </a:pPr>
            <a:r>
              <a:rPr sz="5400" spc="-55" dirty="0">
                <a:solidFill>
                  <a:srgbClr val="00AF50"/>
                </a:solidFill>
              </a:rPr>
              <a:t>Dataset:-</a:t>
            </a:r>
            <a:r>
              <a:rPr sz="5400" spc="-125" dirty="0">
                <a:solidFill>
                  <a:srgbClr val="00AF50"/>
                </a:solidFill>
              </a:rPr>
              <a:t> </a:t>
            </a:r>
            <a:r>
              <a:rPr sz="5400" spc="-5" dirty="0">
                <a:solidFill>
                  <a:srgbClr val="00AFEF"/>
                </a:solidFill>
              </a:rPr>
              <a:t>CAR</a:t>
            </a:r>
            <a:r>
              <a:rPr sz="5400" spc="-30" dirty="0">
                <a:solidFill>
                  <a:srgbClr val="00AFEF"/>
                </a:solidFill>
              </a:rPr>
              <a:t> </a:t>
            </a:r>
            <a:r>
              <a:rPr sz="5400" spc="-50" dirty="0">
                <a:solidFill>
                  <a:srgbClr val="00AFEF"/>
                </a:solidFill>
              </a:rPr>
              <a:t>DETAILS.csv</a:t>
            </a:r>
            <a:endParaRPr sz="5400"/>
          </a:p>
          <a:p>
            <a:pPr marL="207645" marR="639445" indent="-635" algn="ctr">
              <a:lnSpc>
                <a:spcPct val="92000"/>
              </a:lnSpc>
              <a:spcBef>
                <a:spcPts val="490"/>
              </a:spcBef>
            </a:pPr>
            <a:r>
              <a:rPr sz="5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Objective:- </a:t>
            </a:r>
            <a:r>
              <a:rPr sz="320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3200" spc="-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on </a:t>
            </a:r>
            <a:r>
              <a:rPr sz="3200" spc="-1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dataset </a:t>
            </a:r>
            <a:r>
              <a:rPr sz="3200" spc="-1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3200" spc="-2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3200" spc="-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build</a:t>
            </a:r>
            <a:r>
              <a:rPr sz="3200" spc="1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3200" spc="1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Learning </a:t>
            </a:r>
            <a:r>
              <a:rPr sz="320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model</a:t>
            </a:r>
            <a:r>
              <a:rPr sz="3200" spc="-2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to</a:t>
            </a:r>
            <a:r>
              <a:rPr sz="3200" spc="-1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predict</a:t>
            </a:r>
            <a:r>
              <a:rPr sz="3200" spc="-1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1F3863"/>
                </a:solidFill>
                <a:latin typeface="Calibri" panose="020F0502020204030204"/>
                <a:cs typeface="Calibri" panose="020F0502020204030204"/>
              </a:rPr>
              <a:t>Selling</a:t>
            </a:r>
            <a:r>
              <a:rPr sz="3600" b="1" spc="-5" dirty="0">
                <a:solidFill>
                  <a:srgbClr val="1F3863"/>
                </a:solidFill>
                <a:latin typeface="Calibri" panose="020F0502020204030204"/>
                <a:cs typeface="Calibri" panose="020F0502020204030204"/>
              </a:rPr>
              <a:t> Price</a:t>
            </a:r>
            <a:r>
              <a:rPr sz="3600" b="1" spc="-20" dirty="0">
                <a:solidFill>
                  <a:srgbClr val="1F386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1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90" dirty="0">
                <a:solidFill>
                  <a:srgbClr val="EC7C30"/>
                </a:solidFill>
                <a:latin typeface="Calibri" panose="020F0502020204030204"/>
                <a:cs typeface="Calibri" panose="020F0502020204030204"/>
              </a:rPr>
              <a:t>car.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683" y="4176521"/>
            <a:ext cx="210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Dataset</a:t>
            </a:r>
            <a:r>
              <a:rPr sz="24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Preview: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6072" y="4651247"/>
            <a:ext cx="11155680" cy="1961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469" y="851408"/>
            <a:ext cx="1962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006FC0"/>
                </a:solidFill>
              </a:rPr>
              <a:t>Step</a:t>
            </a:r>
            <a:r>
              <a:rPr sz="5400" spc="-90" dirty="0">
                <a:solidFill>
                  <a:srgbClr val="006FC0"/>
                </a:solidFill>
              </a:rPr>
              <a:t> </a:t>
            </a:r>
            <a:r>
              <a:rPr sz="5400" spc="-5" dirty="0">
                <a:solidFill>
                  <a:srgbClr val="006FC0"/>
                </a:solidFill>
              </a:rPr>
              <a:t>I:-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905125" y="1220216"/>
            <a:ext cx="74072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Analyzing</a:t>
            </a:r>
            <a:r>
              <a:rPr sz="2500" spc="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Dataset</a:t>
            </a:r>
            <a:r>
              <a:rPr sz="2500" spc="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500" spc="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there</a:t>
            </a:r>
            <a:r>
              <a:rPr sz="2500" spc="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are</a:t>
            </a:r>
            <a:r>
              <a:rPr sz="25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8</a:t>
            </a:r>
            <a:r>
              <a:rPr sz="25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columns</a:t>
            </a:r>
            <a:r>
              <a:rPr sz="2500" spc="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500" spc="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4341</a:t>
            </a:r>
            <a:r>
              <a:rPr sz="25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500" spc="-3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rows</a:t>
            </a:r>
            <a:endParaRPr sz="25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92" y="1837385"/>
            <a:ext cx="10107295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6170" algn="ctr">
              <a:lnSpc>
                <a:spcPts val="2595"/>
              </a:lnSpc>
              <a:spcBef>
                <a:spcPts val="100"/>
              </a:spcBef>
            </a:pP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Important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columns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predicting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selling</a:t>
            </a:r>
            <a:r>
              <a:rPr sz="24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price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fuel,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376805" algn="ctr">
              <a:lnSpc>
                <a:spcPts val="2595"/>
              </a:lnSpc>
            </a:pP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seller_type,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transmission,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owner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Brand.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734945">
              <a:lnSpc>
                <a:spcPct val="100000"/>
              </a:lnSpc>
              <a:spcBef>
                <a:spcPts val="275"/>
              </a:spcBef>
            </a:pPr>
            <a:r>
              <a:rPr sz="2300" spc="-1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Extracted</a:t>
            </a:r>
            <a:r>
              <a:rPr sz="2300" spc="-2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Brand</a:t>
            </a:r>
            <a:r>
              <a:rPr sz="2300" spc="1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column</a:t>
            </a:r>
            <a:r>
              <a:rPr sz="2300" spc="1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2300" spc="-5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the </a:t>
            </a:r>
            <a:r>
              <a:rPr sz="2300" spc="-15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dataset</a:t>
            </a:r>
            <a:r>
              <a:rPr sz="230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using</a:t>
            </a:r>
            <a:r>
              <a:rPr sz="2300" spc="10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Calibri Light" panose="020F0302020204030204"/>
                <a:cs typeface="Calibri Light" panose="020F0302020204030204"/>
              </a:rPr>
              <a:t>Excel</a:t>
            </a:r>
            <a:endParaRPr sz="23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0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Dataset</a:t>
            </a:r>
            <a:r>
              <a:rPr sz="530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530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Preview:-</a:t>
            </a:r>
            <a:endParaRPr sz="53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079" y="3805428"/>
            <a:ext cx="10200132" cy="1181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8650" y="5204586"/>
            <a:ext cx="844677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Saved</a:t>
            </a:r>
            <a:r>
              <a:rPr sz="2300" spc="-10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2300" spc="-10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file</a:t>
            </a:r>
            <a:r>
              <a:rPr sz="2300" spc="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2300" spc="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10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.csv</a:t>
            </a:r>
            <a:r>
              <a:rPr sz="2300" spc="-2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300" spc="-15" dirty="0">
                <a:solidFill>
                  <a:srgbClr val="843B0C"/>
                </a:solidFill>
                <a:latin typeface="Calibri Light" panose="020F0302020204030204"/>
                <a:cs typeface="Calibri Light" panose="020F0302020204030204"/>
              </a:rPr>
              <a:t>format.</a:t>
            </a:r>
            <a:endParaRPr sz="2300">
              <a:latin typeface="Calibri Light" panose="020F0302020204030204"/>
              <a:cs typeface="Calibri Light" panose="020F0302020204030204"/>
            </a:endParaRPr>
          </a:p>
          <a:p>
            <a:pPr marL="1078865" marR="5080" indent="-901065">
              <a:lnSpc>
                <a:spcPts val="1940"/>
              </a:lnSpc>
              <a:spcBef>
                <a:spcPts val="1675"/>
              </a:spcBef>
            </a:pP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found</a:t>
            </a:r>
            <a:r>
              <a:rPr sz="1800" spc="-6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6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5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dataset</a:t>
            </a:r>
            <a:r>
              <a:rPr sz="1800" spc="-5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have</a:t>
            </a:r>
            <a:r>
              <a:rPr sz="1800" spc="-5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Brand</a:t>
            </a:r>
            <a:r>
              <a:rPr sz="1800" spc="-6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4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one</a:t>
            </a:r>
            <a:r>
              <a:rPr sz="1800" spc="-6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4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4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most</a:t>
            </a:r>
            <a:r>
              <a:rPr sz="1800" spc="-4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important</a:t>
            </a:r>
            <a:r>
              <a:rPr sz="1800" spc="-6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part</a:t>
            </a:r>
            <a:r>
              <a:rPr sz="1800" spc="-5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for</a:t>
            </a:r>
            <a:r>
              <a:rPr sz="1800" spc="-5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selling</a:t>
            </a:r>
            <a:r>
              <a:rPr sz="1800" spc="-6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price</a:t>
            </a:r>
            <a:r>
              <a:rPr sz="1800" spc="-5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3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any </a:t>
            </a:r>
            <a:r>
              <a:rPr sz="1800" spc="-39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car</a:t>
            </a:r>
            <a:r>
              <a:rPr sz="1800" spc="-6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model</a:t>
            </a:r>
            <a:r>
              <a:rPr sz="1800" spc="-5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with</a:t>
            </a:r>
            <a:r>
              <a:rPr sz="1800" spc="-7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this</a:t>
            </a:r>
            <a:r>
              <a:rPr sz="1800" spc="-6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number</a:t>
            </a:r>
            <a:r>
              <a:rPr sz="1800" spc="-6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4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columns</a:t>
            </a:r>
            <a:r>
              <a:rPr sz="1800" spc="-6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4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9</a:t>
            </a:r>
            <a:r>
              <a:rPr sz="1800" spc="-2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1800" spc="-5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number</a:t>
            </a:r>
            <a:r>
              <a:rPr sz="1800" spc="-4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4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rows</a:t>
            </a:r>
            <a:r>
              <a:rPr sz="1800" spc="-5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4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4341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1014729"/>
            <a:ext cx="8851265" cy="12668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405"/>
              </a:spcBef>
              <a:tabLst>
                <a:tab pos="7824470" algn="l"/>
              </a:tabLst>
            </a:pPr>
            <a:r>
              <a:rPr sz="5400" spc="-15" dirty="0">
                <a:solidFill>
                  <a:srgbClr val="006FC0"/>
                </a:solidFill>
              </a:rPr>
              <a:t>Step</a:t>
            </a:r>
            <a:r>
              <a:rPr sz="5400" spc="5" dirty="0">
                <a:solidFill>
                  <a:srgbClr val="006FC0"/>
                </a:solidFill>
              </a:rPr>
              <a:t> </a:t>
            </a:r>
            <a:r>
              <a:rPr sz="5400" spc="-5" dirty="0">
                <a:solidFill>
                  <a:srgbClr val="006FC0"/>
                </a:solidFill>
              </a:rPr>
              <a:t>II:- </a:t>
            </a:r>
            <a:r>
              <a:rPr sz="2900" spc="-20" dirty="0">
                <a:solidFill>
                  <a:srgbClr val="00AF50"/>
                </a:solidFill>
              </a:rPr>
              <a:t>For</a:t>
            </a:r>
            <a:r>
              <a:rPr sz="2900" spc="5" dirty="0">
                <a:solidFill>
                  <a:srgbClr val="00AF50"/>
                </a:solidFill>
              </a:rPr>
              <a:t> </a:t>
            </a:r>
            <a:r>
              <a:rPr sz="2900" dirty="0">
                <a:solidFill>
                  <a:srgbClr val="00AF50"/>
                </a:solidFill>
              </a:rPr>
              <a:t>selling </a:t>
            </a:r>
            <a:r>
              <a:rPr sz="2900" spc="-5" dirty="0">
                <a:solidFill>
                  <a:srgbClr val="00AF50"/>
                </a:solidFill>
              </a:rPr>
              <a:t>price</a:t>
            </a:r>
            <a:r>
              <a:rPr sz="2900" spc="5" dirty="0">
                <a:solidFill>
                  <a:srgbClr val="00AF50"/>
                </a:solidFill>
              </a:rPr>
              <a:t> </a:t>
            </a:r>
            <a:r>
              <a:rPr sz="2900" spc="-10" dirty="0">
                <a:solidFill>
                  <a:srgbClr val="00AF50"/>
                </a:solidFill>
              </a:rPr>
              <a:t>prediction</a:t>
            </a:r>
            <a:r>
              <a:rPr sz="2900" dirty="0">
                <a:solidFill>
                  <a:srgbClr val="00AF50"/>
                </a:solidFill>
              </a:rPr>
              <a:t> ,</a:t>
            </a:r>
            <a:r>
              <a:rPr sz="2900" spc="10" dirty="0">
                <a:solidFill>
                  <a:srgbClr val="00AF50"/>
                </a:solidFill>
              </a:rPr>
              <a:t> </a:t>
            </a:r>
            <a:r>
              <a:rPr sz="2900" spc="-20" dirty="0">
                <a:solidFill>
                  <a:srgbClr val="00AF50"/>
                </a:solidFill>
              </a:rPr>
              <a:t>we</a:t>
            </a:r>
            <a:r>
              <a:rPr sz="2900" spc="-10" dirty="0">
                <a:solidFill>
                  <a:srgbClr val="00AF50"/>
                </a:solidFill>
              </a:rPr>
              <a:t> </a:t>
            </a:r>
            <a:r>
              <a:rPr sz="2900" spc="-20" dirty="0">
                <a:solidFill>
                  <a:srgbClr val="00AF50"/>
                </a:solidFill>
              </a:rPr>
              <a:t>have	</a:t>
            </a:r>
            <a:r>
              <a:rPr sz="2900" dirty="0">
                <a:solidFill>
                  <a:srgbClr val="00AF50"/>
                </a:solidFill>
              </a:rPr>
              <a:t>7</a:t>
            </a:r>
            <a:r>
              <a:rPr sz="2900" spc="-85" dirty="0">
                <a:solidFill>
                  <a:srgbClr val="00AF50"/>
                </a:solidFill>
              </a:rPr>
              <a:t> </a:t>
            </a:r>
            <a:r>
              <a:rPr sz="2900" spc="-10" dirty="0">
                <a:solidFill>
                  <a:srgbClr val="00AF50"/>
                </a:solidFill>
              </a:rPr>
              <a:t>most </a:t>
            </a:r>
            <a:r>
              <a:rPr sz="2900" spc="-640" dirty="0">
                <a:solidFill>
                  <a:srgbClr val="00AF50"/>
                </a:solidFill>
              </a:rPr>
              <a:t> </a:t>
            </a:r>
            <a:r>
              <a:rPr sz="2900" spc="-10" dirty="0">
                <a:solidFill>
                  <a:srgbClr val="00AF50"/>
                </a:solidFill>
              </a:rPr>
              <a:t>important</a:t>
            </a:r>
            <a:r>
              <a:rPr sz="2900" spc="-20" dirty="0">
                <a:solidFill>
                  <a:srgbClr val="00AF50"/>
                </a:solidFill>
              </a:rPr>
              <a:t> </a:t>
            </a:r>
            <a:r>
              <a:rPr sz="2900" spc="-10" dirty="0">
                <a:solidFill>
                  <a:srgbClr val="00AF50"/>
                </a:solidFill>
              </a:rPr>
              <a:t>columns</a:t>
            </a:r>
            <a:r>
              <a:rPr sz="2900" dirty="0">
                <a:solidFill>
                  <a:srgbClr val="00AF50"/>
                </a:solidFill>
              </a:rPr>
              <a:t> in </a:t>
            </a:r>
            <a:r>
              <a:rPr sz="2900" spc="-5" dirty="0">
                <a:solidFill>
                  <a:srgbClr val="00AF50"/>
                </a:solidFill>
              </a:rPr>
              <a:t>our</a:t>
            </a:r>
            <a:r>
              <a:rPr sz="2900" dirty="0">
                <a:solidFill>
                  <a:srgbClr val="00AF50"/>
                </a:solidFill>
              </a:rPr>
              <a:t> </a:t>
            </a:r>
            <a:r>
              <a:rPr sz="2900" spc="-10" dirty="0">
                <a:solidFill>
                  <a:srgbClr val="00AF50"/>
                </a:solidFill>
              </a:rPr>
              <a:t>dataset.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16939" y="2388768"/>
            <a:ext cx="9673590" cy="3933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  <a:tab pos="1256665" algn="l"/>
                <a:tab pos="162496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Brand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	</a:t>
            </a:r>
            <a:r>
              <a:rPr sz="2400" spc="-5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Tata,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Maruti,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Audi,</a:t>
            </a:r>
            <a:r>
              <a:rPr sz="2400" spc="-2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Skoda,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Fiat,</a:t>
            </a:r>
            <a:r>
              <a:rPr sz="2400" spc="-2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Honda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etc.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Driven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(KM)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5" dirty="0">
                <a:latin typeface="Calibri" panose="020F0502020204030204"/>
                <a:cs typeface="Calibri" panose="020F0502020204030204"/>
              </a:rPr>
              <a:t>Year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Transmission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Automatic,</a:t>
            </a:r>
            <a:r>
              <a:rPr sz="2400" spc="-3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Manual.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Seller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type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Dealer,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Individual, 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Trustmark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Dealer.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ts val="323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Owner</a:t>
            </a:r>
            <a:r>
              <a:rPr sz="2800" spc="-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8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:-</a:t>
            </a:r>
            <a:r>
              <a:rPr sz="2800" spc="1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2400" spc="-3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Owner,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Second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Owner,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Third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Owner,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Fourth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and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Above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756535">
              <a:lnSpc>
                <a:spcPts val="2750"/>
              </a:lnSpc>
            </a:pPr>
            <a:r>
              <a:rPr sz="2400" spc="-4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Owner,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6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Test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Drive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6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Car.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Fuel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type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Petrol,</a:t>
            </a:r>
            <a:r>
              <a:rPr sz="2400" spc="-3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Diesel,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LPG,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CNG,</a:t>
            </a:r>
            <a:r>
              <a:rPr sz="24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Electric.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5274"/>
            <a:ext cx="8439785" cy="15855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570"/>
              </a:spcBef>
            </a:pPr>
            <a:r>
              <a:rPr sz="6500" spc="-20" dirty="0">
                <a:solidFill>
                  <a:srgbClr val="006FC0"/>
                </a:solidFill>
              </a:rPr>
              <a:t>Step</a:t>
            </a:r>
            <a:r>
              <a:rPr sz="6500" spc="-10" dirty="0">
                <a:solidFill>
                  <a:srgbClr val="006FC0"/>
                </a:solidFill>
              </a:rPr>
              <a:t> </a:t>
            </a:r>
            <a:r>
              <a:rPr sz="6500" spc="-5" dirty="0">
                <a:solidFill>
                  <a:srgbClr val="006FC0"/>
                </a:solidFill>
              </a:rPr>
              <a:t>III:-</a:t>
            </a:r>
            <a:r>
              <a:rPr sz="6500" spc="15" dirty="0">
                <a:solidFill>
                  <a:srgbClr val="006FC0"/>
                </a:solidFill>
              </a:rPr>
              <a:t> </a:t>
            </a:r>
            <a:r>
              <a:rPr sz="4000" spc="-10" dirty="0">
                <a:solidFill>
                  <a:srgbClr val="00AF50"/>
                </a:solidFill>
              </a:rPr>
              <a:t>Analyzing</a:t>
            </a:r>
            <a:r>
              <a:rPr sz="4000" spc="-20" dirty="0">
                <a:solidFill>
                  <a:srgbClr val="00AF50"/>
                </a:solidFill>
              </a:rPr>
              <a:t> </a:t>
            </a:r>
            <a:r>
              <a:rPr sz="4000" spc="-5" dirty="0">
                <a:solidFill>
                  <a:srgbClr val="00AF50"/>
                </a:solidFill>
              </a:rPr>
              <a:t>the </a:t>
            </a:r>
            <a:r>
              <a:rPr sz="4000" spc="-30" dirty="0">
                <a:solidFill>
                  <a:srgbClr val="00AF50"/>
                </a:solidFill>
              </a:rPr>
              <a:t>data</a:t>
            </a:r>
            <a:r>
              <a:rPr sz="4000" dirty="0">
                <a:solidFill>
                  <a:srgbClr val="00AF50"/>
                </a:solidFill>
              </a:rPr>
              <a:t> </a:t>
            </a:r>
            <a:r>
              <a:rPr sz="4000" spc="-5" dirty="0">
                <a:solidFill>
                  <a:srgbClr val="00AF50"/>
                </a:solidFill>
              </a:rPr>
              <a:t>types </a:t>
            </a:r>
            <a:r>
              <a:rPr sz="4000" dirty="0">
                <a:solidFill>
                  <a:srgbClr val="00AF50"/>
                </a:solidFill>
              </a:rPr>
              <a:t>of </a:t>
            </a:r>
            <a:r>
              <a:rPr sz="4000" spc="-890" dirty="0">
                <a:solidFill>
                  <a:srgbClr val="00AF50"/>
                </a:solidFill>
              </a:rPr>
              <a:t> </a:t>
            </a:r>
            <a:r>
              <a:rPr sz="4000" spc="-15" dirty="0">
                <a:solidFill>
                  <a:srgbClr val="00AF50"/>
                </a:solidFill>
              </a:rPr>
              <a:t>columns </a:t>
            </a:r>
            <a:r>
              <a:rPr sz="4000" spc="-5" dirty="0">
                <a:solidFill>
                  <a:srgbClr val="00AF50"/>
                </a:solidFill>
              </a:rPr>
              <a:t>of</a:t>
            </a:r>
            <a:r>
              <a:rPr sz="4000" spc="5" dirty="0">
                <a:solidFill>
                  <a:srgbClr val="00AF50"/>
                </a:solidFill>
              </a:rPr>
              <a:t> </a:t>
            </a:r>
            <a:r>
              <a:rPr sz="4000" spc="-20" dirty="0">
                <a:solidFill>
                  <a:srgbClr val="00AF50"/>
                </a:solidFill>
              </a:rPr>
              <a:t>dataset.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2388768"/>
            <a:ext cx="3528695" cy="3604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  <a:tab pos="1256665" algn="l"/>
                <a:tab pos="162496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Brand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	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Object.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Driven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(KM)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:-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Integer.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5" dirty="0">
                <a:latin typeface="Calibri" panose="020F0502020204030204"/>
                <a:cs typeface="Calibri" panose="020F0502020204030204"/>
              </a:rPr>
              <a:t>Year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Integer.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Transmission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Object.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Seller type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Object.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Owner</a:t>
            </a:r>
            <a:r>
              <a:rPr sz="2800" spc="-2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800" spc="-2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:-</a:t>
            </a:r>
            <a:r>
              <a:rPr sz="28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Object.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Fuel type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:-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Object.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146" y="1057782"/>
            <a:ext cx="7208520" cy="15855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164080" marR="5080" indent="-2152015">
              <a:lnSpc>
                <a:spcPct val="94000"/>
              </a:lnSpc>
              <a:spcBef>
                <a:spcPts val="570"/>
              </a:spcBef>
            </a:pPr>
            <a:r>
              <a:rPr sz="6500" spc="-20" dirty="0">
                <a:solidFill>
                  <a:srgbClr val="006FC0"/>
                </a:solidFill>
              </a:rPr>
              <a:t>Step </a:t>
            </a:r>
            <a:r>
              <a:rPr sz="6500" spc="-65" dirty="0">
                <a:solidFill>
                  <a:srgbClr val="006FC0"/>
                </a:solidFill>
              </a:rPr>
              <a:t>IV:-</a:t>
            </a:r>
            <a:r>
              <a:rPr sz="6500" spc="-10" dirty="0">
                <a:solidFill>
                  <a:srgbClr val="006FC0"/>
                </a:solidFill>
              </a:rPr>
              <a:t> </a:t>
            </a:r>
            <a:r>
              <a:rPr sz="4000" spc="-20" dirty="0">
                <a:solidFill>
                  <a:srgbClr val="00AF50"/>
                </a:solidFill>
              </a:rPr>
              <a:t>Proceed</a:t>
            </a:r>
            <a:r>
              <a:rPr sz="4000" spc="-35" dirty="0">
                <a:solidFill>
                  <a:srgbClr val="00AF50"/>
                </a:solidFill>
              </a:rPr>
              <a:t> </a:t>
            </a:r>
            <a:r>
              <a:rPr sz="4000" spc="-5" dirty="0">
                <a:solidFill>
                  <a:srgbClr val="00AF50"/>
                </a:solidFill>
              </a:rPr>
              <a:t>with</a:t>
            </a:r>
            <a:r>
              <a:rPr sz="4000" spc="-10" dirty="0">
                <a:solidFill>
                  <a:srgbClr val="00AF50"/>
                </a:solidFill>
              </a:rPr>
              <a:t> </a:t>
            </a:r>
            <a:r>
              <a:rPr sz="4000" spc="-5" dirty="0">
                <a:solidFill>
                  <a:srgbClr val="00AF50"/>
                </a:solidFill>
              </a:rPr>
              <a:t>python </a:t>
            </a:r>
            <a:r>
              <a:rPr sz="4000" spc="-890" dirty="0">
                <a:solidFill>
                  <a:srgbClr val="00AF50"/>
                </a:solidFill>
              </a:rPr>
              <a:t> </a:t>
            </a:r>
            <a:r>
              <a:rPr sz="4000" spc="-15" dirty="0">
                <a:solidFill>
                  <a:srgbClr val="00AF50"/>
                </a:solidFill>
              </a:rPr>
              <a:t>programming.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8522" y="2905785"/>
            <a:ext cx="633158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9720" marR="5080" indent="-1557655">
              <a:lnSpc>
                <a:spcPct val="118000"/>
              </a:lnSpc>
              <a:spcBef>
                <a:spcPts val="100"/>
              </a:spcBef>
            </a:pP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Using </a:t>
            </a:r>
            <a:r>
              <a:rPr sz="2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Pandas,</a:t>
            </a:r>
            <a:r>
              <a:rPr sz="2200" spc="-2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NumPy</a:t>
            </a:r>
            <a:r>
              <a:rPr sz="2200" spc="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200" spc="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Scikit-learn,</a:t>
            </a:r>
            <a:r>
              <a:rPr sz="22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Matplotlib,</a:t>
            </a:r>
            <a:r>
              <a:rPr sz="2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Seaborn </a:t>
            </a:r>
            <a:r>
              <a:rPr sz="2200" spc="-484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Libraries</a:t>
            </a:r>
            <a:r>
              <a:rPr sz="22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build</a:t>
            </a:r>
            <a:r>
              <a:rPr sz="22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model.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640" y="4715357"/>
            <a:ext cx="879411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25" dirty="0">
                <a:solidFill>
                  <a:srgbClr val="006FC0"/>
                </a:solidFill>
                <a:latin typeface="Calibri Light" panose="020F0302020204030204"/>
                <a:cs typeface="Calibri Light" panose="020F0302020204030204"/>
              </a:rPr>
              <a:t>Step</a:t>
            </a:r>
            <a:r>
              <a:rPr sz="7000" spc="-15" dirty="0">
                <a:solidFill>
                  <a:srgbClr val="006FC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7000" spc="-95" dirty="0">
                <a:solidFill>
                  <a:srgbClr val="006FC0"/>
                </a:solidFill>
                <a:latin typeface="Calibri Light" panose="020F0302020204030204"/>
                <a:cs typeface="Calibri Light" panose="020F0302020204030204"/>
              </a:rPr>
              <a:t>V:-</a:t>
            </a:r>
            <a:r>
              <a:rPr sz="7000" spc="-5" dirty="0">
                <a:solidFill>
                  <a:srgbClr val="006FC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Building a</a:t>
            </a:r>
            <a:r>
              <a:rPr sz="40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Streamlit </a:t>
            </a:r>
            <a:r>
              <a:rPr sz="4000" spc="-1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web</a:t>
            </a:r>
            <a:r>
              <a:rPr sz="4000" spc="-10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 Light" panose="020F0302020204030204"/>
                <a:cs typeface="Calibri Light" panose="020F0302020204030204"/>
              </a:rPr>
              <a:t>app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GitHub</a:t>
            </a:r>
            <a:r>
              <a:rPr spc="-40" dirty="0"/>
              <a:t> </a:t>
            </a:r>
            <a:r>
              <a:rPr spc="-25" dirty="0"/>
              <a:t>Repository</a:t>
            </a:r>
            <a:r>
              <a:rPr spc="-20" dirty="0"/>
              <a:t> </a:t>
            </a:r>
            <a:r>
              <a:rPr dirty="0"/>
              <a:t>Link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2479" y="3540379"/>
            <a:ext cx="577532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Streamlit</a:t>
            </a:r>
            <a:r>
              <a:rPr sz="6000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spc="-7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Web</a:t>
            </a:r>
            <a:r>
              <a:rPr sz="6000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App</a:t>
            </a:r>
            <a:endParaRPr sz="6000">
              <a:latin typeface="Calibri Light" panose="020F0302020204030204"/>
              <a:cs typeface="Calibri Light" panose="020F0302020204030204"/>
            </a:endParaRPr>
          </a:p>
          <a:p>
            <a:pPr marL="596900">
              <a:lnSpc>
                <a:spcPct val="100000"/>
              </a:lnSpc>
              <a:spcBef>
                <a:spcPts val="2455"/>
              </a:spcBef>
            </a:pPr>
            <a:r>
              <a:rPr sz="2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1" tooltip="" action="ppaction://hlinkfile"/>
              </a:rPr>
              <a:t>Click </a:t>
            </a:r>
            <a:r>
              <a:rPr sz="2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1" tooltip="" action="ppaction://hlinkfile"/>
              </a:rPr>
              <a:t>here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639" y="2104389"/>
            <a:ext cx="145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2" tooltip="" action="ppaction://hlinkfile"/>
              </a:rPr>
              <a:t>Click</a:t>
            </a:r>
            <a:r>
              <a:rPr sz="2800" b="1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2" tooltip="" action="ppaction://hlinkfile"/>
              </a:rPr>
              <a:t> </a:t>
            </a:r>
            <a:r>
              <a:rPr sz="2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2" tooltip="" action="ppaction://hlinkfile"/>
              </a:rPr>
              <a:t>here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286" y="997934"/>
            <a:ext cx="966787" cy="9347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680459"/>
            <a:ext cx="1726692" cy="93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Presentation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MT</vt:lpstr>
      <vt:lpstr>Calibri</vt:lpstr>
      <vt:lpstr>Microsoft YaHei</vt:lpstr>
      <vt:lpstr>Arial Unicode MS</vt:lpstr>
      <vt:lpstr>Calibri</vt:lpstr>
      <vt:lpstr>Office Theme</vt:lpstr>
      <vt:lpstr>Name:-</vt:lpstr>
      <vt:lpstr>Objective:- Based on dataset  we have to build Machine Learning  model to predict Selling Price of car.</vt:lpstr>
      <vt:lpstr>Step I:-</vt:lpstr>
      <vt:lpstr>Step II:- For selling price prediction , we have	7 most  important columns in our dataset.</vt:lpstr>
      <vt:lpstr>Step III:- Analyzing the data types of  columns of dataset.</vt:lpstr>
      <vt:lpstr>Step IV:- Proceed with python  programming.</vt:lpstr>
      <vt:lpstr>GitHub Repository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Name:-P Suresh</dc:title>
  <dc:creator>Windows User</dc:creator>
  <cp:lastModifiedBy>91955</cp:lastModifiedBy>
  <cp:revision>15</cp:revision>
  <dcterms:created xsi:type="dcterms:W3CDTF">2023-06-30T16:22:50Z</dcterms:created>
  <dcterms:modified xsi:type="dcterms:W3CDTF">2023-06-30T17:35:39Z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2023-06-29T05:30:00Z</vt:filetime>
  </property>
  <property fmtid="{D5CDD505-2E9C-101B-9397-08002B2CF9AE}" pid="5" name="ICV">
    <vt:lpwstr>82B8EBC9FB1A4CC999762DF2ED005145</vt:lpwstr>
  </property>
  <property fmtid="{D5CDD505-2E9C-101B-9397-08002B2CF9AE}" pid="6" name="KSOProductBuildVer">
    <vt:lpwstr>1033-11.2.0.11219</vt:lpwstr>
  </property>
</Properties>
</file>