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84">
          <p15:clr>
            <a:srgbClr val="A4A3A4"/>
          </p15:clr>
        </p15:guide>
        <p15:guide id="4" orient="horz" pos="3940">
          <p15:clr>
            <a:srgbClr val="A4A3A4"/>
          </p15:clr>
        </p15:guide>
        <p15:guide id="5" orient="horz" pos="288">
          <p15:clr>
            <a:srgbClr val="A4A3A4"/>
          </p15:clr>
        </p15:guide>
        <p15:guide id="6" orient="horz" pos="731">
          <p15:clr>
            <a:srgbClr val="A4A3A4"/>
          </p15:clr>
        </p15:guide>
        <p15:guide id="7" orient="horz" pos="649">
          <p15:clr>
            <a:srgbClr val="A4A3A4"/>
          </p15:clr>
        </p15:guide>
        <p15:guide id="8" orient="horz" pos="1229">
          <p15:clr>
            <a:srgbClr val="A4A3A4"/>
          </p15:clr>
        </p15:guide>
        <p15:guide id="9" orient="horz" pos="1680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304">
          <p15:clr>
            <a:srgbClr val="A4A3A4"/>
          </p15:clr>
        </p15:guide>
        <p15:guide id="12" pos="74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wani, Vijay" initials="TV" lastIdx="3" clrIdx="0">
    <p:extLst>
      <p:ext uri="{19B8F6BF-5375-455C-9EA6-DF929625EA0E}">
        <p15:presenceInfo xmlns:p15="http://schemas.microsoft.com/office/powerpoint/2012/main" userId="S-1-5-21-4039728811-1490228635-3033914438-104965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73262"/>
    <a:srgbClr val="063161"/>
    <a:srgbClr val="EBECED"/>
    <a:srgbClr val="FFFFFF"/>
    <a:srgbClr val="BFC0C1"/>
    <a:srgbClr val="60C7D7"/>
    <a:srgbClr val="EA3946"/>
    <a:srgbClr val="00AECF"/>
    <a:srgbClr val="FF5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3468" autoAdjust="0"/>
  </p:normalViewPr>
  <p:slideViewPr>
    <p:cSldViewPr>
      <p:cViewPr varScale="1">
        <p:scale>
          <a:sx n="72" d="100"/>
          <a:sy n="72" d="100"/>
        </p:scale>
        <p:origin x="492" y="66"/>
      </p:cViewPr>
      <p:guideLst>
        <p:guide orient="horz" pos="2880"/>
        <p:guide pos="2160"/>
        <p:guide orient="horz" pos="384"/>
        <p:guide orient="horz" pos="3940"/>
        <p:guide orient="horz" pos="288"/>
        <p:guide orient="horz" pos="731"/>
        <p:guide orient="horz" pos="649"/>
        <p:guide orient="horz" pos="1229"/>
        <p:guide orient="horz" pos="1680"/>
        <p:guide orient="horz" pos="4319"/>
        <p:guide pos="304"/>
        <p:guide pos="7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1296" y="-90"/>
      </p:cViewPr>
      <p:guideLst>
        <p:guide orient="horz" pos="2160"/>
        <p:guide pos="3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754AE-697F-42A9-9719-8DA05FCEF8D3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7473-1509-4028-BC30-349E7D217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35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7A983-4704-4D9A-98C7-187086649296}" type="datetimeFigureOut">
              <a:rPr lang="en-IN" smtClean="0"/>
              <a:t>17-08-2020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718DD-4AAF-4D8A-BA7D-B91CCB27E3C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30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725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Agenda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opt 1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Lorem ipsum dolor sit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amet</a:t>
            </a:r>
            <a:r>
              <a:rPr lang="en-US" dirty="0"/>
              <a:t>						1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3351604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51604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endParaRPr lang="en-US" dirty="0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6246008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46008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en-US" dirty="0"/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9140412" y="2491293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9140412" y="1805493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s-ES" dirty="0" err="1"/>
              <a:t>beatae</a:t>
            </a:r>
            <a:r>
              <a:rPr lang="es-ES" dirty="0"/>
              <a:t> vitae dicta </a:t>
            </a:r>
            <a:r>
              <a:rPr lang="es-ES" dirty="0" err="1"/>
              <a:t>sunt</a:t>
            </a:r>
            <a:r>
              <a:rPr lang="es-ES" dirty="0"/>
              <a:t> </a:t>
            </a:r>
            <a:r>
              <a:rPr lang="es-ES" dirty="0" err="1"/>
              <a:t>explicabo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418703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418703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8380206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380206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418703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4418703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380206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380206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2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60744" y="1828800"/>
            <a:ext cx="11272262" cy="34559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94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65346"/>
            <a:ext cx="5482856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026868"/>
            <a:ext cx="7540256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2752"/>
            <a:ext cx="6404344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91400" y="4635802"/>
            <a:ext cx="4343400" cy="5334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Chart 1: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38" name="Chart Placeholder 37"/>
          <p:cNvSpPr>
            <a:spLocks noGrp="1"/>
          </p:cNvSpPr>
          <p:nvPr>
            <p:ph type="chart" sz="quarter" idx="15"/>
          </p:nvPr>
        </p:nvSpPr>
        <p:spPr>
          <a:xfrm>
            <a:off x="7391400" y="1822752"/>
            <a:ext cx="4343400" cy="2691908"/>
          </a:xfrm>
          <a:prstGeom prst="rect">
            <a:avLst/>
          </a:prstGeom>
        </p:spPr>
        <p:txBody>
          <a:bodyPr/>
          <a:lstStyle>
            <a:lvl1pPr>
              <a:defRPr lang="en-IN" sz="18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endParaRPr lang="en-IN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6388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0772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6294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" y="1846471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6294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83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9436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435834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715000" y="1831957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6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2484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9296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227806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35200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227806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331412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38806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331412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45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480873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134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92964" y="4101060"/>
            <a:ext cx="270993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81498" y="4101060"/>
            <a:ext cx="2732072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59528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59528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3291939" y="4101060"/>
            <a:ext cx="272986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62061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336614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9073269" y="4101060"/>
            <a:ext cx="273760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9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91496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46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s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74119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74119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474118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6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6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74119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8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2777484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080850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384216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1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9687581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2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2777485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73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2777485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74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2777485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75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5080851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5080851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77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5080851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78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7384216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79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7384216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80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7384216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81" name="Text Placeholder 22"/>
          <p:cNvSpPr>
            <a:spLocks noGrp="1"/>
          </p:cNvSpPr>
          <p:nvPr>
            <p:ph type="body" sz="quarter" idx="35" hasCustomPrompt="1"/>
          </p:nvPr>
        </p:nvSpPr>
        <p:spPr>
          <a:xfrm>
            <a:off x="9687582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82" name="Text Placeholder 22"/>
          <p:cNvSpPr>
            <a:spLocks noGrp="1"/>
          </p:cNvSpPr>
          <p:nvPr>
            <p:ph type="body" sz="quarter" idx="36" hasCustomPrompt="1"/>
          </p:nvPr>
        </p:nvSpPr>
        <p:spPr>
          <a:xfrm>
            <a:off x="9687582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83" name="Text Placeholder 22"/>
          <p:cNvSpPr>
            <a:spLocks noGrp="1"/>
          </p:cNvSpPr>
          <p:nvPr>
            <p:ph type="body" sz="quarter" idx="37" hasCustomPrompt="1"/>
          </p:nvPr>
        </p:nvSpPr>
        <p:spPr>
          <a:xfrm>
            <a:off x="9687582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41322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Agenda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opt 1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					1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68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9310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856809" y="3511549"/>
            <a:ext cx="8487908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63037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63037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41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69124" y="3417088"/>
            <a:ext cx="1922906" cy="1429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2028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9520" y="341708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1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9626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82814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82814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82814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6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547" y="3356228"/>
            <a:ext cx="1922906" cy="1429333"/>
          </a:xfrm>
          <a:prstGeom prst="rect">
            <a:avLst/>
          </a:prstGeom>
        </p:spPr>
      </p:pic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1175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78051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78051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78051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8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544677" y="2729998"/>
            <a:ext cx="2971800" cy="2316429"/>
            <a:chOff x="4234880" y="2729998"/>
            <a:chExt cx="2971800" cy="231642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629641" y="3429494"/>
              <a:ext cx="2182275" cy="161693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234880" y="2729998"/>
              <a:ext cx="801213" cy="16609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rot="10800000">
              <a:off x="6405467" y="2729998"/>
              <a:ext cx="801213" cy="166096"/>
            </a:xfrm>
            <a:prstGeom prst="rect">
              <a:avLst/>
            </a:prstGeom>
          </p:spPr>
        </p:pic>
      </p:grp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767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9834" y="3429494"/>
            <a:ext cx="2182275" cy="16169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7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2646" y="335622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9520" y="335622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2453" y="3356228"/>
            <a:ext cx="1922906" cy="14293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42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3748418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4022095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1233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5595250" y="2754653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994400" y="3644294"/>
            <a:ext cx="5738606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60744" y="3644294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994400" y="4925949"/>
            <a:ext cx="5738606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  <p:sp>
        <p:nvSpPr>
          <p:cNvPr id="22" name="Triangle 3"/>
          <p:cNvSpPr/>
          <p:nvPr userDrawn="1"/>
        </p:nvSpPr>
        <p:spPr>
          <a:xfrm rot="5400000">
            <a:off x="5595250" y="4045254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riangle 3"/>
          <p:cNvSpPr/>
          <p:nvPr userDrawn="1"/>
        </p:nvSpPr>
        <p:spPr>
          <a:xfrm rot="5400000">
            <a:off x="5595250" y="5318402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781800" y="2674219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3953834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81800" y="5237968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801872" y="2674219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60744" y="4925949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801872" y="395152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801872" y="523796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060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4097868" y="1928160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Parallelogram 24"/>
          <p:cNvSpPr/>
          <p:nvPr userDrawn="1"/>
        </p:nvSpPr>
        <p:spPr>
          <a:xfrm>
            <a:off x="3617383" y="1928160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6800" y="1928160"/>
            <a:ext cx="3031067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457201" y="1928160"/>
            <a:ext cx="609599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097868" y="3356039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617383" y="3356039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066800" y="3356039"/>
            <a:ext cx="3031067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57201" y="3356039"/>
            <a:ext cx="609599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097868" y="4783918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Parallelogram 32"/>
          <p:cNvSpPr/>
          <p:nvPr userDrawn="1"/>
        </p:nvSpPr>
        <p:spPr>
          <a:xfrm>
            <a:off x="3617383" y="4783918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6800" y="4783918"/>
            <a:ext cx="3031067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57201" y="4783918"/>
            <a:ext cx="609599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5678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IN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91632"/>
            <a:ext cx="609599" cy="569421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  <a:endParaRPr lang="en-IN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901745"/>
            <a:ext cx="609599" cy="90501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6480"/>
              </a:lnSpc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  <a:endParaRPr lang="en-IN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256783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200" y="368466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9200" y="5112541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256783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endParaRPr 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96526" y="368466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endParaRPr 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796526" y="511782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5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32766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Agenda opt 3</a:t>
            </a:r>
            <a:endParaRPr lang="en-IN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10283434" cy="3429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rgbClr val="07326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					1</a:t>
            </a:r>
          </a:p>
          <a:p>
            <a:pPr lvl="2"/>
            <a:endParaRPr lang="en-US" dirty="0"/>
          </a:p>
        </p:txBody>
      </p:sp>
      <p:sp>
        <p:nvSpPr>
          <p:cNvPr id="4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59247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3522121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174109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5" y="2559542"/>
            <a:ext cx="3095876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endParaRPr lang="en-IN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0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0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endParaRPr lang="en-US" dirty="0"/>
          </a:p>
        </p:txBody>
      </p:sp>
      <p:sp>
        <p:nvSpPr>
          <p:cNvPr id="79" name="Rectangle 78"/>
          <p:cNvSpPr/>
          <p:nvPr userDrawn="1"/>
        </p:nvSpPr>
        <p:spPr>
          <a:xfrm>
            <a:off x="8210884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Parallelogram 79"/>
          <p:cNvSpPr/>
          <p:nvPr userDrawn="1"/>
        </p:nvSpPr>
        <p:spPr>
          <a:xfrm>
            <a:off x="10927794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 userDrawn="1"/>
        </p:nvSpPr>
        <p:spPr>
          <a:xfrm>
            <a:off x="8218280" y="2559542"/>
            <a:ext cx="3095876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363285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363285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endParaRPr lang="en-US" dirty="0"/>
          </a:p>
        </p:txBody>
      </p:sp>
      <p:sp>
        <p:nvSpPr>
          <p:cNvPr id="84" name="Rectangle 83"/>
          <p:cNvSpPr/>
          <p:nvPr userDrawn="1"/>
        </p:nvSpPr>
        <p:spPr>
          <a:xfrm>
            <a:off x="4334041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Parallelogram 84"/>
          <p:cNvSpPr/>
          <p:nvPr userDrawn="1"/>
        </p:nvSpPr>
        <p:spPr>
          <a:xfrm>
            <a:off x="705095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4341437" y="2559542"/>
            <a:ext cx="3095876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486442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8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86442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187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6" y="2559542"/>
            <a:ext cx="2330480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endParaRPr lang="en-IN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1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24" name="Parallelogram 23"/>
          <p:cNvSpPr/>
          <p:nvPr userDrawn="1"/>
        </p:nvSpPr>
        <p:spPr>
          <a:xfrm>
            <a:off x="2392470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1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3302307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6147415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8992523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3302307" y="2559542"/>
            <a:ext cx="2330480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447312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66" name="Parallelogram 65"/>
          <p:cNvSpPr/>
          <p:nvPr userDrawn="1"/>
        </p:nvSpPr>
        <p:spPr>
          <a:xfrm>
            <a:off x="523018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447312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6140018" y="2559542"/>
            <a:ext cx="2330480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28502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70" name="Parallelogram 69"/>
          <p:cNvSpPr/>
          <p:nvPr userDrawn="1"/>
        </p:nvSpPr>
        <p:spPr>
          <a:xfrm>
            <a:off x="806789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8502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9002048" y="2559542"/>
            <a:ext cx="2330480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705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74" name="Parallelogram 73"/>
          <p:cNvSpPr/>
          <p:nvPr userDrawn="1"/>
        </p:nvSpPr>
        <p:spPr>
          <a:xfrm>
            <a:off x="1092992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705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25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57201" y="3656214"/>
            <a:ext cx="11275805" cy="800456"/>
            <a:chOff x="457201" y="2058786"/>
            <a:chExt cx="11275805" cy="1233639"/>
          </a:xfrm>
        </p:grpSpPr>
        <p:sp>
          <p:nvSpPr>
            <p:cNvPr id="24" name="Rectangle 23"/>
            <p:cNvSpPr/>
            <p:nvPr userDrawn="1"/>
          </p:nvSpPr>
          <p:spPr>
            <a:xfrm>
              <a:off x="4097868" y="2058786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" name="Parallelogram 24"/>
            <p:cNvSpPr/>
            <p:nvPr userDrawn="1"/>
          </p:nvSpPr>
          <p:spPr>
            <a:xfrm>
              <a:off x="3617383" y="2058786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066800" y="2058786"/>
              <a:ext cx="3031067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57201" y="2058786"/>
              <a:ext cx="609599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57201" y="1943006"/>
            <a:ext cx="11275805" cy="800456"/>
            <a:chOff x="457201" y="3486665"/>
            <a:chExt cx="11275805" cy="123363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" name="Parallelogram 28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457201" y="2799610"/>
            <a:ext cx="11275805" cy="800456"/>
            <a:chOff x="457201" y="4914544"/>
            <a:chExt cx="11275805" cy="1233639"/>
          </a:xfrm>
        </p:grpSpPr>
        <p:sp>
          <p:nvSpPr>
            <p:cNvPr id="32" name="Rectangle 31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" name="Parallelogram 32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457201" y="4512818"/>
            <a:ext cx="11275805" cy="800456"/>
            <a:chOff x="457201" y="3486665"/>
            <a:chExt cx="11275805" cy="1233639"/>
          </a:xfrm>
        </p:grpSpPr>
        <p:sp>
          <p:nvSpPr>
            <p:cNvPr id="45" name="Rectangle 44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Parallelogram 45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457201" y="5369423"/>
            <a:ext cx="11275805" cy="800456"/>
            <a:chOff x="457201" y="4914544"/>
            <a:chExt cx="11275805" cy="1233639"/>
          </a:xfrm>
        </p:grpSpPr>
        <p:sp>
          <p:nvSpPr>
            <p:cNvPr id="50" name="Rectangle 49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Parallelogram 50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5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01955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IN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055039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05503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856546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  <a:endParaRPr lang="en-IN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19200" y="2919038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796526" y="2919038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367100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  <a:endParaRPr lang="en-IN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9200" y="377564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796526" y="377564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451455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</a:t>
            </a:r>
            <a:endParaRPr lang="en-IN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219200" y="4632246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796526" y="4632246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219200" y="5483537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796526" y="5483537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536340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1227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4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8310032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8310032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402216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0000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12807123">
            <a:off x="4191001" y="428205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8786600">
            <a:off x="6423414" y="429229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180227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6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19326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05000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223862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90486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24" name="Trapezoid 23"/>
          <p:cNvSpPr/>
          <p:nvPr userDrawn="1"/>
        </p:nvSpPr>
        <p:spPr>
          <a:xfrm rot="5400000">
            <a:off x="3635208" y="321187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rapezoid 24"/>
          <p:cNvSpPr/>
          <p:nvPr userDrawn="1"/>
        </p:nvSpPr>
        <p:spPr>
          <a:xfrm rot="9000000">
            <a:off x="4310915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Trapezoid 25"/>
          <p:cNvSpPr/>
          <p:nvPr userDrawn="1"/>
        </p:nvSpPr>
        <p:spPr>
          <a:xfrm rot="1800000">
            <a:off x="4309933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Trapezoid 26"/>
          <p:cNvSpPr/>
          <p:nvPr userDrawn="1"/>
        </p:nvSpPr>
        <p:spPr>
          <a:xfrm rot="16200000">
            <a:off x="6334282" y="321081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Trapezoid 27"/>
          <p:cNvSpPr/>
          <p:nvPr userDrawn="1"/>
        </p:nvSpPr>
        <p:spPr>
          <a:xfrm rot="19800000">
            <a:off x="5658575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Trapezoid 29"/>
          <p:cNvSpPr/>
          <p:nvPr userDrawn="1"/>
        </p:nvSpPr>
        <p:spPr>
          <a:xfrm rot="12600000">
            <a:off x="5659557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743904">
            <a:off x="4636957" y="2049876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3890">
            <a:off x="6059785" y="207273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9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6758675" y="333983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880567" y="328457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25" hasCustomPrompt="1"/>
          </p:nvPr>
        </p:nvSpPr>
        <p:spPr>
          <a:xfrm rot="9000000">
            <a:off x="6071004" y="4517898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2" name="Text Placeholder 22"/>
          <p:cNvSpPr>
            <a:spLocks noGrp="1"/>
          </p:cNvSpPr>
          <p:nvPr>
            <p:ph type="body" sz="quarter" idx="26" hasCustomPrompt="1"/>
          </p:nvPr>
        </p:nvSpPr>
        <p:spPr>
          <a:xfrm rot="12600000">
            <a:off x="4616287" y="451789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3754660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3440334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8310032" y="3773710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8310032" y="3440334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61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5295901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62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4981575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64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8310032" y="5314951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6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8310032" y="4981575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8213284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3236646"/>
            <a:ext cx="0" cy="362135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2703246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/>
          <p:cNvSpPr/>
          <p:nvPr userDrawn="1"/>
        </p:nvSpPr>
        <p:spPr>
          <a:xfrm>
            <a:off x="5486400" y="447292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2821877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988382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475805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459155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2977614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475779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45843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98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 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1"/>
            <a:ext cx="0" cy="6864349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1160463"/>
            <a:ext cx="1066800" cy="106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/>
          <p:cNvSpPr/>
          <p:nvPr userDrawn="1"/>
        </p:nvSpPr>
        <p:spPr>
          <a:xfrm>
            <a:off x="5486400" y="264817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1279094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1445599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293330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276680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1434831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293304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5486400" y="4254508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6846684" y="4373139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3657600" y="4539644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5764760" y="4528876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9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276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you.</a:t>
            </a:r>
            <a:endParaRPr lang="en-IN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IN" dirty="0"/>
              <a:t>® 2018 Copyright </a:t>
            </a:r>
            <a:r>
              <a:rPr lang="en-IN" dirty="0" err="1"/>
              <a:t>Genpact</a:t>
            </a:r>
            <a:r>
              <a:rPr lang="en-IN" dirty="0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Thank you.</a:t>
            </a:r>
            <a:endParaRPr lang="en-IN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accent3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 dirty="0"/>
              <a:t>® 2018 Copyright </a:t>
            </a:r>
            <a:r>
              <a:rPr lang="en-IN" dirty="0" err="1"/>
              <a:t>Genpact</a:t>
            </a:r>
            <a:r>
              <a:rPr lang="en-IN" dirty="0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2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you.</a:t>
            </a:r>
            <a:endParaRPr lang="en-IN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 dirty="0"/>
              <a:t>® 2018 Copyright </a:t>
            </a:r>
            <a:r>
              <a:rPr lang="en-IN" dirty="0" err="1"/>
              <a:t>Genpact</a:t>
            </a:r>
            <a:r>
              <a:rPr lang="en-IN" dirty="0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6781800" y="5105400"/>
            <a:ext cx="2465388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2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" y="0"/>
            <a:ext cx="12188948" cy="6872512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 dirty="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26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1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prstClr val="white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 dirty="0">
                <a:solidFill>
                  <a:schemeClr val="bg1"/>
                </a:solidFill>
              </a:rPr>
              <a:t>Divider slide options</a:t>
            </a:r>
          </a:p>
          <a:p>
            <a:r>
              <a:rPr lang="en-US" sz="4800" dirty="0">
                <a:solidFill>
                  <a:schemeClr val="bg1"/>
                </a:solidFill>
              </a:rPr>
              <a:t>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59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0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 dirty="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54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6"/>
          <a:stretch/>
        </p:blipFill>
        <p:spPr>
          <a:xfrm>
            <a:off x="6980347" y="0"/>
            <a:ext cx="5210123" cy="6872508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7326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74118" y="2531240"/>
            <a:ext cx="7086600" cy="14478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73262"/>
                </a:solidFill>
              </a:defRPr>
            </a:lvl1pPr>
            <a:lvl2pPr>
              <a:defRPr sz="4800">
                <a:solidFill>
                  <a:schemeClr val="tx2"/>
                </a:solidFill>
              </a:defRPr>
            </a:lvl2pPr>
            <a:lvl3pPr>
              <a:defRPr sz="4800">
                <a:solidFill>
                  <a:schemeClr val="tx2"/>
                </a:solidFill>
              </a:defRPr>
            </a:lvl3pPr>
            <a:lvl4pPr>
              <a:defRPr sz="4800">
                <a:solidFill>
                  <a:schemeClr val="tx2"/>
                </a:solidFill>
              </a:defRPr>
            </a:lvl4pPr>
            <a:lvl5pPr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Divider slide options</a:t>
            </a:r>
          </a:p>
          <a:p>
            <a:pPr lvl="0"/>
            <a:r>
              <a:rPr lang="en-US" dirty="0"/>
              <a:t>Lorem ipsum dolor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7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46944"/>
            <a:ext cx="11277600" cy="3892551"/>
          </a:xfrm>
          <a:prstGeom prst="rect">
            <a:avLst/>
          </a:prstGeom>
        </p:spPr>
        <p:txBody>
          <a:bodyPr anchor="t"/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545F"/>
              </a:buClr>
              <a:buFont typeface="Wingdings" panose="05000000000000000000" pitchFamily="2" charset="2"/>
              <a:buChar char="§"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rgbClr val="EA3946"/>
              </a:buClr>
              <a:buFont typeface="Arial" panose="020B0604020202020204" pitchFamily="34" charset="0"/>
              <a:buChar char="•"/>
              <a:defRPr sz="1600">
                <a:solidFill>
                  <a:srgbClr val="063161"/>
                </a:solidFill>
              </a:defRPr>
            </a:lvl2pPr>
            <a:lvl3pPr marL="12001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─"/>
              <a:defRPr sz="1200">
                <a:solidFill>
                  <a:srgbClr val="06316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odit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fugit,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consequuntur</a:t>
            </a:r>
            <a:r>
              <a:rPr lang="en-US" dirty="0"/>
              <a:t> </a:t>
            </a:r>
            <a:r>
              <a:rPr lang="en-US" dirty="0" err="1"/>
              <a:t>magni</a:t>
            </a:r>
            <a:r>
              <a:rPr lang="en-US" dirty="0"/>
              <a:t> 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 err="1"/>
              <a:t>eos</a:t>
            </a:r>
            <a:endParaRPr lang="en-US" dirty="0"/>
          </a:p>
          <a:p>
            <a:pPr lvl="0"/>
            <a:r>
              <a:rPr lang="en-US" dirty="0"/>
              <a:t>Qui </a:t>
            </a:r>
            <a:r>
              <a:rPr lang="en-US" dirty="0" err="1"/>
              <a:t>ratione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sequi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.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quisquam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dolorem</a:t>
            </a:r>
            <a:r>
              <a:rPr lang="en-US" dirty="0"/>
              <a:t> ipsum </a:t>
            </a:r>
            <a:r>
              <a:rPr lang="en-US" dirty="0" err="1"/>
              <a:t>quia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,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non </a:t>
            </a:r>
            <a:r>
              <a:rPr lang="en-US" dirty="0" err="1"/>
              <a:t>numquam</a:t>
            </a:r>
            <a:r>
              <a:rPr lang="en-US" dirty="0"/>
              <a:t>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</a:t>
            </a:r>
            <a:r>
              <a:rPr lang="en-US" dirty="0" err="1"/>
              <a:t>tempora</a:t>
            </a:r>
            <a:r>
              <a:rPr lang="en-US" dirty="0"/>
              <a:t> </a:t>
            </a:r>
            <a:r>
              <a:rPr lang="en-US" dirty="0" err="1"/>
              <a:t>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magnam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quaerat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5" orient="horz" pos="288" userDrawn="1">
          <p15:clr>
            <a:srgbClr val="FBAE40"/>
          </p15:clr>
        </p15:guide>
        <p15:guide id="6" orient="horz" pos="40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170406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70406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5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720" r:id="rId5"/>
    <p:sldLayoutId id="2147483684" r:id="rId6"/>
    <p:sldLayoutId id="2147483685" r:id="rId7"/>
    <p:sldLayoutId id="2147483661" r:id="rId8"/>
    <p:sldLayoutId id="2147483686" r:id="rId9"/>
    <p:sldLayoutId id="2147483726" r:id="rId10"/>
    <p:sldLayoutId id="2147483687" r:id="rId11"/>
    <p:sldLayoutId id="2147483668" r:id="rId12"/>
    <p:sldLayoutId id="2147483727" r:id="rId13"/>
    <p:sldLayoutId id="2147483662" r:id="rId14"/>
    <p:sldLayoutId id="2147483667" r:id="rId15"/>
    <p:sldLayoutId id="2147483702" r:id="rId16"/>
    <p:sldLayoutId id="2147483704" r:id="rId17"/>
    <p:sldLayoutId id="2147483705" r:id="rId18"/>
    <p:sldLayoutId id="2147483670" r:id="rId19"/>
    <p:sldLayoutId id="2147483708" r:id="rId20"/>
    <p:sldLayoutId id="2147483711" r:id="rId21"/>
    <p:sldLayoutId id="2147483774" r:id="rId22"/>
    <p:sldLayoutId id="2147483775" r:id="rId23"/>
    <p:sldLayoutId id="2147483776" r:id="rId24"/>
    <p:sldLayoutId id="2147483777" r:id="rId25"/>
    <p:sldLayoutId id="2147483764" r:id="rId26"/>
    <p:sldLayoutId id="2147483765" r:id="rId27"/>
    <p:sldLayoutId id="2147483763" r:id="rId28"/>
    <p:sldLayoutId id="2147483766" r:id="rId29"/>
    <p:sldLayoutId id="2147483768" r:id="rId30"/>
    <p:sldLayoutId id="2147483769" r:id="rId31"/>
    <p:sldLayoutId id="2147483767" r:id="rId32"/>
    <p:sldLayoutId id="2147483770" r:id="rId33"/>
    <p:sldLayoutId id="2147483771" r:id="rId34"/>
    <p:sldLayoutId id="2147483772" r:id="rId35"/>
    <p:sldLayoutId id="2147483773" r:id="rId36"/>
    <p:sldLayoutId id="2147483665" r:id="rId37"/>
    <p:sldLayoutId id="2147483713" r:id="rId38"/>
    <p:sldLayoutId id="2147483712" r:id="rId39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4800" y="685800"/>
            <a:ext cx="11578856" cy="685800"/>
          </a:xfrm>
        </p:spPr>
        <p:txBody>
          <a:bodyPr/>
          <a:lstStyle/>
          <a:p>
            <a:pPr algn="ctr"/>
            <a:r>
              <a:rPr lang="en-US" sz="3600" b="1" dirty="0"/>
              <a:t>        SCS : Process Streamlining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80935" y="2078218"/>
            <a:ext cx="11275806" cy="204048"/>
          </a:xfrm>
        </p:spPr>
        <p:txBody>
          <a:bodyPr/>
          <a:lstStyle/>
          <a:p>
            <a:r>
              <a:rPr lang="en-US" dirty="0"/>
              <a:t>Key Highlights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480935" y="3352800"/>
            <a:ext cx="2682844" cy="2971800"/>
          </a:xfrm>
        </p:spPr>
        <p:txBody>
          <a:bodyPr/>
          <a:lstStyle/>
          <a:p>
            <a:pPr algn="l">
              <a:buClr>
                <a:srgbClr val="F7902B"/>
              </a:buClr>
            </a:pPr>
            <a:r>
              <a:rPr lang="en-US" sz="1100" dirty="0"/>
              <a:t>Non-prod requests and incidents are reported to SCS dev team from other teams (internal clients/consumers) through emails or chats. In order to track incidents/request, measure the performance, SLA compliance and finding pain areas, we needed to streamline the requests and incidents flow through JIRA ticketing system.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 defTabSz="973138" eaLnBrk="0" hangingPunct="0">
              <a:spcBef>
                <a:spcPts val="1200"/>
              </a:spcBef>
              <a:buClr>
                <a:srgbClr val="F8901F"/>
              </a:buClr>
              <a:tabLst>
                <a:tab pos="1374775" algn="l"/>
              </a:tabLst>
              <a:defRPr/>
            </a:pPr>
            <a:r>
              <a:rPr lang="en-US" i="1" dirty="0"/>
              <a:t>Problem Statement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3316179" y="3396982"/>
            <a:ext cx="2856021" cy="2927618"/>
          </a:xfrm>
        </p:spPr>
        <p:txBody>
          <a:bodyPr/>
          <a:lstStyle/>
          <a:p>
            <a:r>
              <a:rPr lang="en-US" sz="1100" b="1" i="1" dirty="0"/>
              <a:t>Solution: </a:t>
            </a:r>
          </a:p>
          <a:p>
            <a:pPr marL="228600" indent="-228600">
              <a:buAutoNum type="arabicPeriod"/>
            </a:pPr>
            <a:r>
              <a:rPr lang="en-US" sz="1100" dirty="0"/>
              <a:t>Create another DL for SCS team to handle requests and incidents.</a:t>
            </a:r>
          </a:p>
          <a:p>
            <a:pPr marL="228600" indent="-228600">
              <a:buAutoNum type="arabicPeriod"/>
            </a:pPr>
            <a:r>
              <a:rPr lang="en-US" sz="1100" dirty="0"/>
              <a:t>Create a new issue type in SCS JIRA project.</a:t>
            </a:r>
          </a:p>
          <a:p>
            <a:pPr marL="228600" indent="-228600">
              <a:buAutoNum type="arabicPeriod"/>
            </a:pPr>
            <a:r>
              <a:rPr lang="en-US" sz="1100" dirty="0"/>
              <a:t>Configure JIRA to create a ticket under new issue type on receiving an email to the above DL.</a:t>
            </a:r>
          </a:p>
          <a:p>
            <a:pPr marL="228600" indent="-228600">
              <a:buAutoNum type="arabicPeriod"/>
            </a:pPr>
            <a:r>
              <a:rPr lang="en-US" sz="1100" dirty="0"/>
              <a:t>Subscribe and receive list of outstanding tickets under new issue type daily.</a:t>
            </a:r>
          </a:p>
          <a:p>
            <a:r>
              <a:rPr lang="en-US" sz="1100" b="1" i="1" dirty="0"/>
              <a:t>Team work with : </a:t>
            </a:r>
          </a:p>
          <a:p>
            <a:r>
              <a:rPr lang="en-US" sz="1100" dirty="0"/>
              <a:t>Worked with concerned application teams/JIRA admin teams.</a:t>
            </a:r>
            <a:br>
              <a:rPr lang="en-US" sz="1100" dirty="0"/>
            </a:br>
            <a:r>
              <a:rPr lang="en-US" sz="1100" b="1" i="1" dirty="0"/>
              <a:t>Lean Tools Used: </a:t>
            </a:r>
          </a:p>
          <a:p>
            <a:pPr algn="l">
              <a:buClr>
                <a:srgbClr val="FFC000"/>
              </a:buClr>
            </a:pPr>
            <a:r>
              <a:rPr lang="en-US" sz="1100" b="1" dirty="0"/>
              <a:t>Key Drivers:- </a:t>
            </a:r>
            <a:r>
              <a:rPr lang="en-US" sz="1100" dirty="0"/>
              <a:t>Process improvement and eliminate waste 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lang="en-US" i="1" dirty="0"/>
              <a:t>Solution &amp; Lean Tools  Used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172201" y="3396982"/>
            <a:ext cx="2667000" cy="2927618"/>
          </a:xfrm>
        </p:spPr>
        <p:txBody>
          <a:bodyPr/>
          <a:lstStyle/>
          <a:p>
            <a:pPr marL="171450" indent="-171450" algn="l">
              <a:buClr>
                <a:srgbClr val="F7902B"/>
              </a:buClr>
              <a:buFont typeface="Arial" charset="0"/>
              <a:buChar char="•"/>
            </a:pPr>
            <a:r>
              <a:rPr lang="en-US" i="1" dirty="0"/>
              <a:t>FTE Savings – 0</a:t>
            </a:r>
          </a:p>
          <a:p>
            <a:pPr marL="171450" indent="-171450" algn="just">
              <a:buClr>
                <a:srgbClr val="F7902B"/>
              </a:buClr>
              <a:buFont typeface="Arial" charset="0"/>
              <a:buChar char="•"/>
            </a:pPr>
            <a:r>
              <a:rPr lang="en-US" i="1" dirty="0"/>
              <a:t>$ Impact – 80k/Year</a:t>
            </a:r>
          </a:p>
          <a:p>
            <a:pPr marL="171450" indent="-171450" algn="just">
              <a:buClr>
                <a:srgbClr val="F7902B"/>
              </a:buClr>
              <a:buFont typeface="Arial" charset="0"/>
              <a:buChar char="•"/>
            </a:pPr>
            <a:r>
              <a:rPr lang="en-US" i="1" dirty="0"/>
              <a:t>Controllership Impact - </a:t>
            </a:r>
          </a:p>
          <a:p>
            <a:pPr marL="171450" indent="-171450" algn="l">
              <a:buClr>
                <a:srgbClr val="F7902B"/>
              </a:buClr>
              <a:buFont typeface="Arial" charset="0"/>
              <a:buChar char="•"/>
            </a:pPr>
            <a:r>
              <a:rPr lang="en-US" sz="1100" dirty="0"/>
              <a:t>Benefits  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Better</a:t>
            </a:r>
            <a:r>
              <a:rPr lang="en-US" sz="1100" dirty="0"/>
              <a:t> tracking of incidents/requests.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100" dirty="0"/>
              <a:t>Ensuring only 1 and at least 1 person works on the request.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100" dirty="0"/>
              <a:t>Timely response to the requests.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100" dirty="0"/>
              <a:t>Helped understand time spent on issues by team.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100" dirty="0"/>
              <a:t>Helped finding recurring issues effectively which enabled team for permanent fix and/or better documentation/FAQ.</a:t>
            </a:r>
            <a:endParaRPr lang="en-US" i="1" dirty="0"/>
          </a:p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algn="ctr"/>
            <a:r>
              <a:rPr lang="en-US" i="1" dirty="0"/>
              <a:t>Project Impact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8991601" y="3396982"/>
            <a:ext cx="2741406" cy="2775218"/>
          </a:xfrm>
        </p:spPr>
        <p:txBody>
          <a:bodyPr/>
          <a:lstStyle/>
          <a:p>
            <a:r>
              <a:rPr lang="en-US" b="1" dirty="0"/>
              <a:t>Team:</a:t>
            </a:r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 Lead: </a:t>
            </a:r>
            <a:r>
              <a:rPr lang="en-US" dirty="0" err="1"/>
              <a:t>Aquilino</a:t>
            </a:r>
            <a:r>
              <a:rPr lang="en-US" dirty="0"/>
              <a:t> </a:t>
            </a:r>
            <a:r>
              <a:rPr lang="en-US" dirty="0" err="1"/>
              <a:t>Gamban</a:t>
            </a:r>
            <a:endParaRPr lang="en-US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BB: Sureshkumar Nemidoss	</a:t>
            </a:r>
          </a:p>
          <a:p>
            <a:endParaRPr lang="en-US" dirty="0"/>
          </a:p>
          <a:p>
            <a:r>
              <a:rPr lang="en-US" b="1" dirty="0"/>
              <a:t>Sign Off </a:t>
            </a:r>
            <a:r>
              <a:rPr lang="en-US" b="1"/>
              <a:t>by: Deepak Oak</a:t>
            </a:r>
            <a:endParaRPr lang="en-US" b="1" dirty="0"/>
          </a:p>
          <a:p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algn="ctr"/>
            <a:r>
              <a:rPr lang="en-US" i="1" dirty="0"/>
              <a:t>Project Team and Sign offs</a:t>
            </a:r>
          </a:p>
        </p:txBody>
      </p:sp>
    </p:spTree>
    <p:extLst>
      <p:ext uri="{BB962C8B-B14F-4D97-AF65-F5344CB8AC3E}">
        <p14:creationId xmlns:p14="http://schemas.microsoft.com/office/powerpoint/2010/main" val="422513266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npact Transformation">
      <a:dk1>
        <a:srgbClr val="073262"/>
      </a:dk1>
      <a:lt1>
        <a:sysClr val="window" lastClr="FFFFFF"/>
      </a:lt1>
      <a:dk2>
        <a:srgbClr val="EBECED"/>
      </a:dk2>
      <a:lt2>
        <a:srgbClr val="BFC0C1"/>
      </a:lt2>
      <a:accent1>
        <a:srgbClr val="FF555F"/>
      </a:accent1>
      <a:accent2>
        <a:srgbClr val="00AECF"/>
      </a:accent2>
      <a:accent3>
        <a:srgbClr val="073262"/>
      </a:accent3>
      <a:accent4>
        <a:srgbClr val="EA3946"/>
      </a:accent4>
      <a:accent5>
        <a:srgbClr val="60C7D7"/>
      </a:accent5>
      <a:accent6>
        <a:srgbClr val="073262"/>
      </a:accent6>
      <a:hlink>
        <a:srgbClr val="60C7D7"/>
      </a:hlink>
      <a:folHlink>
        <a:srgbClr val="1F497D"/>
      </a:folHlink>
    </a:clrScheme>
    <a:fontScheme name="G PPT 2017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FA4E581075054582D755ED1D9D0163" ma:contentTypeVersion="11" ma:contentTypeDescription="Create a new document." ma:contentTypeScope="" ma:versionID="6911392d0aff3e813dda893148dad905">
  <xsd:schema xmlns:xsd="http://www.w3.org/2001/XMLSchema" xmlns:xs="http://www.w3.org/2001/XMLSchema" xmlns:p="http://schemas.microsoft.com/office/2006/metadata/properties" xmlns:ns2="453fbbc9-213d-4b5b-b7e7-eb6dfc4db9e3" xmlns:ns3="372e849b-fc60-49fc-88ef-6f6a3a7352cc" xmlns:ns4="46eaefa6-8b44-4182-ae20-30b845fd5ed7" targetNamespace="http://schemas.microsoft.com/office/2006/metadata/properties" ma:root="true" ma:fieldsID="741c68a24e5ad5cd78fb2a2b55710662" ns2:_="" ns3:_="" ns4:_="">
    <xsd:import namespace="453fbbc9-213d-4b5b-b7e7-eb6dfc4db9e3"/>
    <xsd:import namespace="372e849b-fc60-49fc-88ef-6f6a3a7352cc"/>
    <xsd:import namespace="46eaefa6-8b44-4182-ae20-30b845fd5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afae67d52c4c43aa984280de2d08f216" minOccurs="0"/>
                <xsd:element ref="ns3:TaxCatchAll" minOccurs="0"/>
                <xsd:element ref="ns4:SharedWithUsers" minOccurs="0"/>
                <xsd:element ref="ns4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3fbbc9-213d-4b5b-b7e7-eb6dfc4db9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afae67d52c4c43aa984280de2d08f216" ma:index="12" nillable="true" ma:taxonomy="true" ma:internalName="afae67d52c4c43aa984280de2d08f216" ma:taxonomyFieldName="Keywords" ma:displayName="Keywords" ma:readOnly="false" ma:default="" ma:fieldId="{afae67d5-2c4c-43aa-9842-80de2d08f216}" ma:taxonomyMulti="true" ma:sspId="cc962de5-690c-40f6-9925-46ff4f3fc18f" ma:termSetId="ce63d8f8-7826-4c39-aeff-b64d2e8dda3c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e849b-fc60-49fc-88ef-6f6a3a7352c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8053427-6f75-4a9b-8d64-0cc318fa7161}" ma:internalName="TaxCatchAll" ma:showField="CatchAllData" ma:web="46eaefa6-8b44-4182-ae20-30b845fd5e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aefa6-8b44-4182-ae20-30b845fd5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1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2e849b-fc60-49fc-88ef-6f6a3a7352cc"/>
    <afae67d52c4c43aa984280de2d08f216 xmlns="453fbbc9-213d-4b5b-b7e7-eb6dfc4db9e3">
      <Terms xmlns="http://schemas.microsoft.com/office/infopath/2007/PartnerControls"/>
    </afae67d52c4c43aa984280de2d08f216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422FC-5CE3-47FF-B5E5-1CA7BC6BE5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3fbbc9-213d-4b5b-b7e7-eb6dfc4db9e3"/>
    <ds:schemaRef ds:uri="372e849b-fc60-49fc-88ef-6f6a3a7352cc"/>
    <ds:schemaRef ds:uri="46eaefa6-8b44-4182-ae20-30b845fd5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FA2156-28A9-401B-AF18-4586E042D708}">
  <ds:schemaRefs>
    <ds:schemaRef ds:uri="http://schemas.microsoft.com/office/2006/metadata/properties"/>
    <ds:schemaRef ds:uri="http://schemas.openxmlformats.org/package/2006/metadata/core-properties"/>
    <ds:schemaRef ds:uri="372e849b-fc60-49fc-88ef-6f6a3a7352cc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46eaefa6-8b44-4182-ae20-30b845fd5ed7"/>
    <ds:schemaRef ds:uri="453fbbc9-213d-4b5b-b7e7-eb6dfc4db9e3"/>
    <ds:schemaRef ds:uri="http://purl.org/dc/dcmitype/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F9F5582-2E7C-484E-A056-ED8FF10BDF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2941</TotalTime>
  <Words>228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Wingdings</vt:lpstr>
      <vt:lpstr>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</dc:title>
  <dc:creator>Das H.S, Hemanth</dc:creator>
  <cp:lastModifiedBy>Nemidoss, Sureshkumar</cp:lastModifiedBy>
  <cp:revision>287</cp:revision>
  <dcterms:created xsi:type="dcterms:W3CDTF">2017-09-11T16:52:07Z</dcterms:created>
  <dcterms:modified xsi:type="dcterms:W3CDTF">2020-08-17T07:26:41Z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2017-09-11T00:00:00Z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2017-09-11T00:00:00Z</vt:filetime>
  </property>
  <property fmtid="{D5CDD505-2E9C-101B-9397-08002B2CF9AE}" pid="5" name="ContentTypeId">
    <vt:lpwstr>0x010100AEFA4E581075054582D755ED1D9D0163</vt:lpwstr>
  </property>
  <property fmtid="{D5CDD505-2E9C-101B-9397-08002B2CF9AE}" pid="6" name="TaxKeyword">
    <vt:lpwstr/>
  </property>
</Properties>
</file>