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262" r:id="rId4"/>
    <p:sldId id="261" r:id="rId5"/>
    <p:sldId id="310" r:id="rId6"/>
    <p:sldId id="309" r:id="rId7"/>
    <p:sldId id="317" r:id="rId8"/>
    <p:sldId id="318" r:id="rId9"/>
    <p:sldId id="319" r:id="rId10"/>
    <p:sldId id="320" r:id="rId11"/>
    <p:sldId id="311" r:id="rId12"/>
    <p:sldId id="312" r:id="rId13"/>
    <p:sldId id="313" r:id="rId14"/>
    <p:sldId id="314" r:id="rId15"/>
    <p:sldId id="315" r:id="rId16"/>
    <p:sldId id="316" r:id="rId17"/>
    <p:sldId id="266" r:id="rId18"/>
    <p:sldId id="267" r:id="rId19"/>
    <p:sldId id="268" r:id="rId20"/>
    <p:sldId id="263" r:id="rId21"/>
    <p:sldId id="264" r:id="rId22"/>
    <p:sldId id="285" r:id="rId23"/>
    <p:sldId id="265" r:id="rId24"/>
    <p:sldId id="284" r:id="rId25"/>
    <p:sldId id="300" r:id="rId26"/>
    <p:sldId id="301" r:id="rId27"/>
    <p:sldId id="302" r:id="rId28"/>
    <p:sldId id="303" r:id="rId29"/>
    <p:sldId id="304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6" r:id="rId40"/>
    <p:sldId id="287" r:id="rId41"/>
    <p:sldId id="269" r:id="rId42"/>
    <p:sldId id="270" r:id="rId43"/>
    <p:sldId id="271" r:id="rId44"/>
    <p:sldId id="281" r:id="rId45"/>
    <p:sldId id="282" r:id="rId46"/>
    <p:sldId id="283" r:id="rId47"/>
    <p:sldId id="306" r:id="rId48"/>
    <p:sldId id="294" r:id="rId49"/>
    <p:sldId id="308" r:id="rId50"/>
    <p:sldId id="290" r:id="rId51"/>
    <p:sldId id="291" r:id="rId52"/>
    <p:sldId id="292" r:id="rId53"/>
    <p:sldId id="293" r:id="rId54"/>
    <p:sldId id="295" r:id="rId55"/>
    <p:sldId id="296" r:id="rId56"/>
    <p:sldId id="297" r:id="rId57"/>
    <p:sldId id="29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7BD29-5369-43EB-851C-CD60CBE3374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E39DC-41B3-43DC-9BD9-408551195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CC2DA-EE28-4283-8761-E3C21B58DFA0}" type="slidenum">
              <a:rPr lang="en-US"/>
              <a:pPr/>
              <a:t>17</a:t>
            </a:fld>
            <a:endParaRPr lang="en-US"/>
          </a:p>
        </p:txBody>
      </p:sp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73060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6239C5BA-70B5-4FBD-9F11-1A840FDD8303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17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3061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AB7AB-1FD8-47A0-B27B-A56567082FDE}" type="slidenum">
              <a:rPr lang="en-US"/>
              <a:pPr/>
              <a:t>43</a:t>
            </a:fld>
            <a:endParaRPr lang="en-US"/>
          </a:p>
        </p:txBody>
      </p:sp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83300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17EBCB8F-EED0-4B33-88FA-D107C70881FC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43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83301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5313D-3660-464C-A647-511DC34861CC}" type="slidenum">
              <a:rPr lang="en-US"/>
              <a:pPr/>
              <a:t>44</a:t>
            </a:fld>
            <a:endParaRPr lang="en-US"/>
          </a:p>
        </p:txBody>
      </p:sp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85348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40EA6C85-9BBB-44A8-9021-023E26FEA5BB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44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85349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E8A93-31DF-414B-9F62-B0656AF861DB}" type="slidenum">
              <a:rPr lang="en-US"/>
              <a:pPr/>
              <a:t>45</a:t>
            </a:fld>
            <a:endParaRPr lang="en-US"/>
          </a:p>
        </p:txBody>
      </p:sp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89444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17605AB6-CEF0-491E-AE5E-ECD352565FBA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45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89445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2B1BA-59A8-45E7-BC24-D9D389AEFBD4}" type="slidenum">
              <a:rPr lang="en-US"/>
              <a:pPr/>
              <a:t>46</a:t>
            </a:fld>
            <a:endParaRPr lang="en-US"/>
          </a:p>
        </p:txBody>
      </p:sp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 dirty="0"/>
          </a:p>
        </p:txBody>
      </p:sp>
      <p:sp>
        <p:nvSpPr>
          <p:cNvPr id="187396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062897CC-3E83-4E5C-BC00-8C99E4417B31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46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87397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A9365-3CD1-49DB-A1A8-31E82462F191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243716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E0CBC1DF-7298-492C-962C-6BE36D5742BF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49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3717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C6F68-38E5-46BB-98A2-D0C11EB963AD}" type="slidenum">
              <a:rPr lang="en-US"/>
              <a:pPr/>
              <a:t>18</a:t>
            </a:fld>
            <a:endParaRPr lang="en-US"/>
          </a:p>
        </p:txBody>
      </p:sp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75108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77473DBC-805F-455E-A98B-DBDF8801B532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18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5109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5ADF5-72DE-4CB8-AF96-0B2AD4F87660}" type="slidenum">
              <a:rPr lang="en-US"/>
              <a:pPr/>
              <a:t>19</a:t>
            </a:fld>
            <a:endParaRPr lang="en-US"/>
          </a:p>
        </p:txBody>
      </p:sp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77156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5F5810E2-9282-4BFF-B232-047129D6235A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19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7157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72AAC-6D3F-4F49-9754-FE1E9288FB64}" type="slidenum">
              <a:rPr lang="en-US"/>
              <a:pPr/>
              <a:t>21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64" y="4378121"/>
            <a:ext cx="5035350" cy="4075329"/>
          </a:xfrm>
        </p:spPr>
        <p:txBody>
          <a:bodyPr lIns="92346" tIns="46174" rIns="92346" bIns="461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04798-B634-4556-B188-41C328DF75CB}" type="slidenum">
              <a:rPr lang="en-US"/>
              <a:pPr/>
              <a:t>22</a:t>
            </a:fld>
            <a:endParaRPr lang="en-US"/>
          </a:p>
        </p:txBody>
      </p:sp>
      <p:sp>
        <p:nvSpPr>
          <p:cNvPr id="191490" name="Rectangle 7"/>
          <p:cNvSpPr txBox="1">
            <a:spLocks noGrp="1" noChangeArrowheads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83D30D64-BB4B-471A-92FE-4358F4D8618E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22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pPr marL="228051" indent="-228051"/>
            <a:endParaRPr lang="en-US" dirty="0">
              <a:latin typeface="Times"/>
            </a:endParaRPr>
          </a:p>
        </p:txBody>
      </p:sp>
      <p:sp>
        <p:nvSpPr>
          <p:cNvPr id="191493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DFB0A-04BF-4882-9E79-28DB3727CBD4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64" y="4378121"/>
            <a:ext cx="5035350" cy="4075329"/>
          </a:xfrm>
        </p:spPr>
        <p:txBody>
          <a:bodyPr lIns="92346" tIns="46174" rIns="92346" bIns="461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16039-2073-4195-B00B-4D7726EAECF2}" type="slidenum">
              <a:rPr lang="en-US"/>
              <a:pPr/>
              <a:t>24</a:t>
            </a:fld>
            <a:endParaRPr lang="en-US"/>
          </a:p>
        </p:txBody>
      </p:sp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7E7DA3D0-2E0A-4357-9E81-F77C75A78D77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24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>
              <a:latin typeface="Times"/>
            </a:endParaRPr>
          </a:p>
        </p:txBody>
      </p:sp>
      <p:sp>
        <p:nvSpPr>
          <p:cNvPr id="197637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49297-CA5D-4ADF-9B91-7B8549EB0B8A}" type="slidenum">
              <a:rPr lang="en-US"/>
              <a:pPr/>
              <a:t>41</a:t>
            </a:fld>
            <a:endParaRPr lang="en-US"/>
          </a:p>
        </p:txBody>
      </p:sp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79204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E0A0C6F4-B95D-46A8-8193-310BF21ADA0F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41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9205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5D032-53C3-4F30-8213-3EB8B8985D52}" type="slidenum">
              <a:rPr lang="en-US"/>
              <a:pPr/>
              <a:t>42</a:t>
            </a:fld>
            <a:endParaRPr lang="en-US"/>
          </a:p>
        </p:txBody>
      </p:sp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xfrm>
            <a:off x="687067" y="4343875"/>
            <a:ext cx="5483867" cy="4114167"/>
          </a:xfrm>
        </p:spPr>
        <p:txBody>
          <a:bodyPr lIns="91337" tIns="45668" rIns="91337" bIns="45668"/>
          <a:lstStyle/>
          <a:p>
            <a:endParaRPr lang="en-US"/>
          </a:p>
        </p:txBody>
      </p:sp>
      <p:sp>
        <p:nvSpPr>
          <p:cNvPr id="181252" name="Slide Number Placeholder 3"/>
          <p:cNvSpPr txBox="1">
            <a:spLocks noGrp="1"/>
          </p:cNvSpPr>
          <p:nvPr/>
        </p:nvSpPr>
        <p:spPr bwMode="auto">
          <a:xfrm>
            <a:off x="3884933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pPr algn="r"/>
            <a:fld id="{055304C1-911F-485C-8F19-90AE42F13A37}" type="slidenum">
              <a:rPr lang="en-US" sz="1200">
                <a:latin typeface="Calibri" pitchFamily="34" charset="0"/>
                <a:cs typeface="Arial" pitchFamily="34" charset="0"/>
              </a:rPr>
              <a:pPr algn="r"/>
              <a:t>42</a:t>
            </a:fld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81253" name="Footer Placeholder 4"/>
          <p:cNvSpPr txBox="1">
            <a:spLocks noGrp="1"/>
          </p:cNvSpPr>
          <p:nvPr/>
        </p:nvSpPr>
        <p:spPr bwMode="auto">
          <a:xfrm>
            <a:off x="0" y="8684582"/>
            <a:ext cx="2971484" cy="4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7" tIns="45668" rIns="91337" bIns="45668" anchor="b"/>
          <a:lstStyle/>
          <a:p>
            <a:r>
              <a:rPr lang="en-US" sz="1200" dirty="0">
                <a:latin typeface="Calibri" pitchFamily="34" charset="0"/>
                <a:cs typeface="Arial" pitchFamily="34" charset="0"/>
              </a:rPr>
              <a:t>DIMITRIOS MAKRAKIS, SITE, U OF 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8195-230E-43FA-A6B7-2AF99B47717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4508-7344-4A27-A642-0E31762EC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7.png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470025"/>
          </a:xfrm>
        </p:spPr>
        <p:txBody>
          <a:bodyPr/>
          <a:lstStyle/>
          <a:p>
            <a:r>
              <a:rPr lang="en-IN" dirty="0" smtClean="0"/>
              <a:t>Fundamentals of Computer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IN" dirty="0" smtClean="0"/>
              <a:t>11 SEPT 2020</a:t>
            </a:r>
          </a:p>
          <a:p>
            <a:r>
              <a:rPr lang="en-IN" dirty="0" smtClean="0"/>
              <a:t>Session-1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28680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71530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814393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21537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8001056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07249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428604"/>
            <a:ext cx="8143933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 lIns="0" rIns="0" bIns="0" anchor="b"/>
          <a:lstStyle/>
          <a:p>
            <a:r>
              <a:rPr lang="en-US" sz="3500" dirty="0"/>
              <a:t>Types of Communication Networks</a:t>
            </a:r>
            <a:endParaRPr lang="en-US" dirty="0"/>
          </a:p>
        </p:txBody>
      </p:sp>
      <p:sp>
        <p:nvSpPr>
          <p:cNvPr id="17203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273050" indent="-273050"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Classification according to the way the “information flows” are transported to the users</a:t>
            </a:r>
          </a:p>
          <a:p>
            <a:pPr marL="273050" indent="-273050">
              <a:buFontTx/>
              <a:buNone/>
            </a:pPr>
            <a:endParaRPr lang="en-US" b="1" dirty="0"/>
          </a:p>
          <a:p>
            <a:pPr marL="273050" indent="-273050"/>
            <a:r>
              <a:rPr lang="en-US" dirty="0"/>
              <a:t>Switching Networks</a:t>
            </a:r>
          </a:p>
          <a:p>
            <a:pPr marL="273050" indent="-273050"/>
            <a:r>
              <a:rPr lang="en-US" dirty="0"/>
              <a:t>Broadcast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905000" y="457200"/>
            <a:ext cx="5686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Arial" pitchFamily="34" charset="0"/>
                <a:cs typeface="Arial" pitchFamily="34" charset="0"/>
              </a:rPr>
              <a:t> </a:t>
            </a:r>
            <a:r>
              <a:rPr lang="en-US" sz="4800">
                <a:latin typeface="Arial" pitchFamily="34" charset="0"/>
                <a:cs typeface="Arial" pitchFamily="34" charset="0"/>
              </a:rPr>
              <a:t>Switching Networks</a:t>
            </a:r>
          </a:p>
        </p:txBody>
      </p:sp>
      <p:sp>
        <p:nvSpPr>
          <p:cNvPr id="174085" name="Rectangle 11"/>
          <p:cNvSpPr>
            <a:spLocks noChangeArrowheads="1"/>
          </p:cNvSpPr>
          <p:nvPr/>
        </p:nvSpPr>
        <p:spPr bwMode="auto">
          <a:xfrm>
            <a:off x="457200" y="1371600"/>
            <a:ext cx="8382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 pitchFamily="34" charset="0"/>
                <a:cs typeface="Arial" pitchFamily="34" charset="0"/>
              </a:rPr>
              <a:t>	</a:t>
            </a:r>
            <a:r>
              <a:rPr lang="en-US" sz="32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are transferred from source to destination through a series of intermediate nodes</a:t>
            </a:r>
          </a:p>
        </p:txBody>
      </p:sp>
      <p:sp>
        <p:nvSpPr>
          <p:cNvPr id="174086" name="Rectangle 12"/>
          <p:cNvSpPr>
            <a:spLocks noChangeArrowheads="1"/>
          </p:cNvSpPr>
          <p:nvPr/>
        </p:nvSpPr>
        <p:spPr bwMode="auto">
          <a:xfrm>
            <a:off x="6096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defTabSz="762000">
              <a:spcBef>
                <a:spcPct val="20000"/>
              </a:spcBef>
            </a:pPr>
            <a:r>
              <a:rPr lang="en-US" sz="320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4087" name="Rectangle 13"/>
          <p:cNvSpPr>
            <a:spLocks noChangeArrowheads="1"/>
          </p:cNvSpPr>
          <p:nvPr/>
        </p:nvSpPr>
        <p:spPr bwMode="auto">
          <a:xfrm>
            <a:off x="3717925" y="4333875"/>
            <a:ext cx="14287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2368550" y="4478338"/>
            <a:ext cx="520700" cy="520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5873750" y="4478338"/>
            <a:ext cx="520700" cy="520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090" name="Line 16"/>
          <p:cNvSpPr>
            <a:spLocks noChangeShapeType="1"/>
          </p:cNvSpPr>
          <p:nvPr/>
        </p:nvSpPr>
        <p:spPr bwMode="auto">
          <a:xfrm>
            <a:off x="1835150" y="4249738"/>
            <a:ext cx="5207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1" name="Line 17"/>
          <p:cNvSpPr>
            <a:spLocks noChangeShapeType="1"/>
          </p:cNvSpPr>
          <p:nvPr/>
        </p:nvSpPr>
        <p:spPr bwMode="auto">
          <a:xfrm flipV="1">
            <a:off x="2368550" y="4999038"/>
            <a:ext cx="29210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2" name="Line 18"/>
          <p:cNvSpPr>
            <a:spLocks noChangeShapeType="1"/>
          </p:cNvSpPr>
          <p:nvPr/>
        </p:nvSpPr>
        <p:spPr bwMode="auto">
          <a:xfrm flipV="1">
            <a:off x="6407150" y="3932238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3" name="Line 19"/>
          <p:cNvSpPr>
            <a:spLocks noChangeShapeType="1"/>
          </p:cNvSpPr>
          <p:nvPr/>
        </p:nvSpPr>
        <p:spPr bwMode="auto">
          <a:xfrm flipH="1" flipV="1">
            <a:off x="6242050" y="4999038"/>
            <a:ext cx="46990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3663950" y="3640138"/>
            <a:ext cx="520700" cy="520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5035550" y="3487738"/>
            <a:ext cx="520700" cy="520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3968750" y="4935538"/>
            <a:ext cx="520700" cy="520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097" name="Line 23"/>
          <p:cNvSpPr>
            <a:spLocks noChangeShapeType="1"/>
          </p:cNvSpPr>
          <p:nvPr/>
        </p:nvSpPr>
        <p:spPr bwMode="auto">
          <a:xfrm flipV="1">
            <a:off x="2901950" y="4084638"/>
            <a:ext cx="8255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Line 24"/>
          <p:cNvSpPr>
            <a:spLocks noChangeShapeType="1"/>
          </p:cNvSpPr>
          <p:nvPr/>
        </p:nvSpPr>
        <p:spPr bwMode="auto">
          <a:xfrm flipV="1">
            <a:off x="4197350" y="3779838"/>
            <a:ext cx="825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Line 25"/>
          <p:cNvSpPr>
            <a:spLocks noChangeShapeType="1"/>
          </p:cNvSpPr>
          <p:nvPr/>
        </p:nvSpPr>
        <p:spPr bwMode="auto">
          <a:xfrm flipH="1" flipV="1">
            <a:off x="5480050" y="3932238"/>
            <a:ext cx="4699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0" name="Line 26"/>
          <p:cNvSpPr>
            <a:spLocks noChangeShapeType="1"/>
          </p:cNvSpPr>
          <p:nvPr/>
        </p:nvSpPr>
        <p:spPr bwMode="auto">
          <a:xfrm>
            <a:off x="2901950" y="4859338"/>
            <a:ext cx="1054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1" name="Line 27"/>
          <p:cNvSpPr>
            <a:spLocks noChangeShapeType="1"/>
          </p:cNvSpPr>
          <p:nvPr/>
        </p:nvSpPr>
        <p:spPr bwMode="auto">
          <a:xfrm flipV="1">
            <a:off x="4425950" y="4008438"/>
            <a:ext cx="749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2" name="Line 28"/>
          <p:cNvSpPr>
            <a:spLocks noChangeShapeType="1"/>
          </p:cNvSpPr>
          <p:nvPr/>
        </p:nvSpPr>
        <p:spPr bwMode="auto">
          <a:xfrm flipH="1">
            <a:off x="4489450" y="4859338"/>
            <a:ext cx="1384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3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8250" y="3335338"/>
          <a:ext cx="1084263" cy="968375"/>
        </p:xfrm>
        <a:graphic>
          <a:graphicData uri="http://schemas.openxmlformats.org/presentationml/2006/ole">
            <p:oleObj spid="_x0000_s4098" name="Microsoft ClipArt Gallery" r:id="rId4" imgW="3473280" imgH="3106440" progId="">
              <p:embed/>
            </p:oleObj>
          </a:graphicData>
        </a:graphic>
      </p:graphicFrame>
      <p:graphicFrame>
        <p:nvGraphicFramePr>
          <p:cNvPr id="17410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12863" y="5356225"/>
          <a:ext cx="1084262" cy="968375"/>
        </p:xfrm>
        <a:graphic>
          <a:graphicData uri="http://schemas.openxmlformats.org/presentationml/2006/ole">
            <p:oleObj spid="_x0000_s4099" name="Microsoft ClipArt Gallery" r:id="rId5" imgW="3473280" imgH="3106440" progId="">
              <p:embed/>
            </p:oleObj>
          </a:graphicData>
        </a:graphic>
      </p:graphicFrame>
      <p:graphicFrame>
        <p:nvGraphicFramePr>
          <p:cNvPr id="17410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08763" y="5006975"/>
          <a:ext cx="1084262" cy="968375"/>
        </p:xfrm>
        <a:graphic>
          <a:graphicData uri="http://schemas.openxmlformats.org/presentationml/2006/ole">
            <p:oleObj spid="_x0000_s4100" name="Microsoft ClipArt Gallery" r:id="rId6" imgW="3473280" imgH="3106440" progId="">
              <p:embed/>
            </p:oleObj>
          </a:graphicData>
        </a:graphic>
      </p:graphicFrame>
      <p:graphicFrame>
        <p:nvGraphicFramePr>
          <p:cNvPr id="17410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86575" y="3121025"/>
          <a:ext cx="1084263" cy="968375"/>
        </p:xfrm>
        <a:graphic>
          <a:graphicData uri="http://schemas.openxmlformats.org/presentationml/2006/ole">
            <p:oleObj spid="_x0000_s4101" name="Microsoft ClipArt Gallery" r:id="rId7" imgW="3473280" imgH="3106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2"/>
          <p:cNvSpPr>
            <a:spLocks noChangeArrowheads="1"/>
          </p:cNvSpPr>
          <p:nvPr/>
        </p:nvSpPr>
        <p:spPr bwMode="auto">
          <a:xfrm>
            <a:off x="1828800" y="449263"/>
            <a:ext cx="53927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" pitchFamily="34" charset="0"/>
                <a:cs typeface="Arial" pitchFamily="34" charset="0"/>
              </a:rPr>
              <a:t> Broadcast Networks</a:t>
            </a:r>
          </a:p>
        </p:txBody>
      </p:sp>
      <p:sp>
        <p:nvSpPr>
          <p:cNvPr id="176133" name="Rectangle 31"/>
          <p:cNvSpPr>
            <a:spLocks noChangeArrowheads="1"/>
          </p:cNvSpPr>
          <p:nvPr/>
        </p:nvSpPr>
        <p:spPr bwMode="auto">
          <a:xfrm>
            <a:off x="2203450" y="3746500"/>
            <a:ext cx="749300" cy="292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134" name="Line 32"/>
          <p:cNvSpPr>
            <a:spLocks noChangeShapeType="1"/>
          </p:cNvSpPr>
          <p:nvPr/>
        </p:nvSpPr>
        <p:spPr bwMode="auto">
          <a:xfrm>
            <a:off x="2349500" y="3746500"/>
            <a:ext cx="0" cy="29210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Line 33"/>
          <p:cNvSpPr>
            <a:spLocks noChangeShapeType="1"/>
          </p:cNvSpPr>
          <p:nvPr/>
        </p:nvSpPr>
        <p:spPr bwMode="auto">
          <a:xfrm>
            <a:off x="2578100" y="3746500"/>
            <a:ext cx="0" cy="29210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34"/>
          <p:cNvSpPr>
            <a:spLocks noChangeShapeType="1"/>
          </p:cNvSpPr>
          <p:nvPr/>
        </p:nvSpPr>
        <p:spPr bwMode="auto">
          <a:xfrm>
            <a:off x="2806700" y="3746500"/>
            <a:ext cx="0" cy="29210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7" name="Rectangle 35"/>
          <p:cNvSpPr>
            <a:spLocks noChangeArrowheads="1"/>
          </p:cNvSpPr>
          <p:nvPr/>
        </p:nvSpPr>
        <p:spPr bwMode="auto">
          <a:xfrm>
            <a:off x="2057400" y="3432175"/>
            <a:ext cx="1003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1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Satellite</a:t>
            </a:r>
          </a:p>
        </p:txBody>
      </p:sp>
      <p:sp>
        <p:nvSpPr>
          <p:cNvPr id="176138" name="Line 60"/>
          <p:cNvSpPr>
            <a:spLocks noChangeShapeType="1"/>
          </p:cNvSpPr>
          <p:nvPr/>
        </p:nvSpPr>
        <p:spPr bwMode="auto">
          <a:xfrm>
            <a:off x="4730750" y="4502150"/>
            <a:ext cx="35687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111750" y="4495800"/>
            <a:ext cx="292100" cy="838200"/>
            <a:chOff x="3220" y="2492"/>
            <a:chExt cx="184" cy="528"/>
          </a:xfrm>
        </p:grpSpPr>
        <p:sp>
          <p:nvSpPr>
            <p:cNvPr id="176140" name="Oval 63"/>
            <p:cNvSpPr>
              <a:spLocks noChangeArrowheads="1"/>
            </p:cNvSpPr>
            <p:nvPr/>
          </p:nvSpPr>
          <p:spPr bwMode="auto">
            <a:xfrm>
              <a:off x="3220" y="2644"/>
              <a:ext cx="184" cy="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141" name="Line 64"/>
            <p:cNvSpPr>
              <a:spLocks noChangeShapeType="1"/>
            </p:cNvSpPr>
            <p:nvPr/>
          </p:nvSpPr>
          <p:spPr bwMode="auto">
            <a:xfrm>
              <a:off x="3312" y="283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2" name="Line 65"/>
            <p:cNvSpPr>
              <a:spLocks noChangeShapeType="1"/>
            </p:cNvSpPr>
            <p:nvPr/>
          </p:nvSpPr>
          <p:spPr bwMode="auto">
            <a:xfrm flipV="1">
              <a:off x="3312" y="249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026150" y="4495800"/>
            <a:ext cx="292100" cy="838200"/>
            <a:chOff x="3796" y="2492"/>
            <a:chExt cx="184" cy="528"/>
          </a:xfrm>
        </p:grpSpPr>
        <p:sp>
          <p:nvSpPr>
            <p:cNvPr id="176144" name="Oval 68"/>
            <p:cNvSpPr>
              <a:spLocks noChangeArrowheads="1"/>
            </p:cNvSpPr>
            <p:nvPr/>
          </p:nvSpPr>
          <p:spPr bwMode="auto">
            <a:xfrm>
              <a:off x="3796" y="2644"/>
              <a:ext cx="184" cy="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145" name="Line 69"/>
            <p:cNvSpPr>
              <a:spLocks noChangeShapeType="1"/>
            </p:cNvSpPr>
            <p:nvPr/>
          </p:nvSpPr>
          <p:spPr bwMode="auto">
            <a:xfrm>
              <a:off x="3888" y="283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6" name="Line 70"/>
            <p:cNvSpPr>
              <a:spLocks noChangeShapeType="1"/>
            </p:cNvSpPr>
            <p:nvPr/>
          </p:nvSpPr>
          <p:spPr bwMode="auto">
            <a:xfrm flipV="1">
              <a:off x="3888" y="249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940550" y="4495800"/>
            <a:ext cx="292100" cy="838200"/>
            <a:chOff x="4372" y="2492"/>
            <a:chExt cx="184" cy="528"/>
          </a:xfrm>
        </p:grpSpPr>
        <p:sp>
          <p:nvSpPr>
            <p:cNvPr id="176148" name="Oval 73"/>
            <p:cNvSpPr>
              <a:spLocks noChangeArrowheads="1"/>
            </p:cNvSpPr>
            <p:nvPr/>
          </p:nvSpPr>
          <p:spPr bwMode="auto">
            <a:xfrm>
              <a:off x="4372" y="2644"/>
              <a:ext cx="184" cy="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149" name="Line 74"/>
            <p:cNvSpPr>
              <a:spLocks noChangeShapeType="1"/>
            </p:cNvSpPr>
            <p:nvPr/>
          </p:nvSpPr>
          <p:spPr bwMode="auto">
            <a:xfrm>
              <a:off x="4464" y="283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0" name="Line 75"/>
            <p:cNvSpPr>
              <a:spLocks noChangeShapeType="1"/>
            </p:cNvSpPr>
            <p:nvPr/>
          </p:nvSpPr>
          <p:spPr bwMode="auto">
            <a:xfrm flipV="1">
              <a:off x="4464" y="249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7854950" y="4495800"/>
            <a:ext cx="292100" cy="838200"/>
            <a:chOff x="4948" y="2492"/>
            <a:chExt cx="184" cy="528"/>
          </a:xfrm>
        </p:grpSpPr>
        <p:sp>
          <p:nvSpPr>
            <p:cNvPr id="176152" name="Oval 78"/>
            <p:cNvSpPr>
              <a:spLocks noChangeArrowheads="1"/>
            </p:cNvSpPr>
            <p:nvPr/>
          </p:nvSpPr>
          <p:spPr bwMode="auto">
            <a:xfrm>
              <a:off x="4948" y="2644"/>
              <a:ext cx="184" cy="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153" name="Line 79"/>
            <p:cNvSpPr>
              <a:spLocks noChangeShapeType="1"/>
            </p:cNvSpPr>
            <p:nvPr/>
          </p:nvSpPr>
          <p:spPr bwMode="auto">
            <a:xfrm>
              <a:off x="5040" y="2836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4" name="Line 80"/>
            <p:cNvSpPr>
              <a:spLocks noChangeShapeType="1"/>
            </p:cNvSpPr>
            <p:nvPr/>
          </p:nvSpPr>
          <p:spPr bwMode="auto">
            <a:xfrm flipV="1">
              <a:off x="5040" y="249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55" name="Rectangle 81"/>
          <p:cNvSpPr>
            <a:spLocks noChangeArrowheads="1"/>
          </p:cNvSpPr>
          <p:nvPr/>
        </p:nvSpPr>
        <p:spPr bwMode="auto">
          <a:xfrm>
            <a:off x="609600" y="1219200"/>
            <a:ext cx="7696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--There are no intermediate switching nodes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--All users are connected on the same medium</a:t>
            </a:r>
          </a:p>
        </p:txBody>
      </p:sp>
      <p:pic>
        <p:nvPicPr>
          <p:cNvPr id="17615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257800"/>
            <a:ext cx="1600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5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880000">
            <a:off x="1782763" y="4940300"/>
            <a:ext cx="781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7920000">
            <a:off x="2316163" y="4164013"/>
            <a:ext cx="5810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Connector 60"/>
          <p:cNvCxnSpPr>
            <a:stCxn id="176135" idx="1"/>
          </p:cNvCxnSpPr>
          <p:nvPr/>
        </p:nvCxnSpPr>
        <p:spPr>
          <a:xfrm rot="16200000" flipH="1">
            <a:off x="2470150" y="4146550"/>
            <a:ext cx="228600" cy="1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160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53340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7620000">
            <a:off x="2597150" y="4992688"/>
            <a:ext cx="781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616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5334000"/>
          <a:ext cx="744538" cy="555625"/>
        </p:xfrm>
        <a:graphic>
          <a:graphicData uri="http://schemas.openxmlformats.org/presentationml/2006/ole">
            <p:oleObj spid="_x0000_s5122" name="Microsoft ClipArt Gallery" r:id="rId8" imgW="3473280" imgH="3106440" progId="">
              <p:embed/>
            </p:oleObj>
          </a:graphicData>
        </a:graphic>
      </p:graphicFrame>
      <p:graphicFrame>
        <p:nvGraphicFramePr>
          <p:cNvPr id="17616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08663" y="5334000"/>
          <a:ext cx="744537" cy="555625"/>
        </p:xfrm>
        <a:graphic>
          <a:graphicData uri="http://schemas.openxmlformats.org/presentationml/2006/ole">
            <p:oleObj spid="_x0000_s5123" name="Microsoft ClipArt Gallery" r:id="rId9" imgW="3473280" imgH="3106440" progId="">
              <p:embed/>
            </p:oleObj>
          </a:graphicData>
        </a:graphic>
      </p:graphicFrame>
      <p:graphicFrame>
        <p:nvGraphicFramePr>
          <p:cNvPr id="17616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23063" y="5334000"/>
          <a:ext cx="744537" cy="555625"/>
        </p:xfrm>
        <a:graphic>
          <a:graphicData uri="http://schemas.openxmlformats.org/presentationml/2006/ole">
            <p:oleObj spid="_x0000_s5124" name="Microsoft ClipArt Gallery" r:id="rId10" imgW="3473280" imgH="3106440" progId="">
              <p:embed/>
            </p:oleObj>
          </a:graphicData>
        </a:graphic>
      </p:graphicFrame>
      <p:graphicFrame>
        <p:nvGraphicFramePr>
          <p:cNvPr id="17616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0" y="5334000"/>
          <a:ext cx="744538" cy="555625"/>
        </p:xfrm>
        <a:graphic>
          <a:graphicData uri="http://schemas.openxmlformats.org/presentationml/2006/ole">
            <p:oleObj spid="_x0000_s5125" name="Microsoft ClipArt Gallery" r:id="rId11" imgW="3473280" imgH="3106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7" name="Picture 5" descr="1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24" y="1079505"/>
            <a:ext cx="6781800" cy="3063875"/>
          </a:xfrm>
          <a:noFill/>
          <a:ln/>
        </p:spPr>
      </p:pic>
      <p:pic>
        <p:nvPicPr>
          <p:cNvPr id="166919" name="Picture 7" descr="1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4267200"/>
            <a:ext cx="8305800" cy="2006600"/>
          </a:xfrm>
          <a:noFill/>
          <a:ln/>
        </p:spPr>
      </p:pic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2044700" y="43307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1587500" y="42291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Application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14290"/>
            <a:ext cx="6044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Why we need Computer Networks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7699-AB70-4CAF-8363-2F45E80E4EE7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share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Circuit switching (isochronous)</a:t>
            </a:r>
          </a:p>
          <a:p>
            <a:r>
              <a:rPr lang="en-US" sz="3200"/>
              <a:t>Packet switching (asynchronous)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81A2-1A9A-4784-B594-83CAE465AB2C}" type="slidenum">
              <a:rPr lang="en-US"/>
              <a:pPr/>
              <a:t>21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1430" tIns="45716" rIns="91430" bIns="45716" anchor="t"/>
          <a:lstStyle/>
          <a:p>
            <a:r>
              <a:rPr lang="zh-TW" altLang="en-US">
                <a:ea typeface="PMingLiU" pitchFamily="18" charset="-120"/>
              </a:rPr>
              <a:t>Circuit Switching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9" name="AutoShape 13"/>
          <p:cNvSpPr>
            <a:spLocks noChangeArrowheads="1"/>
          </p:cNvSpPr>
          <p:nvPr/>
        </p:nvSpPr>
        <p:spPr bwMode="auto">
          <a:xfrm rot="5400000">
            <a:off x="5468144" y="3598069"/>
            <a:ext cx="1552575" cy="3122613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lIns="91974" tIns="45988" rIns="91974" bIns="45988" anchor="ctr"/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i="1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DATA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5719763" y="3381375"/>
            <a:ext cx="1587" cy="2955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4681538" y="3230563"/>
            <a:ext cx="0" cy="310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7802563" y="3230563"/>
            <a:ext cx="0" cy="310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793" name="AutoShape 17"/>
          <p:cNvSpPr>
            <a:spLocks noChangeArrowheads="1"/>
          </p:cNvSpPr>
          <p:nvPr/>
        </p:nvSpPr>
        <p:spPr bwMode="auto">
          <a:xfrm rot="16200000" flipH="1">
            <a:off x="6080126" y="4532312"/>
            <a:ext cx="323850" cy="3121025"/>
          </a:xfrm>
          <a:prstGeom prst="parallelogram">
            <a:avLst>
              <a:gd name="adj" fmla="val 8089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 rot="16200000" flipH="1">
            <a:off x="6108701" y="2689225"/>
            <a:ext cx="266700" cy="3121025"/>
          </a:xfrm>
          <a:prstGeom prst="parallelogram">
            <a:avLst>
              <a:gd name="adj" fmla="val 7957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795" name="AutoShape 19"/>
          <p:cNvSpPr>
            <a:spLocks noChangeArrowheads="1"/>
          </p:cNvSpPr>
          <p:nvPr/>
        </p:nvSpPr>
        <p:spPr bwMode="auto">
          <a:xfrm rot="27000000">
            <a:off x="6162675" y="3327400"/>
            <a:ext cx="158750" cy="1041400"/>
          </a:xfrm>
          <a:prstGeom prst="parallelogram">
            <a:avLst>
              <a:gd name="adj" fmla="val 6388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796" name="AutoShape 20"/>
          <p:cNvSpPr>
            <a:spLocks noChangeArrowheads="1"/>
          </p:cNvSpPr>
          <p:nvPr/>
        </p:nvSpPr>
        <p:spPr bwMode="auto">
          <a:xfrm rot="27000000">
            <a:off x="5120481" y="3167857"/>
            <a:ext cx="161925" cy="1039812"/>
          </a:xfrm>
          <a:prstGeom prst="parallelogram">
            <a:avLst>
              <a:gd name="adj" fmla="val 6388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22788" y="3587750"/>
            <a:ext cx="46037" cy="2676525"/>
            <a:chOff x="1152" y="2016"/>
            <a:chExt cx="48" cy="1920"/>
          </a:xfrm>
        </p:grpSpPr>
        <p:sp>
          <p:nvSpPr>
            <p:cNvPr id="75798" name="AutoShape 22"/>
            <p:cNvSpPr>
              <a:spLocks/>
            </p:cNvSpPr>
            <p:nvPr/>
          </p:nvSpPr>
          <p:spPr bwMode="auto">
            <a:xfrm>
              <a:off x="1152" y="2016"/>
              <a:ext cx="48" cy="528"/>
            </a:xfrm>
            <a:prstGeom prst="leftBrace">
              <a:avLst>
                <a:gd name="adj1" fmla="val 9166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698" tIns="45851" rIns="91698" bIns="229263" anchor="ctr"/>
            <a:lstStyle/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endParaRPr lang="en-US" sz="1600">
                <a:solidFill>
                  <a:srgbClr val="000000"/>
                </a:solidFill>
                <a:latin typeface="PMingLiU" pitchFamily="18" charset="-120"/>
              </a:endParaRPr>
            </a:p>
          </p:txBody>
        </p:sp>
        <p:sp>
          <p:nvSpPr>
            <p:cNvPr id="75799" name="AutoShape 23"/>
            <p:cNvSpPr>
              <a:spLocks/>
            </p:cNvSpPr>
            <p:nvPr/>
          </p:nvSpPr>
          <p:spPr bwMode="auto">
            <a:xfrm>
              <a:off x="1152" y="2592"/>
              <a:ext cx="48" cy="768"/>
            </a:xfrm>
            <a:prstGeom prst="leftBrace">
              <a:avLst>
                <a:gd name="adj1" fmla="val 133333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698" tIns="45851" rIns="91698" bIns="229263" anchor="ctr"/>
            <a:lstStyle/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endParaRPr lang="en-US" sz="1600">
                <a:solidFill>
                  <a:srgbClr val="000000"/>
                </a:solidFill>
                <a:latin typeface="PMingLiU" pitchFamily="18" charset="-120"/>
              </a:endParaRPr>
            </a:p>
          </p:txBody>
        </p:sp>
        <p:sp>
          <p:nvSpPr>
            <p:cNvPr id="75800" name="AutoShape 24"/>
            <p:cNvSpPr>
              <a:spLocks/>
            </p:cNvSpPr>
            <p:nvPr/>
          </p:nvSpPr>
          <p:spPr bwMode="auto">
            <a:xfrm>
              <a:off x="1152" y="3456"/>
              <a:ext cx="48" cy="480"/>
            </a:xfrm>
            <a:prstGeom prst="leftBrace">
              <a:avLst>
                <a:gd name="adj1" fmla="val 83333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698" tIns="45851" rIns="91698" bIns="229263" anchor="ctr"/>
            <a:lstStyle/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endParaRPr lang="en-US" sz="1600">
                <a:latin typeface="PMingLiU" pitchFamily="18" charset="-120"/>
              </a:endParaRPr>
            </a:p>
          </p:txBody>
        </p:sp>
      </p:grp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4694238" y="3595688"/>
            <a:ext cx="32289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274731" tIns="45786" rIns="91570" bIns="228943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5713413" y="371633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274731" tIns="45786" rIns="91570" bIns="228943" anchor="ctr"/>
          <a:lstStyle/>
          <a:p>
            <a:endParaRPr lang="en-US"/>
          </a:p>
        </p:txBody>
      </p:sp>
      <p:sp>
        <p:nvSpPr>
          <p:cNvPr id="75803" name="AutoShape 27"/>
          <p:cNvSpPr>
            <a:spLocks/>
          </p:cNvSpPr>
          <p:nvPr/>
        </p:nvSpPr>
        <p:spPr bwMode="auto">
          <a:xfrm>
            <a:off x="7923213" y="3587750"/>
            <a:ext cx="46037" cy="133350"/>
          </a:xfrm>
          <a:prstGeom prst="rightBrace">
            <a:avLst>
              <a:gd name="adj1" fmla="val 2413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74291" tIns="45713" rIns="91423" bIns="228577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en-US" sz="1400">
              <a:latin typeface="PMingLiU" pitchFamily="18" charset="-120"/>
            </a:endParaRP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191000" y="2255838"/>
            <a:ext cx="790575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3" tIns="45713" rIns="91423" bIns="228577" anchorCtr="1">
            <a:spAutoFit/>
            <a:flatTx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1400">
                <a:latin typeface="Arial" pitchFamily="34" charset="0"/>
              </a:rPr>
              <a:t>Caller 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7620000" y="2255838"/>
            <a:ext cx="893763" cy="48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3" tIns="45713" rIns="91423" bIns="228577" anchorCtr="1">
            <a:spAutoFit/>
            <a:flatTx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1400">
                <a:latin typeface="Arial" pitchFamily="34" charset="0"/>
              </a:rPr>
              <a:t>Callee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181600" y="1371600"/>
            <a:ext cx="1106488" cy="700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3" tIns="45713" rIns="91423" bIns="228577" anchorCtr="1">
            <a:spAutoFit/>
            <a:flatTx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1400">
                <a:latin typeface="Arial" pitchFamily="34" charset="0"/>
              </a:rPr>
              <a:t>Boston Switch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564313" y="1447800"/>
            <a:ext cx="903287" cy="700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3" tIns="45713" rIns="91423" bIns="228577" anchorCtr="1">
            <a:spAutoFit/>
            <a:flatTx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1400">
                <a:latin typeface="Arial" pitchFamily="34" charset="0"/>
              </a:rPr>
              <a:t>LA Switch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913688" y="3267075"/>
            <a:ext cx="1147762" cy="136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spAutoFit/>
          </a:bodyPr>
          <a:lstStyle/>
          <a:p>
            <a:pPr defTabSz="912813"/>
            <a:r>
              <a:rPr lang="en-US" sz="1400">
                <a:latin typeface="Arial" pitchFamily="34" charset="0"/>
              </a:rPr>
              <a:t>propagation delay </a:t>
            </a:r>
          </a:p>
          <a:p>
            <a:pPr defTabSz="912813"/>
            <a:r>
              <a:rPr lang="en-US" sz="1400">
                <a:latin typeface="Arial" pitchFamily="34" charset="0"/>
              </a:rPr>
              <a:t>between caller and  </a:t>
            </a:r>
          </a:p>
          <a:p>
            <a:pPr defTabSz="912813"/>
            <a:r>
              <a:rPr lang="en-US" sz="1400">
                <a:latin typeface="Arial" pitchFamily="34" charset="0"/>
              </a:rPr>
              <a:t>and Boston switch</a:t>
            </a:r>
          </a:p>
        </p:txBody>
      </p:sp>
      <p:sp>
        <p:nvSpPr>
          <p:cNvPr id="75809" name="AutoShape 33"/>
          <p:cNvSpPr>
            <a:spLocks noChangeArrowheads="1"/>
          </p:cNvSpPr>
          <p:nvPr/>
        </p:nvSpPr>
        <p:spPr bwMode="auto">
          <a:xfrm rot="27000000">
            <a:off x="7201694" y="3498056"/>
            <a:ext cx="161925" cy="1039813"/>
          </a:xfrm>
          <a:prstGeom prst="parallelogram">
            <a:avLst>
              <a:gd name="adj" fmla="val 6388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V="1">
            <a:off x="5719763" y="3179763"/>
            <a:ext cx="368300" cy="53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 flipV="1">
            <a:off x="5719763" y="3248025"/>
            <a:ext cx="368300" cy="534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812" name="AutoShape 36"/>
          <p:cNvSpPr>
            <a:spLocks/>
          </p:cNvSpPr>
          <p:nvPr/>
        </p:nvSpPr>
        <p:spPr bwMode="auto">
          <a:xfrm>
            <a:off x="6088063" y="3179763"/>
            <a:ext cx="44450" cy="101600"/>
          </a:xfrm>
          <a:prstGeom prst="rightBrace">
            <a:avLst>
              <a:gd name="adj1" fmla="val 190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74291" tIns="45713" rIns="91423" bIns="228577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en-US" sz="1400">
              <a:latin typeface="PMingLiU" pitchFamily="18" charset="-120"/>
            </a:endParaRP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5665788" y="2900363"/>
            <a:ext cx="2251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ctr" defTabSz="912813"/>
            <a:r>
              <a:rPr lang="en-US" sz="1400">
                <a:latin typeface="Arial" pitchFamily="34" charset="0"/>
              </a:rPr>
              <a:t>processing delay at switch</a:t>
            </a:r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 flipH="1">
            <a:off x="6759575" y="3370263"/>
            <a:ext cx="0" cy="300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 flipV="1">
            <a:off x="4724400" y="2438400"/>
            <a:ext cx="720725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>
            <a:off x="58674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>
            <a:off x="6959600" y="2438400"/>
            <a:ext cx="965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34950" y="1346219"/>
            <a:ext cx="3879850" cy="4868863"/>
          </a:xfrm>
          <a:noFill/>
          <a:ln/>
        </p:spPr>
        <p:txBody>
          <a:bodyPr lIns="90479" tIns="44446" rIns="90479" bIns="44446">
            <a:normAutofit fontScale="92500" lnSpcReduction="10000"/>
          </a:bodyPr>
          <a:lstStyle/>
          <a:p>
            <a:pPr marL="533400" indent="-533400" defTabSz="915988">
              <a:lnSpc>
                <a:spcPct val="90000"/>
              </a:lnSpc>
            </a:pPr>
            <a:r>
              <a:rPr lang="en-US" dirty="0"/>
              <a:t>It’s the method used by the telephone network</a:t>
            </a:r>
          </a:p>
          <a:p>
            <a:pPr marL="533400" indent="-533400" defTabSz="915988">
              <a:lnSpc>
                <a:spcPct val="90000"/>
              </a:lnSpc>
            </a:pPr>
            <a:r>
              <a:rPr lang="en-US" dirty="0"/>
              <a:t>A call has three phases:</a:t>
            </a:r>
          </a:p>
          <a:p>
            <a:pPr marL="914400" lvl="1" indent="-457200" defTabSz="9159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Establish circuit from end-to-end (“dialing”),</a:t>
            </a:r>
          </a:p>
          <a:p>
            <a:pPr marL="914400" lvl="1" indent="-457200" defTabSz="9159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Communicate,</a:t>
            </a:r>
          </a:p>
          <a:p>
            <a:pPr marL="914400" lvl="1" indent="-457200" defTabSz="9159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Close circuit (“tear down”).</a:t>
            </a:r>
          </a:p>
          <a:p>
            <a:pPr marL="533400" indent="-533400" defTabSz="915988">
              <a:lnSpc>
                <a:spcPct val="90000"/>
              </a:lnSpc>
            </a:pPr>
            <a:r>
              <a:rPr lang="en-US" sz="2600" dirty="0"/>
              <a:t>If circuit not available: “busy signal”</a:t>
            </a:r>
          </a:p>
          <a:p>
            <a:pPr marL="914400" lvl="1" indent="-457200" defTabSz="915988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114800" y="3705225"/>
            <a:ext cx="457200" cy="33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(1)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4114800" y="4570413"/>
            <a:ext cx="457200" cy="331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(2)</a:t>
            </a:r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4114800" y="5681663"/>
            <a:ext cx="457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spAutoFit/>
          </a:bodyPr>
          <a:lstStyle/>
          <a:p>
            <a:pPr algn="ctr" defTabSz="912813"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(3)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267200" y="2514600"/>
            <a:ext cx="514350" cy="400050"/>
            <a:chOff x="384" y="1394"/>
            <a:chExt cx="372" cy="300"/>
          </a:xfrm>
        </p:grpSpPr>
        <p:sp>
          <p:nvSpPr>
            <p:cNvPr id="75823" name="Rectangle 47"/>
            <p:cNvSpPr>
              <a:spLocks noChangeArrowheads="1"/>
            </p:cNvSpPr>
            <p:nvPr/>
          </p:nvSpPr>
          <p:spPr bwMode="auto">
            <a:xfrm>
              <a:off x="433" y="1651"/>
              <a:ext cx="264" cy="4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4" name="Freeform 48"/>
            <p:cNvSpPr>
              <a:spLocks/>
            </p:cNvSpPr>
            <p:nvPr/>
          </p:nvSpPr>
          <p:spPr bwMode="auto">
            <a:xfrm rot="-2304584">
              <a:off x="384" y="1394"/>
              <a:ext cx="372" cy="286"/>
            </a:xfrm>
            <a:custGeom>
              <a:avLst/>
              <a:gdLst/>
              <a:ahLst/>
              <a:cxnLst>
                <a:cxn ang="0">
                  <a:pos x="250" y="114"/>
                </a:cxn>
                <a:cxn ang="0">
                  <a:pos x="223" y="98"/>
                </a:cxn>
                <a:cxn ang="0">
                  <a:pos x="196" y="89"/>
                </a:cxn>
                <a:cxn ang="0">
                  <a:pos x="179" y="95"/>
                </a:cxn>
                <a:cxn ang="0">
                  <a:pos x="175" y="117"/>
                </a:cxn>
                <a:cxn ang="0">
                  <a:pos x="167" y="136"/>
                </a:cxn>
                <a:cxn ang="0">
                  <a:pos x="155" y="153"/>
                </a:cxn>
                <a:cxn ang="0">
                  <a:pos x="139" y="168"/>
                </a:cxn>
                <a:cxn ang="0">
                  <a:pos x="115" y="170"/>
                </a:cxn>
                <a:cxn ang="0">
                  <a:pos x="75" y="149"/>
                </a:cxn>
                <a:cxn ang="0">
                  <a:pos x="34" y="125"/>
                </a:cxn>
                <a:cxn ang="0">
                  <a:pos x="5" y="107"/>
                </a:cxn>
                <a:cxn ang="0">
                  <a:pos x="8" y="90"/>
                </a:cxn>
                <a:cxn ang="0">
                  <a:pos x="31" y="57"/>
                </a:cxn>
                <a:cxn ang="0">
                  <a:pos x="62" y="26"/>
                </a:cxn>
                <a:cxn ang="0">
                  <a:pos x="98" y="5"/>
                </a:cxn>
                <a:cxn ang="0">
                  <a:pos x="127" y="0"/>
                </a:cxn>
                <a:cxn ang="0">
                  <a:pos x="150" y="2"/>
                </a:cxn>
                <a:cxn ang="0">
                  <a:pos x="175" y="4"/>
                </a:cxn>
                <a:cxn ang="0">
                  <a:pos x="203" y="10"/>
                </a:cxn>
                <a:cxn ang="0">
                  <a:pos x="232" y="17"/>
                </a:cxn>
                <a:cxn ang="0">
                  <a:pos x="262" y="25"/>
                </a:cxn>
                <a:cxn ang="0">
                  <a:pos x="291" y="34"/>
                </a:cxn>
                <a:cxn ang="0">
                  <a:pos x="317" y="45"/>
                </a:cxn>
                <a:cxn ang="0">
                  <a:pos x="351" y="61"/>
                </a:cxn>
                <a:cxn ang="0">
                  <a:pos x="392" y="89"/>
                </a:cxn>
                <a:cxn ang="0">
                  <a:pos x="435" y="124"/>
                </a:cxn>
                <a:cxn ang="0">
                  <a:pos x="477" y="167"/>
                </a:cxn>
                <a:cxn ang="0">
                  <a:pos x="509" y="210"/>
                </a:cxn>
                <a:cxn ang="0">
                  <a:pos x="527" y="249"/>
                </a:cxn>
                <a:cxn ang="0">
                  <a:pos x="542" y="288"/>
                </a:cxn>
                <a:cxn ang="0">
                  <a:pos x="550" y="321"/>
                </a:cxn>
                <a:cxn ang="0">
                  <a:pos x="553" y="356"/>
                </a:cxn>
                <a:cxn ang="0">
                  <a:pos x="545" y="399"/>
                </a:cxn>
                <a:cxn ang="0">
                  <a:pos x="527" y="436"/>
                </a:cxn>
                <a:cxn ang="0">
                  <a:pos x="502" y="463"/>
                </a:cxn>
                <a:cxn ang="0">
                  <a:pos x="393" y="381"/>
                </a:cxn>
                <a:cxn ang="0">
                  <a:pos x="400" y="361"/>
                </a:cxn>
                <a:cxn ang="0">
                  <a:pos x="414" y="343"/>
                </a:cxn>
                <a:cxn ang="0">
                  <a:pos x="433" y="332"/>
                </a:cxn>
                <a:cxn ang="0">
                  <a:pos x="457" y="323"/>
                </a:cxn>
                <a:cxn ang="0">
                  <a:pos x="458" y="309"/>
                </a:cxn>
                <a:cxn ang="0">
                  <a:pos x="448" y="289"/>
                </a:cxn>
                <a:cxn ang="0">
                  <a:pos x="433" y="270"/>
                </a:cxn>
                <a:cxn ang="0">
                  <a:pos x="419" y="254"/>
                </a:cxn>
                <a:cxn ang="0">
                  <a:pos x="389" y="225"/>
                </a:cxn>
                <a:cxn ang="0">
                  <a:pos x="347" y="188"/>
                </a:cxn>
                <a:cxn ang="0">
                  <a:pos x="302" y="152"/>
                </a:cxn>
                <a:cxn ang="0">
                  <a:pos x="262" y="122"/>
                </a:cxn>
              </a:cxnLst>
              <a:rect l="0" t="0" r="r" b="b"/>
              <a:pathLst>
                <a:path w="553" h="470">
                  <a:moveTo>
                    <a:pt x="262" y="122"/>
                  </a:moveTo>
                  <a:lnTo>
                    <a:pt x="250" y="114"/>
                  </a:lnTo>
                  <a:lnTo>
                    <a:pt x="237" y="106"/>
                  </a:lnTo>
                  <a:lnTo>
                    <a:pt x="223" y="98"/>
                  </a:lnTo>
                  <a:lnTo>
                    <a:pt x="209" y="92"/>
                  </a:lnTo>
                  <a:lnTo>
                    <a:pt x="196" y="89"/>
                  </a:lnTo>
                  <a:lnTo>
                    <a:pt x="186" y="89"/>
                  </a:lnTo>
                  <a:lnTo>
                    <a:pt x="179" y="95"/>
                  </a:lnTo>
                  <a:lnTo>
                    <a:pt x="177" y="106"/>
                  </a:lnTo>
                  <a:lnTo>
                    <a:pt x="175" y="117"/>
                  </a:lnTo>
                  <a:lnTo>
                    <a:pt x="172" y="127"/>
                  </a:lnTo>
                  <a:lnTo>
                    <a:pt x="167" y="136"/>
                  </a:lnTo>
                  <a:lnTo>
                    <a:pt x="162" y="144"/>
                  </a:lnTo>
                  <a:lnTo>
                    <a:pt x="155" y="153"/>
                  </a:lnTo>
                  <a:lnTo>
                    <a:pt x="147" y="162"/>
                  </a:lnTo>
                  <a:lnTo>
                    <a:pt x="139" y="168"/>
                  </a:lnTo>
                  <a:lnTo>
                    <a:pt x="129" y="176"/>
                  </a:lnTo>
                  <a:lnTo>
                    <a:pt x="115" y="170"/>
                  </a:lnTo>
                  <a:lnTo>
                    <a:pt x="97" y="160"/>
                  </a:lnTo>
                  <a:lnTo>
                    <a:pt x="75" y="149"/>
                  </a:lnTo>
                  <a:lnTo>
                    <a:pt x="53" y="136"/>
                  </a:lnTo>
                  <a:lnTo>
                    <a:pt x="34" y="125"/>
                  </a:lnTo>
                  <a:lnTo>
                    <a:pt x="16" y="114"/>
                  </a:lnTo>
                  <a:lnTo>
                    <a:pt x="5" y="107"/>
                  </a:lnTo>
                  <a:lnTo>
                    <a:pt x="0" y="105"/>
                  </a:lnTo>
                  <a:lnTo>
                    <a:pt x="8" y="90"/>
                  </a:lnTo>
                  <a:lnTo>
                    <a:pt x="19" y="73"/>
                  </a:lnTo>
                  <a:lnTo>
                    <a:pt x="31" y="57"/>
                  </a:lnTo>
                  <a:lnTo>
                    <a:pt x="46" y="41"/>
                  </a:lnTo>
                  <a:lnTo>
                    <a:pt x="62" y="26"/>
                  </a:lnTo>
                  <a:lnTo>
                    <a:pt x="80" y="13"/>
                  </a:lnTo>
                  <a:lnTo>
                    <a:pt x="98" y="5"/>
                  </a:lnTo>
                  <a:lnTo>
                    <a:pt x="117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50" y="2"/>
                  </a:lnTo>
                  <a:lnTo>
                    <a:pt x="162" y="3"/>
                  </a:lnTo>
                  <a:lnTo>
                    <a:pt x="175" y="4"/>
                  </a:lnTo>
                  <a:lnTo>
                    <a:pt x="189" y="6"/>
                  </a:lnTo>
                  <a:lnTo>
                    <a:pt x="203" y="10"/>
                  </a:lnTo>
                  <a:lnTo>
                    <a:pt x="218" y="12"/>
                  </a:lnTo>
                  <a:lnTo>
                    <a:pt x="232" y="17"/>
                  </a:lnTo>
                  <a:lnTo>
                    <a:pt x="247" y="20"/>
                  </a:lnTo>
                  <a:lnTo>
                    <a:pt x="262" y="25"/>
                  </a:lnTo>
                  <a:lnTo>
                    <a:pt x="276" y="29"/>
                  </a:lnTo>
                  <a:lnTo>
                    <a:pt x="291" y="34"/>
                  </a:lnTo>
                  <a:lnTo>
                    <a:pt x="303" y="40"/>
                  </a:lnTo>
                  <a:lnTo>
                    <a:pt x="317" y="45"/>
                  </a:lnTo>
                  <a:lnTo>
                    <a:pt x="330" y="51"/>
                  </a:lnTo>
                  <a:lnTo>
                    <a:pt x="351" y="61"/>
                  </a:lnTo>
                  <a:lnTo>
                    <a:pt x="372" y="74"/>
                  </a:lnTo>
                  <a:lnTo>
                    <a:pt x="392" y="89"/>
                  </a:lnTo>
                  <a:lnTo>
                    <a:pt x="414" y="105"/>
                  </a:lnTo>
                  <a:lnTo>
                    <a:pt x="435" y="124"/>
                  </a:lnTo>
                  <a:lnTo>
                    <a:pt x="456" y="144"/>
                  </a:lnTo>
                  <a:lnTo>
                    <a:pt x="477" y="167"/>
                  </a:lnTo>
                  <a:lnTo>
                    <a:pt x="497" y="193"/>
                  </a:lnTo>
                  <a:lnTo>
                    <a:pt x="509" y="210"/>
                  </a:lnTo>
                  <a:lnTo>
                    <a:pt x="518" y="228"/>
                  </a:lnTo>
                  <a:lnTo>
                    <a:pt x="527" y="249"/>
                  </a:lnTo>
                  <a:lnTo>
                    <a:pt x="535" y="269"/>
                  </a:lnTo>
                  <a:lnTo>
                    <a:pt x="542" y="288"/>
                  </a:lnTo>
                  <a:lnTo>
                    <a:pt x="547" y="305"/>
                  </a:lnTo>
                  <a:lnTo>
                    <a:pt x="550" y="321"/>
                  </a:lnTo>
                  <a:lnTo>
                    <a:pt x="553" y="334"/>
                  </a:lnTo>
                  <a:lnTo>
                    <a:pt x="553" y="356"/>
                  </a:lnTo>
                  <a:lnTo>
                    <a:pt x="549" y="378"/>
                  </a:lnTo>
                  <a:lnTo>
                    <a:pt x="545" y="399"/>
                  </a:lnTo>
                  <a:lnTo>
                    <a:pt x="538" y="419"/>
                  </a:lnTo>
                  <a:lnTo>
                    <a:pt x="527" y="436"/>
                  </a:lnTo>
                  <a:lnTo>
                    <a:pt x="516" y="451"/>
                  </a:lnTo>
                  <a:lnTo>
                    <a:pt x="502" y="463"/>
                  </a:lnTo>
                  <a:lnTo>
                    <a:pt x="487" y="470"/>
                  </a:lnTo>
                  <a:lnTo>
                    <a:pt x="393" y="381"/>
                  </a:lnTo>
                  <a:lnTo>
                    <a:pt x="396" y="370"/>
                  </a:lnTo>
                  <a:lnTo>
                    <a:pt x="400" y="361"/>
                  </a:lnTo>
                  <a:lnTo>
                    <a:pt x="406" y="351"/>
                  </a:lnTo>
                  <a:lnTo>
                    <a:pt x="414" y="343"/>
                  </a:lnTo>
                  <a:lnTo>
                    <a:pt x="422" y="338"/>
                  </a:lnTo>
                  <a:lnTo>
                    <a:pt x="433" y="332"/>
                  </a:lnTo>
                  <a:lnTo>
                    <a:pt x="444" y="326"/>
                  </a:lnTo>
                  <a:lnTo>
                    <a:pt x="457" y="323"/>
                  </a:lnTo>
                  <a:lnTo>
                    <a:pt x="459" y="317"/>
                  </a:lnTo>
                  <a:lnTo>
                    <a:pt x="458" y="309"/>
                  </a:lnTo>
                  <a:lnTo>
                    <a:pt x="453" y="300"/>
                  </a:lnTo>
                  <a:lnTo>
                    <a:pt x="448" y="289"/>
                  </a:lnTo>
                  <a:lnTo>
                    <a:pt x="441" y="279"/>
                  </a:lnTo>
                  <a:lnTo>
                    <a:pt x="433" y="270"/>
                  </a:lnTo>
                  <a:lnTo>
                    <a:pt x="426" y="260"/>
                  </a:lnTo>
                  <a:lnTo>
                    <a:pt x="419" y="254"/>
                  </a:lnTo>
                  <a:lnTo>
                    <a:pt x="406" y="241"/>
                  </a:lnTo>
                  <a:lnTo>
                    <a:pt x="389" y="225"/>
                  </a:lnTo>
                  <a:lnTo>
                    <a:pt x="369" y="208"/>
                  </a:lnTo>
                  <a:lnTo>
                    <a:pt x="347" y="188"/>
                  </a:lnTo>
                  <a:lnTo>
                    <a:pt x="324" y="170"/>
                  </a:lnTo>
                  <a:lnTo>
                    <a:pt x="302" y="152"/>
                  </a:lnTo>
                  <a:lnTo>
                    <a:pt x="280" y="136"/>
                  </a:lnTo>
                  <a:lnTo>
                    <a:pt x="262" y="1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676" y="1569"/>
              <a:ext cx="53" cy="5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>
              <a:off x="481" y="1434"/>
              <a:ext cx="68" cy="3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Freeform 51"/>
            <p:cNvSpPr>
              <a:spLocks/>
            </p:cNvSpPr>
            <p:nvPr/>
          </p:nvSpPr>
          <p:spPr bwMode="auto">
            <a:xfrm>
              <a:off x="433" y="1508"/>
              <a:ext cx="264" cy="133"/>
            </a:xfrm>
            <a:custGeom>
              <a:avLst/>
              <a:gdLst/>
              <a:ahLst/>
              <a:cxnLst>
                <a:cxn ang="0">
                  <a:pos x="527" y="256"/>
                </a:cxn>
                <a:cxn ang="0">
                  <a:pos x="517" y="245"/>
                </a:cxn>
                <a:cxn ang="0">
                  <a:pos x="501" y="240"/>
                </a:cxn>
                <a:cxn ang="0">
                  <a:pos x="480" y="229"/>
                </a:cxn>
                <a:cxn ang="0">
                  <a:pos x="457" y="208"/>
                </a:cxn>
                <a:cxn ang="0">
                  <a:pos x="439" y="182"/>
                </a:cxn>
                <a:cxn ang="0">
                  <a:pos x="429" y="150"/>
                </a:cxn>
                <a:cxn ang="0">
                  <a:pos x="429" y="113"/>
                </a:cxn>
                <a:cxn ang="0">
                  <a:pos x="464" y="93"/>
                </a:cxn>
                <a:cxn ang="0">
                  <a:pos x="425" y="49"/>
                </a:cxn>
                <a:cxn ang="0">
                  <a:pos x="425" y="18"/>
                </a:cxn>
                <a:cxn ang="0">
                  <a:pos x="415" y="5"/>
                </a:cxn>
                <a:cxn ang="0">
                  <a:pos x="395" y="0"/>
                </a:cxn>
                <a:cxn ang="0">
                  <a:pos x="374" y="5"/>
                </a:cxn>
                <a:cxn ang="0">
                  <a:pos x="365" y="18"/>
                </a:cxn>
                <a:cxn ang="0">
                  <a:pos x="366" y="49"/>
                </a:cxn>
                <a:cxn ang="0">
                  <a:pos x="147" y="22"/>
                </a:cxn>
                <a:cxn ang="0">
                  <a:pos x="137" y="9"/>
                </a:cxn>
                <a:cxn ang="0">
                  <a:pos x="118" y="6"/>
                </a:cxn>
                <a:cxn ang="0">
                  <a:pos x="98" y="11"/>
                </a:cxn>
                <a:cxn ang="0">
                  <a:pos x="89" y="22"/>
                </a:cxn>
                <a:cxn ang="0">
                  <a:pos x="53" y="51"/>
                </a:cxn>
                <a:cxn ang="0">
                  <a:pos x="57" y="93"/>
                </a:cxn>
                <a:cxn ang="0">
                  <a:pos x="75" y="93"/>
                </a:cxn>
                <a:cxn ang="0">
                  <a:pos x="91" y="107"/>
                </a:cxn>
                <a:cxn ang="0">
                  <a:pos x="94" y="139"/>
                </a:cxn>
                <a:cxn ang="0">
                  <a:pos x="86" y="174"/>
                </a:cxn>
                <a:cxn ang="0">
                  <a:pos x="69" y="206"/>
                </a:cxn>
                <a:cxn ang="0">
                  <a:pos x="45" y="229"/>
                </a:cxn>
                <a:cxn ang="0">
                  <a:pos x="26" y="241"/>
                </a:cxn>
                <a:cxn ang="0">
                  <a:pos x="11" y="248"/>
                </a:cxn>
                <a:cxn ang="0">
                  <a:pos x="1" y="257"/>
                </a:cxn>
                <a:cxn ang="0">
                  <a:pos x="529" y="266"/>
                </a:cxn>
              </a:cxnLst>
              <a:rect l="0" t="0" r="r" b="b"/>
              <a:pathLst>
                <a:path w="529" h="266">
                  <a:moveTo>
                    <a:pt x="529" y="266"/>
                  </a:moveTo>
                  <a:lnTo>
                    <a:pt x="527" y="256"/>
                  </a:lnTo>
                  <a:lnTo>
                    <a:pt x="523" y="250"/>
                  </a:lnTo>
                  <a:lnTo>
                    <a:pt x="517" y="245"/>
                  </a:lnTo>
                  <a:lnTo>
                    <a:pt x="509" y="242"/>
                  </a:lnTo>
                  <a:lnTo>
                    <a:pt x="501" y="240"/>
                  </a:lnTo>
                  <a:lnTo>
                    <a:pt x="490" y="235"/>
                  </a:lnTo>
                  <a:lnTo>
                    <a:pt x="480" y="229"/>
                  </a:lnTo>
                  <a:lnTo>
                    <a:pt x="469" y="220"/>
                  </a:lnTo>
                  <a:lnTo>
                    <a:pt x="457" y="208"/>
                  </a:lnTo>
                  <a:lnTo>
                    <a:pt x="447" y="196"/>
                  </a:lnTo>
                  <a:lnTo>
                    <a:pt x="439" y="182"/>
                  </a:lnTo>
                  <a:lnTo>
                    <a:pt x="433" y="166"/>
                  </a:lnTo>
                  <a:lnTo>
                    <a:pt x="429" y="150"/>
                  </a:lnTo>
                  <a:lnTo>
                    <a:pt x="427" y="131"/>
                  </a:lnTo>
                  <a:lnTo>
                    <a:pt x="429" y="113"/>
                  </a:lnTo>
                  <a:lnTo>
                    <a:pt x="434" y="93"/>
                  </a:lnTo>
                  <a:lnTo>
                    <a:pt x="464" y="93"/>
                  </a:lnTo>
                  <a:lnTo>
                    <a:pt x="464" y="49"/>
                  </a:lnTo>
                  <a:lnTo>
                    <a:pt x="425" y="49"/>
                  </a:lnTo>
                  <a:lnTo>
                    <a:pt x="425" y="22"/>
                  </a:lnTo>
                  <a:lnTo>
                    <a:pt x="425" y="18"/>
                  </a:lnTo>
                  <a:lnTo>
                    <a:pt x="422" y="9"/>
                  </a:lnTo>
                  <a:lnTo>
                    <a:pt x="415" y="5"/>
                  </a:lnTo>
                  <a:lnTo>
                    <a:pt x="406" y="1"/>
                  </a:lnTo>
                  <a:lnTo>
                    <a:pt x="395" y="0"/>
                  </a:lnTo>
                  <a:lnTo>
                    <a:pt x="383" y="1"/>
                  </a:lnTo>
                  <a:lnTo>
                    <a:pt x="374" y="5"/>
                  </a:lnTo>
                  <a:lnTo>
                    <a:pt x="367" y="9"/>
                  </a:lnTo>
                  <a:lnTo>
                    <a:pt x="365" y="18"/>
                  </a:lnTo>
                  <a:lnTo>
                    <a:pt x="366" y="22"/>
                  </a:lnTo>
                  <a:lnTo>
                    <a:pt x="366" y="49"/>
                  </a:lnTo>
                  <a:lnTo>
                    <a:pt x="147" y="49"/>
                  </a:lnTo>
                  <a:lnTo>
                    <a:pt x="147" y="22"/>
                  </a:lnTo>
                  <a:lnTo>
                    <a:pt x="144" y="14"/>
                  </a:lnTo>
                  <a:lnTo>
                    <a:pt x="137" y="9"/>
                  </a:lnTo>
                  <a:lnTo>
                    <a:pt x="128" y="6"/>
                  </a:lnTo>
                  <a:lnTo>
                    <a:pt x="118" y="6"/>
                  </a:lnTo>
                  <a:lnTo>
                    <a:pt x="107" y="7"/>
                  </a:lnTo>
                  <a:lnTo>
                    <a:pt x="98" y="11"/>
                  </a:lnTo>
                  <a:lnTo>
                    <a:pt x="91" y="15"/>
                  </a:lnTo>
                  <a:lnTo>
                    <a:pt x="89" y="22"/>
                  </a:lnTo>
                  <a:lnTo>
                    <a:pt x="89" y="51"/>
                  </a:lnTo>
                  <a:lnTo>
                    <a:pt x="53" y="51"/>
                  </a:lnTo>
                  <a:lnTo>
                    <a:pt x="53" y="93"/>
                  </a:lnTo>
                  <a:lnTo>
                    <a:pt x="57" y="93"/>
                  </a:lnTo>
                  <a:lnTo>
                    <a:pt x="65" y="93"/>
                  </a:lnTo>
                  <a:lnTo>
                    <a:pt x="75" y="93"/>
                  </a:lnTo>
                  <a:lnTo>
                    <a:pt x="87" y="93"/>
                  </a:lnTo>
                  <a:lnTo>
                    <a:pt x="91" y="107"/>
                  </a:lnTo>
                  <a:lnTo>
                    <a:pt x="94" y="122"/>
                  </a:lnTo>
                  <a:lnTo>
                    <a:pt x="94" y="139"/>
                  </a:lnTo>
                  <a:lnTo>
                    <a:pt x="91" y="157"/>
                  </a:lnTo>
                  <a:lnTo>
                    <a:pt x="86" y="174"/>
                  </a:lnTo>
                  <a:lnTo>
                    <a:pt x="79" y="190"/>
                  </a:lnTo>
                  <a:lnTo>
                    <a:pt x="69" y="206"/>
                  </a:lnTo>
                  <a:lnTo>
                    <a:pt x="57" y="220"/>
                  </a:lnTo>
                  <a:lnTo>
                    <a:pt x="45" y="229"/>
                  </a:lnTo>
                  <a:lnTo>
                    <a:pt x="35" y="236"/>
                  </a:lnTo>
                  <a:lnTo>
                    <a:pt x="26" y="241"/>
                  </a:lnTo>
                  <a:lnTo>
                    <a:pt x="17" y="244"/>
                  </a:lnTo>
                  <a:lnTo>
                    <a:pt x="11" y="248"/>
                  </a:lnTo>
                  <a:lnTo>
                    <a:pt x="5" y="251"/>
                  </a:lnTo>
                  <a:lnTo>
                    <a:pt x="1" y="257"/>
                  </a:lnTo>
                  <a:lnTo>
                    <a:pt x="0" y="266"/>
                  </a:lnTo>
                  <a:lnTo>
                    <a:pt x="529" y="2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Freeform 52"/>
            <p:cNvSpPr>
              <a:spLocks/>
            </p:cNvSpPr>
            <p:nvPr/>
          </p:nvSpPr>
          <p:spPr bwMode="auto">
            <a:xfrm>
              <a:off x="558" y="1547"/>
              <a:ext cx="40" cy="39"/>
            </a:xfrm>
            <a:custGeom>
              <a:avLst/>
              <a:gdLst/>
              <a:ahLst/>
              <a:cxnLst>
                <a:cxn ang="0">
                  <a:pos x="79" y="80"/>
                </a:cxn>
                <a:cxn ang="0">
                  <a:pos x="79" y="80"/>
                </a:cxn>
                <a:cxn ang="0">
                  <a:pos x="77" y="65"/>
                </a:cxn>
                <a:cxn ang="0">
                  <a:pos x="72" y="50"/>
                </a:cxn>
                <a:cxn ang="0">
                  <a:pos x="65" y="36"/>
                </a:cxn>
                <a:cxn ang="0">
                  <a:pos x="55" y="23"/>
                </a:cxn>
                <a:cxn ang="0">
                  <a:pos x="44" y="14"/>
                </a:cxn>
                <a:cxn ang="0">
                  <a:pos x="30" y="7"/>
                </a:cxn>
                <a:cxn ang="0">
                  <a:pos x="15" y="3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5" y="12"/>
                </a:cxn>
                <a:cxn ang="0">
                  <a:pos x="27" y="17"/>
                </a:cxn>
                <a:cxn ang="0">
                  <a:pos x="39" y="23"/>
                </a:cxn>
                <a:cxn ang="0">
                  <a:pos x="48" y="30"/>
                </a:cxn>
                <a:cxn ang="0">
                  <a:pos x="56" y="41"/>
                </a:cxn>
                <a:cxn ang="0">
                  <a:pos x="63" y="52"/>
                </a:cxn>
                <a:cxn ang="0">
                  <a:pos x="68" y="65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9" y="80"/>
                </a:cxn>
              </a:cxnLst>
              <a:rect l="0" t="0" r="r" b="b"/>
              <a:pathLst>
                <a:path w="79" h="80">
                  <a:moveTo>
                    <a:pt x="79" y="80"/>
                  </a:moveTo>
                  <a:lnTo>
                    <a:pt x="79" y="80"/>
                  </a:lnTo>
                  <a:lnTo>
                    <a:pt x="77" y="65"/>
                  </a:lnTo>
                  <a:lnTo>
                    <a:pt x="72" y="50"/>
                  </a:lnTo>
                  <a:lnTo>
                    <a:pt x="65" y="36"/>
                  </a:lnTo>
                  <a:lnTo>
                    <a:pt x="55" y="23"/>
                  </a:lnTo>
                  <a:lnTo>
                    <a:pt x="44" y="14"/>
                  </a:lnTo>
                  <a:lnTo>
                    <a:pt x="30" y="7"/>
                  </a:lnTo>
                  <a:lnTo>
                    <a:pt x="15" y="3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" y="12"/>
                  </a:lnTo>
                  <a:lnTo>
                    <a:pt x="27" y="17"/>
                  </a:lnTo>
                  <a:lnTo>
                    <a:pt x="39" y="23"/>
                  </a:lnTo>
                  <a:lnTo>
                    <a:pt x="48" y="30"/>
                  </a:lnTo>
                  <a:lnTo>
                    <a:pt x="56" y="41"/>
                  </a:lnTo>
                  <a:lnTo>
                    <a:pt x="63" y="52"/>
                  </a:lnTo>
                  <a:lnTo>
                    <a:pt x="68" y="65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9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9" name="Freeform 53"/>
            <p:cNvSpPr>
              <a:spLocks/>
            </p:cNvSpPr>
            <p:nvPr/>
          </p:nvSpPr>
          <p:spPr bwMode="auto">
            <a:xfrm>
              <a:off x="558" y="1586"/>
              <a:ext cx="40" cy="40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78"/>
                </a:cxn>
                <a:cxn ang="0">
                  <a:pos x="15" y="76"/>
                </a:cxn>
                <a:cxn ang="0">
                  <a:pos x="30" y="71"/>
                </a:cxn>
                <a:cxn ang="0">
                  <a:pos x="44" y="64"/>
                </a:cxn>
                <a:cxn ang="0">
                  <a:pos x="55" y="55"/>
                </a:cxn>
                <a:cxn ang="0">
                  <a:pos x="65" y="42"/>
                </a:cxn>
                <a:cxn ang="0">
                  <a:pos x="72" y="31"/>
                </a:cxn>
                <a:cxn ang="0">
                  <a:pos x="77" y="15"/>
                </a:cxn>
                <a:cxn ang="0">
                  <a:pos x="79" y="0"/>
                </a:cxn>
                <a:cxn ang="0">
                  <a:pos x="68" y="0"/>
                </a:cxn>
                <a:cxn ang="0">
                  <a:pos x="68" y="15"/>
                </a:cxn>
                <a:cxn ang="0">
                  <a:pos x="63" y="26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39" y="55"/>
                </a:cxn>
                <a:cxn ang="0">
                  <a:pos x="27" y="62"/>
                </a:cxn>
                <a:cxn ang="0">
                  <a:pos x="15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8"/>
                </a:cxn>
              </a:cxnLst>
              <a:rect l="0" t="0" r="r" b="b"/>
              <a:pathLst>
                <a:path w="79" h="78">
                  <a:moveTo>
                    <a:pt x="0" y="78"/>
                  </a:moveTo>
                  <a:lnTo>
                    <a:pt x="0" y="78"/>
                  </a:lnTo>
                  <a:lnTo>
                    <a:pt x="15" y="76"/>
                  </a:lnTo>
                  <a:lnTo>
                    <a:pt x="30" y="71"/>
                  </a:lnTo>
                  <a:lnTo>
                    <a:pt x="44" y="64"/>
                  </a:lnTo>
                  <a:lnTo>
                    <a:pt x="55" y="55"/>
                  </a:lnTo>
                  <a:lnTo>
                    <a:pt x="65" y="42"/>
                  </a:lnTo>
                  <a:lnTo>
                    <a:pt x="72" y="31"/>
                  </a:lnTo>
                  <a:lnTo>
                    <a:pt x="77" y="15"/>
                  </a:lnTo>
                  <a:lnTo>
                    <a:pt x="79" y="0"/>
                  </a:lnTo>
                  <a:lnTo>
                    <a:pt x="68" y="0"/>
                  </a:lnTo>
                  <a:lnTo>
                    <a:pt x="68" y="15"/>
                  </a:lnTo>
                  <a:lnTo>
                    <a:pt x="63" y="26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39" y="55"/>
                  </a:lnTo>
                  <a:lnTo>
                    <a:pt x="27" y="62"/>
                  </a:lnTo>
                  <a:lnTo>
                    <a:pt x="15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0" name="Freeform 54"/>
            <p:cNvSpPr>
              <a:spLocks/>
            </p:cNvSpPr>
            <p:nvPr/>
          </p:nvSpPr>
          <p:spPr bwMode="auto">
            <a:xfrm>
              <a:off x="519" y="1586"/>
              <a:ext cx="39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5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3" y="55"/>
                </a:cxn>
                <a:cxn ang="0">
                  <a:pos x="36" y="64"/>
                </a:cxn>
                <a:cxn ang="0">
                  <a:pos x="48" y="71"/>
                </a:cxn>
                <a:cxn ang="0">
                  <a:pos x="64" y="76"/>
                </a:cxn>
                <a:cxn ang="0">
                  <a:pos x="79" y="78"/>
                </a:cxn>
                <a:cxn ang="0">
                  <a:pos x="79" y="67"/>
                </a:cxn>
                <a:cxn ang="0">
                  <a:pos x="64" y="67"/>
                </a:cxn>
                <a:cxn ang="0">
                  <a:pos x="52" y="62"/>
                </a:cxn>
                <a:cxn ang="0">
                  <a:pos x="41" y="55"/>
                </a:cxn>
                <a:cxn ang="0">
                  <a:pos x="30" y="48"/>
                </a:cxn>
                <a:cxn ang="0">
                  <a:pos x="23" y="38"/>
                </a:cxn>
                <a:cxn ang="0">
                  <a:pos x="16" y="26"/>
                </a:cxn>
                <a:cxn ang="0">
                  <a:pos x="12" y="15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79" h="78">
                  <a:moveTo>
                    <a:pt x="0" y="0"/>
                  </a:moveTo>
                  <a:lnTo>
                    <a:pt x="0" y="0"/>
                  </a:lnTo>
                  <a:lnTo>
                    <a:pt x="3" y="15"/>
                  </a:lnTo>
                  <a:lnTo>
                    <a:pt x="7" y="31"/>
                  </a:lnTo>
                  <a:lnTo>
                    <a:pt x="14" y="42"/>
                  </a:lnTo>
                  <a:lnTo>
                    <a:pt x="23" y="55"/>
                  </a:lnTo>
                  <a:lnTo>
                    <a:pt x="36" y="64"/>
                  </a:lnTo>
                  <a:lnTo>
                    <a:pt x="48" y="71"/>
                  </a:lnTo>
                  <a:lnTo>
                    <a:pt x="64" y="76"/>
                  </a:lnTo>
                  <a:lnTo>
                    <a:pt x="79" y="78"/>
                  </a:lnTo>
                  <a:lnTo>
                    <a:pt x="79" y="67"/>
                  </a:lnTo>
                  <a:lnTo>
                    <a:pt x="64" y="67"/>
                  </a:lnTo>
                  <a:lnTo>
                    <a:pt x="52" y="62"/>
                  </a:lnTo>
                  <a:lnTo>
                    <a:pt x="41" y="55"/>
                  </a:lnTo>
                  <a:lnTo>
                    <a:pt x="30" y="48"/>
                  </a:lnTo>
                  <a:lnTo>
                    <a:pt x="23" y="38"/>
                  </a:lnTo>
                  <a:lnTo>
                    <a:pt x="16" y="26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1" name="Freeform 55"/>
            <p:cNvSpPr>
              <a:spLocks/>
            </p:cNvSpPr>
            <p:nvPr/>
          </p:nvSpPr>
          <p:spPr bwMode="auto">
            <a:xfrm>
              <a:off x="519" y="1547"/>
              <a:ext cx="39" cy="3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0"/>
                </a:cxn>
                <a:cxn ang="0">
                  <a:pos x="64" y="3"/>
                </a:cxn>
                <a:cxn ang="0">
                  <a:pos x="48" y="7"/>
                </a:cxn>
                <a:cxn ang="0">
                  <a:pos x="36" y="14"/>
                </a:cxn>
                <a:cxn ang="0">
                  <a:pos x="23" y="23"/>
                </a:cxn>
                <a:cxn ang="0">
                  <a:pos x="14" y="36"/>
                </a:cxn>
                <a:cxn ang="0">
                  <a:pos x="7" y="50"/>
                </a:cxn>
                <a:cxn ang="0">
                  <a:pos x="3" y="65"/>
                </a:cxn>
                <a:cxn ang="0">
                  <a:pos x="0" y="80"/>
                </a:cxn>
                <a:cxn ang="0">
                  <a:pos x="12" y="80"/>
                </a:cxn>
                <a:cxn ang="0">
                  <a:pos x="12" y="65"/>
                </a:cxn>
                <a:cxn ang="0">
                  <a:pos x="16" y="52"/>
                </a:cxn>
                <a:cxn ang="0">
                  <a:pos x="23" y="41"/>
                </a:cxn>
                <a:cxn ang="0">
                  <a:pos x="30" y="30"/>
                </a:cxn>
                <a:cxn ang="0">
                  <a:pos x="41" y="23"/>
                </a:cxn>
                <a:cxn ang="0">
                  <a:pos x="52" y="17"/>
                </a:cxn>
                <a:cxn ang="0">
                  <a:pos x="64" y="12"/>
                </a:cxn>
                <a:cxn ang="0">
                  <a:pos x="79" y="12"/>
                </a:cxn>
                <a:cxn ang="0">
                  <a:pos x="79" y="12"/>
                </a:cxn>
                <a:cxn ang="0">
                  <a:pos x="79" y="0"/>
                </a:cxn>
              </a:cxnLst>
              <a:rect l="0" t="0" r="r" b="b"/>
              <a:pathLst>
                <a:path w="79" h="80">
                  <a:moveTo>
                    <a:pt x="79" y="0"/>
                  </a:moveTo>
                  <a:lnTo>
                    <a:pt x="79" y="0"/>
                  </a:lnTo>
                  <a:lnTo>
                    <a:pt x="64" y="3"/>
                  </a:lnTo>
                  <a:lnTo>
                    <a:pt x="48" y="7"/>
                  </a:lnTo>
                  <a:lnTo>
                    <a:pt x="36" y="14"/>
                  </a:lnTo>
                  <a:lnTo>
                    <a:pt x="23" y="23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3" y="65"/>
                  </a:lnTo>
                  <a:lnTo>
                    <a:pt x="0" y="80"/>
                  </a:lnTo>
                  <a:lnTo>
                    <a:pt x="12" y="80"/>
                  </a:lnTo>
                  <a:lnTo>
                    <a:pt x="12" y="65"/>
                  </a:lnTo>
                  <a:lnTo>
                    <a:pt x="16" y="52"/>
                  </a:lnTo>
                  <a:lnTo>
                    <a:pt x="23" y="41"/>
                  </a:lnTo>
                  <a:lnTo>
                    <a:pt x="30" y="30"/>
                  </a:lnTo>
                  <a:lnTo>
                    <a:pt x="41" y="23"/>
                  </a:lnTo>
                  <a:lnTo>
                    <a:pt x="52" y="17"/>
                  </a:lnTo>
                  <a:lnTo>
                    <a:pt x="64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2" name="Rectangle 56"/>
            <p:cNvSpPr>
              <a:spLocks noChangeArrowheads="1"/>
            </p:cNvSpPr>
            <p:nvPr/>
          </p:nvSpPr>
          <p:spPr bwMode="auto">
            <a:xfrm>
              <a:off x="432" y="1641"/>
              <a:ext cx="265" cy="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772400" y="2495550"/>
            <a:ext cx="514350" cy="400050"/>
            <a:chOff x="384" y="1394"/>
            <a:chExt cx="372" cy="300"/>
          </a:xfrm>
        </p:grpSpPr>
        <p:sp>
          <p:nvSpPr>
            <p:cNvPr id="75834" name="Rectangle 58"/>
            <p:cNvSpPr>
              <a:spLocks noChangeArrowheads="1"/>
            </p:cNvSpPr>
            <p:nvPr/>
          </p:nvSpPr>
          <p:spPr bwMode="auto">
            <a:xfrm>
              <a:off x="433" y="1651"/>
              <a:ext cx="264" cy="4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5" name="Freeform 59"/>
            <p:cNvSpPr>
              <a:spLocks/>
            </p:cNvSpPr>
            <p:nvPr/>
          </p:nvSpPr>
          <p:spPr bwMode="auto">
            <a:xfrm rot="-2304584">
              <a:off x="384" y="1394"/>
              <a:ext cx="372" cy="286"/>
            </a:xfrm>
            <a:custGeom>
              <a:avLst/>
              <a:gdLst/>
              <a:ahLst/>
              <a:cxnLst>
                <a:cxn ang="0">
                  <a:pos x="250" y="114"/>
                </a:cxn>
                <a:cxn ang="0">
                  <a:pos x="223" y="98"/>
                </a:cxn>
                <a:cxn ang="0">
                  <a:pos x="196" y="89"/>
                </a:cxn>
                <a:cxn ang="0">
                  <a:pos x="179" y="95"/>
                </a:cxn>
                <a:cxn ang="0">
                  <a:pos x="175" y="117"/>
                </a:cxn>
                <a:cxn ang="0">
                  <a:pos x="167" y="136"/>
                </a:cxn>
                <a:cxn ang="0">
                  <a:pos x="155" y="153"/>
                </a:cxn>
                <a:cxn ang="0">
                  <a:pos x="139" y="168"/>
                </a:cxn>
                <a:cxn ang="0">
                  <a:pos x="115" y="170"/>
                </a:cxn>
                <a:cxn ang="0">
                  <a:pos x="75" y="149"/>
                </a:cxn>
                <a:cxn ang="0">
                  <a:pos x="34" y="125"/>
                </a:cxn>
                <a:cxn ang="0">
                  <a:pos x="5" y="107"/>
                </a:cxn>
                <a:cxn ang="0">
                  <a:pos x="8" y="90"/>
                </a:cxn>
                <a:cxn ang="0">
                  <a:pos x="31" y="57"/>
                </a:cxn>
                <a:cxn ang="0">
                  <a:pos x="62" y="26"/>
                </a:cxn>
                <a:cxn ang="0">
                  <a:pos x="98" y="5"/>
                </a:cxn>
                <a:cxn ang="0">
                  <a:pos x="127" y="0"/>
                </a:cxn>
                <a:cxn ang="0">
                  <a:pos x="150" y="2"/>
                </a:cxn>
                <a:cxn ang="0">
                  <a:pos x="175" y="4"/>
                </a:cxn>
                <a:cxn ang="0">
                  <a:pos x="203" y="10"/>
                </a:cxn>
                <a:cxn ang="0">
                  <a:pos x="232" y="17"/>
                </a:cxn>
                <a:cxn ang="0">
                  <a:pos x="262" y="25"/>
                </a:cxn>
                <a:cxn ang="0">
                  <a:pos x="291" y="34"/>
                </a:cxn>
                <a:cxn ang="0">
                  <a:pos x="317" y="45"/>
                </a:cxn>
                <a:cxn ang="0">
                  <a:pos x="351" y="61"/>
                </a:cxn>
                <a:cxn ang="0">
                  <a:pos x="392" y="89"/>
                </a:cxn>
                <a:cxn ang="0">
                  <a:pos x="435" y="124"/>
                </a:cxn>
                <a:cxn ang="0">
                  <a:pos x="477" y="167"/>
                </a:cxn>
                <a:cxn ang="0">
                  <a:pos x="509" y="210"/>
                </a:cxn>
                <a:cxn ang="0">
                  <a:pos x="527" y="249"/>
                </a:cxn>
                <a:cxn ang="0">
                  <a:pos x="542" y="288"/>
                </a:cxn>
                <a:cxn ang="0">
                  <a:pos x="550" y="321"/>
                </a:cxn>
                <a:cxn ang="0">
                  <a:pos x="553" y="356"/>
                </a:cxn>
                <a:cxn ang="0">
                  <a:pos x="545" y="399"/>
                </a:cxn>
                <a:cxn ang="0">
                  <a:pos x="527" y="436"/>
                </a:cxn>
                <a:cxn ang="0">
                  <a:pos x="502" y="463"/>
                </a:cxn>
                <a:cxn ang="0">
                  <a:pos x="393" y="381"/>
                </a:cxn>
                <a:cxn ang="0">
                  <a:pos x="400" y="361"/>
                </a:cxn>
                <a:cxn ang="0">
                  <a:pos x="414" y="343"/>
                </a:cxn>
                <a:cxn ang="0">
                  <a:pos x="433" y="332"/>
                </a:cxn>
                <a:cxn ang="0">
                  <a:pos x="457" y="323"/>
                </a:cxn>
                <a:cxn ang="0">
                  <a:pos x="458" y="309"/>
                </a:cxn>
                <a:cxn ang="0">
                  <a:pos x="448" y="289"/>
                </a:cxn>
                <a:cxn ang="0">
                  <a:pos x="433" y="270"/>
                </a:cxn>
                <a:cxn ang="0">
                  <a:pos x="419" y="254"/>
                </a:cxn>
                <a:cxn ang="0">
                  <a:pos x="389" y="225"/>
                </a:cxn>
                <a:cxn ang="0">
                  <a:pos x="347" y="188"/>
                </a:cxn>
                <a:cxn ang="0">
                  <a:pos x="302" y="152"/>
                </a:cxn>
                <a:cxn ang="0">
                  <a:pos x="262" y="122"/>
                </a:cxn>
              </a:cxnLst>
              <a:rect l="0" t="0" r="r" b="b"/>
              <a:pathLst>
                <a:path w="553" h="470">
                  <a:moveTo>
                    <a:pt x="262" y="122"/>
                  </a:moveTo>
                  <a:lnTo>
                    <a:pt x="250" y="114"/>
                  </a:lnTo>
                  <a:lnTo>
                    <a:pt x="237" y="106"/>
                  </a:lnTo>
                  <a:lnTo>
                    <a:pt x="223" y="98"/>
                  </a:lnTo>
                  <a:lnTo>
                    <a:pt x="209" y="92"/>
                  </a:lnTo>
                  <a:lnTo>
                    <a:pt x="196" y="89"/>
                  </a:lnTo>
                  <a:lnTo>
                    <a:pt x="186" y="89"/>
                  </a:lnTo>
                  <a:lnTo>
                    <a:pt x="179" y="95"/>
                  </a:lnTo>
                  <a:lnTo>
                    <a:pt x="177" y="106"/>
                  </a:lnTo>
                  <a:lnTo>
                    <a:pt x="175" y="117"/>
                  </a:lnTo>
                  <a:lnTo>
                    <a:pt x="172" y="127"/>
                  </a:lnTo>
                  <a:lnTo>
                    <a:pt x="167" y="136"/>
                  </a:lnTo>
                  <a:lnTo>
                    <a:pt x="162" y="144"/>
                  </a:lnTo>
                  <a:lnTo>
                    <a:pt x="155" y="153"/>
                  </a:lnTo>
                  <a:lnTo>
                    <a:pt x="147" y="162"/>
                  </a:lnTo>
                  <a:lnTo>
                    <a:pt x="139" y="168"/>
                  </a:lnTo>
                  <a:lnTo>
                    <a:pt x="129" y="176"/>
                  </a:lnTo>
                  <a:lnTo>
                    <a:pt x="115" y="170"/>
                  </a:lnTo>
                  <a:lnTo>
                    <a:pt x="97" y="160"/>
                  </a:lnTo>
                  <a:lnTo>
                    <a:pt x="75" y="149"/>
                  </a:lnTo>
                  <a:lnTo>
                    <a:pt x="53" y="136"/>
                  </a:lnTo>
                  <a:lnTo>
                    <a:pt x="34" y="125"/>
                  </a:lnTo>
                  <a:lnTo>
                    <a:pt x="16" y="114"/>
                  </a:lnTo>
                  <a:lnTo>
                    <a:pt x="5" y="107"/>
                  </a:lnTo>
                  <a:lnTo>
                    <a:pt x="0" y="105"/>
                  </a:lnTo>
                  <a:lnTo>
                    <a:pt x="8" y="90"/>
                  </a:lnTo>
                  <a:lnTo>
                    <a:pt x="19" y="73"/>
                  </a:lnTo>
                  <a:lnTo>
                    <a:pt x="31" y="57"/>
                  </a:lnTo>
                  <a:lnTo>
                    <a:pt x="46" y="41"/>
                  </a:lnTo>
                  <a:lnTo>
                    <a:pt x="62" y="26"/>
                  </a:lnTo>
                  <a:lnTo>
                    <a:pt x="80" y="13"/>
                  </a:lnTo>
                  <a:lnTo>
                    <a:pt x="98" y="5"/>
                  </a:lnTo>
                  <a:lnTo>
                    <a:pt x="117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50" y="2"/>
                  </a:lnTo>
                  <a:lnTo>
                    <a:pt x="162" y="3"/>
                  </a:lnTo>
                  <a:lnTo>
                    <a:pt x="175" y="4"/>
                  </a:lnTo>
                  <a:lnTo>
                    <a:pt x="189" y="6"/>
                  </a:lnTo>
                  <a:lnTo>
                    <a:pt x="203" y="10"/>
                  </a:lnTo>
                  <a:lnTo>
                    <a:pt x="218" y="12"/>
                  </a:lnTo>
                  <a:lnTo>
                    <a:pt x="232" y="17"/>
                  </a:lnTo>
                  <a:lnTo>
                    <a:pt x="247" y="20"/>
                  </a:lnTo>
                  <a:lnTo>
                    <a:pt x="262" y="25"/>
                  </a:lnTo>
                  <a:lnTo>
                    <a:pt x="276" y="29"/>
                  </a:lnTo>
                  <a:lnTo>
                    <a:pt x="291" y="34"/>
                  </a:lnTo>
                  <a:lnTo>
                    <a:pt x="303" y="40"/>
                  </a:lnTo>
                  <a:lnTo>
                    <a:pt x="317" y="45"/>
                  </a:lnTo>
                  <a:lnTo>
                    <a:pt x="330" y="51"/>
                  </a:lnTo>
                  <a:lnTo>
                    <a:pt x="351" y="61"/>
                  </a:lnTo>
                  <a:lnTo>
                    <a:pt x="372" y="74"/>
                  </a:lnTo>
                  <a:lnTo>
                    <a:pt x="392" y="89"/>
                  </a:lnTo>
                  <a:lnTo>
                    <a:pt x="414" y="105"/>
                  </a:lnTo>
                  <a:lnTo>
                    <a:pt x="435" y="124"/>
                  </a:lnTo>
                  <a:lnTo>
                    <a:pt x="456" y="144"/>
                  </a:lnTo>
                  <a:lnTo>
                    <a:pt x="477" y="167"/>
                  </a:lnTo>
                  <a:lnTo>
                    <a:pt x="497" y="193"/>
                  </a:lnTo>
                  <a:lnTo>
                    <a:pt x="509" y="210"/>
                  </a:lnTo>
                  <a:lnTo>
                    <a:pt x="518" y="228"/>
                  </a:lnTo>
                  <a:lnTo>
                    <a:pt x="527" y="249"/>
                  </a:lnTo>
                  <a:lnTo>
                    <a:pt x="535" y="269"/>
                  </a:lnTo>
                  <a:lnTo>
                    <a:pt x="542" y="288"/>
                  </a:lnTo>
                  <a:lnTo>
                    <a:pt x="547" y="305"/>
                  </a:lnTo>
                  <a:lnTo>
                    <a:pt x="550" y="321"/>
                  </a:lnTo>
                  <a:lnTo>
                    <a:pt x="553" y="334"/>
                  </a:lnTo>
                  <a:lnTo>
                    <a:pt x="553" y="356"/>
                  </a:lnTo>
                  <a:lnTo>
                    <a:pt x="549" y="378"/>
                  </a:lnTo>
                  <a:lnTo>
                    <a:pt x="545" y="399"/>
                  </a:lnTo>
                  <a:lnTo>
                    <a:pt x="538" y="419"/>
                  </a:lnTo>
                  <a:lnTo>
                    <a:pt x="527" y="436"/>
                  </a:lnTo>
                  <a:lnTo>
                    <a:pt x="516" y="451"/>
                  </a:lnTo>
                  <a:lnTo>
                    <a:pt x="502" y="463"/>
                  </a:lnTo>
                  <a:lnTo>
                    <a:pt x="487" y="470"/>
                  </a:lnTo>
                  <a:lnTo>
                    <a:pt x="393" y="381"/>
                  </a:lnTo>
                  <a:lnTo>
                    <a:pt x="396" y="370"/>
                  </a:lnTo>
                  <a:lnTo>
                    <a:pt x="400" y="361"/>
                  </a:lnTo>
                  <a:lnTo>
                    <a:pt x="406" y="351"/>
                  </a:lnTo>
                  <a:lnTo>
                    <a:pt x="414" y="343"/>
                  </a:lnTo>
                  <a:lnTo>
                    <a:pt x="422" y="338"/>
                  </a:lnTo>
                  <a:lnTo>
                    <a:pt x="433" y="332"/>
                  </a:lnTo>
                  <a:lnTo>
                    <a:pt x="444" y="326"/>
                  </a:lnTo>
                  <a:lnTo>
                    <a:pt x="457" y="323"/>
                  </a:lnTo>
                  <a:lnTo>
                    <a:pt x="459" y="317"/>
                  </a:lnTo>
                  <a:lnTo>
                    <a:pt x="458" y="309"/>
                  </a:lnTo>
                  <a:lnTo>
                    <a:pt x="453" y="300"/>
                  </a:lnTo>
                  <a:lnTo>
                    <a:pt x="448" y="289"/>
                  </a:lnTo>
                  <a:lnTo>
                    <a:pt x="441" y="279"/>
                  </a:lnTo>
                  <a:lnTo>
                    <a:pt x="433" y="270"/>
                  </a:lnTo>
                  <a:lnTo>
                    <a:pt x="426" y="260"/>
                  </a:lnTo>
                  <a:lnTo>
                    <a:pt x="419" y="254"/>
                  </a:lnTo>
                  <a:lnTo>
                    <a:pt x="406" y="241"/>
                  </a:lnTo>
                  <a:lnTo>
                    <a:pt x="389" y="225"/>
                  </a:lnTo>
                  <a:lnTo>
                    <a:pt x="369" y="208"/>
                  </a:lnTo>
                  <a:lnTo>
                    <a:pt x="347" y="188"/>
                  </a:lnTo>
                  <a:lnTo>
                    <a:pt x="324" y="170"/>
                  </a:lnTo>
                  <a:lnTo>
                    <a:pt x="302" y="152"/>
                  </a:lnTo>
                  <a:lnTo>
                    <a:pt x="280" y="136"/>
                  </a:lnTo>
                  <a:lnTo>
                    <a:pt x="262" y="1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6" name="Line 60"/>
            <p:cNvSpPr>
              <a:spLocks noChangeShapeType="1"/>
            </p:cNvSpPr>
            <p:nvPr/>
          </p:nvSpPr>
          <p:spPr bwMode="auto">
            <a:xfrm>
              <a:off x="676" y="1569"/>
              <a:ext cx="53" cy="5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7" name="Line 61"/>
            <p:cNvSpPr>
              <a:spLocks noChangeShapeType="1"/>
            </p:cNvSpPr>
            <p:nvPr/>
          </p:nvSpPr>
          <p:spPr bwMode="auto">
            <a:xfrm>
              <a:off x="481" y="1434"/>
              <a:ext cx="68" cy="3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8" name="Freeform 62"/>
            <p:cNvSpPr>
              <a:spLocks/>
            </p:cNvSpPr>
            <p:nvPr/>
          </p:nvSpPr>
          <p:spPr bwMode="auto">
            <a:xfrm>
              <a:off x="433" y="1508"/>
              <a:ext cx="264" cy="133"/>
            </a:xfrm>
            <a:custGeom>
              <a:avLst/>
              <a:gdLst/>
              <a:ahLst/>
              <a:cxnLst>
                <a:cxn ang="0">
                  <a:pos x="527" y="256"/>
                </a:cxn>
                <a:cxn ang="0">
                  <a:pos x="517" y="245"/>
                </a:cxn>
                <a:cxn ang="0">
                  <a:pos x="501" y="240"/>
                </a:cxn>
                <a:cxn ang="0">
                  <a:pos x="480" y="229"/>
                </a:cxn>
                <a:cxn ang="0">
                  <a:pos x="457" y="208"/>
                </a:cxn>
                <a:cxn ang="0">
                  <a:pos x="439" y="182"/>
                </a:cxn>
                <a:cxn ang="0">
                  <a:pos x="429" y="150"/>
                </a:cxn>
                <a:cxn ang="0">
                  <a:pos x="429" y="113"/>
                </a:cxn>
                <a:cxn ang="0">
                  <a:pos x="464" y="93"/>
                </a:cxn>
                <a:cxn ang="0">
                  <a:pos x="425" y="49"/>
                </a:cxn>
                <a:cxn ang="0">
                  <a:pos x="425" y="18"/>
                </a:cxn>
                <a:cxn ang="0">
                  <a:pos x="415" y="5"/>
                </a:cxn>
                <a:cxn ang="0">
                  <a:pos x="395" y="0"/>
                </a:cxn>
                <a:cxn ang="0">
                  <a:pos x="374" y="5"/>
                </a:cxn>
                <a:cxn ang="0">
                  <a:pos x="365" y="18"/>
                </a:cxn>
                <a:cxn ang="0">
                  <a:pos x="366" y="49"/>
                </a:cxn>
                <a:cxn ang="0">
                  <a:pos x="147" y="22"/>
                </a:cxn>
                <a:cxn ang="0">
                  <a:pos x="137" y="9"/>
                </a:cxn>
                <a:cxn ang="0">
                  <a:pos x="118" y="6"/>
                </a:cxn>
                <a:cxn ang="0">
                  <a:pos x="98" y="11"/>
                </a:cxn>
                <a:cxn ang="0">
                  <a:pos x="89" y="22"/>
                </a:cxn>
                <a:cxn ang="0">
                  <a:pos x="53" y="51"/>
                </a:cxn>
                <a:cxn ang="0">
                  <a:pos x="57" y="93"/>
                </a:cxn>
                <a:cxn ang="0">
                  <a:pos x="75" y="93"/>
                </a:cxn>
                <a:cxn ang="0">
                  <a:pos x="91" y="107"/>
                </a:cxn>
                <a:cxn ang="0">
                  <a:pos x="94" y="139"/>
                </a:cxn>
                <a:cxn ang="0">
                  <a:pos x="86" y="174"/>
                </a:cxn>
                <a:cxn ang="0">
                  <a:pos x="69" y="206"/>
                </a:cxn>
                <a:cxn ang="0">
                  <a:pos x="45" y="229"/>
                </a:cxn>
                <a:cxn ang="0">
                  <a:pos x="26" y="241"/>
                </a:cxn>
                <a:cxn ang="0">
                  <a:pos x="11" y="248"/>
                </a:cxn>
                <a:cxn ang="0">
                  <a:pos x="1" y="257"/>
                </a:cxn>
                <a:cxn ang="0">
                  <a:pos x="529" y="266"/>
                </a:cxn>
              </a:cxnLst>
              <a:rect l="0" t="0" r="r" b="b"/>
              <a:pathLst>
                <a:path w="529" h="266">
                  <a:moveTo>
                    <a:pt x="529" y="266"/>
                  </a:moveTo>
                  <a:lnTo>
                    <a:pt x="527" y="256"/>
                  </a:lnTo>
                  <a:lnTo>
                    <a:pt x="523" y="250"/>
                  </a:lnTo>
                  <a:lnTo>
                    <a:pt x="517" y="245"/>
                  </a:lnTo>
                  <a:lnTo>
                    <a:pt x="509" y="242"/>
                  </a:lnTo>
                  <a:lnTo>
                    <a:pt x="501" y="240"/>
                  </a:lnTo>
                  <a:lnTo>
                    <a:pt x="490" y="235"/>
                  </a:lnTo>
                  <a:lnTo>
                    <a:pt x="480" y="229"/>
                  </a:lnTo>
                  <a:lnTo>
                    <a:pt x="469" y="220"/>
                  </a:lnTo>
                  <a:lnTo>
                    <a:pt x="457" y="208"/>
                  </a:lnTo>
                  <a:lnTo>
                    <a:pt x="447" y="196"/>
                  </a:lnTo>
                  <a:lnTo>
                    <a:pt x="439" y="182"/>
                  </a:lnTo>
                  <a:lnTo>
                    <a:pt x="433" y="166"/>
                  </a:lnTo>
                  <a:lnTo>
                    <a:pt x="429" y="150"/>
                  </a:lnTo>
                  <a:lnTo>
                    <a:pt x="427" y="131"/>
                  </a:lnTo>
                  <a:lnTo>
                    <a:pt x="429" y="113"/>
                  </a:lnTo>
                  <a:lnTo>
                    <a:pt x="434" y="93"/>
                  </a:lnTo>
                  <a:lnTo>
                    <a:pt x="464" y="93"/>
                  </a:lnTo>
                  <a:lnTo>
                    <a:pt x="464" y="49"/>
                  </a:lnTo>
                  <a:lnTo>
                    <a:pt x="425" y="49"/>
                  </a:lnTo>
                  <a:lnTo>
                    <a:pt x="425" y="22"/>
                  </a:lnTo>
                  <a:lnTo>
                    <a:pt x="425" y="18"/>
                  </a:lnTo>
                  <a:lnTo>
                    <a:pt x="422" y="9"/>
                  </a:lnTo>
                  <a:lnTo>
                    <a:pt x="415" y="5"/>
                  </a:lnTo>
                  <a:lnTo>
                    <a:pt x="406" y="1"/>
                  </a:lnTo>
                  <a:lnTo>
                    <a:pt x="395" y="0"/>
                  </a:lnTo>
                  <a:lnTo>
                    <a:pt x="383" y="1"/>
                  </a:lnTo>
                  <a:lnTo>
                    <a:pt x="374" y="5"/>
                  </a:lnTo>
                  <a:lnTo>
                    <a:pt x="367" y="9"/>
                  </a:lnTo>
                  <a:lnTo>
                    <a:pt x="365" y="18"/>
                  </a:lnTo>
                  <a:lnTo>
                    <a:pt x="366" y="22"/>
                  </a:lnTo>
                  <a:lnTo>
                    <a:pt x="366" y="49"/>
                  </a:lnTo>
                  <a:lnTo>
                    <a:pt x="147" y="49"/>
                  </a:lnTo>
                  <a:lnTo>
                    <a:pt x="147" y="22"/>
                  </a:lnTo>
                  <a:lnTo>
                    <a:pt x="144" y="14"/>
                  </a:lnTo>
                  <a:lnTo>
                    <a:pt x="137" y="9"/>
                  </a:lnTo>
                  <a:lnTo>
                    <a:pt x="128" y="6"/>
                  </a:lnTo>
                  <a:lnTo>
                    <a:pt x="118" y="6"/>
                  </a:lnTo>
                  <a:lnTo>
                    <a:pt x="107" y="7"/>
                  </a:lnTo>
                  <a:lnTo>
                    <a:pt x="98" y="11"/>
                  </a:lnTo>
                  <a:lnTo>
                    <a:pt x="91" y="15"/>
                  </a:lnTo>
                  <a:lnTo>
                    <a:pt x="89" y="22"/>
                  </a:lnTo>
                  <a:lnTo>
                    <a:pt x="89" y="51"/>
                  </a:lnTo>
                  <a:lnTo>
                    <a:pt x="53" y="51"/>
                  </a:lnTo>
                  <a:lnTo>
                    <a:pt x="53" y="93"/>
                  </a:lnTo>
                  <a:lnTo>
                    <a:pt x="57" y="93"/>
                  </a:lnTo>
                  <a:lnTo>
                    <a:pt x="65" y="93"/>
                  </a:lnTo>
                  <a:lnTo>
                    <a:pt x="75" y="93"/>
                  </a:lnTo>
                  <a:lnTo>
                    <a:pt x="87" y="93"/>
                  </a:lnTo>
                  <a:lnTo>
                    <a:pt x="91" y="107"/>
                  </a:lnTo>
                  <a:lnTo>
                    <a:pt x="94" y="122"/>
                  </a:lnTo>
                  <a:lnTo>
                    <a:pt x="94" y="139"/>
                  </a:lnTo>
                  <a:lnTo>
                    <a:pt x="91" y="157"/>
                  </a:lnTo>
                  <a:lnTo>
                    <a:pt x="86" y="174"/>
                  </a:lnTo>
                  <a:lnTo>
                    <a:pt x="79" y="190"/>
                  </a:lnTo>
                  <a:lnTo>
                    <a:pt x="69" y="206"/>
                  </a:lnTo>
                  <a:lnTo>
                    <a:pt x="57" y="220"/>
                  </a:lnTo>
                  <a:lnTo>
                    <a:pt x="45" y="229"/>
                  </a:lnTo>
                  <a:lnTo>
                    <a:pt x="35" y="236"/>
                  </a:lnTo>
                  <a:lnTo>
                    <a:pt x="26" y="241"/>
                  </a:lnTo>
                  <a:lnTo>
                    <a:pt x="17" y="244"/>
                  </a:lnTo>
                  <a:lnTo>
                    <a:pt x="11" y="248"/>
                  </a:lnTo>
                  <a:lnTo>
                    <a:pt x="5" y="251"/>
                  </a:lnTo>
                  <a:lnTo>
                    <a:pt x="1" y="257"/>
                  </a:lnTo>
                  <a:lnTo>
                    <a:pt x="0" y="266"/>
                  </a:lnTo>
                  <a:lnTo>
                    <a:pt x="529" y="2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9" name="Freeform 63"/>
            <p:cNvSpPr>
              <a:spLocks/>
            </p:cNvSpPr>
            <p:nvPr/>
          </p:nvSpPr>
          <p:spPr bwMode="auto">
            <a:xfrm>
              <a:off x="558" y="1547"/>
              <a:ext cx="40" cy="39"/>
            </a:xfrm>
            <a:custGeom>
              <a:avLst/>
              <a:gdLst/>
              <a:ahLst/>
              <a:cxnLst>
                <a:cxn ang="0">
                  <a:pos x="79" y="80"/>
                </a:cxn>
                <a:cxn ang="0">
                  <a:pos x="79" y="80"/>
                </a:cxn>
                <a:cxn ang="0">
                  <a:pos x="77" y="65"/>
                </a:cxn>
                <a:cxn ang="0">
                  <a:pos x="72" y="50"/>
                </a:cxn>
                <a:cxn ang="0">
                  <a:pos x="65" y="36"/>
                </a:cxn>
                <a:cxn ang="0">
                  <a:pos x="55" y="23"/>
                </a:cxn>
                <a:cxn ang="0">
                  <a:pos x="44" y="14"/>
                </a:cxn>
                <a:cxn ang="0">
                  <a:pos x="30" y="7"/>
                </a:cxn>
                <a:cxn ang="0">
                  <a:pos x="15" y="3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5" y="12"/>
                </a:cxn>
                <a:cxn ang="0">
                  <a:pos x="27" y="17"/>
                </a:cxn>
                <a:cxn ang="0">
                  <a:pos x="39" y="23"/>
                </a:cxn>
                <a:cxn ang="0">
                  <a:pos x="48" y="30"/>
                </a:cxn>
                <a:cxn ang="0">
                  <a:pos x="56" y="41"/>
                </a:cxn>
                <a:cxn ang="0">
                  <a:pos x="63" y="52"/>
                </a:cxn>
                <a:cxn ang="0">
                  <a:pos x="68" y="65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9" y="80"/>
                </a:cxn>
              </a:cxnLst>
              <a:rect l="0" t="0" r="r" b="b"/>
              <a:pathLst>
                <a:path w="79" h="80">
                  <a:moveTo>
                    <a:pt x="79" y="80"/>
                  </a:moveTo>
                  <a:lnTo>
                    <a:pt x="79" y="80"/>
                  </a:lnTo>
                  <a:lnTo>
                    <a:pt x="77" y="65"/>
                  </a:lnTo>
                  <a:lnTo>
                    <a:pt x="72" y="50"/>
                  </a:lnTo>
                  <a:lnTo>
                    <a:pt x="65" y="36"/>
                  </a:lnTo>
                  <a:lnTo>
                    <a:pt x="55" y="23"/>
                  </a:lnTo>
                  <a:lnTo>
                    <a:pt x="44" y="14"/>
                  </a:lnTo>
                  <a:lnTo>
                    <a:pt x="30" y="7"/>
                  </a:lnTo>
                  <a:lnTo>
                    <a:pt x="15" y="3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" y="12"/>
                  </a:lnTo>
                  <a:lnTo>
                    <a:pt x="27" y="17"/>
                  </a:lnTo>
                  <a:lnTo>
                    <a:pt x="39" y="23"/>
                  </a:lnTo>
                  <a:lnTo>
                    <a:pt x="48" y="30"/>
                  </a:lnTo>
                  <a:lnTo>
                    <a:pt x="56" y="41"/>
                  </a:lnTo>
                  <a:lnTo>
                    <a:pt x="63" y="52"/>
                  </a:lnTo>
                  <a:lnTo>
                    <a:pt x="68" y="65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9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0" name="Freeform 64"/>
            <p:cNvSpPr>
              <a:spLocks/>
            </p:cNvSpPr>
            <p:nvPr/>
          </p:nvSpPr>
          <p:spPr bwMode="auto">
            <a:xfrm>
              <a:off x="558" y="1586"/>
              <a:ext cx="40" cy="40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78"/>
                </a:cxn>
                <a:cxn ang="0">
                  <a:pos x="15" y="76"/>
                </a:cxn>
                <a:cxn ang="0">
                  <a:pos x="30" y="71"/>
                </a:cxn>
                <a:cxn ang="0">
                  <a:pos x="44" y="64"/>
                </a:cxn>
                <a:cxn ang="0">
                  <a:pos x="55" y="55"/>
                </a:cxn>
                <a:cxn ang="0">
                  <a:pos x="65" y="42"/>
                </a:cxn>
                <a:cxn ang="0">
                  <a:pos x="72" y="31"/>
                </a:cxn>
                <a:cxn ang="0">
                  <a:pos x="77" y="15"/>
                </a:cxn>
                <a:cxn ang="0">
                  <a:pos x="79" y="0"/>
                </a:cxn>
                <a:cxn ang="0">
                  <a:pos x="68" y="0"/>
                </a:cxn>
                <a:cxn ang="0">
                  <a:pos x="68" y="15"/>
                </a:cxn>
                <a:cxn ang="0">
                  <a:pos x="63" y="26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39" y="55"/>
                </a:cxn>
                <a:cxn ang="0">
                  <a:pos x="27" y="62"/>
                </a:cxn>
                <a:cxn ang="0">
                  <a:pos x="15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8"/>
                </a:cxn>
              </a:cxnLst>
              <a:rect l="0" t="0" r="r" b="b"/>
              <a:pathLst>
                <a:path w="79" h="78">
                  <a:moveTo>
                    <a:pt x="0" y="78"/>
                  </a:moveTo>
                  <a:lnTo>
                    <a:pt x="0" y="78"/>
                  </a:lnTo>
                  <a:lnTo>
                    <a:pt x="15" y="76"/>
                  </a:lnTo>
                  <a:lnTo>
                    <a:pt x="30" y="71"/>
                  </a:lnTo>
                  <a:lnTo>
                    <a:pt x="44" y="64"/>
                  </a:lnTo>
                  <a:lnTo>
                    <a:pt x="55" y="55"/>
                  </a:lnTo>
                  <a:lnTo>
                    <a:pt x="65" y="42"/>
                  </a:lnTo>
                  <a:lnTo>
                    <a:pt x="72" y="31"/>
                  </a:lnTo>
                  <a:lnTo>
                    <a:pt x="77" y="15"/>
                  </a:lnTo>
                  <a:lnTo>
                    <a:pt x="79" y="0"/>
                  </a:lnTo>
                  <a:lnTo>
                    <a:pt x="68" y="0"/>
                  </a:lnTo>
                  <a:lnTo>
                    <a:pt x="68" y="15"/>
                  </a:lnTo>
                  <a:lnTo>
                    <a:pt x="63" y="26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39" y="55"/>
                  </a:lnTo>
                  <a:lnTo>
                    <a:pt x="27" y="62"/>
                  </a:lnTo>
                  <a:lnTo>
                    <a:pt x="15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1" name="Freeform 65"/>
            <p:cNvSpPr>
              <a:spLocks/>
            </p:cNvSpPr>
            <p:nvPr/>
          </p:nvSpPr>
          <p:spPr bwMode="auto">
            <a:xfrm>
              <a:off x="519" y="1586"/>
              <a:ext cx="39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5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3" y="55"/>
                </a:cxn>
                <a:cxn ang="0">
                  <a:pos x="36" y="64"/>
                </a:cxn>
                <a:cxn ang="0">
                  <a:pos x="48" y="71"/>
                </a:cxn>
                <a:cxn ang="0">
                  <a:pos x="64" y="76"/>
                </a:cxn>
                <a:cxn ang="0">
                  <a:pos x="79" y="78"/>
                </a:cxn>
                <a:cxn ang="0">
                  <a:pos x="79" y="67"/>
                </a:cxn>
                <a:cxn ang="0">
                  <a:pos x="64" y="67"/>
                </a:cxn>
                <a:cxn ang="0">
                  <a:pos x="52" y="62"/>
                </a:cxn>
                <a:cxn ang="0">
                  <a:pos x="41" y="55"/>
                </a:cxn>
                <a:cxn ang="0">
                  <a:pos x="30" y="48"/>
                </a:cxn>
                <a:cxn ang="0">
                  <a:pos x="23" y="38"/>
                </a:cxn>
                <a:cxn ang="0">
                  <a:pos x="16" y="26"/>
                </a:cxn>
                <a:cxn ang="0">
                  <a:pos x="12" y="15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79" h="78">
                  <a:moveTo>
                    <a:pt x="0" y="0"/>
                  </a:moveTo>
                  <a:lnTo>
                    <a:pt x="0" y="0"/>
                  </a:lnTo>
                  <a:lnTo>
                    <a:pt x="3" y="15"/>
                  </a:lnTo>
                  <a:lnTo>
                    <a:pt x="7" y="31"/>
                  </a:lnTo>
                  <a:lnTo>
                    <a:pt x="14" y="42"/>
                  </a:lnTo>
                  <a:lnTo>
                    <a:pt x="23" y="55"/>
                  </a:lnTo>
                  <a:lnTo>
                    <a:pt x="36" y="64"/>
                  </a:lnTo>
                  <a:lnTo>
                    <a:pt x="48" y="71"/>
                  </a:lnTo>
                  <a:lnTo>
                    <a:pt x="64" y="76"/>
                  </a:lnTo>
                  <a:lnTo>
                    <a:pt x="79" y="78"/>
                  </a:lnTo>
                  <a:lnTo>
                    <a:pt x="79" y="67"/>
                  </a:lnTo>
                  <a:lnTo>
                    <a:pt x="64" y="67"/>
                  </a:lnTo>
                  <a:lnTo>
                    <a:pt x="52" y="62"/>
                  </a:lnTo>
                  <a:lnTo>
                    <a:pt x="41" y="55"/>
                  </a:lnTo>
                  <a:lnTo>
                    <a:pt x="30" y="48"/>
                  </a:lnTo>
                  <a:lnTo>
                    <a:pt x="23" y="38"/>
                  </a:lnTo>
                  <a:lnTo>
                    <a:pt x="16" y="26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2" name="Freeform 66"/>
            <p:cNvSpPr>
              <a:spLocks/>
            </p:cNvSpPr>
            <p:nvPr/>
          </p:nvSpPr>
          <p:spPr bwMode="auto">
            <a:xfrm>
              <a:off x="519" y="1547"/>
              <a:ext cx="39" cy="3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0"/>
                </a:cxn>
                <a:cxn ang="0">
                  <a:pos x="64" y="3"/>
                </a:cxn>
                <a:cxn ang="0">
                  <a:pos x="48" y="7"/>
                </a:cxn>
                <a:cxn ang="0">
                  <a:pos x="36" y="14"/>
                </a:cxn>
                <a:cxn ang="0">
                  <a:pos x="23" y="23"/>
                </a:cxn>
                <a:cxn ang="0">
                  <a:pos x="14" y="36"/>
                </a:cxn>
                <a:cxn ang="0">
                  <a:pos x="7" y="50"/>
                </a:cxn>
                <a:cxn ang="0">
                  <a:pos x="3" y="65"/>
                </a:cxn>
                <a:cxn ang="0">
                  <a:pos x="0" y="80"/>
                </a:cxn>
                <a:cxn ang="0">
                  <a:pos x="12" y="80"/>
                </a:cxn>
                <a:cxn ang="0">
                  <a:pos x="12" y="65"/>
                </a:cxn>
                <a:cxn ang="0">
                  <a:pos x="16" y="52"/>
                </a:cxn>
                <a:cxn ang="0">
                  <a:pos x="23" y="41"/>
                </a:cxn>
                <a:cxn ang="0">
                  <a:pos x="30" y="30"/>
                </a:cxn>
                <a:cxn ang="0">
                  <a:pos x="41" y="23"/>
                </a:cxn>
                <a:cxn ang="0">
                  <a:pos x="52" y="17"/>
                </a:cxn>
                <a:cxn ang="0">
                  <a:pos x="64" y="12"/>
                </a:cxn>
                <a:cxn ang="0">
                  <a:pos x="79" y="12"/>
                </a:cxn>
                <a:cxn ang="0">
                  <a:pos x="79" y="12"/>
                </a:cxn>
                <a:cxn ang="0">
                  <a:pos x="79" y="0"/>
                </a:cxn>
              </a:cxnLst>
              <a:rect l="0" t="0" r="r" b="b"/>
              <a:pathLst>
                <a:path w="79" h="80">
                  <a:moveTo>
                    <a:pt x="79" y="0"/>
                  </a:moveTo>
                  <a:lnTo>
                    <a:pt x="79" y="0"/>
                  </a:lnTo>
                  <a:lnTo>
                    <a:pt x="64" y="3"/>
                  </a:lnTo>
                  <a:lnTo>
                    <a:pt x="48" y="7"/>
                  </a:lnTo>
                  <a:lnTo>
                    <a:pt x="36" y="14"/>
                  </a:lnTo>
                  <a:lnTo>
                    <a:pt x="23" y="23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3" y="65"/>
                  </a:lnTo>
                  <a:lnTo>
                    <a:pt x="0" y="80"/>
                  </a:lnTo>
                  <a:lnTo>
                    <a:pt x="12" y="80"/>
                  </a:lnTo>
                  <a:lnTo>
                    <a:pt x="12" y="65"/>
                  </a:lnTo>
                  <a:lnTo>
                    <a:pt x="16" y="52"/>
                  </a:lnTo>
                  <a:lnTo>
                    <a:pt x="23" y="41"/>
                  </a:lnTo>
                  <a:lnTo>
                    <a:pt x="30" y="30"/>
                  </a:lnTo>
                  <a:lnTo>
                    <a:pt x="41" y="23"/>
                  </a:lnTo>
                  <a:lnTo>
                    <a:pt x="52" y="17"/>
                  </a:lnTo>
                  <a:lnTo>
                    <a:pt x="64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3" name="Rectangle 67"/>
            <p:cNvSpPr>
              <a:spLocks noChangeArrowheads="1"/>
            </p:cNvSpPr>
            <p:nvPr/>
          </p:nvSpPr>
          <p:spPr bwMode="auto">
            <a:xfrm>
              <a:off x="432" y="1641"/>
              <a:ext cx="265" cy="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5846" name="Picture 7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209800"/>
            <a:ext cx="533400" cy="484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75847" name="Picture 7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209800"/>
            <a:ext cx="533400" cy="484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457200"/>
            <a:ext cx="8229600" cy="1143000"/>
          </a:xfrm>
        </p:spPr>
        <p:txBody>
          <a:bodyPr lIns="0" rIns="0" bIns="0" anchor="b"/>
          <a:lstStyle/>
          <a:p>
            <a:r>
              <a:rPr kumimoji="1" lang="en-US"/>
              <a:t>Circuit Switching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685800"/>
            <a:ext cx="8305800" cy="5562600"/>
          </a:xfrm>
        </p:spPr>
        <p:txBody>
          <a:bodyPr/>
          <a:lstStyle/>
          <a:p>
            <a:pPr marL="273050" indent="-273050"/>
            <a:r>
              <a:rPr kumimoji="1" lang="en-US" sz="2900" dirty="0"/>
              <a:t>Uses a dedicated path between two stations</a:t>
            </a:r>
          </a:p>
          <a:p>
            <a:pPr marL="273050" indent="-273050"/>
            <a:r>
              <a:rPr kumimoji="1" lang="en-US" sz="2900" dirty="0"/>
              <a:t>Process consists of three phases</a:t>
            </a:r>
          </a:p>
          <a:p>
            <a:pPr marL="639763" lvl="1" indent="-246063"/>
            <a:r>
              <a:rPr kumimoji="1" lang="en-US" sz="2400" dirty="0"/>
              <a:t>establish</a:t>
            </a:r>
          </a:p>
          <a:p>
            <a:pPr marL="639763" lvl="1" indent="-246063"/>
            <a:r>
              <a:rPr kumimoji="1" lang="en-US" sz="2400" dirty="0"/>
              <a:t>transfer</a:t>
            </a:r>
          </a:p>
          <a:p>
            <a:pPr marL="639763" lvl="1" indent="-246063"/>
            <a:r>
              <a:rPr kumimoji="1" lang="en-US" sz="2400" dirty="0"/>
              <a:t>disconnect</a:t>
            </a:r>
          </a:p>
          <a:p>
            <a:pPr marL="273050" indent="-273050"/>
            <a:r>
              <a:rPr kumimoji="1" lang="en-US" sz="2900" dirty="0">
                <a:solidFill>
                  <a:srgbClr val="FF0000"/>
                </a:solidFill>
              </a:rPr>
              <a:t>Bandwidth inefficient</a:t>
            </a:r>
          </a:p>
          <a:p>
            <a:pPr marL="639763" lvl="1" indent="-246063"/>
            <a:r>
              <a:rPr kumimoji="1" lang="en-US" sz="2400" dirty="0"/>
              <a:t>channel capacity dedicated for duration of connection</a:t>
            </a:r>
          </a:p>
          <a:p>
            <a:pPr marL="639763" lvl="1" indent="-246063"/>
            <a:r>
              <a:rPr kumimoji="1" lang="en-US" sz="2400" dirty="0"/>
              <a:t>if no data, capacity wasted</a:t>
            </a:r>
          </a:p>
          <a:p>
            <a:pPr marL="273050" indent="-273050"/>
            <a:r>
              <a:rPr kumimoji="1" lang="en-US" sz="2900" dirty="0">
                <a:solidFill>
                  <a:schemeClr val="accent1"/>
                </a:solidFill>
              </a:rPr>
              <a:t>Set up (connection) takes time</a:t>
            </a:r>
          </a:p>
          <a:p>
            <a:pPr marL="273050" indent="-273050"/>
            <a:r>
              <a:rPr kumimoji="1" lang="en-US" sz="2900" dirty="0"/>
              <a:t>Once connected, transfer is transparent</a:t>
            </a:r>
          </a:p>
          <a:p>
            <a:pPr marL="273050" indent="-273050"/>
            <a:r>
              <a:rPr kumimoji="1" lang="en-US" sz="2900" dirty="0">
                <a:solidFill>
                  <a:srgbClr val="FF0000"/>
                </a:solidFill>
              </a:rPr>
              <a:t>Can provide deterministic performance guarantees</a:t>
            </a:r>
          </a:p>
          <a:p>
            <a:pPr marL="273050" indent="-273050"/>
            <a:endParaRPr kumimoji="1"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1230-5896-40F6-8989-B076A7F3444A}" type="slidenum">
              <a:rPr lang="en-US"/>
              <a:pPr/>
              <a:t>23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0" tIns="45716" rIns="91430" bIns="45716" anchor="t"/>
          <a:lstStyle/>
          <a:p>
            <a:r>
              <a:rPr lang="en-US" altLang="zh-TW">
                <a:ea typeface="PMingLiU" pitchFamily="18" charset="-120"/>
              </a:rPr>
              <a:t> Packet Switching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066800"/>
            <a:ext cx="4184650" cy="5556250"/>
          </a:xfrm>
        </p:spPr>
        <p:txBody>
          <a:bodyPr lIns="91430" tIns="45716" rIns="91430" bIns="45716"/>
          <a:lstStyle/>
          <a:p>
            <a:pPr marL="285750" indent="-285750" defTabSz="915988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Used in the Internet</a:t>
            </a:r>
          </a:p>
          <a:p>
            <a:pPr marL="285750" indent="-285750" defTabSz="915988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Data is sent in </a:t>
            </a:r>
            <a:r>
              <a:rPr lang="en-US" altLang="zh-TW" sz="2400" b="1" dirty="0">
                <a:ea typeface="PMingLiU" pitchFamily="18" charset="-120"/>
              </a:rPr>
              <a:t>Packets </a:t>
            </a:r>
            <a:r>
              <a:rPr lang="en-US" altLang="zh-TW" sz="2400" dirty="0">
                <a:ea typeface="PMingLiU" pitchFamily="18" charset="-120"/>
              </a:rPr>
              <a:t>(header contains control info, e.g., source and destination addresses)</a:t>
            </a:r>
          </a:p>
          <a:p>
            <a:pPr marL="2003425" lvl="4" indent="-171450" defTabSz="915988">
              <a:lnSpc>
                <a:spcPct val="80000"/>
              </a:lnSpc>
            </a:pPr>
            <a:endParaRPr lang="en-US" altLang="zh-TW" sz="1400" dirty="0">
              <a:ea typeface="PMingLiU" pitchFamily="18" charset="-120"/>
            </a:endParaRPr>
          </a:p>
          <a:p>
            <a:pPr marL="285750" indent="-285750" defTabSz="915988">
              <a:lnSpc>
                <a:spcPct val="8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 marL="285750" indent="-285750" defTabSz="915988">
              <a:lnSpc>
                <a:spcPct val="8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 marL="285750" indent="-285750" defTabSz="915988">
              <a:lnSpc>
                <a:spcPct val="8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 marL="285750" indent="-285750" defTabSz="915988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Per-packet routing</a:t>
            </a:r>
          </a:p>
          <a:p>
            <a:pPr marL="285750" indent="-285750" defTabSz="915988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At each node the entire packet is received, stored, and then forwarded (</a:t>
            </a:r>
            <a:r>
              <a:rPr lang="en-US" altLang="zh-TW" sz="2400" b="1" dirty="0">
                <a:ea typeface="PMingLiU" pitchFamily="18" charset="-120"/>
              </a:rPr>
              <a:t>store-and-forward networks</a:t>
            </a:r>
            <a:r>
              <a:rPr lang="en-US" altLang="zh-TW" sz="2400" dirty="0">
                <a:ea typeface="PMingLiU" pitchFamily="18" charset="-120"/>
              </a:rPr>
              <a:t>)</a:t>
            </a:r>
          </a:p>
          <a:p>
            <a:pPr marL="285750" indent="-285750" defTabSz="915988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No capacity is allocated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34950" y="3160713"/>
            <a:ext cx="852488" cy="458787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91423" tIns="45713" rIns="91423" bIns="45713" anchor="ctr">
            <a:flatTx/>
          </a:bodyPr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600">
                <a:latin typeface="Arial" pitchFamily="34" charset="0"/>
                <a:ea typeface="PMingLiU" pitchFamily="18" charset="-120"/>
              </a:rPr>
              <a:t>Header</a:t>
            </a:r>
            <a:endParaRPr lang="en-US" altLang="zh-TW" i="1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087438" y="3160713"/>
            <a:ext cx="2454275" cy="458787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91423" tIns="45713" rIns="91423" bIns="45713" anchor="ctr">
            <a:flatTx/>
          </a:bodyPr>
          <a:lstStyle/>
          <a:p>
            <a:pPr algn="ctr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600">
                <a:latin typeface="Arial" pitchFamily="34" charset="0"/>
                <a:ea typeface="PMingLiU" pitchFamily="18" charset="-120"/>
              </a:rPr>
              <a:t>Data</a:t>
            </a:r>
            <a:endParaRPr lang="en-US" altLang="zh-TW" sz="1800" i="1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497763" y="5113338"/>
            <a:ext cx="1254125" cy="1012825"/>
            <a:chOff x="1321" y="2432"/>
            <a:chExt cx="1097" cy="774"/>
          </a:xfrm>
        </p:grpSpPr>
        <p:sp>
          <p:nvSpPr>
            <p:cNvPr id="79879" name="AutoShape 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45851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Packet 1</a:t>
              </a:r>
            </a:p>
          </p:txBody>
        </p:sp>
        <p:sp>
          <p:nvSpPr>
            <p:cNvPr id="79880" name="AutoShape 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45851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Packet 2</a:t>
              </a:r>
            </a:p>
          </p:txBody>
        </p:sp>
        <p:sp>
          <p:nvSpPr>
            <p:cNvPr id="79881" name="AutoShape 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45851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Packet 3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38875" y="4610100"/>
            <a:ext cx="1252538" cy="1012825"/>
            <a:chOff x="1321" y="2432"/>
            <a:chExt cx="1097" cy="774"/>
          </a:xfrm>
        </p:grpSpPr>
        <p:sp>
          <p:nvSpPr>
            <p:cNvPr id="79883" name="AutoShape 11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45851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Packet 1</a:t>
              </a:r>
            </a:p>
          </p:txBody>
        </p:sp>
        <p:sp>
          <p:nvSpPr>
            <p:cNvPr id="79884" name="AutoShape 12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45851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Packet 2</a:t>
              </a:r>
            </a:p>
          </p:txBody>
        </p:sp>
        <p:sp>
          <p:nvSpPr>
            <p:cNvPr id="79885" name="AutoShape 13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45851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Packet 3</a:t>
              </a:r>
            </a:p>
          </p:txBody>
        </p:sp>
      </p:grp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5821363" y="3867150"/>
            <a:ext cx="0" cy="95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5821363" y="4475163"/>
            <a:ext cx="0" cy="11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5005388" y="4102100"/>
            <a:ext cx="1331912" cy="26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274731" tIns="45786" rIns="91570" bIns="228943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6229350" y="4227513"/>
            <a:ext cx="10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274731" tIns="45786" rIns="91570" bIns="228943" anchor="ctr"/>
          <a:lstStyle/>
          <a:p>
            <a:endParaRPr lang="en-US"/>
          </a:p>
        </p:txBody>
      </p:sp>
      <p:sp>
        <p:nvSpPr>
          <p:cNvPr id="79890" name="AutoShape 18"/>
          <p:cNvSpPr>
            <a:spLocks/>
          </p:cNvSpPr>
          <p:nvPr/>
        </p:nvSpPr>
        <p:spPr bwMode="auto">
          <a:xfrm>
            <a:off x="6391275" y="4100513"/>
            <a:ext cx="55563" cy="127000"/>
          </a:xfrm>
          <a:prstGeom prst="rightBrace">
            <a:avLst>
              <a:gd name="adj1" fmla="val 1904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74291" tIns="45713" rIns="91423" bIns="228577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en-US" sz="1400" b="1">
              <a:latin typeface="PMingLiU" pitchFamily="18" charset="-12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999038" y="4149725"/>
            <a:ext cx="1254125" cy="1012825"/>
            <a:chOff x="1321" y="2432"/>
            <a:chExt cx="1097" cy="774"/>
          </a:xfrm>
        </p:grpSpPr>
        <p:sp>
          <p:nvSpPr>
            <p:cNvPr id="79892" name="AutoShape 20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0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Packet 1</a:t>
              </a:r>
            </a:p>
          </p:txBody>
        </p:sp>
        <p:sp>
          <p:nvSpPr>
            <p:cNvPr id="79893" name="AutoShape 21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0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Packet 2</a:t>
              </a:r>
            </a:p>
          </p:txBody>
        </p:sp>
        <p:sp>
          <p:nvSpPr>
            <p:cNvPr id="79894" name="AutoShape 22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lIns="183410" tIns="0" rIns="91698" bIns="45851" anchor="ctr"/>
            <a:lstStyle/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Packet 3</a:t>
              </a:r>
            </a:p>
          </p:txBody>
        </p:sp>
      </p:grp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4999038" y="3349625"/>
            <a:ext cx="0" cy="289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6245225" y="3349625"/>
            <a:ext cx="0" cy="289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7493000" y="3349625"/>
            <a:ext cx="0" cy="289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8739188" y="3349625"/>
            <a:ext cx="0" cy="289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7761288" y="4856163"/>
            <a:ext cx="152400" cy="250825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lIns="91570" tIns="45786" rIns="91570" bIns="228943" anchorCtr="1">
            <a:spAutoFit/>
          </a:bodyPr>
          <a:lstStyle/>
          <a:p>
            <a:endParaRPr 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V="1">
            <a:off x="7877175" y="4352925"/>
            <a:ext cx="76200" cy="519113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lIns="91570" tIns="45786" rIns="91570" bIns="228943" anchorCtr="1">
            <a:spAutoFit/>
          </a:bodyPr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7716838" y="4037013"/>
            <a:ext cx="1069975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3" tIns="45713" rIns="91423" bIns="228577" anchorCtr="1">
            <a:spAutoFit/>
            <a:flatTx/>
          </a:bodyPr>
          <a:lstStyle/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sz="1400">
                <a:latin typeface="Arial" pitchFamily="34" charset="0"/>
              </a:rPr>
              <a:t>processing </a:t>
            </a:r>
            <a:br>
              <a:rPr lang="en-US" sz="1400">
                <a:latin typeface="Arial" pitchFamily="34" charset="0"/>
              </a:rPr>
            </a:br>
            <a:r>
              <a:rPr lang="en-US" sz="1400">
                <a:latin typeface="Arial" pitchFamily="34" charset="0"/>
              </a:rPr>
              <a:t>delay of Packet 1 at Node 2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7991475" y="4421188"/>
            <a:ext cx="917575" cy="23812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lIns="91570" tIns="45786" rIns="91570" bIns="228943" anchorCtr="1">
            <a:spAutoFit/>
          </a:bodyPr>
          <a:lstStyle/>
          <a:p>
            <a:endParaRPr lang="en-US"/>
          </a:p>
        </p:txBody>
      </p:sp>
      <p:sp>
        <p:nvSpPr>
          <p:cNvPr id="79903" name="AutoShape 31"/>
          <p:cNvSpPr>
            <a:spLocks/>
          </p:cNvSpPr>
          <p:nvPr/>
        </p:nvSpPr>
        <p:spPr bwMode="auto">
          <a:xfrm>
            <a:off x="4860925" y="4129088"/>
            <a:ext cx="55563" cy="315912"/>
          </a:xfrm>
          <a:prstGeom prst="leftBrace">
            <a:avLst>
              <a:gd name="adj1" fmla="val 4738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3" tIns="45713" rIns="274291" bIns="228577" anchor="ctr"/>
          <a:lstStyle/>
          <a:p>
            <a:pPr algn="r">
              <a:spcBef>
                <a:spcPct val="50000"/>
              </a:spcBef>
              <a:spcAft>
                <a:spcPts val="1000"/>
              </a:spcAft>
            </a:pPr>
            <a:endParaRPr lang="en-US" sz="1400">
              <a:latin typeface="PMingLiU" pitchFamily="18" charset="-120"/>
            </a:endParaRPr>
          </a:p>
          <a:p>
            <a:pPr algn="r">
              <a:spcBef>
                <a:spcPct val="50000"/>
              </a:spcBef>
              <a:spcAft>
                <a:spcPts val="1000"/>
              </a:spcAft>
            </a:pPr>
            <a:endParaRPr lang="en-US" sz="1400">
              <a:latin typeface="PMingLiU" pitchFamily="18" charset="-120"/>
            </a:endParaRP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6416675" y="3124200"/>
            <a:ext cx="1274763" cy="1309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spAutoFit/>
          </a:bodyPr>
          <a:lstStyle/>
          <a:p>
            <a:pPr defTabSz="912813"/>
            <a:r>
              <a:rPr lang="en-US" sz="1600">
                <a:latin typeface="Arial" pitchFamily="34" charset="0"/>
              </a:rPr>
              <a:t>propagation</a:t>
            </a:r>
          </a:p>
          <a:p>
            <a:pPr defTabSz="912813"/>
            <a:r>
              <a:rPr lang="en-US" sz="1600">
                <a:latin typeface="Arial" pitchFamily="34" charset="0"/>
              </a:rPr>
              <a:t>delay between</a:t>
            </a:r>
          </a:p>
          <a:p>
            <a:pPr defTabSz="912813"/>
            <a:r>
              <a:rPr lang="en-US" sz="1600">
                <a:latin typeface="Arial" pitchFamily="34" charset="0"/>
              </a:rPr>
              <a:t>Host 1 &amp; </a:t>
            </a:r>
          </a:p>
          <a:p>
            <a:pPr defTabSz="912813"/>
            <a:r>
              <a:rPr lang="en-US" sz="1600">
                <a:latin typeface="Arial" pitchFamily="34" charset="0"/>
              </a:rPr>
              <a:t>Node 2 </a:t>
            </a:r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 flipV="1">
            <a:off x="7500938" y="4745038"/>
            <a:ext cx="219075" cy="250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V="1">
            <a:off x="7486650" y="4854575"/>
            <a:ext cx="219075" cy="250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9907" name="AutoShape 35"/>
          <p:cNvSpPr>
            <a:spLocks/>
          </p:cNvSpPr>
          <p:nvPr/>
        </p:nvSpPr>
        <p:spPr bwMode="auto">
          <a:xfrm>
            <a:off x="7691438" y="4729163"/>
            <a:ext cx="109537" cy="125412"/>
          </a:xfrm>
          <a:prstGeom prst="rightBrace">
            <a:avLst>
              <a:gd name="adj1" fmla="val 954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74291" tIns="45713" rIns="91423" bIns="228577" anchor="ctr"/>
          <a:lstStyle/>
          <a:p>
            <a:pPr>
              <a:spcBef>
                <a:spcPct val="50000"/>
              </a:spcBef>
              <a:spcAft>
                <a:spcPts val="1000"/>
              </a:spcAft>
            </a:pPr>
            <a:endParaRPr lang="en-US" sz="1400" b="1">
              <a:latin typeface="PMingLiU" pitchFamily="18" charset="-120"/>
            </a:endParaRP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887788" y="4011613"/>
            <a:ext cx="1296987" cy="938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>
            <a:spAutoFit/>
          </a:bodyPr>
          <a:lstStyle/>
          <a:p>
            <a:pPr defTabSz="912813"/>
            <a:r>
              <a:rPr lang="en-US" sz="1400">
                <a:latin typeface="Arial" pitchFamily="34" charset="0"/>
              </a:rPr>
              <a:t>transmission </a:t>
            </a:r>
          </a:p>
          <a:p>
            <a:pPr defTabSz="912813"/>
            <a:r>
              <a:rPr lang="en-US" sz="1400">
                <a:latin typeface="Arial" pitchFamily="34" charset="0"/>
              </a:rPr>
              <a:t>time of Packet 1</a:t>
            </a:r>
          </a:p>
          <a:p>
            <a:pPr defTabSz="912813"/>
            <a:r>
              <a:rPr lang="en-US" sz="1400">
                <a:latin typeface="Arial" pitchFamily="34" charset="0"/>
              </a:rPr>
              <a:t>at Host 1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038600" y="1603375"/>
            <a:ext cx="5480050" cy="1228725"/>
            <a:chOff x="2633" y="964"/>
            <a:chExt cx="3131" cy="775"/>
          </a:xfrm>
        </p:grpSpPr>
        <p:graphicFrame>
          <p:nvGraphicFramePr>
            <p:cNvPr id="79910" name="Object 38"/>
            <p:cNvGraphicFramePr>
              <a:graphicFrameLocks noChangeAspect="1"/>
            </p:cNvGraphicFramePr>
            <p:nvPr/>
          </p:nvGraphicFramePr>
          <p:xfrm>
            <a:off x="2633" y="1079"/>
            <a:ext cx="3131" cy="660"/>
          </p:xfrm>
          <a:graphic>
            <a:graphicData uri="http://schemas.openxmlformats.org/presentationml/2006/ole">
              <p:oleObj spid="_x0000_s3074" name="VISIO" r:id="rId5" imgW="8280000" imgH="1150920" progId="">
                <p:embed/>
              </p:oleObj>
            </a:graphicData>
          </a:graphic>
        </p:graphicFrame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3017" y="964"/>
              <a:ext cx="498" cy="3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3" tIns="45713" rIns="91423" bIns="228577" anchorCtr="1">
              <a:spAutoFit/>
              <a:flatTx/>
            </a:bodyPr>
            <a:lstStyle/>
            <a:p>
              <a:pPr algn="ctr">
                <a:spcBef>
                  <a:spcPct val="50000"/>
                </a:spcBef>
                <a:spcAft>
                  <a:spcPts val="1000"/>
                </a:spcAft>
              </a:pPr>
              <a:r>
                <a:rPr lang="en-US" sz="1400">
                  <a:latin typeface="Arial" pitchFamily="34" charset="0"/>
                </a:rPr>
                <a:t>Host 1</a:t>
              </a:r>
            </a:p>
          </p:txBody>
        </p:sp>
        <p:sp>
          <p:nvSpPr>
            <p:cNvPr id="79912" name="Text Box 40"/>
            <p:cNvSpPr txBox="1">
              <a:spLocks noChangeArrowheads="1"/>
            </p:cNvSpPr>
            <p:nvPr/>
          </p:nvSpPr>
          <p:spPr bwMode="auto">
            <a:xfrm>
              <a:off x="4985" y="983"/>
              <a:ext cx="564" cy="3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3" tIns="45713" rIns="91423" bIns="228577" anchorCtr="1">
              <a:spAutoFit/>
              <a:flatTx/>
            </a:bodyPr>
            <a:lstStyle/>
            <a:p>
              <a:pPr algn="ctr">
                <a:spcBef>
                  <a:spcPct val="50000"/>
                </a:spcBef>
                <a:spcAft>
                  <a:spcPts val="1000"/>
                </a:spcAft>
              </a:pPr>
              <a:r>
                <a:rPr lang="en-US" sz="1400">
                  <a:latin typeface="Arial" pitchFamily="34" charset="0"/>
                </a:rPr>
                <a:t>Host 2</a:t>
              </a:r>
            </a:p>
          </p:txBody>
        </p:sp>
        <p:sp>
          <p:nvSpPr>
            <p:cNvPr id="79913" name="Text Box 41"/>
            <p:cNvSpPr txBox="1">
              <a:spLocks noChangeArrowheads="1"/>
            </p:cNvSpPr>
            <p:nvPr/>
          </p:nvSpPr>
          <p:spPr bwMode="auto">
            <a:xfrm>
              <a:off x="3567" y="1288"/>
              <a:ext cx="698" cy="3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3" tIns="45713" rIns="91423" bIns="228577" anchorCtr="1">
              <a:spAutoFit/>
              <a:flatTx/>
            </a:bodyPr>
            <a:lstStyle/>
            <a:p>
              <a:pPr algn="ctr">
                <a:spcBef>
                  <a:spcPct val="50000"/>
                </a:spcBef>
                <a:spcAft>
                  <a:spcPts val="1000"/>
                </a:spcAft>
              </a:pPr>
              <a:r>
                <a:rPr lang="en-US" sz="1400">
                  <a:latin typeface="Arial" pitchFamily="34" charset="0"/>
                </a:rPr>
                <a:t>Node 1</a:t>
              </a:r>
            </a:p>
          </p:txBody>
        </p:sp>
        <p:sp>
          <p:nvSpPr>
            <p:cNvPr id="79914" name="Text Box 42"/>
            <p:cNvSpPr txBox="1">
              <a:spLocks noChangeArrowheads="1"/>
            </p:cNvSpPr>
            <p:nvPr/>
          </p:nvSpPr>
          <p:spPr bwMode="auto">
            <a:xfrm>
              <a:off x="4265" y="1288"/>
              <a:ext cx="570" cy="3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3" tIns="45713" rIns="91423" bIns="228577" anchorCtr="1">
              <a:spAutoFit/>
              <a:flatTx/>
            </a:bodyPr>
            <a:lstStyle/>
            <a:p>
              <a:pPr algn="ctr">
                <a:spcBef>
                  <a:spcPct val="50000"/>
                </a:spcBef>
                <a:spcAft>
                  <a:spcPts val="1000"/>
                </a:spcAft>
              </a:pPr>
              <a:r>
                <a:rPr lang="en-US" sz="1400">
                  <a:latin typeface="Arial" pitchFamily="34" charset="0"/>
                </a:rPr>
                <a:t>Node 2</a:t>
              </a:r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3412" y="1539"/>
              <a:ext cx="3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4107" y="1539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>
              <a:off x="4715" y="1539"/>
              <a:ext cx="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kumimoji="1" lang="en-GB"/>
              <a:t>Packet Switching</a:t>
            </a:r>
            <a:endParaRPr kumimoji="1" lang="en-US"/>
          </a:p>
        </p:txBody>
      </p:sp>
      <p:sp>
        <p:nvSpPr>
          <p:cNvPr id="1966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kumimoji="1" lang="en-US" sz="3300" dirty="0"/>
              <a:t>circuit switching was designed for voice</a:t>
            </a:r>
          </a:p>
          <a:p>
            <a:pPr marL="273050" indent="-273050"/>
            <a:r>
              <a:rPr kumimoji="1" lang="en-US" sz="3300" dirty="0"/>
              <a:t>packet switching was designed for data</a:t>
            </a:r>
          </a:p>
          <a:p>
            <a:pPr marL="273050" indent="-273050">
              <a:buNone/>
            </a:pPr>
            <a:r>
              <a:rPr kumimoji="1" lang="en-US" sz="3300" dirty="0" smtClean="0"/>
              <a:t>   transmitted </a:t>
            </a:r>
            <a:r>
              <a:rPr kumimoji="1" lang="en-US" sz="3300" dirty="0"/>
              <a:t>in </a:t>
            </a:r>
            <a:r>
              <a:rPr kumimoji="1" lang="en-US" sz="3300" dirty="0">
                <a:solidFill>
                  <a:srgbClr val="C00000"/>
                </a:solidFill>
              </a:rPr>
              <a:t>“small”</a:t>
            </a:r>
            <a:r>
              <a:rPr kumimoji="1" lang="en-US" sz="3300" dirty="0"/>
              <a:t> packets</a:t>
            </a:r>
          </a:p>
          <a:p>
            <a:pPr marL="273050" indent="-273050"/>
            <a:r>
              <a:rPr kumimoji="1" lang="en-US" sz="3300" dirty="0"/>
              <a:t>packet contains user data and control info</a:t>
            </a:r>
          </a:p>
          <a:p>
            <a:pPr marL="639763" lvl="1" indent="-246063"/>
            <a:r>
              <a:rPr kumimoji="1" lang="en-US" dirty="0"/>
              <a:t>user data may be part of a larger message</a:t>
            </a:r>
          </a:p>
          <a:p>
            <a:pPr marL="639763" lvl="1" indent="-246063"/>
            <a:r>
              <a:rPr kumimoji="1" lang="en-US" dirty="0"/>
              <a:t>control info includes routing (addressing) info</a:t>
            </a:r>
          </a:p>
          <a:p>
            <a:pPr marL="273050" indent="-273050"/>
            <a:r>
              <a:rPr kumimoji="1" lang="en-US" sz="3300" dirty="0"/>
              <a:t>packets are received, stored briefly (buffered) and passed on to the next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46482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Transmission Mode</a:t>
            </a:r>
          </a:p>
        </p:txBody>
      </p:sp>
      <p:pic>
        <p:nvPicPr>
          <p:cNvPr id="47109" name="Picture 5"/>
          <p:cNvPicPr>
            <a:picLocks noGrp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00400" y="2667000"/>
            <a:ext cx="5943600" cy="1524000"/>
          </a:xfrm>
          <a:noFill/>
          <a:ln/>
        </p:spPr>
      </p:pic>
      <p:pic>
        <p:nvPicPr>
          <p:cNvPr id="47111" name="Picture 7"/>
          <p:cNvPicPr>
            <a:picLocks noGrp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4953000"/>
            <a:ext cx="5257800" cy="1447800"/>
          </a:xfrm>
          <a:noFill/>
          <a:ln/>
        </p:spPr>
      </p:pic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334000" y="10668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Simplex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143000" y="3048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Half-duplex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943600" y="5334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Full-duplex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88" y="1143000"/>
            <a:ext cx="7854950" cy="527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581400" y="1206500"/>
            <a:ext cx="21764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3200" b="1">
                <a:solidFill>
                  <a:schemeClr val="accent2"/>
                </a:solidFill>
              </a:rPr>
              <a:t>ENQ/ACK</a:t>
            </a:r>
          </a:p>
          <a:p>
            <a:pPr algn="ctr" eaLnBrk="0" hangingPunct="0"/>
            <a:r>
              <a:rPr lang="en-US" sz="2800">
                <a:solidFill>
                  <a:schemeClr val="accent2"/>
                </a:solidFill>
              </a:rPr>
              <a:t>Point-to-point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Line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Line Discipline </a:t>
            </a:r>
            <a:r>
              <a:rPr lang="en-US" sz="3200"/>
              <a:t>(…)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Multi-point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211263"/>
            <a:ext cx="8010525" cy="462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Line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2838" y="795338"/>
            <a:ext cx="7119937" cy="5605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620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Poll</a:t>
            </a:r>
            <a:r>
              <a:rPr lang="en-US" sz="4400">
                <a:solidFill>
                  <a:schemeClr val="tx2"/>
                </a:solidFill>
              </a:rPr>
              <a:t> Line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90"/>
            <a:ext cx="8001056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28" y="714356"/>
            <a:ext cx="80391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7715304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64386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2485"/>
            <a:ext cx="7929618" cy="521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90572"/>
            <a:ext cx="7500989" cy="521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92961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23932"/>
            <a:ext cx="8686800" cy="369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358113" cy="49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78674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78674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50112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721523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2"/>
          <p:cNvSpPr>
            <a:spLocks noChangeArrowheads="1"/>
          </p:cNvSpPr>
          <p:nvPr/>
        </p:nvSpPr>
        <p:spPr bwMode="auto">
          <a:xfrm>
            <a:off x="381000" y="746125"/>
            <a:ext cx="808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Arial" pitchFamily="34" charset="0"/>
                <a:cs typeface="Arial" pitchFamily="34" charset="0"/>
              </a:rPr>
              <a:t>Classification According to Coverage Area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8181" name="Rectangle 3"/>
          <p:cNvSpPr>
            <a:spLocks noChangeArrowheads="1"/>
          </p:cNvSpPr>
          <p:nvPr/>
        </p:nvSpPr>
        <p:spPr bwMode="auto">
          <a:xfrm>
            <a:off x="533400" y="1371600"/>
            <a:ext cx="766953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3399"/>
              </a:buClr>
              <a:buFont typeface="Symbol" pitchFamily="18" charset="2"/>
              <a:buChar char="¨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Local Area Networks (0-2 Km; campus)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Ethernet (10/100/1000 Mbps), Token ring (4, 16 Mbps), 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Clr>
                <a:srgbClr val="FF3399"/>
              </a:buClr>
              <a:buFont typeface="Symbol" pitchFamily="18" charset="2"/>
              <a:buChar char="¨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Metropolitan Area Networks (2-50 km; corporate offices, city)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DQDB (Distributed Queue Dual Bus),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WiMAX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3399"/>
              </a:buClr>
              <a:buFont typeface="Symbol" pitchFamily="18" charset="2"/>
              <a:buChar char="¨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Wide Area Networks (country, continent) </a:t>
            </a:r>
          </a:p>
          <a:p>
            <a:pPr lvl="2">
              <a:buClr>
                <a:srgbClr val="FF3399"/>
              </a:buCl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transmission lines, switching elements</a:t>
            </a:r>
          </a:p>
          <a:p>
            <a:pPr>
              <a:buClr>
                <a:srgbClr val="FF3399"/>
              </a:buClr>
              <a:buFont typeface="Symbol" pitchFamily="18" charset="2"/>
              <a:buChar char="¨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1">
              <a:buClr>
                <a:srgbClr val="FF3399"/>
              </a:buClr>
              <a:buFont typeface="Symbol" pitchFamily="18" charset="2"/>
              <a:buChar char="¨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Personal Access Networks (PANs)</a:t>
            </a:r>
          </a:p>
          <a:p>
            <a:pPr marL="914400" lvl="3">
              <a:buClr>
                <a:srgbClr val="FF3399"/>
              </a:buCl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Bluetooth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 lIns="0" rIns="0" bIns="0" anchor="b"/>
          <a:lstStyle/>
          <a:p>
            <a:r>
              <a:rPr lang="en-US"/>
              <a:t>Local Area Networks (LANs)</a:t>
            </a:r>
          </a:p>
        </p:txBody>
      </p:sp>
      <p:sp>
        <p:nvSpPr>
          <p:cNvPr id="18022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273050" indent="-273050"/>
            <a:r>
              <a:rPr lang="en-US" dirty="0"/>
              <a:t>It expands over small geographic areas (within a building or close-by buildings)</a:t>
            </a:r>
          </a:p>
          <a:p>
            <a:pPr marL="273050" indent="-273050"/>
            <a:r>
              <a:rPr lang="en-US" dirty="0"/>
              <a:t>It is usually owned by the same organization</a:t>
            </a:r>
          </a:p>
          <a:p>
            <a:pPr marL="273050" indent="-273050"/>
            <a:r>
              <a:rPr lang="en-US" dirty="0"/>
              <a:t>The internal data rates are typically much greater than those of WANs</a:t>
            </a:r>
          </a:p>
          <a:p>
            <a:pPr marL="273050" indent="-273050"/>
            <a:r>
              <a:rPr lang="en-US" dirty="0"/>
              <a:t>Typically, they make use of broadcast rather than switching</a:t>
            </a:r>
          </a:p>
          <a:p>
            <a:pPr marL="273050" indent="-273050"/>
            <a:endParaRPr lang="en-US" dirty="0"/>
          </a:p>
          <a:p>
            <a:pPr marL="273050" indent="-2730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00600" y="1295400"/>
            <a:ext cx="4191000" cy="3475038"/>
            <a:chOff x="5257800" y="1461361"/>
            <a:chExt cx="3733800" cy="3095679"/>
          </a:xfrm>
        </p:grpSpPr>
        <p:pic>
          <p:nvPicPr>
            <p:cNvPr id="18227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57800" y="1461361"/>
              <a:ext cx="3733800" cy="309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476942" y="4267129"/>
              <a:ext cx="1219142" cy="22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182279" name="Rectangle 2"/>
          <p:cNvSpPr>
            <a:spLocks noChangeArrowheads="1"/>
          </p:cNvSpPr>
          <p:nvPr/>
        </p:nvSpPr>
        <p:spPr bwMode="auto">
          <a:xfrm>
            <a:off x="1412875" y="609600"/>
            <a:ext cx="5980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Arial" pitchFamily="34" charset="0"/>
                <a:cs typeface="Arial" pitchFamily="34" charset="0"/>
              </a:rPr>
              <a:t>Local Area Networks (LANs)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0" name="TextBox 5"/>
          <p:cNvSpPr txBox="1">
            <a:spLocks noChangeArrowheads="1"/>
          </p:cNvSpPr>
          <p:nvPr/>
        </p:nvSpPr>
        <p:spPr bwMode="auto">
          <a:xfrm>
            <a:off x="914400" y="5100638"/>
            <a:ext cx="350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Single-building LAN</a:t>
            </a:r>
          </a:p>
        </p:txBody>
      </p:sp>
      <p:sp>
        <p:nvSpPr>
          <p:cNvPr id="182281" name="TextBox 6"/>
          <p:cNvSpPr txBox="1">
            <a:spLocks noChangeArrowheads="1"/>
          </p:cNvSpPr>
          <p:nvPr/>
        </p:nvSpPr>
        <p:spPr bwMode="auto">
          <a:xfrm>
            <a:off x="6324600" y="4419600"/>
            <a:ext cx="1371600" cy="3698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Arial" pitchFamily="34" charset="0"/>
                <a:cs typeface="Arial" pitchFamily="34" charset="0"/>
              </a:rPr>
              <a:t>Backbone</a:t>
            </a:r>
          </a:p>
        </p:txBody>
      </p:sp>
      <p:sp>
        <p:nvSpPr>
          <p:cNvPr id="182282" name="TextBox 10"/>
          <p:cNvSpPr txBox="1">
            <a:spLocks noChangeArrowheads="1"/>
          </p:cNvSpPr>
          <p:nvPr/>
        </p:nvSpPr>
        <p:spPr bwMode="auto">
          <a:xfrm>
            <a:off x="5105400" y="5100638"/>
            <a:ext cx="350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Multi-building LAN</a:t>
            </a:r>
          </a:p>
        </p:txBody>
      </p:sp>
      <p:sp>
        <p:nvSpPr>
          <p:cNvPr id="182283" name="TextBox 11"/>
          <p:cNvSpPr txBox="1">
            <a:spLocks noChangeArrowheads="1"/>
          </p:cNvSpPr>
          <p:nvPr/>
        </p:nvSpPr>
        <p:spPr bwMode="auto">
          <a:xfrm>
            <a:off x="762000" y="56388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latin typeface="Arial" pitchFamily="34" charset="0"/>
                <a:cs typeface="Arial" pitchFamily="34" charset="0"/>
              </a:rPr>
              <a:t>Examples:</a:t>
            </a:r>
            <a:r>
              <a:rPr lang="en-US">
                <a:latin typeface="Arial" pitchFamily="34" charset="0"/>
                <a:cs typeface="Arial" pitchFamily="34" charset="0"/>
              </a:rPr>
              <a:t> home network, wireless-wired campus network</a:t>
            </a:r>
          </a:p>
        </p:txBody>
      </p:sp>
      <p:pic>
        <p:nvPicPr>
          <p:cNvPr id="1822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295400"/>
            <a:ext cx="4495800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08088"/>
            <a:ext cx="6554788" cy="409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85725"/>
            <a:ext cx="8305800" cy="1143000"/>
          </a:xfrm>
          <a:noFill/>
        </p:spPr>
        <p:txBody>
          <a:bodyPr lIns="0" rIns="0" bIns="0" anchor="b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4800" kern="1200">
                <a:latin typeface="+mj-lt"/>
                <a:ea typeface="+mj-ea"/>
                <a:cs typeface="+mj-cs"/>
              </a:rPr>
              <a:t>Metropolitan Area Networks (MAN)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1066800"/>
            <a:ext cx="7010400" cy="43545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1143000"/>
          </a:xfrm>
        </p:spPr>
        <p:txBody>
          <a:bodyPr lIns="0" rIns="0" bIns="0" anchor="b"/>
          <a:lstStyle/>
          <a:p>
            <a:r>
              <a:rPr lang="en-US"/>
              <a:t>Wide Area Networks (WAN)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295400"/>
            <a:ext cx="8915400" cy="4419600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sz="4100">
                <a:solidFill>
                  <a:srgbClr val="C00000"/>
                </a:solidFill>
              </a:rPr>
              <a:t>Traditionally, WANs have been implemented using one of two technologies</a:t>
            </a:r>
          </a:p>
          <a:p>
            <a:pPr marL="273050" indent="-273050"/>
            <a:r>
              <a:rPr lang="en-US" sz="4100"/>
              <a:t>Circuit Switching</a:t>
            </a:r>
          </a:p>
          <a:p>
            <a:pPr marL="273050" indent="-273050"/>
            <a:r>
              <a:rPr lang="en-US" sz="4100"/>
              <a:t>Packet Switching</a:t>
            </a:r>
          </a:p>
          <a:p>
            <a:pPr marL="639763" lvl="1" indent="-246063"/>
            <a:r>
              <a:rPr lang="en-US" sz="3600"/>
              <a:t>Datagram</a:t>
            </a:r>
          </a:p>
          <a:p>
            <a:pPr marL="639763" lvl="1" indent="-246063"/>
            <a:r>
              <a:rPr lang="en-US" sz="3600"/>
              <a:t>Virtual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Wide Area Networks (WAN)</a:t>
            </a:r>
          </a:p>
        </p:txBody>
      </p:sp>
      <p:sp>
        <p:nvSpPr>
          <p:cNvPr id="186373" name="TextBox 3"/>
          <p:cNvSpPr txBox="1">
            <a:spLocks noChangeArrowheads="1"/>
          </p:cNvSpPr>
          <p:nvPr/>
        </p:nvSpPr>
        <p:spPr bwMode="auto">
          <a:xfrm>
            <a:off x="609600" y="56388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latin typeface="Arial" pitchFamily="34" charset="0"/>
                <a:cs typeface="Arial" pitchFamily="34" charset="0"/>
              </a:rPr>
              <a:t>Example:</a:t>
            </a:r>
            <a:r>
              <a:rPr lang="en-US" sz="1800">
                <a:latin typeface="Arial" pitchFamily="34" charset="0"/>
                <a:cs typeface="Arial" pitchFamily="34" charset="0"/>
              </a:rPr>
              <a:t> Canadian Network for the Advancement of Research, Industry and Education (</a:t>
            </a:r>
            <a:r>
              <a:rPr lang="en-US" sz="1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CANARIE</a:t>
            </a:r>
            <a:r>
              <a:rPr lang="en-US" sz="180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3124200"/>
            <a:ext cx="3276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3276600" y="40386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8637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914400"/>
            <a:ext cx="5538788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4900" y="1143000"/>
            <a:ext cx="5270500" cy="472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OSI Model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52400" y="1905000"/>
            <a:ext cx="373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Open System Interconnection.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An ISO </a:t>
            </a:r>
            <a:r>
              <a:rPr lang="en-US" sz="2800" dirty="0" smtClean="0"/>
              <a:t>standard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-71462"/>
            <a:ext cx="8305800" cy="1143000"/>
          </a:xfrm>
          <a:noFill/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5000" kern="1200" dirty="0" err="1">
                <a:latin typeface="+mj-lt"/>
                <a:ea typeface="+mj-ea"/>
                <a:cs typeface="+mj-cs"/>
              </a:rPr>
              <a:t>OSI</a:t>
            </a:r>
            <a:r>
              <a:rPr lang="en-US" sz="5000" kern="1200" dirty="0">
                <a:latin typeface="+mj-lt"/>
                <a:ea typeface="+mj-ea"/>
                <a:cs typeface="+mj-cs"/>
              </a:rPr>
              <a:t> Reference Model</a:t>
            </a:r>
          </a:p>
        </p:txBody>
      </p:sp>
      <p:pic>
        <p:nvPicPr>
          <p:cNvPr id="2426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81150"/>
            <a:ext cx="57562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5" name="TextBox 3"/>
          <p:cNvSpPr txBox="1">
            <a:spLocks noChangeArrowheads="1"/>
          </p:cNvSpPr>
          <p:nvPr/>
        </p:nvSpPr>
        <p:spPr bwMode="auto">
          <a:xfrm>
            <a:off x="1066800" y="5638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242696" name="TextBox 5"/>
          <p:cNvSpPr txBox="1">
            <a:spLocks noChangeArrowheads="1"/>
          </p:cNvSpPr>
          <p:nvPr/>
        </p:nvSpPr>
        <p:spPr bwMode="auto">
          <a:xfrm>
            <a:off x="1371600" y="5181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sp>
        <p:nvSpPr>
          <p:cNvPr id="242697" name="TextBox 6"/>
          <p:cNvSpPr txBox="1">
            <a:spLocks noChangeArrowheads="1"/>
          </p:cNvSpPr>
          <p:nvPr/>
        </p:nvSpPr>
        <p:spPr bwMode="auto">
          <a:xfrm>
            <a:off x="1066800" y="4724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242698" name="TextBox 7"/>
          <p:cNvSpPr txBox="1">
            <a:spLocks noChangeArrowheads="1"/>
          </p:cNvSpPr>
          <p:nvPr/>
        </p:nvSpPr>
        <p:spPr bwMode="auto">
          <a:xfrm>
            <a:off x="914400" y="4267200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242699" name="TextBox 8"/>
          <p:cNvSpPr txBox="1">
            <a:spLocks noChangeArrowheads="1"/>
          </p:cNvSpPr>
          <p:nvPr/>
        </p:nvSpPr>
        <p:spPr bwMode="auto">
          <a:xfrm>
            <a:off x="1066800" y="3883025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242700" name="TextBox 9"/>
          <p:cNvSpPr txBox="1">
            <a:spLocks noChangeArrowheads="1"/>
          </p:cNvSpPr>
          <p:nvPr/>
        </p:nvSpPr>
        <p:spPr bwMode="auto">
          <a:xfrm>
            <a:off x="685800" y="342900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242701" name="TextBox 10"/>
          <p:cNvSpPr txBox="1">
            <a:spLocks noChangeArrowheads="1"/>
          </p:cNvSpPr>
          <p:nvPr/>
        </p:nvSpPr>
        <p:spPr bwMode="auto">
          <a:xfrm>
            <a:off x="838200" y="2971800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52800" y="4572000"/>
            <a:ext cx="2743200" cy="14478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ounded Rectangle 12"/>
          <p:cNvSpPr/>
          <p:nvPr/>
        </p:nvSpPr>
        <p:spPr>
          <a:xfrm>
            <a:off x="3276600" y="1905000"/>
            <a:ext cx="2819400" cy="10668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847307" y="3772694"/>
            <a:ext cx="1600200" cy="158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999707" y="3771106"/>
            <a:ext cx="1600200" cy="158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00314"/>
            <a:ext cx="8229600" cy="1143000"/>
          </a:xfrm>
        </p:spPr>
        <p:txBody>
          <a:bodyPr/>
          <a:lstStyle/>
          <a:p>
            <a:r>
              <a:rPr lang="en-IN" dirty="0" smtClean="0"/>
              <a:t>Client-Server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785794"/>
            <a:ext cx="676275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78581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4414" y="4572008"/>
            <a:ext cx="6429420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000" b="1" dirty="0" smtClean="0"/>
              <a:t>Deals with network hardware, bit encoding.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285852" y="5214950"/>
            <a:ext cx="5357850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000" b="1" dirty="0" smtClean="0"/>
              <a:t>Examples: copper, fiber, radio, satellite.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929618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1472" y="4286256"/>
            <a:ext cx="764386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000" b="1" dirty="0" smtClean="0"/>
              <a:t>Deals with </a:t>
            </a:r>
            <a:r>
              <a:rPr lang="en-US" sz="2000" b="1" dirty="0" smtClean="0">
                <a:solidFill>
                  <a:schemeClr val="accent2"/>
                </a:solidFill>
              </a:rPr>
              <a:t>framing</a:t>
            </a:r>
            <a:r>
              <a:rPr lang="en-US" sz="2000" b="1" dirty="0" smtClean="0"/>
              <a:t>, windowing, flow control, error detection and recovery.</a:t>
            </a:r>
            <a:endParaRPr lang="en-US" sz="20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85818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00034" y="4000504"/>
            <a:ext cx="78581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b="1" dirty="0" smtClean="0"/>
              <a:t>Determines how best to route packets of data from source to destination via intermediate network nodes.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00034" y="5000636"/>
            <a:ext cx="7715304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b="1" dirty="0" smtClean="0"/>
              <a:t>Deals with addressing, routing, fragmentation, and congestion.</a:t>
            </a:r>
            <a:endParaRPr lang="en-US" sz="24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807249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85752" y="4357694"/>
            <a:ext cx="84296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Provides end-to-end message delivery and error recovery.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Deals with end to end integrity and quality of service.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71530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28596" y="3929066"/>
            <a:ext cx="77153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To establish, manage, and terminate </a:t>
            </a:r>
            <a:r>
              <a:rPr lang="en-US" sz="2400" dirty="0" smtClean="0">
                <a:solidFill>
                  <a:schemeClr val="accent2"/>
                </a:solidFill>
              </a:rPr>
              <a:t>sessions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Controls the dialogue between two host applications.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Reports exceptions to upper layers.</a:t>
            </a:r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786742" cy="484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28678" y="4214818"/>
            <a:ext cx="61436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Resolves data representation differences.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translate, encrypt, and compress data.</a:t>
            </a:r>
            <a:endParaRPr 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001056" cy="49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28662" y="5286388"/>
            <a:ext cx="771530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Perform functions to implement network applications.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E.g.; e-mail, teleconferencing.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95307"/>
            <a:ext cx="7929618" cy="490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572428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571480"/>
            <a:ext cx="814393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842</Words>
  <Application>Microsoft Office PowerPoint</Application>
  <PresentationFormat>On-screen Show (4:3)</PresentationFormat>
  <Paragraphs>203</Paragraphs>
  <Slides>57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Microsoft ClipArt Gallery</vt:lpstr>
      <vt:lpstr>VISIO</vt:lpstr>
      <vt:lpstr>Fundamentals of Computer Networking</vt:lpstr>
      <vt:lpstr>Slide 2</vt:lpstr>
      <vt:lpstr>Slide 3</vt:lpstr>
      <vt:lpstr>Slide 4</vt:lpstr>
      <vt:lpstr>Client-Server Concepts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Types of Communication Networks</vt:lpstr>
      <vt:lpstr>Slide 18</vt:lpstr>
      <vt:lpstr>Slide 19</vt:lpstr>
      <vt:lpstr>Two ways to share</vt:lpstr>
      <vt:lpstr>Circuit Switching</vt:lpstr>
      <vt:lpstr>Circuit Switching</vt:lpstr>
      <vt:lpstr> Packet Switching</vt:lpstr>
      <vt:lpstr>Packet Switching</vt:lpstr>
      <vt:lpstr>Transmission Mode</vt:lpstr>
      <vt:lpstr>Line Discipline</vt:lpstr>
      <vt:lpstr>Line Discipline (…)</vt:lpstr>
      <vt:lpstr>Select Line Discipline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Local Area Networks (LANs)</vt:lpstr>
      <vt:lpstr>Slide 43</vt:lpstr>
      <vt:lpstr>Metropolitan Area Networks (MAN)</vt:lpstr>
      <vt:lpstr>Wide Area Networks (WAN)</vt:lpstr>
      <vt:lpstr>Slide 46</vt:lpstr>
      <vt:lpstr>Slide 47</vt:lpstr>
      <vt:lpstr>Slide 48</vt:lpstr>
      <vt:lpstr>OSI Reference Model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Networking</dc:title>
  <dc:creator>kamal</dc:creator>
  <cp:lastModifiedBy>kamal</cp:lastModifiedBy>
  <cp:revision>56</cp:revision>
  <dcterms:created xsi:type="dcterms:W3CDTF">2020-09-10T06:51:17Z</dcterms:created>
  <dcterms:modified xsi:type="dcterms:W3CDTF">2020-09-11T16:44:24Z</dcterms:modified>
</cp:coreProperties>
</file>