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embeddedFontLst>
    <p:embeddedFont>
      <p:font typeface="Roboto Mono" panose="0000000900000000000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6ee119dba5_0_4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ee119dba5_0_4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36ee119dba5_0_4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ee119dba5_0_4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36ee119dba5_0_4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6ee119dba5_0_4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36ee119dba5_0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6ee119dba5_0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36ee119dba5_0_4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6ee119dba5_0_4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6ee119dba5_0_4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ee119dba5_0_4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6ee119dba5_0_4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ee119dba5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36ee119dba5_0_4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6ee119dba5_0_4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36ee119dba5_0_4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6ee119dba5_0_4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36ee119dba5_0_4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ee119dba5_0_4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6ee119dba5_0_3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6ee119dba5_0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36ee119dba5_0_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ee119dba5_0_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36ee119dba5_0_3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ee119dba5_0_3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36ee119dba5_0_3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ee119dba5_0_3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36ee119dba5_0_3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ee119dba5_0_3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6ee119dba5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ee119dba5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36ee119dba5_0_3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ee119dba5_0_3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6ee119dba5_0_4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6ee119dba5_0_4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115000"/>
              </a:lnSpc>
              <a:spcBef>
                <a:spcPts val="2400"/>
              </a:spcBef>
              <a:spcAft>
                <a:spcPts val="0"/>
              </a:spcAft>
              <a:buClr>
                <a:schemeClr val="dk1"/>
              </a:buClr>
              <a:buSzPct val="48000"/>
              <a:buFont typeface="Arial" panose="020B0604020202020204"/>
              <a:buNone/>
            </a:pPr>
            <a:r>
              <a:rPr lang="en-GB" sz="2300" b="1"/>
              <a:t>Prepaid Fraud Intelligence Dashboard</a:t>
            </a:r>
            <a:endParaRPr sz="2300" b="1"/>
          </a:p>
          <a:p>
            <a:pPr marL="0" lvl="0" indent="0" algn="l" rtl="0">
              <a:lnSpc>
                <a:spcPct val="115000"/>
              </a:lnSpc>
              <a:spcBef>
                <a:spcPts val="1400"/>
              </a:spcBef>
              <a:spcAft>
                <a:spcPts val="0"/>
              </a:spcAft>
              <a:buClr>
                <a:schemeClr val="dk1"/>
              </a:buClr>
              <a:buSzPct val="85000"/>
              <a:buFont typeface="Arial" panose="020B0604020202020204"/>
              <a:buNone/>
            </a:pPr>
            <a:endParaRPr sz="1300" b="1"/>
          </a:p>
          <a:p>
            <a:pPr marL="0" lvl="0" indent="0" algn="l" rtl="0">
              <a:lnSpc>
                <a:spcPct val="115000"/>
              </a:lnSpc>
              <a:spcBef>
                <a:spcPts val="1200"/>
              </a:spcBef>
              <a:spcAft>
                <a:spcPts val="0"/>
              </a:spcAft>
              <a:buClr>
                <a:schemeClr val="dk1"/>
              </a:buClr>
              <a:buSzPct val="100000"/>
              <a:buFont typeface="Arial" panose="020B0604020202020204"/>
              <a:buNone/>
            </a:pPr>
            <a:endParaRPr sz="1100"/>
          </a:p>
          <a:p>
            <a:pPr marL="0" lvl="0" indent="0" algn="ctr" rtl="0">
              <a:spcBef>
                <a:spcPts val="1200"/>
              </a:spcBef>
              <a:spcAft>
                <a:spcPts val="0"/>
              </a:spcAft>
              <a:buNone/>
            </a:pPr>
          </a:p>
        </p:txBody>
      </p:sp>
      <p:sp>
        <p:nvSpPr>
          <p:cNvPr id="55" name="Google Shape;55;p13"/>
          <p:cNvSpPr txBox="1"/>
          <p:nvPr>
            <p:ph type="subTitle" idx="1"/>
          </p:nvPr>
        </p:nvSpPr>
        <p:spPr>
          <a:xfrm>
            <a:off x="311700" y="1574000"/>
            <a:ext cx="8520600" cy="2052600"/>
          </a:xfrm>
          <a:prstGeom prst="rect">
            <a:avLst/>
          </a:prstGeom>
        </p:spPr>
        <p:txBody>
          <a:bodyPr spcFirstLastPara="1" wrap="square" lIns="91425" tIns="91425" rIns="91425" bIns="91425" anchor="t" anchorCtr="0">
            <a:noAutofit/>
          </a:bodyPr>
          <a:lstStyle/>
          <a:p>
            <a:pPr marL="0" lvl="0" indent="0" algn="l" rtl="0">
              <a:lnSpc>
                <a:spcPct val="105000"/>
              </a:lnSpc>
              <a:spcBef>
                <a:spcPts val="1400"/>
              </a:spcBef>
              <a:spcAft>
                <a:spcPts val="0"/>
              </a:spcAft>
              <a:buSzPts val="605"/>
              <a:buNone/>
            </a:pPr>
            <a:r>
              <a:rPr lang="en-GB" sz="1315" b="1">
                <a:solidFill>
                  <a:schemeClr val="dk1"/>
                </a:solidFill>
              </a:rPr>
              <a:t>Revolutionizing Fraud Detection with Generative AI</a:t>
            </a:r>
            <a:endParaRPr sz="1315" b="1">
              <a:solidFill>
                <a:schemeClr val="dk1"/>
              </a:solidFill>
            </a:endParaRPr>
          </a:p>
          <a:p>
            <a:pPr marL="0" lvl="0" indent="0" algn="l" rtl="0">
              <a:lnSpc>
                <a:spcPct val="105000"/>
              </a:lnSpc>
              <a:spcBef>
                <a:spcPts val="1200"/>
              </a:spcBef>
              <a:spcAft>
                <a:spcPts val="0"/>
              </a:spcAft>
              <a:buSzPts val="605"/>
              <a:buNone/>
            </a:pPr>
            <a:r>
              <a:rPr lang="en-GB" sz="1205" b="1">
                <a:solidFill>
                  <a:schemeClr val="dk1"/>
                </a:solidFill>
              </a:rPr>
              <a:t>Presented to:</a:t>
            </a:r>
            <a:r>
              <a:rPr lang="en-GB" sz="1205">
                <a:solidFill>
                  <a:schemeClr val="dk1"/>
                </a:solidFill>
              </a:rPr>
              <a:t> EPS Team (Enterprise Prepaid System)</a:t>
            </a:r>
            <a:endParaRPr sz="1205">
              <a:solidFill>
                <a:schemeClr val="dk1"/>
              </a:solidFill>
            </a:endParaRPr>
          </a:p>
          <a:p>
            <a:pPr marL="0" lvl="0" indent="0" algn="l" rtl="0">
              <a:lnSpc>
                <a:spcPct val="105000"/>
              </a:lnSpc>
              <a:spcBef>
                <a:spcPts val="1200"/>
              </a:spcBef>
              <a:spcAft>
                <a:spcPts val="1200"/>
              </a:spcAft>
              <a:buClr>
                <a:schemeClr val="dk1"/>
              </a:buClr>
              <a:buSzPts val="605"/>
              <a:buFont typeface="Arial" panose="020B0604020202020204"/>
              <a:buNone/>
            </a:pPr>
            <a:r>
              <a:rPr lang="en-GB" sz="1205" b="1">
                <a:solidFill>
                  <a:schemeClr val="dk1"/>
                </a:solidFill>
              </a:rPr>
              <a:t>Presented by:</a:t>
            </a:r>
            <a:r>
              <a:rPr lang="en-GB" sz="1205">
                <a:solidFill>
                  <a:schemeClr val="dk1"/>
                </a:solidFill>
              </a:rPr>
              <a:t> Suresh Paulraj, AI Powered Solutions Architect</a:t>
            </a:r>
            <a:endParaRPr sz="1315" b="1">
              <a:solidFill>
                <a:schemeClr val="dk1"/>
              </a:solidFill>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8" name="Picture 57" descr="pfid_clean_logo.png"/>
          <p:cNvPicPr>
            <a:picLocks noChangeAspect="1"/>
          </p:cNvPicPr>
          <p:nvPr/>
        </p:nvPicPr>
        <p:blipFill>
          <a:blip r:embed="rId1"/>
          <a:stretch>
            <a:fillRect/>
          </a:stretch>
        </p:blipFill>
        <p:spPr>
          <a:xfrm>
            <a:off x="6523355" y="744855"/>
            <a:ext cx="182880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Feature Deep Dive: The AI Assistant</a:t>
            </a:r>
            <a:endParaRPr lang="en-GB"/>
          </a:p>
        </p:txBody>
      </p:sp>
      <p:pic>
        <p:nvPicPr>
          <p:cNvPr id="112" name="Google Shape;112;p22"/>
          <p:cNvPicPr preferRelativeResize="0"/>
          <p:nvPr/>
        </p:nvPicPr>
        <p:blipFill>
          <a:blip r:embed="rId1"/>
          <a:stretch>
            <a:fillRect/>
          </a:stretch>
        </p:blipFill>
        <p:spPr>
          <a:xfrm>
            <a:off x="107825" y="1230900"/>
            <a:ext cx="8841249" cy="3538649"/>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50225"/>
            <a:ext cx="8520600" cy="57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Feature Deep Dive: The AI Assistant</a:t>
            </a:r>
            <a:endParaRPr lang="en-GB"/>
          </a:p>
        </p:txBody>
      </p:sp>
      <p:pic>
        <p:nvPicPr>
          <p:cNvPr id="118" name="Google Shape;118;p23"/>
          <p:cNvPicPr preferRelativeResize="0"/>
          <p:nvPr/>
        </p:nvPicPr>
        <p:blipFill>
          <a:blip r:embed="rId1"/>
          <a:stretch>
            <a:fillRect/>
          </a:stretch>
        </p:blipFill>
        <p:spPr>
          <a:xfrm>
            <a:off x="231725" y="1028700"/>
            <a:ext cx="8697676" cy="3975275"/>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Power of Agentic AI: Automated Resolution</a:t>
            </a:r>
            <a:endParaRPr lang="en-GB"/>
          </a:p>
        </p:txBody>
      </p:sp>
      <p:sp>
        <p:nvSpPr>
          <p:cNvPr id="124" name="Google Shape;124;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is where the dashboard transcends monitoring and becomes an active participant in fraud resolution. The "Engage AI Agent" feature kicks off an autonomous workflow.</a:t>
            </a:r>
            <a:endParaRPr lang="en-GB"/>
          </a:p>
          <a:p>
            <a:pPr marL="0" lvl="0" indent="0" algn="l" rtl="0">
              <a:spcBef>
                <a:spcPts val="1200"/>
              </a:spcBef>
              <a:spcAft>
                <a:spcPts val="0"/>
              </a:spcAft>
              <a:buClr>
                <a:schemeClr val="dk1"/>
              </a:buClr>
              <a:buSzPts val="1100"/>
              <a:buFont typeface="Arial" panose="020B0604020202020204"/>
              <a:buNone/>
            </a:pPr>
            <a:r>
              <a:rPr lang="en-GB" sz="1100" b="1">
                <a:solidFill>
                  <a:schemeClr val="dk1"/>
                </a:solidFill>
              </a:rPr>
              <a:t>Gen AI &amp; Agentic Capabilities:</a:t>
            </a:r>
            <a:endParaRPr sz="1100" b="1">
              <a:solidFill>
                <a:schemeClr val="dk1"/>
              </a:solidFill>
            </a:endParaRPr>
          </a:p>
          <a:p>
            <a:pPr marL="457200" lvl="0" indent="-298450" algn="l" rtl="0">
              <a:spcBef>
                <a:spcPts val="1200"/>
              </a:spcBef>
              <a:spcAft>
                <a:spcPts val="0"/>
              </a:spcAft>
              <a:buClr>
                <a:schemeClr val="dk1"/>
              </a:buClr>
              <a:buSzPts val="1100"/>
              <a:buChar char="●"/>
            </a:pPr>
            <a:r>
              <a:rPr lang="en-GB" sz="1100" b="1">
                <a:solidFill>
                  <a:schemeClr val="dk1"/>
                </a:solidFill>
              </a:rPr>
              <a:t>Planning &amp; Reasoning:</a:t>
            </a:r>
            <a:r>
              <a:rPr lang="en-GB" sz="1100">
                <a:solidFill>
                  <a:schemeClr val="dk1"/>
                </a:solidFill>
              </a:rPr>
              <a:t> The agent demonstrates a "chain of thought." It first forms a plan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Initiating investigation...</a:t>
            </a:r>
            <a:r>
              <a:rPr lang="en-GB" sz="1100">
                <a:solidFill>
                  <a:schemeClr val="dk1"/>
                </a:solidFill>
              </a:rPr>
              <a:t>), then executes a series of logical steps to gather evidence.</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Tool Use (Simulated):</a:t>
            </a:r>
            <a:r>
              <a:rPr lang="en-GB" sz="1100">
                <a:solidFill>
                  <a:schemeClr val="dk1"/>
                </a:solidFill>
              </a:rPr>
              <a:t> The agent autonomously interacts with other systems. It "queries" mock MCP servers for subscriber data and network history, simulating real-world API calls to our internal platforms.</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Autonomous Action:</a:t>
            </a:r>
            <a:r>
              <a:rPr lang="en-GB" sz="1100">
                <a:solidFill>
                  <a:schemeClr val="dk1"/>
                </a:solidFill>
              </a:rPr>
              <a:t> Based on the data it gathers, the agent makes a decision and takes action. It sends commands to suspend the user and block the device, demonstrating a complete, end-to-end resolution for clear-cut cases.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Transparency:</a:t>
            </a:r>
            <a:r>
              <a:rPr lang="en-GB" sz="1100">
                <a:solidFill>
                  <a:schemeClr val="dk1"/>
                </a:solidFill>
              </a:rPr>
              <a:t> The entire process is logged in a clear, step-by-step format, providing a full audit trail of the agent's actions for compliance and review.</a:t>
            </a:r>
            <a:endParaRPr lang="en-GB" sz="1100">
              <a:solidFill>
                <a:schemeClr val="dk1"/>
              </a:solidFill>
            </a:endParaR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1"/>
          <a:stretch>
            <a:fillRect/>
          </a:stretch>
        </p:blipFill>
        <p:spPr>
          <a:xfrm>
            <a:off x="487750" y="79338"/>
            <a:ext cx="7334250" cy="4984824"/>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1"/>
          <a:stretch>
            <a:fillRect/>
          </a:stretch>
        </p:blipFill>
        <p:spPr>
          <a:xfrm>
            <a:off x="849975" y="254700"/>
            <a:ext cx="7001886" cy="4838702"/>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Proactive Defense: Predictive Simulation &amp; Reporting</a:t>
            </a:r>
            <a:endParaRPr lang="en-GB"/>
          </a:p>
        </p:txBody>
      </p:sp>
      <p:sp>
        <p:nvSpPr>
          <p:cNvPr id="140" name="Google Shape;140;p2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dashboard empowers analysts to move from a reactive to a proactive stance against fraud.</a:t>
            </a:r>
            <a:endParaRPr lang="en-GB"/>
          </a:p>
          <a:p>
            <a:pPr marL="0" lvl="0" indent="0" algn="l" rtl="0">
              <a:spcBef>
                <a:spcPts val="1200"/>
              </a:spcBef>
              <a:spcAft>
                <a:spcPts val="0"/>
              </a:spcAft>
              <a:buClr>
                <a:schemeClr val="dk1"/>
              </a:buClr>
              <a:buSzPts val="1100"/>
              <a:buFont typeface="Arial" panose="020B0604020202020204"/>
              <a:buNone/>
            </a:pPr>
            <a:r>
              <a:rPr lang="en-GB" sz="1100" b="1">
                <a:solidFill>
                  <a:schemeClr val="dk1"/>
                </a:solidFill>
              </a:rPr>
              <a:t>Gen AI Capabilities:</a:t>
            </a:r>
            <a:endParaRPr sz="1100" b="1">
              <a:solidFill>
                <a:schemeClr val="dk1"/>
              </a:solidFill>
            </a:endParaRPr>
          </a:p>
          <a:p>
            <a:pPr marL="457200" lvl="0" indent="-298450" algn="l" rtl="0">
              <a:spcBef>
                <a:spcPts val="1200"/>
              </a:spcBef>
              <a:spcAft>
                <a:spcPts val="0"/>
              </a:spcAft>
              <a:buClr>
                <a:schemeClr val="dk1"/>
              </a:buClr>
              <a:buSzPts val="1100"/>
              <a:buChar char="●"/>
            </a:pPr>
            <a:r>
              <a:rPr lang="en-GB" sz="1100" b="1">
                <a:solidFill>
                  <a:schemeClr val="dk1"/>
                </a:solidFill>
              </a:rPr>
              <a:t>Predictive Modeling:</a:t>
            </a:r>
            <a:r>
              <a:rPr lang="en-GB" sz="1100">
                <a:solidFill>
                  <a:schemeClr val="dk1"/>
                </a:solidFill>
              </a:rPr>
              <a:t> The "Predictive Threat Simulation" uses ML models to forecast the potential financial impact of various large-scale fraud scenarios. This allows us to run "what-if" analyses to better prepare for emerging threats.</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Automated Report Generation:</a:t>
            </a:r>
            <a:r>
              <a:rPr lang="en-GB" sz="1100">
                <a:solidFill>
                  <a:schemeClr val="dk1"/>
                </a:solidFill>
              </a:rPr>
              <a:t> The "Create Report" feature uses Gen AI to dynamically compile data from the filtered view into a professional, downloadable PDF. It automatically formats the data, adds titles and timestamps, and creates a clean, shareable artifact for management or archival purposes in seconds.</a:t>
            </a:r>
            <a:endParaRPr sz="1100">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pic>
        <p:nvPicPr>
          <p:cNvPr id="145" name="Google Shape;145;p28"/>
          <p:cNvPicPr preferRelativeResize="0"/>
          <p:nvPr/>
        </p:nvPicPr>
        <p:blipFill>
          <a:blip r:embed="rId1"/>
          <a:stretch>
            <a:fillRect/>
          </a:stretch>
        </p:blipFill>
        <p:spPr>
          <a:xfrm>
            <a:off x="1527575" y="125400"/>
            <a:ext cx="5791200" cy="4762500"/>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1"/>
          <a:stretch>
            <a:fillRect/>
          </a:stretch>
        </p:blipFill>
        <p:spPr>
          <a:xfrm>
            <a:off x="1370825" y="78000"/>
            <a:ext cx="6231886" cy="4838700"/>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56" name="Google Shape;156;p3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57" name="Google Shape;157;p30"/>
          <p:cNvPicPr preferRelativeResize="0"/>
          <p:nvPr/>
        </p:nvPicPr>
        <p:blipFill>
          <a:blip r:embed="rId1"/>
          <a:stretch>
            <a:fillRect/>
          </a:stretch>
        </p:blipFill>
        <p:spPr>
          <a:xfrm>
            <a:off x="0" y="64077"/>
            <a:ext cx="9143999" cy="5015345"/>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Clr>
                <a:schemeClr val="dk1"/>
              </a:buClr>
              <a:buSzPct val="65000"/>
              <a:buFont typeface="Arial" panose="020B0604020202020204"/>
              <a:buNone/>
            </a:pPr>
            <a:r>
              <a:rPr lang="en-GB" sz="1700" b="1"/>
              <a:t>Summary &amp; Benefits</a:t>
            </a:r>
            <a:endParaRPr sz="1700" b="1"/>
          </a:p>
          <a:p>
            <a:pPr marL="0" lvl="0" indent="0" algn="l" rtl="0">
              <a:spcBef>
                <a:spcPts val="400"/>
              </a:spcBef>
              <a:spcAft>
                <a:spcPts val="0"/>
              </a:spcAft>
              <a:buNone/>
            </a:pPr>
          </a:p>
        </p:txBody>
      </p:sp>
      <p:sp>
        <p:nvSpPr>
          <p:cNvPr id="163" name="Google Shape;163;p3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panose="020B0604020202020204"/>
              <a:buNone/>
            </a:pPr>
            <a:r>
              <a:rPr lang="en-GB" sz="1100">
                <a:solidFill>
                  <a:schemeClr val="dk1"/>
                </a:solidFill>
              </a:rPr>
              <a:t>The Prepaid Fraud Intelligence Dashboard is more than a tool; it's a strategic asset.</a:t>
            </a:r>
            <a:endParaRPr sz="1100">
              <a:solidFill>
                <a:schemeClr val="dk1"/>
              </a:solidFill>
            </a:endParaRPr>
          </a:p>
          <a:p>
            <a:pPr marL="457200" lvl="0" indent="-298450" algn="l" rtl="0">
              <a:spcBef>
                <a:spcPts val="1200"/>
              </a:spcBef>
              <a:spcAft>
                <a:spcPts val="0"/>
              </a:spcAft>
              <a:buClr>
                <a:schemeClr val="dk1"/>
              </a:buClr>
              <a:buSzPts val="1100"/>
              <a:buChar char="●"/>
            </a:pPr>
            <a:r>
              <a:rPr lang="en-GB" sz="1100" b="1">
                <a:solidFill>
                  <a:schemeClr val="dk1"/>
                </a:solidFill>
              </a:rPr>
              <a:t>Increased Efficiency:</a:t>
            </a:r>
            <a:r>
              <a:rPr lang="en-GB" sz="1100">
                <a:solidFill>
                  <a:schemeClr val="dk1"/>
                </a:solidFill>
              </a:rPr>
              <a:t> Automates routine tasks, allowing analysts to focus on high-value investigations.</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Enhanced Accuracy:</a:t>
            </a:r>
            <a:r>
              <a:rPr lang="en-GB" sz="1100">
                <a:solidFill>
                  <a:schemeClr val="dk1"/>
                </a:solidFill>
              </a:rPr>
              <a:t> AI models detect complex patterns that are invisible to the human eye, reducing false positives and catching more fraud.</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Proactive Stance:</a:t>
            </a:r>
            <a:r>
              <a:rPr lang="en-GB" sz="1100">
                <a:solidFill>
                  <a:schemeClr val="dk1"/>
                </a:solidFill>
              </a:rPr>
              <a:t> Moves the team from reacting to fraud to predicting and preventing it.</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Empowered Analysts:</a:t>
            </a:r>
            <a:r>
              <a:rPr lang="en-GB" sz="1100">
                <a:solidFill>
                  <a:schemeClr val="dk1"/>
                </a:solidFill>
              </a:rPr>
              <a:t> Provides intuitive, powerful tools like "Ask AI" and the "AI Agent" that augment the analyst's own expertise.</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Reduced Revenue Loss:</a:t>
            </a:r>
            <a:r>
              <a:rPr lang="en-GB" sz="1100">
                <a:solidFill>
                  <a:schemeClr val="dk1"/>
                </a:solidFill>
              </a:rPr>
              <a:t> By enabling faster detection and automated resolution, the dashboard directly protects the bottom line.</a:t>
            </a:r>
            <a:endParaRPr sz="1100">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Challenge: The Modern Fraud Landscape</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Char char="●"/>
            </a:pPr>
            <a:r>
              <a:rPr lang="en-GB" sz="1100" b="1">
                <a:solidFill>
                  <a:schemeClr val="dk1"/>
                </a:solidFill>
              </a:rPr>
              <a:t>Increasing Sophistication:</a:t>
            </a:r>
            <a:r>
              <a:rPr lang="en-GB" sz="1100">
                <a:solidFill>
                  <a:schemeClr val="dk1"/>
                </a:solidFill>
              </a:rPr>
              <a:t> Fraudsters are using advanced techniques, from automated bots to social engineering, making manual detection difficult.</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Volume &amp; Velocity:</a:t>
            </a:r>
            <a:r>
              <a:rPr lang="en-GB" sz="1100">
                <a:solidFill>
                  <a:schemeClr val="dk1"/>
                </a:solidFill>
              </a:rPr>
              <a:t> The sheer volume of daily transactions makes it impossible for human analysts to monitor everything in real-time.</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Hidden Patterns:</a:t>
            </a:r>
            <a:r>
              <a:rPr lang="en-GB" sz="1100">
                <a:solidFill>
                  <a:schemeClr val="dk1"/>
                </a:solidFill>
              </a:rPr>
              <a:t> Complex fraud rings and coordinated attacks often hide within massive datasets, their patterns invisible to traditional rule-based systems.</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Analyst Fatigue:</a:t>
            </a:r>
            <a:r>
              <a:rPr lang="en-GB" sz="1100">
                <a:solidFill>
                  <a:schemeClr val="dk1"/>
                </a:solidFill>
              </a:rPr>
              <a:t> Constant high-stakes monitoring leads to burnout and a higher chance of human error.</a:t>
            </a:r>
            <a:endParaRPr sz="1100">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US" altLang="en-GB" sz="1100" b="1">
                <a:solidFill>
                  <a:schemeClr val="dk1"/>
                </a:solidFill>
              </a:rPr>
              <a:t>My</a:t>
            </a:r>
            <a:r>
              <a:rPr lang="en-GB" sz="1100" b="1">
                <a:solidFill>
                  <a:schemeClr val="dk1"/>
                </a:solidFill>
              </a:rPr>
              <a:t> solution leverages Generative and Agentic AI to meet these challenges head-on.</a:t>
            </a:r>
            <a:endParaRPr sz="1100" b="1">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Solution: A Centralized Intelligence Hub</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Prepaid Fraud Intelligence Dashboard provides a single pane of glass for monitoring, investigating, and resolving fraud in real-time. It transforms raw data into actionable intelligence.</a:t>
            </a:r>
            <a:endParaRPr lang="en-GB"/>
          </a:p>
          <a:p>
            <a:pPr marL="0" lvl="0" indent="0" algn="l" rtl="0">
              <a:spcBef>
                <a:spcPts val="1200"/>
              </a:spcBef>
              <a:spcAft>
                <a:spcPts val="0"/>
              </a:spcAft>
              <a:buClr>
                <a:schemeClr val="dk1"/>
              </a:buClr>
              <a:buSzPts val="1100"/>
              <a:buFont typeface="Arial" panose="020B0604020202020204"/>
              <a:buNone/>
            </a:pPr>
            <a:r>
              <a:rPr lang="en-GB" sz="1100" b="1">
                <a:solidFill>
                  <a:schemeClr val="dk1"/>
                </a:solidFill>
              </a:rPr>
              <a:t>Key Pillars:</a:t>
            </a:r>
            <a:endParaRPr sz="1100" b="1">
              <a:solidFill>
                <a:schemeClr val="dk1"/>
              </a:solidFill>
            </a:endParaRPr>
          </a:p>
          <a:p>
            <a:pPr marL="457200" lvl="0" indent="-298450" algn="l" rtl="0">
              <a:spcBef>
                <a:spcPts val="1200"/>
              </a:spcBef>
              <a:spcAft>
                <a:spcPts val="0"/>
              </a:spcAft>
              <a:buClr>
                <a:schemeClr val="dk1"/>
              </a:buClr>
              <a:buSzPts val="1100"/>
              <a:buAutoNum type="arabicPeriod"/>
            </a:pPr>
            <a:r>
              <a:rPr lang="en-GB" sz="1100" b="1">
                <a:solidFill>
                  <a:schemeClr val="dk1"/>
                </a:solidFill>
              </a:rPr>
              <a:t>Real-time Visibility:</a:t>
            </a:r>
            <a:r>
              <a:rPr lang="en-GB" sz="1100">
                <a:solidFill>
                  <a:schemeClr val="dk1"/>
                </a:solidFill>
              </a:rPr>
              <a:t> At-a-glance overview of the current fraud landscape.</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GB" sz="1100" b="1">
                <a:solidFill>
                  <a:schemeClr val="dk1"/>
                </a:solidFill>
              </a:rPr>
              <a:t>AI-Powered Insights:</a:t>
            </a:r>
            <a:r>
              <a:rPr lang="en-GB" sz="1100">
                <a:solidFill>
                  <a:schemeClr val="dk1"/>
                </a:solidFill>
              </a:rPr>
              <a:t> Proactive identification of threats and focus areas.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GB" sz="1100" b="1">
                <a:solidFill>
                  <a:schemeClr val="dk1"/>
                </a:solidFill>
              </a:rPr>
              <a:t>Intelligent Investigation Tools:</a:t>
            </a:r>
            <a:r>
              <a:rPr lang="en-GB" sz="1100">
                <a:solidFill>
                  <a:schemeClr val="dk1"/>
                </a:solidFill>
              </a:rPr>
              <a:t> Streamlining the process from detection to resolution.</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GB" sz="1100" b="1">
                <a:solidFill>
                  <a:schemeClr val="dk1"/>
                </a:solidFill>
              </a:rPr>
              <a:t>Automated Actions:</a:t>
            </a:r>
            <a:r>
              <a:rPr lang="en-GB" sz="1100">
                <a:solidFill>
                  <a:schemeClr val="dk1"/>
                </a:solidFill>
              </a:rPr>
              <a:t> Empowering analysts with agentic AI workflows.</a:t>
            </a:r>
            <a:endParaRPr sz="1100">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74" name="Google Shape;74;p16"/>
          <p:cNvPicPr preferRelativeResize="0"/>
          <p:nvPr/>
        </p:nvPicPr>
        <p:blipFill>
          <a:blip r:embed="rId1"/>
          <a:stretch>
            <a:fillRect/>
          </a:stretch>
        </p:blipFill>
        <p:spPr>
          <a:xfrm>
            <a:off x="0" y="2232"/>
            <a:ext cx="9144003" cy="5139037"/>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None/>
            </a:pPr>
            <a:r>
              <a:rPr lang="en-GB" sz="1700" b="1"/>
              <a:t> Feature Deep Dive: AI Insights &amp; Focus Area</a:t>
            </a:r>
            <a:endParaRPr lang="en-GB" sz="1700" b="1"/>
          </a:p>
        </p:txBody>
      </p:sp>
      <p:sp>
        <p:nvSpPr>
          <p:cNvPr id="80" name="Google Shape;80;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is not just data visualization; this is data interpretation. The top-level cards provide immediate, high-value intelligence.</a:t>
            </a:r>
            <a:endParaRPr lang="en-GB"/>
          </a:p>
          <a:p>
            <a:pPr marL="0" lvl="0" indent="0" algn="l" rtl="0">
              <a:spcBef>
                <a:spcPts val="1200"/>
              </a:spcBef>
              <a:spcAft>
                <a:spcPts val="1200"/>
              </a:spcAft>
              <a:buNone/>
            </a:pPr>
          </a:p>
        </p:txBody>
      </p:sp>
      <p:pic>
        <p:nvPicPr>
          <p:cNvPr id="81" name="Google Shape;81;p17"/>
          <p:cNvPicPr preferRelativeResize="0"/>
          <p:nvPr/>
        </p:nvPicPr>
        <p:blipFill>
          <a:blip r:embed="rId1"/>
          <a:stretch>
            <a:fillRect/>
          </a:stretch>
        </p:blipFill>
        <p:spPr>
          <a:xfrm>
            <a:off x="213138" y="2188400"/>
            <a:ext cx="8810373" cy="2027050"/>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Clr>
                <a:schemeClr val="dk1"/>
              </a:buClr>
              <a:buSzPts val="1100"/>
              <a:buFont typeface="Arial" panose="020B0604020202020204"/>
              <a:buNone/>
            </a:pPr>
            <a:r>
              <a:rPr lang="en-GB" sz="1700" b="1"/>
              <a:t>Feature Deep Dive: AI Insights &amp; Focus Area</a:t>
            </a:r>
            <a:endParaRPr lang="en-GB" sz="1700" b="1"/>
          </a:p>
        </p:txBody>
      </p:sp>
      <p:sp>
        <p:nvSpPr>
          <p:cNvPr id="87" name="Google Shape;87;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100" b="1">
                <a:solidFill>
                  <a:schemeClr val="dk1"/>
                </a:solidFill>
              </a:rPr>
              <a:t>Gen AI Capabilities:</a:t>
            </a:r>
            <a:endParaRPr sz="1100" b="1">
              <a:solidFill>
                <a:schemeClr val="dk1"/>
              </a:solidFill>
            </a:endParaRPr>
          </a:p>
          <a:p>
            <a:pPr marL="457200" lvl="0" indent="-298450" algn="l" rtl="0">
              <a:spcBef>
                <a:spcPts val="1200"/>
              </a:spcBef>
              <a:spcAft>
                <a:spcPts val="0"/>
              </a:spcAft>
              <a:buClr>
                <a:schemeClr val="dk1"/>
              </a:buClr>
              <a:buSzPts val="1100"/>
              <a:buChar char="●"/>
            </a:pPr>
            <a:r>
              <a:rPr lang="en-GB" sz="1100" b="1">
                <a:solidFill>
                  <a:schemeClr val="dk1"/>
                </a:solidFill>
              </a:rPr>
              <a:t>Natural Language Generation (NLG):</a:t>
            </a:r>
            <a:r>
              <a:rPr lang="en-GB" sz="1100">
                <a:solidFill>
                  <a:schemeClr val="dk1"/>
                </a:solidFill>
              </a:rPr>
              <a:t> The "AI Insights" card uses Gen AI to synthesize complex events from multiple data streams into a simple, human-readable sentence. It analyzes alerts, trends, and system status to generate a concise, actionable summary.</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Predictive Analytics:</a:t>
            </a:r>
            <a:r>
              <a:rPr lang="en-GB" sz="1100">
                <a:solidFill>
                  <a:schemeClr val="dk1"/>
                </a:solidFill>
              </a:rPr>
              <a:t> The "AI Focus Area" leverages machine learning models to forecast emerging threats. It analyzes subtle shifts in global and domestic fraud patterns to predict which vector (e.g., IRSF, SIM Swap) will see an increase, allowing the team to proactively adjust their strategy.</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Automated Filtering:</a:t>
            </a:r>
            <a:r>
              <a:rPr lang="en-GB" sz="1100">
                <a:solidFill>
                  <a:schemeClr val="dk1"/>
                </a:solidFill>
              </a:rPr>
              <a:t> The "View Alert Cluster" link is an example of AI-driven workflow integration. It understands the context ("IRSF") and automatically applies the correct filters to the activity table, saving the analyst valuable time.</a:t>
            </a:r>
            <a:endParaRPr sz="1100">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 Deep Dive: The "Ask AI" Smart Search</a:t>
            </a:r>
            <a:endParaRPr lang="en-GB"/>
          </a:p>
        </p:txBody>
      </p:sp>
      <p:sp>
        <p:nvSpPr>
          <p:cNvPr id="93" name="Google Shape;93;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We've moved beyond simple keyword search. The "Ask AI" feature allows analysts to query the data using natural language, just like talking to a colleague.</a:t>
            </a:r>
            <a:endParaRPr lang="en-GB"/>
          </a:p>
          <a:p>
            <a:pPr marL="0" lvl="0" indent="0" algn="l" rtl="0">
              <a:spcBef>
                <a:spcPts val="1200"/>
              </a:spcBef>
              <a:spcAft>
                <a:spcPts val="1200"/>
              </a:spcAft>
              <a:buNone/>
            </a:pPr>
          </a:p>
        </p:txBody>
      </p:sp>
      <p:pic>
        <p:nvPicPr>
          <p:cNvPr id="94" name="Google Shape;94;p19"/>
          <p:cNvPicPr preferRelativeResize="0"/>
          <p:nvPr/>
        </p:nvPicPr>
        <p:blipFill>
          <a:blip r:embed="rId1"/>
          <a:stretch>
            <a:fillRect/>
          </a:stretch>
        </p:blipFill>
        <p:spPr>
          <a:xfrm>
            <a:off x="222425" y="2161550"/>
            <a:ext cx="8520599" cy="1951000"/>
          </a:xfrm>
          <a:prstGeom prst="rect">
            <a:avLst/>
          </a:prstGeom>
          <a:noFill/>
          <a:ln>
            <a:noFill/>
          </a:ln>
        </p:spPr>
      </p:pic>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Feature Deep Dive: The "Ask AI" Smart Search</a:t>
            </a:r>
            <a:endParaRPr lang="en-GB"/>
          </a:p>
        </p:txBody>
      </p:sp>
      <p:sp>
        <p:nvSpPr>
          <p:cNvPr id="100" name="Google Shape;100;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panose="020B0604020202020204"/>
              <a:buNone/>
            </a:pPr>
            <a:r>
              <a:rPr lang="en-GB" sz="1100" b="1">
                <a:solidFill>
                  <a:schemeClr val="dk1"/>
                </a:solidFill>
              </a:rPr>
              <a:t>Gen AI Capabilities:</a:t>
            </a:r>
            <a:endParaRPr sz="1100" b="1">
              <a:solidFill>
                <a:schemeClr val="dk1"/>
              </a:solidFill>
            </a:endParaRPr>
          </a:p>
          <a:p>
            <a:pPr marL="457200" lvl="0" indent="-298450" algn="l" rtl="0">
              <a:spcBef>
                <a:spcPts val="1200"/>
              </a:spcBef>
              <a:spcAft>
                <a:spcPts val="0"/>
              </a:spcAft>
              <a:buClr>
                <a:schemeClr val="dk1"/>
              </a:buClr>
              <a:buSzPts val="1100"/>
              <a:buChar char="●"/>
            </a:pPr>
            <a:r>
              <a:rPr lang="en-GB" sz="1100" b="1">
                <a:solidFill>
                  <a:schemeClr val="dk1"/>
                </a:solidFill>
              </a:rPr>
              <a:t>Natural Language Understanding (NLU):</a:t>
            </a:r>
            <a:r>
              <a:rPr lang="en-GB" sz="1100">
                <a:solidFill>
                  <a:schemeClr val="dk1"/>
                </a:solidFill>
              </a:rPr>
              <a:t> The search bar is powered by an NLU model that can parse complex queries. It understands intent, entities (like "sim swap"), modifiers (like "high-risk"), and locations ("California").</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Semantic Search:</a:t>
            </a:r>
            <a:r>
              <a:rPr lang="en-GB" sz="1100">
                <a:solidFill>
                  <a:schemeClr val="dk1"/>
                </a:solidFill>
              </a:rPr>
              <a:t> Instead of just matching keywords, the AI understands the </a:t>
            </a:r>
            <a:r>
              <a:rPr lang="en-GB" sz="1100" i="1">
                <a:solidFill>
                  <a:schemeClr val="dk1"/>
                </a:solidFill>
              </a:rPr>
              <a:t>meaning</a:t>
            </a:r>
            <a:r>
              <a:rPr lang="en-GB" sz="1100">
                <a:solidFill>
                  <a:schemeClr val="dk1"/>
                </a:solidFill>
              </a:rPr>
              <a:t> behind the query. A search for "high risk" correctly translates to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risk score &gt;= 80</a:t>
            </a:r>
            <a:r>
              <a:rPr lang="en-GB" sz="1100">
                <a:solidFill>
                  <a:schemeClr val="dk1"/>
                </a:solidFill>
              </a:rPr>
              <a:t>, and it can combine multiple conditions seamlessly.</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Dynamic Filtering:</a:t>
            </a:r>
            <a:r>
              <a:rPr lang="en-GB" sz="1100">
                <a:solidFill>
                  <a:schemeClr val="dk1"/>
                </a:solidFill>
              </a:rPr>
              <a:t> The AI translates the natural language query into structured filters that are instantly applied to the data grid, providing immediate, relevant results without complex query building.</a:t>
            </a:r>
            <a:endParaRPr sz="1100">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 Deep Dive: The AI Assistant</a:t>
            </a:r>
            <a:endParaRPr lang="en-GB"/>
          </a:p>
        </p:txBody>
      </p:sp>
      <p:sp>
        <p:nvSpPr>
          <p:cNvPr id="106" name="Google Shape;106;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every suspicious activity, the AI Assistant acts as a co-pilot for the fraud analyst, providing context and tools for rapid decision-making.</a:t>
            </a:r>
            <a:endParaRPr lang="en-GB"/>
          </a:p>
          <a:p>
            <a:pPr marL="0" lvl="0" indent="0" algn="l" rtl="0">
              <a:spcBef>
                <a:spcPts val="1200"/>
              </a:spcBef>
              <a:spcAft>
                <a:spcPts val="0"/>
              </a:spcAft>
              <a:buClr>
                <a:schemeClr val="dk1"/>
              </a:buClr>
              <a:buSzPts val="1100"/>
              <a:buFont typeface="Arial" panose="020B0604020202020204"/>
              <a:buNone/>
            </a:pPr>
            <a:r>
              <a:rPr lang="en-GB" sz="1100" b="1">
                <a:solidFill>
                  <a:schemeClr val="dk1"/>
                </a:solidFill>
              </a:rPr>
              <a:t>Gen AI Capabilities:</a:t>
            </a:r>
            <a:endParaRPr sz="1100" b="1">
              <a:solidFill>
                <a:schemeClr val="dk1"/>
              </a:solidFill>
            </a:endParaRPr>
          </a:p>
          <a:p>
            <a:pPr marL="457200" lvl="0" indent="-298450" algn="l" rtl="0">
              <a:spcBef>
                <a:spcPts val="1200"/>
              </a:spcBef>
              <a:spcAft>
                <a:spcPts val="0"/>
              </a:spcAft>
              <a:buClr>
                <a:schemeClr val="dk1"/>
              </a:buClr>
              <a:buSzPts val="1100"/>
              <a:buChar char="●"/>
            </a:pPr>
            <a:r>
              <a:rPr lang="en-GB" sz="1100" b="1">
                <a:solidFill>
                  <a:schemeClr val="dk1"/>
                </a:solidFill>
              </a:rPr>
              <a:t>Dynamic Content Generation:</a:t>
            </a:r>
            <a:r>
              <a:rPr lang="en-GB" sz="1100">
                <a:solidFill>
                  <a:schemeClr val="dk1"/>
                </a:solidFill>
              </a:rPr>
              <a:t> The "Recommended Actions" and "Risk Explanation" are not static. The AI generates unique, context-specific content for each alert based on its type. A SIM Swap alert will have different recommendations and explanations than a Top-up Fraud alert.</a:t>
            </a:r>
            <a:endParaRPr sz="1100">
              <a:solidFill>
                <a:schemeClr val="dk1"/>
              </a:solidFill>
            </a:endParaRPr>
          </a:p>
          <a:p>
            <a:pPr marL="457200" lvl="0" indent="-298450" algn="l" rtl="0">
              <a:spcBef>
                <a:spcPts val="0"/>
              </a:spcBef>
              <a:spcAft>
                <a:spcPts val="0"/>
              </a:spcAft>
              <a:buClr>
                <a:schemeClr val="dk1"/>
              </a:buClr>
              <a:buSzPts val="1100"/>
              <a:buChar char="●"/>
            </a:pPr>
            <a:r>
              <a:rPr lang="en-GB" sz="1100" b="1">
                <a:solidFill>
                  <a:schemeClr val="dk1"/>
                </a:solidFill>
              </a:rPr>
              <a:t>Explainable AI (XAI):</a:t>
            </a:r>
            <a:r>
              <a:rPr lang="en-GB" sz="1100">
                <a:solidFill>
                  <a:schemeClr val="dk1"/>
                </a:solidFill>
              </a:rPr>
              <a:t> The "Explain the Risk" feature is a core component of XAI. It deconstructs the complex model's decision (the risk score) into understandable factors (e.g., Location Anomaly, Device Linkage), building analyst trust and transparency in our AI systems.</a:t>
            </a:r>
            <a:endParaRPr sz="1100">
              <a:solidFill>
                <a:schemeClr val="dk1"/>
              </a:solidFill>
            </a:endParaRPr>
          </a:p>
          <a:p>
            <a:pPr marL="0" lvl="0" indent="0" algn="l" rtl="0">
              <a:spcBef>
                <a:spcPts val="1200"/>
              </a:spcBef>
              <a:spcAft>
                <a:spcPts val="1200"/>
              </a:spcAft>
              <a:buNone/>
            </a:pPr>
          </a:p>
        </p:txBody>
      </p:sp>
      <p:sp>
        <p:nvSpPr>
          <p:cNvPr id="1" name="Slide Number Placeholder 0"/>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6552</Words>
  <Application>WPS Presentation</Application>
  <PresentationFormat/>
  <Paragraphs>132</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vt:lpstr>
      <vt:lpstr>Roboto Mono</vt:lpstr>
      <vt:lpstr>Microsoft YaHei</vt:lpstr>
      <vt:lpstr>汉仪旗黑</vt:lpstr>
      <vt:lpstr>Arial Unicode MS</vt:lpstr>
      <vt:lpstr>宋体-简</vt:lpstr>
      <vt:lpstr>Simple Light</vt:lpstr>
      <vt:lpstr>Prepaid Fraud Intelligence Dashboard</vt:lpstr>
      <vt:lpstr>The Challenge: The Modern Fraud Landscape</vt:lpstr>
      <vt:lpstr>The Solution: A Centralized Intelligence Hub</vt:lpstr>
      <vt:lpstr>PowerPoint 演示文稿</vt:lpstr>
      <vt:lpstr> Feature Deep Dive: AI Insights &amp; Focus Area</vt:lpstr>
      <vt:lpstr>Feature Deep Dive: AI Insights &amp; Focus Area</vt:lpstr>
      <vt:lpstr>Feature Deep Dive: The "Ask AI" Smart Search</vt:lpstr>
      <vt:lpstr>Feature Deep Dive: The "Ask AI" Smart Search</vt:lpstr>
      <vt:lpstr>Feature Deep Dive: The AI Assistant</vt:lpstr>
      <vt:lpstr>Feature Deep Dive: The AI Assistant</vt:lpstr>
      <vt:lpstr>Feature Deep Dive: The AI Assistant</vt:lpstr>
      <vt:lpstr>The Power of Agentic AI: Automated Resolution</vt:lpstr>
      <vt:lpstr>PowerPoint 演示文稿</vt:lpstr>
      <vt:lpstr>PowerPoint 演示文稿</vt:lpstr>
      <vt:lpstr>Proactive Defense: Predictive Simulation &amp; Reporting</vt:lpstr>
      <vt:lpstr>PowerPoint 演示文稿</vt:lpstr>
      <vt:lpstr>PowerPoint 演示文稿</vt:lpstr>
      <vt:lpstr>PowerPoint 演示文稿</vt:lpstr>
      <vt:lpstr>Summary &amp; Benefits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Prepaid Fraud Intelligence Dashboard</dc:title>
  <dc:creator/>
  <cp:lastModifiedBy>sureshpaulraj</cp:lastModifiedBy>
  <cp:revision>6</cp:revision>
  <dcterms:created xsi:type="dcterms:W3CDTF">2025-07-14T06:58:41Z</dcterms:created>
  <dcterms:modified xsi:type="dcterms:W3CDTF">2025-07-14T06:58:41Z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