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sldIdLst>
    <p:sldId id="256" r:id="rId2"/>
    <p:sldId id="259" r:id="rId3"/>
    <p:sldId id="270" r:id="rId4"/>
    <p:sldId id="272" r:id="rId5"/>
    <p:sldId id="257" r:id="rId6"/>
    <p:sldId id="267" r:id="rId7"/>
    <p:sldId id="268" r:id="rId8"/>
    <p:sldId id="269" r:id="rId9"/>
    <p:sldId id="29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5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23-Apr-19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87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23-Apr-19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4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23-Apr-19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7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23-Apr-19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7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23-Apr-19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21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23-Apr-19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2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23-Apr-19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0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23-Apr-19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0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23-Apr-19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5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23-Apr-19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2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23-Apr-19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23-Apr-19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9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49033C-097E-46F4-99DC-62D11FEBE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9116" y="120825"/>
            <a:ext cx="1454717" cy="1454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56BB18-6470-45D6-8E36-218496BCE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355" y="2473477"/>
            <a:ext cx="9393790" cy="1843541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8E0000"/>
                </a:solidFill>
                <a:latin typeface="Bookman Old Style" panose="02050604050505020204" pitchFamily="18" charset="0"/>
              </a:rPr>
              <a:t>ASA Overview and Traffic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1F05D-9A18-4057-BF29-31A068B27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3070" y="4502754"/>
            <a:ext cx="9934575" cy="1274159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Khawar butt</a:t>
            </a:r>
          </a:p>
          <a:p>
            <a:pPr algn="r">
              <a:spcBef>
                <a:spcPts val="0"/>
              </a:spcBef>
            </a:pPr>
            <a:r>
              <a:rPr lang="en-US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CCIE # 12353 [R/S, Security, SP, DC, Voice, Storage &amp; CCDE]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644D76-9E9B-4817-9740-13815D3E0057}"/>
              </a:ext>
            </a:extLst>
          </p:cNvPr>
          <p:cNvSpPr/>
          <p:nvPr/>
        </p:nvSpPr>
        <p:spPr>
          <a:xfrm>
            <a:off x="123826" y="109538"/>
            <a:ext cx="11887200" cy="585311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EA98CD-7735-43DF-A2D5-9321FC725949}"/>
              </a:ext>
            </a:extLst>
          </p:cNvPr>
          <p:cNvCxnSpPr/>
          <p:nvPr/>
        </p:nvCxnSpPr>
        <p:spPr>
          <a:xfrm>
            <a:off x="1153071" y="4355533"/>
            <a:ext cx="9934574" cy="0"/>
          </a:xfrm>
          <a:prstGeom prst="line">
            <a:avLst/>
          </a:prstGeom>
          <a:ln w="38100">
            <a:solidFill>
              <a:srgbClr val="8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44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1BF25F8-29A3-4BCB-8E18-6061F55C9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416" y="109537"/>
            <a:ext cx="1454717" cy="1454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B2EB13-4023-459C-A718-078C6935B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155" y="1184721"/>
            <a:ext cx="9603275" cy="54882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8E0000"/>
                </a:solidFill>
                <a:latin typeface="Bookman Old Style" panose="020506040505050202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75974-8434-4052-811D-25C4D5D80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2001444"/>
            <a:ext cx="9835654" cy="3865956"/>
          </a:xfrm>
        </p:spPr>
        <p:txBody>
          <a:bodyPr>
            <a:normAutofit/>
          </a:bodyPr>
          <a:lstStyle/>
          <a:p>
            <a:pPr marL="342900" indent="-342900" algn="just">
              <a:buClr>
                <a:srgbClr val="8E00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ASA Firewall Overview</a:t>
            </a:r>
          </a:p>
          <a:p>
            <a:pPr marL="342900" indent="-342900" algn="just">
              <a:buClr>
                <a:srgbClr val="8E00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Default Traffic Flow</a:t>
            </a:r>
          </a:p>
          <a:p>
            <a:pPr marL="342900" indent="-342900" algn="just">
              <a:buClr>
                <a:srgbClr val="8E00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“TO” Traffic versus “THRU” Traffic</a:t>
            </a:r>
          </a:p>
          <a:p>
            <a:pPr algn="just">
              <a:buClr>
                <a:srgbClr val="8E0000"/>
              </a:buClr>
            </a:pPr>
            <a:endParaRPr lang="en-US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6A9B13-21B4-47B0-8EB2-731AF2798127}"/>
              </a:ext>
            </a:extLst>
          </p:cNvPr>
          <p:cNvSpPr/>
          <p:nvPr/>
        </p:nvSpPr>
        <p:spPr>
          <a:xfrm>
            <a:off x="123826" y="109538"/>
            <a:ext cx="11887200" cy="585311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670614-A62B-4FF7-9C53-34CA65B836AF}"/>
              </a:ext>
            </a:extLst>
          </p:cNvPr>
          <p:cNvCxnSpPr/>
          <p:nvPr/>
        </p:nvCxnSpPr>
        <p:spPr>
          <a:xfrm>
            <a:off x="1219201" y="1733550"/>
            <a:ext cx="9934574" cy="0"/>
          </a:xfrm>
          <a:prstGeom prst="line">
            <a:avLst/>
          </a:prstGeom>
          <a:ln w="38100">
            <a:solidFill>
              <a:srgbClr val="8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12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4CB7E1-9C16-4C92-B14E-8CCC69EA2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449" y="37140"/>
            <a:ext cx="1454717" cy="1454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B2EB13-4023-459C-A718-078C6935B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204" y="1217443"/>
            <a:ext cx="10170826" cy="54882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8E0000"/>
                </a:solidFill>
                <a:latin typeface="Bookman Old Style" panose="02050604050505020204" pitchFamily="18" charset="0"/>
              </a:rPr>
              <a:t>ASA Firewall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75974-8434-4052-811D-25C4D5D80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1838670"/>
            <a:ext cx="9835653" cy="4284776"/>
          </a:xfrm>
        </p:spPr>
        <p:txBody>
          <a:bodyPr>
            <a:normAutofit fontScale="77500" lnSpcReduction="20000"/>
          </a:bodyPr>
          <a:lstStyle/>
          <a:p>
            <a:pPr marL="342900" indent="-342900" algn="just">
              <a:lnSpc>
                <a:spcPct val="120000"/>
              </a:lnSpc>
              <a:buClr>
                <a:srgbClr val="8E00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Cisco ASA Firewall evolved from Cisco first Physical firewall appliance called the Cisco PIX Firewall.</a:t>
            </a:r>
          </a:p>
          <a:p>
            <a:pPr marL="342900" indent="-342900" algn="just">
              <a:lnSpc>
                <a:spcPct val="120000"/>
              </a:lnSpc>
              <a:buClr>
                <a:srgbClr val="8E00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The PIX Firewall was a firewall with limited VPN capabilities.</a:t>
            </a:r>
          </a:p>
          <a:p>
            <a:pPr marL="342900" indent="-342900" algn="just">
              <a:lnSpc>
                <a:spcPct val="120000"/>
              </a:lnSpc>
              <a:buClr>
                <a:srgbClr val="8E00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Web-based VPNs (SSL VPNs) were becoming popular. The PIX firewall had the ability to provide Remote Access VPN capabilities using basic IPSec and PPTP type VPNs.</a:t>
            </a:r>
          </a:p>
          <a:p>
            <a:pPr marL="342900" indent="-342900" algn="just">
              <a:lnSpc>
                <a:spcPct val="120000"/>
              </a:lnSpc>
              <a:buClr>
                <a:srgbClr val="8E00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Cisco acquired a company called </a:t>
            </a:r>
            <a:r>
              <a:rPr lang="en-US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Altiga</a:t>
            </a: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. </a:t>
            </a:r>
            <a:r>
              <a:rPr lang="en-US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Altiga</a:t>
            </a: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 had a product known for its VPN capabilities. The Product was called the VPN Concentrator. It was known for it’s Web VPN capability.</a:t>
            </a:r>
          </a:p>
          <a:p>
            <a:pPr marL="342900" indent="-342900" algn="just">
              <a:lnSpc>
                <a:spcPct val="120000"/>
              </a:lnSpc>
              <a:buClr>
                <a:srgbClr val="8E00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Initially Cisco sold the VPN Concentrator as a stand alone device.</a:t>
            </a:r>
          </a:p>
          <a:p>
            <a:pPr marL="342900" indent="-342900" algn="just">
              <a:lnSpc>
                <a:spcPct val="120000"/>
              </a:lnSpc>
              <a:buClr>
                <a:srgbClr val="8E00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The Web VPN capability along with the Firewall capability of the PIX were ported into a new device called the ASA Firewall.</a:t>
            </a:r>
          </a:p>
          <a:p>
            <a:pPr marL="342900" indent="-342900" algn="just">
              <a:lnSpc>
                <a:spcPct val="120000"/>
              </a:lnSpc>
              <a:buClr>
                <a:srgbClr val="8E00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The ASA Firewall is a combination of the Firewalling of the PIX with the Web VPN capability of the VPN Concentrator.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6A9B13-21B4-47B0-8EB2-731AF2798127}"/>
              </a:ext>
            </a:extLst>
          </p:cNvPr>
          <p:cNvSpPr/>
          <p:nvPr/>
        </p:nvSpPr>
        <p:spPr>
          <a:xfrm>
            <a:off x="123826" y="109538"/>
            <a:ext cx="11887200" cy="585311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067AD1-15F3-443B-9DA7-A813BF7025F1}"/>
              </a:ext>
            </a:extLst>
          </p:cNvPr>
          <p:cNvCxnSpPr/>
          <p:nvPr/>
        </p:nvCxnSpPr>
        <p:spPr>
          <a:xfrm>
            <a:off x="1219201" y="1733550"/>
            <a:ext cx="9934574" cy="0"/>
          </a:xfrm>
          <a:prstGeom prst="line">
            <a:avLst/>
          </a:prstGeom>
          <a:ln w="38100">
            <a:solidFill>
              <a:srgbClr val="8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61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4CB7E1-9C16-4C92-B14E-8CCC69EA2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449" y="37140"/>
            <a:ext cx="1454717" cy="1454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B2EB13-4023-459C-A718-078C6935B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204" y="1217443"/>
            <a:ext cx="10170826" cy="54882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8E0000"/>
                </a:solidFill>
                <a:latin typeface="Bookman Old Style" panose="02050604050505020204" pitchFamily="18" charset="0"/>
              </a:rPr>
              <a:t>ASA Firewall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75974-8434-4052-811D-25C4D5D80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2015732"/>
            <a:ext cx="9835653" cy="3946917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lnSpc>
                <a:spcPct val="110000"/>
              </a:lnSpc>
              <a:buClr>
                <a:srgbClr val="8E00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ASA Firewall is a L3 Router by default.</a:t>
            </a:r>
          </a:p>
          <a:p>
            <a:pPr marL="342900" indent="-342900" algn="just">
              <a:buClr>
                <a:srgbClr val="8E00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It has all the routing functionalities that a normal router would have.</a:t>
            </a:r>
          </a:p>
          <a:p>
            <a:pPr marL="342900" indent="-342900" algn="just">
              <a:lnSpc>
                <a:spcPct val="120000"/>
              </a:lnSpc>
              <a:buClr>
                <a:srgbClr val="8E00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It can run RIP, EIGRP, OSPF and BGP Routing Protocols.</a:t>
            </a:r>
          </a:p>
          <a:p>
            <a:pPr marL="342900" indent="-342900" algn="just">
              <a:lnSpc>
                <a:spcPct val="120000"/>
              </a:lnSpc>
              <a:buClr>
                <a:srgbClr val="8E00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The difference between a regular router and a ASA Firewall is that the router forwards all traffic by default whereas the ASA will allow traffic based on certain policies which will be discussed in this video. </a:t>
            </a:r>
          </a:p>
          <a:p>
            <a:pPr marL="342900" indent="-342900" algn="just">
              <a:lnSpc>
                <a:spcPct val="120000"/>
              </a:lnSpc>
              <a:buClr>
                <a:srgbClr val="8E00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Besides assigning the IP Address to an Interface, the ASA requires 2 additional parameters on the Interface.</a:t>
            </a:r>
          </a:p>
          <a:p>
            <a:pPr marL="342900" indent="-342900" algn="just">
              <a:lnSpc>
                <a:spcPct val="120000"/>
              </a:lnSpc>
              <a:buClr>
                <a:srgbClr val="8E00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Let’s discuss the Interface configuration as it control the default traffic flow thru the Firewall.</a:t>
            </a:r>
          </a:p>
          <a:p>
            <a:pPr marL="342900" indent="-342900" algn="just">
              <a:buClr>
                <a:srgbClr val="8E00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6A9B13-21B4-47B0-8EB2-731AF2798127}"/>
              </a:ext>
            </a:extLst>
          </p:cNvPr>
          <p:cNvSpPr/>
          <p:nvPr/>
        </p:nvSpPr>
        <p:spPr>
          <a:xfrm>
            <a:off x="123826" y="109538"/>
            <a:ext cx="11887200" cy="585311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067AD1-15F3-443B-9DA7-A813BF7025F1}"/>
              </a:ext>
            </a:extLst>
          </p:cNvPr>
          <p:cNvCxnSpPr/>
          <p:nvPr/>
        </p:nvCxnSpPr>
        <p:spPr>
          <a:xfrm>
            <a:off x="1219201" y="1733550"/>
            <a:ext cx="9934574" cy="0"/>
          </a:xfrm>
          <a:prstGeom prst="line">
            <a:avLst/>
          </a:prstGeom>
          <a:ln w="38100">
            <a:solidFill>
              <a:srgbClr val="8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01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382187-C3DE-46D4-B01F-145C56B2B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784" y="20779"/>
            <a:ext cx="1454717" cy="1454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B2EB13-4023-459C-A718-078C6935B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204" y="1217443"/>
            <a:ext cx="10170826" cy="54882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8E0000"/>
                </a:solidFill>
                <a:latin typeface="Bookman Old Style" panose="02050604050505020204" pitchFamily="18" charset="0"/>
              </a:rPr>
              <a:t>Interface Configuration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75974-8434-4052-811D-25C4D5D80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2015732"/>
            <a:ext cx="9835653" cy="3946917"/>
          </a:xfrm>
        </p:spPr>
        <p:txBody>
          <a:bodyPr>
            <a:normAutofit/>
          </a:bodyPr>
          <a:lstStyle/>
          <a:p>
            <a:pPr marL="342900" indent="-342900" algn="just">
              <a:buClr>
                <a:srgbClr val="8E00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To initialize an ASA Interface, you need the following parameters:</a:t>
            </a:r>
          </a:p>
          <a:p>
            <a:pPr marL="635508" lvl="1" indent="-342900" algn="just">
              <a:buClr>
                <a:srgbClr val="8E0000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Nameif</a:t>
            </a: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: </a:t>
            </a:r>
          </a:p>
          <a:p>
            <a:pPr marL="818388" lvl="2" indent="-342900" algn="just">
              <a:buClr>
                <a:srgbClr val="8E0000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The name of the Interface is not case-sensitive. </a:t>
            </a:r>
          </a:p>
          <a:p>
            <a:pPr marL="818388" lvl="2" indent="-342900" algn="just">
              <a:buClr>
                <a:srgbClr val="8E0000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Although, it is not case-sensitive, it does preserve the case.</a:t>
            </a:r>
          </a:p>
          <a:p>
            <a:pPr marL="818388" lvl="2" indent="-342900" algn="just">
              <a:buClr>
                <a:srgbClr val="8E0000"/>
              </a:buCl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It is a required  parameter.</a:t>
            </a:r>
          </a:p>
          <a:p>
            <a:pPr marL="818388" lvl="2" indent="-342900" algn="just">
              <a:buClr>
                <a:srgbClr val="8E0000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All commands reference the Interface using the Name not the Physical ID.</a:t>
            </a:r>
          </a:p>
          <a:p>
            <a:pPr marL="635508" lvl="1" indent="-342900" algn="just">
              <a:buClr>
                <a:srgbClr val="8E0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Security Level:</a:t>
            </a:r>
          </a:p>
          <a:p>
            <a:pPr marL="818388" lvl="2" indent="-342900" algn="just">
              <a:buClr>
                <a:srgbClr val="8E0000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It is a number between 0 – 100.</a:t>
            </a:r>
          </a:p>
          <a:p>
            <a:pPr marL="818388" lvl="2" indent="-342900" algn="just">
              <a:buClr>
                <a:srgbClr val="8E0000"/>
              </a:buCl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It controls the default traffic flow thru the firewall</a:t>
            </a: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. </a:t>
            </a:r>
          </a:p>
          <a:p>
            <a:pPr marL="818388" lvl="2" indent="-342900" algn="just">
              <a:buClr>
                <a:srgbClr val="8E0000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When you configured a blank interface with a Name, it sets the security level automatically to 0 except if the name of the interface is Inside.</a:t>
            </a:r>
          </a:p>
          <a:p>
            <a:pPr marL="635508" lvl="1" indent="-342900" algn="just">
              <a:buClr>
                <a:srgbClr val="8E0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IP Address:</a:t>
            </a:r>
          </a:p>
          <a:p>
            <a:pPr marL="818388" lvl="2" indent="-342900" algn="just">
              <a:buClr>
                <a:srgbClr val="8E0000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You configure it just like you would on a router.</a:t>
            </a:r>
          </a:p>
          <a:p>
            <a:pPr marL="818388" lvl="2" indent="-342900" algn="just">
              <a:buClr>
                <a:srgbClr val="8E0000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You do have the ability to skip the mask if the IP address is using the default class mask.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6A9B13-21B4-47B0-8EB2-731AF2798127}"/>
              </a:ext>
            </a:extLst>
          </p:cNvPr>
          <p:cNvSpPr/>
          <p:nvPr/>
        </p:nvSpPr>
        <p:spPr>
          <a:xfrm>
            <a:off x="123826" y="109538"/>
            <a:ext cx="11887200" cy="585311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067AD1-15F3-443B-9DA7-A813BF7025F1}"/>
              </a:ext>
            </a:extLst>
          </p:cNvPr>
          <p:cNvCxnSpPr/>
          <p:nvPr/>
        </p:nvCxnSpPr>
        <p:spPr>
          <a:xfrm>
            <a:off x="1219201" y="1733550"/>
            <a:ext cx="9934574" cy="0"/>
          </a:xfrm>
          <a:prstGeom prst="line">
            <a:avLst/>
          </a:prstGeom>
          <a:ln w="38100">
            <a:solidFill>
              <a:srgbClr val="8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41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89B2EA-A66F-4482-BDBE-5CA1B44C6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453" y="77489"/>
            <a:ext cx="1454717" cy="1454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B2EB13-4023-459C-A718-078C6935B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204" y="1217443"/>
            <a:ext cx="10170826" cy="54882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8E0000"/>
                </a:solidFill>
                <a:latin typeface="Bookman Old Style" panose="02050604050505020204" pitchFamily="18" charset="0"/>
              </a:rPr>
              <a:t>Default Traffic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75974-8434-4052-811D-25C4D5D80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2015732"/>
            <a:ext cx="9835653" cy="3946917"/>
          </a:xfrm>
        </p:spPr>
        <p:txBody>
          <a:bodyPr>
            <a:normAutofit fontScale="77500" lnSpcReduction="20000"/>
          </a:bodyPr>
          <a:lstStyle/>
          <a:p>
            <a:pPr marL="342900" indent="-342900" algn="just">
              <a:buClr>
                <a:srgbClr val="8E000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High Security Level to Low Security Level</a:t>
            </a:r>
          </a:p>
          <a:p>
            <a:pPr marL="635508" lvl="1" indent="-342900" algn="just">
              <a:lnSpc>
                <a:spcPct val="120000"/>
              </a:lnSpc>
              <a:buClr>
                <a:srgbClr val="8E0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By default, all traffic is allowed to flow from a High Security Interface towards a Low Security as long as the routing information is in place.</a:t>
            </a:r>
          </a:p>
          <a:p>
            <a:pPr marL="635508" lvl="1" indent="-342900" algn="just">
              <a:lnSpc>
                <a:spcPct val="120000"/>
              </a:lnSpc>
              <a:buClr>
                <a:srgbClr val="8E0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Although, all traffic is allowed to flow from High Security Level to Low Security Level, only TCP and UDP traffic is inspected.</a:t>
            </a:r>
          </a:p>
          <a:p>
            <a:pPr marL="635508" lvl="1" indent="-342900" algn="just">
              <a:lnSpc>
                <a:spcPct val="120000"/>
              </a:lnSpc>
              <a:buClr>
                <a:srgbClr val="8E0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Inspection creates a return entry in the Connection Table on the Firewall. This allows the return traffic to come back. This is known as Stateful Inspection. </a:t>
            </a:r>
          </a:p>
          <a:p>
            <a:pPr marL="342900" indent="-342900" algn="just">
              <a:buClr>
                <a:srgbClr val="8E000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Low Security Level to High Security Level</a:t>
            </a:r>
          </a:p>
          <a:p>
            <a:pPr marL="635508" lvl="1" indent="-342900" algn="just">
              <a:lnSpc>
                <a:spcPct val="120000"/>
              </a:lnSpc>
              <a:buClr>
                <a:srgbClr val="8E0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By default, all traffic is blocked from coming in from Low Security Interface towards a High Security Interface. </a:t>
            </a:r>
          </a:p>
          <a:p>
            <a:pPr marL="635508" lvl="1" indent="-342900" algn="just">
              <a:lnSpc>
                <a:spcPct val="120000"/>
              </a:lnSpc>
              <a:buClr>
                <a:srgbClr val="8E0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If you want this traffic to work, you would need to create an explicit policy on the Low Interface to allow this traffic. This is done by creating an </a:t>
            </a: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ACL</a:t>
            </a: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.</a:t>
            </a:r>
          </a:p>
          <a:p>
            <a:pPr marL="635508" lvl="1" indent="-342900" algn="just">
              <a:lnSpc>
                <a:spcPct val="120000"/>
              </a:lnSpc>
              <a:buClr>
                <a:srgbClr val="8E0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When a packet hits a low security interface going towards a high security interface, it will check the connection table first, if there is no entry in the connection table, it will check the ACL for a Permit, if there is no Permit in the ACL, it will check the default behavior.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6A9B13-21B4-47B0-8EB2-731AF2798127}"/>
              </a:ext>
            </a:extLst>
          </p:cNvPr>
          <p:cNvSpPr/>
          <p:nvPr/>
        </p:nvSpPr>
        <p:spPr>
          <a:xfrm>
            <a:off x="123826" y="109538"/>
            <a:ext cx="11887200" cy="585311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067AD1-15F3-443B-9DA7-A813BF7025F1}"/>
              </a:ext>
            </a:extLst>
          </p:cNvPr>
          <p:cNvCxnSpPr/>
          <p:nvPr/>
        </p:nvCxnSpPr>
        <p:spPr>
          <a:xfrm>
            <a:off x="1219201" y="1733550"/>
            <a:ext cx="9934574" cy="0"/>
          </a:xfrm>
          <a:prstGeom prst="line">
            <a:avLst/>
          </a:prstGeom>
          <a:ln w="38100">
            <a:solidFill>
              <a:srgbClr val="8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141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4CB7E1-9C16-4C92-B14E-8CCC69EA2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449" y="37140"/>
            <a:ext cx="1454717" cy="1454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B2EB13-4023-459C-A718-078C6935B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204" y="1217443"/>
            <a:ext cx="10170826" cy="54882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8E0000"/>
                </a:solidFill>
                <a:latin typeface="Bookman Old Style" panose="02050604050505020204" pitchFamily="18" charset="0"/>
              </a:rPr>
              <a:t>Default Traffic Flow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75974-8434-4052-811D-25C4D5D80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2015732"/>
            <a:ext cx="9835653" cy="3946917"/>
          </a:xfrm>
        </p:spPr>
        <p:txBody>
          <a:bodyPr>
            <a:normAutofit/>
          </a:bodyPr>
          <a:lstStyle/>
          <a:p>
            <a:pPr marL="342900" indent="-342900" algn="just">
              <a:buClr>
                <a:srgbClr val="8E000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Same Security Level Interfaces</a:t>
            </a:r>
          </a:p>
          <a:p>
            <a:pPr marL="635508" lvl="1" indent="-342900" algn="just">
              <a:lnSpc>
                <a:spcPct val="100000"/>
              </a:lnSpc>
              <a:buClr>
                <a:srgbClr val="8E0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By default, any traffic going from an interface that has the same security level as the destination interface, it will blocked.</a:t>
            </a:r>
          </a:p>
          <a:p>
            <a:pPr marL="635508" lvl="1" indent="-342900" algn="just">
              <a:lnSpc>
                <a:spcPct val="100000"/>
              </a:lnSpc>
              <a:buClr>
                <a:srgbClr val="8E0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Even an explicit </a:t>
            </a: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ACL</a:t>
            </a: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 will not help in allowing this traffic.</a:t>
            </a:r>
          </a:p>
          <a:p>
            <a:pPr marL="635508" lvl="1" indent="-342900" algn="just">
              <a:lnSpc>
                <a:spcPct val="100000"/>
              </a:lnSpc>
              <a:buClr>
                <a:srgbClr val="8E0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A typical example of this type of setup is when you have 2 partner networks connecting into your network but you don’t want them to traverse to each other thru your firewall.</a:t>
            </a:r>
          </a:p>
          <a:p>
            <a:pPr marL="635508" lvl="1" indent="-342900" algn="just">
              <a:lnSpc>
                <a:spcPct val="100000"/>
              </a:lnSpc>
              <a:buClr>
                <a:srgbClr val="8E0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You have an option to disable firewall between 2 interfaces with the same security level by using the “</a:t>
            </a: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Same-security-traffic permit inter interface</a:t>
            </a: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” command.</a:t>
            </a:r>
          </a:p>
          <a:p>
            <a:pPr marL="635508" lvl="1" indent="-342900" algn="just">
              <a:lnSpc>
                <a:spcPct val="100000"/>
              </a:lnSpc>
              <a:buClr>
                <a:srgbClr val="8E0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If you use the above command, it allows all traffic between 2 interfaces with the same security level.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6A9B13-21B4-47B0-8EB2-731AF2798127}"/>
              </a:ext>
            </a:extLst>
          </p:cNvPr>
          <p:cNvSpPr/>
          <p:nvPr/>
        </p:nvSpPr>
        <p:spPr>
          <a:xfrm>
            <a:off x="123826" y="109538"/>
            <a:ext cx="11887200" cy="585311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067AD1-15F3-443B-9DA7-A813BF7025F1}"/>
              </a:ext>
            </a:extLst>
          </p:cNvPr>
          <p:cNvCxnSpPr/>
          <p:nvPr/>
        </p:nvCxnSpPr>
        <p:spPr>
          <a:xfrm>
            <a:off x="1219201" y="1733550"/>
            <a:ext cx="9934574" cy="0"/>
          </a:xfrm>
          <a:prstGeom prst="line">
            <a:avLst/>
          </a:prstGeom>
          <a:ln w="38100">
            <a:solidFill>
              <a:srgbClr val="8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93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616097-9CAC-45B6-908C-3FAA29F0F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783" y="109538"/>
            <a:ext cx="1454717" cy="1454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B2EB13-4023-459C-A718-078C6935B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204" y="1217443"/>
            <a:ext cx="10170826" cy="54882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8E0000"/>
                </a:solidFill>
                <a:latin typeface="Bookman Old Style" panose="02050604050505020204" pitchFamily="18" charset="0"/>
              </a:rPr>
              <a:t>Traffic Destined to the Firewall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75974-8434-4052-811D-25C4D5D80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2015732"/>
            <a:ext cx="9835653" cy="3946917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Clr>
                <a:srgbClr val="8E00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“</a:t>
            </a: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TO</a:t>
            </a: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” traffic is traffic destined to an interface on the Firewall.</a:t>
            </a:r>
          </a:p>
          <a:p>
            <a:pPr marL="342900" indent="-342900" algn="just">
              <a:lnSpc>
                <a:spcPct val="100000"/>
              </a:lnSpc>
              <a:buClr>
                <a:srgbClr val="8E00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It is controlled by the service running on the Firewall. ACLs have no affect on the traffic flow.</a:t>
            </a:r>
          </a:p>
          <a:p>
            <a:pPr marL="342900" indent="-342900" algn="just">
              <a:lnSpc>
                <a:spcPct val="100000"/>
              </a:lnSpc>
              <a:buClr>
                <a:srgbClr val="8E00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By default, the only service that is running on the Firewall is the ICMP.</a:t>
            </a:r>
          </a:p>
          <a:p>
            <a:pPr marL="342900" indent="-342900" algn="just">
              <a:lnSpc>
                <a:spcPct val="100000"/>
              </a:lnSpc>
              <a:buClr>
                <a:srgbClr val="8E00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The only traffic that is allowed to successfully reach the firewall is ICMP.</a:t>
            </a:r>
          </a:p>
          <a:p>
            <a:pPr marL="342900" indent="-342900" algn="just">
              <a:lnSpc>
                <a:spcPct val="100000"/>
              </a:lnSpc>
              <a:buClr>
                <a:srgbClr val="8E00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No other traffic is allowed </a:t>
            </a: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TO</a:t>
            </a: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 the firewall.</a:t>
            </a:r>
          </a:p>
          <a:p>
            <a:pPr marL="342900" indent="-342900" algn="just">
              <a:lnSpc>
                <a:spcPct val="100000"/>
              </a:lnSpc>
              <a:buClr>
                <a:srgbClr val="8E00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Enabling or disabling of a service on the Firewall is a "Per Interface" characteristic.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6A9B13-21B4-47B0-8EB2-731AF2798127}"/>
              </a:ext>
            </a:extLst>
          </p:cNvPr>
          <p:cNvSpPr/>
          <p:nvPr/>
        </p:nvSpPr>
        <p:spPr>
          <a:xfrm>
            <a:off x="123826" y="109538"/>
            <a:ext cx="11887200" cy="585311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067AD1-15F3-443B-9DA7-A813BF7025F1}"/>
              </a:ext>
            </a:extLst>
          </p:cNvPr>
          <p:cNvCxnSpPr/>
          <p:nvPr/>
        </p:nvCxnSpPr>
        <p:spPr>
          <a:xfrm>
            <a:off x="1219201" y="1733550"/>
            <a:ext cx="9934574" cy="0"/>
          </a:xfrm>
          <a:prstGeom prst="line">
            <a:avLst/>
          </a:prstGeom>
          <a:ln w="38100">
            <a:solidFill>
              <a:srgbClr val="8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86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49033C-097E-46F4-99DC-62D11FEBE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416" y="79201"/>
            <a:ext cx="1454717" cy="1454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B2EB13-4023-459C-A718-078C6935B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155" y="1184721"/>
            <a:ext cx="9603275" cy="54882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8E0000"/>
                </a:solidFill>
                <a:latin typeface="Bookman Old Style" panose="02050604050505020204" pitchFamily="18" charset="0"/>
              </a:rPr>
              <a:t>Whiteboard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6A9B13-21B4-47B0-8EB2-731AF2798127}"/>
              </a:ext>
            </a:extLst>
          </p:cNvPr>
          <p:cNvSpPr/>
          <p:nvPr/>
        </p:nvSpPr>
        <p:spPr>
          <a:xfrm>
            <a:off x="123826" y="109538"/>
            <a:ext cx="11887200" cy="585311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670614-A62B-4FF7-9C53-34CA65B836AF}"/>
              </a:ext>
            </a:extLst>
          </p:cNvPr>
          <p:cNvCxnSpPr/>
          <p:nvPr/>
        </p:nvCxnSpPr>
        <p:spPr>
          <a:xfrm>
            <a:off x="1219201" y="1733550"/>
            <a:ext cx="9934574" cy="0"/>
          </a:xfrm>
          <a:prstGeom prst="line">
            <a:avLst/>
          </a:prstGeom>
          <a:ln w="38100">
            <a:solidFill>
              <a:srgbClr val="8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1455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1297</TotalTime>
  <Words>885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Bookman Old Style</vt:lpstr>
      <vt:lpstr>Calibri</vt:lpstr>
      <vt:lpstr>Calibri Light</vt:lpstr>
      <vt:lpstr>Courier New</vt:lpstr>
      <vt:lpstr>Wingdings</vt:lpstr>
      <vt:lpstr>Retrospect</vt:lpstr>
      <vt:lpstr>ASA Overview and Traffic Flow</vt:lpstr>
      <vt:lpstr>Overview</vt:lpstr>
      <vt:lpstr>ASA Firewall Overview</vt:lpstr>
      <vt:lpstr>ASA Firewall Overview</vt:lpstr>
      <vt:lpstr>Interface Configuration Parameters</vt:lpstr>
      <vt:lpstr>Default Traffic Flow</vt:lpstr>
      <vt:lpstr>Default Traffic Flow Contd.</vt:lpstr>
      <vt:lpstr>Traffic Destined to the Firewall</vt:lpstr>
      <vt:lpstr>Whiteboard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CCNA R/S video - Standard ACL</dc:title>
  <dc:creator>Khawar Butt</dc:creator>
  <cp:lastModifiedBy>Khawar Butt</cp:lastModifiedBy>
  <cp:revision>41</cp:revision>
  <dcterms:created xsi:type="dcterms:W3CDTF">2018-12-17T16:31:40Z</dcterms:created>
  <dcterms:modified xsi:type="dcterms:W3CDTF">2019-04-23T07:48:22Z</dcterms:modified>
</cp:coreProperties>
</file>