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510" r:id="rId2"/>
    <p:sldId id="420" r:id="rId3"/>
    <p:sldId id="330" r:id="rId4"/>
    <p:sldId id="511" r:id="rId5"/>
    <p:sldId id="513" r:id="rId6"/>
    <p:sldId id="497" r:id="rId7"/>
    <p:sldId id="498" r:id="rId8"/>
    <p:sldId id="331" r:id="rId9"/>
    <p:sldId id="499" r:id="rId10"/>
    <p:sldId id="508" r:id="rId11"/>
    <p:sldId id="488" r:id="rId12"/>
    <p:sldId id="481" r:id="rId13"/>
    <p:sldId id="357" r:id="rId14"/>
    <p:sldId id="500" r:id="rId15"/>
    <p:sldId id="519" r:id="rId16"/>
    <p:sldId id="518" r:id="rId17"/>
    <p:sldId id="333" r:id="rId18"/>
    <p:sldId id="501" r:id="rId19"/>
    <p:sldId id="514" r:id="rId20"/>
    <p:sldId id="475" r:id="rId21"/>
    <p:sldId id="477" r:id="rId22"/>
    <p:sldId id="515" r:id="rId23"/>
    <p:sldId id="536" r:id="rId24"/>
    <p:sldId id="334" r:id="rId25"/>
    <p:sldId id="502" r:id="rId26"/>
    <p:sldId id="517" r:id="rId27"/>
    <p:sldId id="486" r:id="rId28"/>
    <p:sldId id="407" r:id="rId29"/>
    <p:sldId id="523" r:id="rId30"/>
    <p:sldId id="574" r:id="rId31"/>
    <p:sldId id="532" r:id="rId32"/>
    <p:sldId id="451" r:id="rId33"/>
    <p:sldId id="550" r:id="rId34"/>
    <p:sldId id="538" r:id="rId35"/>
    <p:sldId id="539" r:id="rId36"/>
    <p:sldId id="534" r:id="rId37"/>
    <p:sldId id="493" r:id="rId38"/>
    <p:sldId id="546" r:id="rId39"/>
    <p:sldId id="547" r:id="rId40"/>
    <p:sldId id="548" r:id="rId41"/>
    <p:sldId id="542" r:id="rId42"/>
    <p:sldId id="524" r:id="rId43"/>
    <p:sldId id="545" r:id="rId44"/>
    <p:sldId id="525" r:id="rId45"/>
    <p:sldId id="529" r:id="rId46"/>
    <p:sldId id="543" r:id="rId47"/>
    <p:sldId id="398" r:id="rId48"/>
    <p:sldId id="468" r:id="rId49"/>
    <p:sldId id="371" r:id="rId50"/>
    <p:sldId id="355" r:id="rId51"/>
    <p:sldId id="354" r:id="rId52"/>
    <p:sldId id="373" r:id="rId53"/>
    <p:sldId id="496" r:id="rId54"/>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89B517-72CB-9B48-AB60-1D14A44C01CF}">
          <p14:sldIdLst>
            <p14:sldId id="510"/>
            <p14:sldId id="420"/>
          </p14:sldIdLst>
        </p14:section>
        <p14:section name="Strategy" id="{0D67F8C5-AC45-7746-94A6-08C3F99B0418}">
          <p14:sldIdLst>
            <p14:sldId id="330"/>
            <p14:sldId id="511"/>
            <p14:sldId id="513"/>
            <p14:sldId id="497"/>
            <p14:sldId id="498"/>
          </p14:sldIdLst>
        </p14:section>
        <p14:section name="People" id="{AAF88413-B94E-CF49-A6D2-E620ECCE7F49}">
          <p14:sldIdLst>
            <p14:sldId id="331"/>
            <p14:sldId id="499"/>
            <p14:sldId id="508"/>
            <p14:sldId id="488"/>
            <p14:sldId id="481"/>
          </p14:sldIdLst>
        </p14:section>
        <p14:section name="Process" id="{CBAA6496-B6A9-D342-969B-0BDBD00A70EB}">
          <p14:sldIdLst>
            <p14:sldId id="357"/>
            <p14:sldId id="500"/>
            <p14:sldId id="519"/>
            <p14:sldId id="518"/>
          </p14:sldIdLst>
        </p14:section>
        <p14:section name="Platforms" id="{2FA8B0E1-A825-3B45-8D61-BC6F10DCDC89}">
          <p14:sldIdLst>
            <p14:sldId id="333"/>
            <p14:sldId id="501"/>
            <p14:sldId id="514"/>
            <p14:sldId id="475"/>
            <p14:sldId id="477"/>
            <p14:sldId id="515"/>
            <p14:sldId id="536"/>
          </p14:sldIdLst>
        </p14:section>
        <p14:section name="Data" id="{CE0C9E07-3322-AE47-9FC0-057B1070FD80}">
          <p14:sldIdLst>
            <p14:sldId id="334"/>
            <p14:sldId id="502"/>
            <p14:sldId id="517"/>
            <p14:sldId id="486"/>
            <p14:sldId id="407"/>
          </p14:sldIdLst>
        </p14:section>
        <p14:section name="Roadmap" id="{D84ECFB9-A334-214A-B6FB-58706006BB7C}">
          <p14:sldIdLst>
            <p14:sldId id="523"/>
            <p14:sldId id="574"/>
            <p14:sldId id="532"/>
            <p14:sldId id="451"/>
            <p14:sldId id="550"/>
            <p14:sldId id="538"/>
            <p14:sldId id="539"/>
            <p14:sldId id="534"/>
            <p14:sldId id="493"/>
            <p14:sldId id="546"/>
            <p14:sldId id="547"/>
            <p14:sldId id="548"/>
            <p14:sldId id="542"/>
            <p14:sldId id="524"/>
            <p14:sldId id="545"/>
            <p14:sldId id="525"/>
            <p14:sldId id="529"/>
            <p14:sldId id="543"/>
          </p14:sldIdLst>
        </p14:section>
        <p14:section name="Appendix" id="{6BD4E01C-A039-6F49-8F5E-D848D4152885}">
          <p14:sldIdLst>
            <p14:sldId id="398"/>
            <p14:sldId id="468"/>
            <p14:sldId id="371"/>
            <p14:sldId id="355"/>
            <p14:sldId id="354"/>
            <p14:sldId id="373"/>
            <p14:sldId id="496"/>
          </p14:sldIdLst>
        </p14:section>
      </p14:sectionLst>
    </p:ext>
    <p:ext uri="{EFAFB233-063F-42B5-8137-9DF3F51BA10A}">
      <p15:sldGuideLst xmlns:p15="http://schemas.microsoft.com/office/powerpoint/2012/main">
        <p15:guide id="1" pos="7392" userDrawn="1">
          <p15:clr>
            <a:srgbClr val="A4A3A4"/>
          </p15:clr>
        </p15:guide>
        <p15:guide id="2" orient="horz" pos="3888" userDrawn="1">
          <p15:clr>
            <a:srgbClr val="A4A3A4"/>
          </p15:clr>
        </p15:guide>
        <p15:guide id="3" pos="288" userDrawn="1">
          <p15:clr>
            <a:srgbClr val="A4A3A4"/>
          </p15:clr>
        </p15:guide>
        <p15:guide id="4" orient="horz" pos="1152" userDrawn="1">
          <p15:clr>
            <a:srgbClr val="A4A3A4"/>
          </p15:clr>
        </p15:guide>
        <p15:guide id="5" orient="horz" pos="4128" userDrawn="1">
          <p15:clr>
            <a:srgbClr val="A4A3A4"/>
          </p15:clr>
        </p15:guide>
        <p15:guide id="6" orient="horz" pos="4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Galbreath" initials="BG" lastIdx="1" clrIdx="0">
    <p:extLst>
      <p:ext uri="{19B8F6BF-5375-455C-9EA6-DF929625EA0E}">
        <p15:presenceInfo xmlns:p15="http://schemas.microsoft.com/office/powerpoint/2012/main" userId="efb3edab-7b5c-4495-99e4-6f5fc70262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4747"/>
    <a:srgbClr val="00548A"/>
    <a:srgbClr val="FF6000"/>
    <a:srgbClr val="84BD00"/>
    <a:srgbClr val="3D347F"/>
    <a:srgbClr val="AFAAD5"/>
    <a:srgbClr val="7F78B5"/>
    <a:srgbClr val="5A5199"/>
    <a:srgbClr val="6F89AB"/>
    <a:srgbClr val="4968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5" autoAdjust="0"/>
    <p:restoredTop sz="94907"/>
  </p:normalViewPr>
  <p:slideViewPr>
    <p:cSldViewPr snapToGrid="0" snapToObjects="1">
      <p:cViewPr varScale="1">
        <p:scale>
          <a:sx n="108" d="100"/>
          <a:sy n="108" d="100"/>
        </p:scale>
        <p:origin x="640" y="184"/>
      </p:cViewPr>
      <p:guideLst>
        <p:guide pos="7392"/>
        <p:guide orient="horz" pos="3888"/>
        <p:guide pos="288"/>
        <p:guide orient="horz" pos="1152"/>
        <p:guide orient="horz" pos="4128"/>
        <p:guide orient="horz" pos="456"/>
      </p:guideLst>
    </p:cSldViewPr>
  </p:slideViewPr>
  <p:notesTextViewPr>
    <p:cViewPr>
      <p:scale>
        <a:sx n="1" d="1"/>
        <a:sy n="1" d="1"/>
      </p:scale>
      <p:origin x="0" y="0"/>
    </p:cViewPr>
  </p:notesTextViewPr>
  <p:sorterViewPr>
    <p:cViewPr>
      <p:scale>
        <a:sx n="100" d="100"/>
        <a:sy n="100" d="100"/>
      </p:scale>
      <p:origin x="0" y="-9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2204738880282091"/>
          <c:y val="0.12962962962962962"/>
          <c:w val="0.37037037037037035"/>
          <c:h val="0.7407407407407407"/>
        </c:manualLayout>
      </c:layout>
      <c:pieChart>
        <c:varyColors val="1"/>
        <c:ser>
          <c:idx val="0"/>
          <c:order val="0"/>
          <c:tx>
            <c:strRef>
              <c:f>Sheet1!$B$1</c:f>
              <c:strCache>
                <c:ptCount val="1"/>
                <c:pt idx="0">
                  <c:v>Sales</c:v>
                </c:pt>
              </c:strCache>
            </c:strRef>
          </c:tx>
          <c:dPt>
            <c:idx val="0"/>
            <c:bubble3D val="0"/>
            <c:spPr>
              <a:gradFill rotWithShape="1">
                <a:gsLst>
                  <a:gs pos="0">
                    <a:schemeClr val="accent5">
                      <a:tint val="50000"/>
                      <a:satMod val="103000"/>
                      <a:lumMod val="102000"/>
                      <a:tint val="94000"/>
                    </a:schemeClr>
                  </a:gs>
                  <a:gs pos="50000">
                    <a:schemeClr val="accent5">
                      <a:tint val="50000"/>
                      <a:satMod val="110000"/>
                      <a:lumMod val="100000"/>
                      <a:shade val="100000"/>
                    </a:schemeClr>
                  </a:gs>
                  <a:gs pos="100000">
                    <a:schemeClr val="accent5">
                      <a:tint val="50000"/>
                      <a:lumMod val="99000"/>
                      <a:satMod val="120000"/>
                      <a:shade val="78000"/>
                    </a:schemeClr>
                  </a:gs>
                </a:gsLst>
                <a:lin ang="5400000" scaled="0"/>
              </a:gradFill>
              <a:ln>
                <a:noFill/>
              </a:ln>
              <a:effectLst/>
            </c:spPr>
            <c:extLst>
              <c:ext xmlns:c16="http://schemas.microsoft.com/office/drawing/2014/chart" uri="{C3380CC4-5D6E-409C-BE32-E72D297353CC}">
                <c16:uniqueId val="{00000001-5365-7E4E-9992-E8A6CF8D81A4}"/>
              </c:ext>
            </c:extLst>
          </c:dPt>
          <c:dPt>
            <c:idx val="1"/>
            <c:bubble3D val="0"/>
            <c:spPr>
              <a:gradFill rotWithShape="1">
                <a:gsLst>
                  <a:gs pos="0">
                    <a:schemeClr val="accent5">
                      <a:tint val="70000"/>
                      <a:satMod val="103000"/>
                      <a:lumMod val="102000"/>
                      <a:tint val="94000"/>
                    </a:schemeClr>
                  </a:gs>
                  <a:gs pos="50000">
                    <a:schemeClr val="accent5">
                      <a:tint val="70000"/>
                      <a:satMod val="110000"/>
                      <a:lumMod val="100000"/>
                      <a:shade val="100000"/>
                    </a:schemeClr>
                  </a:gs>
                  <a:gs pos="100000">
                    <a:schemeClr val="accent5">
                      <a:tint val="70000"/>
                      <a:lumMod val="99000"/>
                      <a:satMod val="120000"/>
                      <a:shade val="78000"/>
                    </a:schemeClr>
                  </a:gs>
                </a:gsLst>
                <a:lin ang="5400000" scaled="0"/>
              </a:gradFill>
              <a:ln>
                <a:noFill/>
              </a:ln>
              <a:effectLst/>
            </c:spPr>
            <c:extLst>
              <c:ext xmlns:c16="http://schemas.microsoft.com/office/drawing/2014/chart" uri="{C3380CC4-5D6E-409C-BE32-E72D297353CC}">
                <c16:uniqueId val="{00000003-5365-7E4E-9992-E8A6CF8D81A4}"/>
              </c:ext>
            </c:extLst>
          </c:dPt>
          <c:dPt>
            <c:idx val="2"/>
            <c:bubble3D val="0"/>
            <c:spPr>
              <a:gradFill rotWithShape="1">
                <a:gsLst>
                  <a:gs pos="0">
                    <a:schemeClr val="accent5">
                      <a:tint val="90000"/>
                      <a:satMod val="103000"/>
                      <a:lumMod val="102000"/>
                      <a:tint val="94000"/>
                    </a:schemeClr>
                  </a:gs>
                  <a:gs pos="50000">
                    <a:schemeClr val="accent5">
                      <a:tint val="90000"/>
                      <a:satMod val="110000"/>
                      <a:lumMod val="100000"/>
                      <a:shade val="100000"/>
                    </a:schemeClr>
                  </a:gs>
                  <a:gs pos="100000">
                    <a:schemeClr val="accent5">
                      <a:tint val="90000"/>
                      <a:lumMod val="99000"/>
                      <a:satMod val="120000"/>
                      <a:shade val="78000"/>
                    </a:schemeClr>
                  </a:gs>
                </a:gsLst>
                <a:lin ang="5400000" scaled="0"/>
              </a:gradFill>
              <a:ln>
                <a:noFill/>
              </a:ln>
              <a:effectLst/>
            </c:spPr>
            <c:extLst>
              <c:ext xmlns:c16="http://schemas.microsoft.com/office/drawing/2014/chart" uri="{C3380CC4-5D6E-409C-BE32-E72D297353CC}">
                <c16:uniqueId val="{00000005-5365-7E4E-9992-E8A6CF8D81A4}"/>
              </c:ext>
            </c:extLst>
          </c:dPt>
          <c:dPt>
            <c:idx val="3"/>
            <c:bubble3D val="0"/>
            <c:spPr>
              <a:gradFill rotWithShape="1">
                <a:gsLst>
                  <a:gs pos="0">
                    <a:schemeClr val="accent5">
                      <a:shade val="90000"/>
                      <a:satMod val="103000"/>
                      <a:lumMod val="102000"/>
                      <a:tint val="94000"/>
                    </a:schemeClr>
                  </a:gs>
                  <a:gs pos="50000">
                    <a:schemeClr val="accent5">
                      <a:shade val="90000"/>
                      <a:satMod val="110000"/>
                      <a:lumMod val="100000"/>
                      <a:shade val="100000"/>
                    </a:schemeClr>
                  </a:gs>
                  <a:gs pos="100000">
                    <a:schemeClr val="accent5">
                      <a:shade val="90000"/>
                      <a:lumMod val="99000"/>
                      <a:satMod val="120000"/>
                      <a:shade val="78000"/>
                    </a:schemeClr>
                  </a:gs>
                </a:gsLst>
                <a:lin ang="5400000" scaled="0"/>
              </a:gradFill>
              <a:ln>
                <a:noFill/>
              </a:ln>
              <a:effectLst/>
            </c:spPr>
            <c:extLst>
              <c:ext xmlns:c16="http://schemas.microsoft.com/office/drawing/2014/chart" uri="{C3380CC4-5D6E-409C-BE32-E72D297353CC}">
                <c16:uniqueId val="{00000007-5365-7E4E-9992-E8A6CF8D81A4}"/>
              </c:ext>
            </c:extLst>
          </c:dPt>
          <c:dPt>
            <c:idx val="4"/>
            <c:bubble3D val="0"/>
            <c:spPr>
              <a:gradFill rotWithShape="1">
                <a:gsLst>
                  <a:gs pos="0">
                    <a:schemeClr val="accent5">
                      <a:shade val="70000"/>
                      <a:satMod val="103000"/>
                      <a:lumMod val="102000"/>
                      <a:tint val="94000"/>
                    </a:schemeClr>
                  </a:gs>
                  <a:gs pos="50000">
                    <a:schemeClr val="accent5">
                      <a:shade val="70000"/>
                      <a:satMod val="110000"/>
                      <a:lumMod val="100000"/>
                      <a:shade val="100000"/>
                    </a:schemeClr>
                  </a:gs>
                  <a:gs pos="100000">
                    <a:schemeClr val="accent5">
                      <a:shade val="70000"/>
                      <a:lumMod val="99000"/>
                      <a:satMod val="120000"/>
                      <a:shade val="78000"/>
                    </a:schemeClr>
                  </a:gs>
                </a:gsLst>
                <a:lin ang="5400000" scaled="0"/>
              </a:gradFill>
              <a:ln>
                <a:noFill/>
              </a:ln>
              <a:effectLst/>
            </c:spPr>
            <c:extLst>
              <c:ext xmlns:c16="http://schemas.microsoft.com/office/drawing/2014/chart" uri="{C3380CC4-5D6E-409C-BE32-E72D297353CC}">
                <c16:uniqueId val="{00000009-5365-7E4E-9992-E8A6CF8D81A4}"/>
              </c:ext>
            </c:extLst>
          </c:dPt>
          <c:dPt>
            <c:idx val="5"/>
            <c:bubble3D val="0"/>
            <c:spPr>
              <a:gradFill rotWithShape="1">
                <a:gsLst>
                  <a:gs pos="0">
                    <a:schemeClr val="accent5">
                      <a:shade val="50000"/>
                      <a:satMod val="103000"/>
                      <a:lumMod val="102000"/>
                      <a:tint val="94000"/>
                    </a:schemeClr>
                  </a:gs>
                  <a:gs pos="50000">
                    <a:schemeClr val="accent5">
                      <a:shade val="50000"/>
                      <a:satMod val="110000"/>
                      <a:lumMod val="100000"/>
                      <a:shade val="100000"/>
                    </a:schemeClr>
                  </a:gs>
                  <a:gs pos="100000">
                    <a:schemeClr val="accent5">
                      <a:shade val="50000"/>
                      <a:lumMod val="99000"/>
                      <a:satMod val="120000"/>
                      <a:shade val="78000"/>
                    </a:schemeClr>
                  </a:gs>
                </a:gsLst>
                <a:lin ang="5400000" scaled="0"/>
              </a:gradFill>
              <a:ln>
                <a:noFill/>
              </a:ln>
              <a:effectLst/>
            </c:spPr>
            <c:extLst>
              <c:ext xmlns:c16="http://schemas.microsoft.com/office/drawing/2014/chart" uri="{C3380CC4-5D6E-409C-BE32-E72D297353CC}">
                <c16:uniqueId val="{0000000B-5365-7E4E-9992-E8A6CF8D81A4}"/>
              </c:ext>
            </c:extLst>
          </c:dPt>
          <c:dLbls>
            <c:dLbl>
              <c:idx val="4"/>
              <c:layout>
                <c:manualLayout>
                  <c:x val="-0.14613215068451313"/>
                  <c:y val="-5.0657020933342914E-2"/>
                </c:manualLayout>
              </c:layout>
              <c:spPr>
                <a:noFill/>
                <a:ln>
                  <a:noFill/>
                </a:ln>
                <a:effectLst/>
              </c:spPr>
              <c:txPr>
                <a:bodyPr rot="0" spcFirstLastPara="1" vertOverflow="ellipsis" vert="horz" wrap="square" lIns="38100" tIns="19050" rIns="38100" bIns="19050" anchor="ctr" anchorCtr="1">
                  <a:noAutofit/>
                </a:bodyPr>
                <a:lstStyle/>
                <a:p>
                  <a:pPr>
                    <a:defRPr sz="1200" b="0" i="0" u="none" strike="noStrike" kern="1200" baseline="0">
                      <a:solidFill>
                        <a:schemeClr val="bg1"/>
                      </a:solidFill>
                      <a:latin typeface="Meta Offc Pro Normal" panose="020B0504030101020102" pitchFamily="34"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0023148855142722"/>
                      <c:h val="0.11421895752833106"/>
                    </c:manualLayout>
                  </c15:layout>
                </c:ext>
                <c:ext xmlns:c16="http://schemas.microsoft.com/office/drawing/2014/chart" uri="{C3380CC4-5D6E-409C-BE32-E72D297353CC}">
                  <c16:uniqueId val="{00000009-5365-7E4E-9992-E8A6CF8D81A4}"/>
                </c:ext>
              </c:extLst>
            </c:dLbl>
            <c:dLbl>
              <c:idx val="5"/>
              <c:layout>
                <c:manualLayout>
                  <c:x val="0.14561977952769173"/>
                  <c:y val="-3.1071561853149042E-2"/>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eta Offc Pro Normal" panose="020B0504030101020102" pitchFamily="34"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365-7E4E-9992-E8A6CF8D81A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2"/>
                    </a:solidFill>
                    <a:latin typeface="Meta Offc Pro Normal" panose="020B0504030101020102" pitchFamily="34" charset="0"/>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Sheet1!$A$2:$A$7</c:f>
              <c:strCache>
                <c:ptCount val="6"/>
                <c:pt idx="0">
                  <c:v>1% Intake &amp; Optimization</c:v>
                </c:pt>
                <c:pt idx="1">
                  <c:v>4% Strategy &amp; PMO</c:v>
                </c:pt>
                <c:pt idx="2">
                  <c:v>5% Data Solutions</c:v>
                </c:pt>
                <c:pt idx="3">
                  <c:v>5% Governance</c:v>
                </c:pt>
                <c:pt idx="4">
                  <c:v>30% Data Platforms</c:v>
                </c:pt>
                <c:pt idx="5">
                  <c:v>57% Data Operations</c:v>
                </c:pt>
              </c:strCache>
            </c:strRef>
          </c:cat>
          <c:val>
            <c:numRef>
              <c:f>Sheet1!$B$2:$B$7</c:f>
              <c:numCache>
                <c:formatCode>0%</c:formatCode>
                <c:ptCount val="6"/>
                <c:pt idx="0">
                  <c:v>0.01</c:v>
                </c:pt>
                <c:pt idx="1">
                  <c:v>0.04</c:v>
                </c:pt>
                <c:pt idx="2">
                  <c:v>0.05</c:v>
                </c:pt>
                <c:pt idx="3">
                  <c:v>0.05</c:v>
                </c:pt>
                <c:pt idx="4">
                  <c:v>0.3</c:v>
                </c:pt>
                <c:pt idx="5">
                  <c:v>0.56999999999999995</c:v>
                </c:pt>
              </c:numCache>
            </c:numRef>
          </c:val>
          <c:extLst>
            <c:ext xmlns:c16="http://schemas.microsoft.com/office/drawing/2014/chart" uri="{C3380CC4-5D6E-409C-BE32-E72D297353CC}">
              <c16:uniqueId val="{0000000C-5365-7E4E-9992-E8A6CF8D81A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1582020997375326"/>
          <c:y val="0.12962962962962962"/>
          <c:w val="0.37037037037037035"/>
          <c:h val="0.7407407407407407"/>
        </c:manualLayout>
      </c:layout>
      <c:pieChart>
        <c:varyColors val="1"/>
        <c:ser>
          <c:idx val="0"/>
          <c:order val="0"/>
          <c:tx>
            <c:strRef>
              <c:f>Sheet1!$B$1</c:f>
              <c:strCache>
                <c:ptCount val="1"/>
                <c:pt idx="0">
                  <c:v>Column1</c:v>
                </c:pt>
              </c:strCache>
            </c:strRef>
          </c:tx>
          <c:dPt>
            <c:idx val="0"/>
            <c:bubble3D val="0"/>
            <c:spPr>
              <a:gradFill rotWithShape="1">
                <a:gsLst>
                  <a:gs pos="0">
                    <a:schemeClr val="accent5">
                      <a:tint val="50000"/>
                      <a:satMod val="103000"/>
                      <a:lumMod val="102000"/>
                      <a:tint val="94000"/>
                    </a:schemeClr>
                  </a:gs>
                  <a:gs pos="50000">
                    <a:schemeClr val="accent5">
                      <a:tint val="50000"/>
                      <a:satMod val="110000"/>
                      <a:lumMod val="100000"/>
                      <a:shade val="100000"/>
                    </a:schemeClr>
                  </a:gs>
                  <a:gs pos="100000">
                    <a:schemeClr val="accent5">
                      <a:tint val="50000"/>
                      <a:lumMod val="99000"/>
                      <a:satMod val="120000"/>
                      <a:shade val="78000"/>
                    </a:schemeClr>
                  </a:gs>
                </a:gsLst>
                <a:lin ang="5400000" scaled="0"/>
              </a:gradFill>
              <a:ln>
                <a:noFill/>
              </a:ln>
              <a:effectLst/>
            </c:spPr>
            <c:extLst>
              <c:ext xmlns:c16="http://schemas.microsoft.com/office/drawing/2014/chart" uri="{C3380CC4-5D6E-409C-BE32-E72D297353CC}">
                <c16:uniqueId val="{00000001-3D02-4D4F-8396-0C72927538B8}"/>
              </c:ext>
            </c:extLst>
          </c:dPt>
          <c:dPt>
            <c:idx val="1"/>
            <c:bubble3D val="0"/>
            <c:spPr>
              <a:gradFill rotWithShape="1">
                <a:gsLst>
                  <a:gs pos="0">
                    <a:schemeClr val="accent5">
                      <a:tint val="70000"/>
                      <a:satMod val="103000"/>
                      <a:lumMod val="102000"/>
                      <a:tint val="94000"/>
                    </a:schemeClr>
                  </a:gs>
                  <a:gs pos="50000">
                    <a:schemeClr val="accent5">
                      <a:tint val="70000"/>
                      <a:satMod val="110000"/>
                      <a:lumMod val="100000"/>
                      <a:shade val="100000"/>
                    </a:schemeClr>
                  </a:gs>
                  <a:gs pos="100000">
                    <a:schemeClr val="accent5">
                      <a:tint val="70000"/>
                      <a:lumMod val="99000"/>
                      <a:satMod val="120000"/>
                      <a:shade val="78000"/>
                    </a:schemeClr>
                  </a:gs>
                </a:gsLst>
                <a:lin ang="5400000" scaled="0"/>
              </a:gradFill>
              <a:ln>
                <a:noFill/>
              </a:ln>
              <a:effectLst/>
            </c:spPr>
            <c:extLst>
              <c:ext xmlns:c16="http://schemas.microsoft.com/office/drawing/2014/chart" uri="{C3380CC4-5D6E-409C-BE32-E72D297353CC}">
                <c16:uniqueId val="{00000003-3D02-4D4F-8396-0C72927538B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eta Offc Pro Normal" panose="020B0504030101020102" pitchFamily="34" charset="0"/>
                    <a:ea typeface="+mn-ea"/>
                    <a:cs typeface="+mn-cs"/>
                  </a:defRPr>
                </a:pPr>
                <a:endParaRPr lang="en-US"/>
              </a:p>
            </c:txPr>
            <c:dLblPos val="ct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Onsite</c:v>
                </c:pt>
                <c:pt idx="1">
                  <c:v>Offsite</c:v>
                </c:pt>
              </c:strCache>
            </c:strRef>
          </c:cat>
          <c:val>
            <c:numRef>
              <c:f>Sheet1!$B$2:$B$3</c:f>
              <c:numCache>
                <c:formatCode>0%</c:formatCode>
                <c:ptCount val="2"/>
                <c:pt idx="0">
                  <c:v>0.44</c:v>
                </c:pt>
                <c:pt idx="1">
                  <c:v>0.56000000000000005</c:v>
                </c:pt>
              </c:numCache>
            </c:numRef>
          </c:val>
          <c:extLst>
            <c:ext xmlns:c16="http://schemas.microsoft.com/office/drawing/2014/chart" uri="{C3380CC4-5D6E-409C-BE32-E72D297353CC}">
              <c16:uniqueId val="{0000000C-3D02-4D4F-8396-0C72927538B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253022204341241"/>
          <c:y val="0.37115723444148579"/>
          <c:w val="0.16780365995917174"/>
          <c:h val="0.25768591426071741"/>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eta Offc Pro Normal" panose="020B0504030101020102"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1119058034412361"/>
          <c:y val="0.12962962962962962"/>
          <c:w val="0.37037037037037035"/>
          <c:h val="0.7407407407407407"/>
        </c:manualLayout>
      </c:layout>
      <c:pieChart>
        <c:varyColors val="1"/>
        <c:ser>
          <c:idx val="0"/>
          <c:order val="0"/>
          <c:tx>
            <c:strRef>
              <c:f>Sheet1!$B$1</c:f>
              <c:strCache>
                <c:ptCount val="1"/>
                <c:pt idx="0">
                  <c:v>Column1</c:v>
                </c:pt>
              </c:strCache>
            </c:strRef>
          </c:tx>
          <c:dPt>
            <c:idx val="0"/>
            <c:bubble3D val="0"/>
            <c:spPr>
              <a:gradFill rotWithShape="1">
                <a:gsLst>
                  <a:gs pos="0">
                    <a:schemeClr val="accent5">
                      <a:tint val="50000"/>
                      <a:satMod val="103000"/>
                      <a:lumMod val="102000"/>
                      <a:tint val="94000"/>
                    </a:schemeClr>
                  </a:gs>
                  <a:gs pos="50000">
                    <a:schemeClr val="accent5">
                      <a:tint val="50000"/>
                      <a:satMod val="110000"/>
                      <a:lumMod val="100000"/>
                      <a:shade val="100000"/>
                    </a:schemeClr>
                  </a:gs>
                  <a:gs pos="100000">
                    <a:schemeClr val="accent5">
                      <a:tint val="50000"/>
                      <a:lumMod val="99000"/>
                      <a:satMod val="120000"/>
                      <a:shade val="78000"/>
                    </a:schemeClr>
                  </a:gs>
                </a:gsLst>
                <a:lin ang="5400000" scaled="0"/>
              </a:gradFill>
              <a:ln>
                <a:noFill/>
              </a:ln>
              <a:effectLst/>
            </c:spPr>
            <c:extLst>
              <c:ext xmlns:c16="http://schemas.microsoft.com/office/drawing/2014/chart" uri="{C3380CC4-5D6E-409C-BE32-E72D297353CC}">
                <c16:uniqueId val="{00000001-6717-6640-895A-9330A96BA049}"/>
              </c:ext>
            </c:extLst>
          </c:dPt>
          <c:dPt>
            <c:idx val="1"/>
            <c:bubble3D val="0"/>
            <c:spPr>
              <a:gradFill rotWithShape="1">
                <a:gsLst>
                  <a:gs pos="0">
                    <a:schemeClr val="accent5">
                      <a:tint val="70000"/>
                      <a:satMod val="103000"/>
                      <a:lumMod val="102000"/>
                      <a:tint val="94000"/>
                    </a:schemeClr>
                  </a:gs>
                  <a:gs pos="50000">
                    <a:schemeClr val="accent5">
                      <a:tint val="70000"/>
                      <a:satMod val="110000"/>
                      <a:lumMod val="100000"/>
                      <a:shade val="100000"/>
                    </a:schemeClr>
                  </a:gs>
                  <a:gs pos="100000">
                    <a:schemeClr val="accent5">
                      <a:tint val="70000"/>
                      <a:lumMod val="99000"/>
                      <a:satMod val="120000"/>
                      <a:shade val="78000"/>
                    </a:schemeClr>
                  </a:gs>
                </a:gsLst>
                <a:lin ang="5400000" scaled="0"/>
              </a:gradFill>
              <a:ln>
                <a:noFill/>
              </a:ln>
              <a:effectLst/>
            </c:spPr>
            <c:extLst>
              <c:ext xmlns:c16="http://schemas.microsoft.com/office/drawing/2014/chart" uri="{C3380CC4-5D6E-409C-BE32-E72D297353CC}">
                <c16:uniqueId val="{00000003-6717-6640-895A-9330A96BA04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2"/>
                    </a:solidFill>
                    <a:latin typeface="Meta Offc Pro Normal" panose="020B0504030101020102" pitchFamily="34" charset="0"/>
                    <a:ea typeface="+mn-ea"/>
                    <a:cs typeface="+mn-cs"/>
                  </a:defRPr>
                </a:pPr>
                <a:endParaRPr lang="en-US"/>
              </a:p>
            </c:txPr>
            <c:dLblPos val="ct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Employees</c:v>
                </c:pt>
                <c:pt idx="1">
                  <c:v>Vendors</c:v>
                </c:pt>
              </c:strCache>
            </c:strRef>
          </c:cat>
          <c:val>
            <c:numRef>
              <c:f>Sheet1!$B$2:$B$3</c:f>
              <c:numCache>
                <c:formatCode>0.0%</c:formatCode>
                <c:ptCount val="2"/>
                <c:pt idx="0">
                  <c:v>0.625</c:v>
                </c:pt>
                <c:pt idx="1">
                  <c:v>0.375</c:v>
                </c:pt>
              </c:numCache>
            </c:numRef>
          </c:val>
          <c:extLst>
            <c:ext xmlns:c16="http://schemas.microsoft.com/office/drawing/2014/chart" uri="{C3380CC4-5D6E-409C-BE32-E72D297353CC}">
              <c16:uniqueId val="{00000004-6717-6640-895A-9330A96BA049}"/>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7951994899664303"/>
          <c:y val="0.37115690851310912"/>
          <c:w val="0.23261847477398659"/>
          <c:h val="0.25768591426071741"/>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eta Offc Pro Normal" panose="020B0504030101020102"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0548A"/>
              </a:solidFill>
              <a:ln w="19050">
                <a:noFill/>
              </a:ln>
              <a:effectLst/>
            </c:spPr>
            <c:extLst>
              <c:ext xmlns:c16="http://schemas.microsoft.com/office/drawing/2014/chart" uri="{C3380CC4-5D6E-409C-BE32-E72D297353CC}">
                <c16:uniqueId val="{00000001-F97D-1740-B87D-EE039634F3DA}"/>
              </c:ext>
            </c:extLst>
          </c:dPt>
          <c:dPt>
            <c:idx val="1"/>
            <c:bubble3D val="0"/>
            <c:spPr>
              <a:noFill/>
              <a:ln w="19050">
                <a:noFill/>
              </a:ln>
              <a:effectLst/>
            </c:spPr>
            <c:extLst>
              <c:ext xmlns:c16="http://schemas.microsoft.com/office/drawing/2014/chart" uri="{C3380CC4-5D6E-409C-BE32-E72D297353CC}">
                <c16:uniqueId val="{00000003-F97D-1740-B87D-EE039634F3D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7D-1740-B87D-EE039634F3D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7D-1740-B87D-EE039634F3DA}"/>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F97D-1740-B87D-EE039634F3DA}"/>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0</c:v>
                </c:pt>
              </c:strCache>
            </c:strRef>
          </c:tx>
          <c:dPt>
            <c:idx val="0"/>
            <c:bubble3D val="0"/>
            <c:spPr>
              <a:solidFill>
                <a:srgbClr val="00548A"/>
              </a:solidFill>
              <a:ln w="19050">
                <a:noFill/>
              </a:ln>
              <a:effectLst/>
            </c:spPr>
            <c:extLst>
              <c:ext xmlns:c16="http://schemas.microsoft.com/office/drawing/2014/chart" uri="{C3380CC4-5D6E-409C-BE32-E72D297353CC}">
                <c16:uniqueId val="{00000001-D87E-0147-864A-52C1077BF7FB}"/>
              </c:ext>
            </c:extLst>
          </c:dPt>
          <c:dPt>
            <c:idx val="1"/>
            <c:bubble3D val="0"/>
            <c:spPr>
              <a:noFill/>
              <a:ln w="19050">
                <a:noFill/>
              </a:ln>
              <a:effectLst/>
            </c:spPr>
            <c:extLst>
              <c:ext xmlns:c16="http://schemas.microsoft.com/office/drawing/2014/chart" uri="{C3380CC4-5D6E-409C-BE32-E72D297353CC}">
                <c16:uniqueId val="{00000003-D87E-0147-864A-52C1077BF7F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87E-0147-864A-52C1077BF7F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87E-0147-864A-52C1077BF7FB}"/>
              </c:ext>
            </c:extLst>
          </c:dPt>
          <c:cat>
            <c:strRef>
              <c:f>Sheet1!$A$2:$A$5</c:f>
              <c:strCache>
                <c:ptCount val="2"/>
                <c:pt idx="0">
                  <c:v>1st Qtr</c:v>
                </c:pt>
                <c:pt idx="1">
                  <c:v>2nd Qtr</c:v>
                </c:pt>
              </c:strCache>
            </c:strRef>
          </c:cat>
          <c:val>
            <c:numRef>
              <c:f>Sheet1!$B$2:$B$5</c:f>
              <c:numCache>
                <c:formatCode>General</c:formatCode>
                <c:ptCount val="4"/>
                <c:pt idx="0">
                  <c:v>100</c:v>
                </c:pt>
                <c:pt idx="1">
                  <c:v>0</c:v>
                </c:pt>
              </c:numCache>
            </c:numRef>
          </c:val>
          <c:extLst>
            <c:ext xmlns:c16="http://schemas.microsoft.com/office/drawing/2014/chart" uri="{C3380CC4-5D6E-409C-BE32-E72D297353CC}">
              <c16:uniqueId val="{00000008-D87E-0147-864A-52C1077BF7FB}"/>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0548A"/>
              </a:solidFill>
              <a:ln w="19050">
                <a:noFill/>
              </a:ln>
              <a:effectLst/>
            </c:spPr>
            <c:extLst>
              <c:ext xmlns:c16="http://schemas.microsoft.com/office/drawing/2014/chart" uri="{C3380CC4-5D6E-409C-BE32-E72D297353CC}">
                <c16:uniqueId val="{00000001-0A77-0744-A23A-EC1CAF3E74C2}"/>
              </c:ext>
            </c:extLst>
          </c:dPt>
          <c:dPt>
            <c:idx val="1"/>
            <c:bubble3D val="0"/>
            <c:spPr>
              <a:noFill/>
              <a:ln w="19050">
                <a:noFill/>
              </a:ln>
              <a:effectLst/>
            </c:spPr>
            <c:extLst>
              <c:ext xmlns:c16="http://schemas.microsoft.com/office/drawing/2014/chart" uri="{C3380CC4-5D6E-409C-BE32-E72D297353CC}">
                <c16:uniqueId val="{00000003-0A77-0744-A23A-EC1CAF3E74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A77-0744-A23A-EC1CAF3E74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A77-0744-A23A-EC1CAF3E74C2}"/>
              </c:ext>
            </c:extLst>
          </c:dPt>
          <c:cat>
            <c:strRef>
              <c:f>Sheet1!$A$2:$A$5</c:f>
              <c:strCache>
                <c:ptCount val="2"/>
                <c:pt idx="0">
                  <c:v>1st Qtr</c:v>
                </c:pt>
                <c:pt idx="1">
                  <c:v>2nd Qtr</c:v>
                </c:pt>
              </c:strCache>
            </c:strRef>
          </c:cat>
          <c:val>
            <c:numRef>
              <c:f>Sheet1!$B$2:$B$5</c:f>
              <c:numCache>
                <c:formatCode>General</c:formatCode>
                <c:ptCount val="4"/>
                <c:pt idx="0">
                  <c:v>10</c:v>
                </c:pt>
                <c:pt idx="1">
                  <c:v>10</c:v>
                </c:pt>
              </c:numCache>
            </c:numRef>
          </c:val>
          <c:extLst>
            <c:ext xmlns:c16="http://schemas.microsoft.com/office/drawing/2014/chart" uri="{C3380CC4-5D6E-409C-BE32-E72D297353CC}">
              <c16:uniqueId val="{00000008-0A77-0744-A23A-EC1CAF3E74C2}"/>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0548A"/>
              </a:solidFill>
              <a:ln w="19050">
                <a:noFill/>
              </a:ln>
              <a:effectLst/>
            </c:spPr>
            <c:extLst>
              <c:ext xmlns:c16="http://schemas.microsoft.com/office/drawing/2014/chart" uri="{C3380CC4-5D6E-409C-BE32-E72D297353CC}">
                <c16:uniqueId val="{00000001-7B2D-9545-8E27-FF6F8293643F}"/>
              </c:ext>
            </c:extLst>
          </c:dPt>
          <c:dPt>
            <c:idx val="1"/>
            <c:bubble3D val="0"/>
            <c:spPr>
              <a:noFill/>
              <a:ln w="19050">
                <a:noFill/>
              </a:ln>
              <a:effectLst/>
            </c:spPr>
            <c:extLst>
              <c:ext xmlns:c16="http://schemas.microsoft.com/office/drawing/2014/chart" uri="{C3380CC4-5D6E-409C-BE32-E72D297353CC}">
                <c16:uniqueId val="{00000003-7B2D-9545-8E27-FF6F8293643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2D-9545-8E27-FF6F8293643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2D-9545-8E27-FF6F8293643F}"/>
              </c:ext>
            </c:extLst>
          </c:dPt>
          <c:cat>
            <c:strRef>
              <c:f>Sheet1!$A$2:$A$5</c:f>
              <c:strCache>
                <c:ptCount val="2"/>
                <c:pt idx="0">
                  <c:v>1st Qtr</c:v>
                </c:pt>
                <c:pt idx="1">
                  <c:v>2nd Qtr</c:v>
                </c:pt>
              </c:strCache>
            </c:strRef>
          </c:cat>
          <c:val>
            <c:numRef>
              <c:f>Sheet1!$B$2:$B$5</c:f>
              <c:numCache>
                <c:formatCode>General</c:formatCode>
                <c:ptCount val="4"/>
                <c:pt idx="0">
                  <c:v>100</c:v>
                </c:pt>
                <c:pt idx="1">
                  <c:v>0</c:v>
                </c:pt>
              </c:numCache>
            </c:numRef>
          </c:val>
          <c:extLst>
            <c:ext xmlns:c16="http://schemas.microsoft.com/office/drawing/2014/chart" uri="{C3380CC4-5D6E-409C-BE32-E72D297353CC}">
              <c16:uniqueId val="{00000008-7B2D-9545-8E27-FF6F8293643F}"/>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0548A"/>
              </a:solidFill>
              <a:ln w="19050">
                <a:noFill/>
              </a:ln>
              <a:effectLst/>
            </c:spPr>
            <c:extLst>
              <c:ext xmlns:c16="http://schemas.microsoft.com/office/drawing/2014/chart" uri="{C3380CC4-5D6E-409C-BE32-E72D297353CC}">
                <c16:uniqueId val="{00000001-B09C-EF4E-9C8F-892A88601B62}"/>
              </c:ext>
            </c:extLst>
          </c:dPt>
          <c:dPt>
            <c:idx val="1"/>
            <c:bubble3D val="0"/>
            <c:spPr>
              <a:noFill/>
              <a:ln w="19050">
                <a:noFill/>
              </a:ln>
              <a:effectLst/>
            </c:spPr>
            <c:extLst>
              <c:ext xmlns:c16="http://schemas.microsoft.com/office/drawing/2014/chart" uri="{C3380CC4-5D6E-409C-BE32-E72D297353CC}">
                <c16:uniqueId val="{00000003-B09C-EF4E-9C8F-892A88601B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9C-EF4E-9C8F-892A88601B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9C-EF4E-9C8F-892A88601B62}"/>
              </c:ext>
            </c:extLst>
          </c:dPt>
          <c:cat>
            <c:strRef>
              <c:f>Sheet1!$A$2:$A$5</c:f>
              <c:strCache>
                <c:ptCount val="2"/>
                <c:pt idx="0">
                  <c:v>1st Qtr</c:v>
                </c:pt>
                <c:pt idx="1">
                  <c:v>2nd Qtr</c:v>
                </c:pt>
              </c:strCache>
            </c:strRef>
          </c:cat>
          <c:val>
            <c:numRef>
              <c:f>Sheet1!$B$2:$B$5</c:f>
              <c:numCache>
                <c:formatCode>General</c:formatCode>
                <c:ptCount val="4"/>
                <c:pt idx="0">
                  <c:v>25</c:v>
                </c:pt>
                <c:pt idx="1">
                  <c:v>75</c:v>
                </c:pt>
              </c:numCache>
            </c:numRef>
          </c:val>
          <c:extLst>
            <c:ext xmlns:c16="http://schemas.microsoft.com/office/drawing/2014/chart" uri="{C3380CC4-5D6E-409C-BE32-E72D297353CC}">
              <c16:uniqueId val="{00000008-B09C-EF4E-9C8F-892A88601B62}"/>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0548A"/>
              </a:solidFill>
              <a:ln w="19050">
                <a:noFill/>
              </a:ln>
              <a:effectLst/>
            </c:spPr>
            <c:extLst>
              <c:ext xmlns:c16="http://schemas.microsoft.com/office/drawing/2014/chart" uri="{C3380CC4-5D6E-409C-BE32-E72D297353CC}">
                <c16:uniqueId val="{00000001-F97D-1740-B87D-EE039634F3DA}"/>
              </c:ext>
            </c:extLst>
          </c:dPt>
          <c:dPt>
            <c:idx val="1"/>
            <c:bubble3D val="0"/>
            <c:spPr>
              <a:noFill/>
              <a:ln w="19050">
                <a:noFill/>
              </a:ln>
              <a:effectLst/>
            </c:spPr>
            <c:extLst>
              <c:ext xmlns:c16="http://schemas.microsoft.com/office/drawing/2014/chart" uri="{C3380CC4-5D6E-409C-BE32-E72D297353CC}">
                <c16:uniqueId val="{00000003-F97D-1740-B87D-EE039634F3D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7D-1740-B87D-EE039634F3D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7D-1740-B87D-EE039634F3DA}"/>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F97D-1740-B87D-EE039634F3DA}"/>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58E07C-DC7C-4B46-915C-1C8DDF9E6FBF}" type="doc">
      <dgm:prSet loTypeId="urn:microsoft.com/office/officeart/2005/8/layout/pyramid3" loCatId="" qsTypeId="urn:microsoft.com/office/officeart/2005/8/quickstyle/simple1" qsCatId="simple" csTypeId="urn:microsoft.com/office/officeart/2005/8/colors/accent1_2" csCatId="accent1" phldr="1"/>
      <dgm:spPr/>
      <dgm:t>
        <a:bodyPr/>
        <a:lstStyle/>
        <a:p>
          <a:endParaRPr lang="en-US"/>
        </a:p>
      </dgm:t>
    </dgm:pt>
    <dgm:pt modelId="{E89BF9A7-9C44-7444-A4C6-382ED31E270F}">
      <dgm:prSet phldrT="[Text]" custT="1"/>
      <dgm:spPr>
        <a:solidFill>
          <a:schemeClr val="bg1">
            <a:lumMod val="95000"/>
          </a:schemeClr>
        </a:solidFill>
      </dgm:spPr>
      <dgm:t>
        <a:bodyPr/>
        <a:lstStyle/>
        <a:p>
          <a:r>
            <a:rPr lang="en-US" sz="1400" b="0" i="0" dirty="0">
              <a:latin typeface="Meta Offc Pro Normal" panose="020B0504030101020102" pitchFamily="34" charset="0"/>
              <a:cs typeface="Arial" panose="020B0604020202020204" pitchFamily="34" charset="0"/>
            </a:rPr>
            <a:t>Pattern Detection</a:t>
          </a:r>
        </a:p>
      </dgm:t>
    </dgm:pt>
    <dgm:pt modelId="{84CB1DE5-D597-4E4A-8B47-087DFEECF8B7}" type="parTrans" cxnId="{3963BF7F-B26E-B446-AF53-1E15814D32A6}">
      <dgm:prSet/>
      <dgm:spPr/>
      <dgm:t>
        <a:bodyPr/>
        <a:lstStyle/>
        <a:p>
          <a:endParaRPr lang="en-US"/>
        </a:p>
      </dgm:t>
    </dgm:pt>
    <dgm:pt modelId="{78F7DA2E-B20E-6C43-8704-A14878A9B30E}" type="sibTrans" cxnId="{3963BF7F-B26E-B446-AF53-1E15814D32A6}">
      <dgm:prSet/>
      <dgm:spPr/>
      <dgm:t>
        <a:bodyPr/>
        <a:lstStyle/>
        <a:p>
          <a:endParaRPr lang="en-US"/>
        </a:p>
      </dgm:t>
    </dgm:pt>
    <dgm:pt modelId="{CEE7EBB3-4FC6-9043-9BDC-70905F6B2602}">
      <dgm:prSet custT="1"/>
      <dgm:spPr>
        <a:solidFill>
          <a:schemeClr val="bg1">
            <a:lumMod val="85000"/>
          </a:schemeClr>
        </a:solidFill>
      </dgm:spPr>
      <dgm:t>
        <a:bodyPr/>
        <a:lstStyle/>
        <a:p>
          <a:r>
            <a:rPr lang="en-US" sz="1400" b="0" i="0" dirty="0">
              <a:latin typeface="Meta Offc Pro Normal" panose="020B0504030101020102" pitchFamily="34" charset="0"/>
              <a:cs typeface="Arial" panose="020B0604020202020204" pitchFamily="34" charset="0"/>
            </a:rPr>
            <a:t>Foresight</a:t>
          </a:r>
        </a:p>
      </dgm:t>
    </dgm:pt>
    <dgm:pt modelId="{DA5B304A-26D9-0944-B09A-91CCF5C6D8AB}" type="parTrans" cxnId="{95C294E3-1B6F-A24A-9AD8-99A0AEB999D5}">
      <dgm:prSet/>
      <dgm:spPr/>
      <dgm:t>
        <a:bodyPr/>
        <a:lstStyle/>
        <a:p>
          <a:endParaRPr lang="en-US"/>
        </a:p>
      </dgm:t>
    </dgm:pt>
    <dgm:pt modelId="{1411A886-B61F-144A-974A-4DEE87784754}" type="sibTrans" cxnId="{95C294E3-1B6F-A24A-9AD8-99A0AEB999D5}">
      <dgm:prSet/>
      <dgm:spPr/>
      <dgm:t>
        <a:bodyPr/>
        <a:lstStyle/>
        <a:p>
          <a:endParaRPr lang="en-US"/>
        </a:p>
      </dgm:t>
    </dgm:pt>
    <dgm:pt modelId="{51EAE626-00B4-EC42-A05F-3B3DA9D9458E}">
      <dgm:prSet custT="1"/>
      <dgm:spPr>
        <a:solidFill>
          <a:schemeClr val="bg1">
            <a:lumMod val="75000"/>
          </a:schemeClr>
        </a:solidFill>
      </dgm:spPr>
      <dgm:t>
        <a:bodyPr/>
        <a:lstStyle/>
        <a:p>
          <a:r>
            <a:rPr lang="en-US" sz="1400" b="0" i="0" dirty="0">
              <a:latin typeface="Meta Offc Pro Normal" panose="020B0504030101020102" pitchFamily="34" charset="0"/>
              <a:cs typeface="Arial" panose="020B0604020202020204" pitchFamily="34" charset="0"/>
            </a:rPr>
            <a:t>Customization</a:t>
          </a:r>
        </a:p>
      </dgm:t>
    </dgm:pt>
    <dgm:pt modelId="{908A3E58-9511-924A-920B-7161A1D4CCBE}" type="parTrans" cxnId="{A41749FB-85FB-1245-B31E-BFFD1F731B6E}">
      <dgm:prSet/>
      <dgm:spPr/>
      <dgm:t>
        <a:bodyPr/>
        <a:lstStyle/>
        <a:p>
          <a:endParaRPr lang="en-US"/>
        </a:p>
      </dgm:t>
    </dgm:pt>
    <dgm:pt modelId="{0F7C0F62-CE45-AA46-859A-0DE3144F1DE0}" type="sibTrans" cxnId="{A41749FB-85FB-1245-B31E-BFFD1F731B6E}">
      <dgm:prSet/>
      <dgm:spPr/>
      <dgm:t>
        <a:bodyPr/>
        <a:lstStyle/>
        <a:p>
          <a:endParaRPr lang="en-US"/>
        </a:p>
      </dgm:t>
    </dgm:pt>
    <dgm:pt modelId="{40CA8E6F-4C12-B64A-9898-DE3B9258AEC6}">
      <dgm:prSet custT="1"/>
      <dgm:spPr>
        <a:solidFill>
          <a:schemeClr val="bg1">
            <a:lumMod val="65000"/>
          </a:schemeClr>
        </a:solidFill>
      </dgm:spPr>
      <dgm:t>
        <a:bodyPr/>
        <a:lstStyle/>
        <a:p>
          <a:r>
            <a:rPr lang="en-US" sz="1400" b="0" i="0" dirty="0">
              <a:latin typeface="Meta Offc Pro Normal" panose="020B0504030101020102" pitchFamily="34" charset="0"/>
              <a:cs typeface="Arial" panose="020B0604020202020204" pitchFamily="34" charset="0"/>
            </a:rPr>
            <a:t>Decision-making</a:t>
          </a:r>
        </a:p>
      </dgm:t>
    </dgm:pt>
    <dgm:pt modelId="{9497AD0C-DB18-924A-AC69-6FB6FBB7411A}" type="parTrans" cxnId="{2954425B-8608-014B-8D4B-79286ABE85B9}">
      <dgm:prSet/>
      <dgm:spPr/>
      <dgm:t>
        <a:bodyPr/>
        <a:lstStyle/>
        <a:p>
          <a:endParaRPr lang="en-US"/>
        </a:p>
      </dgm:t>
    </dgm:pt>
    <dgm:pt modelId="{9C3FD892-656D-D640-BB54-1B9161D5D96D}" type="sibTrans" cxnId="{2954425B-8608-014B-8D4B-79286ABE85B9}">
      <dgm:prSet/>
      <dgm:spPr/>
      <dgm:t>
        <a:bodyPr/>
        <a:lstStyle/>
        <a:p>
          <a:endParaRPr lang="en-US"/>
        </a:p>
      </dgm:t>
    </dgm:pt>
    <dgm:pt modelId="{961DC52F-52DD-644E-B3A6-36CCE72C37E8}">
      <dgm:prSet phldrT="[Text]" custT="1"/>
      <dgm:spPr>
        <a:solidFill>
          <a:schemeClr val="bg1">
            <a:lumMod val="50000"/>
          </a:schemeClr>
        </a:solidFill>
      </dgm:spPr>
      <dgm:t>
        <a:bodyPr/>
        <a:lstStyle/>
        <a:p>
          <a:r>
            <a:rPr lang="en-US" sz="1400" b="0" i="0" dirty="0">
              <a:latin typeface="Meta Offc Pro Normal" panose="020B0504030101020102" pitchFamily="34" charset="0"/>
              <a:cs typeface="Arial" panose="020B0604020202020204" pitchFamily="34" charset="0"/>
            </a:rPr>
            <a:t>Interaction</a:t>
          </a:r>
        </a:p>
      </dgm:t>
    </dgm:pt>
    <dgm:pt modelId="{614D6955-F010-B648-A3C5-2B496651BDF0}" type="sibTrans" cxnId="{1E8F0ADB-D8DA-3B4D-8A2C-1261855653F8}">
      <dgm:prSet/>
      <dgm:spPr/>
      <dgm:t>
        <a:bodyPr/>
        <a:lstStyle/>
        <a:p>
          <a:endParaRPr lang="en-US"/>
        </a:p>
      </dgm:t>
    </dgm:pt>
    <dgm:pt modelId="{A89CF30A-F4B6-A44F-BDF1-5F2F46DA2DB6}" type="parTrans" cxnId="{1E8F0ADB-D8DA-3B4D-8A2C-1261855653F8}">
      <dgm:prSet/>
      <dgm:spPr/>
      <dgm:t>
        <a:bodyPr/>
        <a:lstStyle/>
        <a:p>
          <a:endParaRPr lang="en-US"/>
        </a:p>
      </dgm:t>
    </dgm:pt>
    <dgm:pt modelId="{57D8D1D9-669B-6842-B19D-19619970CC76}">
      <dgm:prSet/>
      <dgm:spPr/>
      <dgm:t>
        <a:bodyPr/>
        <a:lstStyle/>
        <a:p>
          <a:endParaRPr lang="en-US" dirty="0"/>
        </a:p>
      </dgm:t>
    </dgm:pt>
    <dgm:pt modelId="{8283680A-7F16-D849-BFA8-77BFA6BCDA38}" type="sibTrans" cxnId="{44EFEAD4-5189-9047-8CF0-D8A98AB7458E}">
      <dgm:prSet/>
      <dgm:spPr/>
      <dgm:t>
        <a:bodyPr/>
        <a:lstStyle/>
        <a:p>
          <a:endParaRPr lang="en-US"/>
        </a:p>
      </dgm:t>
    </dgm:pt>
    <dgm:pt modelId="{CAE3785B-D69E-204C-AEC0-E22841350FA3}" type="parTrans" cxnId="{44EFEAD4-5189-9047-8CF0-D8A98AB7458E}">
      <dgm:prSet/>
      <dgm:spPr/>
      <dgm:t>
        <a:bodyPr/>
        <a:lstStyle/>
        <a:p>
          <a:endParaRPr lang="en-US"/>
        </a:p>
      </dgm:t>
    </dgm:pt>
    <dgm:pt modelId="{8DEF3D90-7456-C244-9AB1-FA6433B056A0}" type="pres">
      <dgm:prSet presAssocID="{5158E07C-DC7C-4B46-915C-1C8DDF9E6FBF}" presName="Name0" presStyleCnt="0">
        <dgm:presLayoutVars>
          <dgm:dir/>
          <dgm:animLvl val="lvl"/>
          <dgm:resizeHandles val="exact"/>
        </dgm:presLayoutVars>
      </dgm:prSet>
      <dgm:spPr/>
    </dgm:pt>
    <dgm:pt modelId="{37A30CCF-4247-C342-81D0-0AAA10E6D94F}" type="pres">
      <dgm:prSet presAssocID="{E89BF9A7-9C44-7444-A4C6-382ED31E270F}" presName="Name8" presStyleCnt="0"/>
      <dgm:spPr/>
    </dgm:pt>
    <dgm:pt modelId="{924F9194-3AF4-494B-AF5D-A22379FA3333}" type="pres">
      <dgm:prSet presAssocID="{E89BF9A7-9C44-7444-A4C6-382ED31E270F}" presName="level" presStyleLbl="node1" presStyleIdx="0" presStyleCnt="6" custLinFactNeighborX="-229">
        <dgm:presLayoutVars>
          <dgm:chMax val="1"/>
          <dgm:bulletEnabled val="1"/>
        </dgm:presLayoutVars>
      </dgm:prSet>
      <dgm:spPr/>
    </dgm:pt>
    <dgm:pt modelId="{28468E9D-8901-194D-A364-E696A4F19BDF}" type="pres">
      <dgm:prSet presAssocID="{E89BF9A7-9C44-7444-A4C6-382ED31E270F}" presName="levelTx" presStyleLbl="revTx" presStyleIdx="0" presStyleCnt="0">
        <dgm:presLayoutVars>
          <dgm:chMax val="1"/>
          <dgm:bulletEnabled val="1"/>
        </dgm:presLayoutVars>
      </dgm:prSet>
      <dgm:spPr/>
    </dgm:pt>
    <dgm:pt modelId="{F287163A-F2E0-AB4E-B992-0A6D752FFCFD}" type="pres">
      <dgm:prSet presAssocID="{CEE7EBB3-4FC6-9043-9BDC-70905F6B2602}" presName="Name8" presStyleCnt="0"/>
      <dgm:spPr/>
    </dgm:pt>
    <dgm:pt modelId="{59E58E67-8CA1-284E-A8E4-C394913EEF39}" type="pres">
      <dgm:prSet presAssocID="{CEE7EBB3-4FC6-9043-9BDC-70905F6B2602}" presName="level" presStyleLbl="node1" presStyleIdx="1" presStyleCnt="6">
        <dgm:presLayoutVars>
          <dgm:chMax val="1"/>
          <dgm:bulletEnabled val="1"/>
        </dgm:presLayoutVars>
      </dgm:prSet>
      <dgm:spPr/>
    </dgm:pt>
    <dgm:pt modelId="{26F8F58A-889F-3F48-A899-F3A483D564A1}" type="pres">
      <dgm:prSet presAssocID="{CEE7EBB3-4FC6-9043-9BDC-70905F6B2602}" presName="levelTx" presStyleLbl="revTx" presStyleIdx="0" presStyleCnt="0">
        <dgm:presLayoutVars>
          <dgm:chMax val="1"/>
          <dgm:bulletEnabled val="1"/>
        </dgm:presLayoutVars>
      </dgm:prSet>
      <dgm:spPr/>
    </dgm:pt>
    <dgm:pt modelId="{24D81953-9B9F-2E41-B841-C34DD2D16BE0}" type="pres">
      <dgm:prSet presAssocID="{51EAE626-00B4-EC42-A05F-3B3DA9D9458E}" presName="Name8" presStyleCnt="0"/>
      <dgm:spPr/>
    </dgm:pt>
    <dgm:pt modelId="{0759CD93-C825-3D41-9C87-F173BEFF7848}" type="pres">
      <dgm:prSet presAssocID="{51EAE626-00B4-EC42-A05F-3B3DA9D9458E}" presName="level" presStyleLbl="node1" presStyleIdx="2" presStyleCnt="6">
        <dgm:presLayoutVars>
          <dgm:chMax val="1"/>
          <dgm:bulletEnabled val="1"/>
        </dgm:presLayoutVars>
      </dgm:prSet>
      <dgm:spPr/>
    </dgm:pt>
    <dgm:pt modelId="{E7610297-C084-8240-883F-F681FDBB1022}" type="pres">
      <dgm:prSet presAssocID="{51EAE626-00B4-EC42-A05F-3B3DA9D9458E}" presName="levelTx" presStyleLbl="revTx" presStyleIdx="0" presStyleCnt="0">
        <dgm:presLayoutVars>
          <dgm:chMax val="1"/>
          <dgm:bulletEnabled val="1"/>
        </dgm:presLayoutVars>
      </dgm:prSet>
      <dgm:spPr/>
    </dgm:pt>
    <dgm:pt modelId="{F5380EB1-D4E0-7D4A-83E6-B114EE575B05}" type="pres">
      <dgm:prSet presAssocID="{40CA8E6F-4C12-B64A-9898-DE3B9258AEC6}" presName="Name8" presStyleCnt="0"/>
      <dgm:spPr/>
    </dgm:pt>
    <dgm:pt modelId="{5CAE4D3C-22F0-7049-BBB5-723D9E0A15F0}" type="pres">
      <dgm:prSet presAssocID="{40CA8E6F-4C12-B64A-9898-DE3B9258AEC6}" presName="level" presStyleLbl="node1" presStyleIdx="3" presStyleCnt="6">
        <dgm:presLayoutVars>
          <dgm:chMax val="1"/>
          <dgm:bulletEnabled val="1"/>
        </dgm:presLayoutVars>
      </dgm:prSet>
      <dgm:spPr/>
    </dgm:pt>
    <dgm:pt modelId="{7C5AB857-FD02-DE4A-985F-B31517D7CE1F}" type="pres">
      <dgm:prSet presAssocID="{40CA8E6F-4C12-B64A-9898-DE3B9258AEC6}" presName="levelTx" presStyleLbl="revTx" presStyleIdx="0" presStyleCnt="0">
        <dgm:presLayoutVars>
          <dgm:chMax val="1"/>
          <dgm:bulletEnabled val="1"/>
        </dgm:presLayoutVars>
      </dgm:prSet>
      <dgm:spPr/>
    </dgm:pt>
    <dgm:pt modelId="{8FA5E72F-16A0-EE4D-B913-89BB6910956B}" type="pres">
      <dgm:prSet presAssocID="{961DC52F-52DD-644E-B3A6-36CCE72C37E8}" presName="Name8" presStyleCnt="0"/>
      <dgm:spPr/>
    </dgm:pt>
    <dgm:pt modelId="{D19D2F05-722C-BA47-92EF-9B86D7DEF5D9}" type="pres">
      <dgm:prSet presAssocID="{961DC52F-52DD-644E-B3A6-36CCE72C37E8}" presName="level" presStyleLbl="node1" presStyleIdx="4" presStyleCnt="6">
        <dgm:presLayoutVars>
          <dgm:chMax val="1"/>
          <dgm:bulletEnabled val="1"/>
        </dgm:presLayoutVars>
      </dgm:prSet>
      <dgm:spPr/>
    </dgm:pt>
    <dgm:pt modelId="{D3450BB0-AE09-EB4F-B503-66A5AF251425}" type="pres">
      <dgm:prSet presAssocID="{961DC52F-52DD-644E-B3A6-36CCE72C37E8}" presName="levelTx" presStyleLbl="revTx" presStyleIdx="0" presStyleCnt="0">
        <dgm:presLayoutVars>
          <dgm:chMax val="1"/>
          <dgm:bulletEnabled val="1"/>
        </dgm:presLayoutVars>
      </dgm:prSet>
      <dgm:spPr/>
    </dgm:pt>
    <dgm:pt modelId="{B7345F14-4E28-C045-B379-E6E81E84F03D}" type="pres">
      <dgm:prSet presAssocID="{57D8D1D9-669B-6842-B19D-19619970CC76}" presName="Name8" presStyleCnt="0"/>
      <dgm:spPr/>
    </dgm:pt>
    <dgm:pt modelId="{AD4829C6-475C-E94D-9C80-24F99970D58B}" type="pres">
      <dgm:prSet presAssocID="{57D8D1D9-669B-6842-B19D-19619970CC76}" presName="level" presStyleLbl="node1" presStyleIdx="5" presStyleCnt="6">
        <dgm:presLayoutVars>
          <dgm:chMax val="1"/>
          <dgm:bulletEnabled val="1"/>
        </dgm:presLayoutVars>
      </dgm:prSet>
      <dgm:spPr/>
    </dgm:pt>
    <dgm:pt modelId="{F9155D83-477F-8243-87BD-F753ECE317A1}" type="pres">
      <dgm:prSet presAssocID="{57D8D1D9-669B-6842-B19D-19619970CC76}" presName="levelTx" presStyleLbl="revTx" presStyleIdx="0" presStyleCnt="0">
        <dgm:presLayoutVars>
          <dgm:chMax val="1"/>
          <dgm:bulletEnabled val="1"/>
        </dgm:presLayoutVars>
      </dgm:prSet>
      <dgm:spPr/>
    </dgm:pt>
  </dgm:ptLst>
  <dgm:cxnLst>
    <dgm:cxn modelId="{D9BEDC11-7CF6-4916-A830-055560275B2D}" type="presOf" srcId="{CEE7EBB3-4FC6-9043-9BDC-70905F6B2602}" destId="{59E58E67-8CA1-284E-A8E4-C394913EEF39}" srcOrd="0" destOrd="0" presId="urn:microsoft.com/office/officeart/2005/8/layout/pyramid3"/>
    <dgm:cxn modelId="{655C5C15-28D7-4A33-AE21-DA79047C4487}" type="presOf" srcId="{E89BF9A7-9C44-7444-A4C6-382ED31E270F}" destId="{28468E9D-8901-194D-A364-E696A4F19BDF}" srcOrd="1" destOrd="0" presId="urn:microsoft.com/office/officeart/2005/8/layout/pyramid3"/>
    <dgm:cxn modelId="{6693C51C-0F8B-4077-99C1-0A1DEBD9583D}" type="presOf" srcId="{57D8D1D9-669B-6842-B19D-19619970CC76}" destId="{F9155D83-477F-8243-87BD-F753ECE317A1}" srcOrd="1" destOrd="0" presId="urn:microsoft.com/office/officeart/2005/8/layout/pyramid3"/>
    <dgm:cxn modelId="{E8F87925-16DE-4056-9EF0-9B151D66E568}" type="presOf" srcId="{40CA8E6F-4C12-B64A-9898-DE3B9258AEC6}" destId="{7C5AB857-FD02-DE4A-985F-B31517D7CE1F}" srcOrd="1" destOrd="0" presId="urn:microsoft.com/office/officeart/2005/8/layout/pyramid3"/>
    <dgm:cxn modelId="{2954425B-8608-014B-8D4B-79286ABE85B9}" srcId="{5158E07C-DC7C-4B46-915C-1C8DDF9E6FBF}" destId="{40CA8E6F-4C12-B64A-9898-DE3B9258AEC6}" srcOrd="3" destOrd="0" parTransId="{9497AD0C-DB18-924A-AC69-6FB6FBB7411A}" sibTransId="{9C3FD892-656D-D640-BB54-1B9161D5D96D}"/>
    <dgm:cxn modelId="{7F2A427A-CF1B-4D1E-9B5C-290DA9BD1844}" type="presOf" srcId="{51EAE626-00B4-EC42-A05F-3B3DA9D9458E}" destId="{E7610297-C084-8240-883F-F681FDBB1022}" srcOrd="1" destOrd="0" presId="urn:microsoft.com/office/officeart/2005/8/layout/pyramid3"/>
    <dgm:cxn modelId="{3963BF7F-B26E-B446-AF53-1E15814D32A6}" srcId="{5158E07C-DC7C-4B46-915C-1C8DDF9E6FBF}" destId="{E89BF9A7-9C44-7444-A4C6-382ED31E270F}" srcOrd="0" destOrd="0" parTransId="{84CB1DE5-D597-4E4A-8B47-087DFEECF8B7}" sibTransId="{78F7DA2E-B20E-6C43-8704-A14878A9B30E}"/>
    <dgm:cxn modelId="{A2049C86-0524-40F4-9776-B8D4E4836069}" type="presOf" srcId="{CEE7EBB3-4FC6-9043-9BDC-70905F6B2602}" destId="{26F8F58A-889F-3F48-A899-F3A483D564A1}" srcOrd="1" destOrd="0" presId="urn:microsoft.com/office/officeart/2005/8/layout/pyramid3"/>
    <dgm:cxn modelId="{F7519997-E373-4E2C-9896-726C2005E648}" type="presOf" srcId="{E89BF9A7-9C44-7444-A4C6-382ED31E270F}" destId="{924F9194-3AF4-494B-AF5D-A22379FA3333}" srcOrd="0" destOrd="0" presId="urn:microsoft.com/office/officeart/2005/8/layout/pyramid3"/>
    <dgm:cxn modelId="{0711ACA3-59BB-44B9-A6CE-6574C34A1B3E}" type="presOf" srcId="{57D8D1D9-669B-6842-B19D-19619970CC76}" destId="{AD4829C6-475C-E94D-9C80-24F99970D58B}" srcOrd="0" destOrd="0" presId="urn:microsoft.com/office/officeart/2005/8/layout/pyramid3"/>
    <dgm:cxn modelId="{B85AF3A4-8C25-423B-835B-AC31F4D0624B}" type="presOf" srcId="{40CA8E6F-4C12-B64A-9898-DE3B9258AEC6}" destId="{5CAE4D3C-22F0-7049-BBB5-723D9E0A15F0}" srcOrd="0" destOrd="0" presId="urn:microsoft.com/office/officeart/2005/8/layout/pyramid3"/>
    <dgm:cxn modelId="{2E4CE2A9-6241-4C98-B82B-016E7D681DC1}" type="presOf" srcId="{51EAE626-00B4-EC42-A05F-3B3DA9D9458E}" destId="{0759CD93-C825-3D41-9C87-F173BEFF7848}" srcOrd="0" destOrd="0" presId="urn:microsoft.com/office/officeart/2005/8/layout/pyramid3"/>
    <dgm:cxn modelId="{315B35BE-5C50-4980-B5EF-80145C53E359}" type="presOf" srcId="{961DC52F-52DD-644E-B3A6-36CCE72C37E8}" destId="{D3450BB0-AE09-EB4F-B503-66A5AF251425}" srcOrd="1" destOrd="0" presId="urn:microsoft.com/office/officeart/2005/8/layout/pyramid3"/>
    <dgm:cxn modelId="{61AE9EBF-E50D-4E88-AFB9-DEE5AD3CB49B}" type="presOf" srcId="{961DC52F-52DD-644E-B3A6-36CCE72C37E8}" destId="{D19D2F05-722C-BA47-92EF-9B86D7DEF5D9}" srcOrd="0" destOrd="0" presId="urn:microsoft.com/office/officeart/2005/8/layout/pyramid3"/>
    <dgm:cxn modelId="{44EFEAD4-5189-9047-8CF0-D8A98AB7458E}" srcId="{5158E07C-DC7C-4B46-915C-1C8DDF9E6FBF}" destId="{57D8D1D9-669B-6842-B19D-19619970CC76}" srcOrd="5" destOrd="0" parTransId="{CAE3785B-D69E-204C-AEC0-E22841350FA3}" sibTransId="{8283680A-7F16-D849-BFA8-77BFA6BCDA38}"/>
    <dgm:cxn modelId="{1E8F0ADB-D8DA-3B4D-8A2C-1261855653F8}" srcId="{5158E07C-DC7C-4B46-915C-1C8DDF9E6FBF}" destId="{961DC52F-52DD-644E-B3A6-36CCE72C37E8}" srcOrd="4" destOrd="0" parTransId="{A89CF30A-F4B6-A44F-BDF1-5F2F46DA2DB6}" sibTransId="{614D6955-F010-B648-A3C5-2B496651BDF0}"/>
    <dgm:cxn modelId="{95C294E3-1B6F-A24A-9AD8-99A0AEB999D5}" srcId="{5158E07C-DC7C-4B46-915C-1C8DDF9E6FBF}" destId="{CEE7EBB3-4FC6-9043-9BDC-70905F6B2602}" srcOrd="1" destOrd="0" parTransId="{DA5B304A-26D9-0944-B09A-91CCF5C6D8AB}" sibTransId="{1411A886-B61F-144A-974A-4DEE87784754}"/>
    <dgm:cxn modelId="{11A095E5-B96A-4606-A474-53C7870BCA6B}" type="presOf" srcId="{5158E07C-DC7C-4B46-915C-1C8DDF9E6FBF}" destId="{8DEF3D90-7456-C244-9AB1-FA6433B056A0}" srcOrd="0" destOrd="0" presId="urn:microsoft.com/office/officeart/2005/8/layout/pyramid3"/>
    <dgm:cxn modelId="{A41749FB-85FB-1245-B31E-BFFD1F731B6E}" srcId="{5158E07C-DC7C-4B46-915C-1C8DDF9E6FBF}" destId="{51EAE626-00B4-EC42-A05F-3B3DA9D9458E}" srcOrd="2" destOrd="0" parTransId="{908A3E58-9511-924A-920B-7161A1D4CCBE}" sibTransId="{0F7C0F62-CE45-AA46-859A-0DE3144F1DE0}"/>
    <dgm:cxn modelId="{3AC4E1F4-C0C8-4B3F-B3C8-DFBE02AF349E}" type="presParOf" srcId="{8DEF3D90-7456-C244-9AB1-FA6433B056A0}" destId="{37A30CCF-4247-C342-81D0-0AAA10E6D94F}" srcOrd="0" destOrd="0" presId="urn:microsoft.com/office/officeart/2005/8/layout/pyramid3"/>
    <dgm:cxn modelId="{1B8CF209-647E-4765-AE71-1A915AC2DE82}" type="presParOf" srcId="{37A30CCF-4247-C342-81D0-0AAA10E6D94F}" destId="{924F9194-3AF4-494B-AF5D-A22379FA3333}" srcOrd="0" destOrd="0" presId="urn:microsoft.com/office/officeart/2005/8/layout/pyramid3"/>
    <dgm:cxn modelId="{172EA8F8-8383-49DC-BDD1-9F3A7371808F}" type="presParOf" srcId="{37A30CCF-4247-C342-81D0-0AAA10E6D94F}" destId="{28468E9D-8901-194D-A364-E696A4F19BDF}" srcOrd="1" destOrd="0" presId="urn:microsoft.com/office/officeart/2005/8/layout/pyramid3"/>
    <dgm:cxn modelId="{A9AF0FCC-684D-4127-A13A-9EB7C52C0B36}" type="presParOf" srcId="{8DEF3D90-7456-C244-9AB1-FA6433B056A0}" destId="{F287163A-F2E0-AB4E-B992-0A6D752FFCFD}" srcOrd="1" destOrd="0" presId="urn:microsoft.com/office/officeart/2005/8/layout/pyramid3"/>
    <dgm:cxn modelId="{F4372D04-4EB0-4FDB-98A6-824EEC6AD606}" type="presParOf" srcId="{F287163A-F2E0-AB4E-B992-0A6D752FFCFD}" destId="{59E58E67-8CA1-284E-A8E4-C394913EEF39}" srcOrd="0" destOrd="0" presId="urn:microsoft.com/office/officeart/2005/8/layout/pyramid3"/>
    <dgm:cxn modelId="{FE411D0F-B42F-4791-BDB9-14D866FDF1A5}" type="presParOf" srcId="{F287163A-F2E0-AB4E-B992-0A6D752FFCFD}" destId="{26F8F58A-889F-3F48-A899-F3A483D564A1}" srcOrd="1" destOrd="0" presId="urn:microsoft.com/office/officeart/2005/8/layout/pyramid3"/>
    <dgm:cxn modelId="{26CA3E15-D75A-4745-A2F0-F05CF8A74FD9}" type="presParOf" srcId="{8DEF3D90-7456-C244-9AB1-FA6433B056A0}" destId="{24D81953-9B9F-2E41-B841-C34DD2D16BE0}" srcOrd="2" destOrd="0" presId="urn:microsoft.com/office/officeart/2005/8/layout/pyramid3"/>
    <dgm:cxn modelId="{9E2431F9-3E03-44D3-B8BC-17070CFA6BB1}" type="presParOf" srcId="{24D81953-9B9F-2E41-B841-C34DD2D16BE0}" destId="{0759CD93-C825-3D41-9C87-F173BEFF7848}" srcOrd="0" destOrd="0" presId="urn:microsoft.com/office/officeart/2005/8/layout/pyramid3"/>
    <dgm:cxn modelId="{144FB011-858A-4428-9214-183091A8A75E}" type="presParOf" srcId="{24D81953-9B9F-2E41-B841-C34DD2D16BE0}" destId="{E7610297-C084-8240-883F-F681FDBB1022}" srcOrd="1" destOrd="0" presId="urn:microsoft.com/office/officeart/2005/8/layout/pyramid3"/>
    <dgm:cxn modelId="{5880F0B5-0D48-4B08-84A5-99A7FD51CACB}" type="presParOf" srcId="{8DEF3D90-7456-C244-9AB1-FA6433B056A0}" destId="{F5380EB1-D4E0-7D4A-83E6-B114EE575B05}" srcOrd="3" destOrd="0" presId="urn:microsoft.com/office/officeart/2005/8/layout/pyramid3"/>
    <dgm:cxn modelId="{1B1BAF96-9020-458A-A38F-77FDE0877F3B}" type="presParOf" srcId="{F5380EB1-D4E0-7D4A-83E6-B114EE575B05}" destId="{5CAE4D3C-22F0-7049-BBB5-723D9E0A15F0}" srcOrd="0" destOrd="0" presId="urn:microsoft.com/office/officeart/2005/8/layout/pyramid3"/>
    <dgm:cxn modelId="{C165C757-B5CC-4178-833B-65D620B84C77}" type="presParOf" srcId="{F5380EB1-D4E0-7D4A-83E6-B114EE575B05}" destId="{7C5AB857-FD02-DE4A-985F-B31517D7CE1F}" srcOrd="1" destOrd="0" presId="urn:microsoft.com/office/officeart/2005/8/layout/pyramid3"/>
    <dgm:cxn modelId="{96FA5B15-0BED-4054-B098-B55228BC666E}" type="presParOf" srcId="{8DEF3D90-7456-C244-9AB1-FA6433B056A0}" destId="{8FA5E72F-16A0-EE4D-B913-89BB6910956B}" srcOrd="4" destOrd="0" presId="urn:microsoft.com/office/officeart/2005/8/layout/pyramid3"/>
    <dgm:cxn modelId="{579BD3C5-CFEC-4D8E-99A8-EDCEB7DCACF5}" type="presParOf" srcId="{8FA5E72F-16A0-EE4D-B913-89BB6910956B}" destId="{D19D2F05-722C-BA47-92EF-9B86D7DEF5D9}" srcOrd="0" destOrd="0" presId="urn:microsoft.com/office/officeart/2005/8/layout/pyramid3"/>
    <dgm:cxn modelId="{F0414925-F256-43F0-9555-20B344E67D09}" type="presParOf" srcId="{8FA5E72F-16A0-EE4D-B913-89BB6910956B}" destId="{D3450BB0-AE09-EB4F-B503-66A5AF251425}" srcOrd="1" destOrd="0" presId="urn:microsoft.com/office/officeart/2005/8/layout/pyramid3"/>
    <dgm:cxn modelId="{C449CD21-2B02-4157-A5DE-AF2382B87A18}" type="presParOf" srcId="{8DEF3D90-7456-C244-9AB1-FA6433B056A0}" destId="{B7345F14-4E28-C045-B379-E6E81E84F03D}" srcOrd="5" destOrd="0" presId="urn:microsoft.com/office/officeart/2005/8/layout/pyramid3"/>
    <dgm:cxn modelId="{99942455-1B7D-4B4B-8DE3-580ABE1FE42D}" type="presParOf" srcId="{B7345F14-4E28-C045-B379-E6E81E84F03D}" destId="{AD4829C6-475C-E94D-9C80-24F99970D58B}" srcOrd="0" destOrd="0" presId="urn:microsoft.com/office/officeart/2005/8/layout/pyramid3"/>
    <dgm:cxn modelId="{5BA4DBBA-8D12-4FFD-9AB2-03F17C705E0D}" type="presParOf" srcId="{B7345F14-4E28-C045-B379-E6E81E84F03D}" destId="{F9155D83-477F-8243-87BD-F753ECE317A1}" srcOrd="1" destOrd="0" presId="urn:microsoft.com/office/officeart/2005/8/layout/pyramid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F9194-3AF4-494B-AF5D-A22379FA3333}">
      <dsp:nvSpPr>
        <dsp:cNvPr id="0" name=""/>
        <dsp:cNvSpPr/>
      </dsp:nvSpPr>
      <dsp:spPr>
        <a:xfrm rot="10800000">
          <a:off x="0" y="0"/>
          <a:ext cx="6132020" cy="315788"/>
        </a:xfrm>
        <a:prstGeom prst="trapezoid">
          <a:avLst>
            <a:gd name="adj" fmla="val 161818"/>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Meta Offc Pro Normal" panose="020B0504030101020102" pitchFamily="34" charset="0"/>
              <a:cs typeface="Arial" panose="020B0604020202020204" pitchFamily="34" charset="0"/>
            </a:rPr>
            <a:t>Pattern Detection</a:t>
          </a:r>
        </a:p>
      </dsp:txBody>
      <dsp:txXfrm rot="-10800000">
        <a:off x="1073103" y="0"/>
        <a:ext cx="3985813" cy="315788"/>
      </dsp:txXfrm>
    </dsp:sp>
    <dsp:sp modelId="{59E58E67-8CA1-284E-A8E4-C394913EEF39}">
      <dsp:nvSpPr>
        <dsp:cNvPr id="0" name=""/>
        <dsp:cNvSpPr/>
      </dsp:nvSpPr>
      <dsp:spPr>
        <a:xfrm rot="10800000">
          <a:off x="511001" y="315788"/>
          <a:ext cx="5110016" cy="315788"/>
        </a:xfrm>
        <a:prstGeom prst="trapezoid">
          <a:avLst>
            <a:gd name="adj" fmla="val 161818"/>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Meta Offc Pro Normal" panose="020B0504030101020102" pitchFamily="34" charset="0"/>
              <a:cs typeface="Arial" panose="020B0604020202020204" pitchFamily="34" charset="0"/>
            </a:rPr>
            <a:t>Foresight</a:t>
          </a:r>
        </a:p>
      </dsp:txBody>
      <dsp:txXfrm rot="-10800000">
        <a:off x="1405254" y="315788"/>
        <a:ext cx="3321510" cy="315788"/>
      </dsp:txXfrm>
    </dsp:sp>
    <dsp:sp modelId="{0759CD93-C825-3D41-9C87-F173BEFF7848}">
      <dsp:nvSpPr>
        <dsp:cNvPr id="0" name=""/>
        <dsp:cNvSpPr/>
      </dsp:nvSpPr>
      <dsp:spPr>
        <a:xfrm rot="10800000">
          <a:off x="1022003" y="631577"/>
          <a:ext cx="4088013" cy="315788"/>
        </a:xfrm>
        <a:prstGeom prst="trapezoid">
          <a:avLst>
            <a:gd name="adj" fmla="val 161818"/>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Meta Offc Pro Normal" panose="020B0504030101020102" pitchFamily="34" charset="0"/>
              <a:cs typeface="Arial" panose="020B0604020202020204" pitchFamily="34" charset="0"/>
            </a:rPr>
            <a:t>Customization</a:t>
          </a:r>
        </a:p>
      </dsp:txBody>
      <dsp:txXfrm rot="-10800000">
        <a:off x="1737405" y="631577"/>
        <a:ext cx="2657208" cy="315788"/>
      </dsp:txXfrm>
    </dsp:sp>
    <dsp:sp modelId="{5CAE4D3C-22F0-7049-BBB5-723D9E0A15F0}">
      <dsp:nvSpPr>
        <dsp:cNvPr id="0" name=""/>
        <dsp:cNvSpPr/>
      </dsp:nvSpPr>
      <dsp:spPr>
        <a:xfrm rot="10800000">
          <a:off x="1533005" y="947366"/>
          <a:ext cx="3066010" cy="315788"/>
        </a:xfrm>
        <a:prstGeom prst="trapezoid">
          <a:avLst>
            <a:gd name="adj" fmla="val 161818"/>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Meta Offc Pro Normal" panose="020B0504030101020102" pitchFamily="34" charset="0"/>
              <a:cs typeface="Arial" panose="020B0604020202020204" pitchFamily="34" charset="0"/>
            </a:rPr>
            <a:t>Decision-making</a:t>
          </a:r>
        </a:p>
      </dsp:txBody>
      <dsp:txXfrm rot="-10800000">
        <a:off x="2069556" y="947366"/>
        <a:ext cx="1992906" cy="315788"/>
      </dsp:txXfrm>
    </dsp:sp>
    <dsp:sp modelId="{D19D2F05-722C-BA47-92EF-9B86D7DEF5D9}">
      <dsp:nvSpPr>
        <dsp:cNvPr id="0" name=""/>
        <dsp:cNvSpPr/>
      </dsp:nvSpPr>
      <dsp:spPr>
        <a:xfrm rot="10800000">
          <a:off x="2044006" y="1263154"/>
          <a:ext cx="2044006" cy="315788"/>
        </a:xfrm>
        <a:prstGeom prst="trapezoid">
          <a:avLst>
            <a:gd name="adj" fmla="val 161818"/>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Meta Offc Pro Normal" panose="020B0504030101020102" pitchFamily="34" charset="0"/>
              <a:cs typeface="Arial" panose="020B0604020202020204" pitchFamily="34" charset="0"/>
            </a:rPr>
            <a:t>Interaction</a:t>
          </a:r>
        </a:p>
      </dsp:txBody>
      <dsp:txXfrm rot="-10800000">
        <a:off x="2401707" y="1263154"/>
        <a:ext cx="1328604" cy="315788"/>
      </dsp:txXfrm>
    </dsp:sp>
    <dsp:sp modelId="{AD4829C6-475C-E94D-9C80-24F99970D58B}">
      <dsp:nvSpPr>
        <dsp:cNvPr id="0" name=""/>
        <dsp:cNvSpPr/>
      </dsp:nvSpPr>
      <dsp:spPr>
        <a:xfrm rot="10800000">
          <a:off x="2555008" y="1578943"/>
          <a:ext cx="1022003" cy="315788"/>
        </a:xfrm>
        <a:prstGeom prst="trapezoid">
          <a:avLst>
            <a:gd name="adj" fmla="val 1618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10800000">
        <a:off x="2555008" y="1578943"/>
        <a:ext cx="1022003" cy="31578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9024BE-5F82-B84B-885A-78EB63584F67}"/>
              </a:ext>
            </a:extLst>
          </p:cNvPr>
          <p:cNvSpPr>
            <a:spLocks noGrp="1"/>
          </p:cNvSpPr>
          <p:nvPr>
            <p:ph type="hdr" sz="quarter"/>
          </p:nvPr>
        </p:nvSpPr>
        <p:spPr>
          <a:xfrm>
            <a:off x="0" y="0"/>
            <a:ext cx="4033943" cy="352375"/>
          </a:xfrm>
          <a:prstGeom prst="rect">
            <a:avLst/>
          </a:prstGeom>
        </p:spPr>
        <p:txBody>
          <a:bodyPr vert="horz" lIns="93324" tIns="46662" rIns="93324" bIns="46662" rtlCol="0"/>
          <a:lstStyle>
            <a:lvl1pPr algn="l">
              <a:defRPr sz="1200"/>
            </a:lvl1pPr>
          </a:lstStyle>
          <a:p>
            <a:endParaRPr lang="en-US" dirty="0"/>
          </a:p>
        </p:txBody>
      </p:sp>
      <p:sp>
        <p:nvSpPr>
          <p:cNvPr id="3" name="Date Placeholder 2">
            <a:extLst>
              <a:ext uri="{FF2B5EF4-FFF2-40B4-BE49-F238E27FC236}">
                <a16:creationId xmlns:a16="http://schemas.microsoft.com/office/drawing/2014/main" id="{4D6C49DB-C4D1-0F40-9740-33A8082B227D}"/>
              </a:ext>
            </a:extLst>
          </p:cNvPr>
          <p:cNvSpPr>
            <a:spLocks noGrp="1"/>
          </p:cNvSpPr>
          <p:nvPr>
            <p:ph type="dt" sz="quarter" idx="1"/>
          </p:nvPr>
        </p:nvSpPr>
        <p:spPr>
          <a:xfrm>
            <a:off x="5273003" y="0"/>
            <a:ext cx="4033943" cy="352375"/>
          </a:xfrm>
          <a:prstGeom prst="rect">
            <a:avLst/>
          </a:prstGeom>
        </p:spPr>
        <p:txBody>
          <a:bodyPr vert="horz" lIns="93324" tIns="46662" rIns="93324" bIns="46662" rtlCol="0"/>
          <a:lstStyle>
            <a:lvl1pPr algn="r">
              <a:defRPr sz="1200"/>
            </a:lvl1pPr>
          </a:lstStyle>
          <a:p>
            <a:fld id="{659C27AA-DBC8-C946-AEE1-4E8A3EFC05FC}" type="datetimeFigureOut">
              <a:rPr lang="en-US" smtClean="0"/>
              <a:t>12/3/18</a:t>
            </a:fld>
            <a:endParaRPr lang="en-US" dirty="0"/>
          </a:p>
        </p:txBody>
      </p:sp>
      <p:sp>
        <p:nvSpPr>
          <p:cNvPr id="4" name="Footer Placeholder 3">
            <a:extLst>
              <a:ext uri="{FF2B5EF4-FFF2-40B4-BE49-F238E27FC236}">
                <a16:creationId xmlns:a16="http://schemas.microsoft.com/office/drawing/2014/main" id="{659C3E50-C0EC-CE4B-840A-78C4103CE9A9}"/>
              </a:ext>
            </a:extLst>
          </p:cNvPr>
          <p:cNvSpPr>
            <a:spLocks noGrp="1"/>
          </p:cNvSpPr>
          <p:nvPr>
            <p:ph type="ftr" sz="quarter" idx="2"/>
          </p:nvPr>
        </p:nvSpPr>
        <p:spPr>
          <a:xfrm>
            <a:off x="0" y="6670726"/>
            <a:ext cx="4033943" cy="352374"/>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11A127-D38E-5644-9E3B-5F534D4A04D1}"/>
              </a:ext>
            </a:extLst>
          </p:cNvPr>
          <p:cNvSpPr>
            <a:spLocks noGrp="1"/>
          </p:cNvSpPr>
          <p:nvPr>
            <p:ph type="sldNum" sz="quarter" idx="3"/>
          </p:nvPr>
        </p:nvSpPr>
        <p:spPr>
          <a:xfrm>
            <a:off x="5273003" y="6670726"/>
            <a:ext cx="4033943" cy="352374"/>
          </a:xfrm>
          <a:prstGeom prst="rect">
            <a:avLst/>
          </a:prstGeom>
        </p:spPr>
        <p:txBody>
          <a:bodyPr vert="horz" lIns="93324" tIns="46662" rIns="93324" bIns="46662" rtlCol="0" anchor="b"/>
          <a:lstStyle>
            <a:lvl1pPr algn="r">
              <a:defRPr sz="1200"/>
            </a:lvl1pPr>
          </a:lstStyle>
          <a:p>
            <a:fld id="{3604F9AA-2A2C-0543-AFB5-FFB664A74351}" type="slidenum">
              <a:rPr lang="en-US" smtClean="0"/>
              <a:t>‹#›</a:t>
            </a:fld>
            <a:endParaRPr lang="en-US" dirty="0"/>
          </a:p>
        </p:txBody>
      </p:sp>
    </p:spTree>
    <p:extLst>
      <p:ext uri="{BB962C8B-B14F-4D97-AF65-F5344CB8AC3E}">
        <p14:creationId xmlns:p14="http://schemas.microsoft.com/office/powerpoint/2010/main" val="2973089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237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5273003" y="0"/>
            <a:ext cx="4033943" cy="352375"/>
          </a:xfrm>
          <a:prstGeom prst="rect">
            <a:avLst/>
          </a:prstGeom>
        </p:spPr>
        <p:txBody>
          <a:bodyPr vert="horz" lIns="93324" tIns="46662" rIns="93324" bIns="46662" rtlCol="0"/>
          <a:lstStyle>
            <a:lvl1pPr algn="r">
              <a:defRPr sz="1200"/>
            </a:lvl1pPr>
          </a:lstStyle>
          <a:p>
            <a:fld id="{77BAA197-FC71-824C-9F51-EE47AA83C0DA}" type="datetimeFigureOut">
              <a:rPr lang="en-US" smtClean="0"/>
              <a:t>12/3/18</a:t>
            </a:fld>
            <a:endParaRPr lang="en-US" dirty="0"/>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726"/>
            <a:ext cx="4033943" cy="352374"/>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73003" y="6670726"/>
            <a:ext cx="4033943" cy="352374"/>
          </a:xfrm>
          <a:prstGeom prst="rect">
            <a:avLst/>
          </a:prstGeom>
        </p:spPr>
        <p:txBody>
          <a:bodyPr vert="horz" lIns="93324" tIns="46662" rIns="93324" bIns="46662" rtlCol="0" anchor="b"/>
          <a:lstStyle>
            <a:lvl1pPr algn="r">
              <a:defRPr sz="1200"/>
            </a:lvl1pPr>
          </a:lstStyle>
          <a:p>
            <a:fld id="{A8DBF1AE-BC36-1841-87CD-1AC68483332E}" type="slidenum">
              <a:rPr lang="en-US" smtClean="0"/>
              <a:t>‹#›</a:t>
            </a:fld>
            <a:endParaRPr lang="en-US" dirty="0"/>
          </a:p>
        </p:txBody>
      </p:sp>
    </p:spTree>
    <p:extLst>
      <p:ext uri="{BB962C8B-B14F-4D97-AF65-F5344CB8AC3E}">
        <p14:creationId xmlns:p14="http://schemas.microsoft.com/office/powerpoint/2010/main" val="12378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DBF1AE-BC36-1841-87CD-1AC68483332E}" type="slidenum">
              <a:rPr lang="en-US" smtClean="0"/>
              <a:t>27</a:t>
            </a:fld>
            <a:endParaRPr lang="en-US" dirty="0"/>
          </a:p>
        </p:txBody>
      </p:sp>
    </p:spTree>
    <p:extLst>
      <p:ext uri="{BB962C8B-B14F-4D97-AF65-F5344CB8AC3E}">
        <p14:creationId xmlns:p14="http://schemas.microsoft.com/office/powerpoint/2010/main" val="42177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DBF1AE-BC36-1841-87CD-1AC68483332E}" type="slidenum">
              <a:rPr lang="en-US" smtClean="0"/>
              <a:t>34</a:t>
            </a:fld>
            <a:endParaRPr lang="en-US" dirty="0"/>
          </a:p>
        </p:txBody>
      </p:sp>
    </p:spTree>
    <p:extLst>
      <p:ext uri="{BB962C8B-B14F-4D97-AF65-F5344CB8AC3E}">
        <p14:creationId xmlns:p14="http://schemas.microsoft.com/office/powerpoint/2010/main" val="1665244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DBF1AE-BC36-1841-87CD-1AC68483332E}" type="slidenum">
              <a:rPr lang="en-US" smtClean="0"/>
              <a:t>35</a:t>
            </a:fld>
            <a:endParaRPr lang="en-US" dirty="0"/>
          </a:p>
        </p:txBody>
      </p:sp>
    </p:spTree>
    <p:extLst>
      <p:ext uri="{BB962C8B-B14F-4D97-AF65-F5344CB8AC3E}">
        <p14:creationId xmlns:p14="http://schemas.microsoft.com/office/powerpoint/2010/main" val="1861288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A19B23A-BD04-A243-BB6B-CA2181411D94}"/>
              </a:ext>
            </a:extLst>
          </p:cNvPr>
          <p:cNvSpPr>
            <a:spLocks noGrp="1"/>
          </p:cNvSpPr>
          <p:nvPr>
            <p:ph type="pic" sz="quarter" idx="10"/>
          </p:nvPr>
        </p:nvSpPr>
        <p:spPr>
          <a:xfrm>
            <a:off x="0" y="0"/>
            <a:ext cx="12192000" cy="6858000"/>
          </a:xfrm>
          <a:solidFill>
            <a:schemeClr val="bg1"/>
          </a:solidFill>
        </p:spPr>
        <p:txBody>
          <a:bodyPr/>
          <a:lstStyle/>
          <a:p>
            <a:endParaRPr lang="en-US" dirty="0"/>
          </a:p>
        </p:txBody>
      </p:sp>
      <p:sp>
        <p:nvSpPr>
          <p:cNvPr id="3" name="Subtitle 2">
            <a:extLst>
              <a:ext uri="{FF2B5EF4-FFF2-40B4-BE49-F238E27FC236}">
                <a16:creationId xmlns:a16="http://schemas.microsoft.com/office/drawing/2014/main" id="{6C89FB70-A2E5-7D4D-B6DA-7D5724368374}"/>
              </a:ext>
            </a:extLst>
          </p:cNvPr>
          <p:cNvSpPr>
            <a:spLocks noGrp="1"/>
          </p:cNvSpPr>
          <p:nvPr>
            <p:ph type="subTitle" idx="1" hasCustomPrompt="1"/>
          </p:nvPr>
        </p:nvSpPr>
        <p:spPr>
          <a:xfrm>
            <a:off x="0" y="5039519"/>
            <a:ext cx="12192000" cy="1828800"/>
          </a:xfrm>
          <a:solidFill>
            <a:srgbClr val="FF6000"/>
          </a:solidFill>
        </p:spPr>
        <p:txBody>
          <a:bodyPr lIns="457200" tIns="228600" rIns="457200" bIns="228600" anchor="ctr"/>
          <a:lstStyle>
            <a:lvl1pPr marL="0" indent="0" algn="ctr">
              <a:spcBef>
                <a:spcPts val="1600"/>
              </a:spcBef>
              <a:buNone/>
              <a:defRPr b="0" i="0">
                <a:solidFill>
                  <a:schemeClr val="bg1"/>
                </a:solidFill>
                <a:latin typeface="Meta Offc Pro Normal" panose="020B0504030101020102" pitchFamily="34" charset="0"/>
              </a:defRPr>
            </a:lvl1pPr>
          </a:lstStyle>
          <a:p>
            <a:pPr>
              <a:lnSpc>
                <a:spcPts val="3200"/>
              </a:lnSpc>
            </a:pPr>
            <a:r>
              <a:rPr lang="en-US" dirty="0"/>
              <a:t>Title</a:t>
            </a:r>
          </a:p>
        </p:txBody>
      </p:sp>
      <p:pic>
        <p:nvPicPr>
          <p:cNvPr id="8" name="Picture 7">
            <a:extLst>
              <a:ext uri="{FF2B5EF4-FFF2-40B4-BE49-F238E27FC236}">
                <a16:creationId xmlns:a16="http://schemas.microsoft.com/office/drawing/2014/main" id="{D6572B3C-910D-A54C-8318-14EA222A0894}"/>
              </a:ext>
            </a:extLst>
          </p:cNvPr>
          <p:cNvPicPr>
            <a:picLocks noChangeAspect="1"/>
          </p:cNvPicPr>
          <p:nvPr userDrawn="1"/>
        </p:nvPicPr>
        <p:blipFill>
          <a:blip r:embed="rId2"/>
          <a:stretch>
            <a:fillRect/>
          </a:stretch>
        </p:blipFill>
        <p:spPr>
          <a:xfrm>
            <a:off x="3380232" y="3199630"/>
            <a:ext cx="5431536" cy="914785"/>
          </a:xfrm>
          <a:prstGeom prst="rect">
            <a:avLst/>
          </a:prstGeom>
        </p:spPr>
      </p:pic>
    </p:spTree>
    <p:extLst>
      <p:ext uri="{BB962C8B-B14F-4D97-AF65-F5344CB8AC3E}">
        <p14:creationId xmlns:p14="http://schemas.microsoft.com/office/powerpoint/2010/main" val="234685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FF8313-7090-854A-AAD4-179AABD47120}"/>
              </a:ext>
            </a:extLst>
          </p:cNvPr>
          <p:cNvSpPr>
            <a:spLocks noGrp="1"/>
          </p:cNvSpPr>
          <p:nvPr>
            <p:ph idx="1"/>
          </p:nvPr>
        </p:nvSpPr>
        <p:spPr>
          <a:xfrm>
            <a:off x="457200" y="685800"/>
            <a:ext cx="11277600" cy="54911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723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0270D696-FC9D-764C-86AD-876ACA178FE6}"/>
              </a:ext>
            </a:extLst>
          </p:cNvPr>
          <p:cNvSpPr>
            <a:spLocks noGrp="1"/>
          </p:cNvSpPr>
          <p:nvPr>
            <p:ph idx="1" hasCustomPrompt="1"/>
          </p:nvPr>
        </p:nvSpPr>
        <p:spPr>
          <a:xfrm>
            <a:off x="457200" y="1828801"/>
            <a:ext cx="11277600" cy="4352542"/>
          </a:xfrm>
          <a:prstGeom prst="rect">
            <a:avLst/>
          </a:prstGeom>
        </p:spPr>
        <p:txBody>
          <a:bodyPr vert="horz" lIns="0" tIns="0" rIns="0" bIns="0" rtlCol="0">
            <a:normAutofit/>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CEB3629D-9B31-4C43-B717-ACDB6ED4C71A}"/>
              </a:ext>
            </a:extLst>
          </p:cNvPr>
          <p:cNvSpPr>
            <a:spLocks noGrp="1"/>
          </p:cNvSpPr>
          <p:nvPr>
            <p:ph type="body" sz="quarter" idx="10"/>
          </p:nvPr>
        </p:nvSpPr>
        <p:spPr>
          <a:xfrm>
            <a:off x="457200" y="685800"/>
            <a:ext cx="11277600" cy="914400"/>
          </a:xfrm>
        </p:spPr>
        <p:txBody>
          <a:bodyPr lIns="0" tIns="0" rIns="0" bIns="0"/>
          <a:lstStyle>
            <a:lvl1pPr marL="0" indent="0">
              <a:lnSpc>
                <a:spcPts val="3200"/>
              </a:lnSpc>
              <a:spcBef>
                <a:spcPts val="1600"/>
              </a:spcBef>
              <a:buNone/>
              <a:defRPr/>
            </a:lvl1pPr>
          </a:lstStyle>
          <a:p>
            <a:pPr lvl="0"/>
            <a:r>
              <a:rPr lang="en-US" dirty="0"/>
              <a:t>Edit Master text styles</a:t>
            </a:r>
          </a:p>
        </p:txBody>
      </p:sp>
    </p:spTree>
    <p:extLst>
      <p:ext uri="{BB962C8B-B14F-4D97-AF65-F5344CB8AC3E}">
        <p14:creationId xmlns:p14="http://schemas.microsoft.com/office/powerpoint/2010/main" val="422807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2 Conten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0270D696-FC9D-764C-86AD-876ACA178FE6}"/>
              </a:ext>
            </a:extLst>
          </p:cNvPr>
          <p:cNvSpPr>
            <a:spLocks noGrp="1"/>
          </p:cNvSpPr>
          <p:nvPr>
            <p:ph idx="1" hasCustomPrompt="1"/>
          </p:nvPr>
        </p:nvSpPr>
        <p:spPr>
          <a:xfrm>
            <a:off x="457200" y="1828801"/>
            <a:ext cx="5524500" cy="4352542"/>
          </a:xfrm>
          <a:prstGeom prst="rect">
            <a:avLst/>
          </a:prstGeom>
        </p:spPr>
        <p:txBody>
          <a:bodyPr vert="horz" lIns="0" tIns="0" rIns="0" bIns="0" rtlCol="0">
            <a:normAutofit/>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CEB3629D-9B31-4C43-B717-ACDB6ED4C71A}"/>
              </a:ext>
            </a:extLst>
          </p:cNvPr>
          <p:cNvSpPr>
            <a:spLocks noGrp="1"/>
          </p:cNvSpPr>
          <p:nvPr>
            <p:ph type="body" sz="quarter" idx="10"/>
          </p:nvPr>
        </p:nvSpPr>
        <p:spPr>
          <a:xfrm>
            <a:off x="457200" y="685800"/>
            <a:ext cx="11277600" cy="914400"/>
          </a:xfrm>
        </p:spPr>
        <p:txBody>
          <a:bodyPr lIns="0" tIns="0" rIns="0" bIns="0"/>
          <a:lstStyle>
            <a:lvl1pPr marL="0" indent="0">
              <a:lnSpc>
                <a:spcPts val="3200"/>
              </a:lnSpc>
              <a:spcBef>
                <a:spcPts val="1600"/>
              </a:spcBef>
              <a:buNone/>
              <a:defRPr/>
            </a:lvl1pPr>
          </a:lstStyle>
          <a:p>
            <a:pPr lvl="0"/>
            <a:r>
              <a:rPr lang="en-US" dirty="0"/>
              <a:t>Edit Master text styles</a:t>
            </a:r>
          </a:p>
        </p:txBody>
      </p:sp>
      <p:sp>
        <p:nvSpPr>
          <p:cNvPr id="4" name="Text Placeholder 2">
            <a:extLst>
              <a:ext uri="{FF2B5EF4-FFF2-40B4-BE49-F238E27FC236}">
                <a16:creationId xmlns:a16="http://schemas.microsoft.com/office/drawing/2014/main" id="{EDD2E80A-661E-D848-9AB9-84DA8FB0AB67}"/>
              </a:ext>
            </a:extLst>
          </p:cNvPr>
          <p:cNvSpPr>
            <a:spLocks noGrp="1"/>
          </p:cNvSpPr>
          <p:nvPr>
            <p:ph idx="11" hasCustomPrompt="1"/>
          </p:nvPr>
        </p:nvSpPr>
        <p:spPr>
          <a:xfrm>
            <a:off x="6210300" y="1828801"/>
            <a:ext cx="5524500" cy="4352542"/>
          </a:xfrm>
          <a:prstGeom prst="rect">
            <a:avLst/>
          </a:prstGeom>
        </p:spPr>
        <p:txBody>
          <a:bodyPr vert="horz" lIns="0" tIns="0" rIns="0" bIns="0" rtlCol="0">
            <a:normAutofit/>
          </a:body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330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AB51B-3A49-A342-BE3F-5E2BD46BA0EE}"/>
              </a:ext>
            </a:extLst>
          </p:cNvPr>
          <p:cNvSpPr/>
          <p:nvPr userDrawn="1"/>
        </p:nvSpPr>
        <p:spPr>
          <a:xfrm>
            <a:off x="0" y="0"/>
            <a:ext cx="12192000" cy="6858000"/>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3E89C1E-6378-F742-A324-2CF42EFF9E62}"/>
              </a:ext>
            </a:extLst>
          </p:cNvPr>
          <p:cNvCxnSpPr/>
          <p:nvPr userDrawn="1"/>
        </p:nvCxnSpPr>
        <p:spPr>
          <a:xfrm>
            <a:off x="4610100" y="3429000"/>
            <a:ext cx="2971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Placeholder 5">
            <a:extLst>
              <a:ext uri="{FF2B5EF4-FFF2-40B4-BE49-F238E27FC236}">
                <a16:creationId xmlns:a16="http://schemas.microsoft.com/office/drawing/2014/main" id="{DE998DCD-F704-474D-A6DF-49315EE940E1}"/>
              </a:ext>
            </a:extLst>
          </p:cNvPr>
          <p:cNvSpPr>
            <a:spLocks noGrp="1"/>
          </p:cNvSpPr>
          <p:nvPr>
            <p:ph type="body" sz="quarter" idx="11" hasCustomPrompt="1"/>
          </p:nvPr>
        </p:nvSpPr>
        <p:spPr>
          <a:xfrm>
            <a:off x="1" y="2057399"/>
            <a:ext cx="12191999" cy="914400"/>
          </a:xfrm>
        </p:spPr>
        <p:txBody>
          <a:bodyPr>
            <a:noAutofit/>
          </a:bodyPr>
          <a:lstStyle>
            <a:lvl1pPr marL="0" indent="0" algn="ctr">
              <a:buNone/>
              <a:defRPr sz="8000">
                <a:solidFill>
                  <a:schemeClr val="bg1"/>
                </a:solidFill>
              </a:defRPr>
            </a:lvl1pPr>
          </a:lstStyle>
          <a:p>
            <a:pPr lvl="0"/>
            <a:r>
              <a:rPr lang="en-US" dirty="0"/>
              <a:t>TITLE</a:t>
            </a:r>
          </a:p>
        </p:txBody>
      </p:sp>
      <p:sp>
        <p:nvSpPr>
          <p:cNvPr id="15" name="Text Placeholder 5">
            <a:extLst>
              <a:ext uri="{FF2B5EF4-FFF2-40B4-BE49-F238E27FC236}">
                <a16:creationId xmlns:a16="http://schemas.microsoft.com/office/drawing/2014/main" id="{B5343CFF-100F-4346-BF6E-E7A5F827C7E3}"/>
              </a:ext>
            </a:extLst>
          </p:cNvPr>
          <p:cNvSpPr>
            <a:spLocks noGrp="1"/>
          </p:cNvSpPr>
          <p:nvPr>
            <p:ph type="body" sz="quarter" idx="12" hasCustomPrompt="1"/>
          </p:nvPr>
        </p:nvSpPr>
        <p:spPr>
          <a:xfrm>
            <a:off x="-1" y="3886202"/>
            <a:ext cx="12191999" cy="914400"/>
          </a:xfrm>
        </p:spPr>
        <p:txBody>
          <a:bodyPr>
            <a:noAutofit/>
          </a:bodyPr>
          <a:lstStyle>
            <a:lvl1pPr marL="0" indent="0" algn="ctr">
              <a:buNone/>
              <a:defRPr sz="4000">
                <a:solidFill>
                  <a:schemeClr val="bg1"/>
                </a:solidFill>
              </a:defRPr>
            </a:lvl1pPr>
          </a:lstStyle>
          <a:p>
            <a:pPr lvl="0"/>
            <a:r>
              <a:rPr lang="en-US" dirty="0"/>
              <a:t>Title</a:t>
            </a:r>
          </a:p>
        </p:txBody>
      </p:sp>
    </p:spTree>
    <p:extLst>
      <p:ext uri="{BB962C8B-B14F-4D97-AF65-F5344CB8AC3E}">
        <p14:creationId xmlns:p14="http://schemas.microsoft.com/office/powerpoint/2010/main" val="61719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3 Content with Blee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0270D696-FC9D-764C-86AD-876ACA178FE6}"/>
              </a:ext>
            </a:extLst>
          </p:cNvPr>
          <p:cNvSpPr>
            <a:spLocks noGrp="1"/>
          </p:cNvSpPr>
          <p:nvPr>
            <p:ph idx="1" hasCustomPrompt="1"/>
          </p:nvPr>
        </p:nvSpPr>
        <p:spPr>
          <a:xfrm>
            <a:off x="0" y="445478"/>
            <a:ext cx="3879632" cy="5735866"/>
          </a:xfrm>
          <a:prstGeom prst="rect">
            <a:avLst/>
          </a:prstGeom>
          <a:solidFill>
            <a:srgbClr val="5A5199"/>
          </a:solidFill>
        </p:spPr>
        <p:txBody>
          <a:bodyPr vert="horz" lIns="118872" tIns="118872" rIns="118872" bIns="118872" rtlCol="0">
            <a:normAutofit/>
          </a:bodyPr>
          <a:lstStyle>
            <a:lvl2pPr>
              <a:buClr>
                <a:srgbClr val="474747"/>
              </a:buClr>
              <a:defRPr>
                <a:solidFill>
                  <a:schemeClr val="bg1"/>
                </a:solidFill>
              </a:defRPr>
            </a:lvl2pPr>
            <a:lvl3pPr>
              <a:buClr>
                <a:srgbClr val="474747"/>
              </a:buClr>
              <a:defRPr>
                <a:solidFill>
                  <a:schemeClr val="bg1"/>
                </a:solidFill>
              </a:defRPr>
            </a:lvl3pPr>
            <a:lvl4pPr>
              <a:buClr>
                <a:srgbClr val="474747"/>
              </a:buClr>
              <a:defRPr>
                <a:solidFill>
                  <a:schemeClr val="bg1"/>
                </a:solidFill>
              </a:defRPr>
            </a:lvl4pPr>
            <a:lvl5pPr>
              <a:buClr>
                <a:srgbClr val="474747"/>
              </a:buClr>
              <a:defRPr>
                <a:solidFill>
                  <a:schemeClr val="bg1"/>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CEB3629D-9B31-4C43-B717-ACDB6ED4C71A}"/>
              </a:ext>
            </a:extLst>
          </p:cNvPr>
          <p:cNvSpPr>
            <a:spLocks noGrp="1"/>
          </p:cNvSpPr>
          <p:nvPr>
            <p:ph type="body" sz="quarter" idx="10"/>
          </p:nvPr>
        </p:nvSpPr>
        <p:spPr>
          <a:xfrm>
            <a:off x="4286250" y="685800"/>
            <a:ext cx="7448550" cy="914400"/>
          </a:xfrm>
        </p:spPr>
        <p:txBody>
          <a:bodyPr lIns="0" tIns="118872" rIns="0" bIns="0"/>
          <a:lstStyle>
            <a:lvl1pPr marL="0" indent="0">
              <a:lnSpc>
                <a:spcPts val="3200"/>
              </a:lnSpc>
              <a:spcBef>
                <a:spcPts val="1600"/>
              </a:spcBef>
              <a:buNone/>
              <a:defRPr/>
            </a:lvl1pPr>
          </a:lstStyle>
          <a:p>
            <a:pPr lvl="0"/>
            <a:r>
              <a:rPr lang="en-US" dirty="0"/>
              <a:t>Edit Master text styles</a:t>
            </a:r>
          </a:p>
        </p:txBody>
      </p:sp>
      <p:sp>
        <p:nvSpPr>
          <p:cNvPr id="8" name="Text Placeholder 2">
            <a:extLst>
              <a:ext uri="{FF2B5EF4-FFF2-40B4-BE49-F238E27FC236}">
                <a16:creationId xmlns:a16="http://schemas.microsoft.com/office/drawing/2014/main" id="{8EC4BF62-4A95-794A-87D2-275E64C118D7}"/>
              </a:ext>
            </a:extLst>
          </p:cNvPr>
          <p:cNvSpPr>
            <a:spLocks noGrp="1"/>
          </p:cNvSpPr>
          <p:nvPr>
            <p:ph idx="11" hasCustomPrompt="1"/>
          </p:nvPr>
        </p:nvSpPr>
        <p:spPr>
          <a:xfrm>
            <a:off x="8115300" y="1819658"/>
            <a:ext cx="3619500" cy="4352542"/>
          </a:xfrm>
          <a:prstGeom prst="rect">
            <a:avLst/>
          </a:prstGeom>
        </p:spPr>
        <p:txBody>
          <a:bodyPr vert="horz" lIns="0" tIns="0" rIns="0" bIns="0" rtlCol="0">
            <a:normAutofit/>
          </a:bodyPr>
          <a:lstStyle>
            <a:lvl2pPr>
              <a:buClr>
                <a:srgbClr val="5A5199"/>
              </a:buClr>
              <a:defRPr/>
            </a:lvl2pPr>
            <a:lvl3pPr>
              <a:buClr>
                <a:srgbClr val="5A5199"/>
              </a:buClr>
              <a:defRPr/>
            </a:lvl3pPr>
            <a:lvl4pPr>
              <a:buClr>
                <a:srgbClr val="5A5199"/>
              </a:buClr>
              <a:defRPr/>
            </a:lvl4pPr>
            <a:lvl5pPr>
              <a:buClr>
                <a:srgbClr val="5A5199"/>
              </a:buClr>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A53C1B6B-6651-DB40-86AB-CD3CEC2ABC7B}"/>
              </a:ext>
            </a:extLst>
          </p:cNvPr>
          <p:cNvSpPr>
            <a:spLocks noGrp="1"/>
          </p:cNvSpPr>
          <p:nvPr>
            <p:ph idx="12" hasCustomPrompt="1"/>
          </p:nvPr>
        </p:nvSpPr>
        <p:spPr>
          <a:xfrm>
            <a:off x="4286250" y="1828801"/>
            <a:ext cx="3619500" cy="4352542"/>
          </a:xfrm>
          <a:prstGeom prst="rect">
            <a:avLst/>
          </a:prstGeom>
        </p:spPr>
        <p:txBody>
          <a:bodyPr vert="horz" lIns="0" tIns="0" rIns="0" bIns="0" rtlCol="0">
            <a:normAutofit/>
          </a:bodyPr>
          <a:lstStyle>
            <a:lvl2pPr>
              <a:buClr>
                <a:srgbClr val="5A5199"/>
              </a:buClr>
              <a:defRPr/>
            </a:lvl2pPr>
            <a:lvl3pPr>
              <a:buClr>
                <a:srgbClr val="5A5199"/>
              </a:buClr>
              <a:defRPr/>
            </a:lvl3pPr>
            <a:lvl4pPr>
              <a:buClr>
                <a:srgbClr val="5A5199"/>
              </a:buClr>
              <a:defRPr/>
            </a:lvl4pPr>
            <a:lvl5pPr>
              <a:buClr>
                <a:srgbClr val="5A5199"/>
              </a:buClr>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2073049"/>
      </p:ext>
    </p:extLst>
  </p:cSld>
  <p:clrMapOvr>
    <a:masterClrMapping/>
  </p:clrMapOvr>
  <p:extLst mod="1">
    <p:ext uri="{DCECCB84-F9BA-43D5-87BE-67443E8EF086}">
      <p15:sldGuideLst xmlns:p15="http://schemas.microsoft.com/office/powerpoint/2012/main">
        <p15:guide id="1" pos="288">
          <p15:clr>
            <a:srgbClr val="FBAE40"/>
          </p15:clr>
        </p15:guide>
        <p15:guide id="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 3 Content with Blee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3629D-9B31-4C43-B717-ACDB6ED4C71A}"/>
              </a:ext>
            </a:extLst>
          </p:cNvPr>
          <p:cNvSpPr>
            <a:spLocks noGrp="1"/>
          </p:cNvSpPr>
          <p:nvPr>
            <p:ph type="body" sz="quarter" idx="10"/>
          </p:nvPr>
        </p:nvSpPr>
        <p:spPr>
          <a:xfrm>
            <a:off x="4286250" y="685800"/>
            <a:ext cx="7448550" cy="914400"/>
          </a:xfrm>
        </p:spPr>
        <p:txBody>
          <a:bodyPr lIns="0" tIns="118872" rIns="0" bIns="0"/>
          <a:lstStyle>
            <a:lvl1pPr marL="0" indent="0">
              <a:lnSpc>
                <a:spcPts val="3200"/>
              </a:lnSpc>
              <a:spcBef>
                <a:spcPts val="1600"/>
              </a:spcBef>
              <a:buNone/>
              <a:defRPr/>
            </a:lvl1pPr>
          </a:lstStyle>
          <a:p>
            <a:pPr lvl="0"/>
            <a:r>
              <a:rPr lang="en-US" dirty="0"/>
              <a:t>Edit Master text styles</a:t>
            </a:r>
          </a:p>
        </p:txBody>
      </p:sp>
      <p:sp>
        <p:nvSpPr>
          <p:cNvPr id="8" name="Text Placeholder 2">
            <a:extLst>
              <a:ext uri="{FF2B5EF4-FFF2-40B4-BE49-F238E27FC236}">
                <a16:creationId xmlns:a16="http://schemas.microsoft.com/office/drawing/2014/main" id="{8EC4BF62-4A95-794A-87D2-275E64C118D7}"/>
              </a:ext>
            </a:extLst>
          </p:cNvPr>
          <p:cNvSpPr>
            <a:spLocks noGrp="1"/>
          </p:cNvSpPr>
          <p:nvPr>
            <p:ph idx="11" hasCustomPrompt="1"/>
          </p:nvPr>
        </p:nvSpPr>
        <p:spPr>
          <a:xfrm>
            <a:off x="8115300" y="1819658"/>
            <a:ext cx="3619500" cy="4352542"/>
          </a:xfrm>
          <a:prstGeom prst="rect">
            <a:avLst/>
          </a:prstGeom>
        </p:spPr>
        <p:txBody>
          <a:bodyPr vert="horz" lIns="0" tIns="0" rIns="0" bIns="0" rtlCol="0">
            <a:normAutofit/>
          </a:bodyPr>
          <a:lstStyle>
            <a:lvl2pPr>
              <a:buClr>
                <a:srgbClr val="5A5199"/>
              </a:buClr>
              <a:defRPr/>
            </a:lvl2pPr>
            <a:lvl3pPr>
              <a:buClr>
                <a:srgbClr val="5A5199"/>
              </a:buClr>
              <a:defRPr/>
            </a:lvl3pPr>
            <a:lvl4pPr>
              <a:buClr>
                <a:srgbClr val="5A5199"/>
              </a:buClr>
              <a:defRPr/>
            </a:lvl4pPr>
            <a:lvl5pPr>
              <a:buClr>
                <a:srgbClr val="5A5199"/>
              </a:buClr>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A53C1B6B-6651-DB40-86AB-CD3CEC2ABC7B}"/>
              </a:ext>
            </a:extLst>
          </p:cNvPr>
          <p:cNvSpPr>
            <a:spLocks noGrp="1"/>
          </p:cNvSpPr>
          <p:nvPr>
            <p:ph idx="12" hasCustomPrompt="1"/>
          </p:nvPr>
        </p:nvSpPr>
        <p:spPr>
          <a:xfrm>
            <a:off x="4286250" y="1828801"/>
            <a:ext cx="3619500" cy="4352542"/>
          </a:xfrm>
          <a:prstGeom prst="rect">
            <a:avLst/>
          </a:prstGeom>
        </p:spPr>
        <p:txBody>
          <a:bodyPr vert="horz" lIns="0" tIns="0" rIns="0" bIns="0" rtlCol="0">
            <a:normAutofit/>
          </a:bodyPr>
          <a:lstStyle>
            <a:lvl2pPr>
              <a:buClr>
                <a:srgbClr val="5A5199"/>
              </a:buClr>
              <a:defRPr/>
            </a:lvl2pPr>
            <a:lvl3pPr>
              <a:buClr>
                <a:srgbClr val="5A5199"/>
              </a:buClr>
              <a:defRPr/>
            </a:lvl3pPr>
            <a:lvl4pPr>
              <a:buClr>
                <a:srgbClr val="5A5199"/>
              </a:buClr>
              <a:defRPr/>
            </a:lvl4pPr>
            <a:lvl5pPr>
              <a:buClr>
                <a:srgbClr val="5A5199"/>
              </a:buClr>
              <a:defRPr/>
            </a:lvl5pPr>
          </a:lstStyle>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6" name="Table 5">
            <a:extLst>
              <a:ext uri="{FF2B5EF4-FFF2-40B4-BE49-F238E27FC236}">
                <a16:creationId xmlns:a16="http://schemas.microsoft.com/office/drawing/2014/main" id="{A89BD93F-BC08-7643-83DA-D8E822100183}"/>
              </a:ext>
            </a:extLst>
          </p:cNvPr>
          <p:cNvGraphicFramePr>
            <a:graphicFrameLocks noGrp="1"/>
          </p:cNvGraphicFramePr>
          <p:nvPr userDrawn="1">
            <p:extLst>
              <p:ext uri="{D42A27DB-BD31-4B8C-83A1-F6EECF244321}">
                <p14:modId xmlns:p14="http://schemas.microsoft.com/office/powerpoint/2010/main" val="665359519"/>
              </p:ext>
            </p:extLst>
          </p:nvPr>
        </p:nvGraphicFramePr>
        <p:xfrm>
          <a:off x="0" y="448055"/>
          <a:ext cx="3877056" cy="5733288"/>
        </p:xfrm>
        <a:graphic>
          <a:graphicData uri="http://schemas.openxmlformats.org/drawingml/2006/table">
            <a:tbl>
              <a:tblPr bandRow="1">
                <a:tableStyleId>{5C22544A-7EE6-4342-B048-85BDC9FD1C3A}</a:tableStyleId>
              </a:tblPr>
              <a:tblGrid>
                <a:gridCol w="439838">
                  <a:extLst>
                    <a:ext uri="{9D8B030D-6E8A-4147-A177-3AD203B41FA5}">
                      <a16:colId xmlns:a16="http://schemas.microsoft.com/office/drawing/2014/main" val="3493058612"/>
                    </a:ext>
                  </a:extLst>
                </a:gridCol>
                <a:gridCol w="3032567">
                  <a:extLst>
                    <a:ext uri="{9D8B030D-6E8A-4147-A177-3AD203B41FA5}">
                      <a16:colId xmlns:a16="http://schemas.microsoft.com/office/drawing/2014/main" val="1882464217"/>
                    </a:ext>
                  </a:extLst>
                </a:gridCol>
                <a:gridCol w="404651">
                  <a:extLst>
                    <a:ext uri="{9D8B030D-6E8A-4147-A177-3AD203B41FA5}">
                      <a16:colId xmlns:a16="http://schemas.microsoft.com/office/drawing/2014/main" val="234813064"/>
                    </a:ext>
                  </a:extLst>
                </a:gridCol>
              </a:tblGrid>
              <a:tr h="2866644">
                <a:tc row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474747"/>
                    </a:solidFill>
                  </a:tcPr>
                </a:tc>
                <a:tc>
                  <a:txBody>
                    <a:bodyPr/>
                    <a:lstStyle/>
                    <a:p>
                      <a:r>
                        <a:rPr lang="en-US" sz="2400" b="0" i="0" dirty="0">
                          <a:solidFill>
                            <a:schemeClr val="bg1"/>
                          </a:solidFill>
                          <a:latin typeface="Meta Offc Pro Normal" panose="020B0504030101020102" pitchFamily="34" charset="0"/>
                        </a:rPr>
                        <a:t>First level</a:t>
                      </a:r>
                    </a:p>
                  </a:txBody>
                  <a:tcPr marL="0" marB="228600" anchor="b">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74747"/>
                    </a:solidFill>
                  </a:tcPr>
                </a:tc>
                <a:tc rowSpan="2">
                  <a:txBody>
                    <a:bodyPr/>
                    <a:lstStyle/>
                    <a:p>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474747"/>
                    </a:solidFill>
                  </a:tcPr>
                </a:tc>
                <a:extLst>
                  <a:ext uri="{0D108BD9-81ED-4DB2-BD59-A6C34878D82A}">
                    <a16:rowId xmlns:a16="http://schemas.microsoft.com/office/drawing/2014/main" val="2076673918"/>
                  </a:ext>
                </a:extLst>
              </a:tr>
              <a:tr h="2866644">
                <a:tc vMerge="1">
                  <a:txBody>
                    <a:bodyPr/>
                    <a:lstStyle/>
                    <a:p>
                      <a:endParaRPr lang="en-US" dirty="0"/>
                    </a:p>
                  </a:txBody>
                  <a:tcPr>
                    <a:solidFill>
                      <a:srgbClr val="474747"/>
                    </a:solidFill>
                  </a:tcPr>
                </a:tc>
                <a:tc>
                  <a:txBody>
                    <a:bodyPr/>
                    <a:lstStyle/>
                    <a:p>
                      <a:r>
                        <a:rPr lang="en-US" sz="2800" b="0" i="0" dirty="0">
                          <a:solidFill>
                            <a:schemeClr val="bg1"/>
                          </a:solidFill>
                          <a:latin typeface="Meta Offc Pro Medium" panose="020B0504030101020102" pitchFamily="34" charset="0"/>
                        </a:rPr>
                        <a:t>Second level</a:t>
                      </a:r>
                    </a:p>
                  </a:txBody>
                  <a:tcPr marL="0" marT="228600">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74747"/>
                    </a:solidFill>
                  </a:tcPr>
                </a:tc>
                <a:tc vMerge="1">
                  <a:txBody>
                    <a:bodyPr/>
                    <a:lstStyle/>
                    <a:p>
                      <a:endParaRPr lang="en-US" dirty="0"/>
                    </a:p>
                  </a:txBody>
                  <a:tcPr>
                    <a:solidFill>
                      <a:srgbClr val="474747"/>
                    </a:solidFill>
                  </a:tcPr>
                </a:tc>
                <a:extLst>
                  <a:ext uri="{0D108BD9-81ED-4DB2-BD59-A6C34878D82A}">
                    <a16:rowId xmlns:a16="http://schemas.microsoft.com/office/drawing/2014/main" val="3865143482"/>
                  </a:ext>
                </a:extLst>
              </a:tr>
            </a:tbl>
          </a:graphicData>
        </a:graphic>
      </p:graphicFrame>
    </p:spTree>
    <p:extLst>
      <p:ext uri="{BB962C8B-B14F-4D97-AF65-F5344CB8AC3E}">
        <p14:creationId xmlns:p14="http://schemas.microsoft.com/office/powerpoint/2010/main" val="3430850248"/>
      </p:ext>
    </p:extLst>
  </p:cSld>
  <p:clrMapOvr>
    <a:masterClrMapping/>
  </p:clrMapOvr>
  <p:extLst mod="1">
    <p:ext uri="{DCECCB84-F9BA-43D5-87BE-67443E8EF086}">
      <p15:sldGuideLst xmlns:p15="http://schemas.microsoft.com/office/powerpoint/2012/main">
        <p15:guide id="1" pos="288">
          <p15:clr>
            <a:srgbClr val="FBAE40"/>
          </p15:clr>
        </p15:guide>
        <p15:guide id="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B19801-3735-3E4F-B487-565A85CA9352}"/>
              </a:ext>
            </a:extLst>
          </p:cNvPr>
          <p:cNvSpPr/>
          <p:nvPr userDrawn="1"/>
        </p:nvSpPr>
        <p:spPr>
          <a:xfrm>
            <a:off x="0" y="0"/>
            <a:ext cx="12192000" cy="6858000"/>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2">
            <a:extLst>
              <a:ext uri="{FF2B5EF4-FFF2-40B4-BE49-F238E27FC236}">
                <a16:creationId xmlns:a16="http://schemas.microsoft.com/office/drawing/2014/main" id="{0270D696-FC9D-764C-86AD-876ACA178FE6}"/>
              </a:ext>
            </a:extLst>
          </p:cNvPr>
          <p:cNvSpPr>
            <a:spLocks noGrp="1"/>
          </p:cNvSpPr>
          <p:nvPr>
            <p:ph idx="1" hasCustomPrompt="1"/>
          </p:nvPr>
        </p:nvSpPr>
        <p:spPr>
          <a:xfrm>
            <a:off x="457200" y="3703497"/>
            <a:ext cx="3422432" cy="2477846"/>
          </a:xfrm>
          <a:prstGeom prst="rect">
            <a:avLst/>
          </a:prstGeom>
          <a:noFill/>
        </p:spPr>
        <p:txBody>
          <a:bodyPr vert="horz" lIns="228600" tIns="0" rIns="228600" bIns="0" rtlCol="0">
            <a:normAutofit/>
          </a:bodyPr>
          <a:lstStyle>
            <a:lvl2pPr>
              <a:buClr>
                <a:srgbClr val="474747"/>
              </a:buClr>
              <a:defRPr>
                <a:solidFill>
                  <a:schemeClr val="bg1"/>
                </a:solidFill>
              </a:defRPr>
            </a:lvl2pPr>
            <a:lvl3pPr>
              <a:buClr>
                <a:srgbClr val="474747"/>
              </a:buClr>
              <a:defRPr>
                <a:solidFill>
                  <a:schemeClr val="bg1"/>
                </a:solidFill>
              </a:defRPr>
            </a:lvl3pPr>
            <a:lvl4pPr>
              <a:buClr>
                <a:srgbClr val="474747"/>
              </a:buClr>
              <a:defRPr>
                <a:solidFill>
                  <a:schemeClr val="bg1"/>
                </a:solidFill>
              </a:defRPr>
            </a:lvl4pPr>
            <a:lvl5pPr>
              <a:buClr>
                <a:srgbClr val="474747"/>
              </a:buClr>
              <a:defRPr>
                <a:solidFill>
                  <a:schemeClr val="bg1"/>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a:extLst>
              <a:ext uri="{FF2B5EF4-FFF2-40B4-BE49-F238E27FC236}">
                <a16:creationId xmlns:a16="http://schemas.microsoft.com/office/drawing/2014/main" id="{BB1ACA71-47D8-7D49-B6E7-916E4E9435ED}"/>
              </a:ext>
            </a:extLst>
          </p:cNvPr>
          <p:cNvSpPr>
            <a:spLocks noGrp="1"/>
          </p:cNvSpPr>
          <p:nvPr>
            <p:ph idx="12" hasCustomPrompt="1"/>
          </p:nvPr>
        </p:nvSpPr>
        <p:spPr>
          <a:xfrm>
            <a:off x="4286250" y="685800"/>
            <a:ext cx="7448550" cy="5495543"/>
          </a:xfrm>
          <a:prstGeom prst="rect">
            <a:avLst/>
          </a:prstGeom>
        </p:spPr>
        <p:txBody>
          <a:bodyPr vert="horz" lIns="0" tIns="0" rIns="0" bIns="0" rtlCol="0">
            <a:normAutofit/>
          </a:bodyPr>
          <a:lstStyle>
            <a:lvl2pPr>
              <a:buClr>
                <a:srgbClr val="474747"/>
              </a:buClr>
              <a:defRPr>
                <a:solidFill>
                  <a:schemeClr val="bg1"/>
                </a:solidFill>
              </a:defRPr>
            </a:lvl2pPr>
            <a:lvl3pPr>
              <a:buClr>
                <a:srgbClr val="474747"/>
              </a:buClr>
              <a:defRPr>
                <a:solidFill>
                  <a:schemeClr val="bg1"/>
                </a:solidFill>
              </a:defRPr>
            </a:lvl3pPr>
            <a:lvl4pPr>
              <a:buClr>
                <a:srgbClr val="474747"/>
              </a:buClr>
              <a:defRPr>
                <a:solidFill>
                  <a:schemeClr val="bg1"/>
                </a:solidFill>
              </a:defRPr>
            </a:lvl4pPr>
            <a:lvl5pPr>
              <a:buClr>
                <a:srgbClr val="474747"/>
              </a:buClr>
              <a:defRPr>
                <a:solidFill>
                  <a:schemeClr val="bg1"/>
                </a:solidFill>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 name="Oval 1">
            <a:extLst>
              <a:ext uri="{FF2B5EF4-FFF2-40B4-BE49-F238E27FC236}">
                <a16:creationId xmlns:a16="http://schemas.microsoft.com/office/drawing/2014/main" id="{BDB0E3A6-2FCC-564A-9E11-CEFDA8328549}"/>
              </a:ext>
            </a:extLst>
          </p:cNvPr>
          <p:cNvSpPr>
            <a:spLocks noChangeAspect="1"/>
          </p:cNvSpPr>
          <p:nvPr userDrawn="1"/>
        </p:nvSpPr>
        <p:spPr>
          <a:xfrm>
            <a:off x="1000125" y="903672"/>
            <a:ext cx="2286000" cy="2286000"/>
          </a:xfrm>
          <a:prstGeom prst="ellipse">
            <a:avLst/>
          </a:prstGeom>
          <a:solidFill>
            <a:srgbClr val="00548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D5BC46A-60A1-C249-AED2-8B71571F2844}"/>
              </a:ext>
            </a:extLst>
          </p:cNvPr>
          <p:cNvCxnSpPr/>
          <p:nvPr userDrawn="1"/>
        </p:nvCxnSpPr>
        <p:spPr>
          <a:xfrm>
            <a:off x="457200" y="3446584"/>
            <a:ext cx="34224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674604"/>
      </p:ext>
    </p:extLst>
  </p:cSld>
  <p:clrMapOvr>
    <a:masterClrMapping/>
  </p:clrMapOvr>
  <p:extLst mod="1">
    <p:ext uri="{DCECCB84-F9BA-43D5-87BE-67443E8EF086}">
      <p15:sldGuideLst xmlns:p15="http://schemas.microsoft.com/office/powerpoint/2012/main">
        <p15:guide id="1" pos="288">
          <p15:clr>
            <a:srgbClr val="FBAE40"/>
          </p15:clr>
        </p15:guide>
        <p15:guide id="2" orient="horz" pos="38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35B3B9-9732-8049-B290-ACB5725B1220}"/>
              </a:ext>
            </a:extLst>
          </p:cNvPr>
          <p:cNvSpPr/>
          <p:nvPr userDrawn="1"/>
        </p:nvSpPr>
        <p:spPr>
          <a:xfrm>
            <a:off x="0" y="0"/>
            <a:ext cx="12192000" cy="457200"/>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3" name="Text Placeholder 2">
            <a:extLst>
              <a:ext uri="{FF2B5EF4-FFF2-40B4-BE49-F238E27FC236}">
                <a16:creationId xmlns:a16="http://schemas.microsoft.com/office/drawing/2014/main" id="{736B5ED1-7D7B-D04E-B7DE-14CA68ECE69E}"/>
              </a:ext>
            </a:extLst>
          </p:cNvPr>
          <p:cNvSpPr>
            <a:spLocks noGrp="1"/>
          </p:cNvSpPr>
          <p:nvPr>
            <p:ph type="body" idx="1"/>
          </p:nvPr>
        </p:nvSpPr>
        <p:spPr>
          <a:xfrm>
            <a:off x="457200" y="685800"/>
            <a:ext cx="11277600" cy="54911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E011E822-35A1-B44E-A190-43A8F665DBB6}"/>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311865" y="0"/>
            <a:ext cx="1256703" cy="457200"/>
          </a:xfrm>
          <a:prstGeom prst="rect">
            <a:avLst/>
          </a:prstGeom>
        </p:spPr>
      </p:pic>
      <p:cxnSp>
        <p:nvCxnSpPr>
          <p:cNvPr id="11" name="Straight Connector 10">
            <a:extLst>
              <a:ext uri="{FF2B5EF4-FFF2-40B4-BE49-F238E27FC236}">
                <a16:creationId xmlns:a16="http://schemas.microsoft.com/office/drawing/2014/main" id="{482FD2B6-6C20-2A4F-A6C0-A8390F6C0257}"/>
              </a:ext>
            </a:extLst>
          </p:cNvPr>
          <p:cNvCxnSpPr/>
          <p:nvPr userDrawn="1"/>
        </p:nvCxnSpPr>
        <p:spPr>
          <a:xfrm>
            <a:off x="1580839" y="114300"/>
            <a:ext cx="1" cy="228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ACAEB42B-2277-F044-BC41-37350DD28BBB}"/>
              </a:ext>
            </a:extLst>
          </p:cNvPr>
          <p:cNvSpPr/>
          <p:nvPr userDrawn="1"/>
        </p:nvSpPr>
        <p:spPr>
          <a:xfrm>
            <a:off x="468923" y="6402633"/>
            <a:ext cx="1371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Section</a:t>
            </a:r>
          </a:p>
        </p:txBody>
      </p:sp>
      <p:sp>
        <p:nvSpPr>
          <p:cNvPr id="14" name="Rounded Rectangle 13">
            <a:extLst>
              <a:ext uri="{FF2B5EF4-FFF2-40B4-BE49-F238E27FC236}">
                <a16:creationId xmlns:a16="http://schemas.microsoft.com/office/drawing/2014/main" id="{6808DE7C-377D-B647-83DD-5DC6DAE540F0}"/>
              </a:ext>
            </a:extLst>
          </p:cNvPr>
          <p:cNvSpPr/>
          <p:nvPr userDrawn="1"/>
        </p:nvSpPr>
        <p:spPr>
          <a:xfrm>
            <a:off x="1899959"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1</a:t>
            </a:r>
          </a:p>
        </p:txBody>
      </p:sp>
      <p:sp>
        <p:nvSpPr>
          <p:cNvPr id="15" name="Rounded Rectangle 14">
            <a:extLst>
              <a:ext uri="{FF2B5EF4-FFF2-40B4-BE49-F238E27FC236}">
                <a16:creationId xmlns:a16="http://schemas.microsoft.com/office/drawing/2014/main" id="{D2072102-0EE4-0743-ABDF-4988891E486C}"/>
              </a:ext>
            </a:extLst>
          </p:cNvPr>
          <p:cNvSpPr/>
          <p:nvPr userDrawn="1"/>
        </p:nvSpPr>
        <p:spPr>
          <a:xfrm>
            <a:off x="2187995"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2</a:t>
            </a:r>
          </a:p>
        </p:txBody>
      </p:sp>
      <p:sp>
        <p:nvSpPr>
          <p:cNvPr id="17" name="Rounded Rectangle 16">
            <a:extLst>
              <a:ext uri="{FF2B5EF4-FFF2-40B4-BE49-F238E27FC236}">
                <a16:creationId xmlns:a16="http://schemas.microsoft.com/office/drawing/2014/main" id="{977FBF24-1DB5-8844-A33F-706090C536E8}"/>
              </a:ext>
            </a:extLst>
          </p:cNvPr>
          <p:cNvSpPr/>
          <p:nvPr userDrawn="1"/>
        </p:nvSpPr>
        <p:spPr>
          <a:xfrm>
            <a:off x="2476031"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3</a:t>
            </a:r>
          </a:p>
        </p:txBody>
      </p:sp>
      <p:sp>
        <p:nvSpPr>
          <p:cNvPr id="18" name="Rounded Rectangle 17">
            <a:extLst>
              <a:ext uri="{FF2B5EF4-FFF2-40B4-BE49-F238E27FC236}">
                <a16:creationId xmlns:a16="http://schemas.microsoft.com/office/drawing/2014/main" id="{6E15B7A1-A30E-E942-BA37-4AEE56DDA1C8}"/>
              </a:ext>
            </a:extLst>
          </p:cNvPr>
          <p:cNvSpPr/>
          <p:nvPr userDrawn="1"/>
        </p:nvSpPr>
        <p:spPr>
          <a:xfrm>
            <a:off x="2764067"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4</a:t>
            </a:r>
          </a:p>
        </p:txBody>
      </p:sp>
      <p:sp>
        <p:nvSpPr>
          <p:cNvPr id="19" name="Rounded Rectangle 18">
            <a:extLst>
              <a:ext uri="{FF2B5EF4-FFF2-40B4-BE49-F238E27FC236}">
                <a16:creationId xmlns:a16="http://schemas.microsoft.com/office/drawing/2014/main" id="{5FB21BB1-C7F4-7B4C-8CF0-316360F8B36D}"/>
              </a:ext>
            </a:extLst>
          </p:cNvPr>
          <p:cNvSpPr/>
          <p:nvPr userDrawn="1"/>
        </p:nvSpPr>
        <p:spPr>
          <a:xfrm>
            <a:off x="3052103"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5</a:t>
            </a:r>
          </a:p>
        </p:txBody>
      </p:sp>
      <p:sp>
        <p:nvSpPr>
          <p:cNvPr id="20" name="Rounded Rectangle 19">
            <a:extLst>
              <a:ext uri="{FF2B5EF4-FFF2-40B4-BE49-F238E27FC236}">
                <a16:creationId xmlns:a16="http://schemas.microsoft.com/office/drawing/2014/main" id="{A6E6308B-F4E6-4A42-ACFD-F47A68E96D95}"/>
              </a:ext>
            </a:extLst>
          </p:cNvPr>
          <p:cNvSpPr/>
          <p:nvPr userDrawn="1"/>
        </p:nvSpPr>
        <p:spPr>
          <a:xfrm>
            <a:off x="3340139"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6</a:t>
            </a:r>
          </a:p>
        </p:txBody>
      </p:sp>
      <p:sp>
        <p:nvSpPr>
          <p:cNvPr id="21" name="Rounded Rectangle 20">
            <a:extLst>
              <a:ext uri="{FF2B5EF4-FFF2-40B4-BE49-F238E27FC236}">
                <a16:creationId xmlns:a16="http://schemas.microsoft.com/office/drawing/2014/main" id="{EBA598B1-FE47-CC4B-95AC-AC0FF4C89DE3}"/>
              </a:ext>
            </a:extLst>
          </p:cNvPr>
          <p:cNvSpPr/>
          <p:nvPr userDrawn="1"/>
        </p:nvSpPr>
        <p:spPr>
          <a:xfrm>
            <a:off x="3628175"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7</a:t>
            </a:r>
          </a:p>
        </p:txBody>
      </p:sp>
      <p:sp>
        <p:nvSpPr>
          <p:cNvPr id="22" name="Rounded Rectangle 21">
            <a:extLst>
              <a:ext uri="{FF2B5EF4-FFF2-40B4-BE49-F238E27FC236}">
                <a16:creationId xmlns:a16="http://schemas.microsoft.com/office/drawing/2014/main" id="{900D9D09-F1B2-5743-83E2-B6BAB6F04220}"/>
              </a:ext>
            </a:extLst>
          </p:cNvPr>
          <p:cNvSpPr/>
          <p:nvPr userDrawn="1"/>
        </p:nvSpPr>
        <p:spPr>
          <a:xfrm>
            <a:off x="3916211"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8</a:t>
            </a:r>
          </a:p>
        </p:txBody>
      </p:sp>
      <p:sp>
        <p:nvSpPr>
          <p:cNvPr id="23" name="Rounded Rectangle 22">
            <a:extLst>
              <a:ext uri="{FF2B5EF4-FFF2-40B4-BE49-F238E27FC236}">
                <a16:creationId xmlns:a16="http://schemas.microsoft.com/office/drawing/2014/main" id="{35D4E223-498C-F646-80B9-51582BA19014}"/>
              </a:ext>
            </a:extLst>
          </p:cNvPr>
          <p:cNvSpPr/>
          <p:nvPr userDrawn="1"/>
        </p:nvSpPr>
        <p:spPr>
          <a:xfrm>
            <a:off x="4214915"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9</a:t>
            </a:r>
          </a:p>
        </p:txBody>
      </p:sp>
      <p:sp>
        <p:nvSpPr>
          <p:cNvPr id="24" name="Rounded Rectangle 23">
            <a:extLst>
              <a:ext uri="{FF2B5EF4-FFF2-40B4-BE49-F238E27FC236}">
                <a16:creationId xmlns:a16="http://schemas.microsoft.com/office/drawing/2014/main" id="{70EF8866-F017-D340-A3FD-4C8E65E8FB37}"/>
              </a:ext>
            </a:extLst>
          </p:cNvPr>
          <p:cNvSpPr/>
          <p:nvPr userDrawn="1"/>
        </p:nvSpPr>
        <p:spPr>
          <a:xfrm>
            <a:off x="4513619" y="6402633"/>
            <a:ext cx="4572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A</a:t>
            </a:r>
          </a:p>
        </p:txBody>
      </p:sp>
      <p:sp>
        <p:nvSpPr>
          <p:cNvPr id="25" name="Rounded Rectangle 24">
            <a:extLst>
              <a:ext uri="{FF2B5EF4-FFF2-40B4-BE49-F238E27FC236}">
                <a16:creationId xmlns:a16="http://schemas.microsoft.com/office/drawing/2014/main" id="{7C28C36C-7EE0-EF49-9BE1-2778DA4C67BB}"/>
              </a:ext>
            </a:extLst>
          </p:cNvPr>
          <p:cNvSpPr/>
          <p:nvPr userDrawn="1"/>
        </p:nvSpPr>
        <p:spPr>
          <a:xfrm>
            <a:off x="5024159" y="6402633"/>
            <a:ext cx="4572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B</a:t>
            </a:r>
          </a:p>
        </p:txBody>
      </p:sp>
      <p:sp>
        <p:nvSpPr>
          <p:cNvPr id="26" name="Rounded Rectangle 25">
            <a:extLst>
              <a:ext uri="{FF2B5EF4-FFF2-40B4-BE49-F238E27FC236}">
                <a16:creationId xmlns:a16="http://schemas.microsoft.com/office/drawing/2014/main" id="{03F686FD-B02D-8640-8A3B-596D3245AFB8}"/>
              </a:ext>
            </a:extLst>
          </p:cNvPr>
          <p:cNvSpPr/>
          <p:nvPr userDrawn="1"/>
        </p:nvSpPr>
        <p:spPr>
          <a:xfrm>
            <a:off x="5540795" y="6402633"/>
            <a:ext cx="4572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C</a:t>
            </a:r>
          </a:p>
        </p:txBody>
      </p:sp>
      <p:sp>
        <p:nvSpPr>
          <p:cNvPr id="31" name="TextBox 30">
            <a:extLst>
              <a:ext uri="{FF2B5EF4-FFF2-40B4-BE49-F238E27FC236}">
                <a16:creationId xmlns:a16="http://schemas.microsoft.com/office/drawing/2014/main" id="{42F13953-B41B-AC4C-A0F2-428ABC2A8687}"/>
              </a:ext>
            </a:extLst>
          </p:cNvPr>
          <p:cNvSpPr txBox="1"/>
          <p:nvPr userDrawn="1"/>
        </p:nvSpPr>
        <p:spPr>
          <a:xfrm>
            <a:off x="8419605" y="6450972"/>
            <a:ext cx="3315195" cy="123111"/>
          </a:xfrm>
          <a:prstGeom prst="rect">
            <a:avLst/>
          </a:prstGeom>
          <a:noFill/>
        </p:spPr>
        <p:txBody>
          <a:bodyPr wrap="square" lIns="0" tIns="0" rIns="0" bIns="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0" i="0" dirty="0">
                <a:solidFill>
                  <a:schemeClr val="tx1"/>
                </a:solidFill>
                <a:latin typeface="Meta Offc Pro Thin" panose="020B0404030101020102" pitchFamily="34" charset="0"/>
                <a:cs typeface="Arial" panose="020B0604020202020204" pitchFamily="34" charset="0"/>
              </a:rPr>
              <a:t>©2018 Discover Financial Services</a:t>
            </a:r>
            <a:r>
              <a:rPr lang="en-US" sz="800" b="0" i="0" dirty="0">
                <a:solidFill>
                  <a:srgbClr val="00548A"/>
                </a:solidFill>
                <a:latin typeface="Meta Offc Pro Thin" panose="020B0404030101020102" pitchFamily="34" charset="0"/>
                <a:cs typeface="Arial" panose="020B0604020202020204" pitchFamily="34" charset="0"/>
              </a:rPr>
              <a:t> | </a:t>
            </a:r>
            <a:fld id="{EF786444-7F1B-AD45-868C-939B305E1CA0}" type="slidenum">
              <a:rPr lang="en-US" sz="800" b="0" i="0" smtClean="0">
                <a:solidFill>
                  <a:schemeClr val="tx1"/>
                </a:solidFill>
                <a:latin typeface="Meta Offc Pro Thin" panose="020B0404030101020102"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r>
              <a:rPr lang="en-US" sz="800" b="0" i="0" dirty="0">
                <a:solidFill>
                  <a:schemeClr val="tx1"/>
                </a:solidFill>
                <a:latin typeface="Meta Offc Pro Thin" panose="020B0404030101020102" pitchFamily="34" charset="0"/>
                <a:cs typeface="Arial" panose="020B0604020202020204" pitchFamily="34" charset="0"/>
              </a:rPr>
              <a:t> </a:t>
            </a:r>
          </a:p>
        </p:txBody>
      </p:sp>
      <p:sp>
        <p:nvSpPr>
          <p:cNvPr id="33" name="TextBox 32">
            <a:extLst>
              <a:ext uri="{FF2B5EF4-FFF2-40B4-BE49-F238E27FC236}">
                <a16:creationId xmlns:a16="http://schemas.microsoft.com/office/drawing/2014/main" id="{539CE0BE-A05E-704C-AECF-717FD44CD237}"/>
              </a:ext>
            </a:extLst>
          </p:cNvPr>
          <p:cNvSpPr txBox="1"/>
          <p:nvPr userDrawn="1"/>
        </p:nvSpPr>
        <p:spPr>
          <a:xfrm>
            <a:off x="1593111" y="105489"/>
            <a:ext cx="10153961" cy="246221"/>
          </a:xfrm>
          <a:prstGeom prst="rect">
            <a:avLst/>
          </a:prstGeom>
          <a:noFill/>
        </p:spPr>
        <p:txBody>
          <a:bodyPr wrap="square" lIns="164592"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chemeClr val="bg1"/>
                </a:solidFill>
                <a:latin typeface="Meta Offc Pro Medium" panose="020B0504030101020102" pitchFamily="34" charset="0"/>
              </a:rPr>
              <a:t>AAP: Enabling Human Insights and Machine Intelligence</a:t>
            </a:r>
          </a:p>
        </p:txBody>
      </p:sp>
      <p:sp>
        <p:nvSpPr>
          <p:cNvPr id="2" name="Rectangle 1">
            <a:extLst>
              <a:ext uri="{FF2B5EF4-FFF2-40B4-BE49-F238E27FC236}">
                <a16:creationId xmlns:a16="http://schemas.microsoft.com/office/drawing/2014/main" id="{90DB2860-4737-E243-BAAA-A7B5D68F3EF6}"/>
              </a:ext>
            </a:extLst>
          </p:cNvPr>
          <p:cNvSpPr/>
          <p:nvPr userDrawn="1"/>
        </p:nvSpPr>
        <p:spPr>
          <a:xfrm>
            <a:off x="422031" y="6295292"/>
            <a:ext cx="5673969" cy="445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C991F8E6-7E0C-7440-9A8E-0C2ECD826E25}"/>
              </a:ext>
            </a:extLst>
          </p:cNvPr>
          <p:cNvSpPr txBox="1"/>
          <p:nvPr userDrawn="1"/>
        </p:nvSpPr>
        <p:spPr>
          <a:xfrm>
            <a:off x="4438403" y="6450971"/>
            <a:ext cx="3315195" cy="123111"/>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rgbClr val="FF6000"/>
                </a:solidFill>
                <a:latin typeface="Meta Offc Pro Thin" panose="020B0404030101020102" pitchFamily="34" charset="0"/>
                <a:cs typeface="Arial" panose="020B0604020202020204" pitchFamily="34" charset="0"/>
              </a:rPr>
              <a:t>20181203 Version 1</a:t>
            </a:r>
          </a:p>
        </p:txBody>
      </p:sp>
    </p:spTree>
    <p:extLst>
      <p:ext uri="{BB962C8B-B14F-4D97-AF65-F5344CB8AC3E}">
        <p14:creationId xmlns:p14="http://schemas.microsoft.com/office/powerpoint/2010/main" val="182655627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49" r:id="rId3"/>
    <p:sldLayoutId id="2147483651" r:id="rId4"/>
    <p:sldLayoutId id="2147483659" r:id="rId5"/>
    <p:sldLayoutId id="2147483662" r:id="rId6"/>
    <p:sldLayoutId id="2147483663" r:id="rId7"/>
    <p:sldLayoutId id="2147483664" r:id="rId8"/>
  </p:sldLayoutIdLst>
  <p:txStyles>
    <p:titleStyle>
      <a:lvl1pPr algn="l" defTabSz="914400" rtl="0" eaLnBrk="1" latinLnBrk="0" hangingPunct="1">
        <a:lnSpc>
          <a:spcPct val="90000"/>
        </a:lnSpc>
        <a:spcBef>
          <a:spcPct val="0"/>
        </a:spcBef>
        <a:buNone/>
        <a:defRPr sz="1600" b="0" i="0" kern="1200">
          <a:solidFill>
            <a:schemeClr val="bg1"/>
          </a:solidFill>
          <a:latin typeface="Futura Medium" pitchFamily="2" charset="0"/>
          <a:ea typeface="+mj-ea"/>
          <a:cs typeface="+mj-cs"/>
        </a:defRPr>
      </a:lvl1pPr>
    </p:titleStyle>
    <p:bodyStyle>
      <a:lvl1pPr marL="228600" indent="-228600" algn="l" defTabSz="914400" rtl="0" eaLnBrk="1" latinLnBrk="0" hangingPunct="1">
        <a:lnSpc>
          <a:spcPct val="90000"/>
        </a:lnSpc>
        <a:spcBef>
          <a:spcPts val="1000"/>
        </a:spcBef>
        <a:buClr>
          <a:srgbClr val="00548A"/>
        </a:buClr>
        <a:buFont typeface="Wingdings" pitchFamily="2" charset="2"/>
        <a:buChar char="§"/>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3.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4922533-0FCF-E949-BE17-61DE642F5543}"/>
              </a:ext>
            </a:extLst>
          </p:cNvPr>
          <p:cNvPicPr>
            <a:picLocks noChangeAspect="1"/>
          </p:cNvPicPr>
          <p:nvPr/>
        </p:nvPicPr>
        <p:blipFill rotWithShape="1">
          <a:blip r:embed="rId2"/>
          <a:srcRect b="18959"/>
          <a:stretch/>
        </p:blipFill>
        <p:spPr>
          <a:xfrm>
            <a:off x="0" y="0"/>
            <a:ext cx="12192000" cy="6858000"/>
          </a:xfrm>
          <a:prstGeom prst="rect">
            <a:avLst/>
          </a:prstGeom>
        </p:spPr>
      </p:pic>
      <p:sp>
        <p:nvSpPr>
          <p:cNvPr id="3" name="Subtitle 2">
            <a:extLst>
              <a:ext uri="{FF2B5EF4-FFF2-40B4-BE49-F238E27FC236}">
                <a16:creationId xmlns:a16="http://schemas.microsoft.com/office/drawing/2014/main" id="{5286DD69-6E23-5E4D-B7DC-61EBD15CE0DF}"/>
              </a:ext>
            </a:extLst>
          </p:cNvPr>
          <p:cNvSpPr>
            <a:spLocks noGrp="1"/>
          </p:cNvSpPr>
          <p:nvPr>
            <p:ph type="subTitle" idx="1"/>
          </p:nvPr>
        </p:nvSpPr>
        <p:spPr/>
        <p:txBody>
          <a:bodyPr/>
          <a:lstStyle/>
          <a:p>
            <a:pPr lvl="0"/>
            <a:r>
              <a:rPr lang="en-US" dirty="0">
                <a:solidFill>
                  <a:prstClr val="white"/>
                </a:solidFill>
              </a:rPr>
              <a:t>Advanced Analytics Platforms (AAP)</a:t>
            </a:r>
          </a:p>
          <a:p>
            <a:pPr lvl="0"/>
            <a:r>
              <a:rPr lang="en-US" sz="1400" dirty="0">
                <a:solidFill>
                  <a:prstClr val="white"/>
                </a:solidFill>
              </a:rPr>
              <a:t>Enabling Human Insights and Machine Intelligence</a:t>
            </a:r>
          </a:p>
        </p:txBody>
      </p:sp>
      <p:sp>
        <p:nvSpPr>
          <p:cNvPr id="5" name="TextBox 4">
            <a:extLst>
              <a:ext uri="{FF2B5EF4-FFF2-40B4-BE49-F238E27FC236}">
                <a16:creationId xmlns:a16="http://schemas.microsoft.com/office/drawing/2014/main" id="{2D259254-0C4A-BE45-B949-A7721B309DB9}"/>
              </a:ext>
            </a:extLst>
          </p:cNvPr>
          <p:cNvSpPr txBox="1"/>
          <p:nvPr/>
        </p:nvSpPr>
        <p:spPr>
          <a:xfrm>
            <a:off x="4438403" y="6450971"/>
            <a:ext cx="3315195" cy="123111"/>
          </a:xfrm>
          <a:prstGeom prst="rect">
            <a:avLst/>
          </a:prstGeom>
          <a:noFill/>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bg1"/>
                </a:solidFill>
                <a:latin typeface="Meta Offc Pro Thin" panose="020B0404030101020102" pitchFamily="34" charset="0"/>
                <a:cs typeface="Arial" panose="020B0604020202020204" pitchFamily="34" charset="0"/>
              </a:rPr>
              <a:t>20181203 Version 1</a:t>
            </a:r>
          </a:p>
        </p:txBody>
      </p:sp>
      <p:sp>
        <p:nvSpPr>
          <p:cNvPr id="9" name="Rectangle 8">
            <a:extLst>
              <a:ext uri="{FF2B5EF4-FFF2-40B4-BE49-F238E27FC236}">
                <a16:creationId xmlns:a16="http://schemas.microsoft.com/office/drawing/2014/main" id="{F7F951CA-BAC0-9146-949F-88993BA6D72C}"/>
              </a:ext>
            </a:extLst>
          </p:cNvPr>
          <p:cNvSpPr/>
          <p:nvPr/>
        </p:nvSpPr>
        <p:spPr>
          <a:xfrm>
            <a:off x="0" y="-10319"/>
            <a:ext cx="12192000" cy="5049838"/>
          </a:xfrm>
          <a:prstGeom prst="rect">
            <a:avLst/>
          </a:prstGeom>
          <a:gradFill>
            <a:gsLst>
              <a:gs pos="0">
                <a:schemeClr val="bg1">
                  <a:alpha val="0"/>
                </a:schemeClr>
              </a:gs>
              <a:gs pos="100000">
                <a:srgbClr val="C00000">
                  <a:alpha val="1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C35A66D-510A-C446-A917-51F753EF786A}"/>
              </a:ext>
            </a:extLst>
          </p:cNvPr>
          <p:cNvPicPr>
            <a:picLocks noChangeAspect="1"/>
          </p:cNvPicPr>
          <p:nvPr/>
        </p:nvPicPr>
        <p:blipFill>
          <a:blip r:embed="rId3"/>
          <a:stretch>
            <a:fillRect/>
          </a:stretch>
        </p:blipFill>
        <p:spPr>
          <a:xfrm>
            <a:off x="3359728" y="3170867"/>
            <a:ext cx="5472545" cy="914400"/>
          </a:xfrm>
          <a:prstGeom prst="rect">
            <a:avLst/>
          </a:prstGeom>
        </p:spPr>
      </p:pic>
    </p:spTree>
    <p:extLst>
      <p:ext uri="{BB962C8B-B14F-4D97-AF65-F5344CB8AC3E}">
        <p14:creationId xmlns:p14="http://schemas.microsoft.com/office/powerpoint/2010/main" val="188184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24B5B05-048A-1E44-8D90-904701B11391}"/>
              </a:ext>
            </a:extLst>
          </p:cNvPr>
          <p:cNvGraphicFramePr>
            <a:graphicFrameLocks noGrp="1"/>
          </p:cNvGraphicFramePr>
          <p:nvPr>
            <p:ph idx="1"/>
            <p:extLst>
              <p:ext uri="{D42A27DB-BD31-4B8C-83A1-F6EECF244321}">
                <p14:modId xmlns:p14="http://schemas.microsoft.com/office/powerpoint/2010/main" val="3718193678"/>
              </p:ext>
            </p:extLst>
          </p:nvPr>
        </p:nvGraphicFramePr>
        <p:xfrm>
          <a:off x="457200" y="1769132"/>
          <a:ext cx="11271683" cy="4419473"/>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128764698"/>
                    </a:ext>
                  </a:extLst>
                </a:gridCol>
                <a:gridCol w="1240715">
                  <a:extLst>
                    <a:ext uri="{9D8B030D-6E8A-4147-A177-3AD203B41FA5}">
                      <a16:colId xmlns:a16="http://schemas.microsoft.com/office/drawing/2014/main" val="2551756320"/>
                    </a:ext>
                  </a:extLst>
                </a:gridCol>
                <a:gridCol w="1943862">
                  <a:extLst>
                    <a:ext uri="{9D8B030D-6E8A-4147-A177-3AD203B41FA5}">
                      <a16:colId xmlns:a16="http://schemas.microsoft.com/office/drawing/2014/main" val="3071739524"/>
                    </a:ext>
                  </a:extLst>
                </a:gridCol>
                <a:gridCol w="1943862">
                  <a:extLst>
                    <a:ext uri="{9D8B030D-6E8A-4147-A177-3AD203B41FA5}">
                      <a16:colId xmlns:a16="http://schemas.microsoft.com/office/drawing/2014/main" val="1639353452"/>
                    </a:ext>
                  </a:extLst>
                </a:gridCol>
                <a:gridCol w="1943862">
                  <a:extLst>
                    <a:ext uri="{9D8B030D-6E8A-4147-A177-3AD203B41FA5}">
                      <a16:colId xmlns:a16="http://schemas.microsoft.com/office/drawing/2014/main" val="20004"/>
                    </a:ext>
                  </a:extLst>
                </a:gridCol>
                <a:gridCol w="1943862">
                  <a:extLst>
                    <a:ext uri="{9D8B030D-6E8A-4147-A177-3AD203B41FA5}">
                      <a16:colId xmlns:a16="http://schemas.microsoft.com/office/drawing/2014/main" val="3418197230"/>
                    </a:ext>
                  </a:extLst>
                </a:gridCol>
              </a:tblGrid>
              <a:tr h="388870">
                <a:tc>
                  <a:txBody>
                    <a:bodyPr/>
                    <a:lstStyle/>
                    <a:p>
                      <a:pPr algn="r">
                        <a:lnSpc>
                          <a:spcPts val="2400"/>
                        </a:lnSpc>
                      </a:pPr>
                      <a:r>
                        <a:rPr lang="en-US" sz="1600" b="0" i="0" dirty="0">
                          <a:solidFill>
                            <a:srgbClr val="5A5199"/>
                          </a:solidFill>
                          <a:latin typeface="Meta Offc Pro Normal" panose="020B0504030101020102" pitchFamily="34" charset="0"/>
                        </a:rPr>
                        <a:t>Above the Surface</a:t>
                      </a:r>
                    </a:p>
                  </a:txBody>
                  <a:tcPr marL="82296" marR="82296" marT="82296" marB="8229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A519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nSpc>
                          <a:spcPts val="1000"/>
                        </a:lnSpc>
                      </a:pPr>
                      <a:endParaRPr lang="en-US" sz="800" dirty="0"/>
                    </a:p>
                  </a:txBody>
                  <a:tcPr marL="118872" marR="82296" marT="82296" marB="82296">
                    <a:lnL w="12700" cap="flat" cmpd="sng" algn="ctr">
                      <a:no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Aft>
                          <a:spcPts val="600"/>
                        </a:spcAft>
                      </a:pPr>
                      <a:r>
                        <a:rPr lang="en-US" sz="1200" b="1" i="0" dirty="0">
                          <a:solidFill>
                            <a:srgbClr val="5A5199"/>
                          </a:solidFill>
                          <a:latin typeface="Meta Offc Pro Normal" panose="020B0504030101020102" pitchFamily="34" charset="0"/>
                        </a:rPr>
                        <a:t>Card</a:t>
                      </a:r>
                      <a:endParaRPr lang="en-US" sz="1200" b="0" i="0" dirty="0">
                        <a:solidFill>
                          <a:srgbClr val="5A5199"/>
                        </a:solidFill>
                        <a:latin typeface="Meta Offc Pro Normal" panose="020B0504030101020102" pitchFamily="34" charset="0"/>
                      </a:endParaRPr>
                    </a:p>
                  </a:txBody>
                  <a:tcPr marL="118872" marR="82296" marT="82296" marB="82296" anchor="ct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Aft>
                          <a:spcPts val="600"/>
                        </a:spcAft>
                      </a:pPr>
                      <a:r>
                        <a:rPr lang="en-US" sz="1200" b="1" i="0" dirty="0">
                          <a:solidFill>
                            <a:srgbClr val="5A5199"/>
                          </a:solidFill>
                          <a:latin typeface="Meta Offc Pro Normal" panose="020B0504030101020102" pitchFamily="34" charset="0"/>
                        </a:rPr>
                        <a:t>Bank</a:t>
                      </a:r>
                      <a:endParaRPr lang="en-US" sz="1200" b="0" i="0" dirty="0">
                        <a:solidFill>
                          <a:srgbClr val="5A5199"/>
                        </a:solidFill>
                        <a:latin typeface="Meta Offc Pro Normal" panose="020B0504030101020102" pitchFamily="34" charset="0"/>
                      </a:endParaRPr>
                    </a:p>
                  </a:txBody>
                  <a:tcPr marL="118872" marR="82296" marT="82296" marB="82296" anchor="ct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Aft>
                          <a:spcPts val="600"/>
                        </a:spcAft>
                      </a:pPr>
                      <a:r>
                        <a:rPr lang="en-US" sz="1200" b="1" i="0" dirty="0">
                          <a:solidFill>
                            <a:srgbClr val="5A5199"/>
                          </a:solidFill>
                          <a:latin typeface="Meta Offc Pro Normal" panose="020B0504030101020102" pitchFamily="34" charset="0"/>
                        </a:rPr>
                        <a:t>Payments</a:t>
                      </a:r>
                    </a:p>
                  </a:txBody>
                  <a:tcPr marL="118872" marR="82296" marT="82296" marB="82296" anchor="ct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spcAft>
                          <a:spcPts val="600"/>
                        </a:spcAft>
                      </a:pPr>
                      <a:r>
                        <a:rPr lang="en-US" sz="1200" b="1" i="0" dirty="0">
                          <a:solidFill>
                            <a:srgbClr val="5A5199"/>
                          </a:solidFill>
                          <a:latin typeface="Meta Offc Pro Normal" panose="020B0504030101020102" pitchFamily="34" charset="0"/>
                        </a:rPr>
                        <a:t>Enterprise</a:t>
                      </a:r>
                      <a:endParaRPr lang="en-US" sz="1200" b="0" i="0" dirty="0">
                        <a:solidFill>
                          <a:srgbClr val="5A5199"/>
                        </a:solidFill>
                        <a:latin typeface="Meta Offc Pro Normal" panose="020B0504030101020102" pitchFamily="34" charset="0"/>
                      </a:endParaRPr>
                    </a:p>
                  </a:txBody>
                  <a:tcPr marL="118872" marR="82296" marT="82296" marB="82296" anchor="ctr">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9443232"/>
                  </a:ext>
                </a:extLst>
              </a:tr>
              <a:tr h="461556">
                <a:tc>
                  <a:txBody>
                    <a:bodyPr/>
                    <a:lstStyle/>
                    <a:p>
                      <a:pPr algn="r">
                        <a:lnSpc>
                          <a:spcPts val="1000"/>
                        </a:lnSpc>
                      </a:pPr>
                      <a:r>
                        <a:rPr lang="en-US" sz="1000" b="0" i="0" dirty="0">
                          <a:solidFill>
                            <a:srgbClr val="5A5199"/>
                          </a:solidFill>
                          <a:latin typeface="Meta Offc Pro Normal" panose="020B0504030101020102" pitchFamily="34" charset="0"/>
                        </a:rPr>
                        <a:t>Insights and Actions</a:t>
                      </a:r>
                    </a:p>
                  </a:txBody>
                  <a:tcPr marL="82296" marR="82296" marT="82296" marB="8229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A5199"/>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rgbClr val="5A5199"/>
                      </a:solidFill>
                      <a:prstDash val="solid"/>
                      <a:round/>
                      <a:headEnd type="none" w="med" len="med"/>
                      <a:tailEnd type="none" w="med" len="med"/>
                    </a:lnT>
                    <a:lnB w="12700" cap="flat" cmpd="sng" algn="ctr">
                      <a:solidFill>
                        <a:srgbClr val="5A519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dirty="0">
                          <a:solidFill>
                            <a:srgbClr val="5A5199"/>
                          </a:solidFill>
                          <a:latin typeface="Meta Offc Pro Normal" panose="020B0504030101020102" pitchFamily="34" charset="0"/>
                        </a:rPr>
                        <a:t>Analytics &amp; Modeling</a:t>
                      </a:r>
                      <a:endParaRPr lang="en-US" sz="1000" b="1" i="0" baseline="0" dirty="0">
                        <a:solidFill>
                          <a:srgbClr val="5A5199"/>
                        </a:solidFill>
                        <a:latin typeface="Meta Offc Pro Normal" panose="020B0504030101020102" pitchFamily="34" charset="0"/>
                      </a:endParaRPr>
                    </a:p>
                  </a:txBody>
                  <a:tcPr marL="118872" marR="82296" marT="82296" marB="8229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rgbClr val="5A5199"/>
                          </a:solidFill>
                          <a:latin typeface="Meta Offc Pro Normal" panose="020B0504030101020102" pitchFamily="34" charset="0"/>
                        </a:rPr>
                        <a:t>Partner</a:t>
                      </a:r>
                      <a:r>
                        <a:rPr lang="en-US" sz="800" b="0" i="0" baseline="0" dirty="0">
                          <a:solidFill>
                            <a:srgbClr val="5A5199"/>
                          </a:solidFill>
                          <a:latin typeface="Meta Offc Pro Normal" panose="020B0504030101020102" pitchFamily="34" charset="0"/>
                        </a:rPr>
                        <a:t> with Business and BT stakeholders to build predictive models and execute strategies using Statistical analysis, Machine Learning and AI. Optimized Decision-making using various data science techniques leveraging advanced analytic platforms with a robust set of data. Help set the information strategy for enterprise and acquire external data</a:t>
                      </a:r>
                      <a:endParaRPr lang="en-US" sz="800" b="0" i="0" dirty="0">
                        <a:solidFill>
                          <a:srgbClr val="5A5199"/>
                        </a:solidFill>
                        <a:latin typeface="Meta Offc Pro Normal" panose="020B0504030101020102" pitchFamily="34" charset="0"/>
                      </a:endParaRPr>
                    </a:p>
                  </a:txBody>
                  <a:tcPr marL="118872" marR="82296" marT="82296" marB="8229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800" b="0" i="0" baseline="0" dirty="0">
                        <a:solidFill>
                          <a:srgbClr val="5A5199"/>
                        </a:solidFill>
                        <a:latin typeface="Meta Offc Pro Normal" panose="020B0504030101020102" pitchFamily="34" charset="0"/>
                      </a:endParaRPr>
                    </a:p>
                  </a:txBody>
                  <a:tcPr marL="118872" marR="82296" marT="82296" marB="8229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8910267"/>
                  </a:ext>
                </a:extLst>
              </a:tr>
              <a:tr h="822960">
                <a:tc>
                  <a:txBody>
                    <a:bodyPr/>
                    <a:lstStyle/>
                    <a:p>
                      <a:pPr algn="r">
                        <a:lnSpc>
                          <a:spcPts val="2400"/>
                        </a:lnSpc>
                      </a:pPr>
                      <a:r>
                        <a:rPr lang="en-US" sz="1600" b="0" i="0" dirty="0">
                          <a:solidFill>
                            <a:schemeClr val="bg1"/>
                          </a:solidFill>
                          <a:latin typeface="Meta Offc Pro Normal" panose="020B0504030101020102" pitchFamily="34" charset="0"/>
                        </a:rPr>
                        <a:t>Beneath the Surface</a:t>
                      </a:r>
                    </a:p>
                  </a:txBody>
                  <a:tcPr marL="118872" marR="118872" marT="118872" marB="118872" anchor="b">
                    <a:lnL w="12700" cap="flat" cmpd="sng" algn="ctr">
                      <a:no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a:lnSpc>
                          <a:spcPts val="1000"/>
                        </a:lnSpc>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A5199"/>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dirty="0">
                          <a:solidFill>
                            <a:schemeClr val="bg1"/>
                          </a:solidFill>
                          <a:latin typeface="Meta Offc Pro Normal" panose="020B0504030101020102" pitchFamily="34" charset="0"/>
                        </a:rPr>
                        <a:t>Data </a:t>
                      </a:r>
                      <a:br>
                        <a:rPr lang="en-US" sz="1000" b="1" i="0" dirty="0">
                          <a:solidFill>
                            <a:schemeClr val="bg1"/>
                          </a:solidFill>
                          <a:latin typeface="Meta Offc Pro Normal" panose="020B0504030101020102" pitchFamily="34" charset="0"/>
                        </a:rPr>
                      </a:br>
                      <a:r>
                        <a:rPr lang="en-US" sz="1000" b="1" i="0" dirty="0">
                          <a:solidFill>
                            <a:schemeClr val="bg1"/>
                          </a:solidFill>
                          <a:latin typeface="Meta Offc Pro Normal" panose="020B0504030101020102" pitchFamily="34" charset="0"/>
                        </a:rPr>
                        <a:t>Solutions</a:t>
                      </a:r>
                    </a:p>
                  </a:txBody>
                  <a:tcPr marL="758952" marR="118872" marT="118872" marB="118872" anchor="ct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gridSpan="3">
                  <a:txBody>
                    <a:bodyPr/>
                    <a:lstStyle/>
                    <a:p>
                      <a:pPr marL="0" indent="0">
                        <a:buFontTx/>
                        <a:buNone/>
                      </a:pPr>
                      <a:r>
                        <a:rPr lang="en-US" sz="800" b="0" i="0" dirty="0">
                          <a:solidFill>
                            <a:schemeClr val="bg1"/>
                          </a:solidFill>
                          <a:latin typeface="Meta Offc Pro Normal" panose="020B0504030101020102" pitchFamily="34" charset="0"/>
                        </a:rPr>
                        <a:t>Engage with stakeholders translating needs into requirements balancing value and capabilities and lead ‘lighthouse’ type programs.</a:t>
                      </a:r>
                      <a:r>
                        <a:rPr lang="en-US" sz="800" b="0" i="0" baseline="0" dirty="0">
                          <a:solidFill>
                            <a:schemeClr val="bg1"/>
                          </a:solidFill>
                          <a:latin typeface="Meta Offc Pro Normal" panose="020B0504030101020102" pitchFamily="34" charset="0"/>
                        </a:rPr>
                        <a:t>  </a:t>
                      </a:r>
                      <a:r>
                        <a:rPr lang="en-US" sz="800" b="0" i="0" dirty="0">
                          <a:solidFill>
                            <a:schemeClr val="bg1"/>
                          </a:solidFill>
                          <a:latin typeface="Meta Offc Pro Normal" panose="020B0504030101020102" pitchFamily="34" charset="0"/>
                        </a:rPr>
                        <a:t>Provide</a:t>
                      </a:r>
                      <a:r>
                        <a:rPr lang="en-US" sz="800" b="0" i="0" baseline="0" dirty="0">
                          <a:solidFill>
                            <a:schemeClr val="bg1"/>
                          </a:solidFill>
                          <a:latin typeface="Meta Offc Pro Normal" panose="020B0504030101020102" pitchFamily="34" charset="0"/>
                        </a:rPr>
                        <a:t> consulting services informing partners of capabilities and demonstrating the ‘art of the possible’.</a:t>
                      </a:r>
                      <a:endParaRPr lang="en-US" sz="800" b="0" i="0" dirty="0">
                        <a:solidFill>
                          <a:schemeClr val="bg1"/>
                        </a:solidFill>
                        <a:latin typeface="Meta Offc Pro Normal" panose="020B0504030101020102" pitchFamily="34" charset="0"/>
                      </a:endParaRPr>
                    </a:p>
                  </a:txBody>
                  <a:tcPr marL="118872" marR="118872" marT="118872" marB="118872" anchor="ctr">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hMerge="1">
                  <a:txBody>
                    <a:bodyPr/>
                    <a:lstStyle/>
                    <a:p>
                      <a:endParaRPr lang="en-US"/>
                    </a:p>
                  </a:txBody>
                  <a:tcPr/>
                </a:tc>
                <a:tc hMerge="1">
                  <a:txBody>
                    <a:bodyPr/>
                    <a:lstStyle/>
                    <a:p>
                      <a:pPr marL="171450" indent="-171450">
                        <a:lnSpc>
                          <a:spcPct val="100000"/>
                        </a:lnSpc>
                        <a:spcAft>
                          <a:spcPts val="0"/>
                        </a:spcAft>
                        <a:buFont typeface="Wingdings" pitchFamily="2" charset="2"/>
                        <a:buChar char="§"/>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extLst>
                  <a:ext uri="{0D108BD9-81ED-4DB2-BD59-A6C34878D82A}">
                    <a16:rowId xmlns:a16="http://schemas.microsoft.com/office/drawing/2014/main" val="3267917240"/>
                  </a:ext>
                </a:extLst>
              </a:tr>
              <a:tr h="914400">
                <a:tc>
                  <a:txBody>
                    <a:bodyPr/>
                    <a:lstStyle/>
                    <a:p>
                      <a:pPr algn="r">
                        <a:lnSpc>
                          <a:spcPts val="1000"/>
                        </a:lnSpc>
                      </a:pPr>
                      <a:r>
                        <a:rPr lang="en-US" sz="1000" b="0" i="0" dirty="0">
                          <a:solidFill>
                            <a:schemeClr val="bg1"/>
                          </a:solidFill>
                          <a:latin typeface="Meta Offc Pro Normal" panose="020B0504030101020102" pitchFamily="34" charset="0"/>
                        </a:rPr>
                        <a:t>Data and Tech</a:t>
                      </a:r>
                    </a:p>
                  </a:txBody>
                  <a:tcPr marL="118872" marR="118872" marT="118872" marB="118872">
                    <a:lnL w="12700" cap="flat" cmpd="sng" algn="ctr">
                      <a:no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5A5199"/>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a:lnSpc>
                          <a:spcPts val="1000"/>
                        </a:lnSpc>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rgbClr val="5A5199"/>
                      </a:solidFill>
                      <a:prstDash val="solid"/>
                      <a:round/>
                      <a:headEnd type="none" w="med" len="med"/>
                      <a:tailEnd type="none" w="med" len="med"/>
                    </a:lnT>
                    <a:lnB w="12700" cap="flat" cmpd="sng" algn="ctr">
                      <a:solidFill>
                        <a:srgbClr val="5A5199"/>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dirty="0">
                          <a:solidFill>
                            <a:schemeClr val="bg1"/>
                          </a:solidFill>
                          <a:latin typeface="Meta Offc Pro Normal" panose="020B0504030101020102" pitchFamily="34" charset="0"/>
                        </a:rPr>
                        <a:t>Data Operations</a:t>
                      </a:r>
                      <a:br>
                        <a:rPr lang="en-US" sz="1000" b="1" i="0" baseline="0" dirty="0">
                          <a:solidFill>
                            <a:schemeClr val="bg1"/>
                          </a:solidFill>
                          <a:latin typeface="Meta Offc Pro Normal" panose="020B0504030101020102" pitchFamily="34" charset="0"/>
                        </a:rPr>
                      </a:br>
                      <a:r>
                        <a:rPr lang="en-US" sz="1000" b="1" i="0" baseline="0" dirty="0">
                          <a:solidFill>
                            <a:schemeClr val="bg1"/>
                          </a:solidFill>
                          <a:latin typeface="Meta Offc Pro Normal" panose="020B0504030101020102" pitchFamily="34" charset="0"/>
                        </a:rPr>
                        <a:t>&amp; Architecture</a:t>
                      </a:r>
                      <a:endParaRPr lang="en-US" sz="1000" b="1" i="0" dirty="0">
                        <a:solidFill>
                          <a:schemeClr val="bg1"/>
                        </a:solidFill>
                        <a:latin typeface="Meta Offc Pro Normal" panose="020B0504030101020102" pitchFamily="34" charset="0"/>
                      </a:endParaRPr>
                    </a:p>
                  </a:txBody>
                  <a:tcPr marL="758952" marR="118872" marT="118872" marB="118872" anchor="ct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chemeClr val="bg1"/>
                          </a:solidFill>
                          <a:latin typeface="Meta Offc Pro Normal" panose="020B0504030101020102" pitchFamily="34" charset="0"/>
                        </a:rPr>
                        <a:t>Delivery of operational processes and development projects. Data and tech operations, monitoring, and production deployment. Data delivery APIs.</a:t>
                      </a:r>
                      <a:r>
                        <a:rPr lang="en-US" sz="800" b="0" i="0" baseline="0" dirty="0">
                          <a:solidFill>
                            <a:schemeClr val="bg1"/>
                          </a:solidFill>
                          <a:latin typeface="Meta Offc Pro Normal" panose="020B0504030101020102" pitchFamily="34" charset="0"/>
                        </a:rPr>
                        <a:t> Data cleansing and integration. </a:t>
                      </a:r>
                      <a:r>
                        <a:rPr lang="en-US" sz="800" b="0" i="0" dirty="0">
                          <a:solidFill>
                            <a:schemeClr val="bg1"/>
                          </a:solidFill>
                          <a:latin typeface="Meta Offc Pro Normal" panose="020B0504030101020102" pitchFamily="34" charset="0"/>
                        </a:rPr>
                        <a:t>Data movement and retention. Data transformation/ETL.</a:t>
                      </a:r>
                      <a:r>
                        <a:rPr lang="en-US" sz="800" b="0" i="0" baseline="0" dirty="0">
                          <a:solidFill>
                            <a:schemeClr val="bg1"/>
                          </a:solidFill>
                          <a:latin typeface="Meta Offc Pro Normal" panose="020B0504030101020102" pitchFamily="34" charset="0"/>
                        </a:rPr>
                        <a:t> </a:t>
                      </a:r>
                      <a:r>
                        <a:rPr lang="en-US" sz="800" b="0" i="0" dirty="0">
                          <a:solidFill>
                            <a:schemeClr val="bg1"/>
                          </a:solidFill>
                          <a:latin typeface="Meta Offc Pro Normal" panose="020B0504030101020102" pitchFamily="34" charset="0"/>
                        </a:rPr>
                        <a:t>Data ingest into target.</a:t>
                      </a:r>
                      <a:r>
                        <a:rPr lang="en-US" sz="800" b="0" i="0" baseline="0" dirty="0">
                          <a:solidFill>
                            <a:schemeClr val="bg1"/>
                          </a:solidFill>
                          <a:latin typeface="Meta Offc Pro Normal" panose="020B0504030101020102" pitchFamily="34" charset="0"/>
                        </a:rPr>
                        <a:t> </a:t>
                      </a:r>
                      <a:r>
                        <a:rPr lang="en-US" sz="800" b="0" i="0" dirty="0">
                          <a:solidFill>
                            <a:schemeClr val="bg1"/>
                          </a:solidFill>
                          <a:latin typeface="Meta Offc Pro Normal" panose="020B0504030101020102" pitchFamily="34" charset="0"/>
                        </a:rPr>
                        <a:t>Data extract from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chemeClr val="bg1"/>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chemeClr val="bg1"/>
                          </a:solidFill>
                          <a:latin typeface="Meta Offc Pro Normal" panose="020B0504030101020102" pitchFamily="34" charset="0"/>
                        </a:rPr>
                        <a:t>Enterprise data architecture and analytic data asset development.</a:t>
                      </a:r>
                      <a:r>
                        <a:rPr lang="en-US" sz="800" b="0" i="0" baseline="0" dirty="0">
                          <a:solidFill>
                            <a:schemeClr val="bg1"/>
                          </a:solidFill>
                          <a:latin typeface="Meta Offc Pro Normal" panose="020B0504030101020102" pitchFamily="34" charset="0"/>
                        </a:rPr>
                        <a:t> </a:t>
                      </a:r>
                      <a:r>
                        <a:rPr lang="en-US" sz="800" b="0" i="0" dirty="0">
                          <a:solidFill>
                            <a:schemeClr val="bg1"/>
                          </a:solidFill>
                          <a:latin typeface="Meta Offc Pro Normal" panose="020B0504030101020102" pitchFamily="34" charset="0"/>
                        </a:rPr>
                        <a:t>Build highly curated Enterprise information assets optimizing for analytical purposes.  Provide governance for these information assets.</a:t>
                      </a:r>
                    </a:p>
                  </a:txBody>
                  <a:tcPr marL="118872" marR="118872" marT="118872" marB="118872" anchor="ctr">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hMerge="1">
                  <a:txBody>
                    <a:bodyPr/>
                    <a:lstStyle/>
                    <a:p>
                      <a:endParaRPr lang="en-US"/>
                    </a:p>
                  </a:txBody>
                  <a:tcPr/>
                </a:tc>
                <a:tc hMerge="1">
                  <a:txBody>
                    <a:bodyPr/>
                    <a:lstStyle/>
                    <a:p>
                      <a:pPr marL="171450" indent="-171450">
                        <a:lnSpc>
                          <a:spcPct val="100000"/>
                        </a:lnSpc>
                        <a:spcAft>
                          <a:spcPts val="0"/>
                        </a:spcAft>
                        <a:buFont typeface="Wingdings" pitchFamily="2" charset="2"/>
                        <a:buChar char="§"/>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extLst>
                  <a:ext uri="{0D108BD9-81ED-4DB2-BD59-A6C34878D82A}">
                    <a16:rowId xmlns:a16="http://schemas.microsoft.com/office/drawing/2014/main" val="2342035456"/>
                  </a:ext>
                </a:extLst>
              </a:tr>
              <a:tr h="822960">
                <a:tc>
                  <a:txBody>
                    <a:bodyPr/>
                    <a:lstStyle/>
                    <a:p>
                      <a:pPr>
                        <a:lnSpc>
                          <a:spcPts val="1000"/>
                        </a:lnSpc>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no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rgbClr val="5A5199"/>
                      </a:solidFill>
                      <a:prstDash val="solid"/>
                      <a:round/>
                      <a:headEnd type="none" w="med" len="med"/>
                      <a:tailEnd type="none" w="med" len="med"/>
                    </a:lnT>
                    <a:lnB w="12700" cap="flat" cmpd="sng" algn="ctr">
                      <a:solidFill>
                        <a:srgbClr val="5A5199"/>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a:lnSpc>
                          <a:spcPts val="1000"/>
                        </a:lnSpc>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rgbClr val="5A5199"/>
                      </a:solidFill>
                      <a:prstDash val="solid"/>
                      <a:round/>
                      <a:headEnd type="none" w="med" len="med"/>
                      <a:tailEnd type="none" w="med" len="med"/>
                    </a:lnT>
                    <a:lnB w="12700" cap="flat" cmpd="sng" algn="ctr">
                      <a:solidFill>
                        <a:srgbClr val="5A5199"/>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1" i="0" dirty="0">
                          <a:solidFill>
                            <a:schemeClr val="bg1"/>
                          </a:solidFill>
                          <a:latin typeface="Meta Offc Pro Normal" panose="020B0504030101020102" pitchFamily="34" charset="0"/>
                        </a:rPr>
                        <a:t>Data Platforms</a:t>
                      </a:r>
                      <a:br>
                        <a:rPr lang="en-US" sz="1000" b="1" i="0" dirty="0">
                          <a:solidFill>
                            <a:schemeClr val="bg1"/>
                          </a:solidFill>
                          <a:latin typeface="Meta Offc Pro Normal" panose="020B0504030101020102" pitchFamily="34" charset="0"/>
                        </a:rPr>
                      </a:br>
                      <a:r>
                        <a:rPr lang="en-US" sz="1000" b="1" i="0" dirty="0">
                          <a:solidFill>
                            <a:schemeClr val="bg1"/>
                          </a:solidFill>
                          <a:latin typeface="Meta Offc Pro Normal" panose="020B0504030101020102" pitchFamily="34" charset="0"/>
                        </a:rPr>
                        <a:t>&amp;</a:t>
                      </a:r>
                      <a:r>
                        <a:rPr lang="en-US" sz="1000" b="1" i="0" baseline="0" dirty="0">
                          <a:solidFill>
                            <a:schemeClr val="bg1"/>
                          </a:solidFill>
                          <a:latin typeface="Meta Offc Pro Normal" panose="020B0504030101020102" pitchFamily="34" charset="0"/>
                        </a:rPr>
                        <a:t> </a:t>
                      </a:r>
                      <a:r>
                        <a:rPr lang="en-US" sz="1000" b="1" i="0" dirty="0">
                          <a:solidFill>
                            <a:schemeClr val="bg1"/>
                          </a:solidFill>
                          <a:latin typeface="Meta Offc Pro Normal" panose="020B0504030101020102" pitchFamily="34" charset="0"/>
                        </a:rPr>
                        <a:t>Products</a:t>
                      </a:r>
                    </a:p>
                  </a:txBody>
                  <a:tcPr marL="758952" marR="118872" marT="118872" marB="118872" anchor="ct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dirty="0">
                          <a:solidFill>
                            <a:schemeClr val="bg1"/>
                          </a:solidFill>
                          <a:latin typeface="Meta Offc Pro Normal" panose="020B0504030101020102" pitchFamily="34" charset="0"/>
                        </a:rPr>
                        <a:t>Build reliable scalable and usable analytics platforms </a:t>
                      </a:r>
                      <a:br>
                        <a:rPr lang="en-US" sz="800" b="0" i="0" dirty="0">
                          <a:solidFill>
                            <a:schemeClr val="bg1"/>
                          </a:solidFill>
                          <a:latin typeface="Meta Offc Pro Normal" panose="020B0504030101020102" pitchFamily="34" charset="0"/>
                        </a:rPr>
                      </a:br>
                      <a:r>
                        <a:rPr lang="en-US" sz="800" b="0" i="0" dirty="0">
                          <a:solidFill>
                            <a:schemeClr val="bg1"/>
                          </a:solidFill>
                          <a:latin typeface="Meta Offc Pro Normal" panose="020B0504030101020102" pitchFamily="34" charset="0"/>
                        </a:rPr>
                        <a:t>and capabilities. Data extrapolation tools</a:t>
                      </a:r>
                    </a:p>
                  </a:txBody>
                  <a:tcPr marL="118872" marR="118872" marT="118872" marB="118872" anchor="ctr">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tc hMerge="1">
                  <a:txBody>
                    <a:bodyPr/>
                    <a:lstStyle/>
                    <a:p>
                      <a:endParaRPr lang="en-US"/>
                    </a:p>
                  </a:txBody>
                  <a:tcPr/>
                </a:tc>
                <a:tc hMerge="1">
                  <a:txBody>
                    <a:bodyPr/>
                    <a:lstStyle/>
                    <a:p>
                      <a:pPr marL="171450" indent="-171450">
                        <a:lnSpc>
                          <a:spcPct val="100000"/>
                        </a:lnSpc>
                        <a:spcAft>
                          <a:spcPts val="0"/>
                        </a:spcAft>
                        <a:buFont typeface="Wingdings" pitchFamily="2" charset="2"/>
                        <a:buChar char="§"/>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A5199"/>
                    </a:solidFill>
                  </a:tcPr>
                </a:tc>
                <a:extLst>
                  <a:ext uri="{0D108BD9-81ED-4DB2-BD59-A6C34878D82A}">
                    <a16:rowId xmlns:a16="http://schemas.microsoft.com/office/drawing/2014/main" val="1954190621"/>
                  </a:ext>
                </a:extLst>
              </a:tr>
              <a:tr h="822960">
                <a:tc>
                  <a:txBody>
                    <a:bodyPr/>
                    <a:lstStyle/>
                    <a:p>
                      <a:pPr>
                        <a:lnSpc>
                          <a:spcPts val="1000"/>
                        </a:lnSpc>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no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rgbClr val="5A5199"/>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a:lnSpc>
                          <a:spcPts val="1000"/>
                        </a:lnSpc>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rgbClr val="5A5199"/>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A5199"/>
                    </a:solidFill>
                  </a:tcPr>
                </a:tc>
                <a:tc>
                  <a:txBody>
                    <a:bodyPr/>
                    <a:lstStyle/>
                    <a:p>
                      <a:pPr marL="0" marR="0" lvl="0" indent="0" algn="l" defTabSz="914400" rtl="0" eaLnBrk="1" fontAlgn="auto" latinLnBrk="0" hangingPunct="1">
                        <a:lnSpc>
                          <a:spcPts val="1000"/>
                        </a:lnSpc>
                        <a:spcBef>
                          <a:spcPts val="0"/>
                        </a:spcBef>
                        <a:spcAft>
                          <a:spcPts val="0"/>
                        </a:spcAft>
                        <a:buClrTx/>
                        <a:buSzTx/>
                        <a:buFontTx/>
                        <a:buNone/>
                        <a:tabLst/>
                        <a:defRPr/>
                      </a:pPr>
                      <a:r>
                        <a:rPr lang="en-US" sz="1000" b="1" i="0" dirty="0">
                          <a:solidFill>
                            <a:schemeClr val="bg1"/>
                          </a:solidFill>
                          <a:latin typeface="Meta Offc Pro Normal" panose="020B0504030101020102" pitchFamily="34" charset="0"/>
                        </a:rPr>
                        <a:t>Governance</a:t>
                      </a:r>
                      <a:br>
                        <a:rPr lang="en-US" sz="1000" b="1" i="0" dirty="0">
                          <a:solidFill>
                            <a:schemeClr val="bg1"/>
                          </a:solidFill>
                          <a:latin typeface="Meta Offc Pro Normal" panose="020B0504030101020102" pitchFamily="34" charset="0"/>
                        </a:rPr>
                      </a:br>
                      <a:r>
                        <a:rPr lang="en-US" sz="1000" b="1" i="0" dirty="0">
                          <a:solidFill>
                            <a:schemeClr val="bg1"/>
                          </a:solidFill>
                          <a:latin typeface="Meta Offc Pro Normal" panose="020B0504030101020102" pitchFamily="34" charset="0"/>
                        </a:rPr>
                        <a:t>&amp;</a:t>
                      </a:r>
                      <a:r>
                        <a:rPr lang="en-US" sz="1000" b="1" i="0" baseline="0" dirty="0">
                          <a:solidFill>
                            <a:schemeClr val="bg1"/>
                          </a:solidFill>
                          <a:latin typeface="Meta Offc Pro Normal" panose="020B0504030101020102" pitchFamily="34" charset="0"/>
                        </a:rPr>
                        <a:t> </a:t>
                      </a:r>
                      <a:r>
                        <a:rPr lang="en-US" sz="1000" b="1" i="0" dirty="0">
                          <a:solidFill>
                            <a:schemeClr val="bg1"/>
                          </a:solidFill>
                          <a:latin typeface="Meta Offc Pro Normal" panose="020B0504030101020102" pitchFamily="34" charset="0"/>
                        </a:rPr>
                        <a:t>Support</a:t>
                      </a:r>
                    </a:p>
                  </a:txBody>
                  <a:tcPr marL="758952" marR="118872" marT="118872" marB="118872" anchor="ctr">
                    <a:lnL w="12700" cap="flat" cmpd="sng" algn="ctr">
                      <a:solidFill>
                        <a:srgbClr val="5A5199"/>
                      </a:solidFill>
                      <a:prstDash val="solid"/>
                      <a:round/>
                      <a:headEnd type="none" w="med" len="med"/>
                      <a:tailEnd type="none" w="med" len="med"/>
                    </a:lnL>
                    <a:lnR w="12700" cap="flat" cmpd="sng" algn="ctr">
                      <a:solidFill>
                        <a:srgbClr val="5A5199"/>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A5199"/>
                    </a:solidFill>
                  </a:tcPr>
                </a:tc>
                <a:tc gridSpan="3">
                  <a:txBody>
                    <a:bodyPr/>
                    <a:lstStyle/>
                    <a:p>
                      <a:pPr marL="0" indent="0">
                        <a:buFont typeface="Arial" panose="020B0604020202020204" pitchFamily="34" charset="0"/>
                        <a:buNone/>
                      </a:pPr>
                      <a:r>
                        <a:rPr lang="en-US" sz="800" b="0" i="0" dirty="0">
                          <a:solidFill>
                            <a:schemeClr val="bg1"/>
                          </a:solidFill>
                          <a:latin typeface="Meta Offc Pro Normal" panose="020B0504030101020102" pitchFamily="34" charset="0"/>
                        </a:rPr>
                        <a:t>Ensure compliance with regulations and Discover values. Data access, security, authentication, and encryption</a:t>
                      </a:r>
                      <a:r>
                        <a:rPr lang="en-US" sz="800" b="0" i="0" baseline="0" dirty="0">
                          <a:solidFill>
                            <a:schemeClr val="bg1"/>
                          </a:solidFill>
                          <a:latin typeface="Meta Offc Pro Normal" panose="020B0504030101020102" pitchFamily="34" charset="0"/>
                        </a:rPr>
                        <a:t>. </a:t>
                      </a:r>
                      <a:r>
                        <a:rPr lang="en-US" sz="800" b="0" i="0" dirty="0">
                          <a:solidFill>
                            <a:schemeClr val="bg1"/>
                          </a:solidFill>
                          <a:latin typeface="Meta Offc Pro Normal" panose="020B0504030101020102" pitchFamily="34" charset="0"/>
                        </a:rPr>
                        <a:t>Data quality, Audits, privacy, and compliance.</a:t>
                      </a:r>
                      <a:r>
                        <a:rPr lang="en-US" sz="800" b="0" i="0" baseline="0" dirty="0">
                          <a:solidFill>
                            <a:schemeClr val="bg1"/>
                          </a:solidFill>
                          <a:latin typeface="Meta Offc Pro Normal" panose="020B0504030101020102" pitchFamily="34" charset="0"/>
                        </a:rPr>
                        <a:t> </a:t>
                      </a:r>
                      <a:r>
                        <a:rPr lang="en-US" sz="800" b="0" i="0" dirty="0">
                          <a:solidFill>
                            <a:schemeClr val="bg1"/>
                          </a:solidFill>
                          <a:latin typeface="Meta Offc Pro Normal" panose="020B0504030101020102" pitchFamily="34" charset="0"/>
                        </a:rPr>
                        <a:t>Support AAP operations.</a:t>
                      </a:r>
                    </a:p>
                  </a:txBody>
                  <a:tcPr marL="118872" marR="118872" marT="118872" marB="118872" anchor="ctr">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A5199"/>
                    </a:solidFill>
                  </a:tcPr>
                </a:tc>
                <a:tc hMerge="1">
                  <a:txBody>
                    <a:bodyPr/>
                    <a:lstStyle/>
                    <a:p>
                      <a:endParaRPr lang="en-US"/>
                    </a:p>
                  </a:txBody>
                  <a:tcPr/>
                </a:tc>
                <a:tc hMerge="1">
                  <a:txBody>
                    <a:bodyPr/>
                    <a:lstStyle/>
                    <a:p>
                      <a:pPr marL="171450" marR="0" lvl="0" indent="-171450" algn="l" defTabSz="914400" rtl="0" eaLnBrk="1" fontAlgn="auto" latinLnBrk="0" hangingPunct="1">
                        <a:lnSpc>
                          <a:spcPct val="100000"/>
                        </a:lnSpc>
                        <a:spcBef>
                          <a:spcPts val="0"/>
                        </a:spcBef>
                        <a:spcAft>
                          <a:spcPts val="600"/>
                        </a:spcAft>
                        <a:buClrTx/>
                        <a:buSzTx/>
                        <a:buFont typeface="Wingdings" pitchFamily="2" charset="2"/>
                        <a:buChar char="§"/>
                        <a:tabLst/>
                        <a:defRPr/>
                      </a:pPr>
                      <a:endParaRPr lang="en-US" sz="800" b="0" i="0" dirty="0">
                        <a:solidFill>
                          <a:schemeClr val="bg1"/>
                        </a:solidFill>
                        <a:latin typeface="Meta Offc Pro Normal" panose="020B0504030101020102" pitchFamily="34" charset="0"/>
                      </a:endParaRPr>
                    </a:p>
                  </a:txBody>
                  <a:tcPr marL="118872" marR="118872" marT="118872" marB="118872">
                    <a:lnL w="12700" cap="flat" cmpd="sng" algn="ctr">
                      <a:solidFill>
                        <a:srgbClr val="5A51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A5199"/>
                    </a:solidFill>
                  </a:tcPr>
                </a:tc>
                <a:extLst>
                  <a:ext uri="{0D108BD9-81ED-4DB2-BD59-A6C34878D82A}">
                    <a16:rowId xmlns:a16="http://schemas.microsoft.com/office/drawing/2014/main" val="2909403671"/>
                  </a:ext>
                </a:extLst>
              </a:tr>
            </a:tbl>
          </a:graphicData>
        </a:graphic>
      </p:graphicFrame>
      <p:sp>
        <p:nvSpPr>
          <p:cNvPr id="5" name="Text Placeholder 4">
            <a:extLst>
              <a:ext uri="{FF2B5EF4-FFF2-40B4-BE49-F238E27FC236}">
                <a16:creationId xmlns:a16="http://schemas.microsoft.com/office/drawing/2014/main" id="{AA1C91C7-4EE1-4044-95FA-16EA12F528AA}"/>
              </a:ext>
            </a:extLst>
          </p:cNvPr>
          <p:cNvSpPr>
            <a:spLocks noGrp="1"/>
          </p:cNvSpPr>
          <p:nvPr>
            <p:ph type="body" sz="quarter" idx="10"/>
          </p:nvPr>
        </p:nvSpPr>
        <p:spPr/>
        <p:txBody>
          <a:bodyPr>
            <a:normAutofit/>
          </a:bodyPr>
          <a:lstStyle/>
          <a:p>
            <a:r>
              <a:rPr lang="en-US" dirty="0"/>
              <a:t>The role of AAP is to build and manage a technology and data ecosystem that delivers insights and actions in support of our business.</a:t>
            </a:r>
          </a:p>
        </p:txBody>
      </p:sp>
      <p:grpSp>
        <p:nvGrpSpPr>
          <p:cNvPr id="7" name="Group 6">
            <a:extLst>
              <a:ext uri="{FF2B5EF4-FFF2-40B4-BE49-F238E27FC236}">
                <a16:creationId xmlns:a16="http://schemas.microsoft.com/office/drawing/2014/main" id="{151704EE-E744-A345-AF4E-1C76424E877C}"/>
              </a:ext>
            </a:extLst>
          </p:cNvPr>
          <p:cNvGrpSpPr/>
          <p:nvPr/>
        </p:nvGrpSpPr>
        <p:grpSpPr>
          <a:xfrm>
            <a:off x="2749685" y="2195875"/>
            <a:ext cx="1200525" cy="1663492"/>
            <a:chOff x="4794250" y="2601913"/>
            <a:chExt cx="1855788" cy="2430462"/>
          </a:xfrm>
        </p:grpSpPr>
        <p:sp>
          <p:nvSpPr>
            <p:cNvPr id="8" name="Freeform 33">
              <a:extLst>
                <a:ext uri="{FF2B5EF4-FFF2-40B4-BE49-F238E27FC236}">
                  <a16:creationId xmlns:a16="http://schemas.microsoft.com/office/drawing/2014/main" id="{54E1E104-7A21-B748-8E49-FBBFFF4BBD5C}"/>
                </a:ext>
              </a:extLst>
            </p:cNvPr>
            <p:cNvSpPr>
              <a:spLocks/>
            </p:cNvSpPr>
            <p:nvPr/>
          </p:nvSpPr>
          <p:spPr bwMode="auto">
            <a:xfrm>
              <a:off x="4794250" y="3446463"/>
              <a:ext cx="106363" cy="754062"/>
            </a:xfrm>
            <a:custGeom>
              <a:avLst/>
              <a:gdLst>
                <a:gd name="T0" fmla="*/ 0 w 67"/>
                <a:gd name="T1" fmla="*/ 126 h 475"/>
                <a:gd name="T2" fmla="*/ 67 w 67"/>
                <a:gd name="T3" fmla="*/ 475 h 475"/>
                <a:gd name="T4" fmla="*/ 50 w 67"/>
                <a:gd name="T5" fmla="*/ 0 h 475"/>
                <a:gd name="T6" fmla="*/ 0 w 67"/>
                <a:gd name="T7" fmla="*/ 126 h 475"/>
              </a:gdLst>
              <a:ahLst/>
              <a:cxnLst>
                <a:cxn ang="0">
                  <a:pos x="T0" y="T1"/>
                </a:cxn>
                <a:cxn ang="0">
                  <a:pos x="T2" y="T3"/>
                </a:cxn>
                <a:cxn ang="0">
                  <a:pos x="T4" y="T5"/>
                </a:cxn>
                <a:cxn ang="0">
                  <a:pos x="T6" y="T7"/>
                </a:cxn>
              </a:cxnLst>
              <a:rect l="0" t="0" r="r" b="b"/>
              <a:pathLst>
                <a:path w="67" h="475">
                  <a:moveTo>
                    <a:pt x="0" y="126"/>
                  </a:moveTo>
                  <a:lnTo>
                    <a:pt x="67" y="475"/>
                  </a:lnTo>
                  <a:lnTo>
                    <a:pt x="50" y="0"/>
                  </a:lnTo>
                  <a:lnTo>
                    <a:pt x="0" y="126"/>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9" name="Freeform 34">
              <a:extLst>
                <a:ext uri="{FF2B5EF4-FFF2-40B4-BE49-F238E27FC236}">
                  <a16:creationId xmlns:a16="http://schemas.microsoft.com/office/drawing/2014/main" id="{32CAA48E-5FD3-1847-8623-4B83CCD88273}"/>
                </a:ext>
              </a:extLst>
            </p:cNvPr>
            <p:cNvSpPr>
              <a:spLocks/>
            </p:cNvSpPr>
            <p:nvPr/>
          </p:nvSpPr>
          <p:spPr bwMode="auto">
            <a:xfrm>
              <a:off x="4873625" y="2601913"/>
              <a:ext cx="1192213" cy="844550"/>
            </a:xfrm>
            <a:custGeom>
              <a:avLst/>
              <a:gdLst>
                <a:gd name="T0" fmla="*/ 571 w 751"/>
                <a:gd name="T1" fmla="*/ 292 h 532"/>
                <a:gd name="T2" fmla="*/ 571 w 751"/>
                <a:gd name="T3" fmla="*/ 292 h 532"/>
                <a:gd name="T4" fmla="*/ 433 w 751"/>
                <a:gd name="T5" fmla="*/ 0 h 532"/>
                <a:gd name="T6" fmla="*/ 433 w 751"/>
                <a:gd name="T7" fmla="*/ 0 h 532"/>
                <a:gd name="T8" fmla="*/ 0 w 751"/>
                <a:gd name="T9" fmla="*/ 532 h 532"/>
                <a:gd name="T10" fmla="*/ 751 w 751"/>
                <a:gd name="T11" fmla="*/ 520 h 532"/>
                <a:gd name="T12" fmla="*/ 694 w 751"/>
                <a:gd name="T13" fmla="*/ 523 h 532"/>
                <a:gd name="T14" fmla="*/ 689 w 751"/>
                <a:gd name="T15" fmla="*/ 523 h 532"/>
                <a:gd name="T16" fmla="*/ 571 w 751"/>
                <a:gd name="T17" fmla="*/ 29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1" h="532">
                  <a:moveTo>
                    <a:pt x="571" y="292"/>
                  </a:moveTo>
                  <a:lnTo>
                    <a:pt x="571" y="292"/>
                  </a:lnTo>
                  <a:lnTo>
                    <a:pt x="433" y="0"/>
                  </a:lnTo>
                  <a:lnTo>
                    <a:pt x="433" y="0"/>
                  </a:lnTo>
                  <a:lnTo>
                    <a:pt x="0" y="532"/>
                  </a:lnTo>
                  <a:lnTo>
                    <a:pt x="751" y="520"/>
                  </a:lnTo>
                  <a:lnTo>
                    <a:pt x="694" y="523"/>
                  </a:lnTo>
                  <a:lnTo>
                    <a:pt x="689" y="523"/>
                  </a:lnTo>
                  <a:lnTo>
                    <a:pt x="571" y="292"/>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0" name="Freeform 35">
              <a:extLst>
                <a:ext uri="{FF2B5EF4-FFF2-40B4-BE49-F238E27FC236}">
                  <a16:creationId xmlns:a16="http://schemas.microsoft.com/office/drawing/2014/main" id="{DA5607DE-3199-064C-A828-D1A8773BF13D}"/>
                </a:ext>
              </a:extLst>
            </p:cNvPr>
            <p:cNvSpPr>
              <a:spLocks/>
            </p:cNvSpPr>
            <p:nvPr/>
          </p:nvSpPr>
          <p:spPr bwMode="auto">
            <a:xfrm>
              <a:off x="6065838" y="2994025"/>
              <a:ext cx="584200" cy="433387"/>
            </a:xfrm>
            <a:custGeom>
              <a:avLst/>
              <a:gdLst>
                <a:gd name="T0" fmla="*/ 368 w 368"/>
                <a:gd name="T1" fmla="*/ 268 h 273"/>
                <a:gd name="T2" fmla="*/ 147 w 368"/>
                <a:gd name="T3" fmla="*/ 0 h 273"/>
                <a:gd name="T4" fmla="*/ 0 w 368"/>
                <a:gd name="T5" fmla="*/ 273 h 273"/>
                <a:gd name="T6" fmla="*/ 368 w 368"/>
                <a:gd name="T7" fmla="*/ 268 h 273"/>
              </a:gdLst>
              <a:ahLst/>
              <a:cxnLst>
                <a:cxn ang="0">
                  <a:pos x="T0" y="T1"/>
                </a:cxn>
                <a:cxn ang="0">
                  <a:pos x="T2" y="T3"/>
                </a:cxn>
                <a:cxn ang="0">
                  <a:pos x="T4" y="T5"/>
                </a:cxn>
                <a:cxn ang="0">
                  <a:pos x="T6" y="T7"/>
                </a:cxn>
              </a:cxnLst>
              <a:rect l="0" t="0" r="r" b="b"/>
              <a:pathLst>
                <a:path w="368" h="273">
                  <a:moveTo>
                    <a:pt x="368" y="268"/>
                  </a:moveTo>
                  <a:lnTo>
                    <a:pt x="147" y="0"/>
                  </a:lnTo>
                  <a:lnTo>
                    <a:pt x="0" y="273"/>
                  </a:lnTo>
                  <a:lnTo>
                    <a:pt x="368" y="268"/>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1" name="Freeform 36">
              <a:extLst>
                <a:ext uri="{FF2B5EF4-FFF2-40B4-BE49-F238E27FC236}">
                  <a16:creationId xmlns:a16="http://schemas.microsoft.com/office/drawing/2014/main" id="{F95855DE-C352-1C4B-9BD4-C7CE555AC6AF}"/>
                </a:ext>
              </a:extLst>
            </p:cNvPr>
            <p:cNvSpPr>
              <a:spLocks/>
            </p:cNvSpPr>
            <p:nvPr/>
          </p:nvSpPr>
          <p:spPr bwMode="auto">
            <a:xfrm>
              <a:off x="4900613" y="3838575"/>
              <a:ext cx="430213" cy="361950"/>
            </a:xfrm>
            <a:custGeom>
              <a:avLst/>
              <a:gdLst>
                <a:gd name="T0" fmla="*/ 0 w 271"/>
                <a:gd name="T1" fmla="*/ 228 h 228"/>
                <a:gd name="T2" fmla="*/ 271 w 271"/>
                <a:gd name="T3" fmla="*/ 0 h 228"/>
                <a:gd name="T4" fmla="*/ 171 w 271"/>
                <a:gd name="T5" fmla="*/ 204 h 228"/>
                <a:gd name="T6" fmla="*/ 0 w 271"/>
                <a:gd name="T7" fmla="*/ 228 h 228"/>
              </a:gdLst>
              <a:ahLst/>
              <a:cxnLst>
                <a:cxn ang="0">
                  <a:pos x="T0" y="T1"/>
                </a:cxn>
                <a:cxn ang="0">
                  <a:pos x="T2" y="T3"/>
                </a:cxn>
                <a:cxn ang="0">
                  <a:pos x="T4" y="T5"/>
                </a:cxn>
                <a:cxn ang="0">
                  <a:pos x="T6" y="T7"/>
                </a:cxn>
              </a:cxnLst>
              <a:rect l="0" t="0" r="r" b="b"/>
              <a:pathLst>
                <a:path w="271" h="228">
                  <a:moveTo>
                    <a:pt x="0" y="228"/>
                  </a:moveTo>
                  <a:lnTo>
                    <a:pt x="271" y="0"/>
                  </a:lnTo>
                  <a:lnTo>
                    <a:pt x="171" y="204"/>
                  </a:lnTo>
                  <a:lnTo>
                    <a:pt x="0" y="228"/>
                  </a:lnTo>
                  <a:close/>
                </a:path>
              </a:pathLst>
            </a:custGeom>
            <a:solidFill>
              <a:srgbClr val="2191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2" name="Freeform 37">
              <a:extLst>
                <a:ext uri="{FF2B5EF4-FFF2-40B4-BE49-F238E27FC236}">
                  <a16:creationId xmlns:a16="http://schemas.microsoft.com/office/drawing/2014/main" id="{2857E333-5BA0-BF49-B4AF-C114BB23849F}"/>
                </a:ext>
              </a:extLst>
            </p:cNvPr>
            <p:cNvSpPr>
              <a:spLocks/>
            </p:cNvSpPr>
            <p:nvPr/>
          </p:nvSpPr>
          <p:spPr bwMode="auto">
            <a:xfrm>
              <a:off x="4900613" y="3838575"/>
              <a:ext cx="430213" cy="361950"/>
            </a:xfrm>
            <a:custGeom>
              <a:avLst/>
              <a:gdLst>
                <a:gd name="T0" fmla="*/ 0 w 271"/>
                <a:gd name="T1" fmla="*/ 228 h 228"/>
                <a:gd name="T2" fmla="*/ 271 w 271"/>
                <a:gd name="T3" fmla="*/ 0 h 228"/>
                <a:gd name="T4" fmla="*/ 171 w 271"/>
                <a:gd name="T5" fmla="*/ 204 h 228"/>
              </a:gdLst>
              <a:ahLst/>
              <a:cxnLst>
                <a:cxn ang="0">
                  <a:pos x="T0" y="T1"/>
                </a:cxn>
                <a:cxn ang="0">
                  <a:pos x="T2" y="T3"/>
                </a:cxn>
                <a:cxn ang="0">
                  <a:pos x="T4" y="T5"/>
                </a:cxn>
              </a:cxnLst>
              <a:rect l="0" t="0" r="r" b="b"/>
              <a:pathLst>
                <a:path w="271" h="228">
                  <a:moveTo>
                    <a:pt x="0" y="228"/>
                  </a:moveTo>
                  <a:lnTo>
                    <a:pt x="271" y="0"/>
                  </a:lnTo>
                  <a:lnTo>
                    <a:pt x="171" y="2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3" name="Freeform 38">
              <a:extLst>
                <a:ext uri="{FF2B5EF4-FFF2-40B4-BE49-F238E27FC236}">
                  <a16:creationId xmlns:a16="http://schemas.microsoft.com/office/drawing/2014/main" id="{DE5E7497-E508-C24D-BA1B-7FBCA4BBAC36}"/>
                </a:ext>
              </a:extLst>
            </p:cNvPr>
            <p:cNvSpPr>
              <a:spLocks/>
            </p:cNvSpPr>
            <p:nvPr/>
          </p:nvSpPr>
          <p:spPr bwMode="auto">
            <a:xfrm>
              <a:off x="5561013" y="2601913"/>
              <a:ext cx="436563" cy="463550"/>
            </a:xfrm>
            <a:custGeom>
              <a:avLst/>
              <a:gdLst>
                <a:gd name="T0" fmla="*/ 0 w 275"/>
                <a:gd name="T1" fmla="*/ 0 h 292"/>
                <a:gd name="T2" fmla="*/ 140 w 275"/>
                <a:gd name="T3" fmla="*/ 292 h 292"/>
                <a:gd name="T4" fmla="*/ 275 w 275"/>
                <a:gd name="T5" fmla="*/ 98 h 292"/>
                <a:gd name="T6" fmla="*/ 0 w 275"/>
                <a:gd name="T7" fmla="*/ 0 h 292"/>
              </a:gdLst>
              <a:ahLst/>
              <a:cxnLst>
                <a:cxn ang="0">
                  <a:pos x="T0" y="T1"/>
                </a:cxn>
                <a:cxn ang="0">
                  <a:pos x="T2" y="T3"/>
                </a:cxn>
                <a:cxn ang="0">
                  <a:pos x="T4" y="T5"/>
                </a:cxn>
                <a:cxn ang="0">
                  <a:pos x="T6" y="T7"/>
                </a:cxn>
              </a:cxnLst>
              <a:rect l="0" t="0" r="r" b="b"/>
              <a:pathLst>
                <a:path w="275" h="292">
                  <a:moveTo>
                    <a:pt x="0" y="0"/>
                  </a:moveTo>
                  <a:lnTo>
                    <a:pt x="140" y="292"/>
                  </a:lnTo>
                  <a:lnTo>
                    <a:pt x="275" y="98"/>
                  </a:lnTo>
                  <a:lnTo>
                    <a:pt x="0" y="0"/>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4" name="Freeform 39">
              <a:extLst>
                <a:ext uri="{FF2B5EF4-FFF2-40B4-BE49-F238E27FC236}">
                  <a16:creationId xmlns:a16="http://schemas.microsoft.com/office/drawing/2014/main" id="{DD64E66F-5EDA-B949-B1A8-A664B9DA0460}"/>
                </a:ext>
              </a:extLst>
            </p:cNvPr>
            <p:cNvSpPr>
              <a:spLocks/>
            </p:cNvSpPr>
            <p:nvPr/>
          </p:nvSpPr>
          <p:spPr bwMode="auto">
            <a:xfrm>
              <a:off x="5519738" y="3065463"/>
              <a:ext cx="447675" cy="373062"/>
            </a:xfrm>
            <a:custGeom>
              <a:avLst/>
              <a:gdLst>
                <a:gd name="T0" fmla="*/ 164 w 282"/>
                <a:gd name="T1" fmla="*/ 0 h 235"/>
                <a:gd name="T2" fmla="*/ 152 w 282"/>
                <a:gd name="T3" fmla="*/ 17 h 235"/>
                <a:gd name="T4" fmla="*/ 0 w 282"/>
                <a:gd name="T5" fmla="*/ 235 h 235"/>
                <a:gd name="T6" fmla="*/ 282 w 282"/>
                <a:gd name="T7" fmla="*/ 231 h 235"/>
                <a:gd name="T8" fmla="*/ 164 w 282"/>
                <a:gd name="T9" fmla="*/ 0 h 235"/>
              </a:gdLst>
              <a:ahLst/>
              <a:cxnLst>
                <a:cxn ang="0">
                  <a:pos x="T0" y="T1"/>
                </a:cxn>
                <a:cxn ang="0">
                  <a:pos x="T2" y="T3"/>
                </a:cxn>
                <a:cxn ang="0">
                  <a:pos x="T4" y="T5"/>
                </a:cxn>
                <a:cxn ang="0">
                  <a:pos x="T6" y="T7"/>
                </a:cxn>
                <a:cxn ang="0">
                  <a:pos x="T8" y="T9"/>
                </a:cxn>
              </a:cxnLst>
              <a:rect l="0" t="0" r="r" b="b"/>
              <a:pathLst>
                <a:path w="282" h="235">
                  <a:moveTo>
                    <a:pt x="164" y="0"/>
                  </a:moveTo>
                  <a:lnTo>
                    <a:pt x="152" y="17"/>
                  </a:lnTo>
                  <a:lnTo>
                    <a:pt x="0" y="235"/>
                  </a:lnTo>
                  <a:lnTo>
                    <a:pt x="282" y="231"/>
                  </a:lnTo>
                  <a:lnTo>
                    <a:pt x="164" y="0"/>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5" name="Freeform 40">
              <a:extLst>
                <a:ext uri="{FF2B5EF4-FFF2-40B4-BE49-F238E27FC236}">
                  <a16:creationId xmlns:a16="http://schemas.microsoft.com/office/drawing/2014/main" id="{210121C1-124B-144A-B6AA-C3E46EDAE5C1}"/>
                </a:ext>
              </a:extLst>
            </p:cNvPr>
            <p:cNvSpPr>
              <a:spLocks/>
            </p:cNvSpPr>
            <p:nvPr/>
          </p:nvSpPr>
          <p:spPr bwMode="auto">
            <a:xfrm>
              <a:off x="5975350" y="2994025"/>
              <a:ext cx="323850" cy="438150"/>
            </a:xfrm>
            <a:custGeom>
              <a:avLst/>
              <a:gdLst>
                <a:gd name="T0" fmla="*/ 0 w 204"/>
                <a:gd name="T1" fmla="*/ 276 h 276"/>
                <a:gd name="T2" fmla="*/ 57 w 204"/>
                <a:gd name="T3" fmla="*/ 273 h 276"/>
                <a:gd name="T4" fmla="*/ 204 w 204"/>
                <a:gd name="T5" fmla="*/ 0 h 276"/>
                <a:gd name="T6" fmla="*/ 138 w 204"/>
                <a:gd name="T7" fmla="*/ 55 h 276"/>
                <a:gd name="T8" fmla="*/ 0 w 204"/>
                <a:gd name="T9" fmla="*/ 276 h 276"/>
              </a:gdLst>
              <a:ahLst/>
              <a:cxnLst>
                <a:cxn ang="0">
                  <a:pos x="T0" y="T1"/>
                </a:cxn>
                <a:cxn ang="0">
                  <a:pos x="T2" y="T3"/>
                </a:cxn>
                <a:cxn ang="0">
                  <a:pos x="T4" y="T5"/>
                </a:cxn>
                <a:cxn ang="0">
                  <a:pos x="T6" y="T7"/>
                </a:cxn>
                <a:cxn ang="0">
                  <a:pos x="T8" y="T9"/>
                </a:cxn>
              </a:cxnLst>
              <a:rect l="0" t="0" r="r" b="b"/>
              <a:pathLst>
                <a:path w="204" h="276">
                  <a:moveTo>
                    <a:pt x="0" y="276"/>
                  </a:moveTo>
                  <a:lnTo>
                    <a:pt x="57" y="273"/>
                  </a:lnTo>
                  <a:lnTo>
                    <a:pt x="204" y="0"/>
                  </a:lnTo>
                  <a:lnTo>
                    <a:pt x="138" y="55"/>
                  </a:lnTo>
                  <a:lnTo>
                    <a:pt x="0" y="276"/>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6" name="Freeform 41">
              <a:extLst>
                <a:ext uri="{FF2B5EF4-FFF2-40B4-BE49-F238E27FC236}">
                  <a16:creationId xmlns:a16="http://schemas.microsoft.com/office/drawing/2014/main" id="{5AC4B15F-8061-DA42-8F69-AD5CE8EE84F8}"/>
                </a:ext>
              </a:extLst>
            </p:cNvPr>
            <p:cNvSpPr>
              <a:spLocks/>
            </p:cNvSpPr>
            <p:nvPr/>
          </p:nvSpPr>
          <p:spPr bwMode="auto">
            <a:xfrm>
              <a:off x="5780088" y="2757488"/>
              <a:ext cx="414338" cy="674687"/>
            </a:xfrm>
            <a:custGeom>
              <a:avLst/>
              <a:gdLst>
                <a:gd name="T0" fmla="*/ 261 w 261"/>
                <a:gd name="T1" fmla="*/ 204 h 425"/>
                <a:gd name="T2" fmla="*/ 137 w 261"/>
                <a:gd name="T3" fmla="*/ 0 h 425"/>
                <a:gd name="T4" fmla="*/ 0 w 261"/>
                <a:gd name="T5" fmla="*/ 194 h 425"/>
                <a:gd name="T6" fmla="*/ 118 w 261"/>
                <a:gd name="T7" fmla="*/ 425 h 425"/>
                <a:gd name="T8" fmla="*/ 123 w 261"/>
                <a:gd name="T9" fmla="*/ 425 h 425"/>
                <a:gd name="T10" fmla="*/ 261 w 261"/>
                <a:gd name="T11" fmla="*/ 204 h 425"/>
              </a:gdLst>
              <a:ahLst/>
              <a:cxnLst>
                <a:cxn ang="0">
                  <a:pos x="T0" y="T1"/>
                </a:cxn>
                <a:cxn ang="0">
                  <a:pos x="T2" y="T3"/>
                </a:cxn>
                <a:cxn ang="0">
                  <a:pos x="T4" y="T5"/>
                </a:cxn>
                <a:cxn ang="0">
                  <a:pos x="T6" y="T7"/>
                </a:cxn>
                <a:cxn ang="0">
                  <a:pos x="T8" y="T9"/>
                </a:cxn>
                <a:cxn ang="0">
                  <a:pos x="T10" y="T11"/>
                </a:cxn>
              </a:cxnLst>
              <a:rect l="0" t="0" r="r" b="b"/>
              <a:pathLst>
                <a:path w="261" h="425">
                  <a:moveTo>
                    <a:pt x="261" y="204"/>
                  </a:moveTo>
                  <a:lnTo>
                    <a:pt x="137" y="0"/>
                  </a:lnTo>
                  <a:lnTo>
                    <a:pt x="0" y="194"/>
                  </a:lnTo>
                  <a:lnTo>
                    <a:pt x="118" y="425"/>
                  </a:lnTo>
                  <a:lnTo>
                    <a:pt x="123" y="425"/>
                  </a:lnTo>
                  <a:lnTo>
                    <a:pt x="261" y="204"/>
                  </a:lnTo>
                  <a:close/>
                </a:path>
              </a:pathLst>
            </a:custGeom>
            <a:solidFill>
              <a:srgbClr val="78D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7" name="Freeform 42">
              <a:extLst>
                <a:ext uri="{FF2B5EF4-FFF2-40B4-BE49-F238E27FC236}">
                  <a16:creationId xmlns:a16="http://schemas.microsoft.com/office/drawing/2014/main" id="{D1625036-C3B1-DF45-AA16-19470039A9C6}"/>
                </a:ext>
              </a:extLst>
            </p:cNvPr>
            <p:cNvSpPr>
              <a:spLocks/>
            </p:cNvSpPr>
            <p:nvPr/>
          </p:nvSpPr>
          <p:spPr bwMode="auto">
            <a:xfrm>
              <a:off x="5526088" y="3432175"/>
              <a:ext cx="476250" cy="458787"/>
            </a:xfrm>
            <a:custGeom>
              <a:avLst/>
              <a:gdLst>
                <a:gd name="T0" fmla="*/ 300 w 300"/>
                <a:gd name="T1" fmla="*/ 289 h 289"/>
                <a:gd name="T2" fmla="*/ 283 w 300"/>
                <a:gd name="T3" fmla="*/ 0 h 289"/>
                <a:gd name="T4" fmla="*/ 0 w 300"/>
                <a:gd name="T5" fmla="*/ 4 h 289"/>
                <a:gd name="T6" fmla="*/ 300 w 300"/>
                <a:gd name="T7" fmla="*/ 289 h 289"/>
              </a:gdLst>
              <a:ahLst/>
              <a:cxnLst>
                <a:cxn ang="0">
                  <a:pos x="T0" y="T1"/>
                </a:cxn>
                <a:cxn ang="0">
                  <a:pos x="T2" y="T3"/>
                </a:cxn>
                <a:cxn ang="0">
                  <a:pos x="T4" y="T5"/>
                </a:cxn>
                <a:cxn ang="0">
                  <a:pos x="T6" y="T7"/>
                </a:cxn>
              </a:cxnLst>
              <a:rect l="0" t="0" r="r" b="b"/>
              <a:pathLst>
                <a:path w="300" h="289">
                  <a:moveTo>
                    <a:pt x="300" y="289"/>
                  </a:moveTo>
                  <a:lnTo>
                    <a:pt x="283" y="0"/>
                  </a:lnTo>
                  <a:lnTo>
                    <a:pt x="0" y="4"/>
                  </a:lnTo>
                  <a:lnTo>
                    <a:pt x="300" y="289"/>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8" name="Freeform 43">
              <a:extLst>
                <a:ext uri="{FF2B5EF4-FFF2-40B4-BE49-F238E27FC236}">
                  <a16:creationId xmlns:a16="http://schemas.microsoft.com/office/drawing/2014/main" id="{CF21F4E9-6CF4-DA43-B101-BE740CB8893E}"/>
                </a:ext>
              </a:extLst>
            </p:cNvPr>
            <p:cNvSpPr>
              <a:spLocks/>
            </p:cNvSpPr>
            <p:nvPr/>
          </p:nvSpPr>
          <p:spPr bwMode="auto">
            <a:xfrm>
              <a:off x="4878388" y="3438525"/>
              <a:ext cx="715963" cy="487362"/>
            </a:xfrm>
            <a:custGeom>
              <a:avLst/>
              <a:gdLst>
                <a:gd name="T0" fmla="*/ 406 w 451"/>
                <a:gd name="T1" fmla="*/ 0 h 307"/>
                <a:gd name="T2" fmla="*/ 0 w 451"/>
                <a:gd name="T3" fmla="*/ 5 h 307"/>
                <a:gd name="T4" fmla="*/ 451 w 451"/>
                <a:gd name="T5" fmla="*/ 307 h 307"/>
                <a:gd name="T6" fmla="*/ 408 w 451"/>
                <a:gd name="T7" fmla="*/ 0 h 307"/>
                <a:gd name="T8" fmla="*/ 406 w 451"/>
                <a:gd name="T9" fmla="*/ 0 h 307"/>
              </a:gdLst>
              <a:ahLst/>
              <a:cxnLst>
                <a:cxn ang="0">
                  <a:pos x="T0" y="T1"/>
                </a:cxn>
                <a:cxn ang="0">
                  <a:pos x="T2" y="T3"/>
                </a:cxn>
                <a:cxn ang="0">
                  <a:pos x="T4" y="T5"/>
                </a:cxn>
                <a:cxn ang="0">
                  <a:pos x="T6" y="T7"/>
                </a:cxn>
                <a:cxn ang="0">
                  <a:pos x="T8" y="T9"/>
                </a:cxn>
              </a:cxnLst>
              <a:rect l="0" t="0" r="r" b="b"/>
              <a:pathLst>
                <a:path w="451" h="307">
                  <a:moveTo>
                    <a:pt x="406" y="0"/>
                  </a:moveTo>
                  <a:lnTo>
                    <a:pt x="0" y="5"/>
                  </a:lnTo>
                  <a:lnTo>
                    <a:pt x="451" y="307"/>
                  </a:lnTo>
                  <a:lnTo>
                    <a:pt x="408" y="0"/>
                  </a:lnTo>
                  <a:lnTo>
                    <a:pt x="406" y="0"/>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19" name="Freeform 44">
              <a:extLst>
                <a:ext uri="{FF2B5EF4-FFF2-40B4-BE49-F238E27FC236}">
                  <a16:creationId xmlns:a16="http://schemas.microsoft.com/office/drawing/2014/main" id="{D0B44761-C481-104E-9017-9107E6246881}"/>
                </a:ext>
              </a:extLst>
            </p:cNvPr>
            <p:cNvSpPr>
              <a:spLocks/>
            </p:cNvSpPr>
            <p:nvPr/>
          </p:nvSpPr>
          <p:spPr bwMode="auto">
            <a:xfrm>
              <a:off x="4873625" y="3446463"/>
              <a:ext cx="295275" cy="754062"/>
            </a:xfrm>
            <a:custGeom>
              <a:avLst/>
              <a:gdLst>
                <a:gd name="T0" fmla="*/ 3 w 186"/>
                <a:gd name="T1" fmla="*/ 0 h 475"/>
                <a:gd name="T2" fmla="*/ 0 w 186"/>
                <a:gd name="T3" fmla="*/ 0 h 475"/>
                <a:gd name="T4" fmla="*/ 17 w 186"/>
                <a:gd name="T5" fmla="*/ 475 h 475"/>
                <a:gd name="T6" fmla="*/ 186 w 186"/>
                <a:gd name="T7" fmla="*/ 451 h 475"/>
                <a:gd name="T8" fmla="*/ 3 w 186"/>
                <a:gd name="T9" fmla="*/ 0 h 475"/>
              </a:gdLst>
              <a:ahLst/>
              <a:cxnLst>
                <a:cxn ang="0">
                  <a:pos x="T0" y="T1"/>
                </a:cxn>
                <a:cxn ang="0">
                  <a:pos x="T2" y="T3"/>
                </a:cxn>
                <a:cxn ang="0">
                  <a:pos x="T4" y="T5"/>
                </a:cxn>
                <a:cxn ang="0">
                  <a:pos x="T6" y="T7"/>
                </a:cxn>
                <a:cxn ang="0">
                  <a:pos x="T8" y="T9"/>
                </a:cxn>
              </a:cxnLst>
              <a:rect l="0" t="0" r="r" b="b"/>
              <a:pathLst>
                <a:path w="186" h="475">
                  <a:moveTo>
                    <a:pt x="3" y="0"/>
                  </a:moveTo>
                  <a:lnTo>
                    <a:pt x="0" y="0"/>
                  </a:lnTo>
                  <a:lnTo>
                    <a:pt x="17" y="475"/>
                  </a:lnTo>
                  <a:lnTo>
                    <a:pt x="186" y="451"/>
                  </a:lnTo>
                  <a:lnTo>
                    <a:pt x="3" y="0"/>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0" name="Freeform 45">
              <a:extLst>
                <a:ext uri="{FF2B5EF4-FFF2-40B4-BE49-F238E27FC236}">
                  <a16:creationId xmlns:a16="http://schemas.microsoft.com/office/drawing/2014/main" id="{093EC174-0ACC-A840-83DB-4961903C5FEB}"/>
                </a:ext>
              </a:extLst>
            </p:cNvPr>
            <p:cNvSpPr>
              <a:spLocks/>
            </p:cNvSpPr>
            <p:nvPr/>
          </p:nvSpPr>
          <p:spPr bwMode="auto">
            <a:xfrm>
              <a:off x="4878388" y="3446463"/>
              <a:ext cx="715963" cy="715962"/>
            </a:xfrm>
            <a:custGeom>
              <a:avLst/>
              <a:gdLst>
                <a:gd name="T0" fmla="*/ 0 w 451"/>
                <a:gd name="T1" fmla="*/ 0 h 451"/>
                <a:gd name="T2" fmla="*/ 0 w 451"/>
                <a:gd name="T3" fmla="*/ 0 h 451"/>
                <a:gd name="T4" fmla="*/ 183 w 451"/>
                <a:gd name="T5" fmla="*/ 451 h 451"/>
                <a:gd name="T6" fmla="*/ 185 w 451"/>
                <a:gd name="T7" fmla="*/ 451 h 451"/>
                <a:gd name="T8" fmla="*/ 185 w 451"/>
                <a:gd name="T9" fmla="*/ 451 h 451"/>
                <a:gd name="T10" fmla="*/ 451 w 451"/>
                <a:gd name="T11" fmla="*/ 302 h 451"/>
                <a:gd name="T12" fmla="*/ 0 w 451"/>
                <a:gd name="T13" fmla="*/ 0 h 451"/>
              </a:gdLst>
              <a:ahLst/>
              <a:cxnLst>
                <a:cxn ang="0">
                  <a:pos x="T0" y="T1"/>
                </a:cxn>
                <a:cxn ang="0">
                  <a:pos x="T2" y="T3"/>
                </a:cxn>
                <a:cxn ang="0">
                  <a:pos x="T4" y="T5"/>
                </a:cxn>
                <a:cxn ang="0">
                  <a:pos x="T6" y="T7"/>
                </a:cxn>
                <a:cxn ang="0">
                  <a:pos x="T8" y="T9"/>
                </a:cxn>
                <a:cxn ang="0">
                  <a:pos x="T10" y="T11"/>
                </a:cxn>
                <a:cxn ang="0">
                  <a:pos x="T12" y="T13"/>
                </a:cxn>
              </a:cxnLst>
              <a:rect l="0" t="0" r="r" b="b"/>
              <a:pathLst>
                <a:path w="451" h="451">
                  <a:moveTo>
                    <a:pt x="0" y="0"/>
                  </a:moveTo>
                  <a:lnTo>
                    <a:pt x="0" y="0"/>
                  </a:lnTo>
                  <a:lnTo>
                    <a:pt x="183" y="451"/>
                  </a:lnTo>
                  <a:lnTo>
                    <a:pt x="185" y="451"/>
                  </a:lnTo>
                  <a:lnTo>
                    <a:pt x="185" y="451"/>
                  </a:lnTo>
                  <a:lnTo>
                    <a:pt x="451" y="302"/>
                  </a:lnTo>
                  <a:lnTo>
                    <a:pt x="0" y="0"/>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1" name="Freeform 46">
              <a:extLst>
                <a:ext uri="{FF2B5EF4-FFF2-40B4-BE49-F238E27FC236}">
                  <a16:creationId xmlns:a16="http://schemas.microsoft.com/office/drawing/2014/main" id="{4D09CC57-4372-2347-BB9C-73FAA3484E06}"/>
                </a:ext>
              </a:extLst>
            </p:cNvPr>
            <p:cNvSpPr>
              <a:spLocks/>
            </p:cNvSpPr>
            <p:nvPr/>
          </p:nvSpPr>
          <p:spPr bwMode="auto">
            <a:xfrm>
              <a:off x="5172075" y="3925888"/>
              <a:ext cx="422275" cy="349250"/>
            </a:xfrm>
            <a:custGeom>
              <a:avLst/>
              <a:gdLst>
                <a:gd name="T0" fmla="*/ 0 w 266"/>
                <a:gd name="T1" fmla="*/ 149 h 220"/>
                <a:gd name="T2" fmla="*/ 0 w 266"/>
                <a:gd name="T3" fmla="*/ 149 h 220"/>
                <a:gd name="T4" fmla="*/ 100 w 266"/>
                <a:gd name="T5" fmla="*/ 218 h 220"/>
                <a:gd name="T6" fmla="*/ 102 w 266"/>
                <a:gd name="T7" fmla="*/ 220 h 220"/>
                <a:gd name="T8" fmla="*/ 266 w 266"/>
                <a:gd name="T9" fmla="*/ 0 h 220"/>
                <a:gd name="T10" fmla="*/ 0 w 266"/>
                <a:gd name="T11" fmla="*/ 149 h 220"/>
              </a:gdLst>
              <a:ahLst/>
              <a:cxnLst>
                <a:cxn ang="0">
                  <a:pos x="T0" y="T1"/>
                </a:cxn>
                <a:cxn ang="0">
                  <a:pos x="T2" y="T3"/>
                </a:cxn>
                <a:cxn ang="0">
                  <a:pos x="T4" y="T5"/>
                </a:cxn>
                <a:cxn ang="0">
                  <a:pos x="T6" y="T7"/>
                </a:cxn>
                <a:cxn ang="0">
                  <a:pos x="T8" y="T9"/>
                </a:cxn>
                <a:cxn ang="0">
                  <a:pos x="T10" y="T11"/>
                </a:cxn>
              </a:cxnLst>
              <a:rect l="0" t="0" r="r" b="b"/>
              <a:pathLst>
                <a:path w="266" h="220">
                  <a:moveTo>
                    <a:pt x="0" y="149"/>
                  </a:moveTo>
                  <a:lnTo>
                    <a:pt x="0" y="149"/>
                  </a:lnTo>
                  <a:lnTo>
                    <a:pt x="100" y="218"/>
                  </a:lnTo>
                  <a:lnTo>
                    <a:pt x="102" y="220"/>
                  </a:lnTo>
                  <a:lnTo>
                    <a:pt x="266" y="0"/>
                  </a:lnTo>
                  <a:lnTo>
                    <a:pt x="0" y="149"/>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2" name="Freeform 47">
              <a:extLst>
                <a:ext uri="{FF2B5EF4-FFF2-40B4-BE49-F238E27FC236}">
                  <a16:creationId xmlns:a16="http://schemas.microsoft.com/office/drawing/2014/main" id="{20A4A3EF-678F-8F4E-B799-97276705B975}"/>
                </a:ext>
              </a:extLst>
            </p:cNvPr>
            <p:cNvSpPr>
              <a:spLocks/>
            </p:cNvSpPr>
            <p:nvPr/>
          </p:nvSpPr>
          <p:spPr bwMode="auto">
            <a:xfrm>
              <a:off x="5526088" y="3443288"/>
              <a:ext cx="476250" cy="482600"/>
            </a:xfrm>
            <a:custGeom>
              <a:avLst/>
              <a:gdLst>
                <a:gd name="T0" fmla="*/ 300 w 300"/>
                <a:gd name="T1" fmla="*/ 282 h 304"/>
                <a:gd name="T2" fmla="*/ 0 w 300"/>
                <a:gd name="T3" fmla="*/ 0 h 304"/>
                <a:gd name="T4" fmla="*/ 43 w 300"/>
                <a:gd name="T5" fmla="*/ 304 h 304"/>
                <a:gd name="T6" fmla="*/ 300 w 300"/>
                <a:gd name="T7" fmla="*/ 282 h 304"/>
              </a:gdLst>
              <a:ahLst/>
              <a:cxnLst>
                <a:cxn ang="0">
                  <a:pos x="T0" y="T1"/>
                </a:cxn>
                <a:cxn ang="0">
                  <a:pos x="T2" y="T3"/>
                </a:cxn>
                <a:cxn ang="0">
                  <a:pos x="T4" y="T5"/>
                </a:cxn>
                <a:cxn ang="0">
                  <a:pos x="T6" y="T7"/>
                </a:cxn>
              </a:cxnLst>
              <a:rect l="0" t="0" r="r" b="b"/>
              <a:pathLst>
                <a:path w="300" h="304">
                  <a:moveTo>
                    <a:pt x="300" y="282"/>
                  </a:moveTo>
                  <a:lnTo>
                    <a:pt x="0" y="0"/>
                  </a:lnTo>
                  <a:lnTo>
                    <a:pt x="43" y="304"/>
                  </a:lnTo>
                  <a:lnTo>
                    <a:pt x="300" y="282"/>
                  </a:lnTo>
                  <a:close/>
                </a:path>
              </a:pathLst>
            </a:custGeom>
            <a:solidFill>
              <a:srgbClr val="78D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3" name="Freeform 48">
              <a:extLst>
                <a:ext uri="{FF2B5EF4-FFF2-40B4-BE49-F238E27FC236}">
                  <a16:creationId xmlns:a16="http://schemas.microsoft.com/office/drawing/2014/main" id="{14E1D295-8CA0-ED4B-8BB7-D81E1EBBE03D}"/>
                </a:ext>
              </a:extLst>
            </p:cNvPr>
            <p:cNvSpPr>
              <a:spLocks/>
            </p:cNvSpPr>
            <p:nvPr/>
          </p:nvSpPr>
          <p:spPr bwMode="auto">
            <a:xfrm>
              <a:off x="5594350" y="3890963"/>
              <a:ext cx="407988" cy="384175"/>
            </a:xfrm>
            <a:custGeom>
              <a:avLst/>
              <a:gdLst>
                <a:gd name="T0" fmla="*/ 0 w 257"/>
                <a:gd name="T1" fmla="*/ 22 h 242"/>
                <a:gd name="T2" fmla="*/ 143 w 257"/>
                <a:gd name="T3" fmla="*/ 242 h 242"/>
                <a:gd name="T4" fmla="*/ 147 w 257"/>
                <a:gd name="T5" fmla="*/ 235 h 242"/>
                <a:gd name="T6" fmla="*/ 257 w 257"/>
                <a:gd name="T7" fmla="*/ 0 h 242"/>
                <a:gd name="T8" fmla="*/ 0 w 257"/>
                <a:gd name="T9" fmla="*/ 22 h 242"/>
              </a:gdLst>
              <a:ahLst/>
              <a:cxnLst>
                <a:cxn ang="0">
                  <a:pos x="T0" y="T1"/>
                </a:cxn>
                <a:cxn ang="0">
                  <a:pos x="T2" y="T3"/>
                </a:cxn>
                <a:cxn ang="0">
                  <a:pos x="T4" y="T5"/>
                </a:cxn>
                <a:cxn ang="0">
                  <a:pos x="T6" y="T7"/>
                </a:cxn>
                <a:cxn ang="0">
                  <a:pos x="T8" y="T9"/>
                </a:cxn>
              </a:cxnLst>
              <a:rect l="0" t="0" r="r" b="b"/>
              <a:pathLst>
                <a:path w="257" h="242">
                  <a:moveTo>
                    <a:pt x="0" y="22"/>
                  </a:moveTo>
                  <a:lnTo>
                    <a:pt x="143" y="242"/>
                  </a:lnTo>
                  <a:lnTo>
                    <a:pt x="147" y="235"/>
                  </a:lnTo>
                  <a:lnTo>
                    <a:pt x="257" y="0"/>
                  </a:lnTo>
                  <a:lnTo>
                    <a:pt x="0" y="22"/>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4" name="Freeform 49">
              <a:extLst>
                <a:ext uri="{FF2B5EF4-FFF2-40B4-BE49-F238E27FC236}">
                  <a16:creationId xmlns:a16="http://schemas.microsoft.com/office/drawing/2014/main" id="{A1745ECC-CD43-6241-A062-4F50067C8C5B}"/>
                </a:ext>
              </a:extLst>
            </p:cNvPr>
            <p:cNvSpPr>
              <a:spLocks/>
            </p:cNvSpPr>
            <p:nvPr/>
          </p:nvSpPr>
          <p:spPr bwMode="auto">
            <a:xfrm>
              <a:off x="5334000" y="3925888"/>
              <a:ext cx="490538" cy="609600"/>
            </a:xfrm>
            <a:custGeom>
              <a:avLst/>
              <a:gdLst>
                <a:gd name="T0" fmla="*/ 309 w 309"/>
                <a:gd name="T1" fmla="*/ 220 h 384"/>
                <a:gd name="T2" fmla="*/ 307 w 309"/>
                <a:gd name="T3" fmla="*/ 220 h 384"/>
                <a:gd name="T4" fmla="*/ 307 w 309"/>
                <a:gd name="T5" fmla="*/ 220 h 384"/>
                <a:gd name="T6" fmla="*/ 164 w 309"/>
                <a:gd name="T7" fmla="*/ 0 h 384"/>
                <a:gd name="T8" fmla="*/ 0 w 309"/>
                <a:gd name="T9" fmla="*/ 220 h 384"/>
                <a:gd name="T10" fmla="*/ 145 w 309"/>
                <a:gd name="T11" fmla="*/ 384 h 384"/>
                <a:gd name="T12" fmla="*/ 309 w 309"/>
                <a:gd name="T13" fmla="*/ 220 h 384"/>
              </a:gdLst>
              <a:ahLst/>
              <a:cxnLst>
                <a:cxn ang="0">
                  <a:pos x="T0" y="T1"/>
                </a:cxn>
                <a:cxn ang="0">
                  <a:pos x="T2" y="T3"/>
                </a:cxn>
                <a:cxn ang="0">
                  <a:pos x="T4" y="T5"/>
                </a:cxn>
                <a:cxn ang="0">
                  <a:pos x="T6" y="T7"/>
                </a:cxn>
                <a:cxn ang="0">
                  <a:pos x="T8" y="T9"/>
                </a:cxn>
                <a:cxn ang="0">
                  <a:pos x="T10" y="T11"/>
                </a:cxn>
                <a:cxn ang="0">
                  <a:pos x="T12" y="T13"/>
                </a:cxn>
              </a:cxnLst>
              <a:rect l="0" t="0" r="r" b="b"/>
              <a:pathLst>
                <a:path w="309" h="384">
                  <a:moveTo>
                    <a:pt x="309" y="220"/>
                  </a:moveTo>
                  <a:lnTo>
                    <a:pt x="307" y="220"/>
                  </a:lnTo>
                  <a:lnTo>
                    <a:pt x="307" y="220"/>
                  </a:lnTo>
                  <a:lnTo>
                    <a:pt x="164" y="0"/>
                  </a:lnTo>
                  <a:lnTo>
                    <a:pt x="0" y="220"/>
                  </a:lnTo>
                  <a:lnTo>
                    <a:pt x="145" y="384"/>
                  </a:lnTo>
                  <a:lnTo>
                    <a:pt x="309" y="220"/>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5" name="Freeform 50">
              <a:extLst>
                <a:ext uri="{FF2B5EF4-FFF2-40B4-BE49-F238E27FC236}">
                  <a16:creationId xmlns:a16="http://schemas.microsoft.com/office/drawing/2014/main" id="{FCB8D696-2842-084E-9318-49545B166F44}"/>
                </a:ext>
              </a:extLst>
            </p:cNvPr>
            <p:cNvSpPr>
              <a:spLocks/>
            </p:cNvSpPr>
            <p:nvPr/>
          </p:nvSpPr>
          <p:spPr bwMode="auto">
            <a:xfrm>
              <a:off x="5821363" y="3890963"/>
              <a:ext cx="180975" cy="1141412"/>
            </a:xfrm>
            <a:custGeom>
              <a:avLst/>
              <a:gdLst>
                <a:gd name="T0" fmla="*/ 0 w 114"/>
                <a:gd name="T1" fmla="*/ 242 h 719"/>
                <a:gd name="T2" fmla="*/ 109 w 114"/>
                <a:gd name="T3" fmla="*/ 717 h 719"/>
                <a:gd name="T4" fmla="*/ 114 w 114"/>
                <a:gd name="T5" fmla="*/ 719 h 719"/>
                <a:gd name="T6" fmla="*/ 114 w 114"/>
                <a:gd name="T7" fmla="*/ 0 h 719"/>
                <a:gd name="T8" fmla="*/ 0 w 114"/>
                <a:gd name="T9" fmla="*/ 242 h 719"/>
              </a:gdLst>
              <a:ahLst/>
              <a:cxnLst>
                <a:cxn ang="0">
                  <a:pos x="T0" y="T1"/>
                </a:cxn>
                <a:cxn ang="0">
                  <a:pos x="T2" y="T3"/>
                </a:cxn>
                <a:cxn ang="0">
                  <a:pos x="T4" y="T5"/>
                </a:cxn>
                <a:cxn ang="0">
                  <a:pos x="T6" y="T7"/>
                </a:cxn>
                <a:cxn ang="0">
                  <a:pos x="T8" y="T9"/>
                </a:cxn>
              </a:cxnLst>
              <a:rect l="0" t="0" r="r" b="b"/>
              <a:pathLst>
                <a:path w="114" h="719">
                  <a:moveTo>
                    <a:pt x="0" y="242"/>
                  </a:moveTo>
                  <a:lnTo>
                    <a:pt x="109" y="717"/>
                  </a:lnTo>
                  <a:lnTo>
                    <a:pt x="114" y="719"/>
                  </a:lnTo>
                  <a:lnTo>
                    <a:pt x="114" y="0"/>
                  </a:lnTo>
                  <a:lnTo>
                    <a:pt x="0" y="242"/>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6" name="Freeform 51">
              <a:extLst>
                <a:ext uri="{FF2B5EF4-FFF2-40B4-BE49-F238E27FC236}">
                  <a16:creationId xmlns:a16="http://schemas.microsoft.com/office/drawing/2014/main" id="{B00A5645-6F76-FB4C-943B-30D343A529C8}"/>
                </a:ext>
              </a:extLst>
            </p:cNvPr>
            <p:cNvSpPr>
              <a:spLocks/>
            </p:cNvSpPr>
            <p:nvPr/>
          </p:nvSpPr>
          <p:spPr bwMode="auto">
            <a:xfrm>
              <a:off x="6002338" y="3890963"/>
              <a:ext cx="153988" cy="1141412"/>
            </a:xfrm>
            <a:custGeom>
              <a:avLst/>
              <a:gdLst>
                <a:gd name="T0" fmla="*/ 0 w 97"/>
                <a:gd name="T1" fmla="*/ 0 h 719"/>
                <a:gd name="T2" fmla="*/ 0 w 97"/>
                <a:gd name="T3" fmla="*/ 719 h 719"/>
                <a:gd name="T4" fmla="*/ 97 w 97"/>
                <a:gd name="T5" fmla="*/ 287 h 719"/>
                <a:gd name="T6" fmla="*/ 47 w 97"/>
                <a:gd name="T7" fmla="*/ 133 h 719"/>
                <a:gd name="T8" fmla="*/ 0 w 97"/>
                <a:gd name="T9" fmla="*/ 0 h 719"/>
              </a:gdLst>
              <a:ahLst/>
              <a:cxnLst>
                <a:cxn ang="0">
                  <a:pos x="T0" y="T1"/>
                </a:cxn>
                <a:cxn ang="0">
                  <a:pos x="T2" y="T3"/>
                </a:cxn>
                <a:cxn ang="0">
                  <a:pos x="T4" y="T5"/>
                </a:cxn>
                <a:cxn ang="0">
                  <a:pos x="T6" y="T7"/>
                </a:cxn>
                <a:cxn ang="0">
                  <a:pos x="T8" y="T9"/>
                </a:cxn>
              </a:cxnLst>
              <a:rect l="0" t="0" r="r" b="b"/>
              <a:pathLst>
                <a:path w="97" h="719">
                  <a:moveTo>
                    <a:pt x="0" y="0"/>
                  </a:moveTo>
                  <a:lnTo>
                    <a:pt x="0" y="719"/>
                  </a:lnTo>
                  <a:lnTo>
                    <a:pt x="97" y="287"/>
                  </a:lnTo>
                  <a:lnTo>
                    <a:pt x="47" y="133"/>
                  </a:lnTo>
                  <a:lnTo>
                    <a:pt x="0" y="0"/>
                  </a:lnTo>
                  <a:close/>
                </a:path>
              </a:pathLst>
            </a:custGeom>
            <a:solidFill>
              <a:srgbClr val="78D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7" name="Freeform 52">
              <a:extLst>
                <a:ext uri="{FF2B5EF4-FFF2-40B4-BE49-F238E27FC236}">
                  <a16:creationId xmlns:a16="http://schemas.microsoft.com/office/drawing/2014/main" id="{73FEE835-9AB3-CA4C-B16D-EE73ED44B2CE}"/>
                </a:ext>
              </a:extLst>
            </p:cNvPr>
            <p:cNvSpPr>
              <a:spLocks/>
            </p:cNvSpPr>
            <p:nvPr/>
          </p:nvSpPr>
          <p:spPr bwMode="auto">
            <a:xfrm>
              <a:off x="5564188" y="4275138"/>
              <a:ext cx="430213" cy="754062"/>
            </a:xfrm>
            <a:custGeom>
              <a:avLst/>
              <a:gdLst>
                <a:gd name="T0" fmla="*/ 162 w 271"/>
                <a:gd name="T1" fmla="*/ 0 h 475"/>
                <a:gd name="T2" fmla="*/ 0 w 271"/>
                <a:gd name="T3" fmla="*/ 164 h 475"/>
                <a:gd name="T4" fmla="*/ 271 w 271"/>
                <a:gd name="T5" fmla="*/ 475 h 475"/>
                <a:gd name="T6" fmla="*/ 162 w 271"/>
                <a:gd name="T7" fmla="*/ 0 h 475"/>
              </a:gdLst>
              <a:ahLst/>
              <a:cxnLst>
                <a:cxn ang="0">
                  <a:pos x="T0" y="T1"/>
                </a:cxn>
                <a:cxn ang="0">
                  <a:pos x="T2" y="T3"/>
                </a:cxn>
                <a:cxn ang="0">
                  <a:pos x="T4" y="T5"/>
                </a:cxn>
                <a:cxn ang="0">
                  <a:pos x="T6" y="T7"/>
                </a:cxn>
              </a:cxnLst>
              <a:rect l="0" t="0" r="r" b="b"/>
              <a:pathLst>
                <a:path w="271" h="475">
                  <a:moveTo>
                    <a:pt x="162" y="0"/>
                  </a:moveTo>
                  <a:lnTo>
                    <a:pt x="0" y="164"/>
                  </a:lnTo>
                  <a:lnTo>
                    <a:pt x="271" y="475"/>
                  </a:lnTo>
                  <a:lnTo>
                    <a:pt x="162" y="0"/>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8" name="Freeform 53">
              <a:extLst>
                <a:ext uri="{FF2B5EF4-FFF2-40B4-BE49-F238E27FC236}">
                  <a16:creationId xmlns:a16="http://schemas.microsoft.com/office/drawing/2014/main" id="{BB677D9A-6240-1F45-AF0E-7DE386E61AE0}"/>
                </a:ext>
              </a:extLst>
            </p:cNvPr>
            <p:cNvSpPr>
              <a:spLocks/>
            </p:cNvSpPr>
            <p:nvPr/>
          </p:nvSpPr>
          <p:spPr bwMode="auto">
            <a:xfrm>
              <a:off x="6065838" y="3419475"/>
              <a:ext cx="584200" cy="342900"/>
            </a:xfrm>
            <a:custGeom>
              <a:avLst/>
              <a:gdLst>
                <a:gd name="T0" fmla="*/ 290 w 368"/>
                <a:gd name="T1" fmla="*/ 216 h 216"/>
                <a:gd name="T2" fmla="*/ 368 w 368"/>
                <a:gd name="T3" fmla="*/ 0 h 216"/>
                <a:gd name="T4" fmla="*/ 0 w 368"/>
                <a:gd name="T5" fmla="*/ 5 h 216"/>
                <a:gd name="T6" fmla="*/ 290 w 368"/>
                <a:gd name="T7" fmla="*/ 216 h 216"/>
              </a:gdLst>
              <a:ahLst/>
              <a:cxnLst>
                <a:cxn ang="0">
                  <a:pos x="T0" y="T1"/>
                </a:cxn>
                <a:cxn ang="0">
                  <a:pos x="T2" y="T3"/>
                </a:cxn>
                <a:cxn ang="0">
                  <a:pos x="T4" y="T5"/>
                </a:cxn>
                <a:cxn ang="0">
                  <a:pos x="T6" y="T7"/>
                </a:cxn>
              </a:cxnLst>
              <a:rect l="0" t="0" r="r" b="b"/>
              <a:pathLst>
                <a:path w="368" h="216">
                  <a:moveTo>
                    <a:pt x="290" y="216"/>
                  </a:moveTo>
                  <a:lnTo>
                    <a:pt x="368" y="0"/>
                  </a:lnTo>
                  <a:lnTo>
                    <a:pt x="0" y="5"/>
                  </a:lnTo>
                  <a:lnTo>
                    <a:pt x="290" y="216"/>
                  </a:lnTo>
                  <a:close/>
                </a:path>
              </a:pathLst>
            </a:custGeom>
            <a:solidFill>
              <a:srgbClr val="78D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29" name="Freeform 54">
              <a:extLst>
                <a:ext uri="{FF2B5EF4-FFF2-40B4-BE49-F238E27FC236}">
                  <a16:creationId xmlns:a16="http://schemas.microsoft.com/office/drawing/2014/main" id="{43092B08-208B-C845-9092-3F72980210F7}"/>
                </a:ext>
              </a:extLst>
            </p:cNvPr>
            <p:cNvSpPr>
              <a:spLocks/>
            </p:cNvSpPr>
            <p:nvPr/>
          </p:nvSpPr>
          <p:spPr bwMode="auto">
            <a:xfrm>
              <a:off x="6065838" y="3427413"/>
              <a:ext cx="460375" cy="463550"/>
            </a:xfrm>
            <a:custGeom>
              <a:avLst/>
              <a:gdLst>
                <a:gd name="T0" fmla="*/ 290 w 290"/>
                <a:gd name="T1" fmla="*/ 211 h 292"/>
                <a:gd name="T2" fmla="*/ 290 w 290"/>
                <a:gd name="T3" fmla="*/ 211 h 292"/>
                <a:gd name="T4" fmla="*/ 0 w 290"/>
                <a:gd name="T5" fmla="*/ 0 h 292"/>
                <a:gd name="T6" fmla="*/ 209 w 290"/>
                <a:gd name="T7" fmla="*/ 292 h 292"/>
                <a:gd name="T8" fmla="*/ 209 w 290"/>
                <a:gd name="T9" fmla="*/ 290 h 292"/>
                <a:gd name="T10" fmla="*/ 290 w 290"/>
                <a:gd name="T11" fmla="*/ 214 h 292"/>
                <a:gd name="T12" fmla="*/ 290 w 290"/>
                <a:gd name="T13" fmla="*/ 211 h 292"/>
                <a:gd name="T14" fmla="*/ 290 w 290"/>
                <a:gd name="T15" fmla="*/ 211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292">
                  <a:moveTo>
                    <a:pt x="290" y="211"/>
                  </a:moveTo>
                  <a:lnTo>
                    <a:pt x="290" y="211"/>
                  </a:lnTo>
                  <a:lnTo>
                    <a:pt x="0" y="0"/>
                  </a:lnTo>
                  <a:lnTo>
                    <a:pt x="209" y="292"/>
                  </a:lnTo>
                  <a:lnTo>
                    <a:pt x="209" y="290"/>
                  </a:lnTo>
                  <a:lnTo>
                    <a:pt x="290" y="214"/>
                  </a:lnTo>
                  <a:lnTo>
                    <a:pt x="290" y="211"/>
                  </a:lnTo>
                  <a:lnTo>
                    <a:pt x="290" y="211"/>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30" name="Freeform 55">
              <a:extLst>
                <a:ext uri="{FF2B5EF4-FFF2-40B4-BE49-F238E27FC236}">
                  <a16:creationId xmlns:a16="http://schemas.microsoft.com/office/drawing/2014/main" id="{A9657095-91E2-0E49-9BD3-242F6A645EE8}"/>
                </a:ext>
              </a:extLst>
            </p:cNvPr>
            <p:cNvSpPr>
              <a:spLocks/>
            </p:cNvSpPr>
            <p:nvPr/>
          </p:nvSpPr>
          <p:spPr bwMode="auto">
            <a:xfrm>
              <a:off x="5975350" y="3427413"/>
              <a:ext cx="90488" cy="471487"/>
            </a:xfrm>
            <a:custGeom>
              <a:avLst/>
              <a:gdLst>
                <a:gd name="T0" fmla="*/ 0 w 57"/>
                <a:gd name="T1" fmla="*/ 3 h 297"/>
                <a:gd name="T2" fmla="*/ 17 w 57"/>
                <a:gd name="T3" fmla="*/ 292 h 297"/>
                <a:gd name="T4" fmla="*/ 19 w 57"/>
                <a:gd name="T5" fmla="*/ 297 h 297"/>
                <a:gd name="T6" fmla="*/ 57 w 57"/>
                <a:gd name="T7" fmla="*/ 0 h 297"/>
                <a:gd name="T8" fmla="*/ 0 w 57"/>
                <a:gd name="T9" fmla="*/ 3 h 297"/>
              </a:gdLst>
              <a:ahLst/>
              <a:cxnLst>
                <a:cxn ang="0">
                  <a:pos x="T0" y="T1"/>
                </a:cxn>
                <a:cxn ang="0">
                  <a:pos x="T2" y="T3"/>
                </a:cxn>
                <a:cxn ang="0">
                  <a:pos x="T4" y="T5"/>
                </a:cxn>
                <a:cxn ang="0">
                  <a:pos x="T6" y="T7"/>
                </a:cxn>
                <a:cxn ang="0">
                  <a:pos x="T8" y="T9"/>
                </a:cxn>
              </a:cxnLst>
              <a:rect l="0" t="0" r="r" b="b"/>
              <a:pathLst>
                <a:path w="57" h="297">
                  <a:moveTo>
                    <a:pt x="0" y="3"/>
                  </a:moveTo>
                  <a:lnTo>
                    <a:pt x="17" y="292"/>
                  </a:lnTo>
                  <a:lnTo>
                    <a:pt x="19" y="297"/>
                  </a:lnTo>
                  <a:lnTo>
                    <a:pt x="57" y="0"/>
                  </a:lnTo>
                  <a:lnTo>
                    <a:pt x="0" y="3"/>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31" name="Freeform 56">
              <a:extLst>
                <a:ext uri="{FF2B5EF4-FFF2-40B4-BE49-F238E27FC236}">
                  <a16:creationId xmlns:a16="http://schemas.microsoft.com/office/drawing/2014/main" id="{69412ADD-6532-D842-9041-F02180902F3F}"/>
                </a:ext>
              </a:extLst>
            </p:cNvPr>
            <p:cNvSpPr>
              <a:spLocks/>
            </p:cNvSpPr>
            <p:nvPr/>
          </p:nvSpPr>
          <p:spPr bwMode="auto">
            <a:xfrm>
              <a:off x="6002338" y="3427413"/>
              <a:ext cx="395288" cy="463550"/>
            </a:xfrm>
            <a:custGeom>
              <a:avLst/>
              <a:gdLst>
                <a:gd name="T0" fmla="*/ 249 w 249"/>
                <a:gd name="T1" fmla="*/ 292 h 292"/>
                <a:gd name="T2" fmla="*/ 249 w 249"/>
                <a:gd name="T3" fmla="*/ 292 h 292"/>
                <a:gd name="T4" fmla="*/ 40 w 249"/>
                <a:gd name="T5" fmla="*/ 0 h 292"/>
                <a:gd name="T6" fmla="*/ 40 w 249"/>
                <a:gd name="T7" fmla="*/ 0 h 292"/>
                <a:gd name="T8" fmla="*/ 40 w 249"/>
                <a:gd name="T9" fmla="*/ 0 h 292"/>
                <a:gd name="T10" fmla="*/ 0 w 249"/>
                <a:gd name="T11" fmla="*/ 292 h 292"/>
                <a:gd name="T12" fmla="*/ 249 w 249"/>
                <a:gd name="T13" fmla="*/ 292 h 292"/>
              </a:gdLst>
              <a:ahLst/>
              <a:cxnLst>
                <a:cxn ang="0">
                  <a:pos x="T0" y="T1"/>
                </a:cxn>
                <a:cxn ang="0">
                  <a:pos x="T2" y="T3"/>
                </a:cxn>
                <a:cxn ang="0">
                  <a:pos x="T4" y="T5"/>
                </a:cxn>
                <a:cxn ang="0">
                  <a:pos x="T6" y="T7"/>
                </a:cxn>
                <a:cxn ang="0">
                  <a:pos x="T8" y="T9"/>
                </a:cxn>
                <a:cxn ang="0">
                  <a:pos x="T10" y="T11"/>
                </a:cxn>
                <a:cxn ang="0">
                  <a:pos x="T12" y="T13"/>
                </a:cxn>
              </a:cxnLst>
              <a:rect l="0" t="0" r="r" b="b"/>
              <a:pathLst>
                <a:path w="249" h="292">
                  <a:moveTo>
                    <a:pt x="249" y="292"/>
                  </a:moveTo>
                  <a:lnTo>
                    <a:pt x="249" y="292"/>
                  </a:lnTo>
                  <a:lnTo>
                    <a:pt x="40" y="0"/>
                  </a:lnTo>
                  <a:lnTo>
                    <a:pt x="40" y="0"/>
                  </a:lnTo>
                  <a:lnTo>
                    <a:pt x="40" y="0"/>
                  </a:lnTo>
                  <a:lnTo>
                    <a:pt x="0" y="292"/>
                  </a:lnTo>
                  <a:lnTo>
                    <a:pt x="249" y="292"/>
                  </a:lnTo>
                  <a:close/>
                </a:path>
              </a:pathLst>
            </a:custGeom>
            <a:solidFill>
              <a:srgbClr val="78D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32" name="Freeform 57">
              <a:extLst>
                <a:ext uri="{FF2B5EF4-FFF2-40B4-BE49-F238E27FC236}">
                  <a16:creationId xmlns:a16="http://schemas.microsoft.com/office/drawing/2014/main" id="{30080255-60BE-B340-82CC-8A00AB0E840B}"/>
                </a:ext>
              </a:extLst>
            </p:cNvPr>
            <p:cNvSpPr>
              <a:spLocks/>
            </p:cNvSpPr>
            <p:nvPr/>
          </p:nvSpPr>
          <p:spPr bwMode="auto">
            <a:xfrm>
              <a:off x="6002338" y="3890963"/>
              <a:ext cx="395288" cy="452437"/>
            </a:xfrm>
            <a:custGeom>
              <a:avLst/>
              <a:gdLst>
                <a:gd name="T0" fmla="*/ 249 w 249"/>
                <a:gd name="T1" fmla="*/ 0 h 285"/>
                <a:gd name="T2" fmla="*/ 249 w 249"/>
                <a:gd name="T3" fmla="*/ 0 h 285"/>
                <a:gd name="T4" fmla="*/ 0 w 249"/>
                <a:gd name="T5" fmla="*/ 0 h 285"/>
                <a:gd name="T6" fmla="*/ 0 w 249"/>
                <a:gd name="T7" fmla="*/ 0 h 285"/>
                <a:gd name="T8" fmla="*/ 0 w 249"/>
                <a:gd name="T9" fmla="*/ 3 h 285"/>
                <a:gd name="T10" fmla="*/ 206 w 249"/>
                <a:gd name="T11" fmla="*/ 285 h 285"/>
                <a:gd name="T12" fmla="*/ 249 w 249"/>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249" h="285">
                  <a:moveTo>
                    <a:pt x="249" y="0"/>
                  </a:moveTo>
                  <a:lnTo>
                    <a:pt x="249" y="0"/>
                  </a:lnTo>
                  <a:lnTo>
                    <a:pt x="0" y="0"/>
                  </a:lnTo>
                  <a:lnTo>
                    <a:pt x="0" y="0"/>
                  </a:lnTo>
                  <a:lnTo>
                    <a:pt x="0" y="3"/>
                  </a:lnTo>
                  <a:lnTo>
                    <a:pt x="206" y="285"/>
                  </a:lnTo>
                  <a:lnTo>
                    <a:pt x="249" y="0"/>
                  </a:lnTo>
                  <a:close/>
                </a:path>
              </a:pathLst>
            </a:custGeom>
            <a:solidFill>
              <a:srgbClr val="E1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sp>
          <p:nvSpPr>
            <p:cNvPr id="33" name="Freeform 58">
              <a:extLst>
                <a:ext uri="{FF2B5EF4-FFF2-40B4-BE49-F238E27FC236}">
                  <a16:creationId xmlns:a16="http://schemas.microsoft.com/office/drawing/2014/main" id="{16D0A532-C489-404F-AFAF-41896E8EF9CF}"/>
                </a:ext>
              </a:extLst>
            </p:cNvPr>
            <p:cNvSpPr>
              <a:spLocks/>
            </p:cNvSpPr>
            <p:nvPr/>
          </p:nvSpPr>
          <p:spPr bwMode="auto">
            <a:xfrm>
              <a:off x="6002338" y="3895725"/>
              <a:ext cx="327025" cy="450850"/>
            </a:xfrm>
            <a:custGeom>
              <a:avLst/>
              <a:gdLst>
                <a:gd name="T0" fmla="*/ 0 w 206"/>
                <a:gd name="T1" fmla="*/ 0 h 284"/>
                <a:gd name="T2" fmla="*/ 100 w 206"/>
                <a:gd name="T3" fmla="*/ 284 h 284"/>
                <a:gd name="T4" fmla="*/ 206 w 206"/>
                <a:gd name="T5" fmla="*/ 284 h 284"/>
                <a:gd name="T6" fmla="*/ 206 w 206"/>
                <a:gd name="T7" fmla="*/ 282 h 284"/>
                <a:gd name="T8" fmla="*/ 0 w 206"/>
                <a:gd name="T9" fmla="*/ 0 h 284"/>
              </a:gdLst>
              <a:ahLst/>
              <a:cxnLst>
                <a:cxn ang="0">
                  <a:pos x="T0" y="T1"/>
                </a:cxn>
                <a:cxn ang="0">
                  <a:pos x="T2" y="T3"/>
                </a:cxn>
                <a:cxn ang="0">
                  <a:pos x="T4" y="T5"/>
                </a:cxn>
                <a:cxn ang="0">
                  <a:pos x="T6" y="T7"/>
                </a:cxn>
                <a:cxn ang="0">
                  <a:pos x="T8" y="T9"/>
                </a:cxn>
              </a:cxnLst>
              <a:rect l="0" t="0" r="r" b="b"/>
              <a:pathLst>
                <a:path w="206" h="284">
                  <a:moveTo>
                    <a:pt x="0" y="0"/>
                  </a:moveTo>
                  <a:lnTo>
                    <a:pt x="100" y="284"/>
                  </a:lnTo>
                  <a:lnTo>
                    <a:pt x="206" y="284"/>
                  </a:lnTo>
                  <a:lnTo>
                    <a:pt x="206" y="282"/>
                  </a:lnTo>
                  <a:lnTo>
                    <a:pt x="0" y="0"/>
                  </a:lnTo>
                  <a:close/>
                </a:path>
              </a:pathLst>
            </a:custGeom>
            <a:solidFill>
              <a:srgbClr val="A9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dirty="0">
                <a:solidFill>
                  <a:srgbClr val="474747"/>
                </a:solidFill>
                <a:latin typeface="Meta Offc Pro Normal" panose="020B0504030101020102" pitchFamily="34" charset="0"/>
              </a:endParaRPr>
            </a:p>
          </p:txBody>
        </p:sp>
      </p:grpSp>
      <p:grpSp>
        <p:nvGrpSpPr>
          <p:cNvPr id="3" name="Group 2">
            <a:extLst>
              <a:ext uri="{FF2B5EF4-FFF2-40B4-BE49-F238E27FC236}">
                <a16:creationId xmlns:a16="http://schemas.microsoft.com/office/drawing/2014/main" id="{6E6FC068-7485-044F-AC4C-DE2D38BED195}"/>
              </a:ext>
            </a:extLst>
          </p:cNvPr>
          <p:cNvGrpSpPr/>
          <p:nvPr/>
        </p:nvGrpSpPr>
        <p:grpSpPr>
          <a:xfrm>
            <a:off x="4147440" y="3004175"/>
            <a:ext cx="400682" cy="2931984"/>
            <a:chOff x="4147440" y="2863499"/>
            <a:chExt cx="400682" cy="2931984"/>
          </a:xfrm>
        </p:grpSpPr>
        <p:grpSp>
          <p:nvGrpSpPr>
            <p:cNvPr id="34" name="Group 33">
              <a:extLst>
                <a:ext uri="{FF2B5EF4-FFF2-40B4-BE49-F238E27FC236}">
                  <a16:creationId xmlns:a16="http://schemas.microsoft.com/office/drawing/2014/main" id="{9DE28FC9-016C-FD42-A5E1-EDE39B098321}"/>
                </a:ext>
              </a:extLst>
            </p:cNvPr>
            <p:cNvGrpSpPr/>
            <p:nvPr/>
          </p:nvGrpSpPr>
          <p:grpSpPr>
            <a:xfrm>
              <a:off x="4158378" y="4653688"/>
              <a:ext cx="389744" cy="316774"/>
              <a:chOff x="5202238" y="4965701"/>
              <a:chExt cx="720725" cy="585787"/>
            </a:xfrm>
            <a:solidFill>
              <a:schemeClr val="bg1"/>
            </a:solidFill>
          </p:grpSpPr>
          <p:sp>
            <p:nvSpPr>
              <p:cNvPr id="35" name="Freeform 39">
                <a:extLst>
                  <a:ext uri="{FF2B5EF4-FFF2-40B4-BE49-F238E27FC236}">
                    <a16:creationId xmlns:a16="http://schemas.microsoft.com/office/drawing/2014/main" id="{9F18AA73-0066-0C4E-B176-B2B3BA3D2170}"/>
                  </a:ext>
                </a:extLst>
              </p:cNvPr>
              <p:cNvSpPr>
                <a:spLocks/>
              </p:cNvSpPr>
              <p:nvPr/>
            </p:nvSpPr>
            <p:spPr bwMode="auto">
              <a:xfrm>
                <a:off x="5554663" y="5268913"/>
                <a:ext cx="285750" cy="282575"/>
              </a:xfrm>
              <a:custGeom>
                <a:avLst/>
                <a:gdLst>
                  <a:gd name="T0" fmla="*/ 36 w 76"/>
                  <a:gd name="T1" fmla="*/ 59 h 75"/>
                  <a:gd name="T2" fmla="*/ 36 w 76"/>
                  <a:gd name="T3" fmla="*/ 59 h 75"/>
                  <a:gd name="T4" fmla="*/ 36 w 76"/>
                  <a:gd name="T5" fmla="*/ 60 h 75"/>
                  <a:gd name="T6" fmla="*/ 13 w 76"/>
                  <a:gd name="T7" fmla="*/ 31 h 75"/>
                  <a:gd name="T8" fmla="*/ 25 w 76"/>
                  <a:gd name="T9" fmla="*/ 21 h 75"/>
                  <a:gd name="T10" fmla="*/ 38 w 76"/>
                  <a:gd name="T11" fmla="*/ 38 h 75"/>
                  <a:gd name="T12" fmla="*/ 68 w 76"/>
                  <a:gd name="T13" fmla="*/ 14 h 75"/>
                  <a:gd name="T14" fmla="*/ 38 w 76"/>
                  <a:gd name="T15" fmla="*/ 0 h 75"/>
                  <a:gd name="T16" fmla="*/ 0 w 76"/>
                  <a:gd name="T17" fmla="*/ 38 h 75"/>
                  <a:gd name="T18" fmla="*/ 38 w 76"/>
                  <a:gd name="T19" fmla="*/ 75 h 75"/>
                  <a:gd name="T20" fmla="*/ 76 w 76"/>
                  <a:gd name="T21" fmla="*/ 38 h 75"/>
                  <a:gd name="T22" fmla="*/ 75 w 76"/>
                  <a:gd name="T23" fmla="*/ 28 h 75"/>
                  <a:gd name="T24" fmla="*/ 36 w 76"/>
                  <a:gd name="T2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5">
                    <a:moveTo>
                      <a:pt x="36" y="59"/>
                    </a:moveTo>
                    <a:cubicBezTo>
                      <a:pt x="36" y="59"/>
                      <a:pt x="36" y="59"/>
                      <a:pt x="36" y="59"/>
                    </a:cubicBezTo>
                    <a:cubicBezTo>
                      <a:pt x="36" y="60"/>
                      <a:pt x="36" y="60"/>
                      <a:pt x="36" y="60"/>
                    </a:cubicBezTo>
                    <a:cubicBezTo>
                      <a:pt x="13" y="31"/>
                      <a:pt x="13" y="31"/>
                      <a:pt x="13" y="31"/>
                    </a:cubicBezTo>
                    <a:cubicBezTo>
                      <a:pt x="25" y="21"/>
                      <a:pt x="25" y="21"/>
                      <a:pt x="25" y="21"/>
                    </a:cubicBezTo>
                    <a:cubicBezTo>
                      <a:pt x="38" y="38"/>
                      <a:pt x="38" y="38"/>
                      <a:pt x="38" y="38"/>
                    </a:cubicBezTo>
                    <a:cubicBezTo>
                      <a:pt x="68" y="14"/>
                      <a:pt x="68" y="14"/>
                      <a:pt x="68" y="14"/>
                    </a:cubicBezTo>
                    <a:cubicBezTo>
                      <a:pt x="61" y="5"/>
                      <a:pt x="50" y="0"/>
                      <a:pt x="38" y="0"/>
                    </a:cubicBezTo>
                    <a:cubicBezTo>
                      <a:pt x="17" y="0"/>
                      <a:pt x="0" y="17"/>
                      <a:pt x="0" y="38"/>
                    </a:cubicBezTo>
                    <a:cubicBezTo>
                      <a:pt x="0" y="58"/>
                      <a:pt x="17" y="75"/>
                      <a:pt x="38" y="75"/>
                    </a:cubicBezTo>
                    <a:cubicBezTo>
                      <a:pt x="59" y="75"/>
                      <a:pt x="76" y="58"/>
                      <a:pt x="76" y="38"/>
                    </a:cubicBezTo>
                    <a:cubicBezTo>
                      <a:pt x="76" y="34"/>
                      <a:pt x="76" y="31"/>
                      <a:pt x="75" y="28"/>
                    </a:cubicBezTo>
                    <a:lnTo>
                      <a:pt x="36"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40">
                <a:extLst>
                  <a:ext uri="{FF2B5EF4-FFF2-40B4-BE49-F238E27FC236}">
                    <a16:creationId xmlns:a16="http://schemas.microsoft.com/office/drawing/2014/main" id="{CE76AA5E-52E3-D047-AD5E-3F534D9F4D92}"/>
                  </a:ext>
                </a:extLst>
              </p:cNvPr>
              <p:cNvSpPr>
                <a:spLocks/>
              </p:cNvSpPr>
              <p:nvPr/>
            </p:nvSpPr>
            <p:spPr bwMode="auto">
              <a:xfrm>
                <a:off x="5202238" y="4965701"/>
                <a:ext cx="720725" cy="454025"/>
              </a:xfrm>
              <a:custGeom>
                <a:avLst/>
                <a:gdLst>
                  <a:gd name="T0" fmla="*/ 152 w 192"/>
                  <a:gd name="T1" fmla="*/ 40 h 121"/>
                  <a:gd name="T2" fmla="*/ 139 w 192"/>
                  <a:gd name="T3" fmla="*/ 42 h 121"/>
                  <a:gd name="T4" fmla="*/ 139 w 192"/>
                  <a:gd name="T5" fmla="*/ 40 h 121"/>
                  <a:gd name="T6" fmla="*/ 99 w 192"/>
                  <a:gd name="T7" fmla="*/ 0 h 121"/>
                  <a:gd name="T8" fmla="*/ 59 w 192"/>
                  <a:gd name="T9" fmla="*/ 40 h 121"/>
                  <a:gd name="T10" fmla="*/ 59 w 192"/>
                  <a:gd name="T11" fmla="*/ 45 h 121"/>
                  <a:gd name="T12" fmla="*/ 40 w 192"/>
                  <a:gd name="T13" fmla="*/ 40 h 121"/>
                  <a:gd name="T14" fmla="*/ 0 w 192"/>
                  <a:gd name="T15" fmla="*/ 80 h 121"/>
                  <a:gd name="T16" fmla="*/ 40 w 192"/>
                  <a:gd name="T17" fmla="*/ 121 h 121"/>
                  <a:gd name="T18" fmla="*/ 84 w 192"/>
                  <a:gd name="T19" fmla="*/ 121 h 121"/>
                  <a:gd name="T20" fmla="*/ 84 w 192"/>
                  <a:gd name="T21" fmla="*/ 117 h 121"/>
                  <a:gd name="T22" fmla="*/ 131 w 192"/>
                  <a:gd name="T23" fmla="*/ 70 h 121"/>
                  <a:gd name="T24" fmla="*/ 178 w 192"/>
                  <a:gd name="T25" fmla="*/ 111 h 121"/>
                  <a:gd name="T26" fmla="*/ 192 w 192"/>
                  <a:gd name="T27" fmla="*/ 80 h 121"/>
                  <a:gd name="T28" fmla="*/ 152 w 192"/>
                  <a:gd name="T29" fmla="*/ 4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2" h="121">
                    <a:moveTo>
                      <a:pt x="152" y="40"/>
                    </a:moveTo>
                    <a:cubicBezTo>
                      <a:pt x="147" y="40"/>
                      <a:pt x="143" y="41"/>
                      <a:pt x="139" y="42"/>
                    </a:cubicBezTo>
                    <a:cubicBezTo>
                      <a:pt x="139" y="42"/>
                      <a:pt x="139" y="41"/>
                      <a:pt x="139" y="40"/>
                    </a:cubicBezTo>
                    <a:cubicBezTo>
                      <a:pt x="139" y="18"/>
                      <a:pt x="121" y="0"/>
                      <a:pt x="99" y="0"/>
                    </a:cubicBezTo>
                    <a:cubicBezTo>
                      <a:pt x="77" y="0"/>
                      <a:pt x="59" y="18"/>
                      <a:pt x="59" y="40"/>
                    </a:cubicBezTo>
                    <a:cubicBezTo>
                      <a:pt x="59" y="42"/>
                      <a:pt x="59" y="43"/>
                      <a:pt x="59" y="45"/>
                    </a:cubicBezTo>
                    <a:cubicBezTo>
                      <a:pt x="53" y="42"/>
                      <a:pt x="47" y="40"/>
                      <a:pt x="40" y="40"/>
                    </a:cubicBezTo>
                    <a:cubicBezTo>
                      <a:pt x="18" y="40"/>
                      <a:pt x="0" y="58"/>
                      <a:pt x="0" y="80"/>
                    </a:cubicBezTo>
                    <a:cubicBezTo>
                      <a:pt x="0" y="103"/>
                      <a:pt x="18" y="121"/>
                      <a:pt x="40" y="121"/>
                    </a:cubicBezTo>
                    <a:cubicBezTo>
                      <a:pt x="41" y="121"/>
                      <a:pt x="61" y="121"/>
                      <a:pt x="84" y="121"/>
                    </a:cubicBezTo>
                    <a:cubicBezTo>
                      <a:pt x="84" y="119"/>
                      <a:pt x="84" y="118"/>
                      <a:pt x="84" y="117"/>
                    </a:cubicBezTo>
                    <a:cubicBezTo>
                      <a:pt x="84" y="91"/>
                      <a:pt x="105" y="70"/>
                      <a:pt x="131" y="70"/>
                    </a:cubicBezTo>
                    <a:cubicBezTo>
                      <a:pt x="155" y="70"/>
                      <a:pt x="175" y="88"/>
                      <a:pt x="178" y="111"/>
                    </a:cubicBezTo>
                    <a:cubicBezTo>
                      <a:pt x="187" y="104"/>
                      <a:pt x="192" y="93"/>
                      <a:pt x="192" y="80"/>
                    </a:cubicBezTo>
                    <a:cubicBezTo>
                      <a:pt x="192" y="58"/>
                      <a:pt x="174" y="40"/>
                      <a:pt x="15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7" name="Freeform 344">
              <a:extLst>
                <a:ext uri="{FF2B5EF4-FFF2-40B4-BE49-F238E27FC236}">
                  <a16:creationId xmlns:a16="http://schemas.microsoft.com/office/drawing/2014/main" id="{F1A4B522-FA13-6E4C-949E-BF9F25BA2605}"/>
                </a:ext>
              </a:extLst>
            </p:cNvPr>
            <p:cNvSpPr>
              <a:spLocks noEditPoints="1"/>
            </p:cNvSpPr>
            <p:nvPr/>
          </p:nvSpPr>
          <p:spPr bwMode="auto">
            <a:xfrm>
              <a:off x="4195927" y="3771769"/>
              <a:ext cx="291625" cy="291625"/>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38" name="Group 37">
              <a:extLst>
                <a:ext uri="{FF2B5EF4-FFF2-40B4-BE49-F238E27FC236}">
                  <a16:creationId xmlns:a16="http://schemas.microsoft.com/office/drawing/2014/main" id="{DD61E0ED-D865-004E-A369-0489D04D94AE}"/>
                </a:ext>
              </a:extLst>
            </p:cNvPr>
            <p:cNvGrpSpPr/>
            <p:nvPr/>
          </p:nvGrpSpPr>
          <p:grpSpPr>
            <a:xfrm>
              <a:off x="4147440" y="2863499"/>
              <a:ext cx="376179" cy="314447"/>
              <a:chOff x="6176963" y="1757363"/>
              <a:chExt cx="928687" cy="776287"/>
            </a:xfrm>
            <a:solidFill>
              <a:schemeClr val="bg1"/>
            </a:solidFill>
          </p:grpSpPr>
          <p:sp>
            <p:nvSpPr>
              <p:cNvPr id="39" name="Freeform 5">
                <a:extLst>
                  <a:ext uri="{FF2B5EF4-FFF2-40B4-BE49-F238E27FC236}">
                    <a16:creationId xmlns:a16="http://schemas.microsoft.com/office/drawing/2014/main" id="{E8EABBDB-726A-1745-936F-A8217B2DC1F4}"/>
                  </a:ext>
                </a:extLst>
              </p:cNvPr>
              <p:cNvSpPr>
                <a:spLocks/>
              </p:cNvSpPr>
              <p:nvPr/>
            </p:nvSpPr>
            <p:spPr bwMode="auto">
              <a:xfrm>
                <a:off x="6299200" y="1909763"/>
                <a:ext cx="684212" cy="471487"/>
              </a:xfrm>
              <a:custGeom>
                <a:avLst/>
                <a:gdLst>
                  <a:gd name="T0" fmla="*/ 174 w 180"/>
                  <a:gd name="T1" fmla="*/ 124 h 124"/>
                  <a:gd name="T2" fmla="*/ 6 w 180"/>
                  <a:gd name="T3" fmla="*/ 124 h 124"/>
                  <a:gd name="T4" fmla="*/ 0 w 180"/>
                  <a:gd name="T5" fmla="*/ 118 h 124"/>
                  <a:gd name="T6" fmla="*/ 0 w 180"/>
                  <a:gd name="T7" fmla="*/ 6 h 124"/>
                  <a:gd name="T8" fmla="*/ 6 w 180"/>
                  <a:gd name="T9" fmla="*/ 0 h 124"/>
                  <a:gd name="T10" fmla="*/ 14 w 180"/>
                  <a:gd name="T11" fmla="*/ 0 h 124"/>
                  <a:gd name="T12" fmla="*/ 20 w 180"/>
                  <a:gd name="T13" fmla="*/ 6 h 124"/>
                  <a:gd name="T14" fmla="*/ 14 w 180"/>
                  <a:gd name="T15" fmla="*/ 12 h 124"/>
                  <a:gd name="T16" fmla="*/ 12 w 180"/>
                  <a:gd name="T17" fmla="*/ 12 h 124"/>
                  <a:gd name="T18" fmla="*/ 12 w 180"/>
                  <a:gd name="T19" fmla="*/ 112 h 124"/>
                  <a:gd name="T20" fmla="*/ 168 w 180"/>
                  <a:gd name="T21" fmla="*/ 112 h 124"/>
                  <a:gd name="T22" fmla="*/ 168 w 180"/>
                  <a:gd name="T23" fmla="*/ 98 h 124"/>
                  <a:gd name="T24" fmla="*/ 174 w 180"/>
                  <a:gd name="T25" fmla="*/ 92 h 124"/>
                  <a:gd name="T26" fmla="*/ 180 w 180"/>
                  <a:gd name="T27" fmla="*/ 98 h 124"/>
                  <a:gd name="T28" fmla="*/ 180 w 180"/>
                  <a:gd name="T29" fmla="*/ 118 h 124"/>
                  <a:gd name="T30" fmla="*/ 174 w 180"/>
                  <a:gd name="T3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24">
                    <a:moveTo>
                      <a:pt x="174" y="124"/>
                    </a:moveTo>
                    <a:cubicBezTo>
                      <a:pt x="6" y="124"/>
                      <a:pt x="6" y="124"/>
                      <a:pt x="6" y="124"/>
                    </a:cubicBezTo>
                    <a:cubicBezTo>
                      <a:pt x="3" y="124"/>
                      <a:pt x="0" y="121"/>
                      <a:pt x="0" y="118"/>
                    </a:cubicBezTo>
                    <a:cubicBezTo>
                      <a:pt x="0" y="6"/>
                      <a:pt x="0" y="6"/>
                      <a:pt x="0" y="6"/>
                    </a:cubicBezTo>
                    <a:cubicBezTo>
                      <a:pt x="0" y="3"/>
                      <a:pt x="3" y="0"/>
                      <a:pt x="6" y="0"/>
                    </a:cubicBezTo>
                    <a:cubicBezTo>
                      <a:pt x="14" y="0"/>
                      <a:pt x="14" y="0"/>
                      <a:pt x="14" y="0"/>
                    </a:cubicBezTo>
                    <a:cubicBezTo>
                      <a:pt x="17" y="0"/>
                      <a:pt x="20" y="3"/>
                      <a:pt x="20" y="6"/>
                    </a:cubicBezTo>
                    <a:cubicBezTo>
                      <a:pt x="20" y="9"/>
                      <a:pt x="17" y="12"/>
                      <a:pt x="14" y="12"/>
                    </a:cubicBezTo>
                    <a:cubicBezTo>
                      <a:pt x="12" y="12"/>
                      <a:pt x="12" y="12"/>
                      <a:pt x="12" y="12"/>
                    </a:cubicBezTo>
                    <a:cubicBezTo>
                      <a:pt x="12" y="112"/>
                      <a:pt x="12" y="112"/>
                      <a:pt x="12" y="112"/>
                    </a:cubicBezTo>
                    <a:cubicBezTo>
                      <a:pt x="168" y="112"/>
                      <a:pt x="168" y="112"/>
                      <a:pt x="168" y="112"/>
                    </a:cubicBezTo>
                    <a:cubicBezTo>
                      <a:pt x="168" y="98"/>
                      <a:pt x="168" y="98"/>
                      <a:pt x="168" y="98"/>
                    </a:cubicBezTo>
                    <a:cubicBezTo>
                      <a:pt x="168" y="95"/>
                      <a:pt x="171" y="92"/>
                      <a:pt x="174" y="92"/>
                    </a:cubicBezTo>
                    <a:cubicBezTo>
                      <a:pt x="177" y="92"/>
                      <a:pt x="180" y="95"/>
                      <a:pt x="180" y="98"/>
                    </a:cubicBezTo>
                    <a:cubicBezTo>
                      <a:pt x="180" y="118"/>
                      <a:pt x="180" y="118"/>
                      <a:pt x="180" y="118"/>
                    </a:cubicBezTo>
                    <a:cubicBezTo>
                      <a:pt x="180" y="121"/>
                      <a:pt x="177" y="124"/>
                      <a:pt x="17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6">
                <a:extLst>
                  <a:ext uri="{FF2B5EF4-FFF2-40B4-BE49-F238E27FC236}">
                    <a16:creationId xmlns:a16="http://schemas.microsoft.com/office/drawing/2014/main" id="{3DB91354-8C92-C344-984F-B352151645F5}"/>
                  </a:ext>
                </a:extLst>
              </p:cNvPr>
              <p:cNvSpPr>
                <a:spLocks noEditPoints="1"/>
              </p:cNvSpPr>
              <p:nvPr/>
            </p:nvSpPr>
            <p:spPr bwMode="auto">
              <a:xfrm>
                <a:off x="6421438" y="1757363"/>
                <a:ext cx="684212" cy="473075"/>
              </a:xfrm>
              <a:custGeom>
                <a:avLst/>
                <a:gdLst>
                  <a:gd name="T0" fmla="*/ 174 w 180"/>
                  <a:gd name="T1" fmla="*/ 124 h 124"/>
                  <a:gd name="T2" fmla="*/ 6 w 180"/>
                  <a:gd name="T3" fmla="*/ 124 h 124"/>
                  <a:gd name="T4" fmla="*/ 0 w 180"/>
                  <a:gd name="T5" fmla="*/ 118 h 124"/>
                  <a:gd name="T6" fmla="*/ 0 w 180"/>
                  <a:gd name="T7" fmla="*/ 6 h 124"/>
                  <a:gd name="T8" fmla="*/ 6 w 180"/>
                  <a:gd name="T9" fmla="*/ 0 h 124"/>
                  <a:gd name="T10" fmla="*/ 174 w 180"/>
                  <a:gd name="T11" fmla="*/ 0 h 124"/>
                  <a:gd name="T12" fmla="*/ 180 w 180"/>
                  <a:gd name="T13" fmla="*/ 6 h 124"/>
                  <a:gd name="T14" fmla="*/ 180 w 180"/>
                  <a:gd name="T15" fmla="*/ 118 h 124"/>
                  <a:gd name="T16" fmla="*/ 174 w 180"/>
                  <a:gd name="T17" fmla="*/ 124 h 124"/>
                  <a:gd name="T18" fmla="*/ 12 w 180"/>
                  <a:gd name="T19" fmla="*/ 112 h 124"/>
                  <a:gd name="T20" fmla="*/ 168 w 180"/>
                  <a:gd name="T21" fmla="*/ 112 h 124"/>
                  <a:gd name="T22" fmla="*/ 168 w 180"/>
                  <a:gd name="T23" fmla="*/ 12 h 124"/>
                  <a:gd name="T24" fmla="*/ 12 w 180"/>
                  <a:gd name="T25" fmla="*/ 12 h 124"/>
                  <a:gd name="T26" fmla="*/ 12 w 180"/>
                  <a:gd name="T27"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0" h="124">
                    <a:moveTo>
                      <a:pt x="174" y="124"/>
                    </a:moveTo>
                    <a:cubicBezTo>
                      <a:pt x="6" y="124"/>
                      <a:pt x="6" y="124"/>
                      <a:pt x="6" y="124"/>
                    </a:cubicBezTo>
                    <a:cubicBezTo>
                      <a:pt x="3" y="124"/>
                      <a:pt x="0" y="121"/>
                      <a:pt x="0" y="118"/>
                    </a:cubicBezTo>
                    <a:cubicBezTo>
                      <a:pt x="0" y="6"/>
                      <a:pt x="0" y="6"/>
                      <a:pt x="0" y="6"/>
                    </a:cubicBezTo>
                    <a:cubicBezTo>
                      <a:pt x="0" y="3"/>
                      <a:pt x="3" y="0"/>
                      <a:pt x="6" y="0"/>
                    </a:cubicBezTo>
                    <a:cubicBezTo>
                      <a:pt x="174" y="0"/>
                      <a:pt x="174" y="0"/>
                      <a:pt x="174" y="0"/>
                    </a:cubicBezTo>
                    <a:cubicBezTo>
                      <a:pt x="177" y="0"/>
                      <a:pt x="180" y="3"/>
                      <a:pt x="180" y="6"/>
                    </a:cubicBezTo>
                    <a:cubicBezTo>
                      <a:pt x="180" y="118"/>
                      <a:pt x="180" y="118"/>
                      <a:pt x="180" y="118"/>
                    </a:cubicBezTo>
                    <a:cubicBezTo>
                      <a:pt x="180" y="121"/>
                      <a:pt x="177" y="124"/>
                      <a:pt x="174" y="124"/>
                    </a:cubicBezTo>
                    <a:close/>
                    <a:moveTo>
                      <a:pt x="12" y="112"/>
                    </a:moveTo>
                    <a:cubicBezTo>
                      <a:pt x="168" y="112"/>
                      <a:pt x="168" y="112"/>
                      <a:pt x="168" y="112"/>
                    </a:cubicBezTo>
                    <a:cubicBezTo>
                      <a:pt x="168" y="12"/>
                      <a:pt x="168" y="12"/>
                      <a:pt x="168" y="12"/>
                    </a:cubicBezTo>
                    <a:cubicBezTo>
                      <a:pt x="12" y="12"/>
                      <a:pt x="12" y="12"/>
                      <a:pt x="12" y="12"/>
                    </a:cubicBezTo>
                    <a:lnTo>
                      <a:pt x="1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7">
                <a:extLst>
                  <a:ext uri="{FF2B5EF4-FFF2-40B4-BE49-F238E27FC236}">
                    <a16:creationId xmlns:a16="http://schemas.microsoft.com/office/drawing/2014/main" id="{CE58F9B0-4080-944C-A547-6261A79D8FAC}"/>
                  </a:ext>
                </a:extLst>
              </p:cNvPr>
              <p:cNvSpPr>
                <a:spLocks/>
              </p:cNvSpPr>
              <p:nvPr/>
            </p:nvSpPr>
            <p:spPr bwMode="auto">
              <a:xfrm>
                <a:off x="6176963" y="2062163"/>
                <a:ext cx="684212" cy="471487"/>
              </a:xfrm>
              <a:custGeom>
                <a:avLst/>
                <a:gdLst>
                  <a:gd name="T0" fmla="*/ 174 w 180"/>
                  <a:gd name="T1" fmla="*/ 124 h 124"/>
                  <a:gd name="T2" fmla="*/ 6 w 180"/>
                  <a:gd name="T3" fmla="*/ 124 h 124"/>
                  <a:gd name="T4" fmla="*/ 0 w 180"/>
                  <a:gd name="T5" fmla="*/ 118 h 124"/>
                  <a:gd name="T6" fmla="*/ 0 w 180"/>
                  <a:gd name="T7" fmla="*/ 6 h 124"/>
                  <a:gd name="T8" fmla="*/ 6 w 180"/>
                  <a:gd name="T9" fmla="*/ 0 h 124"/>
                  <a:gd name="T10" fmla="*/ 18 w 180"/>
                  <a:gd name="T11" fmla="*/ 0 h 124"/>
                  <a:gd name="T12" fmla="*/ 24 w 180"/>
                  <a:gd name="T13" fmla="*/ 6 h 124"/>
                  <a:gd name="T14" fmla="*/ 18 w 180"/>
                  <a:gd name="T15" fmla="*/ 12 h 124"/>
                  <a:gd name="T16" fmla="*/ 12 w 180"/>
                  <a:gd name="T17" fmla="*/ 12 h 124"/>
                  <a:gd name="T18" fmla="*/ 12 w 180"/>
                  <a:gd name="T19" fmla="*/ 112 h 124"/>
                  <a:gd name="T20" fmla="*/ 168 w 180"/>
                  <a:gd name="T21" fmla="*/ 112 h 124"/>
                  <a:gd name="T22" fmla="*/ 168 w 180"/>
                  <a:gd name="T23" fmla="*/ 98 h 124"/>
                  <a:gd name="T24" fmla="*/ 174 w 180"/>
                  <a:gd name="T25" fmla="*/ 92 h 124"/>
                  <a:gd name="T26" fmla="*/ 180 w 180"/>
                  <a:gd name="T27" fmla="*/ 98 h 124"/>
                  <a:gd name="T28" fmla="*/ 180 w 180"/>
                  <a:gd name="T29" fmla="*/ 118 h 124"/>
                  <a:gd name="T30" fmla="*/ 174 w 180"/>
                  <a:gd name="T3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24">
                    <a:moveTo>
                      <a:pt x="174" y="124"/>
                    </a:moveTo>
                    <a:cubicBezTo>
                      <a:pt x="6" y="124"/>
                      <a:pt x="6" y="124"/>
                      <a:pt x="6" y="124"/>
                    </a:cubicBezTo>
                    <a:cubicBezTo>
                      <a:pt x="3" y="124"/>
                      <a:pt x="0" y="121"/>
                      <a:pt x="0" y="118"/>
                    </a:cubicBezTo>
                    <a:cubicBezTo>
                      <a:pt x="0" y="6"/>
                      <a:pt x="0" y="6"/>
                      <a:pt x="0" y="6"/>
                    </a:cubicBezTo>
                    <a:cubicBezTo>
                      <a:pt x="0" y="3"/>
                      <a:pt x="3" y="0"/>
                      <a:pt x="6" y="0"/>
                    </a:cubicBezTo>
                    <a:cubicBezTo>
                      <a:pt x="18" y="0"/>
                      <a:pt x="18" y="0"/>
                      <a:pt x="18" y="0"/>
                    </a:cubicBezTo>
                    <a:cubicBezTo>
                      <a:pt x="21" y="0"/>
                      <a:pt x="24" y="3"/>
                      <a:pt x="24" y="6"/>
                    </a:cubicBezTo>
                    <a:cubicBezTo>
                      <a:pt x="24" y="9"/>
                      <a:pt x="21" y="12"/>
                      <a:pt x="18" y="12"/>
                    </a:cubicBezTo>
                    <a:cubicBezTo>
                      <a:pt x="12" y="12"/>
                      <a:pt x="12" y="12"/>
                      <a:pt x="12" y="12"/>
                    </a:cubicBezTo>
                    <a:cubicBezTo>
                      <a:pt x="12" y="112"/>
                      <a:pt x="12" y="112"/>
                      <a:pt x="12" y="112"/>
                    </a:cubicBezTo>
                    <a:cubicBezTo>
                      <a:pt x="168" y="112"/>
                      <a:pt x="168" y="112"/>
                      <a:pt x="168" y="112"/>
                    </a:cubicBezTo>
                    <a:cubicBezTo>
                      <a:pt x="168" y="98"/>
                      <a:pt x="168" y="98"/>
                      <a:pt x="168" y="98"/>
                    </a:cubicBezTo>
                    <a:cubicBezTo>
                      <a:pt x="168" y="95"/>
                      <a:pt x="171" y="92"/>
                      <a:pt x="174" y="92"/>
                    </a:cubicBezTo>
                    <a:cubicBezTo>
                      <a:pt x="177" y="92"/>
                      <a:pt x="180" y="95"/>
                      <a:pt x="180" y="98"/>
                    </a:cubicBezTo>
                    <a:cubicBezTo>
                      <a:pt x="180" y="118"/>
                      <a:pt x="180" y="118"/>
                      <a:pt x="180" y="118"/>
                    </a:cubicBezTo>
                    <a:cubicBezTo>
                      <a:pt x="180" y="121"/>
                      <a:pt x="177" y="124"/>
                      <a:pt x="17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2" name="Group 41">
              <a:extLst>
                <a:ext uri="{FF2B5EF4-FFF2-40B4-BE49-F238E27FC236}">
                  <a16:creationId xmlns:a16="http://schemas.microsoft.com/office/drawing/2014/main" id="{928D247E-AC40-1248-8DBD-558DCA150437}"/>
                </a:ext>
              </a:extLst>
            </p:cNvPr>
            <p:cNvGrpSpPr/>
            <p:nvPr/>
          </p:nvGrpSpPr>
          <p:grpSpPr>
            <a:xfrm>
              <a:off x="4223848" y="5500750"/>
              <a:ext cx="270260" cy="294733"/>
              <a:chOff x="9217025" y="1244600"/>
              <a:chExt cx="403225" cy="439738"/>
            </a:xfrm>
            <a:solidFill>
              <a:schemeClr val="bg1"/>
            </a:solidFill>
          </p:grpSpPr>
          <p:sp>
            <p:nvSpPr>
              <p:cNvPr id="43" name="Rectangle 5">
                <a:extLst>
                  <a:ext uri="{FF2B5EF4-FFF2-40B4-BE49-F238E27FC236}">
                    <a16:creationId xmlns:a16="http://schemas.microsoft.com/office/drawing/2014/main" id="{849FCD81-5EAB-2E4C-82E7-11C0AAF1B144}"/>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Rectangle 6">
                <a:extLst>
                  <a:ext uri="{FF2B5EF4-FFF2-40B4-BE49-F238E27FC236}">
                    <a16:creationId xmlns:a16="http://schemas.microsoft.com/office/drawing/2014/main" id="{6DF10411-E9EF-934A-8E57-80416429F350}"/>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Rectangle 7">
                <a:extLst>
                  <a:ext uri="{FF2B5EF4-FFF2-40B4-BE49-F238E27FC236}">
                    <a16:creationId xmlns:a16="http://schemas.microsoft.com/office/drawing/2014/main" id="{86D51595-4052-D340-8D1D-E46E4678F692}"/>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Rectangle 8">
                <a:extLst>
                  <a:ext uri="{FF2B5EF4-FFF2-40B4-BE49-F238E27FC236}">
                    <a16:creationId xmlns:a16="http://schemas.microsoft.com/office/drawing/2014/main" id="{16D70E2E-7B41-F347-AE87-C4009AE979B0}"/>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Rectangle 9">
                <a:extLst>
                  <a:ext uri="{FF2B5EF4-FFF2-40B4-BE49-F238E27FC236}">
                    <a16:creationId xmlns:a16="http://schemas.microsoft.com/office/drawing/2014/main" id="{54B7FA84-5F8A-DE4C-99FB-4D485631D7DD}"/>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Rectangle 10">
                <a:extLst>
                  <a:ext uri="{FF2B5EF4-FFF2-40B4-BE49-F238E27FC236}">
                    <a16:creationId xmlns:a16="http://schemas.microsoft.com/office/drawing/2014/main" id="{301D262D-81E9-5E45-BA50-9D2701FA8B78}"/>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11">
                <a:extLst>
                  <a:ext uri="{FF2B5EF4-FFF2-40B4-BE49-F238E27FC236}">
                    <a16:creationId xmlns:a16="http://schemas.microsoft.com/office/drawing/2014/main" id="{1B4DC641-3127-814B-84A2-19C3C8C33F5D}"/>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2">
                <a:extLst>
                  <a:ext uri="{FF2B5EF4-FFF2-40B4-BE49-F238E27FC236}">
                    <a16:creationId xmlns:a16="http://schemas.microsoft.com/office/drawing/2014/main" id="{950F2E75-3AB5-2D47-AC19-7B2F39B20971}"/>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13">
                <a:extLst>
                  <a:ext uri="{FF2B5EF4-FFF2-40B4-BE49-F238E27FC236}">
                    <a16:creationId xmlns:a16="http://schemas.microsoft.com/office/drawing/2014/main" id="{43B05BAA-9C97-E54E-9B8F-36B238CEA4BC}"/>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53" name="Rounded Rectangle 52">
            <a:extLst>
              <a:ext uri="{FF2B5EF4-FFF2-40B4-BE49-F238E27FC236}">
                <a16:creationId xmlns:a16="http://schemas.microsoft.com/office/drawing/2014/main" id="{3F1D1804-5444-8246-B31E-F6AC43875602}"/>
              </a:ext>
            </a:extLst>
          </p:cNvPr>
          <p:cNvSpPr/>
          <p:nvPr/>
        </p:nvSpPr>
        <p:spPr>
          <a:xfrm>
            <a:off x="1855847"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54" name="Rounded Rectangle 53">
            <a:extLst>
              <a:ext uri="{FF2B5EF4-FFF2-40B4-BE49-F238E27FC236}">
                <a16:creationId xmlns:a16="http://schemas.microsoft.com/office/drawing/2014/main" id="{447714BE-C3F5-CA48-A473-CEA35B11F873}"/>
              </a:ext>
            </a:extLst>
          </p:cNvPr>
          <p:cNvSpPr/>
          <p:nvPr/>
        </p:nvSpPr>
        <p:spPr>
          <a:xfrm>
            <a:off x="2143883"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55" name="Rounded Rectangle 54">
            <a:extLst>
              <a:ext uri="{FF2B5EF4-FFF2-40B4-BE49-F238E27FC236}">
                <a16:creationId xmlns:a16="http://schemas.microsoft.com/office/drawing/2014/main" id="{81D5DAA1-8E32-E145-BBC1-9B9727B6EEB9}"/>
              </a:ext>
            </a:extLst>
          </p:cNvPr>
          <p:cNvSpPr/>
          <p:nvPr/>
        </p:nvSpPr>
        <p:spPr>
          <a:xfrm>
            <a:off x="2427801"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56" name="Rounded Rectangle 55">
            <a:extLst>
              <a:ext uri="{FF2B5EF4-FFF2-40B4-BE49-F238E27FC236}">
                <a16:creationId xmlns:a16="http://schemas.microsoft.com/office/drawing/2014/main" id="{19E6C5CD-70F4-CA47-AC75-17B4ACAAEAA6}"/>
              </a:ext>
            </a:extLst>
          </p:cNvPr>
          <p:cNvSpPr/>
          <p:nvPr/>
        </p:nvSpPr>
        <p:spPr>
          <a:xfrm>
            <a:off x="3126301"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57" name="Rounded Rectangle 56">
            <a:extLst>
              <a:ext uri="{FF2B5EF4-FFF2-40B4-BE49-F238E27FC236}">
                <a16:creationId xmlns:a16="http://schemas.microsoft.com/office/drawing/2014/main" id="{563C3247-460D-1340-BB5E-BB943DE7DD52}"/>
              </a:ext>
            </a:extLst>
          </p:cNvPr>
          <p:cNvSpPr/>
          <p:nvPr/>
        </p:nvSpPr>
        <p:spPr>
          <a:xfrm>
            <a:off x="382315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58" name="Rounded Rectangle 57">
            <a:extLst>
              <a:ext uri="{FF2B5EF4-FFF2-40B4-BE49-F238E27FC236}">
                <a16:creationId xmlns:a16="http://schemas.microsoft.com/office/drawing/2014/main" id="{D682B314-C3F7-684E-BA61-73F4F7397A7C}"/>
              </a:ext>
            </a:extLst>
          </p:cNvPr>
          <p:cNvSpPr/>
          <p:nvPr/>
        </p:nvSpPr>
        <p:spPr>
          <a:xfrm>
            <a:off x="1156716"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59" name="Rounded Rectangle 58">
            <a:extLst>
              <a:ext uri="{FF2B5EF4-FFF2-40B4-BE49-F238E27FC236}">
                <a16:creationId xmlns:a16="http://schemas.microsoft.com/office/drawing/2014/main" id="{EB0E2111-370C-AA4E-85BF-B9E7F922B0B1}"/>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60" name="Rounded Rectangle 59">
            <a:extLst>
              <a:ext uri="{FF2B5EF4-FFF2-40B4-BE49-F238E27FC236}">
                <a16:creationId xmlns:a16="http://schemas.microsoft.com/office/drawing/2014/main" id="{93DCBC34-243D-8442-92B4-1F120C255B39}"/>
              </a:ext>
            </a:extLst>
          </p:cNvPr>
          <p:cNvSpPr/>
          <p:nvPr/>
        </p:nvSpPr>
        <p:spPr>
          <a:xfrm>
            <a:off x="4520011"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379357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B5E028-B1CC-5A4F-84D9-E7EBDCE642DF}"/>
              </a:ext>
            </a:extLst>
          </p:cNvPr>
          <p:cNvSpPr>
            <a:spLocks noGrp="1"/>
          </p:cNvSpPr>
          <p:nvPr>
            <p:ph type="body" sz="quarter" idx="10"/>
          </p:nvPr>
        </p:nvSpPr>
        <p:spPr/>
        <p:txBody>
          <a:bodyPr/>
          <a:lstStyle/>
          <a:p>
            <a:r>
              <a:rPr lang="en-US" dirty="0"/>
              <a:t>We are rapidly growing organization with diverse, highly skilled and motivated talent.</a:t>
            </a:r>
          </a:p>
        </p:txBody>
      </p:sp>
      <p:graphicFrame>
        <p:nvGraphicFramePr>
          <p:cNvPr id="8" name="Content Placeholder 7">
            <a:extLst>
              <a:ext uri="{FF2B5EF4-FFF2-40B4-BE49-F238E27FC236}">
                <a16:creationId xmlns:a16="http://schemas.microsoft.com/office/drawing/2014/main" id="{DD8F4CA2-A5ED-FA4A-B5BF-CD3F23E36FE8}"/>
              </a:ext>
            </a:extLst>
          </p:cNvPr>
          <p:cNvGraphicFramePr>
            <a:graphicFrameLocks noGrp="1"/>
          </p:cNvGraphicFramePr>
          <p:nvPr>
            <p:ph idx="1"/>
            <p:extLst>
              <p:ext uri="{D42A27DB-BD31-4B8C-83A1-F6EECF244321}">
                <p14:modId xmlns:p14="http://schemas.microsoft.com/office/powerpoint/2010/main" val="1164832757"/>
              </p:ext>
            </p:extLst>
          </p:nvPr>
        </p:nvGraphicFramePr>
        <p:xfrm>
          <a:off x="457200" y="1828800"/>
          <a:ext cx="11277600" cy="4343401"/>
        </p:xfrm>
        <a:graphic>
          <a:graphicData uri="http://schemas.openxmlformats.org/drawingml/2006/table">
            <a:tbl>
              <a:tblPr firstRow="1" bandRow="1">
                <a:tableStyleId>{5C22544A-7EE6-4342-B048-85BDC9FD1C3A}</a:tableStyleId>
              </a:tblPr>
              <a:tblGrid>
                <a:gridCol w="3758540">
                  <a:extLst>
                    <a:ext uri="{9D8B030D-6E8A-4147-A177-3AD203B41FA5}">
                      <a16:colId xmlns:a16="http://schemas.microsoft.com/office/drawing/2014/main" val="3619388652"/>
                    </a:ext>
                  </a:extLst>
                </a:gridCol>
                <a:gridCol w="3752603">
                  <a:extLst>
                    <a:ext uri="{9D8B030D-6E8A-4147-A177-3AD203B41FA5}">
                      <a16:colId xmlns:a16="http://schemas.microsoft.com/office/drawing/2014/main" val="2901486394"/>
                    </a:ext>
                  </a:extLst>
                </a:gridCol>
                <a:gridCol w="3766457">
                  <a:extLst>
                    <a:ext uri="{9D8B030D-6E8A-4147-A177-3AD203B41FA5}">
                      <a16:colId xmlns:a16="http://schemas.microsoft.com/office/drawing/2014/main" val="372646512"/>
                    </a:ext>
                  </a:extLst>
                </a:gridCol>
              </a:tblGrid>
              <a:tr h="569419">
                <a:tc gridSpan="3">
                  <a:txBody>
                    <a:bodyPr/>
                    <a:lstStyle/>
                    <a:p>
                      <a:pPr algn="ctr"/>
                      <a:endParaRPr lang="en-US" b="1" i="0" dirty="0">
                        <a:solidFill>
                          <a:srgbClr val="00548A"/>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00201049"/>
                  </a:ext>
                </a:extLst>
              </a:tr>
              <a:tr h="1565902">
                <a:tc>
                  <a:txBody>
                    <a:bodyPr/>
                    <a:lstStyle/>
                    <a:p>
                      <a:endParaRPr lang="en-US" b="0" i="0" dirty="0">
                        <a:solidFill>
                          <a:srgbClr val="00548A"/>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5674627"/>
                  </a:ext>
                </a:extLst>
              </a:tr>
              <a:tr h="468189">
                <a:tc>
                  <a:txBody>
                    <a:bodyPr/>
                    <a:lstStyle/>
                    <a:p>
                      <a:pPr algn="ctr"/>
                      <a:r>
                        <a:rPr lang="en-US" sz="1400" b="0" i="0" dirty="0">
                          <a:solidFill>
                            <a:srgbClr val="00548A"/>
                          </a:solidFill>
                          <a:latin typeface="Meta Offc Pro Normal" panose="020B0504030101020102" pitchFamily="34" charset="0"/>
                        </a:rPr>
                        <a:t>Resource</a:t>
                      </a:r>
                      <a:r>
                        <a:rPr lang="en-US" sz="1400" b="0" i="0" baseline="0" dirty="0">
                          <a:solidFill>
                            <a:srgbClr val="00548A"/>
                          </a:solidFill>
                          <a:latin typeface="Meta Offc Pro Normal" panose="020B0504030101020102" pitchFamily="34" charset="0"/>
                        </a:rPr>
                        <a:t> mix</a:t>
                      </a:r>
                      <a:endParaRPr lang="en-US" sz="1400" b="0" i="0" dirty="0">
                        <a:solidFill>
                          <a:srgbClr val="00548A"/>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Resource location</a:t>
                      </a:r>
                      <a:endParaRPr lang="en-US" dirty="0"/>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00548A"/>
                          </a:solidFill>
                          <a:latin typeface="Meta Offc Pro Normal" panose="020B0504030101020102" pitchFamily="34" charset="0"/>
                        </a:rPr>
                        <a:t>Resource organization</a:t>
                      </a:r>
                      <a:endParaRPr lang="en-US" dirty="0"/>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6844541"/>
                  </a:ext>
                </a:extLst>
              </a:tr>
              <a:tr h="569419">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rgbClr val="00548A"/>
                          </a:solidFill>
                          <a:latin typeface="Meta Offc Pro Normal" panose="020B0504030101020102" pitchFamily="34" charset="0"/>
                        </a:rPr>
                        <a:t>Employees</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3661825"/>
                  </a:ext>
                </a:extLst>
              </a:tr>
              <a:tr h="854128">
                <a:tc>
                  <a:txBody>
                    <a:bodyPr/>
                    <a:lstStyle/>
                    <a:p>
                      <a:pPr algn="ctr"/>
                      <a:r>
                        <a:rPr lang="en-US" sz="3600" b="1" i="0" dirty="0">
                          <a:solidFill>
                            <a:srgbClr val="00548A"/>
                          </a:solidFill>
                          <a:latin typeface="Meta Offc Pro Normal" panose="020B0504030101020102" pitchFamily="34" charset="0"/>
                        </a:rPr>
                        <a:t>18%</a:t>
                      </a:r>
                    </a:p>
                  </a:txBody>
                  <a:tcPr marL="118872" marR="118872" marT="118872" marB="11887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i="0">
                          <a:solidFill>
                            <a:srgbClr val="00548A"/>
                          </a:solidFill>
                          <a:latin typeface="Meta Offc Pro Normal" panose="020B0504030101020102" pitchFamily="34" charset="0"/>
                        </a:rPr>
                        <a:t>2.3 </a:t>
                      </a:r>
                      <a:r>
                        <a:rPr lang="en-US" sz="1800" b="1" i="0">
                          <a:solidFill>
                            <a:srgbClr val="00548A"/>
                          </a:solidFill>
                          <a:latin typeface="Meta Offc Pro Normal" panose="020B0504030101020102" pitchFamily="34" charset="0"/>
                        </a:rPr>
                        <a:t>YEARS</a:t>
                      </a:r>
                      <a:endParaRPr lang="en-US" sz="1800" b="0" i="0" dirty="0">
                        <a:solidFill>
                          <a:srgbClr val="00548A"/>
                        </a:solidFill>
                        <a:latin typeface="Meta Offc Pro Normal" panose="020B0504030101020102" pitchFamily="34" charset="0"/>
                      </a:endParaRPr>
                    </a:p>
                  </a:txBody>
                  <a:tcPr marL="118872" marR="118872" marT="118872" marB="11887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52%</a:t>
                      </a:r>
                    </a:p>
                  </a:txBody>
                  <a:tcPr marL="118872" marR="118872" marT="118872" marB="11887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5451780"/>
                  </a:ext>
                </a:extLst>
              </a:tr>
              <a:tr h="316344">
                <a:tc>
                  <a:txBody>
                    <a:bodyPr/>
                    <a:lstStyle/>
                    <a:p>
                      <a:pPr algn="ctr"/>
                      <a:r>
                        <a:rPr lang="en-US" sz="1400" b="0" i="0" dirty="0">
                          <a:solidFill>
                            <a:srgbClr val="00548A"/>
                          </a:solidFill>
                          <a:latin typeface="Meta Offc Pro Normal" panose="020B0504030101020102" pitchFamily="34" charset="0"/>
                        </a:rPr>
                        <a:t>New Hires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Average Time in Role</a:t>
                      </a:r>
                      <a:endParaRPr lang="en-US" b="0" i="0" dirty="0">
                        <a:solidFill>
                          <a:srgbClr val="00548A"/>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i="0" dirty="0">
                          <a:solidFill>
                            <a:srgbClr val="00548A"/>
                          </a:solidFill>
                          <a:latin typeface="Meta Offc Pro Normal" panose="020B0504030101020102" pitchFamily="34" charset="0"/>
                        </a:rPr>
                        <a:t>Diverse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8518248"/>
                  </a:ext>
                </a:extLst>
              </a:tr>
            </a:tbl>
          </a:graphicData>
        </a:graphic>
      </p:graphicFrame>
      <p:grpSp>
        <p:nvGrpSpPr>
          <p:cNvPr id="2" name="Group 1">
            <a:extLst>
              <a:ext uri="{FF2B5EF4-FFF2-40B4-BE49-F238E27FC236}">
                <a16:creationId xmlns:a16="http://schemas.microsoft.com/office/drawing/2014/main" id="{D144BB6E-818F-6A44-BBC0-85D6F25FDD0E}"/>
              </a:ext>
            </a:extLst>
          </p:cNvPr>
          <p:cNvGrpSpPr/>
          <p:nvPr/>
        </p:nvGrpSpPr>
        <p:grpSpPr>
          <a:xfrm>
            <a:off x="433829" y="4722116"/>
            <a:ext cx="11277600" cy="0"/>
            <a:chOff x="433829" y="4781491"/>
            <a:chExt cx="11277600" cy="0"/>
          </a:xfrm>
        </p:grpSpPr>
        <p:cxnSp>
          <p:nvCxnSpPr>
            <p:cNvPr id="12" name="Straight Connector 11">
              <a:extLst>
                <a:ext uri="{FF2B5EF4-FFF2-40B4-BE49-F238E27FC236}">
                  <a16:creationId xmlns:a16="http://schemas.microsoft.com/office/drawing/2014/main" id="{CE4B35CE-C3E4-A34E-B80D-8287690439AD}"/>
                </a:ext>
              </a:extLst>
            </p:cNvPr>
            <p:cNvCxnSpPr/>
            <p:nvPr/>
          </p:nvCxnSpPr>
          <p:spPr>
            <a:xfrm>
              <a:off x="433829" y="4781491"/>
              <a:ext cx="480356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C75BDE8-2210-3147-844F-B683E564CA20}"/>
                </a:ext>
              </a:extLst>
            </p:cNvPr>
            <p:cNvCxnSpPr/>
            <p:nvPr/>
          </p:nvCxnSpPr>
          <p:spPr>
            <a:xfrm>
              <a:off x="6907860" y="4781491"/>
              <a:ext cx="4803569" cy="0"/>
            </a:xfrm>
            <a:prstGeom prst="line">
              <a:avLst/>
            </a:prstGeom>
            <a:ln w="12700"/>
          </p:spPr>
          <p:style>
            <a:lnRef idx="1">
              <a:schemeClr val="accent1"/>
            </a:lnRef>
            <a:fillRef idx="0">
              <a:schemeClr val="accent1"/>
            </a:fillRef>
            <a:effectRef idx="0">
              <a:schemeClr val="accent1"/>
            </a:effectRef>
            <a:fontRef idx="minor">
              <a:schemeClr val="tx1"/>
            </a:fontRef>
          </p:style>
        </p:cxnSp>
      </p:grpSp>
      <p:graphicFrame>
        <p:nvGraphicFramePr>
          <p:cNvPr id="11" name="Chart 10">
            <a:extLst>
              <a:ext uri="{FF2B5EF4-FFF2-40B4-BE49-F238E27FC236}">
                <a16:creationId xmlns:a16="http://schemas.microsoft.com/office/drawing/2014/main" id="{C520AC39-E3F8-B24B-9728-46F3444F11B0}"/>
              </a:ext>
            </a:extLst>
          </p:cNvPr>
          <p:cNvGraphicFramePr>
            <a:graphicFrameLocks/>
          </p:cNvGraphicFramePr>
          <p:nvPr>
            <p:extLst>
              <p:ext uri="{D42A27DB-BD31-4B8C-83A1-F6EECF244321}">
                <p14:modId xmlns:p14="http://schemas.microsoft.com/office/powerpoint/2010/main" val="2615566728"/>
              </p:ext>
            </p:extLst>
          </p:nvPr>
        </p:nvGraphicFramePr>
        <p:xfrm>
          <a:off x="7890030" y="1828800"/>
          <a:ext cx="3798028" cy="21570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C276951C-2CF4-464E-B480-C4A1CB91B56B}"/>
              </a:ext>
            </a:extLst>
          </p:cNvPr>
          <p:cNvGraphicFramePr>
            <a:graphicFrameLocks/>
          </p:cNvGraphicFramePr>
          <p:nvPr>
            <p:extLst>
              <p:ext uri="{D42A27DB-BD31-4B8C-83A1-F6EECF244321}">
                <p14:modId xmlns:p14="http://schemas.microsoft.com/office/powerpoint/2010/main" val="1980647434"/>
              </p:ext>
            </p:extLst>
          </p:nvPr>
        </p:nvGraphicFramePr>
        <p:xfrm>
          <a:off x="4216908" y="1828800"/>
          <a:ext cx="3758184" cy="21578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C5D1ACD5-B6DE-9F4A-BB64-5793C2B02747}"/>
              </a:ext>
            </a:extLst>
          </p:cNvPr>
          <p:cNvGraphicFramePr>
            <a:graphicFrameLocks/>
          </p:cNvGraphicFramePr>
          <p:nvPr>
            <p:extLst>
              <p:ext uri="{D42A27DB-BD31-4B8C-83A1-F6EECF244321}">
                <p14:modId xmlns:p14="http://schemas.microsoft.com/office/powerpoint/2010/main" val="2202819394"/>
              </p:ext>
            </p:extLst>
          </p:nvPr>
        </p:nvGraphicFramePr>
        <p:xfrm>
          <a:off x="465472" y="1828800"/>
          <a:ext cx="3758184" cy="2157085"/>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a:extLst>
              <a:ext uri="{FF2B5EF4-FFF2-40B4-BE49-F238E27FC236}">
                <a16:creationId xmlns:a16="http://schemas.microsoft.com/office/drawing/2014/main" id="{47072826-1120-2342-BFB0-C3C20ADDDF51}"/>
              </a:ext>
            </a:extLst>
          </p:cNvPr>
          <p:cNvPicPr>
            <a:picLocks noChangeAspect="1"/>
          </p:cNvPicPr>
          <p:nvPr/>
        </p:nvPicPr>
        <p:blipFill rotWithShape="1">
          <a:blip r:embed="rId5"/>
          <a:srcRect l="70720"/>
          <a:stretch/>
        </p:blipFill>
        <p:spPr>
          <a:xfrm>
            <a:off x="10684932" y="2227892"/>
            <a:ext cx="1096989" cy="1358900"/>
          </a:xfrm>
          <a:prstGeom prst="rect">
            <a:avLst/>
          </a:prstGeom>
        </p:spPr>
      </p:pic>
      <p:sp>
        <p:nvSpPr>
          <p:cNvPr id="19" name="Rounded Rectangle 18">
            <a:extLst>
              <a:ext uri="{FF2B5EF4-FFF2-40B4-BE49-F238E27FC236}">
                <a16:creationId xmlns:a16="http://schemas.microsoft.com/office/drawing/2014/main" id="{9E8C7A2B-913C-2D45-B183-4CD4C0B12B89}"/>
              </a:ext>
            </a:extLst>
          </p:cNvPr>
          <p:cNvSpPr/>
          <p:nvPr/>
        </p:nvSpPr>
        <p:spPr>
          <a:xfrm>
            <a:off x="1855847"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23" name="Rounded Rectangle 22">
            <a:extLst>
              <a:ext uri="{FF2B5EF4-FFF2-40B4-BE49-F238E27FC236}">
                <a16:creationId xmlns:a16="http://schemas.microsoft.com/office/drawing/2014/main" id="{74AA7CA5-5BFA-4749-86FC-1E5C30BC8820}"/>
              </a:ext>
            </a:extLst>
          </p:cNvPr>
          <p:cNvSpPr/>
          <p:nvPr/>
        </p:nvSpPr>
        <p:spPr>
          <a:xfrm>
            <a:off x="2143883"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24" name="Rounded Rectangle 23">
            <a:extLst>
              <a:ext uri="{FF2B5EF4-FFF2-40B4-BE49-F238E27FC236}">
                <a16:creationId xmlns:a16="http://schemas.microsoft.com/office/drawing/2014/main" id="{D0AFB0F1-5AA1-9443-87D1-132A70F0FE17}"/>
              </a:ext>
            </a:extLst>
          </p:cNvPr>
          <p:cNvSpPr/>
          <p:nvPr/>
        </p:nvSpPr>
        <p:spPr>
          <a:xfrm>
            <a:off x="2427801"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5" name="Rounded Rectangle 24">
            <a:extLst>
              <a:ext uri="{FF2B5EF4-FFF2-40B4-BE49-F238E27FC236}">
                <a16:creationId xmlns:a16="http://schemas.microsoft.com/office/drawing/2014/main" id="{11FF4D1A-BBD3-AF4B-B351-098855750059}"/>
              </a:ext>
            </a:extLst>
          </p:cNvPr>
          <p:cNvSpPr/>
          <p:nvPr/>
        </p:nvSpPr>
        <p:spPr>
          <a:xfrm>
            <a:off x="3126301"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6" name="Rounded Rectangle 25">
            <a:extLst>
              <a:ext uri="{FF2B5EF4-FFF2-40B4-BE49-F238E27FC236}">
                <a16:creationId xmlns:a16="http://schemas.microsoft.com/office/drawing/2014/main" id="{6FD09F8C-23CB-134B-9817-46627ACF053F}"/>
              </a:ext>
            </a:extLst>
          </p:cNvPr>
          <p:cNvSpPr/>
          <p:nvPr/>
        </p:nvSpPr>
        <p:spPr>
          <a:xfrm>
            <a:off x="382315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7" name="Rounded Rectangle 26">
            <a:extLst>
              <a:ext uri="{FF2B5EF4-FFF2-40B4-BE49-F238E27FC236}">
                <a16:creationId xmlns:a16="http://schemas.microsoft.com/office/drawing/2014/main" id="{929ED2C7-C8A5-914C-A91D-451EB382D8EC}"/>
              </a:ext>
            </a:extLst>
          </p:cNvPr>
          <p:cNvSpPr/>
          <p:nvPr/>
        </p:nvSpPr>
        <p:spPr>
          <a:xfrm>
            <a:off x="1156716"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8" name="Rounded Rectangle 27">
            <a:extLst>
              <a:ext uri="{FF2B5EF4-FFF2-40B4-BE49-F238E27FC236}">
                <a16:creationId xmlns:a16="http://schemas.microsoft.com/office/drawing/2014/main" id="{E3635BB6-597D-FA47-B4AF-E541AA79EC4D}"/>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0" name="Rounded Rectangle 19">
            <a:extLst>
              <a:ext uri="{FF2B5EF4-FFF2-40B4-BE49-F238E27FC236}">
                <a16:creationId xmlns:a16="http://schemas.microsoft.com/office/drawing/2014/main" id="{3185B06D-92A5-EA40-A33B-3EF08D3745B2}"/>
              </a:ext>
            </a:extLst>
          </p:cNvPr>
          <p:cNvSpPr/>
          <p:nvPr/>
        </p:nvSpPr>
        <p:spPr>
          <a:xfrm>
            <a:off x="4520011"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205515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FD967C9-FCB7-5644-83D2-76F8804E72EA}"/>
              </a:ext>
            </a:extLst>
          </p:cNvPr>
          <p:cNvGraphicFramePr>
            <a:graphicFrameLocks noGrp="1"/>
          </p:cNvGraphicFramePr>
          <p:nvPr>
            <p:ph idx="1"/>
            <p:extLst>
              <p:ext uri="{D42A27DB-BD31-4B8C-83A1-F6EECF244321}">
                <p14:modId xmlns:p14="http://schemas.microsoft.com/office/powerpoint/2010/main" val="562582178"/>
              </p:ext>
            </p:extLst>
          </p:nvPr>
        </p:nvGraphicFramePr>
        <p:xfrm>
          <a:off x="457200" y="2525248"/>
          <a:ext cx="11277600" cy="2948052"/>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968971011"/>
                    </a:ext>
                  </a:extLst>
                </a:gridCol>
                <a:gridCol w="1879600">
                  <a:extLst>
                    <a:ext uri="{9D8B030D-6E8A-4147-A177-3AD203B41FA5}">
                      <a16:colId xmlns:a16="http://schemas.microsoft.com/office/drawing/2014/main" val="668857318"/>
                    </a:ext>
                  </a:extLst>
                </a:gridCol>
                <a:gridCol w="1879600">
                  <a:extLst>
                    <a:ext uri="{9D8B030D-6E8A-4147-A177-3AD203B41FA5}">
                      <a16:colId xmlns:a16="http://schemas.microsoft.com/office/drawing/2014/main" val="1219754082"/>
                    </a:ext>
                  </a:extLst>
                </a:gridCol>
                <a:gridCol w="1879600">
                  <a:extLst>
                    <a:ext uri="{9D8B030D-6E8A-4147-A177-3AD203B41FA5}">
                      <a16:colId xmlns:a16="http://schemas.microsoft.com/office/drawing/2014/main" val="625887438"/>
                    </a:ext>
                  </a:extLst>
                </a:gridCol>
                <a:gridCol w="1879600">
                  <a:extLst>
                    <a:ext uri="{9D8B030D-6E8A-4147-A177-3AD203B41FA5}">
                      <a16:colId xmlns:a16="http://schemas.microsoft.com/office/drawing/2014/main" val="1456592854"/>
                    </a:ext>
                  </a:extLst>
                </a:gridCol>
                <a:gridCol w="1879600">
                  <a:extLst>
                    <a:ext uri="{9D8B030D-6E8A-4147-A177-3AD203B41FA5}">
                      <a16:colId xmlns:a16="http://schemas.microsoft.com/office/drawing/2014/main" val="3970484662"/>
                    </a:ext>
                  </a:extLst>
                </a:gridCol>
              </a:tblGrid>
              <a:tr h="370840">
                <a:tc>
                  <a:txBody>
                    <a:bodyPr/>
                    <a:lstStyle/>
                    <a:p>
                      <a:pPr marL="0" marR="0" indent="0" algn="ctr" defTabSz="914400" rtl="0" eaLnBrk="1" fontAlgn="auto" latinLnBrk="0" hangingPunct="1">
                        <a:lnSpc>
                          <a:spcPts val="1400"/>
                        </a:lnSpc>
                        <a:spcBef>
                          <a:spcPts val="700"/>
                        </a:spcBef>
                        <a:spcAft>
                          <a:spcPts val="0"/>
                        </a:spcAft>
                        <a:buClrTx/>
                        <a:buSzTx/>
                        <a:buFontTx/>
                        <a:buNone/>
                        <a:tabLst/>
                        <a:defRPr/>
                      </a:pPr>
                      <a:r>
                        <a:rPr lang="en-US" sz="1000" b="1" i="0" dirty="0">
                          <a:solidFill>
                            <a:srgbClr val="00548A"/>
                          </a:solidFill>
                          <a:latin typeface="Meta Offc Pro Normal" panose="020B0504030101020102" pitchFamily="34" charset="0"/>
                        </a:rPr>
                        <a:t>% New Hires</a:t>
                      </a:r>
                      <a:endParaRPr lang="en-US" sz="1000" b="0" i="0" dirty="0">
                        <a:solidFill>
                          <a:srgbClr val="00548A"/>
                        </a:solidFill>
                        <a:latin typeface="Meta Offc Pro Normal" panose="020B0504030101020102" pitchFamily="34" charset="0"/>
                      </a:endParaRPr>
                    </a:p>
                  </a:txBody>
                  <a:tcPr marL="118872" marR="118872" marT="118872" marB="118872" anchor="b">
                    <a:lnR w="12700" cap="flat" cmpd="sng" algn="ctr">
                      <a:noFill/>
                      <a:prstDash val="solid"/>
                      <a:round/>
                      <a:headEnd type="none" w="med" len="med"/>
                      <a:tailEnd type="none" w="med" len="med"/>
                    </a:lnR>
                    <a:lnB w="12700" cap="flat" cmpd="sng" algn="ctr">
                      <a:solidFill>
                        <a:srgbClr val="E1E1E1"/>
                      </a:solidFill>
                      <a:prstDash val="solid"/>
                      <a:round/>
                      <a:headEnd type="none" w="med" len="med"/>
                      <a:tailEnd type="none" w="med" len="med"/>
                    </a:lnB>
                    <a:solidFill>
                      <a:schemeClr val="bg1"/>
                    </a:solidFill>
                  </a:tcPr>
                </a:tc>
                <a:tc>
                  <a:txBody>
                    <a:bodyPr/>
                    <a:lstStyle/>
                    <a:p>
                      <a:pPr>
                        <a:lnSpc>
                          <a:spcPts val="1400"/>
                        </a:lnSpc>
                        <a:spcBef>
                          <a:spcPts val="700"/>
                        </a:spcBef>
                        <a:spcAft>
                          <a:spcPts val="0"/>
                        </a:spcAft>
                      </a:pPr>
                      <a:r>
                        <a:rPr lang="en-US" sz="1000" b="1" i="0" dirty="0">
                          <a:solidFill>
                            <a:srgbClr val="474747"/>
                          </a:solidFill>
                          <a:latin typeface="Meta Offc Pro Normal" panose="020B0504030101020102" pitchFamily="34" charset="0"/>
                        </a:rPr>
                        <a:t>Build Talent Pipeline</a:t>
                      </a:r>
                    </a:p>
                    <a:p>
                      <a:pPr>
                        <a:lnSpc>
                          <a:spcPts val="1400"/>
                        </a:lnSpc>
                        <a:spcBef>
                          <a:spcPts val="700"/>
                        </a:spcBef>
                        <a:spcAft>
                          <a:spcPts val="0"/>
                        </a:spcAft>
                      </a:pPr>
                      <a:r>
                        <a:rPr lang="en-US" sz="1000" b="0" i="0" dirty="0">
                          <a:solidFill>
                            <a:srgbClr val="474747"/>
                          </a:solidFill>
                          <a:latin typeface="Meta Offc Pro Normal" panose="020B0504030101020102" pitchFamily="34" charset="0"/>
                        </a:rPr>
                        <a:t>50% of all new roles will</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be entry level hires with</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less than 5 years of total experience</a:t>
                      </a:r>
                    </a:p>
                    <a:p>
                      <a:pPr>
                        <a:lnSpc>
                          <a:spcPts val="1400"/>
                        </a:lnSpc>
                        <a:spcBef>
                          <a:spcPts val="700"/>
                        </a:spcBef>
                        <a:spcAft>
                          <a:spcPts val="0"/>
                        </a:spcAft>
                      </a:pPr>
                      <a:endParaRPr lang="en-US" sz="1000" b="0" i="0" dirty="0">
                        <a:solidFill>
                          <a:srgbClr val="474747"/>
                        </a:solidFill>
                        <a:latin typeface="Meta Offc Pro Normal" panose="020B0504030101020102" pitchFamily="34" charset="0"/>
                      </a:endParaRPr>
                    </a:p>
                  </a:txBody>
                  <a:tcPr marL="118872" marR="118872" marT="118872" marB="118872">
                    <a:lnL w="12700" cap="flat" cmpd="sng" algn="ctr">
                      <a:noFill/>
                      <a:prstDash val="solid"/>
                      <a:round/>
                      <a:headEnd type="none" w="med" len="med"/>
                      <a:tailEnd type="none" w="med" len="med"/>
                    </a:lnL>
                    <a:lnR w="12700" cap="flat" cmpd="sng" algn="ctr">
                      <a:solidFill>
                        <a:srgbClr val="E1E1E1"/>
                      </a:solidFill>
                      <a:prstDash val="solid"/>
                      <a:round/>
                      <a:headEnd type="none" w="med" len="med"/>
                      <a:tailEnd type="none" w="med" len="med"/>
                    </a:lnR>
                    <a:lnB w="12700" cap="flat" cmpd="sng" algn="ctr">
                      <a:solidFill>
                        <a:srgbClr val="E1E1E1"/>
                      </a:solidFill>
                      <a:prstDash val="solid"/>
                      <a:round/>
                      <a:headEnd type="none" w="med" len="med"/>
                      <a:tailEnd type="none" w="med" len="med"/>
                    </a:lnB>
                    <a:solidFill>
                      <a:schemeClr val="bg1"/>
                    </a:solidFill>
                  </a:tcPr>
                </a:tc>
                <a:tc>
                  <a:txBody>
                    <a:bodyPr/>
                    <a:lstStyle/>
                    <a:p>
                      <a:pPr algn="ctr">
                        <a:lnSpc>
                          <a:spcPts val="1400"/>
                        </a:lnSpc>
                        <a:spcBef>
                          <a:spcPts val="700"/>
                        </a:spcBef>
                        <a:spcAft>
                          <a:spcPts val="0"/>
                        </a:spcAft>
                      </a:pPr>
                      <a:r>
                        <a:rPr lang="en-US" sz="1000" b="1" i="0" dirty="0">
                          <a:solidFill>
                            <a:srgbClr val="00548A"/>
                          </a:solidFill>
                          <a:latin typeface="Meta Offc Pro Normal" panose="020B0504030101020102" pitchFamily="34" charset="0"/>
                        </a:rPr>
                        <a:t>% Internal Promotions</a:t>
                      </a:r>
                      <a:endParaRPr lang="en-US" sz="1000" b="0" i="0" dirty="0">
                        <a:solidFill>
                          <a:srgbClr val="00548A"/>
                        </a:solidFill>
                        <a:latin typeface="Meta Offc Pro Normal" panose="020B0504030101020102" pitchFamily="34" charset="0"/>
                      </a:endParaRPr>
                    </a:p>
                  </a:txBody>
                  <a:tcPr marL="118872" marR="118872" marT="118872" marB="118872" anchor="b">
                    <a:lnL w="12700" cap="flat" cmpd="sng" algn="ctr">
                      <a:solidFill>
                        <a:srgbClr val="E1E1E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rgbClr val="E1E1E1"/>
                      </a:solidFill>
                      <a:prstDash val="solid"/>
                      <a:round/>
                      <a:headEnd type="none" w="med" len="med"/>
                      <a:tailEnd type="none" w="med" len="med"/>
                    </a:lnB>
                    <a:solidFill>
                      <a:schemeClr val="bg1"/>
                    </a:solidFill>
                  </a:tcPr>
                </a:tc>
                <a:tc>
                  <a:txBody>
                    <a:bodyPr/>
                    <a:lstStyle/>
                    <a:p>
                      <a:pPr>
                        <a:lnSpc>
                          <a:spcPts val="1400"/>
                        </a:lnSpc>
                        <a:spcBef>
                          <a:spcPts val="700"/>
                        </a:spcBef>
                        <a:spcAft>
                          <a:spcPts val="0"/>
                        </a:spcAft>
                      </a:pPr>
                      <a:r>
                        <a:rPr lang="en-US" sz="1000" b="1" i="0" dirty="0">
                          <a:solidFill>
                            <a:srgbClr val="474747"/>
                          </a:solidFill>
                          <a:latin typeface="Meta Offc Pro Normal" panose="020B0504030101020102" pitchFamily="34" charset="0"/>
                        </a:rPr>
                        <a:t>Promote Talent</a:t>
                      </a:r>
                    </a:p>
                    <a:p>
                      <a:pPr>
                        <a:lnSpc>
                          <a:spcPts val="1400"/>
                        </a:lnSpc>
                        <a:spcBef>
                          <a:spcPts val="700"/>
                        </a:spcBef>
                        <a:spcAft>
                          <a:spcPts val="0"/>
                        </a:spcAft>
                      </a:pPr>
                      <a:r>
                        <a:rPr lang="en-US" sz="1000" b="0" i="0" dirty="0">
                          <a:solidFill>
                            <a:srgbClr val="474747"/>
                          </a:solidFill>
                          <a:latin typeface="Meta Offc Pro Normal" panose="020B0504030101020102" pitchFamily="34" charset="0"/>
                        </a:rPr>
                        <a:t>Fill 50% of new leadership roles with high potential talent in organization</a:t>
                      </a:r>
                    </a:p>
                  </a:txBody>
                  <a:tcPr marL="118872" marR="118872" marT="118872" marB="118872">
                    <a:lnL w="12700" cap="flat" cmpd="sng" algn="ctr">
                      <a:noFill/>
                      <a:prstDash val="solid"/>
                      <a:round/>
                      <a:headEnd type="none" w="med" len="med"/>
                      <a:tailEnd type="none" w="med" len="med"/>
                    </a:lnL>
                    <a:lnR w="12700" cap="flat" cmpd="sng" algn="ctr">
                      <a:solidFill>
                        <a:srgbClr val="E1E1E1"/>
                      </a:solidFill>
                      <a:prstDash val="solid"/>
                      <a:round/>
                      <a:headEnd type="none" w="med" len="med"/>
                      <a:tailEnd type="none" w="med" len="med"/>
                    </a:lnR>
                    <a:lnB w="12700" cap="flat" cmpd="sng" algn="ctr">
                      <a:solidFill>
                        <a:srgbClr val="E1E1E1"/>
                      </a:solidFill>
                      <a:prstDash val="solid"/>
                      <a:round/>
                      <a:headEnd type="none" w="med" len="med"/>
                      <a:tailEnd type="none" w="med" len="med"/>
                    </a:lnB>
                    <a:solidFill>
                      <a:schemeClr val="bg1"/>
                    </a:solidFill>
                  </a:tcPr>
                </a:tc>
                <a:tc>
                  <a:txBody>
                    <a:bodyPr/>
                    <a:lstStyle/>
                    <a:p>
                      <a:pPr algn="ctr">
                        <a:lnSpc>
                          <a:spcPts val="1400"/>
                        </a:lnSpc>
                        <a:spcBef>
                          <a:spcPts val="700"/>
                        </a:spcBef>
                        <a:spcAft>
                          <a:spcPts val="0"/>
                        </a:spcAft>
                      </a:pPr>
                      <a:r>
                        <a:rPr lang="en-US" sz="1000" b="1" i="0" dirty="0">
                          <a:solidFill>
                            <a:srgbClr val="00548A"/>
                          </a:solidFill>
                          <a:latin typeface="Meta Offc Pro Normal" panose="020B0504030101020102" pitchFamily="34" charset="0"/>
                        </a:rPr>
                        <a:t>% Vendor</a:t>
                      </a:r>
                      <a:endParaRPr lang="en-US" sz="1000" b="0" i="0" dirty="0">
                        <a:solidFill>
                          <a:srgbClr val="00548A"/>
                        </a:solidFill>
                        <a:latin typeface="Meta Offc Pro Normal" panose="020B0504030101020102" pitchFamily="34" charset="0"/>
                      </a:endParaRPr>
                    </a:p>
                  </a:txBody>
                  <a:tcPr marL="118872" marR="118872" marT="118872" marB="118872" anchor="b">
                    <a:lnL w="12700" cap="flat" cmpd="sng" algn="ctr">
                      <a:solidFill>
                        <a:srgbClr val="E1E1E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rgbClr val="E1E1E1"/>
                      </a:solidFill>
                      <a:prstDash val="solid"/>
                      <a:round/>
                      <a:headEnd type="none" w="med" len="med"/>
                      <a:tailEnd type="none" w="med" len="med"/>
                    </a:lnB>
                    <a:solidFill>
                      <a:schemeClr val="bg1"/>
                    </a:solidFill>
                  </a:tcPr>
                </a:tc>
                <a:tc>
                  <a:txBody>
                    <a:bodyPr/>
                    <a:lstStyle/>
                    <a:p>
                      <a:pPr>
                        <a:lnSpc>
                          <a:spcPts val="1400"/>
                        </a:lnSpc>
                        <a:spcBef>
                          <a:spcPts val="700"/>
                        </a:spcBef>
                        <a:spcAft>
                          <a:spcPts val="0"/>
                        </a:spcAft>
                      </a:pPr>
                      <a:r>
                        <a:rPr lang="en-US" sz="1000" b="1" i="0" dirty="0">
                          <a:solidFill>
                            <a:srgbClr val="474747"/>
                          </a:solidFill>
                          <a:latin typeface="Meta Offc Pro Normal" panose="020B0504030101020102" pitchFamily="34" charset="0"/>
                        </a:rPr>
                        <a:t>Reduce Reliance on Vendors</a:t>
                      </a:r>
                    </a:p>
                    <a:p>
                      <a:pPr>
                        <a:lnSpc>
                          <a:spcPts val="1400"/>
                        </a:lnSpc>
                        <a:spcBef>
                          <a:spcPts val="700"/>
                        </a:spcBef>
                        <a:spcAft>
                          <a:spcPts val="0"/>
                        </a:spcAft>
                      </a:pPr>
                      <a:r>
                        <a:rPr lang="en-US" sz="1000" b="0" i="0" dirty="0">
                          <a:solidFill>
                            <a:srgbClr val="474747"/>
                          </a:solidFill>
                          <a:latin typeface="Meta Offc Pro Normal" panose="020B0504030101020102" pitchFamily="34" charset="0"/>
                        </a:rPr>
                        <a:t>Reduce vendor resources</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by &lt;50% by end of 2019</a:t>
                      </a:r>
                    </a:p>
                  </a:txBody>
                  <a:tcPr marL="118872" marR="118872" marT="118872" marB="118872">
                    <a:lnL w="12700" cap="flat" cmpd="sng" algn="ctr">
                      <a:noFill/>
                      <a:prstDash val="solid"/>
                      <a:round/>
                      <a:headEnd type="none" w="med" len="med"/>
                      <a:tailEnd type="none" w="med" len="med"/>
                    </a:lnL>
                    <a:lnB w="12700" cap="flat" cmpd="sng" algn="ctr">
                      <a:solidFill>
                        <a:srgbClr val="E1E1E1"/>
                      </a:solidFill>
                      <a:prstDash val="solid"/>
                      <a:round/>
                      <a:headEnd type="none" w="med" len="med"/>
                      <a:tailEnd type="none" w="med" len="med"/>
                    </a:lnB>
                    <a:solidFill>
                      <a:schemeClr val="bg1"/>
                    </a:solidFill>
                  </a:tcPr>
                </a:tc>
                <a:extLst>
                  <a:ext uri="{0D108BD9-81ED-4DB2-BD59-A6C34878D82A}">
                    <a16:rowId xmlns:a16="http://schemas.microsoft.com/office/drawing/2014/main" val="2902755322"/>
                  </a:ext>
                </a:extLst>
              </a:tr>
              <a:tr h="370840">
                <a:tc>
                  <a:txBody>
                    <a:bodyPr/>
                    <a:lstStyle/>
                    <a:p>
                      <a:pPr algn="ctr">
                        <a:lnSpc>
                          <a:spcPts val="1400"/>
                        </a:lnSpc>
                        <a:spcBef>
                          <a:spcPts val="700"/>
                        </a:spcBef>
                        <a:spcAft>
                          <a:spcPts val="0"/>
                        </a:spcAft>
                      </a:pPr>
                      <a:endParaRPr lang="en-US" sz="1000" b="1" i="0" dirty="0">
                        <a:solidFill>
                          <a:srgbClr val="00548A"/>
                        </a:solidFill>
                        <a:latin typeface="Meta Offc Pro Normal" panose="020B0504030101020102" pitchFamily="34" charset="0"/>
                      </a:endParaRPr>
                    </a:p>
                    <a:p>
                      <a:pPr algn="ctr">
                        <a:lnSpc>
                          <a:spcPts val="1400"/>
                        </a:lnSpc>
                        <a:spcBef>
                          <a:spcPts val="700"/>
                        </a:spcBef>
                        <a:spcAft>
                          <a:spcPts val="0"/>
                        </a:spcAft>
                      </a:pPr>
                      <a:endParaRPr lang="en-US" sz="1000" b="1" i="0" dirty="0">
                        <a:solidFill>
                          <a:srgbClr val="00548A"/>
                        </a:solidFill>
                        <a:latin typeface="Meta Offc Pro Normal" panose="020B0504030101020102" pitchFamily="34" charset="0"/>
                      </a:endParaRPr>
                    </a:p>
                    <a:p>
                      <a:pPr algn="ctr">
                        <a:lnSpc>
                          <a:spcPts val="1400"/>
                        </a:lnSpc>
                        <a:spcBef>
                          <a:spcPts val="700"/>
                        </a:spcBef>
                        <a:spcAft>
                          <a:spcPts val="0"/>
                        </a:spcAft>
                      </a:pPr>
                      <a:endParaRPr lang="en-US" sz="1000" b="1" i="0" dirty="0">
                        <a:solidFill>
                          <a:srgbClr val="00548A"/>
                        </a:solidFill>
                        <a:latin typeface="Meta Offc Pro Normal" panose="020B0504030101020102" pitchFamily="34" charset="0"/>
                      </a:endParaRPr>
                    </a:p>
                    <a:p>
                      <a:pPr algn="ctr">
                        <a:lnSpc>
                          <a:spcPts val="1400"/>
                        </a:lnSpc>
                        <a:spcBef>
                          <a:spcPts val="700"/>
                        </a:spcBef>
                        <a:spcAft>
                          <a:spcPts val="0"/>
                        </a:spcAft>
                      </a:pPr>
                      <a:endParaRPr lang="en-US" sz="1000" b="1" i="0" dirty="0">
                        <a:solidFill>
                          <a:srgbClr val="00548A"/>
                        </a:solidFill>
                        <a:latin typeface="Meta Offc Pro Normal" panose="020B0504030101020102" pitchFamily="34" charset="0"/>
                      </a:endParaRPr>
                    </a:p>
                    <a:p>
                      <a:pPr algn="ctr">
                        <a:lnSpc>
                          <a:spcPts val="1400"/>
                        </a:lnSpc>
                        <a:spcBef>
                          <a:spcPts val="700"/>
                        </a:spcBef>
                        <a:spcAft>
                          <a:spcPts val="0"/>
                        </a:spcAft>
                      </a:pPr>
                      <a:r>
                        <a:rPr lang="en-US" sz="1000" b="1" i="0" dirty="0">
                          <a:solidFill>
                            <a:srgbClr val="00548A"/>
                          </a:solidFill>
                          <a:latin typeface="Meta Offc Pro Normal" panose="020B0504030101020102" pitchFamily="34" charset="0"/>
                        </a:rPr>
                        <a:t>#Trainings</a:t>
                      </a:r>
                      <a:endParaRPr lang="en-US" sz="1000" b="0" i="0" dirty="0">
                        <a:solidFill>
                          <a:srgbClr val="00548A"/>
                        </a:solidFill>
                        <a:latin typeface="Meta Offc Pro Normal" panose="020B0504030101020102" pitchFamily="34" charset="0"/>
                      </a:endParaRPr>
                    </a:p>
                  </a:txBody>
                  <a:tcPr marL="118872" marR="118872" marT="118872" marB="118872" anchor="b">
                    <a:lnR w="12700" cap="flat" cmpd="sng" algn="ctr">
                      <a:noFill/>
                      <a:prstDash val="solid"/>
                      <a:round/>
                      <a:headEnd type="none" w="med" len="med"/>
                      <a:tailEnd type="none" w="med" len="med"/>
                    </a:lnR>
                    <a:lnT w="12700" cap="flat" cmpd="sng" algn="ctr">
                      <a:solidFill>
                        <a:srgbClr val="E1E1E1"/>
                      </a:solidFill>
                      <a:prstDash val="solid"/>
                      <a:round/>
                      <a:headEnd type="none" w="med" len="med"/>
                      <a:tailEnd type="none" w="med" len="med"/>
                    </a:lnT>
                    <a:solidFill>
                      <a:schemeClr val="bg1"/>
                    </a:solidFill>
                  </a:tcPr>
                </a:tc>
                <a:tc>
                  <a:txBody>
                    <a:bodyPr/>
                    <a:lstStyle/>
                    <a:p>
                      <a:pPr>
                        <a:lnSpc>
                          <a:spcPts val="1400"/>
                        </a:lnSpc>
                        <a:spcBef>
                          <a:spcPts val="700"/>
                        </a:spcBef>
                        <a:spcAft>
                          <a:spcPts val="0"/>
                        </a:spcAft>
                      </a:pPr>
                      <a:r>
                        <a:rPr lang="en-US" sz="1000" b="1" i="0" dirty="0">
                          <a:solidFill>
                            <a:srgbClr val="474747"/>
                          </a:solidFill>
                          <a:latin typeface="Meta Offc Pro Normal" panose="020B0504030101020102" pitchFamily="34" charset="0"/>
                        </a:rPr>
                        <a:t>Improve Business Knowledge</a:t>
                      </a:r>
                    </a:p>
                    <a:p>
                      <a:pPr>
                        <a:lnSpc>
                          <a:spcPts val="1400"/>
                        </a:lnSpc>
                        <a:spcBef>
                          <a:spcPts val="700"/>
                        </a:spcBef>
                        <a:spcAft>
                          <a:spcPts val="0"/>
                        </a:spcAft>
                      </a:pPr>
                      <a:r>
                        <a:rPr lang="en-US" sz="1000" b="0" i="0" dirty="0">
                          <a:solidFill>
                            <a:srgbClr val="474747"/>
                          </a:solidFill>
                          <a:latin typeface="Meta Offc Pro Normal" panose="020B0504030101020102" pitchFamily="34" charset="0"/>
                        </a:rPr>
                        <a:t>Double business knowledge training provided to AAP team </a:t>
                      </a:r>
                    </a:p>
                  </a:txBody>
                  <a:tcPr marL="118872" marR="118872" marT="118872" marB="118872">
                    <a:lnL w="12700" cap="flat" cmpd="sng" algn="ctr">
                      <a:no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solidFill>
                      <a:schemeClr val="bg1"/>
                    </a:solidFill>
                  </a:tcPr>
                </a:tc>
                <a:tc>
                  <a:txBody>
                    <a:bodyPr/>
                    <a:lstStyle/>
                    <a:p>
                      <a:pPr algn="ctr">
                        <a:lnSpc>
                          <a:spcPts val="1400"/>
                        </a:lnSpc>
                        <a:spcBef>
                          <a:spcPts val="700"/>
                        </a:spcBef>
                        <a:spcAft>
                          <a:spcPts val="0"/>
                        </a:spcAft>
                      </a:pPr>
                      <a:r>
                        <a:rPr lang="en-US" sz="1000" b="1" i="0" dirty="0">
                          <a:solidFill>
                            <a:srgbClr val="00548A"/>
                          </a:solidFill>
                          <a:latin typeface="Meta Offc Pro Normal" panose="020B0504030101020102" pitchFamily="34" charset="0"/>
                        </a:rPr>
                        <a:t>#Trainings</a:t>
                      </a:r>
                      <a:endParaRPr lang="en-US" sz="1000" b="0" i="0" dirty="0">
                        <a:solidFill>
                          <a:srgbClr val="00548A"/>
                        </a:solidFill>
                        <a:latin typeface="Meta Offc Pro Normal" panose="020B0504030101020102" pitchFamily="34" charset="0"/>
                      </a:endParaRPr>
                    </a:p>
                  </a:txBody>
                  <a:tcPr marL="118872" marR="118872" marT="118872" marB="118872" anchor="b">
                    <a:lnL w="12700" cap="flat" cmpd="sng" algn="ctr">
                      <a:solidFill>
                        <a:srgbClr val="E1E1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1E1E1"/>
                      </a:solidFill>
                      <a:prstDash val="solid"/>
                      <a:round/>
                      <a:headEnd type="none" w="med" len="med"/>
                      <a:tailEnd type="none" w="med" len="med"/>
                    </a:lnT>
                    <a:solidFill>
                      <a:schemeClr val="bg1"/>
                    </a:solidFill>
                  </a:tcPr>
                </a:tc>
                <a:tc>
                  <a:txBody>
                    <a:bodyPr/>
                    <a:lstStyle/>
                    <a:p>
                      <a:pPr>
                        <a:lnSpc>
                          <a:spcPts val="1400"/>
                        </a:lnSpc>
                        <a:spcBef>
                          <a:spcPts val="700"/>
                        </a:spcBef>
                        <a:spcAft>
                          <a:spcPts val="0"/>
                        </a:spcAft>
                      </a:pPr>
                      <a:r>
                        <a:rPr lang="en-US" sz="1000" b="1" i="0" dirty="0">
                          <a:solidFill>
                            <a:srgbClr val="474747"/>
                          </a:solidFill>
                          <a:latin typeface="Meta Offc Pro Normal" panose="020B0504030101020102" pitchFamily="34" charset="0"/>
                        </a:rPr>
                        <a:t>Improve Technical Knowledge</a:t>
                      </a:r>
                    </a:p>
                    <a:p>
                      <a:pPr>
                        <a:lnSpc>
                          <a:spcPts val="1400"/>
                        </a:lnSpc>
                        <a:spcBef>
                          <a:spcPts val="700"/>
                        </a:spcBef>
                        <a:spcAft>
                          <a:spcPts val="0"/>
                        </a:spcAft>
                      </a:pPr>
                      <a:r>
                        <a:rPr lang="en-US" sz="1000" b="0" i="0" dirty="0">
                          <a:solidFill>
                            <a:srgbClr val="474747"/>
                          </a:solidFill>
                          <a:latin typeface="Meta Offc Pro Normal" panose="020B0504030101020102" pitchFamily="34" charset="0"/>
                        </a:rPr>
                        <a:t>Double technical</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knowledge training</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provided to</a:t>
                      </a:r>
                      <a:r>
                        <a:rPr lang="en-US" sz="1000" b="0" i="0" baseline="0" dirty="0">
                          <a:solidFill>
                            <a:srgbClr val="474747"/>
                          </a:solidFill>
                          <a:latin typeface="Meta Offc Pro Normal" panose="020B0504030101020102" pitchFamily="34" charset="0"/>
                        </a:rPr>
                        <a:t> AAP </a:t>
                      </a:r>
                      <a:r>
                        <a:rPr lang="en-US" sz="1000" b="0" i="0" dirty="0">
                          <a:solidFill>
                            <a:srgbClr val="474747"/>
                          </a:solidFill>
                          <a:latin typeface="Meta Offc Pro Normal" panose="020B0504030101020102" pitchFamily="34" charset="0"/>
                        </a:rPr>
                        <a:t>team </a:t>
                      </a:r>
                    </a:p>
                  </a:txBody>
                  <a:tcPr marL="118872" marR="118872" marT="118872" marB="118872">
                    <a:lnL w="12700" cap="flat" cmpd="sng" algn="ctr">
                      <a:noFill/>
                      <a:prstDash val="solid"/>
                      <a:round/>
                      <a:headEnd type="none" w="med" len="med"/>
                      <a:tailEnd type="none" w="med" len="med"/>
                    </a:lnL>
                    <a:lnR w="12700" cap="flat" cmpd="sng" algn="ctr">
                      <a:solidFill>
                        <a:srgbClr val="E1E1E1"/>
                      </a:solidFill>
                      <a:prstDash val="solid"/>
                      <a:round/>
                      <a:headEnd type="none" w="med" len="med"/>
                      <a:tailEnd type="none" w="med" len="med"/>
                    </a:lnR>
                    <a:lnT w="12700" cap="flat" cmpd="sng" algn="ctr">
                      <a:solidFill>
                        <a:srgbClr val="E1E1E1"/>
                      </a:solidFill>
                      <a:prstDash val="solid"/>
                      <a:round/>
                      <a:headEnd type="none" w="med" len="med"/>
                      <a:tailEnd type="none" w="med" len="med"/>
                    </a:lnT>
                    <a:solidFill>
                      <a:schemeClr val="bg1"/>
                    </a:solidFill>
                  </a:tcPr>
                </a:tc>
                <a:tc>
                  <a:txBody>
                    <a:bodyPr/>
                    <a:lstStyle/>
                    <a:p>
                      <a:pPr algn="ctr">
                        <a:lnSpc>
                          <a:spcPts val="1400"/>
                        </a:lnSpc>
                        <a:spcBef>
                          <a:spcPts val="700"/>
                        </a:spcBef>
                        <a:spcAft>
                          <a:spcPts val="0"/>
                        </a:spcAft>
                      </a:pPr>
                      <a:r>
                        <a:rPr lang="en-US" sz="1000" b="1" i="0" dirty="0">
                          <a:solidFill>
                            <a:srgbClr val="00548A"/>
                          </a:solidFill>
                          <a:latin typeface="Meta Offc Pro Normal" panose="020B0504030101020102" pitchFamily="34" charset="0"/>
                        </a:rPr>
                        <a:t>Offshore</a:t>
                      </a:r>
                      <a:endParaRPr lang="en-US" sz="1000" b="0" i="0" dirty="0">
                        <a:solidFill>
                          <a:srgbClr val="00548A"/>
                        </a:solidFill>
                        <a:latin typeface="Meta Offc Pro Normal" panose="020B0504030101020102" pitchFamily="34" charset="0"/>
                      </a:endParaRPr>
                    </a:p>
                  </a:txBody>
                  <a:tcPr marL="118872" marR="118872" marT="118872" marB="118872" anchor="b">
                    <a:lnL w="12700" cap="flat" cmpd="sng" algn="ctr">
                      <a:solidFill>
                        <a:srgbClr val="E1E1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1E1E1"/>
                      </a:solidFill>
                      <a:prstDash val="solid"/>
                      <a:round/>
                      <a:headEnd type="none" w="med" len="med"/>
                      <a:tailEnd type="none" w="med" len="med"/>
                    </a:lnT>
                    <a:solidFill>
                      <a:schemeClr val="bg1"/>
                    </a:solidFill>
                  </a:tcPr>
                </a:tc>
                <a:tc>
                  <a:txBody>
                    <a:bodyPr/>
                    <a:lstStyle/>
                    <a:p>
                      <a:pPr>
                        <a:lnSpc>
                          <a:spcPts val="1400"/>
                        </a:lnSpc>
                        <a:spcBef>
                          <a:spcPts val="700"/>
                        </a:spcBef>
                        <a:spcAft>
                          <a:spcPts val="0"/>
                        </a:spcAft>
                      </a:pPr>
                      <a:r>
                        <a:rPr lang="en-US" sz="1000" b="1" i="0" dirty="0">
                          <a:solidFill>
                            <a:srgbClr val="474747"/>
                          </a:solidFill>
                          <a:latin typeface="Meta Offc Pro Normal" panose="020B0504030101020102" pitchFamily="34" charset="0"/>
                        </a:rPr>
                        <a:t>Reduce Offshore</a:t>
                      </a:r>
                    </a:p>
                    <a:p>
                      <a:pPr>
                        <a:lnSpc>
                          <a:spcPts val="1400"/>
                        </a:lnSpc>
                        <a:spcBef>
                          <a:spcPts val="700"/>
                        </a:spcBef>
                        <a:spcAft>
                          <a:spcPts val="0"/>
                        </a:spcAft>
                      </a:pPr>
                      <a:r>
                        <a:rPr lang="en-US" sz="1000" b="0" i="0" dirty="0">
                          <a:solidFill>
                            <a:srgbClr val="474747"/>
                          </a:solidFill>
                          <a:latin typeface="Meta Offc Pro Normal" panose="020B0504030101020102" pitchFamily="34" charset="0"/>
                        </a:rPr>
                        <a:t>Reduce offshore resources to &lt;25% of total</a:t>
                      </a:r>
                      <a:r>
                        <a:rPr lang="en-US" sz="1000" b="0" i="0" baseline="0" dirty="0">
                          <a:solidFill>
                            <a:srgbClr val="474747"/>
                          </a:solidFill>
                          <a:latin typeface="Meta Offc Pro Normal" panose="020B0504030101020102" pitchFamily="34" charset="0"/>
                        </a:rPr>
                        <a:t> by end of 2019</a:t>
                      </a:r>
                      <a:endParaRPr lang="en-US" sz="1000" b="0" i="0" dirty="0">
                        <a:solidFill>
                          <a:srgbClr val="474747"/>
                        </a:solidFill>
                        <a:latin typeface="Meta Offc Pro Normal" panose="020B0504030101020102" pitchFamily="34" charset="0"/>
                      </a:endParaRPr>
                    </a:p>
                  </a:txBody>
                  <a:tcPr marL="118872" marR="118872" marT="118872" marB="118872">
                    <a:lnL w="12700" cap="flat" cmpd="sng" algn="ctr">
                      <a:noFill/>
                      <a:prstDash val="solid"/>
                      <a:round/>
                      <a:headEnd type="none" w="med" len="med"/>
                      <a:tailEnd type="none" w="med" len="med"/>
                    </a:lnL>
                    <a:lnT w="12700" cap="flat" cmpd="sng" algn="ctr">
                      <a:solidFill>
                        <a:srgbClr val="E1E1E1"/>
                      </a:solidFill>
                      <a:prstDash val="solid"/>
                      <a:round/>
                      <a:headEnd type="none" w="med" len="med"/>
                      <a:tailEnd type="none" w="med" len="med"/>
                    </a:lnT>
                    <a:solidFill>
                      <a:schemeClr val="bg1"/>
                    </a:solidFill>
                  </a:tcPr>
                </a:tc>
                <a:extLst>
                  <a:ext uri="{0D108BD9-81ED-4DB2-BD59-A6C34878D82A}">
                    <a16:rowId xmlns:a16="http://schemas.microsoft.com/office/drawing/2014/main" val="2439703352"/>
                  </a:ext>
                </a:extLst>
              </a:tr>
            </a:tbl>
          </a:graphicData>
        </a:graphic>
      </p:graphicFrame>
      <p:sp>
        <p:nvSpPr>
          <p:cNvPr id="3" name="Text Placeholder 2">
            <a:extLst>
              <a:ext uri="{FF2B5EF4-FFF2-40B4-BE49-F238E27FC236}">
                <a16:creationId xmlns:a16="http://schemas.microsoft.com/office/drawing/2014/main" id="{04457887-DDC9-1742-A5AA-1A6013E6FFBB}"/>
              </a:ext>
            </a:extLst>
          </p:cNvPr>
          <p:cNvSpPr>
            <a:spLocks noGrp="1"/>
          </p:cNvSpPr>
          <p:nvPr>
            <p:ph type="body" sz="quarter" idx="10"/>
          </p:nvPr>
        </p:nvSpPr>
        <p:spPr/>
        <p:txBody>
          <a:bodyPr>
            <a:normAutofit fontScale="85000" lnSpcReduction="10000"/>
          </a:bodyPr>
          <a:lstStyle/>
          <a:p>
            <a:r>
              <a:rPr lang="en-US" dirty="0"/>
              <a:t>We are also going to embark on a challenging, but exciting talent journey.</a:t>
            </a:r>
            <a:br>
              <a:rPr lang="en-US" dirty="0"/>
            </a:br>
            <a:r>
              <a:rPr lang="en-US" dirty="0"/>
              <a:t>For 2019, we are going to aim for a set of aggressive workforce transformation goals.</a:t>
            </a:r>
          </a:p>
        </p:txBody>
      </p:sp>
      <p:grpSp>
        <p:nvGrpSpPr>
          <p:cNvPr id="4" name="Group 3">
            <a:extLst>
              <a:ext uri="{FF2B5EF4-FFF2-40B4-BE49-F238E27FC236}">
                <a16:creationId xmlns:a16="http://schemas.microsoft.com/office/drawing/2014/main" id="{72607734-6F34-0E45-BE80-945EA9BF936D}"/>
              </a:ext>
            </a:extLst>
          </p:cNvPr>
          <p:cNvGrpSpPr/>
          <p:nvPr/>
        </p:nvGrpSpPr>
        <p:grpSpPr>
          <a:xfrm>
            <a:off x="715525" y="2565380"/>
            <a:ext cx="8739513" cy="2577490"/>
            <a:chOff x="715525" y="2027855"/>
            <a:chExt cx="8739513" cy="2577490"/>
          </a:xfrm>
        </p:grpSpPr>
        <p:grpSp>
          <p:nvGrpSpPr>
            <p:cNvPr id="25" name="Group 24">
              <a:extLst>
                <a:ext uri="{FF2B5EF4-FFF2-40B4-BE49-F238E27FC236}">
                  <a16:creationId xmlns:a16="http://schemas.microsoft.com/office/drawing/2014/main" id="{50019AE4-E499-274C-8ED5-CB8F5A8E02FF}"/>
                </a:ext>
              </a:extLst>
            </p:cNvPr>
            <p:cNvGrpSpPr/>
            <p:nvPr/>
          </p:nvGrpSpPr>
          <p:grpSpPr>
            <a:xfrm>
              <a:off x="715525" y="2027855"/>
              <a:ext cx="1205701" cy="1143596"/>
              <a:chOff x="537346" y="1327226"/>
              <a:chExt cx="1205701" cy="1143596"/>
            </a:xfrm>
          </p:grpSpPr>
          <p:graphicFrame>
            <p:nvGraphicFramePr>
              <p:cNvPr id="26" name="Chart 25">
                <a:extLst>
                  <a:ext uri="{FF2B5EF4-FFF2-40B4-BE49-F238E27FC236}">
                    <a16:creationId xmlns:a16="http://schemas.microsoft.com/office/drawing/2014/main" id="{9FC5892F-D48D-7F48-9DF7-A5132C984A2A}"/>
                  </a:ext>
                </a:extLst>
              </p:cNvPr>
              <p:cNvGraphicFramePr/>
              <p:nvPr>
                <p:extLst/>
              </p:nvPr>
            </p:nvGraphicFramePr>
            <p:xfrm>
              <a:off x="537346" y="1327226"/>
              <a:ext cx="1205701" cy="1143596"/>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B920C34-373A-A346-853A-EC75FC9BABD3}"/>
                  </a:ext>
                </a:extLst>
              </p:cNvPr>
              <p:cNvSpPr txBox="1"/>
              <p:nvPr/>
            </p:nvSpPr>
            <p:spPr>
              <a:xfrm>
                <a:off x="818634" y="1714358"/>
                <a:ext cx="643125" cy="369332"/>
              </a:xfrm>
              <a:prstGeom prst="rect">
                <a:avLst/>
              </a:prstGeom>
              <a:noFill/>
            </p:spPr>
            <p:txBody>
              <a:bodyPr wrap="none" rtlCol="0">
                <a:spAutoFit/>
              </a:bodyPr>
              <a:lstStyle/>
              <a:p>
                <a:pPr algn="ctr"/>
                <a:r>
                  <a:rPr lang="id-ID" dirty="0">
                    <a:solidFill>
                      <a:srgbClr val="00548A"/>
                    </a:solidFill>
                    <a:latin typeface="Meta Offc Pro Medium" panose="020B0504030101020102" pitchFamily="34" charset="0"/>
                  </a:rPr>
                  <a:t>5</a:t>
                </a:r>
                <a:r>
                  <a:rPr lang="en-US" dirty="0">
                    <a:solidFill>
                      <a:srgbClr val="00548A"/>
                    </a:solidFill>
                    <a:latin typeface="Meta Offc Pro Medium" panose="020B0504030101020102" pitchFamily="34" charset="0"/>
                  </a:rPr>
                  <a:t>0</a:t>
                </a:r>
                <a:r>
                  <a:rPr lang="id-ID" dirty="0">
                    <a:solidFill>
                      <a:srgbClr val="00548A"/>
                    </a:solidFill>
                    <a:latin typeface="Meta Offc Pro Medium" panose="020B0504030101020102" pitchFamily="34" charset="0"/>
                  </a:rPr>
                  <a:t>%</a:t>
                </a:r>
              </a:p>
            </p:txBody>
          </p:sp>
        </p:grpSp>
        <p:grpSp>
          <p:nvGrpSpPr>
            <p:cNvPr id="28" name="Group 27">
              <a:extLst>
                <a:ext uri="{FF2B5EF4-FFF2-40B4-BE49-F238E27FC236}">
                  <a16:creationId xmlns:a16="http://schemas.microsoft.com/office/drawing/2014/main" id="{536D8530-EDF5-C648-BD8E-D163568214F2}"/>
                </a:ext>
              </a:extLst>
            </p:cNvPr>
            <p:cNvGrpSpPr/>
            <p:nvPr/>
          </p:nvGrpSpPr>
          <p:grpSpPr>
            <a:xfrm>
              <a:off x="715525" y="3461749"/>
              <a:ext cx="1205701" cy="1143596"/>
              <a:chOff x="537346" y="2827414"/>
              <a:chExt cx="1205701" cy="1143596"/>
            </a:xfrm>
          </p:grpSpPr>
          <p:graphicFrame>
            <p:nvGraphicFramePr>
              <p:cNvPr id="29" name="Chart 28">
                <a:extLst>
                  <a:ext uri="{FF2B5EF4-FFF2-40B4-BE49-F238E27FC236}">
                    <a16:creationId xmlns:a16="http://schemas.microsoft.com/office/drawing/2014/main" id="{29B90CEA-2AFF-754F-969F-6A165BE240F6}"/>
                  </a:ext>
                </a:extLst>
              </p:cNvPr>
              <p:cNvGraphicFramePr/>
              <p:nvPr>
                <p:extLst/>
              </p:nvPr>
            </p:nvGraphicFramePr>
            <p:xfrm>
              <a:off x="537346" y="2827414"/>
              <a:ext cx="1205701" cy="1143596"/>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29">
                <a:extLst>
                  <a:ext uri="{FF2B5EF4-FFF2-40B4-BE49-F238E27FC236}">
                    <a16:creationId xmlns:a16="http://schemas.microsoft.com/office/drawing/2014/main" id="{082A6E2A-E530-2C4A-9889-E2E43479BC3B}"/>
                  </a:ext>
                </a:extLst>
              </p:cNvPr>
              <p:cNvSpPr txBox="1"/>
              <p:nvPr/>
            </p:nvSpPr>
            <p:spPr>
              <a:xfrm>
                <a:off x="752911" y="3214546"/>
                <a:ext cx="774571" cy="369332"/>
              </a:xfrm>
              <a:prstGeom prst="rect">
                <a:avLst/>
              </a:prstGeom>
              <a:noFill/>
            </p:spPr>
            <p:txBody>
              <a:bodyPr wrap="none" rtlCol="0">
                <a:spAutoFit/>
              </a:bodyPr>
              <a:lstStyle/>
              <a:p>
                <a:pPr algn="ctr"/>
                <a:r>
                  <a:rPr lang="en-US" dirty="0">
                    <a:solidFill>
                      <a:srgbClr val="00548A"/>
                    </a:solidFill>
                    <a:latin typeface="Meta Offc Pro Medium" panose="020B0504030101020102" pitchFamily="34" charset="0"/>
                  </a:rPr>
                  <a:t>200</a:t>
                </a:r>
                <a:r>
                  <a:rPr lang="id-ID" dirty="0">
                    <a:solidFill>
                      <a:srgbClr val="00548A"/>
                    </a:solidFill>
                    <a:latin typeface="Meta Offc Pro Medium" panose="020B0504030101020102" pitchFamily="34" charset="0"/>
                  </a:rPr>
                  <a:t>%</a:t>
                </a:r>
              </a:p>
            </p:txBody>
          </p:sp>
        </p:grpSp>
        <p:grpSp>
          <p:nvGrpSpPr>
            <p:cNvPr id="44" name="Group 43">
              <a:extLst>
                <a:ext uri="{FF2B5EF4-FFF2-40B4-BE49-F238E27FC236}">
                  <a16:creationId xmlns:a16="http://schemas.microsoft.com/office/drawing/2014/main" id="{33B6CCCE-76B8-9A47-A600-76DC8312F621}"/>
                </a:ext>
              </a:extLst>
            </p:cNvPr>
            <p:cNvGrpSpPr/>
            <p:nvPr/>
          </p:nvGrpSpPr>
          <p:grpSpPr>
            <a:xfrm>
              <a:off x="4482432" y="2027855"/>
              <a:ext cx="1205701" cy="1143596"/>
              <a:chOff x="3910834" y="3381657"/>
              <a:chExt cx="1205701" cy="1143596"/>
            </a:xfrm>
          </p:grpSpPr>
          <p:graphicFrame>
            <p:nvGraphicFramePr>
              <p:cNvPr id="32" name="Chart 31">
                <a:extLst>
                  <a:ext uri="{FF2B5EF4-FFF2-40B4-BE49-F238E27FC236}">
                    <a16:creationId xmlns:a16="http://schemas.microsoft.com/office/drawing/2014/main" id="{E57159BF-B36D-8B40-A2C7-46B34962BD31}"/>
                  </a:ext>
                </a:extLst>
              </p:cNvPr>
              <p:cNvGraphicFramePr/>
              <p:nvPr>
                <p:extLst/>
              </p:nvPr>
            </p:nvGraphicFramePr>
            <p:xfrm>
              <a:off x="3910834" y="3381657"/>
              <a:ext cx="1205701" cy="1143596"/>
            </p:xfrm>
            <a:graphic>
              <a:graphicData uri="http://schemas.openxmlformats.org/drawingml/2006/chart">
                <c:chart xmlns:c="http://schemas.openxmlformats.org/drawingml/2006/chart" xmlns:r="http://schemas.openxmlformats.org/officeDocument/2006/relationships" r:id="rId4"/>
              </a:graphicData>
            </a:graphic>
          </p:graphicFrame>
          <p:sp>
            <p:nvSpPr>
              <p:cNvPr id="33" name="TextBox 32">
                <a:extLst>
                  <a:ext uri="{FF2B5EF4-FFF2-40B4-BE49-F238E27FC236}">
                    <a16:creationId xmlns:a16="http://schemas.microsoft.com/office/drawing/2014/main" id="{05B208DA-1D34-A04C-AC0F-5D862DF861F4}"/>
                  </a:ext>
                </a:extLst>
              </p:cNvPr>
              <p:cNvSpPr txBox="1"/>
              <p:nvPr/>
            </p:nvSpPr>
            <p:spPr>
              <a:xfrm>
                <a:off x="4192122" y="3768789"/>
                <a:ext cx="643125" cy="369332"/>
              </a:xfrm>
              <a:prstGeom prst="rect">
                <a:avLst/>
              </a:prstGeom>
              <a:noFill/>
            </p:spPr>
            <p:txBody>
              <a:bodyPr wrap="none" rtlCol="0">
                <a:spAutoFit/>
              </a:bodyPr>
              <a:lstStyle/>
              <a:p>
                <a:pPr algn="ctr"/>
                <a:r>
                  <a:rPr lang="en-US" dirty="0">
                    <a:solidFill>
                      <a:srgbClr val="00548A"/>
                    </a:solidFill>
                    <a:latin typeface="Meta Offc Pro Medium" panose="020B0504030101020102" pitchFamily="34" charset="0"/>
                  </a:rPr>
                  <a:t>50</a:t>
                </a:r>
                <a:r>
                  <a:rPr lang="id-ID" dirty="0">
                    <a:solidFill>
                      <a:srgbClr val="00548A"/>
                    </a:solidFill>
                    <a:latin typeface="Meta Offc Pro Medium" panose="020B0504030101020102" pitchFamily="34" charset="0"/>
                  </a:rPr>
                  <a:t>%</a:t>
                </a:r>
              </a:p>
            </p:txBody>
          </p:sp>
        </p:grpSp>
        <p:grpSp>
          <p:nvGrpSpPr>
            <p:cNvPr id="34" name="Group 33">
              <a:extLst>
                <a:ext uri="{FF2B5EF4-FFF2-40B4-BE49-F238E27FC236}">
                  <a16:creationId xmlns:a16="http://schemas.microsoft.com/office/drawing/2014/main" id="{98F6DF98-577E-714B-A0BF-224FCC9124C7}"/>
                </a:ext>
              </a:extLst>
            </p:cNvPr>
            <p:cNvGrpSpPr/>
            <p:nvPr/>
          </p:nvGrpSpPr>
          <p:grpSpPr>
            <a:xfrm>
              <a:off x="4482431" y="3461749"/>
              <a:ext cx="1205701" cy="1143596"/>
              <a:chOff x="3269566" y="2827414"/>
              <a:chExt cx="1205701" cy="1143596"/>
            </a:xfrm>
          </p:grpSpPr>
          <p:graphicFrame>
            <p:nvGraphicFramePr>
              <p:cNvPr id="35" name="Chart 34">
                <a:extLst>
                  <a:ext uri="{FF2B5EF4-FFF2-40B4-BE49-F238E27FC236}">
                    <a16:creationId xmlns:a16="http://schemas.microsoft.com/office/drawing/2014/main" id="{3BB747F5-9067-7746-9C77-4CDB88450CE2}"/>
                  </a:ext>
                </a:extLst>
              </p:cNvPr>
              <p:cNvGraphicFramePr/>
              <p:nvPr>
                <p:extLst/>
              </p:nvPr>
            </p:nvGraphicFramePr>
            <p:xfrm>
              <a:off x="3269566" y="2827414"/>
              <a:ext cx="1205701" cy="1143596"/>
            </p:xfrm>
            <a:graphic>
              <a:graphicData uri="http://schemas.openxmlformats.org/drawingml/2006/chart">
                <c:chart xmlns:c="http://schemas.openxmlformats.org/drawingml/2006/chart" xmlns:r="http://schemas.openxmlformats.org/officeDocument/2006/relationships" r:id="rId5"/>
              </a:graphicData>
            </a:graphic>
          </p:graphicFrame>
          <p:sp>
            <p:nvSpPr>
              <p:cNvPr id="36" name="TextBox 35">
                <a:extLst>
                  <a:ext uri="{FF2B5EF4-FFF2-40B4-BE49-F238E27FC236}">
                    <a16:creationId xmlns:a16="http://schemas.microsoft.com/office/drawing/2014/main" id="{D02291B4-C610-9E43-A489-941FF9B7207A}"/>
                  </a:ext>
                </a:extLst>
              </p:cNvPr>
              <p:cNvSpPr txBox="1"/>
              <p:nvPr/>
            </p:nvSpPr>
            <p:spPr>
              <a:xfrm>
                <a:off x="3485131" y="3214546"/>
                <a:ext cx="774571" cy="369332"/>
              </a:xfrm>
              <a:prstGeom prst="rect">
                <a:avLst/>
              </a:prstGeom>
              <a:noFill/>
            </p:spPr>
            <p:txBody>
              <a:bodyPr wrap="none" rtlCol="0">
                <a:spAutoFit/>
              </a:bodyPr>
              <a:lstStyle/>
              <a:p>
                <a:pPr algn="ctr"/>
                <a:r>
                  <a:rPr lang="en-US" dirty="0">
                    <a:solidFill>
                      <a:srgbClr val="00548A"/>
                    </a:solidFill>
                    <a:latin typeface="Meta Offc Pro Medium" panose="020B0504030101020102" pitchFamily="34" charset="0"/>
                  </a:rPr>
                  <a:t>200</a:t>
                </a:r>
                <a:r>
                  <a:rPr lang="id-ID" dirty="0">
                    <a:solidFill>
                      <a:srgbClr val="00548A"/>
                    </a:solidFill>
                    <a:latin typeface="Meta Offc Pro Medium" panose="020B0504030101020102" pitchFamily="34" charset="0"/>
                  </a:rPr>
                  <a:t>%</a:t>
                </a:r>
              </a:p>
            </p:txBody>
          </p:sp>
        </p:grpSp>
        <p:grpSp>
          <p:nvGrpSpPr>
            <p:cNvPr id="40" name="Group 39">
              <a:extLst>
                <a:ext uri="{FF2B5EF4-FFF2-40B4-BE49-F238E27FC236}">
                  <a16:creationId xmlns:a16="http://schemas.microsoft.com/office/drawing/2014/main" id="{C8E3FD7B-561B-374D-9724-203CC853626D}"/>
                </a:ext>
              </a:extLst>
            </p:cNvPr>
            <p:cNvGrpSpPr/>
            <p:nvPr/>
          </p:nvGrpSpPr>
          <p:grpSpPr>
            <a:xfrm>
              <a:off x="8249337" y="3461749"/>
              <a:ext cx="1205701" cy="1143596"/>
              <a:chOff x="6014797" y="2831134"/>
              <a:chExt cx="1205701" cy="1143596"/>
            </a:xfrm>
          </p:grpSpPr>
          <p:graphicFrame>
            <p:nvGraphicFramePr>
              <p:cNvPr id="41" name="Chart 40">
                <a:extLst>
                  <a:ext uri="{FF2B5EF4-FFF2-40B4-BE49-F238E27FC236}">
                    <a16:creationId xmlns:a16="http://schemas.microsoft.com/office/drawing/2014/main" id="{3C28AF25-8C96-A44D-9B99-FDF5E36A3A15}"/>
                  </a:ext>
                </a:extLst>
              </p:cNvPr>
              <p:cNvGraphicFramePr/>
              <p:nvPr>
                <p:extLst/>
              </p:nvPr>
            </p:nvGraphicFramePr>
            <p:xfrm>
              <a:off x="6014797" y="2831134"/>
              <a:ext cx="1205701" cy="1143596"/>
            </p:xfrm>
            <a:graphic>
              <a:graphicData uri="http://schemas.openxmlformats.org/drawingml/2006/chart">
                <c:chart xmlns:c="http://schemas.openxmlformats.org/drawingml/2006/chart" xmlns:r="http://schemas.openxmlformats.org/officeDocument/2006/relationships" r:id="rId6"/>
              </a:graphicData>
            </a:graphic>
          </p:graphicFrame>
          <p:sp>
            <p:nvSpPr>
              <p:cNvPr id="42" name="TextBox 41">
                <a:extLst>
                  <a:ext uri="{FF2B5EF4-FFF2-40B4-BE49-F238E27FC236}">
                    <a16:creationId xmlns:a16="http://schemas.microsoft.com/office/drawing/2014/main" id="{1128F261-184E-EF4F-8D30-F2258BC96F15}"/>
                  </a:ext>
                </a:extLst>
              </p:cNvPr>
              <p:cNvSpPr txBox="1"/>
              <p:nvPr/>
            </p:nvSpPr>
            <p:spPr>
              <a:xfrm>
                <a:off x="6296085" y="3172100"/>
                <a:ext cx="643125" cy="369332"/>
              </a:xfrm>
              <a:prstGeom prst="rect">
                <a:avLst/>
              </a:prstGeom>
              <a:noFill/>
            </p:spPr>
            <p:txBody>
              <a:bodyPr wrap="none" rtlCol="0">
                <a:spAutoFit/>
              </a:bodyPr>
              <a:lstStyle/>
              <a:p>
                <a:pPr algn="ctr"/>
                <a:r>
                  <a:rPr lang="en-US" dirty="0">
                    <a:solidFill>
                      <a:srgbClr val="00548A"/>
                    </a:solidFill>
                    <a:latin typeface="Meta Offc Pro Medium" panose="020B0504030101020102" pitchFamily="34" charset="0"/>
                  </a:rPr>
                  <a:t>25</a:t>
                </a:r>
                <a:r>
                  <a:rPr lang="id-ID" dirty="0">
                    <a:solidFill>
                      <a:srgbClr val="00548A"/>
                    </a:solidFill>
                    <a:latin typeface="Meta Offc Pro Medium" panose="020B0504030101020102" pitchFamily="34" charset="0"/>
                  </a:rPr>
                  <a:t>%</a:t>
                </a:r>
              </a:p>
            </p:txBody>
          </p:sp>
        </p:grpSp>
        <p:grpSp>
          <p:nvGrpSpPr>
            <p:cNvPr id="43" name="Group 42">
              <a:extLst>
                <a:ext uri="{FF2B5EF4-FFF2-40B4-BE49-F238E27FC236}">
                  <a16:creationId xmlns:a16="http://schemas.microsoft.com/office/drawing/2014/main" id="{50019AE4-E499-274C-8ED5-CB8F5A8E02FF}"/>
                </a:ext>
              </a:extLst>
            </p:cNvPr>
            <p:cNvGrpSpPr/>
            <p:nvPr/>
          </p:nvGrpSpPr>
          <p:grpSpPr>
            <a:xfrm>
              <a:off x="8249337" y="2027855"/>
              <a:ext cx="1205701" cy="1143596"/>
              <a:chOff x="537346" y="1327226"/>
              <a:chExt cx="1205701" cy="1143596"/>
            </a:xfrm>
          </p:grpSpPr>
          <p:graphicFrame>
            <p:nvGraphicFramePr>
              <p:cNvPr id="45" name="Chart 44">
                <a:extLst>
                  <a:ext uri="{FF2B5EF4-FFF2-40B4-BE49-F238E27FC236}">
                    <a16:creationId xmlns:a16="http://schemas.microsoft.com/office/drawing/2014/main" id="{9FC5892F-D48D-7F48-9DF7-A5132C984A2A}"/>
                  </a:ext>
                </a:extLst>
              </p:cNvPr>
              <p:cNvGraphicFramePr/>
              <p:nvPr>
                <p:extLst/>
              </p:nvPr>
            </p:nvGraphicFramePr>
            <p:xfrm>
              <a:off x="537346" y="1327226"/>
              <a:ext cx="1205701" cy="1143596"/>
            </p:xfrm>
            <a:graphic>
              <a:graphicData uri="http://schemas.openxmlformats.org/drawingml/2006/chart">
                <c:chart xmlns:c="http://schemas.openxmlformats.org/drawingml/2006/chart" xmlns:r="http://schemas.openxmlformats.org/officeDocument/2006/relationships" r:id="rId7"/>
              </a:graphicData>
            </a:graphic>
          </p:graphicFrame>
          <p:sp>
            <p:nvSpPr>
              <p:cNvPr id="46" name="TextBox 45">
                <a:extLst>
                  <a:ext uri="{FF2B5EF4-FFF2-40B4-BE49-F238E27FC236}">
                    <a16:creationId xmlns:a16="http://schemas.microsoft.com/office/drawing/2014/main" id="{AB920C34-373A-A346-853A-EC75FC9BABD3}"/>
                  </a:ext>
                </a:extLst>
              </p:cNvPr>
              <p:cNvSpPr txBox="1"/>
              <p:nvPr/>
            </p:nvSpPr>
            <p:spPr>
              <a:xfrm>
                <a:off x="818634" y="1714358"/>
                <a:ext cx="643125" cy="369332"/>
              </a:xfrm>
              <a:prstGeom prst="rect">
                <a:avLst/>
              </a:prstGeom>
              <a:noFill/>
            </p:spPr>
            <p:txBody>
              <a:bodyPr wrap="none" rtlCol="0">
                <a:spAutoFit/>
              </a:bodyPr>
              <a:lstStyle/>
              <a:p>
                <a:pPr algn="ctr"/>
                <a:r>
                  <a:rPr lang="id-ID" dirty="0">
                    <a:solidFill>
                      <a:srgbClr val="00548A"/>
                    </a:solidFill>
                    <a:latin typeface="Meta Offc Pro Medium" panose="020B0504030101020102" pitchFamily="34" charset="0"/>
                  </a:rPr>
                  <a:t>5</a:t>
                </a:r>
                <a:r>
                  <a:rPr lang="en-US" dirty="0">
                    <a:solidFill>
                      <a:srgbClr val="00548A"/>
                    </a:solidFill>
                    <a:latin typeface="Meta Offc Pro Medium" panose="020B0504030101020102" pitchFamily="34" charset="0"/>
                  </a:rPr>
                  <a:t>0</a:t>
                </a:r>
                <a:r>
                  <a:rPr lang="id-ID" dirty="0">
                    <a:solidFill>
                      <a:srgbClr val="00548A"/>
                    </a:solidFill>
                    <a:latin typeface="Meta Offc Pro Medium" panose="020B0504030101020102" pitchFamily="34" charset="0"/>
                  </a:rPr>
                  <a:t>%</a:t>
                </a:r>
              </a:p>
            </p:txBody>
          </p:sp>
        </p:grpSp>
      </p:grpSp>
      <p:sp>
        <p:nvSpPr>
          <p:cNvPr id="31" name="Rounded Rectangle 30">
            <a:extLst>
              <a:ext uri="{FF2B5EF4-FFF2-40B4-BE49-F238E27FC236}">
                <a16:creationId xmlns:a16="http://schemas.microsoft.com/office/drawing/2014/main" id="{5C8B7635-FA2E-6744-AE7D-D638C8F9F70E}"/>
              </a:ext>
            </a:extLst>
          </p:cNvPr>
          <p:cNvSpPr/>
          <p:nvPr/>
        </p:nvSpPr>
        <p:spPr>
          <a:xfrm>
            <a:off x="1855847"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47" name="Rounded Rectangle 46">
            <a:extLst>
              <a:ext uri="{FF2B5EF4-FFF2-40B4-BE49-F238E27FC236}">
                <a16:creationId xmlns:a16="http://schemas.microsoft.com/office/drawing/2014/main" id="{D73AF8DE-4A4C-8A47-9BF4-47F97F6191CB}"/>
              </a:ext>
            </a:extLst>
          </p:cNvPr>
          <p:cNvSpPr/>
          <p:nvPr/>
        </p:nvSpPr>
        <p:spPr>
          <a:xfrm>
            <a:off x="2143883"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48" name="Rounded Rectangle 47">
            <a:extLst>
              <a:ext uri="{FF2B5EF4-FFF2-40B4-BE49-F238E27FC236}">
                <a16:creationId xmlns:a16="http://schemas.microsoft.com/office/drawing/2014/main" id="{90B8E329-D63F-1C40-BC10-7278942D5B0C}"/>
              </a:ext>
            </a:extLst>
          </p:cNvPr>
          <p:cNvSpPr/>
          <p:nvPr/>
        </p:nvSpPr>
        <p:spPr>
          <a:xfrm>
            <a:off x="2427801"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49" name="Rounded Rectangle 48">
            <a:extLst>
              <a:ext uri="{FF2B5EF4-FFF2-40B4-BE49-F238E27FC236}">
                <a16:creationId xmlns:a16="http://schemas.microsoft.com/office/drawing/2014/main" id="{BDE8B30F-CC13-B648-A9F4-A666C0C7A19D}"/>
              </a:ext>
            </a:extLst>
          </p:cNvPr>
          <p:cNvSpPr/>
          <p:nvPr/>
        </p:nvSpPr>
        <p:spPr>
          <a:xfrm>
            <a:off x="3126301"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50" name="Rounded Rectangle 49">
            <a:extLst>
              <a:ext uri="{FF2B5EF4-FFF2-40B4-BE49-F238E27FC236}">
                <a16:creationId xmlns:a16="http://schemas.microsoft.com/office/drawing/2014/main" id="{4FEB7E46-62CD-DB47-BD11-5EE89B1AE1EC}"/>
              </a:ext>
            </a:extLst>
          </p:cNvPr>
          <p:cNvSpPr/>
          <p:nvPr/>
        </p:nvSpPr>
        <p:spPr>
          <a:xfrm>
            <a:off x="382315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51" name="Rounded Rectangle 50">
            <a:extLst>
              <a:ext uri="{FF2B5EF4-FFF2-40B4-BE49-F238E27FC236}">
                <a16:creationId xmlns:a16="http://schemas.microsoft.com/office/drawing/2014/main" id="{4771282B-83A3-4D43-BC02-EC02BA145E57}"/>
              </a:ext>
            </a:extLst>
          </p:cNvPr>
          <p:cNvSpPr/>
          <p:nvPr/>
        </p:nvSpPr>
        <p:spPr>
          <a:xfrm>
            <a:off x="1156716"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52" name="Rounded Rectangle 51">
            <a:extLst>
              <a:ext uri="{FF2B5EF4-FFF2-40B4-BE49-F238E27FC236}">
                <a16:creationId xmlns:a16="http://schemas.microsoft.com/office/drawing/2014/main" id="{FAE475BC-10A6-0049-8F84-EC437EB2835F}"/>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37" name="Rounded Rectangle 36">
            <a:extLst>
              <a:ext uri="{FF2B5EF4-FFF2-40B4-BE49-F238E27FC236}">
                <a16:creationId xmlns:a16="http://schemas.microsoft.com/office/drawing/2014/main" id="{5FDF7C98-C28E-774F-AD05-9DD5E003B825}"/>
              </a:ext>
            </a:extLst>
          </p:cNvPr>
          <p:cNvSpPr/>
          <p:nvPr/>
        </p:nvSpPr>
        <p:spPr>
          <a:xfrm>
            <a:off x="4520011" y="639834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363701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5648E6-3E40-C24D-BA8C-BA5FED7ABC62}"/>
              </a:ext>
            </a:extLst>
          </p:cNvPr>
          <p:cNvSpPr>
            <a:spLocks noGrp="1"/>
          </p:cNvSpPr>
          <p:nvPr>
            <p:ph type="body" sz="quarter" idx="11"/>
          </p:nvPr>
        </p:nvSpPr>
        <p:spPr/>
        <p:txBody>
          <a:bodyPr/>
          <a:lstStyle/>
          <a:p>
            <a:r>
              <a:rPr lang="en-US" dirty="0"/>
              <a:t>PROCESS</a:t>
            </a:r>
          </a:p>
        </p:txBody>
      </p:sp>
      <p:sp>
        <p:nvSpPr>
          <p:cNvPr id="5" name="Text Placeholder 4">
            <a:extLst>
              <a:ext uri="{FF2B5EF4-FFF2-40B4-BE49-F238E27FC236}">
                <a16:creationId xmlns:a16="http://schemas.microsoft.com/office/drawing/2014/main" id="{7D6B5D6A-71AF-FB43-A6B0-33BB2FEE8782}"/>
              </a:ext>
            </a:extLst>
          </p:cNvPr>
          <p:cNvSpPr>
            <a:spLocks noGrp="1"/>
          </p:cNvSpPr>
          <p:nvPr>
            <p:ph type="body" sz="quarter" idx="12"/>
          </p:nvPr>
        </p:nvSpPr>
        <p:spPr/>
        <p:txBody>
          <a:bodyPr/>
          <a:lstStyle/>
          <a:p>
            <a:r>
              <a:rPr lang="en-US" dirty="0"/>
              <a:t>Improving the Way We Work</a:t>
            </a:r>
          </a:p>
        </p:txBody>
      </p:sp>
    </p:spTree>
    <p:extLst>
      <p:ext uri="{BB962C8B-B14F-4D97-AF65-F5344CB8AC3E}">
        <p14:creationId xmlns:p14="http://schemas.microsoft.com/office/powerpoint/2010/main" val="382842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2CD48D6C-0240-3448-BAE4-402658F9B490}"/>
              </a:ext>
            </a:extLst>
          </p:cNvPr>
          <p:cNvCxnSpPr>
            <a:stCxn id="36" idx="2"/>
          </p:cNvCxnSpPr>
          <p:nvPr/>
        </p:nvCxnSpPr>
        <p:spPr>
          <a:xfrm flipH="1">
            <a:off x="5989320" y="1621328"/>
            <a:ext cx="3922" cy="6248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56A623-5CFC-CC4E-83BB-CE5490DBCDB1}"/>
              </a:ext>
            </a:extLst>
          </p:cNvPr>
          <p:cNvCxnSpPr>
            <a:cxnSpLocks/>
          </p:cNvCxnSpPr>
          <p:nvPr/>
        </p:nvCxnSpPr>
        <p:spPr>
          <a:xfrm>
            <a:off x="2339528" y="2246221"/>
            <a:ext cx="752967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97F19A9-0F31-F24D-946B-F2F72B9353E6}"/>
              </a:ext>
            </a:extLst>
          </p:cNvPr>
          <p:cNvSpPr/>
          <p:nvPr/>
        </p:nvSpPr>
        <p:spPr>
          <a:xfrm>
            <a:off x="3597237" y="1826065"/>
            <a:ext cx="2890602" cy="4041335"/>
          </a:xfrm>
          <a:prstGeom prst="rect">
            <a:avLst/>
          </a:prstGeom>
          <a:solidFill>
            <a:schemeClr val="bg1"/>
          </a:solid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B02C50E8-4C87-7F43-8311-813ADD61CB71}"/>
              </a:ext>
            </a:extLst>
          </p:cNvPr>
          <p:cNvCxnSpPr/>
          <p:nvPr/>
        </p:nvCxnSpPr>
        <p:spPr>
          <a:xfrm>
            <a:off x="2339528" y="2243277"/>
            <a:ext cx="0" cy="89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D26AC3-07C1-4947-8E63-14F8E34290A3}"/>
              </a:ext>
            </a:extLst>
          </p:cNvPr>
          <p:cNvCxnSpPr/>
          <p:nvPr/>
        </p:nvCxnSpPr>
        <p:spPr>
          <a:xfrm>
            <a:off x="7763679"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1C5D56-7FBB-E046-A16C-F272794BAD8E}"/>
              </a:ext>
            </a:extLst>
          </p:cNvPr>
          <p:cNvCxnSpPr/>
          <p:nvPr/>
        </p:nvCxnSpPr>
        <p:spPr>
          <a:xfrm>
            <a:off x="5627671"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DA3746D-5F14-1342-9477-B6EF2320BCD6}"/>
              </a:ext>
            </a:extLst>
          </p:cNvPr>
          <p:cNvCxnSpPr/>
          <p:nvPr/>
        </p:nvCxnSpPr>
        <p:spPr>
          <a:xfrm>
            <a:off x="9869207" y="2246221"/>
            <a:ext cx="0" cy="13968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726B2673-FE1C-7A45-8965-B6FAA941A92C}"/>
              </a:ext>
            </a:extLst>
          </p:cNvPr>
          <p:cNvGraphicFramePr>
            <a:graphicFrameLocks noGrp="1"/>
          </p:cNvGraphicFramePr>
          <p:nvPr>
            <p:extLst/>
          </p:nvPr>
        </p:nvGraphicFramePr>
        <p:xfrm>
          <a:off x="3703917" y="1950720"/>
          <a:ext cx="2708802" cy="3803902"/>
        </p:xfrm>
        <a:graphic>
          <a:graphicData uri="http://schemas.openxmlformats.org/drawingml/2006/table">
            <a:tbl>
              <a:tblPr firstRow="1" bandRow="1">
                <a:tableStyleId>{5C22544A-7EE6-4342-B048-85BDC9FD1C3A}</a:tableStyleId>
              </a:tblPr>
              <a:tblGrid>
                <a:gridCol w="2708802">
                  <a:extLst>
                    <a:ext uri="{9D8B030D-6E8A-4147-A177-3AD203B41FA5}">
                      <a16:colId xmlns:a16="http://schemas.microsoft.com/office/drawing/2014/main" val="2769944710"/>
                    </a:ext>
                  </a:extLst>
                </a:gridCol>
              </a:tblGrid>
              <a:tr h="7462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solidFill>
                            <a:srgbClr val="FF6600"/>
                          </a:solidFill>
                          <a:latin typeface="Meta Offc Pro Normal" panose="020B0504030101020102" pitchFamily="34" charset="0"/>
                        </a:rPr>
                        <a:t>B. </a:t>
                      </a:r>
                      <a:r>
                        <a:rPr lang="en-US" sz="2000" b="0" i="0" dirty="0">
                          <a:solidFill>
                            <a:schemeClr val="bg1"/>
                          </a:solidFill>
                          <a:latin typeface="Meta Offc Pro Normal" panose="020B0504030101020102" pitchFamily="34" charset="0"/>
                        </a:rPr>
                        <a:t>Process</a:t>
                      </a:r>
                    </a:p>
                  </a:txBody>
                  <a:tcPr marL="104186" marR="104186" marT="52092" marB="52092" anchor="ctr">
                    <a:solidFill>
                      <a:srgbClr val="00548A"/>
                    </a:solidFill>
                  </a:tcPr>
                </a:tc>
                <a:extLst>
                  <a:ext uri="{0D108BD9-81ED-4DB2-BD59-A6C34878D82A}">
                    <a16:rowId xmlns:a16="http://schemas.microsoft.com/office/drawing/2014/main" val="2786995550"/>
                  </a:ext>
                </a:extLst>
              </a:tr>
              <a:tr h="3057679">
                <a:tc>
                  <a:txBody>
                    <a:bodyPr/>
                    <a:lstStyle/>
                    <a:p>
                      <a:pPr marL="342900" indent="-342900">
                        <a:buClr>
                          <a:srgbClr val="00548A"/>
                        </a:buClr>
                        <a:buFont typeface="+mj-lt"/>
                        <a:buAutoNum type="arabicPeriod"/>
                      </a:pPr>
                      <a:r>
                        <a:rPr lang="en-US" sz="1400" b="0" i="0" dirty="0">
                          <a:solidFill>
                            <a:srgbClr val="474747"/>
                          </a:solidFill>
                          <a:latin typeface="Meta Offc Pro Normal" panose="020B0504030101020102" pitchFamily="34" charset="0"/>
                        </a:rPr>
                        <a:t>Improve work intake</a:t>
                      </a:r>
                      <a:r>
                        <a:rPr lang="en-US" sz="1400" b="0" i="0" baseline="0" dirty="0">
                          <a:solidFill>
                            <a:srgbClr val="474747"/>
                          </a:solidFill>
                          <a:latin typeface="Meta Offc Pro Normal" panose="020B0504030101020102" pitchFamily="34" charset="0"/>
                        </a:rPr>
                        <a:t>, assessment, and</a:t>
                      </a:r>
                      <a:br>
                        <a:rPr lang="en-US" sz="1400" b="0" i="0" baseline="0" dirty="0">
                          <a:solidFill>
                            <a:srgbClr val="474747"/>
                          </a:solidFill>
                          <a:latin typeface="Meta Offc Pro Normal" panose="020B0504030101020102" pitchFamily="34" charset="0"/>
                        </a:rPr>
                      </a:br>
                      <a:r>
                        <a:rPr lang="en-US" sz="1400" b="0" i="0" baseline="0" dirty="0">
                          <a:solidFill>
                            <a:srgbClr val="474747"/>
                          </a:solidFill>
                          <a:latin typeface="Meta Offc Pro Normal" panose="020B0504030101020102" pitchFamily="34" charset="0"/>
                        </a:rPr>
                        <a:t>prioritization process</a:t>
                      </a:r>
                    </a:p>
                    <a:p>
                      <a:pPr marL="342900" indent="-342900">
                        <a:buClr>
                          <a:srgbClr val="00548A"/>
                        </a:buClr>
                        <a:buFont typeface="+mj-lt"/>
                        <a:buAutoNum type="arabicPeriod"/>
                      </a:pPr>
                      <a:endParaRPr lang="en-US" sz="1400" b="0" i="0" baseline="0" dirty="0">
                        <a:solidFill>
                          <a:srgbClr val="474747"/>
                        </a:solidFill>
                        <a:latin typeface="Meta Offc Pro Normal" panose="020B0504030101020102" pitchFamily="34" charset="0"/>
                      </a:endParaRPr>
                    </a:p>
                    <a:p>
                      <a:pPr marL="342900" marR="0" lvl="0" indent="-3429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400" b="0" i="0" dirty="0">
                          <a:solidFill>
                            <a:srgbClr val="474747"/>
                          </a:solidFill>
                          <a:latin typeface="Meta Offc Pro Normal" panose="020B0504030101020102" pitchFamily="34" charset="0"/>
                        </a:rPr>
                        <a:t>Standardize software development, testing, deployment, and</a:t>
                      </a:r>
                      <a:br>
                        <a:rPr lang="en-US" sz="1400" b="0" i="0" dirty="0">
                          <a:solidFill>
                            <a:srgbClr val="474747"/>
                          </a:solidFill>
                          <a:latin typeface="Meta Offc Pro Normal" panose="020B0504030101020102" pitchFamily="34" charset="0"/>
                        </a:rPr>
                      </a:br>
                      <a:r>
                        <a:rPr lang="en-US" sz="1400" b="0" i="0" dirty="0">
                          <a:solidFill>
                            <a:srgbClr val="474747"/>
                          </a:solidFill>
                          <a:latin typeface="Meta Offc Pro Normal" panose="020B0504030101020102" pitchFamily="34" charset="0"/>
                        </a:rPr>
                        <a:t>operational processes</a:t>
                      </a:r>
                    </a:p>
                    <a:p>
                      <a:pPr marL="342900" indent="-342900">
                        <a:buClr>
                          <a:srgbClr val="00548A"/>
                        </a:buClr>
                        <a:buFont typeface="+mj-lt"/>
                        <a:buAutoNum type="arabicPeriod"/>
                      </a:pPr>
                      <a:endParaRPr lang="en-US" sz="1400" b="0" i="0" dirty="0">
                        <a:solidFill>
                          <a:srgbClr val="474747"/>
                        </a:solidFill>
                        <a:latin typeface="Meta Offc Pro Normal" panose="020B0504030101020102" pitchFamily="34" charset="0"/>
                      </a:endParaRPr>
                    </a:p>
                  </a:txBody>
                  <a:tcPr marL="135440" marR="135440" marT="135440" marB="135440">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20" name="Table 19">
            <a:extLst>
              <a:ext uri="{FF2B5EF4-FFF2-40B4-BE49-F238E27FC236}">
                <a16:creationId xmlns:a16="http://schemas.microsoft.com/office/drawing/2014/main" id="{DC4D3116-91FF-B748-AB93-12412CDEDE64}"/>
              </a:ext>
            </a:extLst>
          </p:cNvPr>
          <p:cNvGraphicFramePr>
            <a:graphicFrameLocks noGrp="1"/>
          </p:cNvGraphicFramePr>
          <p:nvPr>
            <p:extLst/>
          </p:nvPr>
        </p:nvGraphicFramePr>
        <p:xfrm>
          <a:off x="1445989"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A. </a:t>
                      </a:r>
                      <a:r>
                        <a:rPr lang="en-US" sz="1400" b="0" i="0" dirty="0">
                          <a:solidFill>
                            <a:schemeClr val="bg1">
                              <a:lumMod val="50000"/>
                            </a:schemeClr>
                          </a:solidFill>
                          <a:latin typeface="Meta Offc Pro Normal" panose="020B0504030101020102" pitchFamily="34" charset="0"/>
                        </a:rPr>
                        <a:t>People</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4">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Align AAP operating model</a:t>
                      </a:r>
                      <a:br>
                        <a:rPr lang="en-US" sz="900" b="0" i="0" dirty="0">
                          <a:solidFill>
                            <a:srgbClr val="474747"/>
                          </a:solidFill>
                          <a:latin typeface="Meta Offc Pro Normal" panose="020B0504030101020102" pitchFamily="34" charset="0"/>
                        </a:rPr>
                      </a:br>
                      <a:r>
                        <a:rPr lang="en-US" sz="900" b="0" i="0" dirty="0">
                          <a:solidFill>
                            <a:srgbClr val="474747"/>
                          </a:solidFill>
                          <a:latin typeface="Meta Offc Pro Normal" panose="020B0504030101020102" pitchFamily="34" charset="0"/>
                        </a:rPr>
                        <a:t>to improve business engagement and value delivery</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indent="-228600">
                        <a:buClr>
                          <a:srgbClr val="00548A"/>
                        </a:buClr>
                        <a:buFont typeface="+mj-lt"/>
                        <a:buAutoNum type="arabicPeriod"/>
                      </a:pPr>
                      <a:r>
                        <a:rPr lang="en-US" sz="900" b="0" i="0" dirty="0">
                          <a:solidFill>
                            <a:srgbClr val="474747"/>
                          </a:solidFill>
                          <a:latin typeface="Meta Offc Pro Normal" panose="020B0504030101020102" pitchFamily="34" charset="0"/>
                        </a:rPr>
                        <a:t>Enhance talent and organizational effectiveness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dirty="0">
                        <a:solidFill>
                          <a:srgbClr val="474747"/>
                        </a:solidFill>
                        <a:latin typeface="Meta Offc Pro Normal" panose="020B0504030101020102" pitchFamily="34" charset="0"/>
                      </a:endParaRP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21" name="Table 20">
            <a:extLst>
              <a:ext uri="{FF2B5EF4-FFF2-40B4-BE49-F238E27FC236}">
                <a16:creationId xmlns:a16="http://schemas.microsoft.com/office/drawing/2014/main" id="{ABCF3402-22E7-A642-A304-A6AC4E543650}"/>
              </a:ext>
            </a:extLst>
          </p:cNvPr>
          <p:cNvGraphicFramePr>
            <a:graphicFrameLocks noGrp="1"/>
          </p:cNvGraphicFramePr>
          <p:nvPr>
            <p:extLst>
              <p:ext uri="{D42A27DB-BD31-4B8C-83A1-F6EECF244321}">
                <p14:modId xmlns:p14="http://schemas.microsoft.com/office/powerpoint/2010/main" val="1595376702"/>
              </p:ext>
            </p:extLst>
          </p:nvPr>
        </p:nvGraphicFramePr>
        <p:xfrm>
          <a:off x="6854900"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cs typeface="Arial" panose="020B0604020202020204" pitchFamily="34" charset="0"/>
                        </a:rPr>
                        <a:t>C. </a:t>
                      </a:r>
                      <a:r>
                        <a:rPr lang="en-US" sz="1400" b="0" i="0" dirty="0">
                          <a:solidFill>
                            <a:schemeClr val="bg1">
                              <a:lumMod val="50000"/>
                            </a:schemeClr>
                          </a:solidFill>
                          <a:latin typeface="Meta Offc Pro Normal" panose="020B0504030101020102" pitchFamily="34" charset="0"/>
                          <a:cs typeface="Arial" panose="020B0604020202020204" pitchFamily="34" charset="0"/>
                        </a:rPr>
                        <a:t>Platforms</a:t>
                      </a:r>
                      <a:endParaRPr lang="en-US" sz="1400" b="0" i="0" dirty="0">
                        <a:solidFill>
                          <a:schemeClr val="bg1">
                            <a:lumMod val="50000"/>
                          </a:schemeClr>
                        </a:solidFill>
                        <a:latin typeface="Meta Offc Pro Normal" panose="020B0504030101020102" pitchFamily="34" charset="0"/>
                      </a:endParaRP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3">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Improve operational resiliency of existing platforms during transition period</a:t>
                      </a:r>
                      <a:br>
                        <a:rPr lang="en-US" sz="900" b="0" i="0" dirty="0">
                          <a:solidFill>
                            <a:srgbClr val="474747"/>
                          </a:solidFill>
                          <a:latin typeface="Meta Offc Pro Normal" panose="020B0504030101020102" pitchFamily="34" charset="0"/>
                        </a:rPr>
                      </a:br>
                      <a:endParaRPr lang="en-US" sz="900" b="0" i="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Deploy Gen</a:t>
                      </a:r>
                      <a:r>
                        <a:rPr lang="en-US" sz="900" b="0" i="0" baseline="0" dirty="0">
                          <a:solidFill>
                            <a:srgbClr val="474747"/>
                          </a:solidFill>
                          <a:latin typeface="Meta Offc Pro Normal" panose="020B0504030101020102" pitchFamily="34" charset="0"/>
                        </a:rPr>
                        <a:t> 3 public cloud-based “Cloud Data Platform”</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Migrate analytics to Next Best Action (NBA) paradigm</a:t>
                      </a: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22" name="Table 21">
            <a:extLst>
              <a:ext uri="{FF2B5EF4-FFF2-40B4-BE49-F238E27FC236}">
                <a16:creationId xmlns:a16="http://schemas.microsoft.com/office/drawing/2014/main" id="{23DCE548-6160-154E-ABBF-41E5C118EAE2}"/>
              </a:ext>
            </a:extLst>
          </p:cNvPr>
          <p:cNvGraphicFramePr>
            <a:graphicFrameLocks noGrp="1"/>
          </p:cNvGraphicFramePr>
          <p:nvPr>
            <p:extLst/>
          </p:nvPr>
        </p:nvGraphicFramePr>
        <p:xfrm>
          <a:off x="8975668"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D. </a:t>
                      </a:r>
                      <a:r>
                        <a:rPr lang="en-US" sz="1400" b="0" i="0" dirty="0">
                          <a:solidFill>
                            <a:schemeClr val="bg1">
                              <a:lumMod val="50000"/>
                            </a:schemeClr>
                          </a:solidFill>
                          <a:latin typeface="Meta Offc Pro Normal" panose="020B0504030101020102" pitchFamily="34" charset="0"/>
                        </a:rPr>
                        <a:t>Data</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3">
                <a:tc>
                  <a:txBody>
                    <a:bodyPr/>
                    <a:lstStyle/>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Develop new</a:t>
                      </a:r>
                      <a:r>
                        <a:rPr lang="en-US" sz="900" b="0" i="0" baseline="0" dirty="0">
                          <a:solidFill>
                            <a:srgbClr val="474747"/>
                          </a:solidFill>
                          <a:latin typeface="Meta Offc Pro Normal" panose="020B0504030101020102" pitchFamily="34" charset="0"/>
                        </a:rPr>
                        <a:t> E</a:t>
                      </a:r>
                      <a:r>
                        <a:rPr lang="en-US" sz="900" b="0" i="0" dirty="0">
                          <a:solidFill>
                            <a:srgbClr val="474747"/>
                          </a:solidFill>
                          <a:latin typeface="Meta Offc Pro Normal" panose="020B0504030101020102" pitchFamily="34" charset="0"/>
                        </a:rPr>
                        <a:t>nterprise</a:t>
                      </a:r>
                      <a:r>
                        <a:rPr lang="en-US" sz="900" b="0" i="0" baseline="0" dirty="0">
                          <a:solidFill>
                            <a:srgbClr val="474747"/>
                          </a:solidFill>
                          <a:latin typeface="Meta Offc Pro Normal" panose="020B0504030101020102" pitchFamily="34" charset="0"/>
                        </a:rPr>
                        <a:t> I</a:t>
                      </a:r>
                      <a:r>
                        <a:rPr lang="en-US" sz="900" b="0" i="0" dirty="0">
                          <a:solidFill>
                            <a:srgbClr val="474747"/>
                          </a:solidFill>
                          <a:latin typeface="Meta Offc Pro Normal" panose="020B0504030101020102" pitchFamily="34" charset="0"/>
                        </a:rPr>
                        <a:t>nformation Architecture</a:t>
                      </a:r>
                    </a:p>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Create Cloud Data Catalog across enterprise</a:t>
                      </a:r>
                    </a:p>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Simplify</a:t>
                      </a:r>
                      <a:r>
                        <a:rPr lang="en-US" sz="900" b="0" i="0" baseline="0" dirty="0">
                          <a:solidFill>
                            <a:srgbClr val="474747"/>
                          </a:solidFill>
                          <a:latin typeface="Meta Offc Pro Normal" panose="020B0504030101020102" pitchFamily="34" charset="0"/>
                        </a:rPr>
                        <a:t> d</a:t>
                      </a:r>
                      <a:r>
                        <a:rPr lang="en-US" sz="900" b="0" i="0" dirty="0">
                          <a:solidFill>
                            <a:srgbClr val="474747"/>
                          </a:solidFill>
                          <a:latin typeface="Meta Offc Pro Normal" panose="020B0504030101020102" pitchFamily="34" charset="0"/>
                        </a:rPr>
                        <a:t>ata  governance</a:t>
                      </a:r>
                      <a:r>
                        <a:rPr lang="en-US" sz="900" b="0" i="0" baseline="0" dirty="0">
                          <a:solidFill>
                            <a:srgbClr val="474747"/>
                          </a:solidFill>
                          <a:latin typeface="Meta Offc Pro Normal" panose="020B0504030101020102" pitchFamily="34" charset="0"/>
                        </a:rPr>
                        <a:t> </a:t>
                      </a:r>
                      <a:br>
                        <a:rPr lang="en-US" sz="900" b="0" i="0" baseline="0" dirty="0">
                          <a:solidFill>
                            <a:srgbClr val="474747"/>
                          </a:solidFill>
                          <a:latin typeface="Meta Offc Pro Normal" panose="020B0504030101020102" pitchFamily="34" charset="0"/>
                        </a:rPr>
                      </a:br>
                      <a:r>
                        <a:rPr lang="en-US" sz="900" b="0" i="0" dirty="0">
                          <a:solidFill>
                            <a:srgbClr val="474747"/>
                          </a:solidFill>
                          <a:latin typeface="Meta Offc Pro Normal" panose="020B0504030101020102" pitchFamily="34" charset="0"/>
                        </a:rPr>
                        <a:t>and improve compliance</a:t>
                      </a:r>
                    </a:p>
                    <a:p>
                      <a:pPr>
                        <a:buClr>
                          <a:srgbClr val="474747"/>
                        </a:buClr>
                      </a:pPr>
                      <a:endParaRPr lang="en-US" sz="1400" dirty="0"/>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sp>
        <p:nvSpPr>
          <p:cNvPr id="36" name="Rectangle 35">
            <a:extLst>
              <a:ext uri="{FF2B5EF4-FFF2-40B4-BE49-F238E27FC236}">
                <a16:creationId xmlns:a16="http://schemas.microsoft.com/office/drawing/2014/main" id="{B89023A6-BAC7-8845-B2F3-F8A3E795075D}"/>
              </a:ext>
            </a:extLst>
          </p:cNvPr>
          <p:cNvSpPr/>
          <p:nvPr/>
        </p:nvSpPr>
        <p:spPr>
          <a:xfrm>
            <a:off x="4700565" y="1280161"/>
            <a:ext cx="2585354" cy="341167"/>
          </a:xfrm>
          <a:prstGeom prst="rect">
            <a:avLst/>
          </a:prstGeom>
          <a:solidFill>
            <a:srgbClr val="FF660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r>
              <a:rPr lang="en-US" sz="1600" b="1" dirty="0">
                <a:solidFill>
                  <a:schemeClr val="bg1"/>
                </a:solidFill>
                <a:latin typeface="Meta Offc Pro Normal" panose="020B0504030101020102" pitchFamily="34" charset="0"/>
              </a:rPr>
              <a:t>FOUR STRATEGIC PILLARS</a:t>
            </a:r>
          </a:p>
        </p:txBody>
      </p:sp>
      <p:sp>
        <p:nvSpPr>
          <p:cNvPr id="14" name="Rounded Rectangle 13">
            <a:extLst>
              <a:ext uri="{FF2B5EF4-FFF2-40B4-BE49-F238E27FC236}">
                <a16:creationId xmlns:a16="http://schemas.microsoft.com/office/drawing/2014/main" id="{5BD8EB4B-D453-CF4E-A69A-8AD56274786F}"/>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5" name="Rounded Rectangle 14">
            <a:extLst>
              <a:ext uri="{FF2B5EF4-FFF2-40B4-BE49-F238E27FC236}">
                <a16:creationId xmlns:a16="http://schemas.microsoft.com/office/drawing/2014/main" id="{52EF2098-6202-F54E-A361-5C765FC328E6}"/>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4" name="Rounded Rectangle 23">
            <a:extLst>
              <a:ext uri="{FF2B5EF4-FFF2-40B4-BE49-F238E27FC236}">
                <a16:creationId xmlns:a16="http://schemas.microsoft.com/office/drawing/2014/main" id="{C1B43C8C-A80D-424D-A393-79F0E43C616A}"/>
              </a:ext>
            </a:extLst>
          </p:cNvPr>
          <p:cNvSpPr/>
          <p:nvPr/>
        </p:nvSpPr>
        <p:spPr>
          <a:xfrm>
            <a:off x="1856232"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5" name="Rounded Rectangle 24">
            <a:extLst>
              <a:ext uri="{FF2B5EF4-FFF2-40B4-BE49-F238E27FC236}">
                <a16:creationId xmlns:a16="http://schemas.microsoft.com/office/drawing/2014/main" id="{48E4F78C-19FE-CD48-AA48-284BBF094F34}"/>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7" name="Rounded Rectangle 26">
            <a:extLst>
              <a:ext uri="{FF2B5EF4-FFF2-40B4-BE49-F238E27FC236}">
                <a16:creationId xmlns:a16="http://schemas.microsoft.com/office/drawing/2014/main" id="{EBBE1225-9E1D-1540-AD0C-EAE59B3F35C2}"/>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9" name="Rounded Rectangle 28">
            <a:extLst>
              <a:ext uri="{FF2B5EF4-FFF2-40B4-BE49-F238E27FC236}">
                <a16:creationId xmlns:a16="http://schemas.microsoft.com/office/drawing/2014/main" id="{C2CC8A7F-EE22-C846-9022-7782C7C281FB}"/>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227491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D8499EC-C13C-1446-990C-092065BB5C8E}"/>
              </a:ext>
            </a:extLst>
          </p:cNvPr>
          <p:cNvGraphicFramePr>
            <a:graphicFrameLocks noGrp="1"/>
          </p:cNvGraphicFramePr>
          <p:nvPr>
            <p:ph idx="1"/>
            <p:extLst/>
          </p:nvPr>
        </p:nvGraphicFramePr>
        <p:xfrm>
          <a:off x="897681" y="1744980"/>
          <a:ext cx="10412120" cy="4166616"/>
        </p:xfrm>
        <a:graphic>
          <a:graphicData uri="http://schemas.openxmlformats.org/drawingml/2006/table">
            <a:tbl>
              <a:tblPr firstRow="1" bandRow="1">
                <a:tableStyleId>{5C22544A-7EE6-4342-B048-85BDC9FD1C3A}</a:tableStyleId>
              </a:tblPr>
              <a:tblGrid>
                <a:gridCol w="1316592">
                  <a:extLst>
                    <a:ext uri="{9D8B030D-6E8A-4147-A177-3AD203B41FA5}">
                      <a16:colId xmlns:a16="http://schemas.microsoft.com/office/drawing/2014/main" val="4102572490"/>
                    </a:ext>
                  </a:extLst>
                </a:gridCol>
                <a:gridCol w="658296">
                  <a:extLst>
                    <a:ext uri="{9D8B030D-6E8A-4147-A177-3AD203B41FA5}">
                      <a16:colId xmlns:a16="http://schemas.microsoft.com/office/drawing/2014/main" val="3786538121"/>
                    </a:ext>
                  </a:extLst>
                </a:gridCol>
                <a:gridCol w="263144">
                  <a:extLst>
                    <a:ext uri="{9D8B030D-6E8A-4147-A177-3AD203B41FA5}">
                      <a16:colId xmlns:a16="http://schemas.microsoft.com/office/drawing/2014/main" val="2309474894"/>
                    </a:ext>
                  </a:extLst>
                </a:gridCol>
                <a:gridCol w="457200">
                  <a:extLst>
                    <a:ext uri="{9D8B030D-6E8A-4147-A177-3AD203B41FA5}">
                      <a16:colId xmlns:a16="http://schemas.microsoft.com/office/drawing/2014/main" val="3312290360"/>
                    </a:ext>
                  </a:extLst>
                </a:gridCol>
                <a:gridCol w="329184">
                  <a:extLst>
                    <a:ext uri="{9D8B030D-6E8A-4147-A177-3AD203B41FA5}">
                      <a16:colId xmlns:a16="http://schemas.microsoft.com/office/drawing/2014/main" val="3005046207"/>
                    </a:ext>
                  </a:extLst>
                </a:gridCol>
                <a:gridCol w="658296">
                  <a:extLst>
                    <a:ext uri="{9D8B030D-6E8A-4147-A177-3AD203B41FA5}">
                      <a16:colId xmlns:a16="http://schemas.microsoft.com/office/drawing/2014/main" val="222719291"/>
                    </a:ext>
                  </a:extLst>
                </a:gridCol>
                <a:gridCol w="658296">
                  <a:extLst>
                    <a:ext uri="{9D8B030D-6E8A-4147-A177-3AD203B41FA5}">
                      <a16:colId xmlns:a16="http://schemas.microsoft.com/office/drawing/2014/main" val="982381263"/>
                    </a:ext>
                  </a:extLst>
                </a:gridCol>
                <a:gridCol w="658296">
                  <a:extLst>
                    <a:ext uri="{9D8B030D-6E8A-4147-A177-3AD203B41FA5}">
                      <a16:colId xmlns:a16="http://schemas.microsoft.com/office/drawing/2014/main" val="169949659"/>
                    </a:ext>
                  </a:extLst>
                </a:gridCol>
                <a:gridCol w="658296">
                  <a:extLst>
                    <a:ext uri="{9D8B030D-6E8A-4147-A177-3AD203B41FA5}">
                      <a16:colId xmlns:a16="http://schemas.microsoft.com/office/drawing/2014/main" val="617053795"/>
                    </a:ext>
                  </a:extLst>
                </a:gridCol>
                <a:gridCol w="457200">
                  <a:extLst>
                    <a:ext uri="{9D8B030D-6E8A-4147-A177-3AD203B41FA5}">
                      <a16:colId xmlns:a16="http://schemas.microsoft.com/office/drawing/2014/main" val="2564961799"/>
                    </a:ext>
                  </a:extLst>
                </a:gridCol>
                <a:gridCol w="658296">
                  <a:extLst>
                    <a:ext uri="{9D8B030D-6E8A-4147-A177-3AD203B41FA5}">
                      <a16:colId xmlns:a16="http://schemas.microsoft.com/office/drawing/2014/main" val="58492106"/>
                    </a:ext>
                  </a:extLst>
                </a:gridCol>
                <a:gridCol w="658296">
                  <a:extLst>
                    <a:ext uri="{9D8B030D-6E8A-4147-A177-3AD203B41FA5}">
                      <a16:colId xmlns:a16="http://schemas.microsoft.com/office/drawing/2014/main" val="288660677"/>
                    </a:ext>
                  </a:extLst>
                </a:gridCol>
                <a:gridCol w="658296">
                  <a:extLst>
                    <a:ext uri="{9D8B030D-6E8A-4147-A177-3AD203B41FA5}">
                      <a16:colId xmlns:a16="http://schemas.microsoft.com/office/drawing/2014/main" val="236408014"/>
                    </a:ext>
                  </a:extLst>
                </a:gridCol>
                <a:gridCol w="658296">
                  <a:extLst>
                    <a:ext uri="{9D8B030D-6E8A-4147-A177-3AD203B41FA5}">
                      <a16:colId xmlns:a16="http://schemas.microsoft.com/office/drawing/2014/main" val="1255465260"/>
                    </a:ext>
                  </a:extLst>
                </a:gridCol>
                <a:gridCol w="658296">
                  <a:extLst>
                    <a:ext uri="{9D8B030D-6E8A-4147-A177-3AD203B41FA5}">
                      <a16:colId xmlns:a16="http://schemas.microsoft.com/office/drawing/2014/main" val="2473898525"/>
                    </a:ext>
                  </a:extLst>
                </a:gridCol>
                <a:gridCol w="1005840">
                  <a:extLst>
                    <a:ext uri="{9D8B030D-6E8A-4147-A177-3AD203B41FA5}">
                      <a16:colId xmlns:a16="http://schemas.microsoft.com/office/drawing/2014/main" val="3862136064"/>
                    </a:ext>
                  </a:extLst>
                </a:gridCol>
              </a:tblGrid>
              <a:tr h="374904">
                <a:tc gridSpan="3">
                  <a:txBody>
                    <a:bodyPr/>
                    <a:lstStyle/>
                    <a:p>
                      <a:pPr algn="ctr"/>
                      <a:r>
                        <a:rPr lang="en-US" sz="1000" dirty="0">
                          <a:solidFill>
                            <a:srgbClr val="474747"/>
                          </a:solidFill>
                          <a:latin typeface="Meta Offc Pro Normal" panose="020B0504030101020102" pitchFamily="34" charset="0"/>
                        </a:rPr>
                        <a:t>Intake</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rowSpan="2">
                  <a:txBody>
                    <a:bodyPr/>
                    <a:lstStyle/>
                    <a:p>
                      <a:endParaRPr lang="en-US" sz="1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r>
                        <a:rPr lang="en-US" sz="1000" dirty="0">
                          <a:solidFill>
                            <a:srgbClr val="474747"/>
                          </a:solidFill>
                          <a:latin typeface="Meta Offc Pro Normal" panose="020B0504030101020102" pitchFamily="34" charset="0"/>
                        </a:rPr>
                        <a:t>Assessment</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rowSpan="2">
                  <a:txBody>
                    <a:bodyPr/>
                    <a:lstStyle/>
                    <a:p>
                      <a:endParaRPr lang="en-US" sz="1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en-US" sz="1000" dirty="0">
                          <a:solidFill>
                            <a:srgbClr val="474747"/>
                          </a:solidFill>
                          <a:latin typeface="Meta Offc Pro Normal" panose="020B0504030101020102" pitchFamily="34" charset="0"/>
                        </a:rPr>
                        <a:t>Prioritization</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pPr algn="ctr"/>
                      <a:endParaRPr lang="en-US" sz="10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6529640"/>
                  </a:ext>
                </a:extLst>
              </a:tr>
              <a:tr h="137160">
                <a:tc gridSpan="3">
                  <a:txBody>
                    <a:bodyPr/>
                    <a:lstStyle/>
                    <a:p>
                      <a:endParaRPr lang="en-US" sz="1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5">
                  <a:txBody>
                    <a:bodyPr/>
                    <a:lstStyle/>
                    <a:p>
                      <a:endParaRPr lang="en-US" sz="1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6">
                  <a:txBody>
                    <a:bodyPr/>
                    <a:lstStyle/>
                    <a:p>
                      <a:endParaRPr lang="en-US" sz="1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057763"/>
                  </a:ext>
                </a:extLst>
              </a:tr>
              <a:tr h="228600">
                <a:tc gridSpan="16">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8366347"/>
                  </a:ext>
                </a:extLst>
              </a:tr>
              <a:tr h="374904">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7">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7">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rowSpan="7">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solidFill>
                            <a:schemeClr val="bg1"/>
                          </a:solidFill>
                          <a:latin typeface="Meta Offc Pro Normal" panose="020B0504030101020102" pitchFamily="34" charset="0"/>
                        </a:rPr>
                        <a:t>Card</a:t>
                      </a:r>
                    </a:p>
                  </a:txBody>
                  <a:tcPr marL="54864" marR="54864" marT="54864" marB="5486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Bank</a:t>
                      </a: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Payments</a:t>
                      </a: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Enterprise</a:t>
                      </a: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Data + Analytics</a:t>
                      </a:r>
                    </a:p>
                  </a:txBody>
                  <a:tcPr marL="54864" marR="54864" marT="54864" marB="54864"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endParaRPr lang="en-US" sz="800" dirty="0">
                        <a:solidFill>
                          <a:schemeClr val="bg1"/>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3904107"/>
                  </a:ext>
                </a:extLst>
              </a:tr>
              <a:tr h="374904">
                <a:tc>
                  <a:txBody>
                    <a:bodyPr/>
                    <a:lstStyle/>
                    <a:p>
                      <a:pPr algn="l"/>
                      <a:r>
                        <a:rPr lang="en-US" sz="800" dirty="0">
                          <a:solidFill>
                            <a:srgbClr val="474747"/>
                          </a:solidFill>
                          <a:latin typeface="Meta Offc Pro Normal" panose="020B0504030101020102" pitchFamily="34" charset="0"/>
                        </a:rPr>
                        <a:t>Strategic </a:t>
                      </a:r>
                      <a:br>
                        <a:rPr lang="en-US" sz="800" dirty="0">
                          <a:solidFill>
                            <a:srgbClr val="474747"/>
                          </a:solidFill>
                          <a:latin typeface="Meta Offc Pro Normal" panose="020B0504030101020102" pitchFamily="34" charset="0"/>
                        </a:rPr>
                      </a:br>
                      <a:r>
                        <a:rPr lang="en-US" sz="800" dirty="0">
                          <a:solidFill>
                            <a:srgbClr val="474747"/>
                          </a:solidFill>
                          <a:latin typeface="Meta Offc Pro Normal" panose="020B0504030101020102" pitchFamily="34" charset="0"/>
                        </a:rPr>
                        <a:t>Projects</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solidFill>
                            <a:srgbClr val="474747"/>
                          </a:solidFill>
                          <a:latin typeface="Meta Offc Pro Normal" panose="020B0504030101020102" pitchFamily="34" charset="0"/>
                        </a:rPr>
                        <a:t>JIRA</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474747"/>
                          </a:solidFill>
                          <a:latin typeface="Meta Offc Pro Normal" panose="020B0504030101020102" pitchFamily="34" charset="0"/>
                        </a:rPr>
                        <a:t>Analytics Prioritization</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420807"/>
                  </a:ext>
                </a:extLst>
              </a:tr>
              <a:tr h="374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474747"/>
                          </a:solidFill>
                          <a:latin typeface="Meta Offc Pro Normal" panose="020B0504030101020102" pitchFamily="34" charset="0"/>
                        </a:rPr>
                        <a:t>Small </a:t>
                      </a:r>
                      <a:br>
                        <a:rPr lang="en-US" sz="800" dirty="0">
                          <a:solidFill>
                            <a:srgbClr val="474747"/>
                          </a:solidFill>
                          <a:latin typeface="Meta Offc Pro Normal" panose="020B0504030101020102" pitchFamily="34" charset="0"/>
                        </a:rPr>
                      </a:br>
                      <a:r>
                        <a:rPr lang="en-US" sz="800" dirty="0">
                          <a:solidFill>
                            <a:srgbClr val="474747"/>
                          </a:solidFill>
                          <a:latin typeface="Meta Offc Pro Normal" panose="020B0504030101020102" pitchFamily="34" charset="0"/>
                        </a:rPr>
                        <a:t>Enhancements/DEV</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rowSpan="3">
                  <a:txBody>
                    <a:bodyPr/>
                    <a:lstStyle/>
                    <a:p>
                      <a:pPr algn="ctr"/>
                      <a:r>
                        <a:rPr lang="en-US" sz="800" dirty="0">
                          <a:solidFill>
                            <a:srgbClr val="FF6600"/>
                          </a:solidFill>
                          <a:latin typeface="Meta Offc Pro Normal" panose="020B0504030101020102" pitchFamily="34" charset="0"/>
                        </a:rPr>
                        <a:t>Value</a:t>
                      </a:r>
                    </a:p>
                  </a:txBody>
                  <a:tcPr marL="54864" marR="54864" marT="54864" marB="54864"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800" dirty="0">
                          <a:solidFill>
                            <a:srgbClr val="474747"/>
                          </a:solidFill>
                          <a:latin typeface="Meta Offc Pro Normal" panose="020B0504030101020102" pitchFamily="34" charset="0"/>
                        </a:rPr>
                        <a:t>High</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solidFill>
                        <a:srgbClr val="00548A"/>
                      </a:solid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00">
                        <a:alpha val="60000"/>
                      </a:srgbClr>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00548A"/>
                      </a:solidFill>
                      <a:prstDash val="sys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00">
                        <a:alpha val="80000"/>
                      </a:srgbClr>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rgbClr val="00548A"/>
                      </a:solidFill>
                      <a:prstDash val="sysDash"/>
                      <a:round/>
                      <a:headEnd type="none" w="med" len="med"/>
                      <a:tailEnd type="none" w="med" len="med"/>
                    </a:lnR>
                    <a:lnT w="12700" cap="flat" cmpd="sng" algn="ctr">
                      <a:solidFill>
                        <a:srgbClr val="00548A"/>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00"/>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800" dirty="0">
                          <a:solidFill>
                            <a:srgbClr val="474747"/>
                          </a:solidFill>
                          <a:latin typeface="Meta Offc Pro Normal" panose="020B0504030101020102" pitchFamily="34" charset="0"/>
                        </a:rPr>
                        <a:t>Strategic Projects</a:t>
                      </a:r>
                    </a:p>
                  </a:txBody>
                  <a:tcPr marL="54864" marR="54864" marT="54864" marB="54864"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74747"/>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74978869"/>
                  </a:ext>
                </a:extLst>
              </a:tr>
              <a:tr h="374904">
                <a:tc>
                  <a:txBody>
                    <a:bodyPr/>
                    <a:lstStyle/>
                    <a:p>
                      <a:pPr algn="l"/>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r"/>
                      <a:r>
                        <a:rPr lang="en-US" sz="800" dirty="0">
                          <a:solidFill>
                            <a:srgbClr val="474747"/>
                          </a:solidFill>
                          <a:latin typeface="Meta Offc Pro Normal" panose="020B0504030101020102" pitchFamily="34" charset="0"/>
                        </a:rPr>
                        <a:t>Moderate</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solidFill>
                        <a:srgbClr val="00548A"/>
                      </a:solidFill>
                      <a:prstDash val="sys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6600">
                        <a:alpha val="40000"/>
                      </a:srgbClr>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00548A"/>
                      </a:solidFill>
                      <a:prstDash val="sys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548A"/>
                      </a:solidFill>
                      <a:prstDash val="sysDash"/>
                      <a:round/>
                      <a:headEnd type="none" w="med" len="med"/>
                      <a:tailEnd type="none" w="med" len="med"/>
                    </a:lnB>
                    <a:lnTlToBr w="12700" cmpd="sng">
                      <a:noFill/>
                      <a:prstDash val="solid"/>
                    </a:lnTlToBr>
                    <a:lnBlToTr w="12700" cmpd="sng">
                      <a:noFill/>
                      <a:prstDash val="solid"/>
                    </a:lnBlToTr>
                    <a:solidFill>
                      <a:srgbClr val="FF6600">
                        <a:alpha val="60000"/>
                      </a:srgbClr>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rgbClr val="00548A"/>
                      </a:solidFill>
                      <a:prstDash val="sys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548A"/>
                      </a:solidFill>
                      <a:prstDash val="sysDash"/>
                      <a:round/>
                      <a:headEnd type="none" w="med" len="med"/>
                      <a:tailEnd type="none" w="med" len="med"/>
                    </a:lnB>
                    <a:lnTlToBr w="12700" cmpd="sng">
                      <a:noFill/>
                      <a:prstDash val="solid"/>
                    </a:lnTlToBr>
                    <a:lnBlToTr w="12700" cmpd="sng">
                      <a:noFill/>
                      <a:prstDash val="solid"/>
                    </a:lnBlToTr>
                    <a:solidFill>
                      <a:srgbClr val="FF6600">
                        <a:alpha val="80000"/>
                      </a:srgbClr>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sz="800" dirty="0">
                          <a:solidFill>
                            <a:srgbClr val="474747"/>
                          </a:solidFill>
                          <a:latin typeface="Meta Offc Pro Normal" panose="020B0504030101020102" pitchFamily="34" charset="0"/>
                        </a:rPr>
                        <a:t>Small Enhancements/DEV</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9171562"/>
                  </a:ext>
                </a:extLst>
              </a:tr>
              <a:tr h="374904">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r"/>
                      <a:r>
                        <a:rPr lang="en-US" sz="800" dirty="0">
                          <a:solidFill>
                            <a:srgbClr val="474747"/>
                          </a:solidFill>
                          <a:latin typeface="Meta Offc Pro Normal" panose="020B0504030101020102" pitchFamily="34" charset="0"/>
                        </a:rPr>
                        <a:t>Low</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alpha val="20000"/>
                      </a:srgbClr>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alpha val="40000"/>
                      </a:srgbClr>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alpha val="60000"/>
                      </a:srgbClr>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l"/>
                      <a:r>
                        <a:rPr lang="en-US" sz="800" dirty="0">
                          <a:solidFill>
                            <a:srgbClr val="474747"/>
                          </a:solidFill>
                          <a:latin typeface="Meta Offc Pro Normal" panose="020B0504030101020102" pitchFamily="34" charset="0"/>
                        </a:rPr>
                        <a:t>Tickets/</a:t>
                      </a:r>
                      <a:br>
                        <a:rPr lang="en-US" sz="800" dirty="0">
                          <a:solidFill>
                            <a:srgbClr val="474747"/>
                          </a:solidFill>
                          <a:latin typeface="Meta Offc Pro Normal" panose="020B0504030101020102" pitchFamily="34" charset="0"/>
                        </a:rPr>
                      </a:br>
                      <a:r>
                        <a:rPr lang="en-US" sz="800" dirty="0">
                          <a:solidFill>
                            <a:srgbClr val="474747"/>
                          </a:solidFill>
                          <a:latin typeface="Meta Offc Pro Normal" panose="020B0504030101020102" pitchFamily="34" charset="0"/>
                        </a:rPr>
                        <a:t>Production Support</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9608934"/>
                  </a:ext>
                </a:extLst>
              </a:tr>
              <a:tr h="374904">
                <a:tc>
                  <a:txBody>
                    <a:bodyPr/>
                    <a:lstStyle/>
                    <a:p>
                      <a:pPr algn="l"/>
                      <a:r>
                        <a:rPr lang="en-US" sz="800" dirty="0">
                          <a:solidFill>
                            <a:srgbClr val="474747"/>
                          </a:solidFill>
                          <a:latin typeface="Meta Offc Pro Normal" panose="020B0504030101020102" pitchFamily="34" charset="0"/>
                        </a:rPr>
                        <a:t>Tickets / </a:t>
                      </a:r>
                      <a:br>
                        <a:rPr lang="en-US" sz="800" dirty="0">
                          <a:solidFill>
                            <a:srgbClr val="474747"/>
                          </a:solidFill>
                          <a:latin typeface="Meta Offc Pro Normal" panose="020B0504030101020102" pitchFamily="34" charset="0"/>
                        </a:rPr>
                      </a:br>
                      <a:r>
                        <a:rPr lang="en-US" sz="800" dirty="0">
                          <a:solidFill>
                            <a:srgbClr val="474747"/>
                          </a:solidFill>
                          <a:latin typeface="Meta Offc Pro Normal" panose="020B0504030101020102" pitchFamily="34" charset="0"/>
                        </a:rPr>
                        <a:t>Production Support</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solidFill>
                            <a:srgbClr val="474747"/>
                          </a:solidFill>
                          <a:latin typeface="Meta Offc Pro Normal" panose="020B0504030101020102" pitchFamily="34" charset="0"/>
                        </a:rPr>
                        <a:t>Service Now</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solidFill>
                            <a:srgbClr val="474747"/>
                          </a:solidFill>
                          <a:latin typeface="Meta Offc Pro Normal" panose="020B0504030101020102" pitchFamily="34" charset="0"/>
                        </a:rPr>
                        <a:t>Low</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solidFill>
                            <a:srgbClr val="474747"/>
                          </a:solidFill>
                          <a:latin typeface="Meta Offc Pro Normal" panose="020B0504030101020102" pitchFamily="34" charset="0"/>
                        </a:rPr>
                        <a:t>Moderate</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dirty="0">
                          <a:solidFill>
                            <a:srgbClr val="474747"/>
                          </a:solidFill>
                          <a:latin typeface="Meta Offc Pro Normal" panose="020B0504030101020102" pitchFamily="34" charset="0"/>
                        </a:rPr>
                        <a:t>High</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6056166"/>
                  </a:ext>
                </a:extLst>
              </a:tr>
              <a:tr h="374904">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800" dirty="0">
                          <a:solidFill>
                            <a:srgbClr val="FF6600"/>
                          </a:solidFill>
                          <a:latin typeface="Meta Offc Pro Normal" panose="020B0504030101020102" pitchFamily="34" charset="0"/>
                        </a:rPr>
                        <a:t>Feasibility</a:t>
                      </a: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r>
                        <a:rPr lang="en-US" sz="800" dirty="0">
                          <a:solidFill>
                            <a:schemeClr val="bg1"/>
                          </a:solidFill>
                          <a:latin typeface="Meta Offc Pro Normal" panose="020B0504030101020102" pitchFamily="34" charset="0"/>
                        </a:rPr>
                        <a:t>30%</a:t>
                      </a:r>
                    </a:p>
                  </a:txBody>
                  <a:tcPr marL="54864" marR="54864" marT="54864" marB="5486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20%</a:t>
                      </a: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10%</a:t>
                      </a: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10%</a:t>
                      </a: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r>
                        <a:rPr lang="en-US" sz="800" dirty="0">
                          <a:solidFill>
                            <a:schemeClr val="bg1"/>
                          </a:solidFill>
                          <a:latin typeface="Meta Offc Pro Normal" panose="020B0504030101020102" pitchFamily="34" charset="0"/>
                        </a:rPr>
                        <a:t>30%</a:t>
                      </a:r>
                    </a:p>
                  </a:txBody>
                  <a:tcPr marL="54864" marR="54864" marT="54864" marB="54864"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1669867"/>
                  </a:ext>
                </a:extLst>
              </a:tr>
              <a:tr h="228600">
                <a:tc gridSpan="16">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FF6600"/>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4144537"/>
                  </a:ext>
                </a:extLst>
              </a:tr>
              <a:tr h="374904">
                <a:tc gridSpan="3">
                  <a:txBody>
                    <a:bodyPr/>
                    <a:lstStyle/>
                    <a:p>
                      <a:r>
                        <a:rPr lang="en-US" sz="1000" dirty="0">
                          <a:solidFill>
                            <a:srgbClr val="474747"/>
                          </a:solidFill>
                          <a:latin typeface="Meta Offc Pro Normal" panose="020B0504030101020102" pitchFamily="34" charset="0"/>
                        </a:rPr>
                        <a:t>All work is centralized into a single Source of Truth ensuring full transparency of total demand.</a:t>
                      </a:r>
                    </a:p>
                  </a:txBody>
                  <a:tcPr marL="54864" marR="54864"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0" dirty="0">
                        <a:solidFill>
                          <a:srgbClr val="474747"/>
                        </a:solidFill>
                        <a:latin typeface="Meta Offc Pro Normal" panose="020B0504030101020102" pitchFamily="34" charset="0"/>
                      </a:endParaRPr>
                    </a:p>
                  </a:txBody>
                  <a:tcPr marL="54864" marR="54864"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r>
                        <a:rPr lang="en-US" sz="1000" dirty="0">
                          <a:solidFill>
                            <a:srgbClr val="474747"/>
                          </a:solidFill>
                          <a:latin typeface="Meta Offc Pro Normal" panose="020B0504030101020102" pitchFamily="34" charset="0"/>
                        </a:rPr>
                        <a:t>Requests are then assessed for business value, technical feasibility, and estimate of effort.</a:t>
                      </a:r>
                    </a:p>
                  </a:txBody>
                  <a:tcPr marL="54864" marR="54864"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FF6600"/>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endParaRPr lang="en-US" sz="1000" dirty="0">
                        <a:solidFill>
                          <a:srgbClr val="474747"/>
                        </a:solidFill>
                        <a:latin typeface="Meta Offc Pro Normal" panose="020B0504030101020102" pitchFamily="34" charset="0"/>
                      </a:endParaRPr>
                    </a:p>
                  </a:txBody>
                  <a:tcPr marL="54864" marR="54864"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l"/>
                      <a:r>
                        <a:rPr lang="en-US" sz="1000" dirty="0">
                          <a:solidFill>
                            <a:srgbClr val="474747"/>
                          </a:solidFill>
                          <a:latin typeface="Meta Offc Pro Normal" panose="020B0504030101020102" pitchFamily="34" charset="0"/>
                        </a:rPr>
                        <a:t>Lastly, prioritization occurs with business leadership ensuring </a:t>
                      </a:r>
                      <a:br>
                        <a:rPr lang="en-US" sz="1000" dirty="0">
                          <a:solidFill>
                            <a:srgbClr val="474747"/>
                          </a:solidFill>
                          <a:latin typeface="Meta Offc Pro Normal" panose="020B0504030101020102" pitchFamily="34" charset="0"/>
                        </a:rPr>
                      </a:br>
                      <a:r>
                        <a:rPr lang="en-US" sz="1000" dirty="0">
                          <a:solidFill>
                            <a:srgbClr val="474747"/>
                          </a:solidFill>
                          <a:latin typeface="Meta Offc Pro Normal" panose="020B0504030101020102" pitchFamily="34" charset="0"/>
                        </a:rPr>
                        <a:t>we are working on the most valuable work within available capacity.</a:t>
                      </a:r>
                    </a:p>
                  </a:txBody>
                  <a:tcPr marL="54864" marR="54864" marT="54864" marB="548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800" dirty="0">
                        <a:solidFill>
                          <a:srgbClr val="474747"/>
                        </a:solidFill>
                        <a:latin typeface="Meta Offc Pro Normal" panose="020B0504030101020102" pitchFamily="34" charset="0"/>
                      </a:endParaRPr>
                    </a:p>
                  </a:txBody>
                  <a:tcPr marL="54864" marR="54864" marT="54864" marB="548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0211096"/>
                  </a:ext>
                </a:extLst>
              </a:tr>
            </a:tbl>
          </a:graphicData>
        </a:graphic>
      </p:graphicFrame>
      <p:sp>
        <p:nvSpPr>
          <p:cNvPr id="3" name="Text Placeholder 2">
            <a:extLst>
              <a:ext uri="{FF2B5EF4-FFF2-40B4-BE49-F238E27FC236}">
                <a16:creationId xmlns:a16="http://schemas.microsoft.com/office/drawing/2014/main" id="{0D772992-77B0-4B49-8608-8B2BEFAA0DAD}"/>
              </a:ext>
            </a:extLst>
          </p:cNvPr>
          <p:cNvSpPr>
            <a:spLocks noGrp="1"/>
          </p:cNvSpPr>
          <p:nvPr>
            <p:ph type="body" sz="quarter" idx="10"/>
          </p:nvPr>
        </p:nvSpPr>
        <p:spPr/>
        <p:txBody>
          <a:bodyPr>
            <a:normAutofit/>
          </a:bodyPr>
          <a:lstStyle/>
          <a:p>
            <a:r>
              <a:rPr lang="en-US" dirty="0"/>
              <a:t>We have improved our demand management process to ensure teams are working on the highest value work.</a:t>
            </a:r>
          </a:p>
        </p:txBody>
      </p:sp>
      <p:cxnSp>
        <p:nvCxnSpPr>
          <p:cNvPr id="5" name="Straight Arrow Connector 4">
            <a:extLst>
              <a:ext uri="{FF2B5EF4-FFF2-40B4-BE49-F238E27FC236}">
                <a16:creationId xmlns:a16="http://schemas.microsoft.com/office/drawing/2014/main" id="{CA8B3105-8917-554B-8184-C4BC1A96E0BE}"/>
              </a:ext>
            </a:extLst>
          </p:cNvPr>
          <p:cNvCxnSpPr>
            <a:cxnSpLocks/>
          </p:cNvCxnSpPr>
          <p:nvPr/>
        </p:nvCxnSpPr>
        <p:spPr>
          <a:xfrm>
            <a:off x="1384300" y="4485996"/>
            <a:ext cx="823084" cy="0"/>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F95D0C2-E7F8-CF49-A985-8CDBD1615AA1}"/>
              </a:ext>
            </a:extLst>
          </p:cNvPr>
          <p:cNvCxnSpPr>
            <a:cxnSpLocks/>
          </p:cNvCxnSpPr>
          <p:nvPr/>
        </p:nvCxnSpPr>
        <p:spPr>
          <a:xfrm>
            <a:off x="1384300" y="2984392"/>
            <a:ext cx="823084" cy="0"/>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C86929-0D35-9A42-B9A1-56A143725A82}"/>
              </a:ext>
            </a:extLst>
          </p:cNvPr>
          <p:cNvCxnSpPr>
            <a:cxnSpLocks/>
          </p:cNvCxnSpPr>
          <p:nvPr/>
        </p:nvCxnSpPr>
        <p:spPr>
          <a:xfrm flipV="1">
            <a:off x="2540498" y="3224464"/>
            <a:ext cx="0" cy="1131636"/>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sp>
        <p:nvSpPr>
          <p:cNvPr id="21" name="Right Arrow 20">
            <a:extLst>
              <a:ext uri="{FF2B5EF4-FFF2-40B4-BE49-F238E27FC236}">
                <a16:creationId xmlns:a16="http://schemas.microsoft.com/office/drawing/2014/main" id="{DA0D5C5D-9924-D74A-AACB-9B593EFDE943}"/>
              </a:ext>
            </a:extLst>
          </p:cNvPr>
          <p:cNvSpPr/>
          <p:nvPr/>
        </p:nvSpPr>
        <p:spPr>
          <a:xfrm>
            <a:off x="897681" y="1987003"/>
            <a:ext cx="2391619" cy="31575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C4AACA92-9925-5B48-A724-EDEB22DBA760}"/>
              </a:ext>
            </a:extLst>
          </p:cNvPr>
          <p:cNvSpPr/>
          <p:nvPr/>
        </p:nvSpPr>
        <p:spPr>
          <a:xfrm>
            <a:off x="3441700" y="1987004"/>
            <a:ext cx="3406381" cy="31575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4B0A9238-D13F-C643-A359-A3965A1DF6E9}"/>
              </a:ext>
            </a:extLst>
          </p:cNvPr>
          <p:cNvSpPr/>
          <p:nvPr/>
        </p:nvSpPr>
        <p:spPr>
          <a:xfrm>
            <a:off x="6999948" y="1987004"/>
            <a:ext cx="4461720" cy="31575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8B5C7C3F-2005-9740-9CF0-1B348D84A06D}"/>
              </a:ext>
            </a:extLst>
          </p:cNvPr>
          <p:cNvCxnSpPr>
            <a:cxnSpLocks/>
          </p:cNvCxnSpPr>
          <p:nvPr/>
        </p:nvCxnSpPr>
        <p:spPr>
          <a:xfrm>
            <a:off x="4561692" y="4737100"/>
            <a:ext cx="2067708" cy="0"/>
          </a:xfrm>
          <a:prstGeom prst="straightConnector1">
            <a:avLst/>
          </a:prstGeom>
          <a:ln>
            <a:solidFill>
              <a:srgbClr val="FF6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A5CDA0F-E489-1244-AA66-38F32769B848}"/>
              </a:ext>
            </a:extLst>
          </p:cNvPr>
          <p:cNvCxnSpPr>
            <a:cxnSpLocks/>
          </p:cNvCxnSpPr>
          <p:nvPr/>
        </p:nvCxnSpPr>
        <p:spPr>
          <a:xfrm flipV="1">
            <a:off x="3911600" y="3165176"/>
            <a:ext cx="0" cy="1190924"/>
          </a:xfrm>
          <a:prstGeom prst="straightConnector1">
            <a:avLst/>
          </a:prstGeom>
          <a:ln>
            <a:solidFill>
              <a:srgbClr val="FF6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B7C230-8D80-614B-BC3E-28F1E438BA32}"/>
              </a:ext>
            </a:extLst>
          </p:cNvPr>
          <p:cNvSpPr/>
          <p:nvPr/>
        </p:nvSpPr>
        <p:spPr>
          <a:xfrm>
            <a:off x="7011735" y="3431239"/>
            <a:ext cx="658368" cy="3834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1241997-DE99-904E-8A54-32B72123E153}"/>
              </a:ext>
            </a:extLst>
          </p:cNvPr>
          <p:cNvSpPr/>
          <p:nvPr/>
        </p:nvSpPr>
        <p:spPr>
          <a:xfrm>
            <a:off x="7668275" y="3606795"/>
            <a:ext cx="658704" cy="3834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0D30D78-8FDB-0D48-8369-68141A193434}"/>
              </a:ext>
            </a:extLst>
          </p:cNvPr>
          <p:cNvSpPr/>
          <p:nvPr/>
        </p:nvSpPr>
        <p:spPr>
          <a:xfrm>
            <a:off x="8326980" y="3431264"/>
            <a:ext cx="661052" cy="3834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B5CFDD-5E06-AD40-87E5-D26642741D1E}"/>
              </a:ext>
            </a:extLst>
          </p:cNvPr>
          <p:cNvSpPr/>
          <p:nvPr/>
        </p:nvSpPr>
        <p:spPr>
          <a:xfrm>
            <a:off x="8982365" y="3606795"/>
            <a:ext cx="663944" cy="3834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68DE5A7-4212-054D-8925-2D04B47CD6D7}"/>
              </a:ext>
            </a:extLst>
          </p:cNvPr>
          <p:cNvSpPr/>
          <p:nvPr/>
        </p:nvSpPr>
        <p:spPr>
          <a:xfrm>
            <a:off x="9629668" y="3809999"/>
            <a:ext cx="671348" cy="1802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1F84BB1-4BE3-F24C-9C5B-6A6BDBE9FC8E}"/>
              </a:ext>
            </a:extLst>
          </p:cNvPr>
          <p:cNvCxnSpPr>
            <a:cxnSpLocks/>
          </p:cNvCxnSpPr>
          <p:nvPr/>
        </p:nvCxnSpPr>
        <p:spPr>
          <a:xfrm>
            <a:off x="6903889" y="1744980"/>
            <a:ext cx="0" cy="4166616"/>
          </a:xfrm>
          <a:prstGeom prst="line">
            <a:avLst/>
          </a:prstGeom>
          <a:ln>
            <a:solidFill>
              <a:srgbClr val="00548A"/>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1BA61CE-91FC-6741-808B-19B4F6A4D47F}"/>
              </a:ext>
            </a:extLst>
          </p:cNvPr>
          <p:cNvCxnSpPr>
            <a:cxnSpLocks/>
          </p:cNvCxnSpPr>
          <p:nvPr/>
        </p:nvCxnSpPr>
        <p:spPr>
          <a:xfrm>
            <a:off x="11509021" y="1897380"/>
            <a:ext cx="0" cy="4166616"/>
          </a:xfrm>
          <a:prstGeom prst="line">
            <a:avLst/>
          </a:prstGeom>
          <a:ln>
            <a:solidFill>
              <a:srgbClr val="00548A"/>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7F3C479-B2EC-854C-8250-D2CEF2484270}"/>
              </a:ext>
            </a:extLst>
          </p:cNvPr>
          <p:cNvSpPr/>
          <p:nvPr/>
        </p:nvSpPr>
        <p:spPr>
          <a:xfrm>
            <a:off x="10482471" y="2345636"/>
            <a:ext cx="723245" cy="726776"/>
          </a:xfrm>
          <a:prstGeom prst="ellipse">
            <a:avLst/>
          </a:prstGeom>
          <a:solidFill>
            <a:schemeClr val="bg1"/>
          </a:solidFill>
          <a:ln w="28575">
            <a:solidFill>
              <a:srgbClr val="A81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3" name="Rectangle 62">
            <a:extLst>
              <a:ext uri="{FF2B5EF4-FFF2-40B4-BE49-F238E27FC236}">
                <a16:creationId xmlns:a16="http://schemas.microsoft.com/office/drawing/2014/main" id="{57D2928E-D4B7-704F-BAC6-CE035D417BDF}"/>
              </a:ext>
            </a:extLst>
          </p:cNvPr>
          <p:cNvSpPr/>
          <p:nvPr/>
        </p:nvSpPr>
        <p:spPr>
          <a:xfrm>
            <a:off x="10393781" y="2491770"/>
            <a:ext cx="904700" cy="43961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A8133E"/>
                </a:solidFill>
                <a:latin typeface="Meta Offc Pro Normal" panose="020B0504030101020102" pitchFamily="34" charset="0"/>
              </a:rPr>
              <a:t>Illustrative</a:t>
            </a:r>
          </a:p>
        </p:txBody>
      </p:sp>
      <p:cxnSp>
        <p:nvCxnSpPr>
          <p:cNvPr id="32" name="Straight Connector 31">
            <a:extLst>
              <a:ext uri="{FF2B5EF4-FFF2-40B4-BE49-F238E27FC236}">
                <a16:creationId xmlns:a16="http://schemas.microsoft.com/office/drawing/2014/main" id="{4439EB73-FFE3-D84F-BFF5-FF095B9CCB53}"/>
              </a:ext>
            </a:extLst>
          </p:cNvPr>
          <p:cNvCxnSpPr>
            <a:cxnSpLocks/>
          </p:cNvCxnSpPr>
          <p:nvPr/>
        </p:nvCxnSpPr>
        <p:spPr>
          <a:xfrm>
            <a:off x="7668275" y="2345636"/>
            <a:ext cx="0" cy="28520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5773F1-7C3E-2646-B124-A16DE9957F8C}"/>
              </a:ext>
            </a:extLst>
          </p:cNvPr>
          <p:cNvCxnSpPr>
            <a:cxnSpLocks/>
          </p:cNvCxnSpPr>
          <p:nvPr/>
        </p:nvCxnSpPr>
        <p:spPr>
          <a:xfrm>
            <a:off x="8326979" y="2491770"/>
            <a:ext cx="0" cy="285200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DCB4BE0-430D-C945-BAE9-3A730FF60474}"/>
              </a:ext>
            </a:extLst>
          </p:cNvPr>
          <p:cNvCxnSpPr>
            <a:cxnSpLocks/>
          </p:cNvCxnSpPr>
          <p:nvPr/>
        </p:nvCxnSpPr>
        <p:spPr>
          <a:xfrm>
            <a:off x="8983491" y="2345636"/>
            <a:ext cx="0" cy="2924196"/>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2E74B7-41B5-ED42-B4C0-BB34D3167911}"/>
              </a:ext>
            </a:extLst>
          </p:cNvPr>
          <p:cNvCxnSpPr>
            <a:cxnSpLocks/>
          </p:cNvCxnSpPr>
          <p:nvPr/>
        </p:nvCxnSpPr>
        <p:spPr>
          <a:xfrm>
            <a:off x="9642856" y="2454962"/>
            <a:ext cx="0" cy="281487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2C72725-2271-1945-8BB8-C3BD608E8673}"/>
              </a:ext>
            </a:extLst>
          </p:cNvPr>
          <p:cNvSpPr/>
          <p:nvPr/>
        </p:nvSpPr>
        <p:spPr>
          <a:xfrm>
            <a:off x="2555748"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34" name="Rounded Rectangle 33">
            <a:extLst>
              <a:ext uri="{FF2B5EF4-FFF2-40B4-BE49-F238E27FC236}">
                <a16:creationId xmlns:a16="http://schemas.microsoft.com/office/drawing/2014/main" id="{1D8C8C3A-C46E-C34B-866B-E0B53480044B}"/>
              </a:ext>
            </a:extLst>
          </p:cNvPr>
          <p:cNvSpPr/>
          <p:nvPr/>
        </p:nvSpPr>
        <p:spPr>
          <a:xfrm>
            <a:off x="2843784"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41" name="Rounded Rectangle 40">
            <a:extLst>
              <a:ext uri="{FF2B5EF4-FFF2-40B4-BE49-F238E27FC236}">
                <a16:creationId xmlns:a16="http://schemas.microsoft.com/office/drawing/2014/main" id="{C09E27BD-534B-BA4A-926D-78BF655546DA}"/>
              </a:ext>
            </a:extLst>
          </p:cNvPr>
          <p:cNvSpPr/>
          <p:nvPr/>
        </p:nvSpPr>
        <p:spPr>
          <a:xfrm>
            <a:off x="3131820"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42" name="Rounded Rectangle 41">
            <a:extLst>
              <a:ext uri="{FF2B5EF4-FFF2-40B4-BE49-F238E27FC236}">
                <a16:creationId xmlns:a16="http://schemas.microsoft.com/office/drawing/2014/main" id="{77327474-9D5A-E948-B7B2-172548A4CE2C}"/>
              </a:ext>
            </a:extLst>
          </p:cNvPr>
          <p:cNvSpPr/>
          <p:nvPr/>
        </p:nvSpPr>
        <p:spPr>
          <a:xfrm>
            <a:off x="3828675"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43" name="Rounded Rectangle 42">
            <a:extLst>
              <a:ext uri="{FF2B5EF4-FFF2-40B4-BE49-F238E27FC236}">
                <a16:creationId xmlns:a16="http://schemas.microsoft.com/office/drawing/2014/main" id="{EC0A6A5C-0A04-A14C-B005-C1F12AFF0313}"/>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44" name="Rounded Rectangle 43">
            <a:extLst>
              <a:ext uri="{FF2B5EF4-FFF2-40B4-BE49-F238E27FC236}">
                <a16:creationId xmlns:a16="http://schemas.microsoft.com/office/drawing/2014/main" id="{3F5FF80B-B127-E34E-AFF7-9392DC1C5EF5}"/>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45" name="Rounded Rectangle 44">
            <a:extLst>
              <a:ext uri="{FF2B5EF4-FFF2-40B4-BE49-F238E27FC236}">
                <a16:creationId xmlns:a16="http://schemas.microsoft.com/office/drawing/2014/main" id="{11299B6D-F89C-8040-9D7D-312C193DDABF}"/>
              </a:ext>
            </a:extLst>
          </p:cNvPr>
          <p:cNvSpPr/>
          <p:nvPr/>
        </p:nvSpPr>
        <p:spPr>
          <a:xfrm>
            <a:off x="1856232"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37" name="Rounded Rectangle 36">
            <a:extLst>
              <a:ext uri="{FF2B5EF4-FFF2-40B4-BE49-F238E27FC236}">
                <a16:creationId xmlns:a16="http://schemas.microsoft.com/office/drawing/2014/main" id="{F69259AE-E6E8-FA48-8727-E961842DA387}"/>
              </a:ext>
            </a:extLst>
          </p:cNvPr>
          <p:cNvSpPr/>
          <p:nvPr/>
        </p:nvSpPr>
        <p:spPr>
          <a:xfrm>
            <a:off x="4525530"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18590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B76B8F-50F5-DA46-8C44-832D64CEAD42}"/>
              </a:ext>
            </a:extLst>
          </p:cNvPr>
          <p:cNvSpPr>
            <a:spLocks noGrp="1"/>
          </p:cNvSpPr>
          <p:nvPr>
            <p:ph type="body" sz="quarter" idx="10"/>
          </p:nvPr>
        </p:nvSpPr>
        <p:spPr/>
        <p:txBody>
          <a:bodyPr>
            <a:noAutofit/>
          </a:bodyPr>
          <a:lstStyle/>
          <a:p>
            <a:r>
              <a:rPr lang="en-US" dirty="0"/>
              <a:t>We are standardizing development, testing, and deployment lifecycle to ensure our data is consistent, high quality, and fit-for-purpose.</a:t>
            </a:r>
          </a:p>
        </p:txBody>
      </p:sp>
      <p:grpSp>
        <p:nvGrpSpPr>
          <p:cNvPr id="4" name="Group 3">
            <a:extLst>
              <a:ext uri="{FF2B5EF4-FFF2-40B4-BE49-F238E27FC236}">
                <a16:creationId xmlns:a16="http://schemas.microsoft.com/office/drawing/2014/main" id="{198D9557-9FA0-E040-954A-D45AB1E3814C}"/>
              </a:ext>
            </a:extLst>
          </p:cNvPr>
          <p:cNvGrpSpPr/>
          <p:nvPr/>
        </p:nvGrpSpPr>
        <p:grpSpPr>
          <a:xfrm>
            <a:off x="1163591" y="1826486"/>
            <a:ext cx="9864817" cy="4354857"/>
            <a:chOff x="1163591" y="1826486"/>
            <a:chExt cx="9864817" cy="4354857"/>
          </a:xfrm>
        </p:grpSpPr>
        <p:sp>
          <p:nvSpPr>
            <p:cNvPr id="6" name="Rectangle 5">
              <a:extLst>
                <a:ext uri="{FF2B5EF4-FFF2-40B4-BE49-F238E27FC236}">
                  <a16:creationId xmlns:a16="http://schemas.microsoft.com/office/drawing/2014/main" id="{E2D5492E-D63E-294F-844F-C2BD62B55BCA}"/>
                </a:ext>
              </a:extLst>
            </p:cNvPr>
            <p:cNvSpPr/>
            <p:nvPr/>
          </p:nvSpPr>
          <p:spPr>
            <a:xfrm>
              <a:off x="1163591" y="1831925"/>
              <a:ext cx="1068146" cy="870508"/>
            </a:xfrm>
            <a:prstGeom prst="rect">
              <a:avLst/>
            </a:prstGeom>
            <a:solidFill>
              <a:srgbClr val="AFAA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dirty="0">
                  <a:solidFill>
                    <a:schemeClr val="bg1"/>
                  </a:solidFill>
                  <a:latin typeface="Meta Offc Pro Normal" panose="020B0504030101020102" pitchFamily="34" charset="0"/>
                </a:rPr>
                <a:t>Analyze</a:t>
              </a:r>
              <a:endParaRPr lang="en-US" b="1" dirty="0">
                <a:solidFill>
                  <a:schemeClr val="bg1"/>
                </a:solidFill>
              </a:endParaRPr>
            </a:p>
          </p:txBody>
        </p:sp>
        <p:sp>
          <p:nvSpPr>
            <p:cNvPr id="7" name="Rectangle 6">
              <a:extLst>
                <a:ext uri="{FF2B5EF4-FFF2-40B4-BE49-F238E27FC236}">
                  <a16:creationId xmlns:a16="http://schemas.microsoft.com/office/drawing/2014/main" id="{5E20480E-9874-9347-9F82-BA669A08BCF7}"/>
                </a:ext>
              </a:extLst>
            </p:cNvPr>
            <p:cNvSpPr/>
            <p:nvPr/>
          </p:nvSpPr>
          <p:spPr>
            <a:xfrm>
              <a:off x="1163591" y="2699309"/>
              <a:ext cx="1068146" cy="870508"/>
            </a:xfrm>
            <a:prstGeom prst="rect">
              <a:avLst/>
            </a:prstGeom>
            <a:solidFill>
              <a:srgbClr val="5A5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dirty="0">
                  <a:solidFill>
                    <a:prstClr val="white"/>
                  </a:solidFill>
                  <a:latin typeface="Meta Offc Pro Normal" panose="020B0504030101020102" pitchFamily="34" charset="0"/>
                </a:rPr>
                <a:t>Define</a:t>
              </a:r>
              <a:endParaRPr lang="en-US" dirty="0"/>
            </a:p>
          </p:txBody>
        </p:sp>
        <p:sp>
          <p:nvSpPr>
            <p:cNvPr id="8" name="Rectangle 7">
              <a:extLst>
                <a:ext uri="{FF2B5EF4-FFF2-40B4-BE49-F238E27FC236}">
                  <a16:creationId xmlns:a16="http://schemas.microsoft.com/office/drawing/2014/main" id="{E8570F98-CF11-2446-B22A-E145AD9E5B5B}"/>
                </a:ext>
              </a:extLst>
            </p:cNvPr>
            <p:cNvSpPr/>
            <p:nvPr/>
          </p:nvSpPr>
          <p:spPr>
            <a:xfrm>
              <a:off x="1163591" y="3569818"/>
              <a:ext cx="1068146" cy="870508"/>
            </a:xfrm>
            <a:prstGeom prst="rect">
              <a:avLst/>
            </a:prstGeom>
            <a:solidFill>
              <a:srgbClr val="AFAA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dirty="0">
                  <a:solidFill>
                    <a:prstClr val="white"/>
                  </a:solidFill>
                  <a:latin typeface="Meta Offc Pro Normal" panose="020B0504030101020102" pitchFamily="34" charset="0"/>
                </a:rPr>
                <a:t>Code</a:t>
              </a:r>
              <a:endParaRPr lang="en-US" dirty="0"/>
            </a:p>
          </p:txBody>
        </p:sp>
        <p:sp>
          <p:nvSpPr>
            <p:cNvPr id="9" name="Rectangle 8">
              <a:extLst>
                <a:ext uri="{FF2B5EF4-FFF2-40B4-BE49-F238E27FC236}">
                  <a16:creationId xmlns:a16="http://schemas.microsoft.com/office/drawing/2014/main" id="{54BD0392-9412-F644-94B8-660FF9F8DD49}"/>
                </a:ext>
              </a:extLst>
            </p:cNvPr>
            <p:cNvSpPr/>
            <p:nvPr/>
          </p:nvSpPr>
          <p:spPr>
            <a:xfrm>
              <a:off x="1163591" y="4440326"/>
              <a:ext cx="1068146" cy="870508"/>
            </a:xfrm>
            <a:prstGeom prst="rect">
              <a:avLst/>
            </a:prstGeom>
            <a:solidFill>
              <a:srgbClr val="5A5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dirty="0">
                  <a:solidFill>
                    <a:prstClr val="white"/>
                  </a:solidFill>
                  <a:latin typeface="Meta Offc Pro Normal" panose="020B0504030101020102" pitchFamily="34" charset="0"/>
                </a:rPr>
                <a:t>Deploy</a:t>
              </a:r>
              <a:endParaRPr lang="en-US" dirty="0"/>
            </a:p>
          </p:txBody>
        </p:sp>
        <p:sp>
          <p:nvSpPr>
            <p:cNvPr id="10" name="Rectangle 9">
              <a:extLst>
                <a:ext uri="{FF2B5EF4-FFF2-40B4-BE49-F238E27FC236}">
                  <a16:creationId xmlns:a16="http://schemas.microsoft.com/office/drawing/2014/main" id="{0530388F-BCBC-6B44-BCA5-0EB14345418B}"/>
                </a:ext>
              </a:extLst>
            </p:cNvPr>
            <p:cNvSpPr/>
            <p:nvPr/>
          </p:nvSpPr>
          <p:spPr>
            <a:xfrm>
              <a:off x="1163591" y="5310835"/>
              <a:ext cx="1068146" cy="870508"/>
            </a:xfrm>
            <a:prstGeom prst="rect">
              <a:avLst/>
            </a:prstGeom>
            <a:solidFill>
              <a:srgbClr val="AFAA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b="1" dirty="0">
                  <a:solidFill>
                    <a:prstClr val="white"/>
                  </a:solidFill>
                  <a:latin typeface="Meta Offc Pro Normal" panose="020B0504030101020102" pitchFamily="34" charset="0"/>
                </a:rPr>
                <a:t>Support</a:t>
              </a:r>
              <a:endParaRPr lang="en-US" dirty="0"/>
            </a:p>
          </p:txBody>
        </p:sp>
        <p:sp>
          <p:nvSpPr>
            <p:cNvPr id="13" name="Pentagon 12">
              <a:extLst>
                <a:ext uri="{FF2B5EF4-FFF2-40B4-BE49-F238E27FC236}">
                  <a16:creationId xmlns:a16="http://schemas.microsoft.com/office/drawing/2014/main" id="{F168223A-8B80-1447-83D3-6ED0DF7B9A76}"/>
                </a:ext>
              </a:extLst>
            </p:cNvPr>
            <p:cNvSpPr/>
            <p:nvPr/>
          </p:nvSpPr>
          <p:spPr>
            <a:xfrm>
              <a:off x="2666077" y="3662172"/>
              <a:ext cx="8362331" cy="685800"/>
            </a:xfrm>
            <a:prstGeom prst="homePlate">
              <a:avLst/>
            </a:prstGeom>
            <a:solidFill>
              <a:srgbClr val="AFAAD5"/>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nSpc>
                  <a:spcPts val="1600"/>
                </a:lnSpc>
                <a:defRPr/>
              </a:pPr>
              <a:r>
                <a:rPr lang="en-US" sz="1200" dirty="0">
                  <a:solidFill>
                    <a:srgbClr val="3D347F"/>
                  </a:solidFill>
                  <a:latin typeface="Meta Offc Pro Normal" panose="020B0504030101020102" pitchFamily="34" charset="0"/>
                </a:rPr>
                <a:t>Leverage consistent Data Asset-based design patterns and ensure appropriate data quality</a:t>
              </a:r>
            </a:p>
          </p:txBody>
        </p:sp>
        <p:sp>
          <p:nvSpPr>
            <p:cNvPr id="16" name="Rectangle 15">
              <a:extLst>
                <a:ext uri="{FF2B5EF4-FFF2-40B4-BE49-F238E27FC236}">
                  <a16:creationId xmlns:a16="http://schemas.microsoft.com/office/drawing/2014/main" id="{78848202-DD46-964F-8CE1-FDD3E35153B7}"/>
                </a:ext>
              </a:extLst>
            </p:cNvPr>
            <p:cNvSpPr/>
            <p:nvPr/>
          </p:nvSpPr>
          <p:spPr>
            <a:xfrm>
              <a:off x="2231737" y="3534123"/>
              <a:ext cx="434645" cy="931086"/>
            </a:xfrm>
            <a:custGeom>
              <a:avLst/>
              <a:gdLst>
                <a:gd name="connsiteX0" fmla="*/ 0 w 434340"/>
                <a:gd name="connsiteY0" fmla="*/ 0 h 870508"/>
                <a:gd name="connsiteX1" fmla="*/ 434340 w 434340"/>
                <a:gd name="connsiteY1" fmla="*/ 0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83457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342265 w 434340"/>
                <a:gd name="connsiteY2" fmla="*/ 753033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1165 w 434340"/>
                <a:gd name="connsiteY2" fmla="*/ 778433 h 870508"/>
                <a:gd name="connsiteX3" fmla="*/ 0 w 434340"/>
                <a:gd name="connsiteY3" fmla="*/ 870508 h 870508"/>
                <a:gd name="connsiteX4" fmla="*/ 0 w 434340"/>
                <a:gd name="connsiteY4" fmla="*/ 0 h 870508"/>
                <a:gd name="connsiteX0" fmla="*/ 0 w 434645"/>
                <a:gd name="connsiteY0" fmla="*/ 0 h 870508"/>
                <a:gd name="connsiteX1" fmla="*/ 434340 w 434645"/>
                <a:gd name="connsiteY1" fmla="*/ 94343 h 870508"/>
                <a:gd name="connsiteX2" fmla="*/ 434340 w 434645"/>
                <a:gd name="connsiteY2" fmla="*/ 778433 h 870508"/>
                <a:gd name="connsiteX3" fmla="*/ 0 w 434645"/>
                <a:gd name="connsiteY3" fmla="*/ 870508 h 870508"/>
                <a:gd name="connsiteX4" fmla="*/ 0 w 434645"/>
                <a:gd name="connsiteY4" fmla="*/ 0 h 870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645" h="870508">
                  <a:moveTo>
                    <a:pt x="0" y="0"/>
                  </a:moveTo>
                  <a:lnTo>
                    <a:pt x="434340" y="94343"/>
                  </a:lnTo>
                  <a:cubicBezTo>
                    <a:pt x="433282" y="322373"/>
                    <a:pt x="435398" y="550403"/>
                    <a:pt x="434340" y="778433"/>
                  </a:cubicBezTo>
                  <a:lnTo>
                    <a:pt x="0" y="870508"/>
                  </a:lnTo>
                  <a:lnTo>
                    <a:pt x="0" y="0"/>
                  </a:lnTo>
                  <a:close/>
                </a:path>
              </a:pathLst>
            </a:custGeom>
            <a:solidFill>
              <a:srgbClr val="7F7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a:extLst>
                <a:ext uri="{FF2B5EF4-FFF2-40B4-BE49-F238E27FC236}">
                  <a16:creationId xmlns:a16="http://schemas.microsoft.com/office/drawing/2014/main" id="{94243D77-E6EC-0B47-8A17-4322FA0CA348}"/>
                </a:ext>
              </a:extLst>
            </p:cNvPr>
            <p:cNvSpPr/>
            <p:nvPr/>
          </p:nvSpPr>
          <p:spPr>
            <a:xfrm>
              <a:off x="2666078" y="2976372"/>
              <a:ext cx="7654400" cy="685800"/>
            </a:xfrm>
            <a:prstGeom prst="homePlate">
              <a:avLst/>
            </a:prstGeom>
            <a:solidFill>
              <a:srgbClr val="5A5199"/>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nSpc>
                  <a:spcPts val="1600"/>
                </a:lnSpc>
                <a:defRPr/>
              </a:pPr>
              <a:r>
                <a:rPr lang="en-US" sz="1200" dirty="0">
                  <a:solidFill>
                    <a:prstClr val="white"/>
                  </a:solidFill>
                  <a:latin typeface="Meta Offc Pro Normal" panose="020B0504030101020102" pitchFamily="34" charset="0"/>
                </a:rPr>
                <a:t>Implement consistent defensive coding, Configuration Management,</a:t>
              </a:r>
              <a:br>
                <a:rPr lang="en-US" sz="1200" dirty="0">
                  <a:solidFill>
                    <a:prstClr val="white"/>
                  </a:solidFill>
                  <a:latin typeface="Meta Offc Pro Normal" panose="020B0504030101020102" pitchFamily="34" charset="0"/>
                </a:rPr>
              </a:br>
              <a:r>
                <a:rPr lang="en-US" sz="1200" dirty="0">
                  <a:solidFill>
                    <a:prstClr val="white"/>
                  </a:solidFill>
                  <a:latin typeface="Meta Offc Pro Normal" panose="020B0504030101020102" pitchFamily="34" charset="0"/>
                </a:rPr>
                <a:t>and Testing standards to minimize code-related issues</a:t>
              </a:r>
            </a:p>
          </p:txBody>
        </p:sp>
        <p:sp>
          <p:nvSpPr>
            <p:cNvPr id="18" name="Pentagon 17">
              <a:extLst>
                <a:ext uri="{FF2B5EF4-FFF2-40B4-BE49-F238E27FC236}">
                  <a16:creationId xmlns:a16="http://schemas.microsoft.com/office/drawing/2014/main" id="{8731BEE9-1EC0-AF44-BFE8-90D7DFB2D018}"/>
                </a:ext>
              </a:extLst>
            </p:cNvPr>
            <p:cNvSpPr/>
            <p:nvPr/>
          </p:nvSpPr>
          <p:spPr>
            <a:xfrm>
              <a:off x="2666078" y="4347970"/>
              <a:ext cx="7654400" cy="685800"/>
            </a:xfrm>
            <a:prstGeom prst="homePlate">
              <a:avLst/>
            </a:prstGeom>
            <a:solidFill>
              <a:srgbClr val="5A5199"/>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nSpc>
                  <a:spcPts val="1600"/>
                </a:lnSpc>
                <a:defRPr/>
              </a:pPr>
              <a:r>
                <a:rPr lang="en-US" sz="1200" dirty="0">
                  <a:solidFill>
                    <a:prstClr val="white"/>
                  </a:solidFill>
                  <a:latin typeface="Meta Offc Pro Normal" panose="020B0504030101020102" pitchFamily="34" charset="0"/>
                </a:rPr>
                <a:t>Create efficient job schedules and automate deployment, Change Management,</a:t>
              </a:r>
              <a:br>
                <a:rPr lang="en-US" sz="1200" dirty="0">
                  <a:solidFill>
                    <a:prstClr val="white"/>
                  </a:solidFill>
                  <a:latin typeface="Meta Offc Pro Normal" panose="020B0504030101020102" pitchFamily="34" charset="0"/>
                </a:rPr>
              </a:br>
              <a:r>
                <a:rPr lang="en-US" sz="1200" dirty="0">
                  <a:solidFill>
                    <a:prstClr val="white"/>
                  </a:solidFill>
                  <a:latin typeface="Meta Offc Pro Normal" panose="020B0504030101020102" pitchFamily="34" charset="0"/>
                </a:rPr>
                <a:t>and Release Management processes to reduce human error</a:t>
              </a:r>
            </a:p>
          </p:txBody>
        </p:sp>
        <p:sp>
          <p:nvSpPr>
            <p:cNvPr id="19" name="Pentagon 18">
              <a:extLst>
                <a:ext uri="{FF2B5EF4-FFF2-40B4-BE49-F238E27FC236}">
                  <a16:creationId xmlns:a16="http://schemas.microsoft.com/office/drawing/2014/main" id="{35100720-1050-2B41-92FF-4719CC41B1B1}"/>
                </a:ext>
              </a:extLst>
            </p:cNvPr>
            <p:cNvSpPr/>
            <p:nvPr/>
          </p:nvSpPr>
          <p:spPr>
            <a:xfrm>
              <a:off x="2666077" y="2298713"/>
              <a:ext cx="6955338" cy="685800"/>
            </a:xfrm>
            <a:prstGeom prst="homePlate">
              <a:avLst/>
            </a:prstGeom>
            <a:solidFill>
              <a:srgbClr val="AFAAD5"/>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nSpc>
                  <a:spcPts val="1600"/>
                </a:lnSpc>
                <a:defRPr/>
              </a:pPr>
              <a:r>
                <a:rPr lang="en-US" sz="1200" dirty="0">
                  <a:solidFill>
                    <a:srgbClr val="3D347F"/>
                  </a:solidFill>
                  <a:latin typeface="Meta Offc Pro Normal" panose="020B0504030101020102" pitchFamily="34" charset="0"/>
                </a:rPr>
                <a:t>Ensure alignment with Target Data Architecture, source systems, and strategic goals</a:t>
              </a:r>
            </a:p>
          </p:txBody>
        </p:sp>
        <p:sp>
          <p:nvSpPr>
            <p:cNvPr id="20" name="Pentagon 19">
              <a:extLst>
                <a:ext uri="{FF2B5EF4-FFF2-40B4-BE49-F238E27FC236}">
                  <a16:creationId xmlns:a16="http://schemas.microsoft.com/office/drawing/2014/main" id="{A2339876-9C61-C941-A8C7-806E93940AE0}"/>
                </a:ext>
              </a:extLst>
            </p:cNvPr>
            <p:cNvSpPr/>
            <p:nvPr/>
          </p:nvSpPr>
          <p:spPr>
            <a:xfrm>
              <a:off x="2666077" y="5033770"/>
              <a:ext cx="6955337" cy="685800"/>
            </a:xfrm>
            <a:prstGeom prst="homePlate">
              <a:avLst/>
            </a:prstGeom>
            <a:solidFill>
              <a:srgbClr val="AFAAD5"/>
            </a:solidFill>
            <a:ln>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a:lnSpc>
                  <a:spcPts val="1600"/>
                </a:lnSpc>
                <a:defRPr/>
              </a:pPr>
              <a:r>
                <a:rPr lang="en-US" sz="1200" dirty="0">
                  <a:solidFill>
                    <a:srgbClr val="3D347F"/>
                  </a:solidFill>
                  <a:latin typeface="Meta Offc Pro Normal" panose="020B0504030101020102" pitchFamily="34" charset="0"/>
                </a:rPr>
                <a:t>Effectively manage incidents through rapid response and</a:t>
              </a:r>
              <a:br>
                <a:rPr lang="en-US" sz="1200" dirty="0">
                  <a:solidFill>
                    <a:srgbClr val="3D347F"/>
                  </a:solidFill>
                  <a:latin typeface="Meta Offc Pro Normal" panose="020B0504030101020102" pitchFamily="34" charset="0"/>
                </a:rPr>
              </a:br>
              <a:r>
                <a:rPr lang="en-US" sz="1200" dirty="0">
                  <a:solidFill>
                    <a:srgbClr val="3D347F"/>
                  </a:solidFill>
                  <a:latin typeface="Meta Offc Pro Normal" panose="020B0504030101020102" pitchFamily="34" charset="0"/>
                </a:rPr>
                <a:t>proactive, accurate, and consistent communications</a:t>
              </a:r>
            </a:p>
          </p:txBody>
        </p:sp>
        <p:sp>
          <p:nvSpPr>
            <p:cNvPr id="21" name="Rectangle 15">
              <a:extLst>
                <a:ext uri="{FF2B5EF4-FFF2-40B4-BE49-F238E27FC236}">
                  <a16:creationId xmlns:a16="http://schemas.microsoft.com/office/drawing/2014/main" id="{20571FC8-43D4-7542-BB40-3CBA63DF7E75}"/>
                </a:ext>
              </a:extLst>
            </p:cNvPr>
            <p:cNvSpPr/>
            <p:nvPr/>
          </p:nvSpPr>
          <p:spPr>
            <a:xfrm>
              <a:off x="2231431" y="4348401"/>
              <a:ext cx="438032" cy="962432"/>
            </a:xfrm>
            <a:custGeom>
              <a:avLst/>
              <a:gdLst>
                <a:gd name="connsiteX0" fmla="*/ 0 w 434340"/>
                <a:gd name="connsiteY0" fmla="*/ 0 h 870508"/>
                <a:gd name="connsiteX1" fmla="*/ 434340 w 434340"/>
                <a:gd name="connsiteY1" fmla="*/ 0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83457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342265 w 434340"/>
                <a:gd name="connsiteY2" fmla="*/ 753033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1165 w 434340"/>
                <a:gd name="connsiteY2" fmla="*/ 778433 h 870508"/>
                <a:gd name="connsiteX3" fmla="*/ 0 w 434340"/>
                <a:gd name="connsiteY3" fmla="*/ 870508 h 870508"/>
                <a:gd name="connsiteX4" fmla="*/ 0 w 434340"/>
                <a:gd name="connsiteY4" fmla="*/ 0 h 870508"/>
                <a:gd name="connsiteX0" fmla="*/ 0 w 434645"/>
                <a:gd name="connsiteY0" fmla="*/ 0 h 870508"/>
                <a:gd name="connsiteX1" fmla="*/ 434340 w 434645"/>
                <a:gd name="connsiteY1" fmla="*/ 94343 h 870508"/>
                <a:gd name="connsiteX2" fmla="*/ 434340 w 434645"/>
                <a:gd name="connsiteY2" fmla="*/ 778433 h 870508"/>
                <a:gd name="connsiteX3" fmla="*/ 0 w 434645"/>
                <a:gd name="connsiteY3" fmla="*/ 870508 h 870508"/>
                <a:gd name="connsiteX4" fmla="*/ 0 w 434645"/>
                <a:gd name="connsiteY4" fmla="*/ 0 h 870508"/>
                <a:gd name="connsiteX0" fmla="*/ 0 w 441113"/>
                <a:gd name="connsiteY0" fmla="*/ 91924 h 962432"/>
                <a:gd name="connsiteX1" fmla="*/ 441113 w 441113"/>
                <a:gd name="connsiteY1" fmla="*/ 0 h 962432"/>
                <a:gd name="connsiteX2" fmla="*/ 434340 w 441113"/>
                <a:gd name="connsiteY2" fmla="*/ 870357 h 962432"/>
                <a:gd name="connsiteX3" fmla="*/ 0 w 441113"/>
                <a:gd name="connsiteY3" fmla="*/ 962432 h 962432"/>
                <a:gd name="connsiteX4" fmla="*/ 0 w 441113"/>
                <a:gd name="connsiteY4" fmla="*/ 91924 h 962432"/>
                <a:gd name="connsiteX0" fmla="*/ 0 w 437727"/>
                <a:gd name="connsiteY0" fmla="*/ 88537 h 959045"/>
                <a:gd name="connsiteX1" fmla="*/ 437727 w 437727"/>
                <a:gd name="connsiteY1" fmla="*/ 0 h 959045"/>
                <a:gd name="connsiteX2" fmla="*/ 434340 w 437727"/>
                <a:gd name="connsiteY2" fmla="*/ 866970 h 959045"/>
                <a:gd name="connsiteX3" fmla="*/ 0 w 437727"/>
                <a:gd name="connsiteY3" fmla="*/ 959045 h 959045"/>
                <a:gd name="connsiteX4" fmla="*/ 0 w 437727"/>
                <a:gd name="connsiteY4" fmla="*/ 88537 h 959045"/>
                <a:gd name="connsiteX0" fmla="*/ 0 w 438032"/>
                <a:gd name="connsiteY0" fmla="*/ 88537 h 959045"/>
                <a:gd name="connsiteX1" fmla="*/ 437727 w 438032"/>
                <a:gd name="connsiteY1" fmla="*/ 0 h 959045"/>
                <a:gd name="connsiteX2" fmla="*/ 437727 w 438032"/>
                <a:gd name="connsiteY2" fmla="*/ 680703 h 959045"/>
                <a:gd name="connsiteX3" fmla="*/ 0 w 438032"/>
                <a:gd name="connsiteY3" fmla="*/ 959045 h 959045"/>
                <a:gd name="connsiteX4" fmla="*/ 0 w 438032"/>
                <a:gd name="connsiteY4" fmla="*/ 88537 h 959045"/>
                <a:gd name="connsiteX0" fmla="*/ 0 w 441113"/>
                <a:gd name="connsiteY0" fmla="*/ 88537 h 959045"/>
                <a:gd name="connsiteX1" fmla="*/ 441113 w 441113"/>
                <a:gd name="connsiteY1" fmla="*/ 0 h 959045"/>
                <a:gd name="connsiteX2" fmla="*/ 437727 w 441113"/>
                <a:gd name="connsiteY2" fmla="*/ 680703 h 959045"/>
                <a:gd name="connsiteX3" fmla="*/ 0 w 441113"/>
                <a:gd name="connsiteY3" fmla="*/ 959045 h 959045"/>
                <a:gd name="connsiteX4" fmla="*/ 0 w 441113"/>
                <a:gd name="connsiteY4" fmla="*/ 88537 h 959045"/>
                <a:gd name="connsiteX0" fmla="*/ 0 w 438032"/>
                <a:gd name="connsiteY0" fmla="*/ 91924 h 962432"/>
                <a:gd name="connsiteX1" fmla="*/ 437726 w 438032"/>
                <a:gd name="connsiteY1" fmla="*/ 0 h 962432"/>
                <a:gd name="connsiteX2" fmla="*/ 437727 w 438032"/>
                <a:gd name="connsiteY2" fmla="*/ 684090 h 962432"/>
                <a:gd name="connsiteX3" fmla="*/ 0 w 438032"/>
                <a:gd name="connsiteY3" fmla="*/ 962432 h 962432"/>
                <a:gd name="connsiteX4" fmla="*/ 0 w 438032"/>
                <a:gd name="connsiteY4" fmla="*/ 91924 h 9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032" h="962432">
                  <a:moveTo>
                    <a:pt x="0" y="91924"/>
                  </a:moveTo>
                  <a:lnTo>
                    <a:pt x="437726" y="0"/>
                  </a:lnTo>
                  <a:cubicBezTo>
                    <a:pt x="436668" y="228030"/>
                    <a:pt x="438785" y="456060"/>
                    <a:pt x="437727" y="684090"/>
                  </a:cubicBezTo>
                  <a:lnTo>
                    <a:pt x="0" y="962432"/>
                  </a:lnTo>
                  <a:lnTo>
                    <a:pt x="0" y="91924"/>
                  </a:lnTo>
                  <a:close/>
                </a:path>
              </a:pathLst>
            </a:custGeom>
            <a:solidFill>
              <a:srgbClr val="3D3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6D132B6B-4440-274D-AEC7-CFC1AE51E4D1}"/>
                </a:ext>
              </a:extLst>
            </p:cNvPr>
            <p:cNvSpPr/>
            <p:nvPr/>
          </p:nvSpPr>
          <p:spPr>
            <a:xfrm flipV="1">
              <a:off x="2229144" y="2690319"/>
              <a:ext cx="438032" cy="971003"/>
            </a:xfrm>
            <a:custGeom>
              <a:avLst/>
              <a:gdLst>
                <a:gd name="connsiteX0" fmla="*/ 0 w 434340"/>
                <a:gd name="connsiteY0" fmla="*/ 0 h 870508"/>
                <a:gd name="connsiteX1" fmla="*/ 434340 w 434340"/>
                <a:gd name="connsiteY1" fmla="*/ 0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83457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342265 w 434340"/>
                <a:gd name="connsiteY2" fmla="*/ 753033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1165 w 434340"/>
                <a:gd name="connsiteY2" fmla="*/ 778433 h 870508"/>
                <a:gd name="connsiteX3" fmla="*/ 0 w 434340"/>
                <a:gd name="connsiteY3" fmla="*/ 870508 h 870508"/>
                <a:gd name="connsiteX4" fmla="*/ 0 w 434340"/>
                <a:gd name="connsiteY4" fmla="*/ 0 h 870508"/>
                <a:gd name="connsiteX0" fmla="*/ 0 w 434645"/>
                <a:gd name="connsiteY0" fmla="*/ 0 h 870508"/>
                <a:gd name="connsiteX1" fmla="*/ 434340 w 434645"/>
                <a:gd name="connsiteY1" fmla="*/ 94343 h 870508"/>
                <a:gd name="connsiteX2" fmla="*/ 434340 w 434645"/>
                <a:gd name="connsiteY2" fmla="*/ 778433 h 870508"/>
                <a:gd name="connsiteX3" fmla="*/ 0 w 434645"/>
                <a:gd name="connsiteY3" fmla="*/ 870508 h 870508"/>
                <a:gd name="connsiteX4" fmla="*/ 0 w 434645"/>
                <a:gd name="connsiteY4" fmla="*/ 0 h 870508"/>
                <a:gd name="connsiteX0" fmla="*/ 0 w 441113"/>
                <a:gd name="connsiteY0" fmla="*/ 91924 h 962432"/>
                <a:gd name="connsiteX1" fmla="*/ 441113 w 441113"/>
                <a:gd name="connsiteY1" fmla="*/ 0 h 962432"/>
                <a:gd name="connsiteX2" fmla="*/ 434340 w 441113"/>
                <a:gd name="connsiteY2" fmla="*/ 870357 h 962432"/>
                <a:gd name="connsiteX3" fmla="*/ 0 w 441113"/>
                <a:gd name="connsiteY3" fmla="*/ 962432 h 962432"/>
                <a:gd name="connsiteX4" fmla="*/ 0 w 441113"/>
                <a:gd name="connsiteY4" fmla="*/ 91924 h 962432"/>
                <a:gd name="connsiteX0" fmla="*/ 0 w 437727"/>
                <a:gd name="connsiteY0" fmla="*/ 88537 h 959045"/>
                <a:gd name="connsiteX1" fmla="*/ 437727 w 437727"/>
                <a:gd name="connsiteY1" fmla="*/ 0 h 959045"/>
                <a:gd name="connsiteX2" fmla="*/ 434340 w 437727"/>
                <a:gd name="connsiteY2" fmla="*/ 866970 h 959045"/>
                <a:gd name="connsiteX3" fmla="*/ 0 w 437727"/>
                <a:gd name="connsiteY3" fmla="*/ 959045 h 959045"/>
                <a:gd name="connsiteX4" fmla="*/ 0 w 437727"/>
                <a:gd name="connsiteY4" fmla="*/ 88537 h 959045"/>
                <a:gd name="connsiteX0" fmla="*/ 0 w 438032"/>
                <a:gd name="connsiteY0" fmla="*/ 88537 h 959045"/>
                <a:gd name="connsiteX1" fmla="*/ 437727 w 438032"/>
                <a:gd name="connsiteY1" fmla="*/ 0 h 959045"/>
                <a:gd name="connsiteX2" fmla="*/ 437727 w 438032"/>
                <a:gd name="connsiteY2" fmla="*/ 680703 h 959045"/>
                <a:gd name="connsiteX3" fmla="*/ 0 w 438032"/>
                <a:gd name="connsiteY3" fmla="*/ 959045 h 959045"/>
                <a:gd name="connsiteX4" fmla="*/ 0 w 438032"/>
                <a:gd name="connsiteY4" fmla="*/ 88537 h 959045"/>
                <a:gd name="connsiteX0" fmla="*/ 0 w 441113"/>
                <a:gd name="connsiteY0" fmla="*/ 88537 h 959045"/>
                <a:gd name="connsiteX1" fmla="*/ 441113 w 441113"/>
                <a:gd name="connsiteY1" fmla="*/ 0 h 959045"/>
                <a:gd name="connsiteX2" fmla="*/ 437727 w 441113"/>
                <a:gd name="connsiteY2" fmla="*/ 680703 h 959045"/>
                <a:gd name="connsiteX3" fmla="*/ 0 w 441113"/>
                <a:gd name="connsiteY3" fmla="*/ 959045 h 959045"/>
                <a:gd name="connsiteX4" fmla="*/ 0 w 441113"/>
                <a:gd name="connsiteY4" fmla="*/ 88537 h 959045"/>
                <a:gd name="connsiteX0" fmla="*/ 0 w 438032"/>
                <a:gd name="connsiteY0" fmla="*/ 91924 h 962432"/>
                <a:gd name="connsiteX1" fmla="*/ 437726 w 438032"/>
                <a:gd name="connsiteY1" fmla="*/ 0 h 962432"/>
                <a:gd name="connsiteX2" fmla="*/ 437727 w 438032"/>
                <a:gd name="connsiteY2" fmla="*/ 684090 h 962432"/>
                <a:gd name="connsiteX3" fmla="*/ 0 w 438032"/>
                <a:gd name="connsiteY3" fmla="*/ 962432 h 962432"/>
                <a:gd name="connsiteX4" fmla="*/ 0 w 438032"/>
                <a:gd name="connsiteY4" fmla="*/ 91924 h 9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032" h="962432">
                  <a:moveTo>
                    <a:pt x="0" y="91924"/>
                  </a:moveTo>
                  <a:lnTo>
                    <a:pt x="437726" y="0"/>
                  </a:lnTo>
                  <a:cubicBezTo>
                    <a:pt x="436668" y="228030"/>
                    <a:pt x="438785" y="456060"/>
                    <a:pt x="437727" y="684090"/>
                  </a:cubicBezTo>
                  <a:lnTo>
                    <a:pt x="0" y="962432"/>
                  </a:lnTo>
                  <a:lnTo>
                    <a:pt x="0" y="91924"/>
                  </a:lnTo>
                  <a:close/>
                </a:path>
              </a:pathLst>
            </a:custGeom>
            <a:solidFill>
              <a:srgbClr val="3D3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A01BF150-8F5D-584F-A65D-44C91A25A000}"/>
                </a:ext>
              </a:extLst>
            </p:cNvPr>
            <p:cNvSpPr/>
            <p:nvPr/>
          </p:nvSpPr>
          <p:spPr>
            <a:xfrm>
              <a:off x="2229145" y="1826486"/>
              <a:ext cx="437982" cy="1158876"/>
            </a:xfrm>
            <a:custGeom>
              <a:avLst/>
              <a:gdLst>
                <a:gd name="connsiteX0" fmla="*/ 0 w 434340"/>
                <a:gd name="connsiteY0" fmla="*/ 0 h 870508"/>
                <a:gd name="connsiteX1" fmla="*/ 434340 w 434340"/>
                <a:gd name="connsiteY1" fmla="*/ 0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83457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342265 w 434340"/>
                <a:gd name="connsiteY2" fmla="*/ 753033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1165 w 434340"/>
                <a:gd name="connsiteY2" fmla="*/ 778433 h 870508"/>
                <a:gd name="connsiteX3" fmla="*/ 0 w 434340"/>
                <a:gd name="connsiteY3" fmla="*/ 870508 h 870508"/>
                <a:gd name="connsiteX4" fmla="*/ 0 w 434340"/>
                <a:gd name="connsiteY4" fmla="*/ 0 h 870508"/>
                <a:gd name="connsiteX0" fmla="*/ 0 w 434645"/>
                <a:gd name="connsiteY0" fmla="*/ 0 h 870508"/>
                <a:gd name="connsiteX1" fmla="*/ 434340 w 434645"/>
                <a:gd name="connsiteY1" fmla="*/ 94343 h 870508"/>
                <a:gd name="connsiteX2" fmla="*/ 434340 w 434645"/>
                <a:gd name="connsiteY2" fmla="*/ 778433 h 870508"/>
                <a:gd name="connsiteX3" fmla="*/ 0 w 434645"/>
                <a:gd name="connsiteY3" fmla="*/ 870508 h 870508"/>
                <a:gd name="connsiteX4" fmla="*/ 0 w 434645"/>
                <a:gd name="connsiteY4" fmla="*/ 0 h 870508"/>
                <a:gd name="connsiteX0" fmla="*/ 0 w 434645"/>
                <a:gd name="connsiteY0" fmla="*/ 0 h 1152202"/>
                <a:gd name="connsiteX1" fmla="*/ 434340 w 434645"/>
                <a:gd name="connsiteY1" fmla="*/ 94343 h 1152202"/>
                <a:gd name="connsiteX2" fmla="*/ 434340 w 434645"/>
                <a:gd name="connsiteY2" fmla="*/ 1152202 h 1152202"/>
                <a:gd name="connsiteX3" fmla="*/ 0 w 434645"/>
                <a:gd name="connsiteY3" fmla="*/ 870508 h 1152202"/>
                <a:gd name="connsiteX4" fmla="*/ 0 w 434645"/>
                <a:gd name="connsiteY4" fmla="*/ 0 h 1152202"/>
                <a:gd name="connsiteX0" fmla="*/ 0 w 441014"/>
                <a:gd name="connsiteY0" fmla="*/ 0 h 1152202"/>
                <a:gd name="connsiteX1" fmla="*/ 441014 w 441014"/>
                <a:gd name="connsiteY1" fmla="*/ 458100 h 1152202"/>
                <a:gd name="connsiteX2" fmla="*/ 434340 w 441014"/>
                <a:gd name="connsiteY2" fmla="*/ 1152202 h 1152202"/>
                <a:gd name="connsiteX3" fmla="*/ 0 w 441014"/>
                <a:gd name="connsiteY3" fmla="*/ 870508 h 1152202"/>
                <a:gd name="connsiteX4" fmla="*/ 0 w 441014"/>
                <a:gd name="connsiteY4" fmla="*/ 0 h 1152202"/>
                <a:gd name="connsiteX0" fmla="*/ 0 w 437677"/>
                <a:gd name="connsiteY0" fmla="*/ 0 h 1152202"/>
                <a:gd name="connsiteX1" fmla="*/ 437677 w 437677"/>
                <a:gd name="connsiteY1" fmla="*/ 461438 h 1152202"/>
                <a:gd name="connsiteX2" fmla="*/ 434340 w 437677"/>
                <a:gd name="connsiteY2" fmla="*/ 1152202 h 1152202"/>
                <a:gd name="connsiteX3" fmla="*/ 0 w 437677"/>
                <a:gd name="connsiteY3" fmla="*/ 870508 h 1152202"/>
                <a:gd name="connsiteX4" fmla="*/ 0 w 437677"/>
                <a:gd name="connsiteY4" fmla="*/ 0 h 1152202"/>
                <a:gd name="connsiteX0" fmla="*/ 0 w 434363"/>
                <a:gd name="connsiteY0" fmla="*/ 0 h 1152202"/>
                <a:gd name="connsiteX1" fmla="*/ 400968 w 434363"/>
                <a:gd name="connsiteY1" fmla="*/ 504822 h 1152202"/>
                <a:gd name="connsiteX2" fmla="*/ 434340 w 434363"/>
                <a:gd name="connsiteY2" fmla="*/ 1152202 h 1152202"/>
                <a:gd name="connsiteX3" fmla="*/ 0 w 434363"/>
                <a:gd name="connsiteY3" fmla="*/ 870508 h 1152202"/>
                <a:gd name="connsiteX4" fmla="*/ 0 w 434363"/>
                <a:gd name="connsiteY4" fmla="*/ 0 h 1152202"/>
                <a:gd name="connsiteX0" fmla="*/ 0 w 437678"/>
                <a:gd name="connsiteY0" fmla="*/ 0 h 1152202"/>
                <a:gd name="connsiteX1" fmla="*/ 437678 w 437678"/>
                <a:gd name="connsiteY1" fmla="*/ 474787 h 1152202"/>
                <a:gd name="connsiteX2" fmla="*/ 434340 w 437678"/>
                <a:gd name="connsiteY2" fmla="*/ 1152202 h 1152202"/>
                <a:gd name="connsiteX3" fmla="*/ 0 w 437678"/>
                <a:gd name="connsiteY3" fmla="*/ 870508 h 1152202"/>
                <a:gd name="connsiteX4" fmla="*/ 0 w 437678"/>
                <a:gd name="connsiteY4" fmla="*/ 0 h 1152202"/>
                <a:gd name="connsiteX0" fmla="*/ 0 w 437982"/>
                <a:gd name="connsiteY0" fmla="*/ 0 h 1158876"/>
                <a:gd name="connsiteX1" fmla="*/ 437678 w 437982"/>
                <a:gd name="connsiteY1" fmla="*/ 474787 h 1158876"/>
                <a:gd name="connsiteX2" fmla="*/ 437677 w 437982"/>
                <a:gd name="connsiteY2" fmla="*/ 1158876 h 1158876"/>
                <a:gd name="connsiteX3" fmla="*/ 0 w 437982"/>
                <a:gd name="connsiteY3" fmla="*/ 870508 h 1158876"/>
                <a:gd name="connsiteX4" fmla="*/ 0 w 437982"/>
                <a:gd name="connsiteY4" fmla="*/ 0 h 1158876"/>
                <a:gd name="connsiteX0" fmla="*/ 0 w 437982"/>
                <a:gd name="connsiteY0" fmla="*/ 0 h 1158876"/>
                <a:gd name="connsiteX1" fmla="*/ 437678 w 437982"/>
                <a:gd name="connsiteY1" fmla="*/ 474787 h 1158876"/>
                <a:gd name="connsiteX2" fmla="*/ 437677 w 437982"/>
                <a:gd name="connsiteY2" fmla="*/ 1158876 h 1158876"/>
                <a:gd name="connsiteX3" fmla="*/ 70082 w 437982"/>
                <a:gd name="connsiteY3" fmla="*/ 880520 h 1158876"/>
                <a:gd name="connsiteX4" fmla="*/ 0 w 437982"/>
                <a:gd name="connsiteY4" fmla="*/ 0 h 1158876"/>
                <a:gd name="connsiteX0" fmla="*/ 0 w 437982"/>
                <a:gd name="connsiteY0" fmla="*/ 0 h 1158876"/>
                <a:gd name="connsiteX1" fmla="*/ 437678 w 437982"/>
                <a:gd name="connsiteY1" fmla="*/ 474787 h 1158876"/>
                <a:gd name="connsiteX2" fmla="*/ 437677 w 437982"/>
                <a:gd name="connsiteY2" fmla="*/ 1158876 h 1158876"/>
                <a:gd name="connsiteX3" fmla="*/ 0 w 437982"/>
                <a:gd name="connsiteY3" fmla="*/ 870508 h 1158876"/>
                <a:gd name="connsiteX4" fmla="*/ 0 w 437982"/>
                <a:gd name="connsiteY4" fmla="*/ 0 h 115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82" h="1158876">
                  <a:moveTo>
                    <a:pt x="0" y="0"/>
                  </a:moveTo>
                  <a:lnTo>
                    <a:pt x="437678" y="474787"/>
                  </a:lnTo>
                  <a:cubicBezTo>
                    <a:pt x="436620" y="702817"/>
                    <a:pt x="438735" y="930846"/>
                    <a:pt x="437677" y="1158876"/>
                  </a:cubicBezTo>
                  <a:lnTo>
                    <a:pt x="0" y="870508"/>
                  </a:lnTo>
                  <a:lnTo>
                    <a:pt x="0" y="0"/>
                  </a:lnTo>
                  <a:close/>
                </a:path>
              </a:pathLst>
            </a:custGeom>
            <a:solidFill>
              <a:srgbClr val="7F7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15">
              <a:extLst>
                <a:ext uri="{FF2B5EF4-FFF2-40B4-BE49-F238E27FC236}">
                  <a16:creationId xmlns:a16="http://schemas.microsoft.com/office/drawing/2014/main" id="{B3603018-6E83-534A-B0FF-AC1A7C68A045}"/>
                </a:ext>
              </a:extLst>
            </p:cNvPr>
            <p:cNvSpPr/>
            <p:nvPr/>
          </p:nvSpPr>
          <p:spPr>
            <a:xfrm flipV="1">
              <a:off x="2227814" y="5035165"/>
              <a:ext cx="440853" cy="1146176"/>
            </a:xfrm>
            <a:custGeom>
              <a:avLst/>
              <a:gdLst>
                <a:gd name="connsiteX0" fmla="*/ 0 w 434340"/>
                <a:gd name="connsiteY0" fmla="*/ 0 h 870508"/>
                <a:gd name="connsiteX1" fmla="*/ 434340 w 434340"/>
                <a:gd name="connsiteY1" fmla="*/ 0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83457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4340 w 434340"/>
                <a:gd name="connsiteY2" fmla="*/ 870508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342265 w 434340"/>
                <a:gd name="connsiteY2" fmla="*/ 753033 h 870508"/>
                <a:gd name="connsiteX3" fmla="*/ 0 w 434340"/>
                <a:gd name="connsiteY3" fmla="*/ 870508 h 870508"/>
                <a:gd name="connsiteX4" fmla="*/ 0 w 434340"/>
                <a:gd name="connsiteY4" fmla="*/ 0 h 870508"/>
                <a:gd name="connsiteX0" fmla="*/ 0 w 434340"/>
                <a:gd name="connsiteY0" fmla="*/ 0 h 870508"/>
                <a:gd name="connsiteX1" fmla="*/ 434340 w 434340"/>
                <a:gd name="connsiteY1" fmla="*/ 94343 h 870508"/>
                <a:gd name="connsiteX2" fmla="*/ 431165 w 434340"/>
                <a:gd name="connsiteY2" fmla="*/ 778433 h 870508"/>
                <a:gd name="connsiteX3" fmla="*/ 0 w 434340"/>
                <a:gd name="connsiteY3" fmla="*/ 870508 h 870508"/>
                <a:gd name="connsiteX4" fmla="*/ 0 w 434340"/>
                <a:gd name="connsiteY4" fmla="*/ 0 h 870508"/>
                <a:gd name="connsiteX0" fmla="*/ 0 w 434645"/>
                <a:gd name="connsiteY0" fmla="*/ 0 h 870508"/>
                <a:gd name="connsiteX1" fmla="*/ 434340 w 434645"/>
                <a:gd name="connsiteY1" fmla="*/ 94343 h 870508"/>
                <a:gd name="connsiteX2" fmla="*/ 434340 w 434645"/>
                <a:gd name="connsiteY2" fmla="*/ 778433 h 870508"/>
                <a:gd name="connsiteX3" fmla="*/ 0 w 434645"/>
                <a:gd name="connsiteY3" fmla="*/ 870508 h 870508"/>
                <a:gd name="connsiteX4" fmla="*/ 0 w 434645"/>
                <a:gd name="connsiteY4" fmla="*/ 0 h 870508"/>
                <a:gd name="connsiteX0" fmla="*/ 0 w 434645"/>
                <a:gd name="connsiteY0" fmla="*/ 0 h 1152202"/>
                <a:gd name="connsiteX1" fmla="*/ 434340 w 434645"/>
                <a:gd name="connsiteY1" fmla="*/ 94343 h 1152202"/>
                <a:gd name="connsiteX2" fmla="*/ 434340 w 434645"/>
                <a:gd name="connsiteY2" fmla="*/ 1152202 h 1152202"/>
                <a:gd name="connsiteX3" fmla="*/ 0 w 434645"/>
                <a:gd name="connsiteY3" fmla="*/ 870508 h 1152202"/>
                <a:gd name="connsiteX4" fmla="*/ 0 w 434645"/>
                <a:gd name="connsiteY4" fmla="*/ 0 h 1152202"/>
                <a:gd name="connsiteX0" fmla="*/ 0 w 441014"/>
                <a:gd name="connsiteY0" fmla="*/ 0 h 1152202"/>
                <a:gd name="connsiteX1" fmla="*/ 441014 w 441014"/>
                <a:gd name="connsiteY1" fmla="*/ 458100 h 1152202"/>
                <a:gd name="connsiteX2" fmla="*/ 434340 w 441014"/>
                <a:gd name="connsiteY2" fmla="*/ 1152202 h 1152202"/>
                <a:gd name="connsiteX3" fmla="*/ 0 w 441014"/>
                <a:gd name="connsiteY3" fmla="*/ 870508 h 1152202"/>
                <a:gd name="connsiteX4" fmla="*/ 0 w 441014"/>
                <a:gd name="connsiteY4" fmla="*/ 0 h 1152202"/>
                <a:gd name="connsiteX0" fmla="*/ 0 w 437677"/>
                <a:gd name="connsiteY0" fmla="*/ 0 h 1152202"/>
                <a:gd name="connsiteX1" fmla="*/ 437677 w 437677"/>
                <a:gd name="connsiteY1" fmla="*/ 461438 h 1152202"/>
                <a:gd name="connsiteX2" fmla="*/ 434340 w 437677"/>
                <a:gd name="connsiteY2" fmla="*/ 1152202 h 1152202"/>
                <a:gd name="connsiteX3" fmla="*/ 0 w 437677"/>
                <a:gd name="connsiteY3" fmla="*/ 870508 h 1152202"/>
                <a:gd name="connsiteX4" fmla="*/ 0 w 437677"/>
                <a:gd name="connsiteY4" fmla="*/ 0 h 1152202"/>
                <a:gd name="connsiteX0" fmla="*/ 0 w 434363"/>
                <a:gd name="connsiteY0" fmla="*/ 0 h 1152202"/>
                <a:gd name="connsiteX1" fmla="*/ 400968 w 434363"/>
                <a:gd name="connsiteY1" fmla="*/ 504822 h 1152202"/>
                <a:gd name="connsiteX2" fmla="*/ 434340 w 434363"/>
                <a:gd name="connsiteY2" fmla="*/ 1152202 h 1152202"/>
                <a:gd name="connsiteX3" fmla="*/ 0 w 434363"/>
                <a:gd name="connsiteY3" fmla="*/ 870508 h 1152202"/>
                <a:gd name="connsiteX4" fmla="*/ 0 w 434363"/>
                <a:gd name="connsiteY4" fmla="*/ 0 h 1152202"/>
                <a:gd name="connsiteX0" fmla="*/ 0 w 437678"/>
                <a:gd name="connsiteY0" fmla="*/ 0 h 1152202"/>
                <a:gd name="connsiteX1" fmla="*/ 437678 w 437678"/>
                <a:gd name="connsiteY1" fmla="*/ 474787 h 1152202"/>
                <a:gd name="connsiteX2" fmla="*/ 434340 w 437678"/>
                <a:gd name="connsiteY2" fmla="*/ 1152202 h 1152202"/>
                <a:gd name="connsiteX3" fmla="*/ 0 w 437678"/>
                <a:gd name="connsiteY3" fmla="*/ 870508 h 1152202"/>
                <a:gd name="connsiteX4" fmla="*/ 0 w 437678"/>
                <a:gd name="connsiteY4" fmla="*/ 0 h 1152202"/>
                <a:gd name="connsiteX0" fmla="*/ 0 w 437982"/>
                <a:gd name="connsiteY0" fmla="*/ 0 h 1158876"/>
                <a:gd name="connsiteX1" fmla="*/ 437678 w 437982"/>
                <a:gd name="connsiteY1" fmla="*/ 474787 h 1158876"/>
                <a:gd name="connsiteX2" fmla="*/ 437677 w 437982"/>
                <a:gd name="connsiteY2" fmla="*/ 1158876 h 1158876"/>
                <a:gd name="connsiteX3" fmla="*/ 0 w 437982"/>
                <a:gd name="connsiteY3" fmla="*/ 870508 h 1158876"/>
                <a:gd name="connsiteX4" fmla="*/ 0 w 437982"/>
                <a:gd name="connsiteY4" fmla="*/ 0 h 1158876"/>
                <a:gd name="connsiteX0" fmla="*/ 0 w 437982"/>
                <a:gd name="connsiteY0" fmla="*/ 0 h 1158876"/>
                <a:gd name="connsiteX1" fmla="*/ 437678 w 437982"/>
                <a:gd name="connsiteY1" fmla="*/ 474787 h 1158876"/>
                <a:gd name="connsiteX2" fmla="*/ 437677 w 437982"/>
                <a:gd name="connsiteY2" fmla="*/ 1158876 h 1158876"/>
                <a:gd name="connsiteX3" fmla="*/ 70082 w 437982"/>
                <a:gd name="connsiteY3" fmla="*/ 880520 h 1158876"/>
                <a:gd name="connsiteX4" fmla="*/ 0 w 437982"/>
                <a:gd name="connsiteY4" fmla="*/ 0 h 1158876"/>
                <a:gd name="connsiteX0" fmla="*/ 0 w 437982"/>
                <a:gd name="connsiteY0" fmla="*/ 0 h 1158876"/>
                <a:gd name="connsiteX1" fmla="*/ 437678 w 437982"/>
                <a:gd name="connsiteY1" fmla="*/ 474787 h 1158876"/>
                <a:gd name="connsiteX2" fmla="*/ 437677 w 437982"/>
                <a:gd name="connsiteY2" fmla="*/ 1158876 h 1158876"/>
                <a:gd name="connsiteX3" fmla="*/ 0 w 437982"/>
                <a:gd name="connsiteY3" fmla="*/ 870508 h 1158876"/>
                <a:gd name="connsiteX4" fmla="*/ 0 w 437982"/>
                <a:gd name="connsiteY4" fmla="*/ 0 h 1158876"/>
                <a:gd name="connsiteX0" fmla="*/ 0 w 437982"/>
                <a:gd name="connsiteY0" fmla="*/ 0 h 1158876"/>
                <a:gd name="connsiteX1" fmla="*/ 437678 w 437982"/>
                <a:gd name="connsiteY1" fmla="*/ 451037 h 1158876"/>
                <a:gd name="connsiteX2" fmla="*/ 437677 w 437982"/>
                <a:gd name="connsiteY2" fmla="*/ 1158876 h 1158876"/>
                <a:gd name="connsiteX3" fmla="*/ 0 w 437982"/>
                <a:gd name="connsiteY3" fmla="*/ 870508 h 1158876"/>
                <a:gd name="connsiteX4" fmla="*/ 0 w 437982"/>
                <a:gd name="connsiteY4" fmla="*/ 0 h 1158876"/>
                <a:gd name="connsiteX0" fmla="*/ 0 w 437684"/>
                <a:gd name="connsiteY0" fmla="*/ 0 h 1158876"/>
                <a:gd name="connsiteX1" fmla="*/ 323378 w 437684"/>
                <a:gd name="connsiteY1" fmla="*/ 498662 h 1158876"/>
                <a:gd name="connsiteX2" fmla="*/ 437677 w 437684"/>
                <a:gd name="connsiteY2" fmla="*/ 1158876 h 1158876"/>
                <a:gd name="connsiteX3" fmla="*/ 0 w 437684"/>
                <a:gd name="connsiteY3" fmla="*/ 870508 h 1158876"/>
                <a:gd name="connsiteX4" fmla="*/ 0 w 437684"/>
                <a:gd name="connsiteY4" fmla="*/ 0 h 1158876"/>
                <a:gd name="connsiteX0" fmla="*/ 0 w 437982"/>
                <a:gd name="connsiteY0" fmla="*/ 0 h 1158876"/>
                <a:gd name="connsiteX1" fmla="*/ 437678 w 437982"/>
                <a:gd name="connsiteY1" fmla="*/ 470087 h 1158876"/>
                <a:gd name="connsiteX2" fmla="*/ 437677 w 437982"/>
                <a:gd name="connsiteY2" fmla="*/ 1158876 h 1158876"/>
                <a:gd name="connsiteX3" fmla="*/ 0 w 437982"/>
                <a:gd name="connsiteY3" fmla="*/ 870508 h 1158876"/>
                <a:gd name="connsiteX4" fmla="*/ 0 w 437982"/>
                <a:gd name="connsiteY4" fmla="*/ 0 h 1158876"/>
                <a:gd name="connsiteX0" fmla="*/ 0 w 437678"/>
                <a:gd name="connsiteY0" fmla="*/ 0 h 1057276"/>
                <a:gd name="connsiteX1" fmla="*/ 437678 w 437678"/>
                <a:gd name="connsiteY1" fmla="*/ 470087 h 1057276"/>
                <a:gd name="connsiteX2" fmla="*/ 386877 w 437678"/>
                <a:gd name="connsiteY2" fmla="*/ 1057276 h 1057276"/>
                <a:gd name="connsiteX3" fmla="*/ 0 w 437678"/>
                <a:gd name="connsiteY3" fmla="*/ 870508 h 1057276"/>
                <a:gd name="connsiteX4" fmla="*/ 0 w 437678"/>
                <a:gd name="connsiteY4" fmla="*/ 0 h 1057276"/>
                <a:gd name="connsiteX0" fmla="*/ 0 w 437982"/>
                <a:gd name="connsiteY0" fmla="*/ 0 h 1146176"/>
                <a:gd name="connsiteX1" fmla="*/ 437678 w 437982"/>
                <a:gd name="connsiteY1" fmla="*/ 470087 h 1146176"/>
                <a:gd name="connsiteX2" fmla="*/ 437677 w 437982"/>
                <a:gd name="connsiteY2" fmla="*/ 1146176 h 1146176"/>
                <a:gd name="connsiteX3" fmla="*/ 0 w 437982"/>
                <a:gd name="connsiteY3" fmla="*/ 870508 h 1146176"/>
                <a:gd name="connsiteX4" fmla="*/ 0 w 437982"/>
                <a:gd name="connsiteY4" fmla="*/ 0 h 1146176"/>
                <a:gd name="connsiteX0" fmla="*/ 0 w 437688"/>
                <a:gd name="connsiteY0" fmla="*/ 0 h 1146176"/>
                <a:gd name="connsiteX1" fmla="*/ 364653 w 437688"/>
                <a:gd name="connsiteY1" fmla="*/ 431987 h 1146176"/>
                <a:gd name="connsiteX2" fmla="*/ 437677 w 437688"/>
                <a:gd name="connsiteY2" fmla="*/ 1146176 h 1146176"/>
                <a:gd name="connsiteX3" fmla="*/ 0 w 437688"/>
                <a:gd name="connsiteY3" fmla="*/ 870508 h 1146176"/>
                <a:gd name="connsiteX4" fmla="*/ 0 w 437688"/>
                <a:gd name="connsiteY4" fmla="*/ 0 h 1146176"/>
                <a:gd name="connsiteX0" fmla="*/ 0 w 440853"/>
                <a:gd name="connsiteY0" fmla="*/ 0 h 1146176"/>
                <a:gd name="connsiteX1" fmla="*/ 440853 w 440853"/>
                <a:gd name="connsiteY1" fmla="*/ 466912 h 1146176"/>
                <a:gd name="connsiteX2" fmla="*/ 437677 w 440853"/>
                <a:gd name="connsiteY2" fmla="*/ 1146176 h 1146176"/>
                <a:gd name="connsiteX3" fmla="*/ 0 w 440853"/>
                <a:gd name="connsiteY3" fmla="*/ 870508 h 1146176"/>
                <a:gd name="connsiteX4" fmla="*/ 0 w 440853"/>
                <a:gd name="connsiteY4" fmla="*/ 0 h 114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853" h="1146176">
                  <a:moveTo>
                    <a:pt x="0" y="0"/>
                  </a:moveTo>
                  <a:cubicBezTo>
                    <a:pt x="145893" y="158262"/>
                    <a:pt x="294960" y="308650"/>
                    <a:pt x="440853" y="466912"/>
                  </a:cubicBezTo>
                  <a:cubicBezTo>
                    <a:pt x="439795" y="694942"/>
                    <a:pt x="438735" y="918146"/>
                    <a:pt x="437677" y="1146176"/>
                  </a:cubicBezTo>
                  <a:lnTo>
                    <a:pt x="0" y="870508"/>
                  </a:lnTo>
                  <a:lnTo>
                    <a:pt x="0" y="0"/>
                  </a:lnTo>
                  <a:close/>
                </a:path>
              </a:pathLst>
            </a:custGeom>
            <a:solidFill>
              <a:srgbClr val="7F7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1F413794-A2F5-A04A-A509-AE7B0CA91E5F}"/>
                </a:ext>
              </a:extLst>
            </p:cNvPr>
            <p:cNvGrpSpPr/>
            <p:nvPr/>
          </p:nvGrpSpPr>
          <p:grpSpPr>
            <a:xfrm>
              <a:off x="1524770" y="1990966"/>
              <a:ext cx="351452" cy="3816038"/>
              <a:chOff x="1524770" y="1990966"/>
              <a:chExt cx="351452" cy="3816038"/>
            </a:xfrm>
          </p:grpSpPr>
          <p:grpSp>
            <p:nvGrpSpPr>
              <p:cNvPr id="58" name="Group 57">
                <a:extLst>
                  <a:ext uri="{FF2B5EF4-FFF2-40B4-BE49-F238E27FC236}">
                    <a16:creationId xmlns:a16="http://schemas.microsoft.com/office/drawing/2014/main" id="{5C973B17-29FC-184E-A65C-8403DDB1EDF2}"/>
                  </a:ext>
                </a:extLst>
              </p:cNvPr>
              <p:cNvGrpSpPr>
                <a:grpSpLocks noChangeAspect="1"/>
              </p:cNvGrpSpPr>
              <p:nvPr/>
            </p:nvGrpSpPr>
            <p:grpSpPr>
              <a:xfrm>
                <a:off x="1524770" y="1990966"/>
                <a:ext cx="347472" cy="347472"/>
                <a:chOff x="1482362" y="2732170"/>
                <a:chExt cx="742122" cy="742122"/>
              </a:xfrm>
            </p:grpSpPr>
            <p:sp>
              <p:nvSpPr>
                <p:cNvPr id="89" name="Oval 88">
                  <a:extLst>
                    <a:ext uri="{FF2B5EF4-FFF2-40B4-BE49-F238E27FC236}">
                      <a16:creationId xmlns:a16="http://schemas.microsoft.com/office/drawing/2014/main" id="{916F337B-8A74-A14F-90EB-133C8AACB3EF}"/>
                    </a:ext>
                  </a:extLst>
                </p:cNvPr>
                <p:cNvSpPr/>
                <p:nvPr/>
              </p:nvSpPr>
              <p:spPr>
                <a:xfrm>
                  <a:off x="1482362" y="2732170"/>
                  <a:ext cx="742122" cy="74212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a:extLst>
                    <a:ext uri="{FF2B5EF4-FFF2-40B4-BE49-F238E27FC236}">
                      <a16:creationId xmlns:a16="http://schemas.microsoft.com/office/drawing/2014/main" id="{57785E86-C8E7-5643-B014-9057A5AC3903}"/>
                    </a:ext>
                  </a:extLst>
                </p:cNvPr>
                <p:cNvGrpSpPr/>
                <p:nvPr/>
              </p:nvGrpSpPr>
              <p:grpSpPr>
                <a:xfrm>
                  <a:off x="1624932" y="2874019"/>
                  <a:ext cx="456983" cy="458425"/>
                  <a:chOff x="1727201" y="319088"/>
                  <a:chExt cx="503237" cy="504825"/>
                </a:xfrm>
                <a:solidFill>
                  <a:srgbClr val="00548A"/>
                </a:solidFill>
              </p:grpSpPr>
              <p:sp>
                <p:nvSpPr>
                  <p:cNvPr id="91" name="Freeform 15">
                    <a:extLst>
                      <a:ext uri="{FF2B5EF4-FFF2-40B4-BE49-F238E27FC236}">
                        <a16:creationId xmlns:a16="http://schemas.microsoft.com/office/drawing/2014/main" id="{5833A4B5-6D82-7A43-A30A-3BCBE36FC8FA}"/>
                      </a:ext>
                    </a:extLst>
                  </p:cNvPr>
                  <p:cNvSpPr>
                    <a:spLocks/>
                  </p:cNvSpPr>
                  <p:nvPr/>
                </p:nvSpPr>
                <p:spPr bwMode="auto">
                  <a:xfrm>
                    <a:off x="1812925" y="406400"/>
                    <a:ext cx="120650" cy="119062"/>
                  </a:xfrm>
                  <a:custGeom>
                    <a:avLst/>
                    <a:gdLst>
                      <a:gd name="T0" fmla="*/ 30 w 32"/>
                      <a:gd name="T1" fmla="*/ 0 h 32"/>
                      <a:gd name="T2" fmla="*/ 0 w 32"/>
                      <a:gd name="T3" fmla="*/ 30 h 32"/>
                      <a:gd name="T4" fmla="*/ 2 w 32"/>
                      <a:gd name="T5" fmla="*/ 32 h 32"/>
                      <a:gd name="T6" fmla="*/ 4 w 32"/>
                      <a:gd name="T7" fmla="*/ 30 h 32"/>
                      <a:gd name="T8" fmla="*/ 30 w 32"/>
                      <a:gd name="T9" fmla="*/ 4 h 32"/>
                      <a:gd name="T10" fmla="*/ 32 w 32"/>
                      <a:gd name="T11" fmla="*/ 2 h 32"/>
                      <a:gd name="T12" fmla="*/ 30 w 3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30" y="0"/>
                        </a:moveTo>
                        <a:cubicBezTo>
                          <a:pt x="13" y="0"/>
                          <a:pt x="0" y="13"/>
                          <a:pt x="0" y="30"/>
                        </a:cubicBezTo>
                        <a:cubicBezTo>
                          <a:pt x="0" y="31"/>
                          <a:pt x="1" y="32"/>
                          <a:pt x="2" y="32"/>
                        </a:cubicBezTo>
                        <a:cubicBezTo>
                          <a:pt x="3" y="32"/>
                          <a:pt x="4" y="31"/>
                          <a:pt x="4" y="30"/>
                        </a:cubicBezTo>
                        <a:cubicBezTo>
                          <a:pt x="4" y="15"/>
                          <a:pt x="15" y="4"/>
                          <a:pt x="30" y="4"/>
                        </a:cubicBezTo>
                        <a:cubicBezTo>
                          <a:pt x="31" y="4"/>
                          <a:pt x="32" y="3"/>
                          <a:pt x="32" y="2"/>
                        </a:cubicBezTo>
                        <a:cubicBezTo>
                          <a:pt x="32" y="1"/>
                          <a:pt x="31" y="0"/>
                          <a:pt x="30" y="0"/>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92" name="Freeform 16">
                    <a:extLst>
                      <a:ext uri="{FF2B5EF4-FFF2-40B4-BE49-F238E27FC236}">
                        <a16:creationId xmlns:a16="http://schemas.microsoft.com/office/drawing/2014/main" id="{B6E265F1-2264-7848-8C60-37944214E4CF}"/>
                      </a:ext>
                    </a:extLst>
                  </p:cNvPr>
                  <p:cNvSpPr>
                    <a:spLocks noEditPoints="1"/>
                  </p:cNvSpPr>
                  <p:nvPr/>
                </p:nvSpPr>
                <p:spPr bwMode="auto">
                  <a:xfrm>
                    <a:off x="1727201" y="319088"/>
                    <a:ext cx="503237" cy="504825"/>
                  </a:xfrm>
                  <a:custGeom>
                    <a:avLst/>
                    <a:gdLst>
                      <a:gd name="T0" fmla="*/ 131 w 134"/>
                      <a:gd name="T1" fmla="*/ 120 h 134"/>
                      <a:gd name="T2" fmla="*/ 102 w 134"/>
                      <a:gd name="T3" fmla="*/ 91 h 134"/>
                      <a:gd name="T4" fmla="*/ 95 w 134"/>
                      <a:gd name="T5" fmla="*/ 90 h 134"/>
                      <a:gd name="T6" fmla="*/ 89 w 134"/>
                      <a:gd name="T7" fmla="*/ 84 h 134"/>
                      <a:gd name="T8" fmla="*/ 89 w 134"/>
                      <a:gd name="T9" fmla="*/ 84 h 134"/>
                      <a:gd name="T10" fmla="*/ 87 w 134"/>
                      <a:gd name="T11" fmla="*/ 19 h 134"/>
                      <a:gd name="T12" fmla="*/ 19 w 134"/>
                      <a:gd name="T13" fmla="*/ 19 h 134"/>
                      <a:gd name="T14" fmla="*/ 19 w 134"/>
                      <a:gd name="T15" fmla="*/ 87 h 134"/>
                      <a:gd name="T16" fmla="*/ 84 w 134"/>
                      <a:gd name="T17" fmla="*/ 89 h 134"/>
                      <a:gd name="T18" fmla="*/ 84 w 134"/>
                      <a:gd name="T19" fmla="*/ 89 h 134"/>
                      <a:gd name="T20" fmla="*/ 90 w 134"/>
                      <a:gd name="T21" fmla="*/ 95 h 134"/>
                      <a:gd name="T22" fmla="*/ 91 w 134"/>
                      <a:gd name="T23" fmla="*/ 102 h 134"/>
                      <a:gd name="T24" fmla="*/ 120 w 134"/>
                      <a:gd name="T25" fmla="*/ 131 h 134"/>
                      <a:gd name="T26" fmla="*/ 130 w 134"/>
                      <a:gd name="T27" fmla="*/ 130 h 134"/>
                      <a:gd name="T28" fmla="*/ 131 w 134"/>
                      <a:gd name="T29" fmla="*/ 120 h 134"/>
                      <a:gd name="T30" fmla="*/ 81 w 134"/>
                      <a:gd name="T31" fmla="*/ 81 h 134"/>
                      <a:gd name="T32" fmla="*/ 24 w 134"/>
                      <a:gd name="T33" fmla="*/ 81 h 134"/>
                      <a:gd name="T34" fmla="*/ 24 w 134"/>
                      <a:gd name="T35" fmla="*/ 24 h 134"/>
                      <a:gd name="T36" fmla="*/ 81 w 134"/>
                      <a:gd name="T37" fmla="*/ 24 h 134"/>
                      <a:gd name="T38" fmla="*/ 81 w 134"/>
                      <a:gd name="T39"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134">
                        <a:moveTo>
                          <a:pt x="131" y="120"/>
                        </a:moveTo>
                        <a:cubicBezTo>
                          <a:pt x="102" y="91"/>
                          <a:pt x="102" y="91"/>
                          <a:pt x="102" y="91"/>
                        </a:cubicBezTo>
                        <a:cubicBezTo>
                          <a:pt x="100" y="89"/>
                          <a:pt x="98" y="89"/>
                          <a:pt x="95" y="90"/>
                        </a:cubicBezTo>
                        <a:cubicBezTo>
                          <a:pt x="89" y="84"/>
                          <a:pt x="89" y="84"/>
                          <a:pt x="89" y="84"/>
                        </a:cubicBezTo>
                        <a:cubicBezTo>
                          <a:pt x="89" y="84"/>
                          <a:pt x="89" y="84"/>
                          <a:pt x="89" y="84"/>
                        </a:cubicBezTo>
                        <a:cubicBezTo>
                          <a:pt x="105" y="65"/>
                          <a:pt x="104" y="36"/>
                          <a:pt x="87" y="19"/>
                        </a:cubicBezTo>
                        <a:cubicBezTo>
                          <a:pt x="68" y="0"/>
                          <a:pt x="38" y="0"/>
                          <a:pt x="19" y="19"/>
                        </a:cubicBezTo>
                        <a:cubicBezTo>
                          <a:pt x="0" y="37"/>
                          <a:pt x="0" y="68"/>
                          <a:pt x="19" y="87"/>
                        </a:cubicBezTo>
                        <a:cubicBezTo>
                          <a:pt x="37" y="104"/>
                          <a:pt x="65" y="105"/>
                          <a:pt x="84" y="89"/>
                        </a:cubicBezTo>
                        <a:cubicBezTo>
                          <a:pt x="84" y="89"/>
                          <a:pt x="84" y="89"/>
                          <a:pt x="84" y="89"/>
                        </a:cubicBezTo>
                        <a:cubicBezTo>
                          <a:pt x="90" y="95"/>
                          <a:pt x="90" y="95"/>
                          <a:pt x="90" y="95"/>
                        </a:cubicBezTo>
                        <a:cubicBezTo>
                          <a:pt x="89" y="98"/>
                          <a:pt x="89" y="100"/>
                          <a:pt x="91" y="102"/>
                        </a:cubicBezTo>
                        <a:cubicBezTo>
                          <a:pt x="120" y="131"/>
                          <a:pt x="120" y="131"/>
                          <a:pt x="120" y="131"/>
                        </a:cubicBezTo>
                        <a:cubicBezTo>
                          <a:pt x="122" y="134"/>
                          <a:pt x="127" y="133"/>
                          <a:pt x="130" y="130"/>
                        </a:cubicBezTo>
                        <a:cubicBezTo>
                          <a:pt x="133" y="127"/>
                          <a:pt x="134" y="122"/>
                          <a:pt x="131" y="120"/>
                        </a:cubicBezTo>
                        <a:close/>
                        <a:moveTo>
                          <a:pt x="81" y="81"/>
                        </a:moveTo>
                        <a:cubicBezTo>
                          <a:pt x="65" y="97"/>
                          <a:pt x="40" y="97"/>
                          <a:pt x="24" y="81"/>
                        </a:cubicBezTo>
                        <a:cubicBezTo>
                          <a:pt x="9" y="65"/>
                          <a:pt x="9" y="40"/>
                          <a:pt x="24" y="24"/>
                        </a:cubicBezTo>
                        <a:cubicBezTo>
                          <a:pt x="40" y="9"/>
                          <a:pt x="65" y="9"/>
                          <a:pt x="81" y="24"/>
                        </a:cubicBezTo>
                        <a:cubicBezTo>
                          <a:pt x="97" y="40"/>
                          <a:pt x="97" y="65"/>
                          <a:pt x="81" y="81"/>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59" name="Group 58">
                <a:extLst>
                  <a:ext uri="{FF2B5EF4-FFF2-40B4-BE49-F238E27FC236}">
                    <a16:creationId xmlns:a16="http://schemas.microsoft.com/office/drawing/2014/main" id="{ECB4575C-2D57-BE4A-B8B1-B5FBF6F41471}"/>
                  </a:ext>
                </a:extLst>
              </p:cNvPr>
              <p:cNvGrpSpPr>
                <a:grpSpLocks noChangeAspect="1"/>
              </p:cNvGrpSpPr>
              <p:nvPr/>
            </p:nvGrpSpPr>
            <p:grpSpPr>
              <a:xfrm>
                <a:off x="1528750" y="5459532"/>
                <a:ext cx="347472" cy="347472"/>
                <a:chOff x="3190480" y="5558972"/>
                <a:chExt cx="742122" cy="742122"/>
              </a:xfrm>
            </p:grpSpPr>
            <p:sp>
              <p:nvSpPr>
                <p:cNvPr id="84" name="Oval 83">
                  <a:extLst>
                    <a:ext uri="{FF2B5EF4-FFF2-40B4-BE49-F238E27FC236}">
                      <a16:creationId xmlns:a16="http://schemas.microsoft.com/office/drawing/2014/main" id="{14E22663-6A3B-6546-81B8-6CB7498D1CCC}"/>
                    </a:ext>
                  </a:extLst>
                </p:cNvPr>
                <p:cNvSpPr/>
                <p:nvPr/>
              </p:nvSpPr>
              <p:spPr>
                <a:xfrm>
                  <a:off x="3190480" y="5558972"/>
                  <a:ext cx="742122" cy="74212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94D681F3-1B2A-1A4D-97B7-613DF72820D5}"/>
                    </a:ext>
                  </a:extLst>
                </p:cNvPr>
                <p:cNvGrpSpPr/>
                <p:nvPr/>
              </p:nvGrpSpPr>
              <p:grpSpPr>
                <a:xfrm>
                  <a:off x="3359290" y="5722152"/>
                  <a:ext cx="404500" cy="415766"/>
                  <a:chOff x="7742238" y="3649663"/>
                  <a:chExt cx="627062" cy="644526"/>
                </a:xfrm>
                <a:solidFill>
                  <a:srgbClr val="00548A"/>
                </a:solidFill>
              </p:grpSpPr>
              <p:sp>
                <p:nvSpPr>
                  <p:cNvPr id="86" name="Freeform 14">
                    <a:extLst>
                      <a:ext uri="{FF2B5EF4-FFF2-40B4-BE49-F238E27FC236}">
                        <a16:creationId xmlns:a16="http://schemas.microsoft.com/office/drawing/2014/main" id="{B664C80E-66C8-7242-B3BF-90C0A3D38208}"/>
                      </a:ext>
                    </a:extLst>
                  </p:cNvPr>
                  <p:cNvSpPr>
                    <a:spLocks/>
                  </p:cNvSpPr>
                  <p:nvPr/>
                </p:nvSpPr>
                <p:spPr bwMode="auto">
                  <a:xfrm>
                    <a:off x="7742238" y="3649663"/>
                    <a:ext cx="542925" cy="541338"/>
                  </a:xfrm>
                  <a:custGeom>
                    <a:avLst/>
                    <a:gdLst>
                      <a:gd name="T0" fmla="*/ 76 w 142"/>
                      <a:gd name="T1" fmla="*/ 130 h 142"/>
                      <a:gd name="T2" fmla="*/ 71 w 142"/>
                      <a:gd name="T3" fmla="*/ 130 h 142"/>
                      <a:gd name="T4" fmla="*/ 12 w 142"/>
                      <a:gd name="T5" fmla="*/ 71 h 142"/>
                      <a:gd name="T6" fmla="*/ 71 w 142"/>
                      <a:gd name="T7" fmla="*/ 12 h 142"/>
                      <a:gd name="T8" fmla="*/ 130 w 142"/>
                      <a:gd name="T9" fmla="*/ 71 h 142"/>
                      <a:gd name="T10" fmla="*/ 129 w 142"/>
                      <a:gd name="T11" fmla="*/ 81 h 142"/>
                      <a:gd name="T12" fmla="*/ 140 w 142"/>
                      <a:gd name="T13" fmla="*/ 85 h 142"/>
                      <a:gd name="T14" fmla="*/ 142 w 142"/>
                      <a:gd name="T15" fmla="*/ 71 h 142"/>
                      <a:gd name="T16" fmla="*/ 71 w 142"/>
                      <a:gd name="T17" fmla="*/ 0 h 142"/>
                      <a:gd name="T18" fmla="*/ 0 w 142"/>
                      <a:gd name="T19" fmla="*/ 71 h 142"/>
                      <a:gd name="T20" fmla="*/ 71 w 142"/>
                      <a:gd name="T21" fmla="*/ 142 h 142"/>
                      <a:gd name="T22" fmla="*/ 80 w 142"/>
                      <a:gd name="T23" fmla="*/ 141 h 142"/>
                      <a:gd name="T24" fmla="*/ 76 w 142"/>
                      <a:gd name="T25" fmla="*/ 13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 h="142">
                        <a:moveTo>
                          <a:pt x="76" y="130"/>
                        </a:moveTo>
                        <a:cubicBezTo>
                          <a:pt x="74" y="130"/>
                          <a:pt x="73" y="130"/>
                          <a:pt x="71" y="130"/>
                        </a:cubicBezTo>
                        <a:cubicBezTo>
                          <a:pt x="38" y="130"/>
                          <a:pt x="12" y="104"/>
                          <a:pt x="12" y="71"/>
                        </a:cubicBezTo>
                        <a:cubicBezTo>
                          <a:pt x="12" y="38"/>
                          <a:pt x="38" y="12"/>
                          <a:pt x="71" y="12"/>
                        </a:cubicBezTo>
                        <a:cubicBezTo>
                          <a:pt x="103" y="12"/>
                          <a:pt x="130" y="38"/>
                          <a:pt x="130" y="71"/>
                        </a:cubicBezTo>
                        <a:cubicBezTo>
                          <a:pt x="130" y="74"/>
                          <a:pt x="129" y="78"/>
                          <a:pt x="129" y="81"/>
                        </a:cubicBezTo>
                        <a:cubicBezTo>
                          <a:pt x="140" y="85"/>
                          <a:pt x="140" y="85"/>
                          <a:pt x="140" y="85"/>
                        </a:cubicBezTo>
                        <a:cubicBezTo>
                          <a:pt x="141" y="80"/>
                          <a:pt x="142" y="76"/>
                          <a:pt x="142" y="71"/>
                        </a:cubicBezTo>
                        <a:cubicBezTo>
                          <a:pt x="142" y="32"/>
                          <a:pt x="110" y="0"/>
                          <a:pt x="71" y="0"/>
                        </a:cubicBezTo>
                        <a:cubicBezTo>
                          <a:pt x="32" y="0"/>
                          <a:pt x="0" y="32"/>
                          <a:pt x="0" y="71"/>
                        </a:cubicBezTo>
                        <a:cubicBezTo>
                          <a:pt x="0" y="110"/>
                          <a:pt x="32" y="142"/>
                          <a:pt x="71" y="142"/>
                        </a:cubicBezTo>
                        <a:cubicBezTo>
                          <a:pt x="74" y="142"/>
                          <a:pt x="77" y="142"/>
                          <a:pt x="80" y="141"/>
                        </a:cubicBezTo>
                        <a:lnTo>
                          <a:pt x="76" y="130"/>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87" name="Freeform 15">
                    <a:extLst>
                      <a:ext uri="{FF2B5EF4-FFF2-40B4-BE49-F238E27FC236}">
                        <a16:creationId xmlns:a16="http://schemas.microsoft.com/office/drawing/2014/main" id="{A0E8A968-16A9-6748-8919-3E8D55A1C352}"/>
                      </a:ext>
                    </a:extLst>
                  </p:cNvPr>
                  <p:cNvSpPr>
                    <a:spLocks noEditPoints="1"/>
                  </p:cNvSpPr>
                  <p:nvPr/>
                </p:nvSpPr>
                <p:spPr bwMode="auto">
                  <a:xfrm>
                    <a:off x="7883525" y="3798888"/>
                    <a:ext cx="260350" cy="258763"/>
                  </a:xfrm>
                  <a:custGeom>
                    <a:avLst/>
                    <a:gdLst>
                      <a:gd name="T0" fmla="*/ 34 w 68"/>
                      <a:gd name="T1" fmla="*/ 68 h 68"/>
                      <a:gd name="T2" fmla="*/ 0 w 68"/>
                      <a:gd name="T3" fmla="*/ 34 h 68"/>
                      <a:gd name="T4" fmla="*/ 34 w 68"/>
                      <a:gd name="T5" fmla="*/ 0 h 68"/>
                      <a:gd name="T6" fmla="*/ 68 w 68"/>
                      <a:gd name="T7" fmla="*/ 34 h 68"/>
                      <a:gd name="T8" fmla="*/ 34 w 68"/>
                      <a:gd name="T9" fmla="*/ 68 h 68"/>
                      <a:gd name="T10" fmla="*/ 34 w 68"/>
                      <a:gd name="T11" fmla="*/ 12 h 68"/>
                      <a:gd name="T12" fmla="*/ 12 w 68"/>
                      <a:gd name="T13" fmla="*/ 34 h 68"/>
                      <a:gd name="T14" fmla="*/ 34 w 68"/>
                      <a:gd name="T15" fmla="*/ 56 h 68"/>
                      <a:gd name="T16" fmla="*/ 56 w 68"/>
                      <a:gd name="T17" fmla="*/ 34 h 68"/>
                      <a:gd name="T18" fmla="*/ 34 w 68"/>
                      <a:gd name="T19"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68"/>
                        </a:moveTo>
                        <a:cubicBezTo>
                          <a:pt x="16" y="68"/>
                          <a:pt x="0" y="52"/>
                          <a:pt x="0" y="34"/>
                        </a:cubicBezTo>
                        <a:cubicBezTo>
                          <a:pt x="0" y="15"/>
                          <a:pt x="16" y="0"/>
                          <a:pt x="34" y="0"/>
                        </a:cubicBezTo>
                        <a:cubicBezTo>
                          <a:pt x="53" y="0"/>
                          <a:pt x="68" y="15"/>
                          <a:pt x="68" y="34"/>
                        </a:cubicBezTo>
                        <a:cubicBezTo>
                          <a:pt x="68" y="52"/>
                          <a:pt x="53" y="68"/>
                          <a:pt x="34" y="68"/>
                        </a:cubicBezTo>
                        <a:close/>
                        <a:moveTo>
                          <a:pt x="34" y="12"/>
                        </a:moveTo>
                        <a:cubicBezTo>
                          <a:pt x="22" y="12"/>
                          <a:pt x="12" y="22"/>
                          <a:pt x="12" y="34"/>
                        </a:cubicBezTo>
                        <a:cubicBezTo>
                          <a:pt x="12" y="46"/>
                          <a:pt x="22" y="56"/>
                          <a:pt x="34" y="56"/>
                        </a:cubicBezTo>
                        <a:cubicBezTo>
                          <a:pt x="46" y="56"/>
                          <a:pt x="56" y="46"/>
                          <a:pt x="56" y="34"/>
                        </a:cubicBezTo>
                        <a:cubicBezTo>
                          <a:pt x="56" y="22"/>
                          <a:pt x="46" y="12"/>
                          <a:pt x="34" y="12"/>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88" name="Freeform 16">
                    <a:extLst>
                      <a:ext uri="{FF2B5EF4-FFF2-40B4-BE49-F238E27FC236}">
                        <a16:creationId xmlns:a16="http://schemas.microsoft.com/office/drawing/2014/main" id="{626CE070-93EC-3942-9AE7-82868B8E85A9}"/>
                      </a:ext>
                    </a:extLst>
                  </p:cNvPr>
                  <p:cNvSpPr>
                    <a:spLocks/>
                  </p:cNvSpPr>
                  <p:nvPr/>
                </p:nvSpPr>
                <p:spPr bwMode="auto">
                  <a:xfrm>
                    <a:off x="7999413" y="3921126"/>
                    <a:ext cx="369887" cy="373063"/>
                  </a:xfrm>
                  <a:custGeom>
                    <a:avLst/>
                    <a:gdLst>
                      <a:gd name="T0" fmla="*/ 233 w 233"/>
                      <a:gd name="T1" fmla="*/ 204 h 235"/>
                      <a:gd name="T2" fmla="*/ 137 w 233"/>
                      <a:gd name="T3" fmla="*/ 110 h 235"/>
                      <a:gd name="T4" fmla="*/ 214 w 233"/>
                      <a:gd name="T5" fmla="*/ 74 h 235"/>
                      <a:gd name="T6" fmla="*/ 0 w 233"/>
                      <a:gd name="T7" fmla="*/ 0 h 235"/>
                      <a:gd name="T8" fmla="*/ 72 w 233"/>
                      <a:gd name="T9" fmla="*/ 218 h 235"/>
                      <a:gd name="T10" fmla="*/ 108 w 233"/>
                      <a:gd name="T11" fmla="*/ 141 h 235"/>
                      <a:gd name="T12" fmla="*/ 202 w 233"/>
                      <a:gd name="T13" fmla="*/ 235 h 235"/>
                      <a:gd name="T14" fmla="*/ 233 w 233"/>
                      <a:gd name="T15" fmla="*/ 204 h 235"/>
                      <a:gd name="T16" fmla="*/ 233 w 233"/>
                      <a:gd name="T17" fmla="*/ 204 h 235"/>
                      <a:gd name="T18" fmla="*/ 233 w 233"/>
                      <a:gd name="T19" fmla="*/ 20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235">
                        <a:moveTo>
                          <a:pt x="233" y="204"/>
                        </a:moveTo>
                        <a:lnTo>
                          <a:pt x="137" y="110"/>
                        </a:lnTo>
                        <a:lnTo>
                          <a:pt x="214" y="74"/>
                        </a:lnTo>
                        <a:lnTo>
                          <a:pt x="0" y="0"/>
                        </a:lnTo>
                        <a:lnTo>
                          <a:pt x="72" y="218"/>
                        </a:lnTo>
                        <a:lnTo>
                          <a:pt x="108" y="141"/>
                        </a:lnTo>
                        <a:lnTo>
                          <a:pt x="202" y="235"/>
                        </a:lnTo>
                        <a:lnTo>
                          <a:pt x="233" y="204"/>
                        </a:lnTo>
                        <a:lnTo>
                          <a:pt x="233" y="204"/>
                        </a:lnTo>
                        <a:lnTo>
                          <a:pt x="233" y="204"/>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grpSp>
          </p:grpSp>
          <p:grpSp>
            <p:nvGrpSpPr>
              <p:cNvPr id="66" name="Group 65">
                <a:extLst>
                  <a:ext uri="{FF2B5EF4-FFF2-40B4-BE49-F238E27FC236}">
                    <a16:creationId xmlns:a16="http://schemas.microsoft.com/office/drawing/2014/main" id="{FCEF5990-CD72-4D46-8DA5-DB4BC6828676}"/>
                  </a:ext>
                </a:extLst>
              </p:cNvPr>
              <p:cNvGrpSpPr>
                <a:grpSpLocks noChangeAspect="1"/>
              </p:cNvGrpSpPr>
              <p:nvPr/>
            </p:nvGrpSpPr>
            <p:grpSpPr>
              <a:xfrm>
                <a:off x="1524770" y="2863000"/>
                <a:ext cx="347472" cy="347472"/>
                <a:chOff x="5766104" y="2732170"/>
                <a:chExt cx="742122" cy="742122"/>
              </a:xfrm>
            </p:grpSpPr>
            <p:sp>
              <p:nvSpPr>
                <p:cNvPr id="76" name="Oval 75">
                  <a:extLst>
                    <a:ext uri="{FF2B5EF4-FFF2-40B4-BE49-F238E27FC236}">
                      <a16:creationId xmlns:a16="http://schemas.microsoft.com/office/drawing/2014/main" id="{19D16AA8-B3DB-1E4A-AF31-A0CB9AAB5537}"/>
                    </a:ext>
                  </a:extLst>
                </p:cNvPr>
                <p:cNvSpPr/>
                <p:nvPr/>
              </p:nvSpPr>
              <p:spPr>
                <a:xfrm>
                  <a:off x="5766104" y="2732170"/>
                  <a:ext cx="742122" cy="74212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335ADF9E-03E6-E640-B9AF-21102348AF65}"/>
                    </a:ext>
                  </a:extLst>
                </p:cNvPr>
                <p:cNvGrpSpPr/>
                <p:nvPr/>
              </p:nvGrpSpPr>
              <p:grpSpPr>
                <a:xfrm>
                  <a:off x="5911964" y="2888927"/>
                  <a:ext cx="450402" cy="428608"/>
                  <a:chOff x="6719888" y="887413"/>
                  <a:chExt cx="492125" cy="468312"/>
                </a:xfrm>
                <a:solidFill>
                  <a:srgbClr val="00548A"/>
                </a:solidFill>
              </p:grpSpPr>
              <p:sp>
                <p:nvSpPr>
                  <p:cNvPr id="78" name="Freeform 13">
                    <a:extLst>
                      <a:ext uri="{FF2B5EF4-FFF2-40B4-BE49-F238E27FC236}">
                        <a16:creationId xmlns:a16="http://schemas.microsoft.com/office/drawing/2014/main" id="{7C6FD415-A260-DA43-9B85-3D49AB4973AE}"/>
                      </a:ext>
                    </a:extLst>
                  </p:cNvPr>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79" name="Freeform 14">
                    <a:extLst>
                      <a:ext uri="{FF2B5EF4-FFF2-40B4-BE49-F238E27FC236}">
                        <a16:creationId xmlns:a16="http://schemas.microsoft.com/office/drawing/2014/main" id="{227C3769-BB11-D244-9586-69C29ADA4885}"/>
                      </a:ext>
                    </a:extLst>
                  </p:cNvPr>
                  <p:cNvSpPr>
                    <a:spLocks noEditPoints="1"/>
                  </p:cNvSpPr>
                  <p:nvPr/>
                </p:nvSpPr>
                <p:spPr bwMode="auto">
                  <a:xfrm>
                    <a:off x="6781801" y="947738"/>
                    <a:ext cx="368301" cy="247649"/>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80" name="Freeform 15">
                    <a:extLst>
                      <a:ext uri="{FF2B5EF4-FFF2-40B4-BE49-F238E27FC236}">
                        <a16:creationId xmlns:a16="http://schemas.microsoft.com/office/drawing/2014/main" id="{FAD01EDA-E844-6C49-B767-CC5CC0E3B9F9}"/>
                      </a:ext>
                    </a:extLst>
                  </p:cNvPr>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81" name="Freeform 16">
                    <a:extLst>
                      <a:ext uri="{FF2B5EF4-FFF2-40B4-BE49-F238E27FC236}">
                        <a16:creationId xmlns:a16="http://schemas.microsoft.com/office/drawing/2014/main" id="{657F7D10-34A1-9244-9282-FF986D671817}"/>
                      </a:ext>
                    </a:extLst>
                  </p:cNvPr>
                  <p:cNvSpPr>
                    <a:spLocks/>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82" name="Freeform 17">
                    <a:extLst>
                      <a:ext uri="{FF2B5EF4-FFF2-40B4-BE49-F238E27FC236}">
                        <a16:creationId xmlns:a16="http://schemas.microsoft.com/office/drawing/2014/main" id="{A3C7078C-3E09-724B-8B62-64E6D0347618}"/>
                      </a:ext>
                    </a:extLst>
                  </p:cNvPr>
                  <p:cNvSpPr>
                    <a:spLocks/>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sp>
                <p:nvSpPr>
                  <p:cNvPr id="83" name="Freeform 18">
                    <a:extLst>
                      <a:ext uri="{FF2B5EF4-FFF2-40B4-BE49-F238E27FC236}">
                        <a16:creationId xmlns:a16="http://schemas.microsoft.com/office/drawing/2014/main" id="{F3ED87D2-37D9-C64E-A709-0E1A3B9F3281}"/>
                      </a:ext>
                    </a:extLst>
                  </p:cNvPr>
                  <p:cNvSpPr>
                    <a:spLocks/>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p>
                </p:txBody>
              </p:sp>
            </p:grpSp>
          </p:grpSp>
          <p:grpSp>
            <p:nvGrpSpPr>
              <p:cNvPr id="67" name="Group 66">
                <a:extLst>
                  <a:ext uri="{FF2B5EF4-FFF2-40B4-BE49-F238E27FC236}">
                    <a16:creationId xmlns:a16="http://schemas.microsoft.com/office/drawing/2014/main" id="{09352803-076E-C147-B70D-F0A28DC73D88}"/>
                  </a:ext>
                </a:extLst>
              </p:cNvPr>
              <p:cNvGrpSpPr>
                <a:grpSpLocks noChangeAspect="1"/>
              </p:cNvGrpSpPr>
              <p:nvPr/>
            </p:nvGrpSpPr>
            <p:grpSpPr>
              <a:xfrm>
                <a:off x="1524770" y="3720691"/>
                <a:ext cx="347472" cy="347472"/>
                <a:chOff x="7907976" y="2732169"/>
                <a:chExt cx="742122" cy="742122"/>
              </a:xfrm>
            </p:grpSpPr>
            <p:sp>
              <p:nvSpPr>
                <p:cNvPr id="74" name="Oval 73">
                  <a:extLst>
                    <a:ext uri="{FF2B5EF4-FFF2-40B4-BE49-F238E27FC236}">
                      <a16:creationId xmlns:a16="http://schemas.microsoft.com/office/drawing/2014/main" id="{20BA7EB4-BD1C-C140-9C54-004E9C349AFA}"/>
                    </a:ext>
                  </a:extLst>
                </p:cNvPr>
                <p:cNvSpPr/>
                <p:nvPr/>
              </p:nvSpPr>
              <p:spPr>
                <a:xfrm>
                  <a:off x="7907976" y="2732169"/>
                  <a:ext cx="742122" cy="74212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Freeform 134">
                  <a:extLst>
                    <a:ext uri="{FF2B5EF4-FFF2-40B4-BE49-F238E27FC236}">
                      <a16:creationId xmlns:a16="http://schemas.microsoft.com/office/drawing/2014/main" id="{BA06D0FB-9904-A74D-AC69-427B04226CFC}"/>
                    </a:ext>
                  </a:extLst>
                </p:cNvPr>
                <p:cNvSpPr>
                  <a:spLocks noEditPoints="1"/>
                </p:cNvSpPr>
                <p:nvPr/>
              </p:nvSpPr>
              <p:spPr bwMode="auto">
                <a:xfrm>
                  <a:off x="8052251" y="2908229"/>
                  <a:ext cx="453572" cy="390004"/>
                </a:xfrm>
                <a:custGeom>
                  <a:avLst/>
                  <a:gdLst>
                    <a:gd name="T0" fmla="*/ 88 w 112"/>
                    <a:gd name="T1" fmla="*/ 78 h 96"/>
                    <a:gd name="T2" fmla="*/ 70 w 112"/>
                    <a:gd name="T3" fmla="*/ 96 h 96"/>
                    <a:gd name="T4" fmla="*/ 18 w 112"/>
                    <a:gd name="T5" fmla="*/ 96 h 96"/>
                    <a:gd name="T6" fmla="*/ 0 w 112"/>
                    <a:gd name="T7" fmla="*/ 78 h 96"/>
                    <a:gd name="T8" fmla="*/ 0 w 112"/>
                    <a:gd name="T9" fmla="*/ 26 h 96"/>
                    <a:gd name="T10" fmla="*/ 18 w 112"/>
                    <a:gd name="T11" fmla="*/ 8 h 96"/>
                    <a:gd name="T12" fmla="*/ 62 w 112"/>
                    <a:gd name="T13" fmla="*/ 8 h 96"/>
                    <a:gd name="T14" fmla="*/ 64 w 112"/>
                    <a:gd name="T15" fmla="*/ 10 h 96"/>
                    <a:gd name="T16" fmla="*/ 64 w 112"/>
                    <a:gd name="T17" fmla="*/ 14 h 96"/>
                    <a:gd name="T18" fmla="*/ 62 w 112"/>
                    <a:gd name="T19" fmla="*/ 16 h 96"/>
                    <a:gd name="T20" fmla="*/ 18 w 112"/>
                    <a:gd name="T21" fmla="*/ 16 h 96"/>
                    <a:gd name="T22" fmla="*/ 8 w 112"/>
                    <a:gd name="T23" fmla="*/ 26 h 96"/>
                    <a:gd name="T24" fmla="*/ 8 w 112"/>
                    <a:gd name="T25" fmla="*/ 78 h 96"/>
                    <a:gd name="T26" fmla="*/ 18 w 112"/>
                    <a:gd name="T27" fmla="*/ 88 h 96"/>
                    <a:gd name="T28" fmla="*/ 70 w 112"/>
                    <a:gd name="T29" fmla="*/ 88 h 96"/>
                    <a:gd name="T30" fmla="*/ 80 w 112"/>
                    <a:gd name="T31" fmla="*/ 78 h 96"/>
                    <a:gd name="T32" fmla="*/ 80 w 112"/>
                    <a:gd name="T33" fmla="*/ 58 h 96"/>
                    <a:gd name="T34" fmla="*/ 82 w 112"/>
                    <a:gd name="T35" fmla="*/ 56 h 96"/>
                    <a:gd name="T36" fmla="*/ 86 w 112"/>
                    <a:gd name="T37" fmla="*/ 56 h 96"/>
                    <a:gd name="T38" fmla="*/ 88 w 112"/>
                    <a:gd name="T39" fmla="*/ 58 h 96"/>
                    <a:gd name="T40" fmla="*/ 88 w 112"/>
                    <a:gd name="T41" fmla="*/ 78 h 96"/>
                    <a:gd name="T42" fmla="*/ 112 w 112"/>
                    <a:gd name="T43" fmla="*/ 36 h 96"/>
                    <a:gd name="T44" fmla="*/ 108 w 112"/>
                    <a:gd name="T45" fmla="*/ 40 h 96"/>
                    <a:gd name="T46" fmla="*/ 105 w 112"/>
                    <a:gd name="T47" fmla="*/ 39 h 96"/>
                    <a:gd name="T48" fmla="*/ 94 w 112"/>
                    <a:gd name="T49" fmla="*/ 28 h 96"/>
                    <a:gd name="T50" fmla="*/ 53 w 112"/>
                    <a:gd name="T51" fmla="*/ 68 h 96"/>
                    <a:gd name="T52" fmla="*/ 52 w 112"/>
                    <a:gd name="T53" fmla="*/ 69 h 96"/>
                    <a:gd name="T54" fmla="*/ 50 w 112"/>
                    <a:gd name="T55" fmla="*/ 68 h 96"/>
                    <a:gd name="T56" fmla="*/ 43 w 112"/>
                    <a:gd name="T57" fmla="*/ 61 h 96"/>
                    <a:gd name="T58" fmla="*/ 42 w 112"/>
                    <a:gd name="T59" fmla="*/ 60 h 96"/>
                    <a:gd name="T60" fmla="*/ 43 w 112"/>
                    <a:gd name="T61" fmla="*/ 58 h 96"/>
                    <a:gd name="T62" fmla="*/ 84 w 112"/>
                    <a:gd name="T63" fmla="*/ 18 h 96"/>
                    <a:gd name="T64" fmla="*/ 73 w 112"/>
                    <a:gd name="T65" fmla="*/ 7 h 96"/>
                    <a:gd name="T66" fmla="*/ 72 w 112"/>
                    <a:gd name="T67" fmla="*/ 4 h 96"/>
                    <a:gd name="T68" fmla="*/ 76 w 112"/>
                    <a:gd name="T69" fmla="*/ 0 h 96"/>
                    <a:gd name="T70" fmla="*/ 108 w 112"/>
                    <a:gd name="T71" fmla="*/ 0 h 96"/>
                    <a:gd name="T72" fmla="*/ 112 w 112"/>
                    <a:gd name="T73" fmla="*/ 4 h 96"/>
                    <a:gd name="T74" fmla="*/ 112 w 112"/>
                    <a:gd name="T75"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96">
                      <a:moveTo>
                        <a:pt x="88" y="78"/>
                      </a:moveTo>
                      <a:cubicBezTo>
                        <a:pt x="88" y="88"/>
                        <a:pt x="79" y="96"/>
                        <a:pt x="70" y="96"/>
                      </a:cubicBezTo>
                      <a:cubicBezTo>
                        <a:pt x="18" y="96"/>
                        <a:pt x="18" y="96"/>
                        <a:pt x="18" y="96"/>
                      </a:cubicBezTo>
                      <a:cubicBezTo>
                        <a:pt x="8" y="96"/>
                        <a:pt x="0" y="88"/>
                        <a:pt x="0" y="78"/>
                      </a:cubicBezTo>
                      <a:cubicBezTo>
                        <a:pt x="0" y="26"/>
                        <a:pt x="0" y="26"/>
                        <a:pt x="0" y="26"/>
                      </a:cubicBezTo>
                      <a:cubicBezTo>
                        <a:pt x="0" y="16"/>
                        <a:pt x="8" y="8"/>
                        <a:pt x="18" y="8"/>
                      </a:cubicBezTo>
                      <a:cubicBezTo>
                        <a:pt x="62" y="8"/>
                        <a:pt x="62" y="8"/>
                        <a:pt x="62" y="8"/>
                      </a:cubicBezTo>
                      <a:cubicBezTo>
                        <a:pt x="63" y="8"/>
                        <a:pt x="64" y="9"/>
                        <a:pt x="64" y="10"/>
                      </a:cubicBezTo>
                      <a:cubicBezTo>
                        <a:pt x="64" y="14"/>
                        <a:pt x="64" y="14"/>
                        <a:pt x="64" y="14"/>
                      </a:cubicBezTo>
                      <a:cubicBezTo>
                        <a:pt x="64" y="15"/>
                        <a:pt x="63" y="16"/>
                        <a:pt x="62" y="16"/>
                      </a:cubicBezTo>
                      <a:cubicBezTo>
                        <a:pt x="18" y="16"/>
                        <a:pt x="18" y="16"/>
                        <a:pt x="18" y="16"/>
                      </a:cubicBezTo>
                      <a:cubicBezTo>
                        <a:pt x="12" y="16"/>
                        <a:pt x="8" y="20"/>
                        <a:pt x="8" y="26"/>
                      </a:cubicBezTo>
                      <a:cubicBezTo>
                        <a:pt x="8" y="78"/>
                        <a:pt x="8" y="78"/>
                        <a:pt x="8" y="78"/>
                      </a:cubicBezTo>
                      <a:cubicBezTo>
                        <a:pt x="8" y="83"/>
                        <a:pt x="12" y="88"/>
                        <a:pt x="18" y="88"/>
                      </a:cubicBezTo>
                      <a:cubicBezTo>
                        <a:pt x="70" y="88"/>
                        <a:pt x="70" y="88"/>
                        <a:pt x="70" y="88"/>
                      </a:cubicBezTo>
                      <a:cubicBezTo>
                        <a:pt x="75" y="88"/>
                        <a:pt x="80" y="83"/>
                        <a:pt x="80" y="78"/>
                      </a:cubicBezTo>
                      <a:cubicBezTo>
                        <a:pt x="80" y="58"/>
                        <a:pt x="80" y="58"/>
                        <a:pt x="80" y="58"/>
                      </a:cubicBezTo>
                      <a:cubicBezTo>
                        <a:pt x="80" y="57"/>
                        <a:pt x="80" y="56"/>
                        <a:pt x="82" y="56"/>
                      </a:cubicBezTo>
                      <a:cubicBezTo>
                        <a:pt x="86" y="56"/>
                        <a:pt x="86" y="56"/>
                        <a:pt x="86" y="56"/>
                      </a:cubicBezTo>
                      <a:cubicBezTo>
                        <a:pt x="87" y="56"/>
                        <a:pt x="88" y="57"/>
                        <a:pt x="88" y="58"/>
                      </a:cubicBezTo>
                      <a:lnTo>
                        <a:pt x="88" y="78"/>
                      </a:lnTo>
                      <a:close/>
                      <a:moveTo>
                        <a:pt x="112" y="36"/>
                      </a:moveTo>
                      <a:cubicBezTo>
                        <a:pt x="112" y="38"/>
                        <a:pt x="110" y="40"/>
                        <a:pt x="108" y="40"/>
                      </a:cubicBezTo>
                      <a:cubicBezTo>
                        <a:pt x="106" y="40"/>
                        <a:pt x="105" y="39"/>
                        <a:pt x="105" y="39"/>
                      </a:cubicBezTo>
                      <a:cubicBezTo>
                        <a:pt x="94" y="28"/>
                        <a:pt x="94" y="28"/>
                        <a:pt x="94" y="28"/>
                      </a:cubicBezTo>
                      <a:cubicBezTo>
                        <a:pt x="53" y="68"/>
                        <a:pt x="53" y="68"/>
                        <a:pt x="53" y="68"/>
                      </a:cubicBezTo>
                      <a:cubicBezTo>
                        <a:pt x="53" y="69"/>
                        <a:pt x="52" y="69"/>
                        <a:pt x="52" y="69"/>
                      </a:cubicBezTo>
                      <a:cubicBezTo>
                        <a:pt x="51" y="69"/>
                        <a:pt x="51" y="69"/>
                        <a:pt x="50" y="68"/>
                      </a:cubicBezTo>
                      <a:cubicBezTo>
                        <a:pt x="43" y="61"/>
                        <a:pt x="43" y="61"/>
                        <a:pt x="43" y="61"/>
                      </a:cubicBezTo>
                      <a:cubicBezTo>
                        <a:pt x="43" y="61"/>
                        <a:pt x="42" y="60"/>
                        <a:pt x="42" y="60"/>
                      </a:cubicBezTo>
                      <a:cubicBezTo>
                        <a:pt x="42" y="59"/>
                        <a:pt x="43" y="59"/>
                        <a:pt x="43" y="58"/>
                      </a:cubicBezTo>
                      <a:cubicBezTo>
                        <a:pt x="84" y="18"/>
                        <a:pt x="84" y="18"/>
                        <a:pt x="84" y="18"/>
                      </a:cubicBezTo>
                      <a:cubicBezTo>
                        <a:pt x="73" y="7"/>
                        <a:pt x="73" y="7"/>
                        <a:pt x="73" y="7"/>
                      </a:cubicBezTo>
                      <a:cubicBezTo>
                        <a:pt x="72" y="6"/>
                        <a:pt x="72" y="5"/>
                        <a:pt x="72" y="4"/>
                      </a:cubicBezTo>
                      <a:cubicBezTo>
                        <a:pt x="72" y="2"/>
                        <a:pt x="73" y="0"/>
                        <a:pt x="76" y="0"/>
                      </a:cubicBezTo>
                      <a:cubicBezTo>
                        <a:pt x="108" y="0"/>
                        <a:pt x="108" y="0"/>
                        <a:pt x="108" y="0"/>
                      </a:cubicBezTo>
                      <a:cubicBezTo>
                        <a:pt x="110" y="0"/>
                        <a:pt x="112" y="2"/>
                        <a:pt x="112" y="4"/>
                      </a:cubicBezTo>
                      <a:lnTo>
                        <a:pt x="112" y="36"/>
                      </a:lnTo>
                      <a:close/>
                    </a:path>
                  </a:pathLst>
                </a:custGeom>
                <a:solidFill>
                  <a:schemeClr val="bg1"/>
                </a:solidFill>
                <a:ln>
                  <a:solidFill>
                    <a:schemeClr val="bg1"/>
                  </a:solidFill>
                </a:ln>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181D5CB4-D78E-9440-B600-43F955999B1F}"/>
                  </a:ext>
                </a:extLst>
              </p:cNvPr>
              <p:cNvGrpSpPr>
                <a:grpSpLocks noChangeAspect="1"/>
              </p:cNvGrpSpPr>
              <p:nvPr/>
            </p:nvGrpSpPr>
            <p:grpSpPr>
              <a:xfrm>
                <a:off x="1524773" y="4589024"/>
                <a:ext cx="347472" cy="347472"/>
                <a:chOff x="10049854" y="2732170"/>
                <a:chExt cx="742122" cy="742122"/>
              </a:xfrm>
            </p:grpSpPr>
            <p:sp>
              <p:nvSpPr>
                <p:cNvPr id="69" name="Oval 68">
                  <a:extLst>
                    <a:ext uri="{FF2B5EF4-FFF2-40B4-BE49-F238E27FC236}">
                      <a16:creationId xmlns:a16="http://schemas.microsoft.com/office/drawing/2014/main" id="{2B338339-66F1-B444-B0AF-943E095A1A7D}"/>
                    </a:ext>
                  </a:extLst>
                </p:cNvPr>
                <p:cNvSpPr/>
                <p:nvPr/>
              </p:nvSpPr>
              <p:spPr>
                <a:xfrm>
                  <a:off x="10049854" y="2732170"/>
                  <a:ext cx="742122" cy="74212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
                  <a:extLst>
                    <a:ext uri="{FF2B5EF4-FFF2-40B4-BE49-F238E27FC236}">
                      <a16:creationId xmlns:a16="http://schemas.microsoft.com/office/drawing/2014/main" id="{B94A4E24-C070-6943-90B8-DF43C192FBFE}"/>
                    </a:ext>
                  </a:extLst>
                </p:cNvPr>
                <p:cNvSpPr>
                  <a:spLocks noEditPoints="1"/>
                </p:cNvSpPr>
                <p:nvPr/>
              </p:nvSpPr>
              <p:spPr bwMode="auto">
                <a:xfrm>
                  <a:off x="10203668" y="2905966"/>
                  <a:ext cx="434483" cy="394530"/>
                </a:xfrm>
                <a:custGeom>
                  <a:avLst/>
                  <a:gdLst>
                    <a:gd name="T0" fmla="*/ 86 w 110"/>
                    <a:gd name="T1" fmla="*/ 98 h 98"/>
                    <a:gd name="T2" fmla="*/ 84 w 110"/>
                    <a:gd name="T3" fmla="*/ 98 h 98"/>
                    <a:gd name="T4" fmla="*/ 71 w 110"/>
                    <a:gd name="T5" fmla="*/ 90 h 98"/>
                    <a:gd name="T6" fmla="*/ 52 w 110"/>
                    <a:gd name="T7" fmla="*/ 92 h 98"/>
                    <a:gd name="T8" fmla="*/ 0 w 110"/>
                    <a:gd name="T9" fmla="*/ 46 h 98"/>
                    <a:gd name="T10" fmla="*/ 52 w 110"/>
                    <a:gd name="T11" fmla="*/ 0 h 98"/>
                    <a:gd name="T12" fmla="*/ 110 w 110"/>
                    <a:gd name="T13" fmla="*/ 46 h 98"/>
                    <a:gd name="T14" fmla="*/ 90 w 110"/>
                    <a:gd name="T15" fmla="*/ 81 h 98"/>
                    <a:gd name="T16" fmla="*/ 90 w 110"/>
                    <a:gd name="T17" fmla="*/ 93 h 98"/>
                    <a:gd name="T18" fmla="*/ 90 w 110"/>
                    <a:gd name="T19" fmla="*/ 94 h 98"/>
                    <a:gd name="T20" fmla="*/ 86 w 110"/>
                    <a:gd name="T21" fmla="*/ 98 h 98"/>
                    <a:gd name="T22" fmla="*/ 86 w 110"/>
                    <a:gd name="T23" fmla="*/ 98 h 98"/>
                    <a:gd name="T24" fmla="*/ 71 w 110"/>
                    <a:gd name="T25" fmla="*/ 81 h 98"/>
                    <a:gd name="T26" fmla="*/ 73 w 110"/>
                    <a:gd name="T27" fmla="*/ 82 h 98"/>
                    <a:gd name="T28" fmla="*/ 82 w 110"/>
                    <a:gd name="T29" fmla="*/ 87 h 98"/>
                    <a:gd name="T30" fmla="*/ 82 w 110"/>
                    <a:gd name="T31" fmla="*/ 79 h 98"/>
                    <a:gd name="T32" fmla="*/ 84 w 110"/>
                    <a:gd name="T33" fmla="*/ 76 h 98"/>
                    <a:gd name="T34" fmla="*/ 102 w 110"/>
                    <a:gd name="T35" fmla="*/ 46 h 98"/>
                    <a:gd name="T36" fmla="*/ 52 w 110"/>
                    <a:gd name="T37" fmla="*/ 8 h 98"/>
                    <a:gd name="T38" fmla="*/ 8 w 110"/>
                    <a:gd name="T39" fmla="*/ 46 h 98"/>
                    <a:gd name="T40" fmla="*/ 52 w 110"/>
                    <a:gd name="T41" fmla="*/ 84 h 98"/>
                    <a:gd name="T42" fmla="*/ 70 w 110"/>
                    <a:gd name="T43" fmla="*/ 82 h 98"/>
                    <a:gd name="T44" fmla="*/ 71 w 110"/>
                    <a:gd name="T45" fmla="*/ 8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98">
                      <a:moveTo>
                        <a:pt x="86" y="98"/>
                      </a:moveTo>
                      <a:cubicBezTo>
                        <a:pt x="85" y="98"/>
                        <a:pt x="85" y="98"/>
                        <a:pt x="84" y="98"/>
                      </a:cubicBezTo>
                      <a:cubicBezTo>
                        <a:pt x="71" y="90"/>
                        <a:pt x="71" y="90"/>
                        <a:pt x="71" y="90"/>
                      </a:cubicBezTo>
                      <a:cubicBezTo>
                        <a:pt x="65" y="91"/>
                        <a:pt x="59" y="92"/>
                        <a:pt x="52" y="92"/>
                      </a:cubicBezTo>
                      <a:cubicBezTo>
                        <a:pt x="21" y="92"/>
                        <a:pt x="0" y="73"/>
                        <a:pt x="0" y="46"/>
                      </a:cubicBezTo>
                      <a:cubicBezTo>
                        <a:pt x="0" y="19"/>
                        <a:pt x="22" y="0"/>
                        <a:pt x="52" y="0"/>
                      </a:cubicBezTo>
                      <a:cubicBezTo>
                        <a:pt x="85" y="0"/>
                        <a:pt x="110" y="20"/>
                        <a:pt x="110" y="46"/>
                      </a:cubicBezTo>
                      <a:cubicBezTo>
                        <a:pt x="110" y="60"/>
                        <a:pt x="103" y="72"/>
                        <a:pt x="90" y="81"/>
                      </a:cubicBezTo>
                      <a:cubicBezTo>
                        <a:pt x="90" y="93"/>
                        <a:pt x="90" y="93"/>
                        <a:pt x="90" y="93"/>
                      </a:cubicBezTo>
                      <a:cubicBezTo>
                        <a:pt x="90" y="94"/>
                        <a:pt x="90" y="94"/>
                        <a:pt x="90" y="94"/>
                      </a:cubicBezTo>
                      <a:cubicBezTo>
                        <a:pt x="90" y="96"/>
                        <a:pt x="88" y="98"/>
                        <a:pt x="86" y="98"/>
                      </a:cubicBezTo>
                      <a:cubicBezTo>
                        <a:pt x="86" y="98"/>
                        <a:pt x="86" y="98"/>
                        <a:pt x="86" y="98"/>
                      </a:cubicBezTo>
                      <a:close/>
                      <a:moveTo>
                        <a:pt x="71" y="81"/>
                      </a:moveTo>
                      <a:cubicBezTo>
                        <a:pt x="72" y="81"/>
                        <a:pt x="73" y="82"/>
                        <a:pt x="73" y="82"/>
                      </a:cubicBezTo>
                      <a:cubicBezTo>
                        <a:pt x="82" y="87"/>
                        <a:pt x="82" y="87"/>
                        <a:pt x="82" y="87"/>
                      </a:cubicBezTo>
                      <a:cubicBezTo>
                        <a:pt x="82" y="79"/>
                        <a:pt x="82" y="79"/>
                        <a:pt x="82" y="79"/>
                      </a:cubicBezTo>
                      <a:cubicBezTo>
                        <a:pt x="82" y="78"/>
                        <a:pt x="83" y="76"/>
                        <a:pt x="84" y="76"/>
                      </a:cubicBezTo>
                      <a:cubicBezTo>
                        <a:pt x="96" y="68"/>
                        <a:pt x="102" y="58"/>
                        <a:pt x="102" y="46"/>
                      </a:cubicBezTo>
                      <a:cubicBezTo>
                        <a:pt x="102" y="25"/>
                        <a:pt x="80" y="8"/>
                        <a:pt x="52" y="8"/>
                      </a:cubicBezTo>
                      <a:cubicBezTo>
                        <a:pt x="26" y="8"/>
                        <a:pt x="8" y="24"/>
                        <a:pt x="8" y="46"/>
                      </a:cubicBezTo>
                      <a:cubicBezTo>
                        <a:pt x="8" y="68"/>
                        <a:pt x="26" y="84"/>
                        <a:pt x="52" y="84"/>
                      </a:cubicBezTo>
                      <a:cubicBezTo>
                        <a:pt x="58" y="84"/>
                        <a:pt x="64" y="83"/>
                        <a:pt x="70" y="82"/>
                      </a:cubicBezTo>
                      <a:cubicBezTo>
                        <a:pt x="70" y="82"/>
                        <a:pt x="71" y="81"/>
                        <a:pt x="71" y="81"/>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71" name="Freeform 7">
                  <a:extLst>
                    <a:ext uri="{FF2B5EF4-FFF2-40B4-BE49-F238E27FC236}">
                      <a16:creationId xmlns:a16="http://schemas.microsoft.com/office/drawing/2014/main" id="{248DB369-5816-BC48-A42A-FE3414D71DF8}"/>
                    </a:ext>
                  </a:extLst>
                </p:cNvPr>
                <p:cNvSpPr>
                  <a:spLocks noEditPoints="1"/>
                </p:cNvSpPr>
                <p:nvPr/>
              </p:nvSpPr>
              <p:spPr bwMode="auto">
                <a:xfrm>
                  <a:off x="10386783" y="3067440"/>
                  <a:ext cx="68252" cy="71582"/>
                </a:xfrm>
                <a:custGeom>
                  <a:avLst/>
                  <a:gdLst>
                    <a:gd name="T0" fmla="*/ 9 w 17"/>
                    <a:gd name="T1" fmla="*/ 18 h 18"/>
                    <a:gd name="T2" fmla="*/ 0 w 17"/>
                    <a:gd name="T3" fmla="*/ 9 h 18"/>
                    <a:gd name="T4" fmla="*/ 9 w 17"/>
                    <a:gd name="T5" fmla="*/ 0 h 18"/>
                    <a:gd name="T6" fmla="*/ 17 w 17"/>
                    <a:gd name="T7" fmla="*/ 9 h 18"/>
                    <a:gd name="T8" fmla="*/ 9 w 17"/>
                    <a:gd name="T9" fmla="*/ 18 h 18"/>
                    <a:gd name="T10" fmla="*/ 9 w 17"/>
                    <a:gd name="T11" fmla="*/ 4 h 18"/>
                    <a:gd name="T12" fmla="*/ 4 w 17"/>
                    <a:gd name="T13" fmla="*/ 9 h 18"/>
                    <a:gd name="T14" fmla="*/ 9 w 17"/>
                    <a:gd name="T15" fmla="*/ 14 h 18"/>
                    <a:gd name="T16" fmla="*/ 13 w 17"/>
                    <a:gd name="T17" fmla="*/ 9 h 18"/>
                    <a:gd name="T18" fmla="*/ 9 w 17"/>
                    <a:gd name="T1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8">
                      <a:moveTo>
                        <a:pt x="9" y="18"/>
                      </a:moveTo>
                      <a:cubicBezTo>
                        <a:pt x="4" y="18"/>
                        <a:pt x="0" y="14"/>
                        <a:pt x="0" y="9"/>
                      </a:cubicBezTo>
                      <a:cubicBezTo>
                        <a:pt x="0" y="4"/>
                        <a:pt x="4" y="0"/>
                        <a:pt x="9" y="0"/>
                      </a:cubicBezTo>
                      <a:cubicBezTo>
                        <a:pt x="13" y="0"/>
                        <a:pt x="17" y="4"/>
                        <a:pt x="17" y="9"/>
                      </a:cubicBezTo>
                      <a:cubicBezTo>
                        <a:pt x="17" y="14"/>
                        <a:pt x="13" y="18"/>
                        <a:pt x="9" y="18"/>
                      </a:cubicBezTo>
                      <a:close/>
                      <a:moveTo>
                        <a:pt x="9" y="4"/>
                      </a:moveTo>
                      <a:cubicBezTo>
                        <a:pt x="6" y="4"/>
                        <a:pt x="4" y="6"/>
                        <a:pt x="4" y="9"/>
                      </a:cubicBezTo>
                      <a:cubicBezTo>
                        <a:pt x="4" y="12"/>
                        <a:pt x="6" y="14"/>
                        <a:pt x="9" y="14"/>
                      </a:cubicBezTo>
                      <a:cubicBezTo>
                        <a:pt x="11" y="14"/>
                        <a:pt x="13" y="12"/>
                        <a:pt x="13" y="9"/>
                      </a:cubicBezTo>
                      <a:cubicBezTo>
                        <a:pt x="13" y="6"/>
                        <a:pt x="11" y="4"/>
                        <a:pt x="9" y="4"/>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solidFill>
                      <a:srgbClr val="00548A"/>
                    </a:solidFill>
                  </a:endParaRPr>
                </a:p>
              </p:txBody>
            </p:sp>
            <p:sp>
              <p:nvSpPr>
                <p:cNvPr id="72" name="Freeform 8">
                  <a:extLst>
                    <a:ext uri="{FF2B5EF4-FFF2-40B4-BE49-F238E27FC236}">
                      <a16:creationId xmlns:a16="http://schemas.microsoft.com/office/drawing/2014/main" id="{5B1CD812-6EF6-B74A-A7F9-C039F8B4B04C}"/>
                    </a:ext>
                  </a:extLst>
                </p:cNvPr>
                <p:cNvSpPr>
                  <a:spLocks noEditPoints="1"/>
                </p:cNvSpPr>
                <p:nvPr/>
              </p:nvSpPr>
              <p:spPr bwMode="auto">
                <a:xfrm>
                  <a:off x="10385118" y="3067440"/>
                  <a:ext cx="71582" cy="71582"/>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4 h 18"/>
                    <a:gd name="T12" fmla="*/ 4 w 18"/>
                    <a:gd name="T13" fmla="*/ 9 h 18"/>
                    <a:gd name="T14" fmla="*/ 9 w 18"/>
                    <a:gd name="T15" fmla="*/ 14 h 18"/>
                    <a:gd name="T16" fmla="*/ 14 w 18"/>
                    <a:gd name="T17" fmla="*/ 9 h 18"/>
                    <a:gd name="T18" fmla="*/ 9 w 18"/>
                    <a:gd name="T1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4"/>
                      </a:moveTo>
                      <a:cubicBezTo>
                        <a:pt x="6" y="4"/>
                        <a:pt x="4" y="6"/>
                        <a:pt x="4" y="9"/>
                      </a:cubicBezTo>
                      <a:cubicBezTo>
                        <a:pt x="4" y="12"/>
                        <a:pt x="6" y="14"/>
                        <a:pt x="9" y="14"/>
                      </a:cubicBezTo>
                      <a:cubicBezTo>
                        <a:pt x="11" y="14"/>
                        <a:pt x="14" y="12"/>
                        <a:pt x="14" y="9"/>
                      </a:cubicBezTo>
                      <a:cubicBezTo>
                        <a:pt x="14" y="6"/>
                        <a:pt x="11" y="4"/>
                        <a:pt x="9" y="4"/>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73" name="Freeform 9">
                  <a:extLst>
                    <a:ext uri="{FF2B5EF4-FFF2-40B4-BE49-F238E27FC236}">
                      <a16:creationId xmlns:a16="http://schemas.microsoft.com/office/drawing/2014/main" id="{539EB223-81AE-E642-BDF2-463F3DB98611}"/>
                    </a:ext>
                  </a:extLst>
                </p:cNvPr>
                <p:cNvSpPr>
                  <a:spLocks noEditPoints="1"/>
                </p:cNvSpPr>
                <p:nvPr/>
              </p:nvSpPr>
              <p:spPr bwMode="auto">
                <a:xfrm>
                  <a:off x="10385951" y="3067440"/>
                  <a:ext cx="69917" cy="71582"/>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4 h 18"/>
                    <a:gd name="T12" fmla="*/ 4 w 18"/>
                    <a:gd name="T13" fmla="*/ 9 h 18"/>
                    <a:gd name="T14" fmla="*/ 9 w 18"/>
                    <a:gd name="T15" fmla="*/ 14 h 18"/>
                    <a:gd name="T16" fmla="*/ 14 w 18"/>
                    <a:gd name="T17" fmla="*/ 9 h 18"/>
                    <a:gd name="T18" fmla="*/ 9 w 18"/>
                    <a:gd name="T1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4"/>
                      </a:moveTo>
                      <a:cubicBezTo>
                        <a:pt x="6" y="4"/>
                        <a:pt x="4" y="6"/>
                        <a:pt x="4" y="9"/>
                      </a:cubicBezTo>
                      <a:cubicBezTo>
                        <a:pt x="4" y="12"/>
                        <a:pt x="6" y="14"/>
                        <a:pt x="9" y="14"/>
                      </a:cubicBezTo>
                      <a:cubicBezTo>
                        <a:pt x="11" y="14"/>
                        <a:pt x="14" y="12"/>
                        <a:pt x="14" y="9"/>
                      </a:cubicBezTo>
                      <a:cubicBezTo>
                        <a:pt x="14" y="6"/>
                        <a:pt x="11" y="4"/>
                        <a:pt x="9" y="4"/>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id-ID">
                    <a:solidFill>
                      <a:srgbClr val="00548A"/>
                    </a:solidFill>
                  </a:endParaRPr>
                </a:p>
              </p:txBody>
            </p:sp>
          </p:grpSp>
        </p:grpSp>
      </p:grpSp>
      <p:sp>
        <p:nvSpPr>
          <p:cNvPr id="55" name="Rounded Rectangle 54">
            <a:extLst>
              <a:ext uri="{FF2B5EF4-FFF2-40B4-BE49-F238E27FC236}">
                <a16:creationId xmlns:a16="http://schemas.microsoft.com/office/drawing/2014/main" id="{7D7ED636-86A1-6F4C-B037-195531952068}"/>
              </a:ext>
            </a:extLst>
          </p:cNvPr>
          <p:cNvSpPr/>
          <p:nvPr/>
        </p:nvSpPr>
        <p:spPr>
          <a:xfrm>
            <a:off x="2555748"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93" name="Rounded Rectangle 92">
            <a:extLst>
              <a:ext uri="{FF2B5EF4-FFF2-40B4-BE49-F238E27FC236}">
                <a16:creationId xmlns:a16="http://schemas.microsoft.com/office/drawing/2014/main" id="{F1B15D6A-2B7B-2747-97A7-2A75E64649D6}"/>
              </a:ext>
            </a:extLst>
          </p:cNvPr>
          <p:cNvSpPr/>
          <p:nvPr/>
        </p:nvSpPr>
        <p:spPr>
          <a:xfrm>
            <a:off x="2843784"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94" name="Rounded Rectangle 93">
            <a:extLst>
              <a:ext uri="{FF2B5EF4-FFF2-40B4-BE49-F238E27FC236}">
                <a16:creationId xmlns:a16="http://schemas.microsoft.com/office/drawing/2014/main" id="{06B3C48F-085B-254C-A7F5-56785BB95CC6}"/>
              </a:ext>
            </a:extLst>
          </p:cNvPr>
          <p:cNvSpPr/>
          <p:nvPr/>
        </p:nvSpPr>
        <p:spPr>
          <a:xfrm>
            <a:off x="3131820"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95" name="Rounded Rectangle 94">
            <a:extLst>
              <a:ext uri="{FF2B5EF4-FFF2-40B4-BE49-F238E27FC236}">
                <a16:creationId xmlns:a16="http://schemas.microsoft.com/office/drawing/2014/main" id="{D2CB1A64-0C5A-3245-AC8B-EEADD4883144}"/>
              </a:ext>
            </a:extLst>
          </p:cNvPr>
          <p:cNvSpPr/>
          <p:nvPr/>
        </p:nvSpPr>
        <p:spPr>
          <a:xfrm>
            <a:off x="3828675"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96" name="Rounded Rectangle 95">
            <a:extLst>
              <a:ext uri="{FF2B5EF4-FFF2-40B4-BE49-F238E27FC236}">
                <a16:creationId xmlns:a16="http://schemas.microsoft.com/office/drawing/2014/main" id="{28B89F74-095A-E649-BCEF-BBE088A9911A}"/>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97" name="Rounded Rectangle 96">
            <a:extLst>
              <a:ext uri="{FF2B5EF4-FFF2-40B4-BE49-F238E27FC236}">
                <a16:creationId xmlns:a16="http://schemas.microsoft.com/office/drawing/2014/main" id="{D398DD2B-C519-9541-B17D-DBB599D6D9AF}"/>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98" name="Rounded Rectangle 97">
            <a:extLst>
              <a:ext uri="{FF2B5EF4-FFF2-40B4-BE49-F238E27FC236}">
                <a16:creationId xmlns:a16="http://schemas.microsoft.com/office/drawing/2014/main" id="{9BB1922E-7006-9C49-93CF-EEE816CD6EAB}"/>
              </a:ext>
            </a:extLst>
          </p:cNvPr>
          <p:cNvSpPr/>
          <p:nvPr/>
        </p:nvSpPr>
        <p:spPr>
          <a:xfrm>
            <a:off x="1856232"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60" name="Rounded Rectangle 59">
            <a:extLst>
              <a:ext uri="{FF2B5EF4-FFF2-40B4-BE49-F238E27FC236}">
                <a16:creationId xmlns:a16="http://schemas.microsoft.com/office/drawing/2014/main" id="{05CBC4C1-6080-034C-999C-BAF9E8B0C392}"/>
              </a:ext>
            </a:extLst>
          </p:cNvPr>
          <p:cNvSpPr/>
          <p:nvPr/>
        </p:nvSpPr>
        <p:spPr>
          <a:xfrm>
            <a:off x="4525530"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335290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5648E6-3E40-C24D-BA8C-BA5FED7ABC62}"/>
              </a:ext>
            </a:extLst>
          </p:cNvPr>
          <p:cNvSpPr>
            <a:spLocks noGrp="1"/>
          </p:cNvSpPr>
          <p:nvPr>
            <p:ph type="body" sz="quarter" idx="11"/>
          </p:nvPr>
        </p:nvSpPr>
        <p:spPr/>
        <p:txBody>
          <a:bodyPr/>
          <a:lstStyle/>
          <a:p>
            <a:r>
              <a:rPr lang="en-US" dirty="0"/>
              <a:t>PLATFORMS</a:t>
            </a:r>
          </a:p>
        </p:txBody>
      </p:sp>
      <p:sp>
        <p:nvSpPr>
          <p:cNvPr id="5" name="Text Placeholder 4">
            <a:extLst>
              <a:ext uri="{FF2B5EF4-FFF2-40B4-BE49-F238E27FC236}">
                <a16:creationId xmlns:a16="http://schemas.microsoft.com/office/drawing/2014/main" id="{7D6B5D6A-71AF-FB43-A6B0-33BB2FEE8782}"/>
              </a:ext>
            </a:extLst>
          </p:cNvPr>
          <p:cNvSpPr>
            <a:spLocks noGrp="1"/>
          </p:cNvSpPr>
          <p:nvPr>
            <p:ph type="body" sz="quarter" idx="12"/>
          </p:nvPr>
        </p:nvSpPr>
        <p:spPr/>
        <p:txBody>
          <a:bodyPr/>
          <a:lstStyle/>
          <a:p>
            <a:r>
              <a:rPr lang="en-US" dirty="0"/>
              <a:t>How Will We Get There?</a:t>
            </a:r>
          </a:p>
        </p:txBody>
      </p:sp>
    </p:spTree>
    <p:extLst>
      <p:ext uri="{BB962C8B-B14F-4D97-AF65-F5344CB8AC3E}">
        <p14:creationId xmlns:p14="http://schemas.microsoft.com/office/powerpoint/2010/main" val="3288059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6574DF8-56BF-F54B-BDB3-37FD70451754}"/>
              </a:ext>
            </a:extLst>
          </p:cNvPr>
          <p:cNvCxnSpPr>
            <a:stCxn id="35" idx="2"/>
          </p:cNvCxnSpPr>
          <p:nvPr/>
        </p:nvCxnSpPr>
        <p:spPr>
          <a:xfrm flipH="1">
            <a:off x="5989320" y="1621328"/>
            <a:ext cx="3922" cy="6248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F231757-1EA0-EC44-91C8-0087A153711C}"/>
              </a:ext>
            </a:extLst>
          </p:cNvPr>
          <p:cNvSpPr/>
          <p:nvPr/>
        </p:nvSpPr>
        <p:spPr>
          <a:xfrm>
            <a:off x="4700565" y="1280161"/>
            <a:ext cx="2585354" cy="341167"/>
          </a:xfrm>
          <a:prstGeom prst="rect">
            <a:avLst/>
          </a:prstGeom>
          <a:solidFill>
            <a:srgbClr val="FF660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r>
              <a:rPr lang="en-US" sz="1600" b="1" dirty="0">
                <a:solidFill>
                  <a:schemeClr val="bg1"/>
                </a:solidFill>
                <a:latin typeface="Meta Offc Pro Normal" panose="020B0504030101020102" pitchFamily="34" charset="0"/>
              </a:rPr>
              <a:t>FOUR STRATEGIC PILLARS</a:t>
            </a:r>
          </a:p>
        </p:txBody>
      </p:sp>
      <p:cxnSp>
        <p:nvCxnSpPr>
          <p:cNvPr id="5" name="Straight Connector 4">
            <a:extLst>
              <a:ext uri="{FF2B5EF4-FFF2-40B4-BE49-F238E27FC236}">
                <a16:creationId xmlns:a16="http://schemas.microsoft.com/office/drawing/2014/main" id="{11288A14-BD06-9648-993F-BDD6FCC22C5E}"/>
              </a:ext>
            </a:extLst>
          </p:cNvPr>
          <p:cNvCxnSpPr>
            <a:cxnSpLocks/>
          </p:cNvCxnSpPr>
          <p:nvPr/>
        </p:nvCxnSpPr>
        <p:spPr>
          <a:xfrm>
            <a:off x="2309048" y="2246221"/>
            <a:ext cx="756015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C3C427D-6899-B64E-9FB9-D86E147C6ED8}"/>
              </a:ext>
            </a:extLst>
          </p:cNvPr>
          <p:cNvCxnSpPr/>
          <p:nvPr/>
        </p:nvCxnSpPr>
        <p:spPr>
          <a:xfrm>
            <a:off x="2309048" y="2243277"/>
            <a:ext cx="0" cy="89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6B3BB0-24EF-3F41-9F4B-40ED0C406E55}"/>
              </a:ext>
            </a:extLst>
          </p:cNvPr>
          <p:cNvCxnSpPr/>
          <p:nvPr/>
        </p:nvCxnSpPr>
        <p:spPr>
          <a:xfrm>
            <a:off x="6590199"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0F93A8-02BD-1543-A24A-BBDEBB8D2A5E}"/>
              </a:ext>
            </a:extLst>
          </p:cNvPr>
          <p:cNvCxnSpPr/>
          <p:nvPr/>
        </p:nvCxnSpPr>
        <p:spPr>
          <a:xfrm>
            <a:off x="4454191"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256D50-FD43-DC4C-8AD1-60154191676C}"/>
              </a:ext>
            </a:extLst>
          </p:cNvPr>
          <p:cNvCxnSpPr/>
          <p:nvPr/>
        </p:nvCxnSpPr>
        <p:spPr>
          <a:xfrm>
            <a:off x="9869207" y="2246221"/>
            <a:ext cx="0" cy="13968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52DE1F-C2E6-294B-9214-508DD46E3D8B}"/>
              </a:ext>
            </a:extLst>
          </p:cNvPr>
          <p:cNvSpPr/>
          <p:nvPr/>
        </p:nvSpPr>
        <p:spPr>
          <a:xfrm>
            <a:off x="5730837" y="1826065"/>
            <a:ext cx="2890602" cy="4041335"/>
          </a:xfrm>
          <a:prstGeom prst="rect">
            <a:avLst/>
          </a:prstGeom>
          <a:solidFill>
            <a:schemeClr val="bg1"/>
          </a:solid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a:extLst>
              <a:ext uri="{FF2B5EF4-FFF2-40B4-BE49-F238E27FC236}">
                <a16:creationId xmlns:a16="http://schemas.microsoft.com/office/drawing/2014/main" id="{7C10EC69-5675-674C-9E24-77F3BA1734E9}"/>
              </a:ext>
            </a:extLst>
          </p:cNvPr>
          <p:cNvGraphicFramePr>
            <a:graphicFrameLocks noGrp="1"/>
          </p:cNvGraphicFramePr>
          <p:nvPr>
            <p:extLst>
              <p:ext uri="{D42A27DB-BD31-4B8C-83A1-F6EECF244321}">
                <p14:modId xmlns:p14="http://schemas.microsoft.com/office/powerpoint/2010/main" val="2119226187"/>
              </p:ext>
            </p:extLst>
          </p:nvPr>
        </p:nvGraphicFramePr>
        <p:xfrm>
          <a:off x="5837517" y="1950720"/>
          <a:ext cx="2708802" cy="3803902"/>
        </p:xfrm>
        <a:graphic>
          <a:graphicData uri="http://schemas.openxmlformats.org/drawingml/2006/table">
            <a:tbl>
              <a:tblPr firstRow="1" bandRow="1">
                <a:tableStyleId>{5C22544A-7EE6-4342-B048-85BDC9FD1C3A}</a:tableStyleId>
              </a:tblPr>
              <a:tblGrid>
                <a:gridCol w="2708802">
                  <a:extLst>
                    <a:ext uri="{9D8B030D-6E8A-4147-A177-3AD203B41FA5}">
                      <a16:colId xmlns:a16="http://schemas.microsoft.com/office/drawing/2014/main" val="2769944710"/>
                    </a:ext>
                  </a:extLst>
                </a:gridCol>
              </a:tblGrid>
              <a:tr h="7462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solidFill>
                            <a:srgbClr val="FF6600"/>
                          </a:solidFill>
                          <a:latin typeface="Meta Offc Pro Normal" panose="020B0504030101020102" pitchFamily="34" charset="0"/>
                        </a:rPr>
                        <a:t>C. </a:t>
                      </a:r>
                      <a:r>
                        <a:rPr lang="en-US" sz="2000" b="0" i="0" dirty="0">
                          <a:solidFill>
                            <a:schemeClr val="bg1"/>
                          </a:solidFill>
                          <a:latin typeface="Meta Offc Pro Normal" panose="020B0504030101020102" pitchFamily="34" charset="0"/>
                        </a:rPr>
                        <a:t>Platforms</a:t>
                      </a:r>
                    </a:p>
                  </a:txBody>
                  <a:tcPr marL="104186" marR="104186" marT="52092" marB="52092" anchor="ctr">
                    <a:solidFill>
                      <a:srgbClr val="00548A"/>
                    </a:solidFill>
                  </a:tcPr>
                </a:tc>
                <a:extLst>
                  <a:ext uri="{0D108BD9-81ED-4DB2-BD59-A6C34878D82A}">
                    <a16:rowId xmlns:a16="http://schemas.microsoft.com/office/drawing/2014/main" val="2786995550"/>
                  </a:ext>
                </a:extLst>
              </a:tr>
              <a:tr h="3057679">
                <a:tc>
                  <a:txBody>
                    <a:bodyPr/>
                    <a:lstStyle/>
                    <a:p>
                      <a:pPr marL="342900" indent="-342900">
                        <a:buClr>
                          <a:srgbClr val="00548A"/>
                        </a:buClr>
                        <a:buFont typeface="+mj-lt"/>
                        <a:buAutoNum type="arabicPeriod"/>
                      </a:pPr>
                      <a:r>
                        <a:rPr lang="en-US" sz="1400" b="0" i="0" dirty="0">
                          <a:solidFill>
                            <a:srgbClr val="474747"/>
                          </a:solidFill>
                          <a:latin typeface="Meta Offc Pro Normal" panose="020B0504030101020102" pitchFamily="34" charset="0"/>
                        </a:rPr>
                        <a:t>Improve operational resiliency of existing platforms during transition period</a:t>
                      </a:r>
                    </a:p>
                    <a:p>
                      <a:pPr marL="342900" indent="-342900">
                        <a:buClr>
                          <a:srgbClr val="00548A"/>
                        </a:buClr>
                        <a:buFont typeface="+mj-lt"/>
                        <a:buAutoNum type="arabicPeriod"/>
                      </a:pPr>
                      <a:endParaRPr lang="en-US" sz="1400" b="0" i="0" dirty="0">
                        <a:solidFill>
                          <a:srgbClr val="474747"/>
                        </a:solidFill>
                        <a:latin typeface="Meta Offc Pro Normal" panose="020B0504030101020102" pitchFamily="34" charset="0"/>
                      </a:endParaRPr>
                    </a:p>
                    <a:p>
                      <a:pPr marL="342900" marR="0" lvl="0" indent="-3429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400" b="0" i="0" dirty="0">
                          <a:solidFill>
                            <a:srgbClr val="474747"/>
                          </a:solidFill>
                          <a:latin typeface="Meta Offc Pro Normal" panose="020B0504030101020102" pitchFamily="34" charset="0"/>
                        </a:rPr>
                        <a:t>Deploy Gen</a:t>
                      </a:r>
                      <a:r>
                        <a:rPr lang="en-US" sz="1400" b="0" i="0" baseline="0" dirty="0">
                          <a:solidFill>
                            <a:srgbClr val="474747"/>
                          </a:solidFill>
                          <a:latin typeface="Meta Offc Pro Normal" panose="020B0504030101020102" pitchFamily="34" charset="0"/>
                        </a:rPr>
                        <a:t> 3 public </a:t>
                      </a:r>
                      <a:br>
                        <a:rPr lang="en-US" sz="1400" b="0" i="0" baseline="0" dirty="0">
                          <a:solidFill>
                            <a:srgbClr val="474747"/>
                          </a:solidFill>
                          <a:latin typeface="Meta Offc Pro Normal" panose="020B0504030101020102" pitchFamily="34" charset="0"/>
                        </a:rPr>
                      </a:br>
                      <a:r>
                        <a:rPr lang="en-US" sz="1400" b="0" i="0" baseline="0" dirty="0">
                          <a:solidFill>
                            <a:srgbClr val="474747"/>
                          </a:solidFill>
                          <a:latin typeface="Meta Offc Pro Normal" panose="020B0504030101020102" pitchFamily="34" charset="0"/>
                        </a:rPr>
                        <a:t>cloud-based “Cloud Data Platform”</a:t>
                      </a:r>
                    </a:p>
                    <a:p>
                      <a:pPr marL="342900" marR="0" lvl="0" indent="-342900" algn="l" defTabSz="914400" rtl="0" eaLnBrk="1" fontAlgn="auto" latinLnBrk="0" hangingPunct="1">
                        <a:lnSpc>
                          <a:spcPct val="100000"/>
                        </a:lnSpc>
                        <a:spcBef>
                          <a:spcPts val="0"/>
                        </a:spcBef>
                        <a:spcAft>
                          <a:spcPts val="0"/>
                        </a:spcAft>
                        <a:buClr>
                          <a:srgbClr val="00548A"/>
                        </a:buClr>
                        <a:buSzTx/>
                        <a:buFont typeface="+mj-lt"/>
                        <a:buAutoNum type="arabicPeriod"/>
                        <a:tabLst/>
                        <a:defRPr/>
                      </a:pPr>
                      <a:endParaRPr lang="en-US" sz="1400" b="0" i="0" baseline="0" dirty="0">
                        <a:solidFill>
                          <a:srgbClr val="474747"/>
                        </a:solidFill>
                        <a:latin typeface="Meta Offc Pro Normal" panose="020B0504030101020102" pitchFamily="34" charset="0"/>
                      </a:endParaRPr>
                    </a:p>
                    <a:p>
                      <a:pPr marL="342900" marR="0" lvl="0" indent="-3429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400" b="0" i="0" dirty="0">
                          <a:solidFill>
                            <a:srgbClr val="474747"/>
                          </a:solidFill>
                          <a:latin typeface="Meta Offc Pro Normal" panose="020B0504030101020102" pitchFamily="34" charset="0"/>
                        </a:rPr>
                        <a:t>Migrate analytics to Next Best Action (NBA) paradigm</a:t>
                      </a:r>
                    </a:p>
                  </a:txBody>
                  <a:tcPr marL="135440" marR="135440" marT="135440" marB="135440">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12" name="Table 11">
            <a:extLst>
              <a:ext uri="{FF2B5EF4-FFF2-40B4-BE49-F238E27FC236}">
                <a16:creationId xmlns:a16="http://schemas.microsoft.com/office/drawing/2014/main" id="{87DD6655-86D7-824D-8224-284AFC87651A}"/>
              </a:ext>
            </a:extLst>
          </p:cNvPr>
          <p:cNvGraphicFramePr>
            <a:graphicFrameLocks noGrp="1"/>
          </p:cNvGraphicFramePr>
          <p:nvPr>
            <p:extLst/>
          </p:nvPr>
        </p:nvGraphicFramePr>
        <p:xfrm>
          <a:off x="1415509"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A. </a:t>
                      </a:r>
                      <a:r>
                        <a:rPr lang="en-US" sz="1400" b="0" i="0" dirty="0">
                          <a:solidFill>
                            <a:schemeClr val="bg1">
                              <a:lumMod val="50000"/>
                            </a:schemeClr>
                          </a:solidFill>
                          <a:latin typeface="Meta Offc Pro Normal" panose="020B0504030101020102" pitchFamily="34" charset="0"/>
                        </a:rPr>
                        <a:t>People</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4">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Align AAP operating model</a:t>
                      </a:r>
                      <a:br>
                        <a:rPr lang="en-US" sz="900" b="0" i="0" dirty="0">
                          <a:solidFill>
                            <a:srgbClr val="474747"/>
                          </a:solidFill>
                          <a:latin typeface="Meta Offc Pro Normal" panose="020B0504030101020102" pitchFamily="34" charset="0"/>
                        </a:rPr>
                      </a:br>
                      <a:r>
                        <a:rPr lang="en-US" sz="900" b="0" i="0" dirty="0">
                          <a:solidFill>
                            <a:srgbClr val="474747"/>
                          </a:solidFill>
                          <a:latin typeface="Meta Offc Pro Normal" panose="020B0504030101020102" pitchFamily="34" charset="0"/>
                        </a:rPr>
                        <a:t>to improve business engagement and value delivery</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indent="-228600">
                        <a:buClr>
                          <a:srgbClr val="00548A"/>
                        </a:buClr>
                        <a:buFont typeface="+mj-lt"/>
                        <a:buAutoNum type="arabicPeriod"/>
                      </a:pPr>
                      <a:r>
                        <a:rPr lang="en-US" sz="900" b="0" i="0" dirty="0">
                          <a:solidFill>
                            <a:srgbClr val="474747"/>
                          </a:solidFill>
                          <a:latin typeface="Meta Offc Pro Normal" panose="020B0504030101020102" pitchFamily="34" charset="0"/>
                        </a:rPr>
                        <a:t>Enhance talent and organizational effectiveness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dirty="0">
                        <a:solidFill>
                          <a:srgbClr val="474747"/>
                        </a:solidFill>
                        <a:latin typeface="Meta Offc Pro Normal" panose="020B0504030101020102" pitchFamily="34" charset="0"/>
                      </a:endParaRP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25" name="Table 24">
            <a:extLst>
              <a:ext uri="{FF2B5EF4-FFF2-40B4-BE49-F238E27FC236}">
                <a16:creationId xmlns:a16="http://schemas.microsoft.com/office/drawing/2014/main" id="{5F9B8047-0F1B-594D-B7EB-C57F970CEB29}"/>
              </a:ext>
            </a:extLst>
          </p:cNvPr>
          <p:cNvGraphicFramePr>
            <a:graphicFrameLocks noGrp="1"/>
          </p:cNvGraphicFramePr>
          <p:nvPr>
            <p:extLst/>
          </p:nvPr>
        </p:nvGraphicFramePr>
        <p:xfrm>
          <a:off x="3575892"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B. </a:t>
                      </a:r>
                      <a:r>
                        <a:rPr lang="en-US" sz="1400" b="0" i="0" dirty="0">
                          <a:solidFill>
                            <a:schemeClr val="bg1">
                              <a:lumMod val="50000"/>
                            </a:schemeClr>
                          </a:solidFill>
                          <a:latin typeface="Meta Offc Pro Normal" panose="020B0504030101020102" pitchFamily="34" charset="0"/>
                        </a:rPr>
                        <a:t>Process</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4">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Improve work intake</a:t>
                      </a:r>
                      <a:r>
                        <a:rPr lang="en-US" sz="900" b="0" i="0" baseline="0" dirty="0">
                          <a:solidFill>
                            <a:srgbClr val="474747"/>
                          </a:solidFill>
                          <a:latin typeface="Meta Offc Pro Normal" panose="020B0504030101020102" pitchFamily="34" charset="0"/>
                        </a:rPr>
                        <a:t>, assessment, and prioritization process</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Standardize software development, testing, deployment, and operational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dirty="0">
                        <a:solidFill>
                          <a:srgbClr val="474747"/>
                        </a:solidFill>
                        <a:latin typeface="Meta Offc Pro Normal" panose="020B0504030101020102" pitchFamily="34" charset="0"/>
                      </a:endParaRP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14" name="Table 13">
            <a:extLst>
              <a:ext uri="{FF2B5EF4-FFF2-40B4-BE49-F238E27FC236}">
                <a16:creationId xmlns:a16="http://schemas.microsoft.com/office/drawing/2014/main" id="{42048F79-D715-2240-BB5E-6087CF69858E}"/>
              </a:ext>
            </a:extLst>
          </p:cNvPr>
          <p:cNvGraphicFramePr>
            <a:graphicFrameLocks noGrp="1"/>
          </p:cNvGraphicFramePr>
          <p:nvPr>
            <p:extLst/>
          </p:nvPr>
        </p:nvGraphicFramePr>
        <p:xfrm>
          <a:off x="9002450"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D. </a:t>
                      </a:r>
                      <a:r>
                        <a:rPr lang="en-US" sz="1400" b="0" i="0" dirty="0">
                          <a:solidFill>
                            <a:schemeClr val="bg1">
                              <a:lumMod val="50000"/>
                            </a:schemeClr>
                          </a:solidFill>
                          <a:latin typeface="Meta Offc Pro Normal" panose="020B0504030101020102" pitchFamily="34" charset="0"/>
                        </a:rPr>
                        <a:t>Data</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3">
                <a:tc>
                  <a:txBody>
                    <a:bodyPr/>
                    <a:lstStyle/>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Develop new</a:t>
                      </a:r>
                      <a:r>
                        <a:rPr lang="en-US" sz="900" b="0" i="0" baseline="0" dirty="0">
                          <a:solidFill>
                            <a:srgbClr val="474747"/>
                          </a:solidFill>
                          <a:latin typeface="Meta Offc Pro Normal" panose="020B0504030101020102" pitchFamily="34" charset="0"/>
                        </a:rPr>
                        <a:t> E</a:t>
                      </a:r>
                      <a:r>
                        <a:rPr lang="en-US" sz="900" b="0" i="0" dirty="0">
                          <a:solidFill>
                            <a:srgbClr val="474747"/>
                          </a:solidFill>
                          <a:latin typeface="Meta Offc Pro Normal" panose="020B0504030101020102" pitchFamily="34" charset="0"/>
                        </a:rPr>
                        <a:t>nterprise</a:t>
                      </a:r>
                      <a:r>
                        <a:rPr lang="en-US" sz="900" b="0" i="0" baseline="0" dirty="0">
                          <a:solidFill>
                            <a:srgbClr val="474747"/>
                          </a:solidFill>
                          <a:latin typeface="Meta Offc Pro Normal" panose="020B0504030101020102" pitchFamily="34" charset="0"/>
                        </a:rPr>
                        <a:t> I</a:t>
                      </a:r>
                      <a:r>
                        <a:rPr lang="en-US" sz="900" b="0" i="0" dirty="0">
                          <a:solidFill>
                            <a:srgbClr val="474747"/>
                          </a:solidFill>
                          <a:latin typeface="Meta Offc Pro Normal" panose="020B0504030101020102" pitchFamily="34" charset="0"/>
                        </a:rPr>
                        <a:t>nformation Architecture</a:t>
                      </a:r>
                    </a:p>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Create Cloud Data Catalog across enterprise</a:t>
                      </a:r>
                    </a:p>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Simplify</a:t>
                      </a:r>
                      <a:r>
                        <a:rPr lang="en-US" sz="900" b="0" i="0" baseline="0" dirty="0">
                          <a:solidFill>
                            <a:srgbClr val="474747"/>
                          </a:solidFill>
                          <a:latin typeface="Meta Offc Pro Normal" panose="020B0504030101020102" pitchFamily="34" charset="0"/>
                        </a:rPr>
                        <a:t> d</a:t>
                      </a:r>
                      <a:r>
                        <a:rPr lang="en-US" sz="900" b="0" i="0" dirty="0">
                          <a:solidFill>
                            <a:srgbClr val="474747"/>
                          </a:solidFill>
                          <a:latin typeface="Meta Offc Pro Normal" panose="020B0504030101020102" pitchFamily="34" charset="0"/>
                        </a:rPr>
                        <a:t>ata  governance</a:t>
                      </a:r>
                      <a:r>
                        <a:rPr lang="en-US" sz="900" b="0" i="0" baseline="0" dirty="0">
                          <a:solidFill>
                            <a:srgbClr val="474747"/>
                          </a:solidFill>
                          <a:latin typeface="Meta Offc Pro Normal" panose="020B0504030101020102" pitchFamily="34" charset="0"/>
                        </a:rPr>
                        <a:t> </a:t>
                      </a:r>
                      <a:br>
                        <a:rPr lang="en-US" sz="900" b="0" i="0" baseline="0" dirty="0">
                          <a:solidFill>
                            <a:srgbClr val="474747"/>
                          </a:solidFill>
                          <a:latin typeface="Meta Offc Pro Normal" panose="020B0504030101020102" pitchFamily="34" charset="0"/>
                        </a:rPr>
                      </a:br>
                      <a:r>
                        <a:rPr lang="en-US" sz="900" b="0" i="0" dirty="0">
                          <a:solidFill>
                            <a:srgbClr val="474747"/>
                          </a:solidFill>
                          <a:latin typeface="Meta Offc Pro Normal" panose="020B0504030101020102" pitchFamily="34" charset="0"/>
                        </a:rPr>
                        <a:t>and improve compliance</a:t>
                      </a:r>
                    </a:p>
                    <a:p>
                      <a:pPr>
                        <a:buClr>
                          <a:srgbClr val="474747"/>
                        </a:buClr>
                      </a:pPr>
                      <a:endParaRPr lang="en-US" sz="1400" dirty="0"/>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sp>
        <p:nvSpPr>
          <p:cNvPr id="15" name="Rounded Rectangle 14">
            <a:extLst>
              <a:ext uri="{FF2B5EF4-FFF2-40B4-BE49-F238E27FC236}">
                <a16:creationId xmlns:a16="http://schemas.microsoft.com/office/drawing/2014/main" id="{94522DCD-EA4F-7843-AA2A-5A0CA476AF73}"/>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6" name="Rounded Rectangle 15">
            <a:extLst>
              <a:ext uri="{FF2B5EF4-FFF2-40B4-BE49-F238E27FC236}">
                <a16:creationId xmlns:a16="http://schemas.microsoft.com/office/drawing/2014/main" id="{DC627A07-C392-5749-94B6-94BD56B12F72}"/>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7" name="Rounded Rectangle 16">
            <a:extLst>
              <a:ext uri="{FF2B5EF4-FFF2-40B4-BE49-F238E27FC236}">
                <a16:creationId xmlns:a16="http://schemas.microsoft.com/office/drawing/2014/main" id="{EA1B3DEF-4C93-D646-85F1-C0870C64DBC4}"/>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8" name="Rounded Rectangle 17">
            <a:extLst>
              <a:ext uri="{FF2B5EF4-FFF2-40B4-BE49-F238E27FC236}">
                <a16:creationId xmlns:a16="http://schemas.microsoft.com/office/drawing/2014/main" id="{089CBA1D-15DA-234D-97BC-042CF7AA2B2F}"/>
              </a:ext>
            </a:extLst>
          </p:cNvPr>
          <p:cNvSpPr/>
          <p:nvPr/>
        </p:nvSpPr>
        <p:spPr>
          <a:xfrm>
            <a:off x="2560692"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19" name="Rounded Rectangle 18">
            <a:extLst>
              <a:ext uri="{FF2B5EF4-FFF2-40B4-BE49-F238E27FC236}">
                <a16:creationId xmlns:a16="http://schemas.microsoft.com/office/drawing/2014/main" id="{58C6938E-BDD8-A74D-9A6B-87D6934665B3}"/>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0" name="Rounded Rectangle 19">
            <a:extLst>
              <a:ext uri="{FF2B5EF4-FFF2-40B4-BE49-F238E27FC236}">
                <a16:creationId xmlns:a16="http://schemas.microsoft.com/office/drawing/2014/main" id="{1ACE289A-A5DA-0847-A53B-0342439751EE}"/>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539215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DF332641-5DAD-EA4F-AB35-18A9E3F92263}"/>
              </a:ext>
            </a:extLst>
          </p:cNvPr>
          <p:cNvSpPr/>
          <p:nvPr/>
        </p:nvSpPr>
        <p:spPr>
          <a:xfrm>
            <a:off x="4686300" y="3690257"/>
            <a:ext cx="5404757" cy="1796143"/>
          </a:xfrm>
          <a:custGeom>
            <a:avLst/>
            <a:gdLst>
              <a:gd name="connsiteX0" fmla="*/ 0 w 5404757"/>
              <a:gd name="connsiteY0" fmla="*/ 669472 h 1796143"/>
              <a:gd name="connsiteX1" fmla="*/ 1338943 w 5404757"/>
              <a:gd name="connsiteY1" fmla="*/ 0 h 1796143"/>
              <a:gd name="connsiteX2" fmla="*/ 2759529 w 5404757"/>
              <a:gd name="connsiteY2" fmla="*/ 800100 h 1796143"/>
              <a:gd name="connsiteX3" fmla="*/ 4196443 w 5404757"/>
              <a:gd name="connsiteY3" fmla="*/ 1404257 h 1796143"/>
              <a:gd name="connsiteX4" fmla="*/ 5404757 w 5404757"/>
              <a:gd name="connsiteY4" fmla="*/ 1796143 h 1796143"/>
              <a:gd name="connsiteX5" fmla="*/ 4196443 w 5404757"/>
              <a:gd name="connsiteY5" fmla="*/ 1763486 h 1796143"/>
              <a:gd name="connsiteX6" fmla="*/ 3967843 w 5404757"/>
              <a:gd name="connsiteY6" fmla="*/ 1779814 h 1796143"/>
              <a:gd name="connsiteX7" fmla="*/ 2628900 w 5404757"/>
              <a:gd name="connsiteY7" fmla="*/ 1420586 h 1796143"/>
              <a:gd name="connsiteX8" fmla="*/ 1322614 w 5404757"/>
              <a:gd name="connsiteY8" fmla="*/ 1567543 h 1796143"/>
              <a:gd name="connsiteX9" fmla="*/ 0 w 5404757"/>
              <a:gd name="connsiteY9" fmla="*/ 1567543 h 1796143"/>
              <a:gd name="connsiteX10" fmla="*/ 0 w 5404757"/>
              <a:gd name="connsiteY10" fmla="*/ 669472 h 1796143"/>
              <a:gd name="connsiteX0" fmla="*/ 0 w 5404757"/>
              <a:gd name="connsiteY0" fmla="*/ 669472 h 1796143"/>
              <a:gd name="connsiteX1" fmla="*/ 1338943 w 5404757"/>
              <a:gd name="connsiteY1" fmla="*/ 0 h 1796143"/>
              <a:gd name="connsiteX2" fmla="*/ 2759529 w 5404757"/>
              <a:gd name="connsiteY2" fmla="*/ 800100 h 1796143"/>
              <a:gd name="connsiteX3" fmla="*/ 4196443 w 5404757"/>
              <a:gd name="connsiteY3" fmla="*/ 1404257 h 1796143"/>
              <a:gd name="connsiteX4" fmla="*/ 5404757 w 5404757"/>
              <a:gd name="connsiteY4" fmla="*/ 1796143 h 1796143"/>
              <a:gd name="connsiteX5" fmla="*/ 4196443 w 5404757"/>
              <a:gd name="connsiteY5" fmla="*/ 1763486 h 1796143"/>
              <a:gd name="connsiteX6" fmla="*/ 3967843 w 5404757"/>
              <a:gd name="connsiteY6" fmla="*/ 1779814 h 1796143"/>
              <a:gd name="connsiteX7" fmla="*/ 2759529 w 5404757"/>
              <a:gd name="connsiteY7" fmla="*/ 1469572 h 1796143"/>
              <a:gd name="connsiteX8" fmla="*/ 1322614 w 5404757"/>
              <a:gd name="connsiteY8" fmla="*/ 1567543 h 1796143"/>
              <a:gd name="connsiteX9" fmla="*/ 0 w 5404757"/>
              <a:gd name="connsiteY9" fmla="*/ 1567543 h 1796143"/>
              <a:gd name="connsiteX10" fmla="*/ 0 w 5404757"/>
              <a:gd name="connsiteY10" fmla="*/ 669472 h 1796143"/>
              <a:gd name="connsiteX0" fmla="*/ 0 w 5404757"/>
              <a:gd name="connsiteY0" fmla="*/ 669472 h 1796143"/>
              <a:gd name="connsiteX1" fmla="*/ 1338943 w 5404757"/>
              <a:gd name="connsiteY1" fmla="*/ 0 h 1796143"/>
              <a:gd name="connsiteX2" fmla="*/ 2759529 w 5404757"/>
              <a:gd name="connsiteY2" fmla="*/ 800100 h 1796143"/>
              <a:gd name="connsiteX3" fmla="*/ 4196443 w 5404757"/>
              <a:gd name="connsiteY3" fmla="*/ 1404257 h 1796143"/>
              <a:gd name="connsiteX4" fmla="*/ 5404757 w 5404757"/>
              <a:gd name="connsiteY4" fmla="*/ 1796143 h 1796143"/>
              <a:gd name="connsiteX5" fmla="*/ 4196443 w 5404757"/>
              <a:gd name="connsiteY5" fmla="*/ 1763486 h 1796143"/>
              <a:gd name="connsiteX6" fmla="*/ 3967843 w 5404757"/>
              <a:gd name="connsiteY6" fmla="*/ 1779814 h 1796143"/>
              <a:gd name="connsiteX7" fmla="*/ 2743200 w 5404757"/>
              <a:gd name="connsiteY7" fmla="*/ 1387929 h 1796143"/>
              <a:gd name="connsiteX8" fmla="*/ 1322614 w 5404757"/>
              <a:gd name="connsiteY8" fmla="*/ 1567543 h 1796143"/>
              <a:gd name="connsiteX9" fmla="*/ 0 w 5404757"/>
              <a:gd name="connsiteY9" fmla="*/ 1567543 h 1796143"/>
              <a:gd name="connsiteX10" fmla="*/ 0 w 5404757"/>
              <a:gd name="connsiteY10" fmla="*/ 669472 h 1796143"/>
              <a:gd name="connsiteX0" fmla="*/ 0 w 5404757"/>
              <a:gd name="connsiteY0" fmla="*/ 669472 h 1796143"/>
              <a:gd name="connsiteX1" fmla="*/ 1338943 w 5404757"/>
              <a:gd name="connsiteY1" fmla="*/ 0 h 1796143"/>
              <a:gd name="connsiteX2" fmla="*/ 2759529 w 5404757"/>
              <a:gd name="connsiteY2" fmla="*/ 800100 h 1796143"/>
              <a:gd name="connsiteX3" fmla="*/ 4196443 w 5404757"/>
              <a:gd name="connsiteY3" fmla="*/ 1404257 h 1796143"/>
              <a:gd name="connsiteX4" fmla="*/ 5404757 w 5404757"/>
              <a:gd name="connsiteY4" fmla="*/ 1796143 h 1796143"/>
              <a:gd name="connsiteX5" fmla="*/ 4996543 w 5404757"/>
              <a:gd name="connsiteY5" fmla="*/ 1796143 h 1796143"/>
              <a:gd name="connsiteX6" fmla="*/ 3967843 w 5404757"/>
              <a:gd name="connsiteY6" fmla="*/ 1779814 h 1796143"/>
              <a:gd name="connsiteX7" fmla="*/ 2743200 w 5404757"/>
              <a:gd name="connsiteY7" fmla="*/ 1387929 h 1796143"/>
              <a:gd name="connsiteX8" fmla="*/ 1322614 w 5404757"/>
              <a:gd name="connsiteY8" fmla="*/ 1567543 h 1796143"/>
              <a:gd name="connsiteX9" fmla="*/ 0 w 5404757"/>
              <a:gd name="connsiteY9" fmla="*/ 1567543 h 1796143"/>
              <a:gd name="connsiteX10" fmla="*/ 0 w 5404757"/>
              <a:gd name="connsiteY10" fmla="*/ 669472 h 1796143"/>
              <a:gd name="connsiteX0" fmla="*/ 0 w 5404757"/>
              <a:gd name="connsiteY0" fmla="*/ 669472 h 1796143"/>
              <a:gd name="connsiteX1" fmla="*/ 1338943 w 5404757"/>
              <a:gd name="connsiteY1" fmla="*/ 0 h 1796143"/>
              <a:gd name="connsiteX2" fmla="*/ 2759529 w 5404757"/>
              <a:gd name="connsiteY2" fmla="*/ 800100 h 1796143"/>
              <a:gd name="connsiteX3" fmla="*/ 4196443 w 5404757"/>
              <a:gd name="connsiteY3" fmla="*/ 1404257 h 1796143"/>
              <a:gd name="connsiteX4" fmla="*/ 5404757 w 5404757"/>
              <a:gd name="connsiteY4" fmla="*/ 1796143 h 1796143"/>
              <a:gd name="connsiteX5" fmla="*/ 4996543 w 5404757"/>
              <a:gd name="connsiteY5" fmla="*/ 1796143 h 1796143"/>
              <a:gd name="connsiteX6" fmla="*/ 3967843 w 5404757"/>
              <a:gd name="connsiteY6" fmla="*/ 1779814 h 1796143"/>
              <a:gd name="connsiteX7" fmla="*/ 2743200 w 5404757"/>
              <a:gd name="connsiteY7" fmla="*/ 1387929 h 1796143"/>
              <a:gd name="connsiteX8" fmla="*/ 1322614 w 5404757"/>
              <a:gd name="connsiteY8" fmla="*/ 1567543 h 1796143"/>
              <a:gd name="connsiteX9" fmla="*/ 0 w 5404757"/>
              <a:gd name="connsiteY9" fmla="*/ 1567543 h 1796143"/>
              <a:gd name="connsiteX10" fmla="*/ 0 w 5404757"/>
              <a:gd name="connsiteY10" fmla="*/ 669472 h 1796143"/>
              <a:gd name="connsiteX0" fmla="*/ 0 w 5404757"/>
              <a:gd name="connsiteY0" fmla="*/ 669472 h 1796143"/>
              <a:gd name="connsiteX1" fmla="*/ 1338943 w 5404757"/>
              <a:gd name="connsiteY1" fmla="*/ 0 h 1796143"/>
              <a:gd name="connsiteX2" fmla="*/ 2759529 w 5404757"/>
              <a:gd name="connsiteY2" fmla="*/ 800100 h 1796143"/>
              <a:gd name="connsiteX3" fmla="*/ 4196443 w 5404757"/>
              <a:gd name="connsiteY3" fmla="*/ 1404257 h 1796143"/>
              <a:gd name="connsiteX4" fmla="*/ 5404757 w 5404757"/>
              <a:gd name="connsiteY4" fmla="*/ 1796143 h 1796143"/>
              <a:gd name="connsiteX5" fmla="*/ 4996543 w 5404757"/>
              <a:gd name="connsiteY5" fmla="*/ 1796143 h 1796143"/>
              <a:gd name="connsiteX6" fmla="*/ 3967843 w 5404757"/>
              <a:gd name="connsiteY6" fmla="*/ 1779814 h 1796143"/>
              <a:gd name="connsiteX7" fmla="*/ 2792186 w 5404757"/>
              <a:gd name="connsiteY7" fmla="*/ 1420586 h 1796143"/>
              <a:gd name="connsiteX8" fmla="*/ 1322614 w 5404757"/>
              <a:gd name="connsiteY8" fmla="*/ 1567543 h 1796143"/>
              <a:gd name="connsiteX9" fmla="*/ 0 w 5404757"/>
              <a:gd name="connsiteY9" fmla="*/ 1567543 h 1796143"/>
              <a:gd name="connsiteX10" fmla="*/ 0 w 5404757"/>
              <a:gd name="connsiteY10" fmla="*/ 669472 h 179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04757" h="1796143">
                <a:moveTo>
                  <a:pt x="0" y="669472"/>
                </a:moveTo>
                <a:lnTo>
                  <a:pt x="1338943" y="0"/>
                </a:lnTo>
                <a:lnTo>
                  <a:pt x="2759529" y="800100"/>
                </a:lnTo>
                <a:lnTo>
                  <a:pt x="4196443" y="1404257"/>
                </a:lnTo>
                <a:lnTo>
                  <a:pt x="5404757" y="1796143"/>
                </a:lnTo>
                <a:lnTo>
                  <a:pt x="4996543" y="1796143"/>
                </a:lnTo>
                <a:lnTo>
                  <a:pt x="3967843" y="1779814"/>
                </a:lnTo>
                <a:lnTo>
                  <a:pt x="2792186" y="1420586"/>
                </a:lnTo>
                <a:lnTo>
                  <a:pt x="1322614" y="1567543"/>
                </a:lnTo>
                <a:lnTo>
                  <a:pt x="0" y="1567543"/>
                </a:lnTo>
                <a:lnTo>
                  <a:pt x="0" y="669472"/>
                </a:lnTo>
                <a:close/>
              </a:path>
            </a:pathLst>
          </a:cu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441BD1F-4A6A-B543-858A-FC58946CB93B}"/>
              </a:ext>
            </a:extLst>
          </p:cNvPr>
          <p:cNvSpPr>
            <a:spLocks noGrp="1"/>
          </p:cNvSpPr>
          <p:nvPr>
            <p:ph idx="1"/>
          </p:nvPr>
        </p:nvSpPr>
        <p:spPr>
          <a:xfrm>
            <a:off x="457200" y="1828801"/>
            <a:ext cx="3422432" cy="4352542"/>
          </a:xfrm>
        </p:spPr>
        <p:txBody>
          <a:bodyPr>
            <a:normAutofit/>
          </a:bodyPr>
          <a:lstStyle/>
          <a:p>
            <a:pPr marL="0" indent="0">
              <a:lnSpc>
                <a:spcPts val="1800"/>
              </a:lnSpc>
              <a:spcBef>
                <a:spcPts val="0"/>
              </a:spcBef>
              <a:spcAft>
                <a:spcPts val="900"/>
              </a:spcAft>
              <a:buNone/>
            </a:pPr>
            <a:r>
              <a:rPr lang="en-US" sz="1400" b="1" dirty="0">
                <a:solidFill>
                  <a:srgbClr val="00548A"/>
                </a:solidFill>
              </a:rPr>
              <a:t>Gen 3: Establish Platform</a:t>
            </a:r>
          </a:p>
          <a:p>
            <a:pPr>
              <a:lnSpc>
                <a:spcPts val="1800"/>
              </a:lnSpc>
              <a:spcBef>
                <a:spcPts val="0"/>
              </a:spcBef>
              <a:spcAft>
                <a:spcPts val="900"/>
              </a:spcAft>
            </a:pPr>
            <a:r>
              <a:rPr lang="en-US" sz="1400" dirty="0"/>
              <a:t>Data Patterns</a:t>
            </a:r>
          </a:p>
          <a:p>
            <a:pPr>
              <a:lnSpc>
                <a:spcPts val="1800"/>
              </a:lnSpc>
              <a:spcBef>
                <a:spcPts val="0"/>
              </a:spcBef>
              <a:spcAft>
                <a:spcPts val="900"/>
              </a:spcAft>
            </a:pPr>
            <a:r>
              <a:rPr lang="en-US" sz="1400" dirty="0"/>
              <a:t>Security</a:t>
            </a:r>
          </a:p>
          <a:p>
            <a:pPr>
              <a:lnSpc>
                <a:spcPts val="1800"/>
              </a:lnSpc>
              <a:spcBef>
                <a:spcPts val="0"/>
              </a:spcBef>
              <a:spcAft>
                <a:spcPts val="900"/>
              </a:spcAft>
            </a:pPr>
            <a:r>
              <a:rPr lang="en-US" sz="1400" dirty="0"/>
              <a:t>Automation</a:t>
            </a:r>
          </a:p>
          <a:p>
            <a:pPr>
              <a:lnSpc>
                <a:spcPts val="1800"/>
              </a:lnSpc>
              <a:spcBef>
                <a:spcPts val="0"/>
              </a:spcBef>
              <a:spcAft>
                <a:spcPts val="900"/>
              </a:spcAft>
            </a:pPr>
            <a:endParaRPr lang="en-US" sz="1400" dirty="0"/>
          </a:p>
          <a:p>
            <a:pPr marL="0" indent="0">
              <a:lnSpc>
                <a:spcPts val="1800"/>
              </a:lnSpc>
              <a:spcBef>
                <a:spcPts val="450"/>
              </a:spcBef>
              <a:spcAft>
                <a:spcPts val="900"/>
              </a:spcAft>
              <a:buNone/>
            </a:pPr>
            <a:r>
              <a:rPr lang="en-US" sz="1400" b="1" dirty="0">
                <a:solidFill>
                  <a:srgbClr val="00548A"/>
                </a:solidFill>
              </a:rPr>
              <a:t>Gen 2: Reduce footprint</a:t>
            </a:r>
          </a:p>
          <a:p>
            <a:pPr>
              <a:lnSpc>
                <a:spcPts val="1800"/>
              </a:lnSpc>
              <a:spcBef>
                <a:spcPts val="0"/>
              </a:spcBef>
              <a:spcAft>
                <a:spcPts val="900"/>
              </a:spcAft>
            </a:pPr>
            <a:r>
              <a:rPr lang="en-US" sz="1400" dirty="0"/>
              <a:t>Need to reduce footprint</a:t>
            </a:r>
            <a:br>
              <a:rPr lang="en-US" sz="1400" dirty="0"/>
            </a:br>
            <a:r>
              <a:rPr lang="en-US" sz="1400" dirty="0"/>
              <a:t>and migrate data / apps</a:t>
            </a:r>
          </a:p>
          <a:p>
            <a:pPr marL="0" indent="0">
              <a:lnSpc>
                <a:spcPts val="1800"/>
              </a:lnSpc>
              <a:spcBef>
                <a:spcPts val="450"/>
              </a:spcBef>
              <a:spcAft>
                <a:spcPts val="900"/>
              </a:spcAft>
              <a:buNone/>
            </a:pPr>
            <a:r>
              <a:rPr lang="en-US" sz="1400" b="1" dirty="0">
                <a:solidFill>
                  <a:srgbClr val="00548A"/>
                </a:solidFill>
              </a:rPr>
              <a:t>Gen 1: Improve Resiliency</a:t>
            </a:r>
          </a:p>
          <a:p>
            <a:pPr>
              <a:lnSpc>
                <a:spcPts val="1800"/>
              </a:lnSpc>
              <a:spcBef>
                <a:spcPts val="0"/>
              </a:spcBef>
              <a:spcAft>
                <a:spcPts val="900"/>
              </a:spcAft>
            </a:pPr>
            <a:r>
              <a:rPr lang="en-US" sz="1400" dirty="0"/>
              <a:t>Supports over 90%</a:t>
            </a:r>
            <a:br>
              <a:rPr lang="en-US" sz="1400" dirty="0"/>
            </a:br>
            <a:r>
              <a:rPr lang="en-US" sz="1400" dirty="0"/>
              <a:t>of Analytic users/processes</a:t>
            </a:r>
          </a:p>
          <a:p>
            <a:pPr>
              <a:lnSpc>
                <a:spcPts val="1800"/>
              </a:lnSpc>
              <a:spcBef>
                <a:spcPts val="0"/>
              </a:spcBef>
              <a:spcAft>
                <a:spcPts val="900"/>
              </a:spcAft>
            </a:pPr>
            <a:r>
              <a:rPr lang="en-US" sz="1400" dirty="0"/>
              <a:t>Need to improve resiliency</a:t>
            </a:r>
          </a:p>
          <a:p>
            <a:pPr>
              <a:lnSpc>
                <a:spcPts val="1800"/>
              </a:lnSpc>
              <a:spcBef>
                <a:spcPts val="0"/>
              </a:spcBef>
              <a:spcAft>
                <a:spcPts val="900"/>
              </a:spcAft>
            </a:pPr>
            <a:r>
              <a:rPr lang="en-US" sz="1400" dirty="0"/>
              <a:t>Need long-term strategy/path</a:t>
            </a:r>
          </a:p>
        </p:txBody>
      </p:sp>
      <p:sp>
        <p:nvSpPr>
          <p:cNvPr id="5" name="Text Placeholder 4">
            <a:extLst>
              <a:ext uri="{FF2B5EF4-FFF2-40B4-BE49-F238E27FC236}">
                <a16:creationId xmlns:a16="http://schemas.microsoft.com/office/drawing/2014/main" id="{584E8303-7715-3645-B1BC-614E2529CEA5}"/>
              </a:ext>
            </a:extLst>
          </p:cNvPr>
          <p:cNvSpPr>
            <a:spLocks noGrp="1"/>
          </p:cNvSpPr>
          <p:nvPr>
            <p:ph type="body" sz="quarter" idx="10"/>
          </p:nvPr>
        </p:nvSpPr>
        <p:spPr>
          <a:xfrm>
            <a:off x="457200" y="685800"/>
            <a:ext cx="11521440" cy="914400"/>
          </a:xfrm>
        </p:spPr>
        <p:txBody>
          <a:bodyPr>
            <a:noAutofit/>
          </a:bodyPr>
          <a:lstStyle/>
          <a:p>
            <a:r>
              <a:rPr lang="en-US" dirty="0"/>
              <a:t>Today we are managing analytical platforms across multiple generations of technologies. We need to consolidate to reduce complexity to create value.</a:t>
            </a:r>
          </a:p>
        </p:txBody>
      </p:sp>
      <p:cxnSp>
        <p:nvCxnSpPr>
          <p:cNvPr id="36" name="Straight Connector 35">
            <a:extLst>
              <a:ext uri="{FF2B5EF4-FFF2-40B4-BE49-F238E27FC236}">
                <a16:creationId xmlns:a16="http://schemas.microsoft.com/office/drawing/2014/main" id="{837D555F-6CE7-F145-8A29-EB27B54101FF}"/>
              </a:ext>
            </a:extLst>
          </p:cNvPr>
          <p:cNvCxnSpPr>
            <a:cxnSpLocks/>
          </p:cNvCxnSpPr>
          <p:nvPr/>
        </p:nvCxnSpPr>
        <p:spPr>
          <a:xfrm>
            <a:off x="3124200" y="1943100"/>
            <a:ext cx="2326574" cy="1485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B8EA1C-5348-2C47-ABD4-71EA5EFC680E}"/>
              </a:ext>
            </a:extLst>
          </p:cNvPr>
          <p:cNvCxnSpPr>
            <a:cxnSpLocks/>
          </p:cNvCxnSpPr>
          <p:nvPr/>
        </p:nvCxnSpPr>
        <p:spPr>
          <a:xfrm>
            <a:off x="3124200" y="3703945"/>
            <a:ext cx="1554678" cy="982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79647B-46E4-CD46-868D-A2D953CF31E3}"/>
              </a:ext>
            </a:extLst>
          </p:cNvPr>
          <p:cNvCxnSpPr>
            <a:cxnSpLocks/>
          </p:cNvCxnSpPr>
          <p:nvPr/>
        </p:nvCxnSpPr>
        <p:spPr>
          <a:xfrm>
            <a:off x="3124200" y="4686300"/>
            <a:ext cx="1554678"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70E8A03E-070E-324F-B37F-36367AD0A296}"/>
              </a:ext>
            </a:extLst>
          </p:cNvPr>
          <p:cNvCxnSpPr>
            <a:cxnSpLocks/>
          </p:cNvCxnSpPr>
          <p:nvPr/>
        </p:nvCxnSpPr>
        <p:spPr>
          <a:xfrm>
            <a:off x="2502568" y="1943100"/>
            <a:ext cx="621632"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467EE947-2AAC-C04A-A5F8-0B2498435C0C}"/>
              </a:ext>
            </a:extLst>
          </p:cNvPr>
          <p:cNvCxnSpPr>
            <a:cxnSpLocks/>
          </p:cNvCxnSpPr>
          <p:nvPr/>
        </p:nvCxnSpPr>
        <p:spPr>
          <a:xfrm>
            <a:off x="2353733" y="3703945"/>
            <a:ext cx="770467"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AF2C357A-4108-4242-A8AD-4135703E1AA3}"/>
              </a:ext>
            </a:extLst>
          </p:cNvPr>
          <p:cNvCxnSpPr>
            <a:cxnSpLocks/>
          </p:cNvCxnSpPr>
          <p:nvPr/>
        </p:nvCxnSpPr>
        <p:spPr>
          <a:xfrm>
            <a:off x="2502568" y="4686300"/>
            <a:ext cx="621632" cy="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Freeform 2">
            <a:extLst>
              <a:ext uri="{FF2B5EF4-FFF2-40B4-BE49-F238E27FC236}">
                <a16:creationId xmlns:a16="http://schemas.microsoft.com/office/drawing/2014/main" id="{AC971EA8-F047-D140-9BB3-AA7335B9E153}"/>
              </a:ext>
            </a:extLst>
          </p:cNvPr>
          <p:cNvSpPr/>
          <p:nvPr/>
        </p:nvSpPr>
        <p:spPr>
          <a:xfrm>
            <a:off x="4686300" y="5078185"/>
            <a:ext cx="6711044" cy="832757"/>
          </a:xfrm>
          <a:custGeom>
            <a:avLst/>
            <a:gdLst>
              <a:gd name="connsiteX0" fmla="*/ 32657 w 6711043"/>
              <a:gd name="connsiteY0" fmla="*/ 146957 h 800100"/>
              <a:gd name="connsiteX1" fmla="*/ 1355271 w 6711043"/>
              <a:gd name="connsiteY1" fmla="*/ 130628 h 800100"/>
              <a:gd name="connsiteX2" fmla="*/ 2726871 w 6711043"/>
              <a:gd name="connsiteY2" fmla="*/ 0 h 800100"/>
              <a:gd name="connsiteX3" fmla="*/ 4016829 w 6711043"/>
              <a:gd name="connsiteY3" fmla="*/ 359228 h 800100"/>
              <a:gd name="connsiteX4" fmla="*/ 6711043 w 6711043"/>
              <a:gd name="connsiteY4" fmla="*/ 359228 h 800100"/>
              <a:gd name="connsiteX5" fmla="*/ 6694714 w 6711043"/>
              <a:gd name="connsiteY5" fmla="*/ 800100 h 800100"/>
              <a:gd name="connsiteX6" fmla="*/ 0 w 6711043"/>
              <a:gd name="connsiteY6" fmla="*/ 783771 h 800100"/>
              <a:gd name="connsiteX7" fmla="*/ 32657 w 6711043"/>
              <a:gd name="connsiteY7" fmla="*/ 146957 h 800100"/>
              <a:gd name="connsiteX0" fmla="*/ 32657 w 6711043"/>
              <a:gd name="connsiteY0" fmla="*/ 179614 h 832757"/>
              <a:gd name="connsiteX1" fmla="*/ 1355271 w 6711043"/>
              <a:gd name="connsiteY1" fmla="*/ 163285 h 832757"/>
              <a:gd name="connsiteX2" fmla="*/ 2775856 w 6711043"/>
              <a:gd name="connsiteY2" fmla="*/ 0 h 832757"/>
              <a:gd name="connsiteX3" fmla="*/ 4016829 w 6711043"/>
              <a:gd name="connsiteY3" fmla="*/ 391885 h 832757"/>
              <a:gd name="connsiteX4" fmla="*/ 6711043 w 6711043"/>
              <a:gd name="connsiteY4" fmla="*/ 391885 h 832757"/>
              <a:gd name="connsiteX5" fmla="*/ 6694714 w 6711043"/>
              <a:gd name="connsiteY5" fmla="*/ 832757 h 832757"/>
              <a:gd name="connsiteX6" fmla="*/ 0 w 6711043"/>
              <a:gd name="connsiteY6" fmla="*/ 816428 h 832757"/>
              <a:gd name="connsiteX7" fmla="*/ 32657 w 6711043"/>
              <a:gd name="connsiteY7" fmla="*/ 179614 h 832757"/>
              <a:gd name="connsiteX0" fmla="*/ 32657 w 6711043"/>
              <a:gd name="connsiteY0" fmla="*/ 179614 h 832757"/>
              <a:gd name="connsiteX1" fmla="*/ 1355271 w 6711043"/>
              <a:gd name="connsiteY1" fmla="*/ 163285 h 832757"/>
              <a:gd name="connsiteX2" fmla="*/ 2775856 w 6711043"/>
              <a:gd name="connsiteY2" fmla="*/ 0 h 832757"/>
              <a:gd name="connsiteX3" fmla="*/ 4016829 w 6711043"/>
              <a:gd name="connsiteY3" fmla="*/ 391885 h 832757"/>
              <a:gd name="connsiteX4" fmla="*/ 6711043 w 6711043"/>
              <a:gd name="connsiteY4" fmla="*/ 391885 h 832757"/>
              <a:gd name="connsiteX5" fmla="*/ 6711043 w 6711043"/>
              <a:gd name="connsiteY5" fmla="*/ 832757 h 832757"/>
              <a:gd name="connsiteX6" fmla="*/ 0 w 6711043"/>
              <a:gd name="connsiteY6" fmla="*/ 816428 h 832757"/>
              <a:gd name="connsiteX7" fmla="*/ 32657 w 6711043"/>
              <a:gd name="connsiteY7" fmla="*/ 179614 h 832757"/>
              <a:gd name="connsiteX0" fmla="*/ 0 w 6743701"/>
              <a:gd name="connsiteY0" fmla="*/ 179614 h 832757"/>
              <a:gd name="connsiteX1" fmla="*/ 1387929 w 6743701"/>
              <a:gd name="connsiteY1" fmla="*/ 163285 h 832757"/>
              <a:gd name="connsiteX2" fmla="*/ 2808514 w 6743701"/>
              <a:gd name="connsiteY2" fmla="*/ 0 h 832757"/>
              <a:gd name="connsiteX3" fmla="*/ 4049487 w 6743701"/>
              <a:gd name="connsiteY3" fmla="*/ 391885 h 832757"/>
              <a:gd name="connsiteX4" fmla="*/ 6743701 w 6743701"/>
              <a:gd name="connsiteY4" fmla="*/ 391885 h 832757"/>
              <a:gd name="connsiteX5" fmla="*/ 6743701 w 6743701"/>
              <a:gd name="connsiteY5" fmla="*/ 832757 h 832757"/>
              <a:gd name="connsiteX6" fmla="*/ 32658 w 6743701"/>
              <a:gd name="connsiteY6" fmla="*/ 816428 h 832757"/>
              <a:gd name="connsiteX7" fmla="*/ 0 w 6743701"/>
              <a:gd name="connsiteY7" fmla="*/ 179614 h 832757"/>
              <a:gd name="connsiteX0" fmla="*/ 0 w 6711044"/>
              <a:gd name="connsiteY0" fmla="*/ 179614 h 832757"/>
              <a:gd name="connsiteX1" fmla="*/ 1355272 w 6711044"/>
              <a:gd name="connsiteY1" fmla="*/ 163285 h 832757"/>
              <a:gd name="connsiteX2" fmla="*/ 2775857 w 6711044"/>
              <a:gd name="connsiteY2" fmla="*/ 0 h 832757"/>
              <a:gd name="connsiteX3" fmla="*/ 4016830 w 6711044"/>
              <a:gd name="connsiteY3" fmla="*/ 391885 h 832757"/>
              <a:gd name="connsiteX4" fmla="*/ 6711044 w 6711044"/>
              <a:gd name="connsiteY4" fmla="*/ 391885 h 832757"/>
              <a:gd name="connsiteX5" fmla="*/ 6711044 w 6711044"/>
              <a:gd name="connsiteY5" fmla="*/ 832757 h 832757"/>
              <a:gd name="connsiteX6" fmla="*/ 1 w 6711044"/>
              <a:gd name="connsiteY6" fmla="*/ 816428 h 832757"/>
              <a:gd name="connsiteX7" fmla="*/ 0 w 6711044"/>
              <a:gd name="connsiteY7" fmla="*/ 179614 h 832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1044" h="832757">
                <a:moveTo>
                  <a:pt x="0" y="179614"/>
                </a:moveTo>
                <a:lnTo>
                  <a:pt x="1355272" y="163285"/>
                </a:lnTo>
                <a:lnTo>
                  <a:pt x="2775857" y="0"/>
                </a:lnTo>
                <a:lnTo>
                  <a:pt x="4016830" y="391885"/>
                </a:lnTo>
                <a:lnTo>
                  <a:pt x="6711044" y="391885"/>
                </a:lnTo>
                <a:lnTo>
                  <a:pt x="6711044" y="832757"/>
                </a:lnTo>
                <a:lnTo>
                  <a:pt x="1" y="816428"/>
                </a:lnTo>
                <a:cubicBezTo>
                  <a:pt x="1" y="604157"/>
                  <a:pt x="0" y="391885"/>
                  <a:pt x="0" y="179614"/>
                </a:cubicBezTo>
                <a:close/>
              </a:path>
            </a:pathLst>
          </a:cu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69B9B67E-DB1A-E64A-99D7-E329BC62FD6A}"/>
              </a:ext>
            </a:extLst>
          </p:cNvPr>
          <p:cNvSpPr/>
          <p:nvPr/>
        </p:nvSpPr>
        <p:spPr>
          <a:xfrm>
            <a:off x="4686300" y="2171700"/>
            <a:ext cx="6727372" cy="3298372"/>
          </a:xfrm>
          <a:custGeom>
            <a:avLst/>
            <a:gdLst>
              <a:gd name="connsiteX0" fmla="*/ 0 w 6743700"/>
              <a:gd name="connsiteY0" fmla="*/ 2073729 h 3331029"/>
              <a:gd name="connsiteX1" fmla="*/ 1387928 w 6743700"/>
              <a:gd name="connsiteY1" fmla="*/ 636814 h 3331029"/>
              <a:gd name="connsiteX2" fmla="*/ 2792186 w 6743700"/>
              <a:gd name="connsiteY2" fmla="*/ 751114 h 3331029"/>
              <a:gd name="connsiteX3" fmla="*/ 4147457 w 6743700"/>
              <a:gd name="connsiteY3" fmla="*/ 636814 h 3331029"/>
              <a:gd name="connsiteX4" fmla="*/ 5486400 w 6743700"/>
              <a:gd name="connsiteY4" fmla="*/ 653143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0 w 6743700"/>
              <a:gd name="connsiteY11" fmla="*/ 2188029 h 3331029"/>
              <a:gd name="connsiteX12" fmla="*/ 0 w 6743700"/>
              <a:gd name="connsiteY12" fmla="*/ 2073729 h 3331029"/>
              <a:gd name="connsiteX0" fmla="*/ 0 w 6743700"/>
              <a:gd name="connsiteY0" fmla="*/ 2073729 h 3331029"/>
              <a:gd name="connsiteX1" fmla="*/ 1387928 w 6743700"/>
              <a:gd name="connsiteY1" fmla="*/ 636814 h 3331029"/>
              <a:gd name="connsiteX2" fmla="*/ 2792186 w 6743700"/>
              <a:gd name="connsiteY2" fmla="*/ 751114 h 3331029"/>
              <a:gd name="connsiteX3" fmla="*/ 4147457 w 6743700"/>
              <a:gd name="connsiteY3" fmla="*/ 636814 h 3331029"/>
              <a:gd name="connsiteX4" fmla="*/ 5666014 w 6743700"/>
              <a:gd name="connsiteY4" fmla="*/ 1257300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0 w 6743700"/>
              <a:gd name="connsiteY11" fmla="*/ 2188029 h 3331029"/>
              <a:gd name="connsiteX12" fmla="*/ 0 w 6743700"/>
              <a:gd name="connsiteY12" fmla="*/ 2073729 h 3331029"/>
              <a:gd name="connsiteX0" fmla="*/ 0 w 6743700"/>
              <a:gd name="connsiteY0" fmla="*/ 2073729 h 3331029"/>
              <a:gd name="connsiteX1" fmla="*/ 1387928 w 6743700"/>
              <a:gd name="connsiteY1" fmla="*/ 636814 h 3331029"/>
              <a:gd name="connsiteX2" fmla="*/ 2792186 w 6743700"/>
              <a:gd name="connsiteY2" fmla="*/ 751114 h 3331029"/>
              <a:gd name="connsiteX3" fmla="*/ 4147457 w 6743700"/>
              <a:gd name="connsiteY3" fmla="*/ 636814 h 3331029"/>
              <a:gd name="connsiteX4" fmla="*/ 5372100 w 6743700"/>
              <a:gd name="connsiteY4" fmla="*/ 669472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0 w 6743700"/>
              <a:gd name="connsiteY11" fmla="*/ 2188029 h 3331029"/>
              <a:gd name="connsiteX12" fmla="*/ 0 w 6743700"/>
              <a:gd name="connsiteY12" fmla="*/ 2073729 h 3331029"/>
              <a:gd name="connsiteX0" fmla="*/ 0 w 6743700"/>
              <a:gd name="connsiteY0" fmla="*/ 2073729 h 3331029"/>
              <a:gd name="connsiteX1" fmla="*/ 1387928 w 6743700"/>
              <a:gd name="connsiteY1" fmla="*/ 636814 h 3331029"/>
              <a:gd name="connsiteX2" fmla="*/ 2792186 w 6743700"/>
              <a:gd name="connsiteY2" fmla="*/ 751114 h 3331029"/>
              <a:gd name="connsiteX3" fmla="*/ 4212771 w 6743700"/>
              <a:gd name="connsiteY3" fmla="*/ 963385 h 3331029"/>
              <a:gd name="connsiteX4" fmla="*/ 5372100 w 6743700"/>
              <a:gd name="connsiteY4" fmla="*/ 669472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0 w 6743700"/>
              <a:gd name="connsiteY11" fmla="*/ 2188029 h 3331029"/>
              <a:gd name="connsiteX12" fmla="*/ 0 w 6743700"/>
              <a:gd name="connsiteY12" fmla="*/ 2073729 h 3331029"/>
              <a:gd name="connsiteX0" fmla="*/ 0 w 6743700"/>
              <a:gd name="connsiteY0" fmla="*/ 2073729 h 3331029"/>
              <a:gd name="connsiteX1" fmla="*/ 1387928 w 6743700"/>
              <a:gd name="connsiteY1" fmla="*/ 636814 h 3331029"/>
              <a:gd name="connsiteX2" fmla="*/ 2792186 w 6743700"/>
              <a:gd name="connsiteY2" fmla="*/ 751114 h 3331029"/>
              <a:gd name="connsiteX3" fmla="*/ 4082142 w 6743700"/>
              <a:gd name="connsiteY3" fmla="*/ 669470 h 3331029"/>
              <a:gd name="connsiteX4" fmla="*/ 5372100 w 6743700"/>
              <a:gd name="connsiteY4" fmla="*/ 669472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0 w 6743700"/>
              <a:gd name="connsiteY11" fmla="*/ 2188029 h 3331029"/>
              <a:gd name="connsiteX12" fmla="*/ 0 w 6743700"/>
              <a:gd name="connsiteY12" fmla="*/ 2073729 h 3331029"/>
              <a:gd name="connsiteX0" fmla="*/ 0 w 6743700"/>
              <a:gd name="connsiteY0" fmla="*/ 2073729 h 3331029"/>
              <a:gd name="connsiteX1" fmla="*/ 1551214 w 6743700"/>
              <a:gd name="connsiteY1" fmla="*/ 1028699 h 3331029"/>
              <a:gd name="connsiteX2" fmla="*/ 2792186 w 6743700"/>
              <a:gd name="connsiteY2" fmla="*/ 751114 h 3331029"/>
              <a:gd name="connsiteX3" fmla="*/ 4082142 w 6743700"/>
              <a:gd name="connsiteY3" fmla="*/ 669470 h 3331029"/>
              <a:gd name="connsiteX4" fmla="*/ 5372100 w 6743700"/>
              <a:gd name="connsiteY4" fmla="*/ 669472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0 w 6743700"/>
              <a:gd name="connsiteY11" fmla="*/ 2188029 h 3331029"/>
              <a:gd name="connsiteX12" fmla="*/ 0 w 6743700"/>
              <a:gd name="connsiteY12" fmla="*/ 2073729 h 3331029"/>
              <a:gd name="connsiteX0" fmla="*/ 0 w 6743700"/>
              <a:gd name="connsiteY0" fmla="*/ 2073729 h 3331029"/>
              <a:gd name="connsiteX1" fmla="*/ 1371600 w 6743700"/>
              <a:gd name="connsiteY1" fmla="*/ 685799 h 3331029"/>
              <a:gd name="connsiteX2" fmla="*/ 2792186 w 6743700"/>
              <a:gd name="connsiteY2" fmla="*/ 751114 h 3331029"/>
              <a:gd name="connsiteX3" fmla="*/ 4082142 w 6743700"/>
              <a:gd name="connsiteY3" fmla="*/ 669470 h 3331029"/>
              <a:gd name="connsiteX4" fmla="*/ 5372100 w 6743700"/>
              <a:gd name="connsiteY4" fmla="*/ 669472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0 w 6743700"/>
              <a:gd name="connsiteY11" fmla="*/ 2188029 h 3331029"/>
              <a:gd name="connsiteX12" fmla="*/ 0 w 6743700"/>
              <a:gd name="connsiteY12" fmla="*/ 2073729 h 3331029"/>
              <a:gd name="connsiteX0" fmla="*/ 0 w 6743700"/>
              <a:gd name="connsiteY0" fmla="*/ 2073729 h 3331029"/>
              <a:gd name="connsiteX1" fmla="*/ 1371600 w 6743700"/>
              <a:gd name="connsiteY1" fmla="*/ 685799 h 3331029"/>
              <a:gd name="connsiteX2" fmla="*/ 2792186 w 6743700"/>
              <a:gd name="connsiteY2" fmla="*/ 751114 h 3331029"/>
              <a:gd name="connsiteX3" fmla="*/ 4082142 w 6743700"/>
              <a:gd name="connsiteY3" fmla="*/ 669470 h 3331029"/>
              <a:gd name="connsiteX4" fmla="*/ 5372100 w 6743700"/>
              <a:gd name="connsiteY4" fmla="*/ 669472 h 3331029"/>
              <a:gd name="connsiteX5" fmla="*/ 6743700 w 6743700"/>
              <a:gd name="connsiteY5" fmla="*/ 0 h 3331029"/>
              <a:gd name="connsiteX6" fmla="*/ 6727371 w 6743700"/>
              <a:gd name="connsiteY6" fmla="*/ 3331029 h 3331029"/>
              <a:gd name="connsiteX7" fmla="*/ 5388428 w 6743700"/>
              <a:gd name="connsiteY7" fmla="*/ 3298371 h 3331029"/>
              <a:gd name="connsiteX8" fmla="*/ 4000500 w 6743700"/>
              <a:gd name="connsiteY8" fmla="*/ 2841171 h 3331029"/>
              <a:gd name="connsiteX9" fmla="*/ 2710543 w 6743700"/>
              <a:gd name="connsiteY9" fmla="*/ 2318657 h 3331029"/>
              <a:gd name="connsiteX10" fmla="*/ 1404257 w 6743700"/>
              <a:gd name="connsiteY10" fmla="*/ 1551214 h 3331029"/>
              <a:gd name="connsiteX11" fmla="*/ 146957 w 6743700"/>
              <a:gd name="connsiteY11" fmla="*/ 2792186 h 3331029"/>
              <a:gd name="connsiteX12" fmla="*/ 0 w 6743700"/>
              <a:gd name="connsiteY12" fmla="*/ 2073729 h 3331029"/>
              <a:gd name="connsiteX0" fmla="*/ 734786 w 6596743"/>
              <a:gd name="connsiteY0" fmla="*/ 1763486 h 3331029"/>
              <a:gd name="connsiteX1" fmla="*/ 1224643 w 6596743"/>
              <a:gd name="connsiteY1" fmla="*/ 685799 h 3331029"/>
              <a:gd name="connsiteX2" fmla="*/ 2645229 w 6596743"/>
              <a:gd name="connsiteY2" fmla="*/ 751114 h 3331029"/>
              <a:gd name="connsiteX3" fmla="*/ 3935185 w 6596743"/>
              <a:gd name="connsiteY3" fmla="*/ 669470 h 3331029"/>
              <a:gd name="connsiteX4" fmla="*/ 5225143 w 6596743"/>
              <a:gd name="connsiteY4" fmla="*/ 669472 h 3331029"/>
              <a:gd name="connsiteX5" fmla="*/ 6596743 w 6596743"/>
              <a:gd name="connsiteY5" fmla="*/ 0 h 3331029"/>
              <a:gd name="connsiteX6" fmla="*/ 6580414 w 6596743"/>
              <a:gd name="connsiteY6" fmla="*/ 3331029 h 3331029"/>
              <a:gd name="connsiteX7" fmla="*/ 5241471 w 6596743"/>
              <a:gd name="connsiteY7" fmla="*/ 3298371 h 3331029"/>
              <a:gd name="connsiteX8" fmla="*/ 3853543 w 6596743"/>
              <a:gd name="connsiteY8" fmla="*/ 2841171 h 3331029"/>
              <a:gd name="connsiteX9" fmla="*/ 2563586 w 6596743"/>
              <a:gd name="connsiteY9" fmla="*/ 2318657 h 3331029"/>
              <a:gd name="connsiteX10" fmla="*/ 1257300 w 6596743"/>
              <a:gd name="connsiteY10" fmla="*/ 1551214 h 3331029"/>
              <a:gd name="connsiteX11" fmla="*/ 0 w 6596743"/>
              <a:gd name="connsiteY11" fmla="*/ 2792186 h 3331029"/>
              <a:gd name="connsiteX12" fmla="*/ 734786 w 6596743"/>
              <a:gd name="connsiteY12" fmla="*/ 1763486 h 3331029"/>
              <a:gd name="connsiteX0" fmla="*/ 0 w 6760029"/>
              <a:gd name="connsiteY0" fmla="*/ 2122715 h 3331029"/>
              <a:gd name="connsiteX1" fmla="*/ 1387929 w 6760029"/>
              <a:gd name="connsiteY1" fmla="*/ 685799 h 3331029"/>
              <a:gd name="connsiteX2" fmla="*/ 2808515 w 6760029"/>
              <a:gd name="connsiteY2" fmla="*/ 751114 h 3331029"/>
              <a:gd name="connsiteX3" fmla="*/ 4098471 w 6760029"/>
              <a:gd name="connsiteY3" fmla="*/ 669470 h 3331029"/>
              <a:gd name="connsiteX4" fmla="*/ 5388429 w 6760029"/>
              <a:gd name="connsiteY4" fmla="*/ 669472 h 3331029"/>
              <a:gd name="connsiteX5" fmla="*/ 6760029 w 6760029"/>
              <a:gd name="connsiteY5" fmla="*/ 0 h 3331029"/>
              <a:gd name="connsiteX6" fmla="*/ 6743700 w 6760029"/>
              <a:gd name="connsiteY6" fmla="*/ 3331029 h 3331029"/>
              <a:gd name="connsiteX7" fmla="*/ 5404757 w 6760029"/>
              <a:gd name="connsiteY7" fmla="*/ 3298371 h 3331029"/>
              <a:gd name="connsiteX8" fmla="*/ 4016829 w 6760029"/>
              <a:gd name="connsiteY8" fmla="*/ 2841171 h 3331029"/>
              <a:gd name="connsiteX9" fmla="*/ 2726872 w 6760029"/>
              <a:gd name="connsiteY9" fmla="*/ 2318657 h 3331029"/>
              <a:gd name="connsiteX10" fmla="*/ 1420586 w 6760029"/>
              <a:gd name="connsiteY10" fmla="*/ 1551214 h 3331029"/>
              <a:gd name="connsiteX11" fmla="*/ 163286 w 6760029"/>
              <a:gd name="connsiteY11" fmla="*/ 2792186 h 3331029"/>
              <a:gd name="connsiteX12" fmla="*/ 0 w 6760029"/>
              <a:gd name="connsiteY12" fmla="*/ 2122715 h 3331029"/>
              <a:gd name="connsiteX0" fmla="*/ 0 w 6760029"/>
              <a:gd name="connsiteY0" fmla="*/ 2122715 h 3331029"/>
              <a:gd name="connsiteX1" fmla="*/ 1387929 w 6760029"/>
              <a:gd name="connsiteY1" fmla="*/ 685799 h 3331029"/>
              <a:gd name="connsiteX2" fmla="*/ 2808515 w 6760029"/>
              <a:gd name="connsiteY2" fmla="*/ 751114 h 3331029"/>
              <a:gd name="connsiteX3" fmla="*/ 4098471 w 6760029"/>
              <a:gd name="connsiteY3" fmla="*/ 669470 h 3331029"/>
              <a:gd name="connsiteX4" fmla="*/ 5388429 w 6760029"/>
              <a:gd name="connsiteY4" fmla="*/ 669472 h 3331029"/>
              <a:gd name="connsiteX5" fmla="*/ 6760029 w 6760029"/>
              <a:gd name="connsiteY5" fmla="*/ 0 h 3331029"/>
              <a:gd name="connsiteX6" fmla="*/ 6743700 w 6760029"/>
              <a:gd name="connsiteY6" fmla="*/ 3331029 h 3331029"/>
              <a:gd name="connsiteX7" fmla="*/ 5404757 w 6760029"/>
              <a:gd name="connsiteY7" fmla="*/ 3298371 h 3331029"/>
              <a:gd name="connsiteX8" fmla="*/ 4016829 w 6760029"/>
              <a:gd name="connsiteY8" fmla="*/ 2841171 h 3331029"/>
              <a:gd name="connsiteX9" fmla="*/ 2726872 w 6760029"/>
              <a:gd name="connsiteY9" fmla="*/ 2318657 h 3331029"/>
              <a:gd name="connsiteX10" fmla="*/ 1420586 w 6760029"/>
              <a:gd name="connsiteY10" fmla="*/ 1551214 h 3331029"/>
              <a:gd name="connsiteX11" fmla="*/ 32658 w 6760029"/>
              <a:gd name="connsiteY11" fmla="*/ 2204358 h 3331029"/>
              <a:gd name="connsiteX12" fmla="*/ 0 w 6760029"/>
              <a:gd name="connsiteY12" fmla="*/ 2122715 h 3331029"/>
              <a:gd name="connsiteX0" fmla="*/ 0 w 6760029"/>
              <a:gd name="connsiteY0" fmla="*/ 2122715 h 3331029"/>
              <a:gd name="connsiteX1" fmla="*/ 1502229 w 6760029"/>
              <a:gd name="connsiteY1" fmla="*/ 375556 h 3331029"/>
              <a:gd name="connsiteX2" fmla="*/ 2808515 w 6760029"/>
              <a:gd name="connsiteY2" fmla="*/ 751114 h 3331029"/>
              <a:gd name="connsiteX3" fmla="*/ 4098471 w 6760029"/>
              <a:gd name="connsiteY3" fmla="*/ 669470 h 3331029"/>
              <a:gd name="connsiteX4" fmla="*/ 5388429 w 6760029"/>
              <a:gd name="connsiteY4" fmla="*/ 669472 h 3331029"/>
              <a:gd name="connsiteX5" fmla="*/ 6760029 w 6760029"/>
              <a:gd name="connsiteY5" fmla="*/ 0 h 3331029"/>
              <a:gd name="connsiteX6" fmla="*/ 6743700 w 6760029"/>
              <a:gd name="connsiteY6" fmla="*/ 3331029 h 3331029"/>
              <a:gd name="connsiteX7" fmla="*/ 5404757 w 6760029"/>
              <a:gd name="connsiteY7" fmla="*/ 3298371 h 3331029"/>
              <a:gd name="connsiteX8" fmla="*/ 4016829 w 6760029"/>
              <a:gd name="connsiteY8" fmla="*/ 2841171 h 3331029"/>
              <a:gd name="connsiteX9" fmla="*/ 2726872 w 6760029"/>
              <a:gd name="connsiteY9" fmla="*/ 2318657 h 3331029"/>
              <a:gd name="connsiteX10" fmla="*/ 1420586 w 6760029"/>
              <a:gd name="connsiteY10" fmla="*/ 1551214 h 3331029"/>
              <a:gd name="connsiteX11" fmla="*/ 32658 w 6760029"/>
              <a:gd name="connsiteY11" fmla="*/ 2204358 h 3331029"/>
              <a:gd name="connsiteX12" fmla="*/ 0 w 6760029"/>
              <a:gd name="connsiteY12" fmla="*/ 2122715 h 3331029"/>
              <a:gd name="connsiteX0" fmla="*/ 0 w 6760029"/>
              <a:gd name="connsiteY0" fmla="*/ 2122715 h 3331029"/>
              <a:gd name="connsiteX1" fmla="*/ 1404258 w 6760029"/>
              <a:gd name="connsiteY1" fmla="*/ 669470 h 3331029"/>
              <a:gd name="connsiteX2" fmla="*/ 2808515 w 6760029"/>
              <a:gd name="connsiteY2" fmla="*/ 751114 h 3331029"/>
              <a:gd name="connsiteX3" fmla="*/ 4098471 w 6760029"/>
              <a:gd name="connsiteY3" fmla="*/ 669470 h 3331029"/>
              <a:gd name="connsiteX4" fmla="*/ 5388429 w 6760029"/>
              <a:gd name="connsiteY4" fmla="*/ 669472 h 3331029"/>
              <a:gd name="connsiteX5" fmla="*/ 6760029 w 6760029"/>
              <a:gd name="connsiteY5" fmla="*/ 0 h 3331029"/>
              <a:gd name="connsiteX6" fmla="*/ 6743700 w 6760029"/>
              <a:gd name="connsiteY6" fmla="*/ 3331029 h 3331029"/>
              <a:gd name="connsiteX7" fmla="*/ 5404757 w 6760029"/>
              <a:gd name="connsiteY7" fmla="*/ 3298371 h 3331029"/>
              <a:gd name="connsiteX8" fmla="*/ 4016829 w 6760029"/>
              <a:gd name="connsiteY8" fmla="*/ 2841171 h 3331029"/>
              <a:gd name="connsiteX9" fmla="*/ 2726872 w 6760029"/>
              <a:gd name="connsiteY9" fmla="*/ 2318657 h 3331029"/>
              <a:gd name="connsiteX10" fmla="*/ 1420586 w 6760029"/>
              <a:gd name="connsiteY10" fmla="*/ 1551214 h 3331029"/>
              <a:gd name="connsiteX11" fmla="*/ 32658 w 6760029"/>
              <a:gd name="connsiteY11" fmla="*/ 2204358 h 3331029"/>
              <a:gd name="connsiteX12" fmla="*/ 0 w 6760029"/>
              <a:gd name="connsiteY12" fmla="*/ 2122715 h 3331029"/>
              <a:gd name="connsiteX0" fmla="*/ 65314 w 6727371"/>
              <a:gd name="connsiteY0" fmla="*/ 1747158 h 3331029"/>
              <a:gd name="connsiteX1" fmla="*/ 1371600 w 6727371"/>
              <a:gd name="connsiteY1" fmla="*/ 669470 h 3331029"/>
              <a:gd name="connsiteX2" fmla="*/ 2775857 w 6727371"/>
              <a:gd name="connsiteY2" fmla="*/ 751114 h 3331029"/>
              <a:gd name="connsiteX3" fmla="*/ 4065813 w 6727371"/>
              <a:gd name="connsiteY3" fmla="*/ 669470 h 3331029"/>
              <a:gd name="connsiteX4" fmla="*/ 5355771 w 6727371"/>
              <a:gd name="connsiteY4" fmla="*/ 669472 h 3331029"/>
              <a:gd name="connsiteX5" fmla="*/ 6727371 w 6727371"/>
              <a:gd name="connsiteY5" fmla="*/ 0 h 3331029"/>
              <a:gd name="connsiteX6" fmla="*/ 6711042 w 6727371"/>
              <a:gd name="connsiteY6" fmla="*/ 3331029 h 3331029"/>
              <a:gd name="connsiteX7" fmla="*/ 5372099 w 6727371"/>
              <a:gd name="connsiteY7" fmla="*/ 3298371 h 3331029"/>
              <a:gd name="connsiteX8" fmla="*/ 3984171 w 6727371"/>
              <a:gd name="connsiteY8" fmla="*/ 2841171 h 3331029"/>
              <a:gd name="connsiteX9" fmla="*/ 2694214 w 6727371"/>
              <a:gd name="connsiteY9" fmla="*/ 2318657 h 3331029"/>
              <a:gd name="connsiteX10" fmla="*/ 1387928 w 6727371"/>
              <a:gd name="connsiteY10" fmla="*/ 1551214 h 3331029"/>
              <a:gd name="connsiteX11" fmla="*/ 0 w 6727371"/>
              <a:gd name="connsiteY11" fmla="*/ 2204358 h 3331029"/>
              <a:gd name="connsiteX12" fmla="*/ 65314 w 6727371"/>
              <a:gd name="connsiteY12" fmla="*/ 1747158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4016828 w 6760028"/>
              <a:gd name="connsiteY8" fmla="*/ 2841171 h 3331029"/>
              <a:gd name="connsiteX9" fmla="*/ 2726871 w 6760028"/>
              <a:gd name="connsiteY9" fmla="*/ 2318657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4016828 w 6760028"/>
              <a:gd name="connsiteY8" fmla="*/ 2841171 h 3331029"/>
              <a:gd name="connsiteX9" fmla="*/ 3788228 w 6760028"/>
              <a:gd name="connsiteY9" fmla="*/ 1387928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4016828 w 6760028"/>
              <a:gd name="connsiteY8" fmla="*/ 2841171 h 3331029"/>
              <a:gd name="connsiteX9" fmla="*/ 2792185 w 6760028"/>
              <a:gd name="connsiteY9" fmla="*/ 2334985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4833256 w 6760028"/>
              <a:gd name="connsiteY8" fmla="*/ 1698171 h 3331029"/>
              <a:gd name="connsiteX9" fmla="*/ 2792185 w 6760028"/>
              <a:gd name="connsiteY9" fmla="*/ 2334985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4065814 w 6760028"/>
              <a:gd name="connsiteY8" fmla="*/ 2857500 h 3331029"/>
              <a:gd name="connsiteX9" fmla="*/ 2792185 w 6760028"/>
              <a:gd name="connsiteY9" fmla="*/ 2334985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3984171 w 6760028"/>
              <a:gd name="connsiteY8" fmla="*/ 2873829 h 3331029"/>
              <a:gd name="connsiteX9" fmla="*/ 2792185 w 6760028"/>
              <a:gd name="connsiteY9" fmla="*/ 2334985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4180113 w 6760028"/>
              <a:gd name="connsiteY8" fmla="*/ 2906486 h 3331029"/>
              <a:gd name="connsiteX9" fmla="*/ 2792185 w 6760028"/>
              <a:gd name="connsiteY9" fmla="*/ 2334985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31029"/>
              <a:gd name="connsiteX1" fmla="*/ 1404257 w 6760028"/>
              <a:gd name="connsiteY1" fmla="*/ 669470 h 3331029"/>
              <a:gd name="connsiteX2" fmla="*/ 2808514 w 6760028"/>
              <a:gd name="connsiteY2" fmla="*/ 751114 h 3331029"/>
              <a:gd name="connsiteX3" fmla="*/ 4098470 w 6760028"/>
              <a:gd name="connsiteY3" fmla="*/ 669470 h 3331029"/>
              <a:gd name="connsiteX4" fmla="*/ 5388428 w 6760028"/>
              <a:gd name="connsiteY4" fmla="*/ 669472 h 3331029"/>
              <a:gd name="connsiteX5" fmla="*/ 6760028 w 6760028"/>
              <a:gd name="connsiteY5" fmla="*/ 0 h 3331029"/>
              <a:gd name="connsiteX6" fmla="*/ 6743699 w 6760028"/>
              <a:gd name="connsiteY6" fmla="*/ 3331029 h 3331029"/>
              <a:gd name="connsiteX7" fmla="*/ 5404756 w 6760028"/>
              <a:gd name="connsiteY7" fmla="*/ 3298371 h 3331029"/>
              <a:gd name="connsiteX8" fmla="*/ 4180113 w 6760028"/>
              <a:gd name="connsiteY8" fmla="*/ 2906486 h 3331029"/>
              <a:gd name="connsiteX9" fmla="*/ 2792185 w 6760028"/>
              <a:gd name="connsiteY9" fmla="*/ 2334985 h 3331029"/>
              <a:gd name="connsiteX10" fmla="*/ 1420585 w 6760028"/>
              <a:gd name="connsiteY10" fmla="*/ 1551214 h 3331029"/>
              <a:gd name="connsiteX11" fmla="*/ 32657 w 6760028"/>
              <a:gd name="connsiteY11" fmla="*/ 2204358 h 3331029"/>
              <a:gd name="connsiteX12" fmla="*/ 0 w 6760028"/>
              <a:gd name="connsiteY12" fmla="*/ 2139044 h 3331029"/>
              <a:gd name="connsiteX0" fmla="*/ 0 w 6760028"/>
              <a:gd name="connsiteY0" fmla="*/ 2139044 h 3314700"/>
              <a:gd name="connsiteX1" fmla="*/ 1404257 w 6760028"/>
              <a:gd name="connsiteY1" fmla="*/ 669470 h 3314700"/>
              <a:gd name="connsiteX2" fmla="*/ 2808514 w 6760028"/>
              <a:gd name="connsiteY2" fmla="*/ 751114 h 3314700"/>
              <a:gd name="connsiteX3" fmla="*/ 4098470 w 6760028"/>
              <a:gd name="connsiteY3" fmla="*/ 669470 h 3314700"/>
              <a:gd name="connsiteX4" fmla="*/ 5388428 w 6760028"/>
              <a:gd name="connsiteY4" fmla="*/ 669472 h 3314700"/>
              <a:gd name="connsiteX5" fmla="*/ 6760028 w 6760028"/>
              <a:gd name="connsiteY5" fmla="*/ 0 h 3314700"/>
              <a:gd name="connsiteX6" fmla="*/ 6743699 w 6760028"/>
              <a:gd name="connsiteY6" fmla="*/ 3314700 h 3314700"/>
              <a:gd name="connsiteX7" fmla="*/ 5404756 w 6760028"/>
              <a:gd name="connsiteY7" fmla="*/ 3298371 h 3314700"/>
              <a:gd name="connsiteX8" fmla="*/ 4180113 w 6760028"/>
              <a:gd name="connsiteY8" fmla="*/ 2906486 h 3314700"/>
              <a:gd name="connsiteX9" fmla="*/ 2792185 w 6760028"/>
              <a:gd name="connsiteY9" fmla="*/ 2334985 h 3314700"/>
              <a:gd name="connsiteX10" fmla="*/ 1420585 w 6760028"/>
              <a:gd name="connsiteY10" fmla="*/ 1551214 h 3314700"/>
              <a:gd name="connsiteX11" fmla="*/ 32657 w 6760028"/>
              <a:gd name="connsiteY11" fmla="*/ 2204358 h 3314700"/>
              <a:gd name="connsiteX12" fmla="*/ 0 w 6760028"/>
              <a:gd name="connsiteY12" fmla="*/ 2139044 h 3314700"/>
              <a:gd name="connsiteX0" fmla="*/ 0 w 6760028"/>
              <a:gd name="connsiteY0" fmla="*/ 2139044 h 3314700"/>
              <a:gd name="connsiteX1" fmla="*/ 1404257 w 6760028"/>
              <a:gd name="connsiteY1" fmla="*/ 669470 h 3314700"/>
              <a:gd name="connsiteX2" fmla="*/ 2808514 w 6760028"/>
              <a:gd name="connsiteY2" fmla="*/ 751114 h 3314700"/>
              <a:gd name="connsiteX3" fmla="*/ 4098470 w 6760028"/>
              <a:gd name="connsiteY3" fmla="*/ 669470 h 3314700"/>
              <a:gd name="connsiteX4" fmla="*/ 5388428 w 6760028"/>
              <a:gd name="connsiteY4" fmla="*/ 669472 h 3314700"/>
              <a:gd name="connsiteX5" fmla="*/ 6760028 w 6760028"/>
              <a:gd name="connsiteY5" fmla="*/ 0 h 3314700"/>
              <a:gd name="connsiteX6" fmla="*/ 6743699 w 6760028"/>
              <a:gd name="connsiteY6" fmla="*/ 3314700 h 3314700"/>
              <a:gd name="connsiteX7" fmla="*/ 5404756 w 6760028"/>
              <a:gd name="connsiteY7" fmla="*/ 3298371 h 3314700"/>
              <a:gd name="connsiteX8" fmla="*/ 4033156 w 6760028"/>
              <a:gd name="connsiteY8" fmla="*/ 3102428 h 3314700"/>
              <a:gd name="connsiteX9" fmla="*/ 2792185 w 6760028"/>
              <a:gd name="connsiteY9" fmla="*/ 2334985 h 3314700"/>
              <a:gd name="connsiteX10" fmla="*/ 1420585 w 6760028"/>
              <a:gd name="connsiteY10" fmla="*/ 1551214 h 3314700"/>
              <a:gd name="connsiteX11" fmla="*/ 32657 w 6760028"/>
              <a:gd name="connsiteY11" fmla="*/ 2204358 h 3314700"/>
              <a:gd name="connsiteX12" fmla="*/ 0 w 6760028"/>
              <a:gd name="connsiteY12" fmla="*/ 2139044 h 3314700"/>
              <a:gd name="connsiteX0" fmla="*/ 0 w 6760028"/>
              <a:gd name="connsiteY0" fmla="*/ 2139044 h 3314700"/>
              <a:gd name="connsiteX1" fmla="*/ 1404257 w 6760028"/>
              <a:gd name="connsiteY1" fmla="*/ 669470 h 3314700"/>
              <a:gd name="connsiteX2" fmla="*/ 2808514 w 6760028"/>
              <a:gd name="connsiteY2" fmla="*/ 751114 h 3314700"/>
              <a:gd name="connsiteX3" fmla="*/ 4098470 w 6760028"/>
              <a:gd name="connsiteY3" fmla="*/ 669470 h 3314700"/>
              <a:gd name="connsiteX4" fmla="*/ 5388428 w 6760028"/>
              <a:gd name="connsiteY4" fmla="*/ 669472 h 3314700"/>
              <a:gd name="connsiteX5" fmla="*/ 6760028 w 6760028"/>
              <a:gd name="connsiteY5" fmla="*/ 0 h 3314700"/>
              <a:gd name="connsiteX6" fmla="*/ 6743699 w 6760028"/>
              <a:gd name="connsiteY6" fmla="*/ 3314700 h 3314700"/>
              <a:gd name="connsiteX7" fmla="*/ 5404756 w 6760028"/>
              <a:gd name="connsiteY7" fmla="*/ 3298371 h 3314700"/>
              <a:gd name="connsiteX8" fmla="*/ 4229099 w 6760028"/>
              <a:gd name="connsiteY8" fmla="*/ 2955471 h 3314700"/>
              <a:gd name="connsiteX9" fmla="*/ 2792185 w 6760028"/>
              <a:gd name="connsiteY9" fmla="*/ 2334985 h 3314700"/>
              <a:gd name="connsiteX10" fmla="*/ 1420585 w 6760028"/>
              <a:gd name="connsiteY10" fmla="*/ 1551214 h 3314700"/>
              <a:gd name="connsiteX11" fmla="*/ 32657 w 6760028"/>
              <a:gd name="connsiteY11" fmla="*/ 2204358 h 3314700"/>
              <a:gd name="connsiteX12" fmla="*/ 0 w 6760028"/>
              <a:gd name="connsiteY12" fmla="*/ 2139044 h 3314700"/>
              <a:gd name="connsiteX0" fmla="*/ 0 w 6760028"/>
              <a:gd name="connsiteY0" fmla="*/ 2139044 h 3314700"/>
              <a:gd name="connsiteX1" fmla="*/ 1404257 w 6760028"/>
              <a:gd name="connsiteY1" fmla="*/ 669470 h 3314700"/>
              <a:gd name="connsiteX2" fmla="*/ 2808514 w 6760028"/>
              <a:gd name="connsiteY2" fmla="*/ 751114 h 3314700"/>
              <a:gd name="connsiteX3" fmla="*/ 4098470 w 6760028"/>
              <a:gd name="connsiteY3" fmla="*/ 669470 h 3314700"/>
              <a:gd name="connsiteX4" fmla="*/ 5388428 w 6760028"/>
              <a:gd name="connsiteY4" fmla="*/ 669472 h 3314700"/>
              <a:gd name="connsiteX5" fmla="*/ 6760028 w 6760028"/>
              <a:gd name="connsiteY5" fmla="*/ 0 h 3314700"/>
              <a:gd name="connsiteX6" fmla="*/ 6743699 w 6760028"/>
              <a:gd name="connsiteY6" fmla="*/ 3314700 h 3314700"/>
              <a:gd name="connsiteX7" fmla="*/ 5372099 w 6760028"/>
              <a:gd name="connsiteY7" fmla="*/ 3314700 h 3314700"/>
              <a:gd name="connsiteX8" fmla="*/ 4229099 w 6760028"/>
              <a:gd name="connsiteY8" fmla="*/ 2955471 h 3314700"/>
              <a:gd name="connsiteX9" fmla="*/ 2792185 w 6760028"/>
              <a:gd name="connsiteY9" fmla="*/ 2334985 h 3314700"/>
              <a:gd name="connsiteX10" fmla="*/ 1420585 w 6760028"/>
              <a:gd name="connsiteY10" fmla="*/ 1551214 h 3314700"/>
              <a:gd name="connsiteX11" fmla="*/ 32657 w 6760028"/>
              <a:gd name="connsiteY11" fmla="*/ 2204358 h 3314700"/>
              <a:gd name="connsiteX12" fmla="*/ 0 w 6760028"/>
              <a:gd name="connsiteY12" fmla="*/ 2139044 h 3314700"/>
              <a:gd name="connsiteX0" fmla="*/ 65314 w 6727371"/>
              <a:gd name="connsiteY0" fmla="*/ 2024744 h 3314700"/>
              <a:gd name="connsiteX1" fmla="*/ 1371600 w 6727371"/>
              <a:gd name="connsiteY1" fmla="*/ 669470 h 3314700"/>
              <a:gd name="connsiteX2" fmla="*/ 2775857 w 6727371"/>
              <a:gd name="connsiteY2" fmla="*/ 751114 h 3314700"/>
              <a:gd name="connsiteX3" fmla="*/ 4065813 w 6727371"/>
              <a:gd name="connsiteY3" fmla="*/ 669470 h 3314700"/>
              <a:gd name="connsiteX4" fmla="*/ 5355771 w 6727371"/>
              <a:gd name="connsiteY4" fmla="*/ 669472 h 3314700"/>
              <a:gd name="connsiteX5" fmla="*/ 6727371 w 6727371"/>
              <a:gd name="connsiteY5" fmla="*/ 0 h 3314700"/>
              <a:gd name="connsiteX6" fmla="*/ 6711042 w 6727371"/>
              <a:gd name="connsiteY6" fmla="*/ 3314700 h 3314700"/>
              <a:gd name="connsiteX7" fmla="*/ 5339442 w 6727371"/>
              <a:gd name="connsiteY7" fmla="*/ 3314700 h 3314700"/>
              <a:gd name="connsiteX8" fmla="*/ 4196442 w 6727371"/>
              <a:gd name="connsiteY8" fmla="*/ 2955471 h 3314700"/>
              <a:gd name="connsiteX9" fmla="*/ 2759528 w 6727371"/>
              <a:gd name="connsiteY9" fmla="*/ 2334985 h 3314700"/>
              <a:gd name="connsiteX10" fmla="*/ 1387928 w 6727371"/>
              <a:gd name="connsiteY10" fmla="*/ 1551214 h 3314700"/>
              <a:gd name="connsiteX11" fmla="*/ 0 w 6727371"/>
              <a:gd name="connsiteY11" fmla="*/ 2204358 h 3314700"/>
              <a:gd name="connsiteX12" fmla="*/ 65314 w 6727371"/>
              <a:gd name="connsiteY12" fmla="*/ 2024744 h 3314700"/>
              <a:gd name="connsiteX0" fmla="*/ 32657 w 6727371"/>
              <a:gd name="connsiteY0" fmla="*/ 2024744 h 3314700"/>
              <a:gd name="connsiteX1" fmla="*/ 1371600 w 6727371"/>
              <a:gd name="connsiteY1" fmla="*/ 669470 h 3314700"/>
              <a:gd name="connsiteX2" fmla="*/ 2775857 w 6727371"/>
              <a:gd name="connsiteY2" fmla="*/ 751114 h 3314700"/>
              <a:gd name="connsiteX3" fmla="*/ 4065813 w 6727371"/>
              <a:gd name="connsiteY3" fmla="*/ 669470 h 3314700"/>
              <a:gd name="connsiteX4" fmla="*/ 5355771 w 6727371"/>
              <a:gd name="connsiteY4" fmla="*/ 669472 h 3314700"/>
              <a:gd name="connsiteX5" fmla="*/ 6727371 w 6727371"/>
              <a:gd name="connsiteY5" fmla="*/ 0 h 3314700"/>
              <a:gd name="connsiteX6" fmla="*/ 6711042 w 6727371"/>
              <a:gd name="connsiteY6" fmla="*/ 3314700 h 3314700"/>
              <a:gd name="connsiteX7" fmla="*/ 5339442 w 6727371"/>
              <a:gd name="connsiteY7" fmla="*/ 3314700 h 3314700"/>
              <a:gd name="connsiteX8" fmla="*/ 4196442 w 6727371"/>
              <a:gd name="connsiteY8" fmla="*/ 2955471 h 3314700"/>
              <a:gd name="connsiteX9" fmla="*/ 2759528 w 6727371"/>
              <a:gd name="connsiteY9" fmla="*/ 2334985 h 3314700"/>
              <a:gd name="connsiteX10" fmla="*/ 1387928 w 6727371"/>
              <a:gd name="connsiteY10" fmla="*/ 1551214 h 3314700"/>
              <a:gd name="connsiteX11" fmla="*/ 0 w 6727371"/>
              <a:gd name="connsiteY11" fmla="*/ 2204358 h 3314700"/>
              <a:gd name="connsiteX12" fmla="*/ 32657 w 6727371"/>
              <a:gd name="connsiteY12" fmla="*/ 2024744 h 3314700"/>
              <a:gd name="connsiteX0" fmla="*/ 32657 w 6727371"/>
              <a:gd name="connsiteY0" fmla="*/ 2024744 h 3314700"/>
              <a:gd name="connsiteX1" fmla="*/ 1371600 w 6727371"/>
              <a:gd name="connsiteY1" fmla="*/ 669470 h 3314700"/>
              <a:gd name="connsiteX2" fmla="*/ 2775857 w 6727371"/>
              <a:gd name="connsiteY2" fmla="*/ 751114 h 3314700"/>
              <a:gd name="connsiteX3" fmla="*/ 4065813 w 6727371"/>
              <a:gd name="connsiteY3" fmla="*/ 669470 h 3314700"/>
              <a:gd name="connsiteX4" fmla="*/ 5355771 w 6727371"/>
              <a:gd name="connsiteY4" fmla="*/ 669472 h 3314700"/>
              <a:gd name="connsiteX5" fmla="*/ 6727371 w 6727371"/>
              <a:gd name="connsiteY5" fmla="*/ 0 h 3314700"/>
              <a:gd name="connsiteX6" fmla="*/ 6711042 w 6727371"/>
              <a:gd name="connsiteY6" fmla="*/ 3314700 h 3314700"/>
              <a:gd name="connsiteX7" fmla="*/ 5339442 w 6727371"/>
              <a:gd name="connsiteY7" fmla="*/ 3314700 h 3314700"/>
              <a:gd name="connsiteX8" fmla="*/ 4196442 w 6727371"/>
              <a:gd name="connsiteY8" fmla="*/ 2955471 h 3314700"/>
              <a:gd name="connsiteX9" fmla="*/ 2759528 w 6727371"/>
              <a:gd name="connsiteY9" fmla="*/ 2334985 h 3314700"/>
              <a:gd name="connsiteX10" fmla="*/ 1387928 w 6727371"/>
              <a:gd name="connsiteY10" fmla="*/ 1534886 h 3314700"/>
              <a:gd name="connsiteX11" fmla="*/ 0 w 6727371"/>
              <a:gd name="connsiteY11" fmla="*/ 2204358 h 3314700"/>
              <a:gd name="connsiteX12" fmla="*/ 32657 w 6727371"/>
              <a:gd name="connsiteY12" fmla="*/ 2024744 h 3314700"/>
              <a:gd name="connsiteX0" fmla="*/ 32657 w 6727371"/>
              <a:gd name="connsiteY0" fmla="*/ 2024744 h 3314700"/>
              <a:gd name="connsiteX1" fmla="*/ 1371600 w 6727371"/>
              <a:gd name="connsiteY1" fmla="*/ 669470 h 3314700"/>
              <a:gd name="connsiteX2" fmla="*/ 2775857 w 6727371"/>
              <a:gd name="connsiteY2" fmla="*/ 751114 h 3314700"/>
              <a:gd name="connsiteX3" fmla="*/ 4065813 w 6727371"/>
              <a:gd name="connsiteY3" fmla="*/ 669470 h 3314700"/>
              <a:gd name="connsiteX4" fmla="*/ 5355771 w 6727371"/>
              <a:gd name="connsiteY4" fmla="*/ 669472 h 3314700"/>
              <a:gd name="connsiteX5" fmla="*/ 6727371 w 6727371"/>
              <a:gd name="connsiteY5" fmla="*/ 0 h 3314700"/>
              <a:gd name="connsiteX6" fmla="*/ 6711042 w 6727371"/>
              <a:gd name="connsiteY6" fmla="*/ 3314700 h 3314700"/>
              <a:gd name="connsiteX7" fmla="*/ 5339442 w 6727371"/>
              <a:gd name="connsiteY7" fmla="*/ 3314700 h 3314700"/>
              <a:gd name="connsiteX8" fmla="*/ 4196442 w 6727371"/>
              <a:gd name="connsiteY8" fmla="*/ 2955471 h 3314700"/>
              <a:gd name="connsiteX9" fmla="*/ 2759528 w 6727371"/>
              <a:gd name="connsiteY9" fmla="*/ 2334985 h 3314700"/>
              <a:gd name="connsiteX10" fmla="*/ 1371599 w 6727371"/>
              <a:gd name="connsiteY10" fmla="*/ 1518557 h 3314700"/>
              <a:gd name="connsiteX11" fmla="*/ 0 w 6727371"/>
              <a:gd name="connsiteY11" fmla="*/ 2204358 h 3314700"/>
              <a:gd name="connsiteX12" fmla="*/ 32657 w 6727371"/>
              <a:gd name="connsiteY12" fmla="*/ 2024744 h 3314700"/>
              <a:gd name="connsiteX0" fmla="*/ 32657 w 6727371"/>
              <a:gd name="connsiteY0" fmla="*/ 2024744 h 3314700"/>
              <a:gd name="connsiteX1" fmla="*/ 1371600 w 6727371"/>
              <a:gd name="connsiteY1" fmla="*/ 669470 h 3314700"/>
              <a:gd name="connsiteX2" fmla="*/ 2775857 w 6727371"/>
              <a:gd name="connsiteY2" fmla="*/ 751114 h 3314700"/>
              <a:gd name="connsiteX3" fmla="*/ 4065813 w 6727371"/>
              <a:gd name="connsiteY3" fmla="*/ 669470 h 3314700"/>
              <a:gd name="connsiteX4" fmla="*/ 5355771 w 6727371"/>
              <a:gd name="connsiteY4" fmla="*/ 669472 h 3314700"/>
              <a:gd name="connsiteX5" fmla="*/ 6727371 w 6727371"/>
              <a:gd name="connsiteY5" fmla="*/ 0 h 3314700"/>
              <a:gd name="connsiteX6" fmla="*/ 6711042 w 6727371"/>
              <a:gd name="connsiteY6" fmla="*/ 3314700 h 3314700"/>
              <a:gd name="connsiteX7" fmla="*/ 5339442 w 6727371"/>
              <a:gd name="connsiteY7" fmla="*/ 3314700 h 3314700"/>
              <a:gd name="connsiteX8" fmla="*/ 4196442 w 6727371"/>
              <a:gd name="connsiteY8" fmla="*/ 2955471 h 3314700"/>
              <a:gd name="connsiteX9" fmla="*/ 2759528 w 6727371"/>
              <a:gd name="connsiteY9" fmla="*/ 2334985 h 3314700"/>
              <a:gd name="connsiteX10" fmla="*/ 1371599 w 6727371"/>
              <a:gd name="connsiteY10" fmla="*/ 1534886 h 3314700"/>
              <a:gd name="connsiteX11" fmla="*/ 0 w 6727371"/>
              <a:gd name="connsiteY11" fmla="*/ 2204358 h 3314700"/>
              <a:gd name="connsiteX12" fmla="*/ 32657 w 6727371"/>
              <a:gd name="connsiteY12" fmla="*/ 2024744 h 3314700"/>
              <a:gd name="connsiteX0" fmla="*/ 32657 w 6727371"/>
              <a:gd name="connsiteY0" fmla="*/ 2024744 h 3314700"/>
              <a:gd name="connsiteX1" fmla="*/ 1371600 w 6727371"/>
              <a:gd name="connsiteY1" fmla="*/ 669470 h 3314700"/>
              <a:gd name="connsiteX2" fmla="*/ 2775857 w 6727371"/>
              <a:gd name="connsiteY2" fmla="*/ 751114 h 3314700"/>
              <a:gd name="connsiteX3" fmla="*/ 4065813 w 6727371"/>
              <a:gd name="connsiteY3" fmla="*/ 669470 h 3314700"/>
              <a:gd name="connsiteX4" fmla="*/ 5355771 w 6727371"/>
              <a:gd name="connsiteY4" fmla="*/ 669472 h 3314700"/>
              <a:gd name="connsiteX5" fmla="*/ 6727371 w 6727371"/>
              <a:gd name="connsiteY5" fmla="*/ 0 h 3314700"/>
              <a:gd name="connsiteX6" fmla="*/ 6711042 w 6727371"/>
              <a:gd name="connsiteY6" fmla="*/ 3314700 h 3314700"/>
              <a:gd name="connsiteX7" fmla="*/ 5339442 w 6727371"/>
              <a:gd name="connsiteY7" fmla="*/ 3314700 h 3314700"/>
              <a:gd name="connsiteX8" fmla="*/ 4196442 w 6727371"/>
              <a:gd name="connsiteY8" fmla="*/ 2955471 h 3314700"/>
              <a:gd name="connsiteX9" fmla="*/ 2759528 w 6727371"/>
              <a:gd name="connsiteY9" fmla="*/ 2334985 h 3314700"/>
              <a:gd name="connsiteX10" fmla="*/ 1355270 w 6727371"/>
              <a:gd name="connsiteY10" fmla="*/ 1551215 h 3314700"/>
              <a:gd name="connsiteX11" fmla="*/ 0 w 6727371"/>
              <a:gd name="connsiteY11" fmla="*/ 2204358 h 3314700"/>
              <a:gd name="connsiteX12" fmla="*/ 32657 w 6727371"/>
              <a:gd name="connsiteY12" fmla="*/ 2024744 h 3314700"/>
              <a:gd name="connsiteX0" fmla="*/ 32657 w 6727371"/>
              <a:gd name="connsiteY0" fmla="*/ 2024744 h 3314700"/>
              <a:gd name="connsiteX1" fmla="*/ 1371600 w 6727371"/>
              <a:gd name="connsiteY1" fmla="*/ 669470 h 3314700"/>
              <a:gd name="connsiteX2" fmla="*/ 2775857 w 6727371"/>
              <a:gd name="connsiteY2" fmla="*/ 751114 h 3314700"/>
              <a:gd name="connsiteX3" fmla="*/ 4065813 w 6727371"/>
              <a:gd name="connsiteY3" fmla="*/ 669470 h 3314700"/>
              <a:gd name="connsiteX4" fmla="*/ 5355771 w 6727371"/>
              <a:gd name="connsiteY4" fmla="*/ 669472 h 3314700"/>
              <a:gd name="connsiteX5" fmla="*/ 6727371 w 6727371"/>
              <a:gd name="connsiteY5" fmla="*/ 0 h 3314700"/>
              <a:gd name="connsiteX6" fmla="*/ 6711042 w 6727371"/>
              <a:gd name="connsiteY6" fmla="*/ 3314700 h 3314700"/>
              <a:gd name="connsiteX7" fmla="*/ 5339442 w 6727371"/>
              <a:gd name="connsiteY7" fmla="*/ 3314700 h 3314700"/>
              <a:gd name="connsiteX8" fmla="*/ 4196442 w 6727371"/>
              <a:gd name="connsiteY8" fmla="*/ 2955471 h 3314700"/>
              <a:gd name="connsiteX9" fmla="*/ 2759528 w 6727371"/>
              <a:gd name="connsiteY9" fmla="*/ 2334985 h 3314700"/>
              <a:gd name="connsiteX10" fmla="*/ 1322613 w 6727371"/>
              <a:gd name="connsiteY10" fmla="*/ 1551215 h 3314700"/>
              <a:gd name="connsiteX11" fmla="*/ 0 w 6727371"/>
              <a:gd name="connsiteY11" fmla="*/ 2204358 h 3314700"/>
              <a:gd name="connsiteX12" fmla="*/ 32657 w 6727371"/>
              <a:gd name="connsiteY12" fmla="*/ 2024744 h 3314700"/>
              <a:gd name="connsiteX0" fmla="*/ 0 w 6727372"/>
              <a:gd name="connsiteY0" fmla="*/ 2041072 h 3314700"/>
              <a:gd name="connsiteX1" fmla="*/ 1371601 w 6727372"/>
              <a:gd name="connsiteY1" fmla="*/ 669470 h 3314700"/>
              <a:gd name="connsiteX2" fmla="*/ 2775858 w 6727372"/>
              <a:gd name="connsiteY2" fmla="*/ 751114 h 3314700"/>
              <a:gd name="connsiteX3" fmla="*/ 4065814 w 6727372"/>
              <a:gd name="connsiteY3" fmla="*/ 669470 h 3314700"/>
              <a:gd name="connsiteX4" fmla="*/ 5355772 w 6727372"/>
              <a:gd name="connsiteY4" fmla="*/ 669472 h 3314700"/>
              <a:gd name="connsiteX5" fmla="*/ 6727372 w 6727372"/>
              <a:gd name="connsiteY5" fmla="*/ 0 h 3314700"/>
              <a:gd name="connsiteX6" fmla="*/ 6711043 w 6727372"/>
              <a:gd name="connsiteY6" fmla="*/ 3314700 h 3314700"/>
              <a:gd name="connsiteX7" fmla="*/ 5339443 w 6727372"/>
              <a:gd name="connsiteY7" fmla="*/ 3314700 h 3314700"/>
              <a:gd name="connsiteX8" fmla="*/ 4196443 w 6727372"/>
              <a:gd name="connsiteY8" fmla="*/ 2955471 h 3314700"/>
              <a:gd name="connsiteX9" fmla="*/ 2759529 w 6727372"/>
              <a:gd name="connsiteY9" fmla="*/ 2334985 h 3314700"/>
              <a:gd name="connsiteX10" fmla="*/ 1322614 w 6727372"/>
              <a:gd name="connsiteY10" fmla="*/ 1551215 h 3314700"/>
              <a:gd name="connsiteX11" fmla="*/ 1 w 6727372"/>
              <a:gd name="connsiteY11" fmla="*/ 2204358 h 3314700"/>
              <a:gd name="connsiteX12" fmla="*/ 0 w 6727372"/>
              <a:gd name="connsiteY12" fmla="*/ 2041072 h 3314700"/>
              <a:gd name="connsiteX0" fmla="*/ 0 w 6727372"/>
              <a:gd name="connsiteY0" fmla="*/ 2041072 h 3314700"/>
              <a:gd name="connsiteX1" fmla="*/ 1371601 w 6727372"/>
              <a:gd name="connsiteY1" fmla="*/ 669470 h 3314700"/>
              <a:gd name="connsiteX2" fmla="*/ 2775858 w 6727372"/>
              <a:gd name="connsiteY2" fmla="*/ 751114 h 3314700"/>
              <a:gd name="connsiteX3" fmla="*/ 4065814 w 6727372"/>
              <a:gd name="connsiteY3" fmla="*/ 669470 h 3314700"/>
              <a:gd name="connsiteX4" fmla="*/ 5355772 w 6727372"/>
              <a:gd name="connsiteY4" fmla="*/ 669472 h 3314700"/>
              <a:gd name="connsiteX5" fmla="*/ 6727372 w 6727372"/>
              <a:gd name="connsiteY5" fmla="*/ 0 h 3314700"/>
              <a:gd name="connsiteX6" fmla="*/ 6711043 w 6727372"/>
              <a:gd name="connsiteY6" fmla="*/ 3314700 h 3314700"/>
              <a:gd name="connsiteX7" fmla="*/ 5323115 w 6727372"/>
              <a:gd name="connsiteY7" fmla="*/ 3298372 h 3314700"/>
              <a:gd name="connsiteX8" fmla="*/ 4196443 w 6727372"/>
              <a:gd name="connsiteY8" fmla="*/ 2955471 h 3314700"/>
              <a:gd name="connsiteX9" fmla="*/ 2759529 w 6727372"/>
              <a:gd name="connsiteY9" fmla="*/ 2334985 h 3314700"/>
              <a:gd name="connsiteX10" fmla="*/ 1322614 w 6727372"/>
              <a:gd name="connsiteY10" fmla="*/ 1551215 h 3314700"/>
              <a:gd name="connsiteX11" fmla="*/ 1 w 6727372"/>
              <a:gd name="connsiteY11" fmla="*/ 2204358 h 3314700"/>
              <a:gd name="connsiteX12" fmla="*/ 0 w 6727372"/>
              <a:gd name="connsiteY12" fmla="*/ 2041072 h 3314700"/>
              <a:gd name="connsiteX0" fmla="*/ 0 w 6727372"/>
              <a:gd name="connsiteY0" fmla="*/ 2041072 h 3298372"/>
              <a:gd name="connsiteX1" fmla="*/ 1371601 w 6727372"/>
              <a:gd name="connsiteY1" fmla="*/ 669470 h 3298372"/>
              <a:gd name="connsiteX2" fmla="*/ 2775858 w 6727372"/>
              <a:gd name="connsiteY2" fmla="*/ 751114 h 3298372"/>
              <a:gd name="connsiteX3" fmla="*/ 4065814 w 6727372"/>
              <a:gd name="connsiteY3" fmla="*/ 669470 h 3298372"/>
              <a:gd name="connsiteX4" fmla="*/ 5355772 w 6727372"/>
              <a:gd name="connsiteY4" fmla="*/ 669472 h 3298372"/>
              <a:gd name="connsiteX5" fmla="*/ 6727372 w 6727372"/>
              <a:gd name="connsiteY5" fmla="*/ 0 h 3298372"/>
              <a:gd name="connsiteX6" fmla="*/ 6711043 w 6727372"/>
              <a:gd name="connsiteY6" fmla="*/ 3298372 h 3298372"/>
              <a:gd name="connsiteX7" fmla="*/ 5323115 w 6727372"/>
              <a:gd name="connsiteY7" fmla="*/ 3298372 h 3298372"/>
              <a:gd name="connsiteX8" fmla="*/ 4196443 w 6727372"/>
              <a:gd name="connsiteY8" fmla="*/ 2955471 h 3298372"/>
              <a:gd name="connsiteX9" fmla="*/ 2759529 w 6727372"/>
              <a:gd name="connsiteY9" fmla="*/ 2334985 h 3298372"/>
              <a:gd name="connsiteX10" fmla="*/ 1322614 w 6727372"/>
              <a:gd name="connsiteY10" fmla="*/ 1551215 h 3298372"/>
              <a:gd name="connsiteX11" fmla="*/ 1 w 6727372"/>
              <a:gd name="connsiteY11" fmla="*/ 2204358 h 3298372"/>
              <a:gd name="connsiteX12" fmla="*/ 0 w 6727372"/>
              <a:gd name="connsiteY12" fmla="*/ 2041072 h 329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27372" h="3298372">
                <a:moveTo>
                  <a:pt x="0" y="2041072"/>
                </a:moveTo>
                <a:lnTo>
                  <a:pt x="1371601" y="669470"/>
                </a:lnTo>
                <a:lnTo>
                  <a:pt x="2775858" y="751114"/>
                </a:lnTo>
                <a:lnTo>
                  <a:pt x="4065814" y="669470"/>
                </a:lnTo>
                <a:lnTo>
                  <a:pt x="5355772" y="669472"/>
                </a:lnTo>
                <a:lnTo>
                  <a:pt x="6727372" y="0"/>
                </a:lnTo>
                <a:lnTo>
                  <a:pt x="6711043" y="3298372"/>
                </a:lnTo>
                <a:lnTo>
                  <a:pt x="5323115" y="3298372"/>
                </a:lnTo>
                <a:lnTo>
                  <a:pt x="4196443" y="2955471"/>
                </a:lnTo>
                <a:lnTo>
                  <a:pt x="2759529" y="2334985"/>
                </a:lnTo>
                <a:lnTo>
                  <a:pt x="1322614" y="1551215"/>
                </a:lnTo>
                <a:lnTo>
                  <a:pt x="1" y="2204358"/>
                </a:lnTo>
                <a:cubicBezTo>
                  <a:pt x="1" y="2149929"/>
                  <a:pt x="0" y="2095501"/>
                  <a:pt x="0" y="2041072"/>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63FED19-0FE4-0F4D-8416-5E9B4A4EE339}"/>
              </a:ext>
            </a:extLst>
          </p:cNvPr>
          <p:cNvSpPr txBox="1"/>
          <p:nvPr/>
        </p:nvSpPr>
        <p:spPr>
          <a:xfrm>
            <a:off x="5662307" y="3238630"/>
            <a:ext cx="1641988" cy="369332"/>
          </a:xfrm>
          <a:prstGeom prst="rect">
            <a:avLst/>
          </a:prstGeom>
          <a:noFill/>
        </p:spPr>
        <p:txBody>
          <a:bodyPr wrap="none" rtlCol="0">
            <a:spAutoFit/>
          </a:bodyPr>
          <a:lstStyle/>
          <a:p>
            <a:r>
              <a:rPr lang="en-US" dirty="0">
                <a:solidFill>
                  <a:schemeClr val="bg1"/>
                </a:solidFill>
                <a:latin typeface="Meta Offc Pro Normal" panose="020B0504030101020102" pitchFamily="34" charset="0"/>
              </a:rPr>
              <a:t>Gen III – Cloud</a:t>
            </a:r>
          </a:p>
        </p:txBody>
      </p:sp>
      <p:sp>
        <p:nvSpPr>
          <p:cNvPr id="9" name="Rectangle 8">
            <a:extLst>
              <a:ext uri="{FF2B5EF4-FFF2-40B4-BE49-F238E27FC236}">
                <a16:creationId xmlns:a16="http://schemas.microsoft.com/office/drawing/2014/main" id="{AD1B5B73-A5C1-074F-8539-DEBD56B58067}"/>
              </a:ext>
            </a:extLst>
          </p:cNvPr>
          <p:cNvSpPr/>
          <p:nvPr/>
        </p:nvSpPr>
        <p:spPr>
          <a:xfrm>
            <a:off x="5662307" y="5361996"/>
            <a:ext cx="1775358" cy="369332"/>
          </a:xfrm>
          <a:prstGeom prst="rect">
            <a:avLst/>
          </a:prstGeom>
        </p:spPr>
        <p:txBody>
          <a:bodyPr wrap="none">
            <a:spAutoFit/>
          </a:bodyPr>
          <a:lstStyle/>
          <a:p>
            <a:r>
              <a:rPr lang="en-US" dirty="0">
                <a:solidFill>
                  <a:schemeClr val="bg1"/>
                </a:solidFill>
                <a:latin typeface="Meta Offc Pro Normal" panose="020B0504030101020102" pitchFamily="34" charset="0"/>
              </a:rPr>
              <a:t>Gen I - Teradata </a:t>
            </a:r>
          </a:p>
        </p:txBody>
      </p:sp>
      <p:sp>
        <p:nvSpPr>
          <p:cNvPr id="10" name="TextBox 9">
            <a:extLst>
              <a:ext uri="{FF2B5EF4-FFF2-40B4-BE49-F238E27FC236}">
                <a16:creationId xmlns:a16="http://schemas.microsoft.com/office/drawing/2014/main" id="{43AD0776-0493-7B4C-BD5C-F6BAECECC0D7}"/>
              </a:ext>
            </a:extLst>
          </p:cNvPr>
          <p:cNvSpPr txBox="1"/>
          <p:nvPr/>
        </p:nvSpPr>
        <p:spPr>
          <a:xfrm>
            <a:off x="5662307" y="4535173"/>
            <a:ext cx="1775358" cy="369332"/>
          </a:xfrm>
          <a:prstGeom prst="rect">
            <a:avLst/>
          </a:prstGeom>
          <a:noFill/>
        </p:spPr>
        <p:txBody>
          <a:bodyPr wrap="square" rtlCol="0">
            <a:spAutoFit/>
          </a:bodyPr>
          <a:lstStyle/>
          <a:p>
            <a:r>
              <a:rPr lang="en-US" dirty="0">
                <a:solidFill>
                  <a:schemeClr val="bg1"/>
                </a:solidFill>
                <a:latin typeface="Meta Offc Pro Normal" panose="020B0504030101020102" pitchFamily="34" charset="0"/>
              </a:rPr>
              <a:t>Gen II – Hadoop</a:t>
            </a:r>
          </a:p>
        </p:txBody>
      </p:sp>
      <p:sp>
        <p:nvSpPr>
          <p:cNvPr id="19" name="TextBox 18">
            <a:extLst>
              <a:ext uri="{FF2B5EF4-FFF2-40B4-BE49-F238E27FC236}">
                <a16:creationId xmlns:a16="http://schemas.microsoft.com/office/drawing/2014/main" id="{CA6874BF-0B8D-E946-9ED2-E7D4C43DD8E0}"/>
              </a:ext>
            </a:extLst>
          </p:cNvPr>
          <p:cNvSpPr txBox="1"/>
          <p:nvPr/>
        </p:nvSpPr>
        <p:spPr>
          <a:xfrm>
            <a:off x="8741131" y="3244334"/>
            <a:ext cx="1764714" cy="369332"/>
          </a:xfrm>
          <a:prstGeom prst="rect">
            <a:avLst/>
          </a:prstGeom>
          <a:noFill/>
        </p:spPr>
        <p:txBody>
          <a:bodyPr wrap="none" rtlCol="0">
            <a:spAutoFit/>
          </a:bodyPr>
          <a:lstStyle/>
          <a:p>
            <a:r>
              <a:rPr lang="en-US" dirty="0">
                <a:solidFill>
                  <a:schemeClr val="bg1"/>
                </a:solidFill>
                <a:latin typeface="Meta Offc Pro Normal" panose="020B0504030101020102" pitchFamily="34" charset="0"/>
              </a:rPr>
              <a:t>Need to migrate</a:t>
            </a:r>
          </a:p>
        </p:txBody>
      </p:sp>
      <p:sp>
        <p:nvSpPr>
          <p:cNvPr id="11" name="Oval 10">
            <a:extLst>
              <a:ext uri="{FF2B5EF4-FFF2-40B4-BE49-F238E27FC236}">
                <a16:creationId xmlns:a16="http://schemas.microsoft.com/office/drawing/2014/main" id="{666E5199-DAEC-9647-9553-1528E049ED5C}"/>
              </a:ext>
            </a:extLst>
          </p:cNvPr>
          <p:cNvSpPr/>
          <p:nvPr/>
        </p:nvSpPr>
        <p:spPr>
          <a:xfrm>
            <a:off x="8196944" y="3829051"/>
            <a:ext cx="849085" cy="849085"/>
          </a:xfrm>
          <a:prstGeom prst="ellipse">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eta Offc Pro Normal" panose="020B0504030101020102" pitchFamily="34" charset="0"/>
              </a:rPr>
              <a:t>&gt; 1PB</a:t>
            </a:r>
          </a:p>
          <a:p>
            <a:pPr algn="ctr"/>
            <a:r>
              <a:rPr lang="en-US" sz="1200" dirty="0">
                <a:latin typeface="Meta Offc Pro Normal" panose="020B0504030101020102" pitchFamily="34" charset="0"/>
              </a:rPr>
              <a:t>Data</a:t>
            </a:r>
          </a:p>
        </p:txBody>
      </p:sp>
      <p:sp>
        <p:nvSpPr>
          <p:cNvPr id="21" name="Oval 20">
            <a:extLst>
              <a:ext uri="{FF2B5EF4-FFF2-40B4-BE49-F238E27FC236}">
                <a16:creationId xmlns:a16="http://schemas.microsoft.com/office/drawing/2014/main" id="{CDAE8B54-4247-5E42-9681-ACCA01623119}"/>
              </a:ext>
            </a:extLst>
          </p:cNvPr>
          <p:cNvSpPr/>
          <p:nvPr/>
        </p:nvSpPr>
        <p:spPr>
          <a:xfrm>
            <a:off x="9235071" y="3829051"/>
            <a:ext cx="849085" cy="849085"/>
          </a:xfrm>
          <a:prstGeom prst="ellipse">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eta Offc Pro Normal" panose="020B0504030101020102" pitchFamily="34" charset="0"/>
              </a:rPr>
              <a:t>50K Apps</a:t>
            </a:r>
          </a:p>
        </p:txBody>
      </p:sp>
      <p:sp>
        <p:nvSpPr>
          <p:cNvPr id="22" name="Oval 21">
            <a:extLst>
              <a:ext uri="{FF2B5EF4-FFF2-40B4-BE49-F238E27FC236}">
                <a16:creationId xmlns:a16="http://schemas.microsoft.com/office/drawing/2014/main" id="{5C27860E-5D2A-B542-87EF-6CEC2F91A312}"/>
              </a:ext>
            </a:extLst>
          </p:cNvPr>
          <p:cNvSpPr/>
          <p:nvPr/>
        </p:nvSpPr>
        <p:spPr>
          <a:xfrm>
            <a:off x="10273198" y="3829051"/>
            <a:ext cx="849085" cy="849085"/>
          </a:xfrm>
          <a:prstGeom prst="ellipse">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eta Offc Pro Normal" panose="020B0504030101020102" pitchFamily="34" charset="0"/>
              </a:rPr>
              <a:t>1500 Users</a:t>
            </a:r>
          </a:p>
        </p:txBody>
      </p:sp>
      <p:sp>
        <p:nvSpPr>
          <p:cNvPr id="23" name="Rounded Rectangle 22">
            <a:extLst>
              <a:ext uri="{FF2B5EF4-FFF2-40B4-BE49-F238E27FC236}">
                <a16:creationId xmlns:a16="http://schemas.microsoft.com/office/drawing/2014/main" id="{51914F2C-7457-064D-BECF-73DD1C6C4859}"/>
              </a:ext>
            </a:extLst>
          </p:cNvPr>
          <p:cNvSpPr/>
          <p:nvPr/>
        </p:nvSpPr>
        <p:spPr>
          <a:xfrm>
            <a:off x="3257408"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24" name="Rounded Rectangle 23">
            <a:extLst>
              <a:ext uri="{FF2B5EF4-FFF2-40B4-BE49-F238E27FC236}">
                <a16:creationId xmlns:a16="http://schemas.microsoft.com/office/drawing/2014/main" id="{1AA3EDC2-7471-9849-B926-B8876F6DC82B}"/>
              </a:ext>
            </a:extLst>
          </p:cNvPr>
          <p:cNvSpPr/>
          <p:nvPr/>
        </p:nvSpPr>
        <p:spPr>
          <a:xfrm>
            <a:off x="3545444"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25" name="Rounded Rectangle 24">
            <a:extLst>
              <a:ext uri="{FF2B5EF4-FFF2-40B4-BE49-F238E27FC236}">
                <a16:creationId xmlns:a16="http://schemas.microsoft.com/office/drawing/2014/main" id="{F2A2F07B-5DAA-7642-B065-A70581151C7D}"/>
              </a:ext>
            </a:extLst>
          </p:cNvPr>
          <p:cNvSpPr/>
          <p:nvPr/>
        </p:nvSpPr>
        <p:spPr>
          <a:xfrm>
            <a:off x="3833480"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28" name="Rounded Rectangle 27">
            <a:extLst>
              <a:ext uri="{FF2B5EF4-FFF2-40B4-BE49-F238E27FC236}">
                <a16:creationId xmlns:a16="http://schemas.microsoft.com/office/drawing/2014/main" id="{9AEB37AB-2160-4E44-AC14-362CD3C39735}"/>
              </a:ext>
            </a:extLst>
          </p:cNvPr>
          <p:cNvSpPr/>
          <p:nvPr/>
        </p:nvSpPr>
        <p:spPr>
          <a:xfrm>
            <a:off x="41215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grpSp>
        <p:nvGrpSpPr>
          <p:cNvPr id="29" name="Group 28">
            <a:extLst>
              <a:ext uri="{FF2B5EF4-FFF2-40B4-BE49-F238E27FC236}">
                <a16:creationId xmlns:a16="http://schemas.microsoft.com/office/drawing/2014/main" id="{8789702B-0547-0949-9E51-A310F92ED23E}"/>
              </a:ext>
            </a:extLst>
          </p:cNvPr>
          <p:cNvGrpSpPr/>
          <p:nvPr/>
        </p:nvGrpSpPr>
        <p:grpSpPr>
          <a:xfrm>
            <a:off x="4283509" y="5781132"/>
            <a:ext cx="7512515" cy="519010"/>
            <a:chOff x="4283509" y="5781132"/>
            <a:chExt cx="7512515" cy="519010"/>
          </a:xfrm>
        </p:grpSpPr>
        <p:grpSp>
          <p:nvGrpSpPr>
            <p:cNvPr id="30" name="Group 29">
              <a:extLst>
                <a:ext uri="{FF2B5EF4-FFF2-40B4-BE49-F238E27FC236}">
                  <a16:creationId xmlns:a16="http://schemas.microsoft.com/office/drawing/2014/main" id="{A2BF0D6C-9FBF-5746-A1C1-9A4D6E7B36E3}"/>
                </a:ext>
              </a:extLst>
            </p:cNvPr>
            <p:cNvGrpSpPr/>
            <p:nvPr/>
          </p:nvGrpSpPr>
          <p:grpSpPr>
            <a:xfrm>
              <a:off x="4283509" y="5781132"/>
              <a:ext cx="799246" cy="519010"/>
              <a:chOff x="4283509" y="5781132"/>
              <a:chExt cx="799246" cy="519010"/>
            </a:xfrm>
          </p:grpSpPr>
          <p:cxnSp>
            <p:nvCxnSpPr>
              <p:cNvPr id="52" name="Straight Connector 51">
                <a:extLst>
                  <a:ext uri="{FF2B5EF4-FFF2-40B4-BE49-F238E27FC236}">
                    <a16:creationId xmlns:a16="http://schemas.microsoft.com/office/drawing/2014/main" id="{2109EA9A-23E6-E24A-A1A3-3F20D61C6767}"/>
                  </a:ext>
                </a:extLst>
              </p:cNvPr>
              <p:cNvCxnSpPr/>
              <p:nvPr/>
            </p:nvCxnSpPr>
            <p:spPr>
              <a:xfrm>
                <a:off x="4678878" y="5781132"/>
                <a:ext cx="0" cy="226053"/>
              </a:xfrm>
              <a:prstGeom prst="line">
                <a:avLst/>
              </a:prstGeom>
              <a:ln>
                <a:solidFill>
                  <a:srgbClr val="00548A"/>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1464C78-5383-5E48-A4D3-B995717AFFFB}"/>
                  </a:ext>
                </a:extLst>
              </p:cNvPr>
              <p:cNvSpPr txBox="1"/>
              <p:nvPr/>
            </p:nvSpPr>
            <p:spPr>
              <a:xfrm>
                <a:off x="4283509" y="6023143"/>
                <a:ext cx="799246" cy="276999"/>
              </a:xfrm>
              <a:prstGeom prst="rect">
                <a:avLst/>
              </a:prstGeom>
              <a:noFill/>
            </p:spPr>
            <p:txBody>
              <a:bodyPr wrap="square" rtlCol="0">
                <a:spAutoFit/>
              </a:bodyPr>
              <a:lstStyle/>
              <a:p>
                <a:pPr algn="ctr"/>
                <a:r>
                  <a:rPr lang="en-US" sz="1200" dirty="0">
                    <a:solidFill>
                      <a:srgbClr val="474747"/>
                    </a:solidFill>
                    <a:latin typeface="Meta Offc Pro Normal" panose="020B0504030101020102" pitchFamily="34" charset="0"/>
                  </a:rPr>
                  <a:t>2017</a:t>
                </a:r>
              </a:p>
            </p:txBody>
          </p:sp>
        </p:grpSp>
        <p:grpSp>
          <p:nvGrpSpPr>
            <p:cNvPr id="31" name="Group 30">
              <a:extLst>
                <a:ext uri="{FF2B5EF4-FFF2-40B4-BE49-F238E27FC236}">
                  <a16:creationId xmlns:a16="http://schemas.microsoft.com/office/drawing/2014/main" id="{9436B267-2337-BE41-886B-07DD472E1B3E}"/>
                </a:ext>
              </a:extLst>
            </p:cNvPr>
            <p:cNvGrpSpPr/>
            <p:nvPr/>
          </p:nvGrpSpPr>
          <p:grpSpPr>
            <a:xfrm>
              <a:off x="5626163" y="5781132"/>
              <a:ext cx="799246" cy="519010"/>
              <a:chOff x="5626163" y="5781132"/>
              <a:chExt cx="799246" cy="519010"/>
            </a:xfrm>
          </p:grpSpPr>
          <p:cxnSp>
            <p:nvCxnSpPr>
              <p:cNvPr id="49" name="Straight Connector 48">
                <a:extLst>
                  <a:ext uri="{FF2B5EF4-FFF2-40B4-BE49-F238E27FC236}">
                    <a16:creationId xmlns:a16="http://schemas.microsoft.com/office/drawing/2014/main" id="{5F8592D8-AA05-2C43-8FB9-8266691DDF43}"/>
                  </a:ext>
                </a:extLst>
              </p:cNvPr>
              <p:cNvCxnSpPr/>
              <p:nvPr/>
            </p:nvCxnSpPr>
            <p:spPr>
              <a:xfrm>
                <a:off x="6020825" y="5781132"/>
                <a:ext cx="0" cy="226053"/>
              </a:xfrm>
              <a:prstGeom prst="line">
                <a:avLst/>
              </a:prstGeom>
              <a:ln>
                <a:solidFill>
                  <a:srgbClr val="00548A"/>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CF05BA1-A91C-404D-8D3E-BD9A1842CB54}"/>
                  </a:ext>
                </a:extLst>
              </p:cNvPr>
              <p:cNvSpPr txBox="1"/>
              <p:nvPr/>
            </p:nvSpPr>
            <p:spPr>
              <a:xfrm>
                <a:off x="5626163" y="6023143"/>
                <a:ext cx="799246" cy="276999"/>
              </a:xfrm>
              <a:prstGeom prst="rect">
                <a:avLst/>
              </a:prstGeom>
              <a:noFill/>
            </p:spPr>
            <p:txBody>
              <a:bodyPr wrap="square" rtlCol="0">
                <a:spAutoFit/>
              </a:bodyPr>
              <a:lstStyle/>
              <a:p>
                <a:pPr algn="ctr"/>
                <a:r>
                  <a:rPr lang="en-US" sz="1200" dirty="0">
                    <a:solidFill>
                      <a:srgbClr val="474747"/>
                    </a:solidFill>
                    <a:latin typeface="Meta Offc Pro Normal" panose="020B0504030101020102" pitchFamily="34" charset="0"/>
                  </a:rPr>
                  <a:t>2018</a:t>
                </a:r>
              </a:p>
            </p:txBody>
          </p:sp>
        </p:grpSp>
        <p:grpSp>
          <p:nvGrpSpPr>
            <p:cNvPr id="32" name="Group 31">
              <a:extLst>
                <a:ext uri="{FF2B5EF4-FFF2-40B4-BE49-F238E27FC236}">
                  <a16:creationId xmlns:a16="http://schemas.microsoft.com/office/drawing/2014/main" id="{AAFD51AE-C70E-FC4F-BF27-400CE535CB5F}"/>
                </a:ext>
              </a:extLst>
            </p:cNvPr>
            <p:cNvGrpSpPr/>
            <p:nvPr/>
          </p:nvGrpSpPr>
          <p:grpSpPr>
            <a:xfrm>
              <a:off x="6968817" y="5781132"/>
              <a:ext cx="799246" cy="519010"/>
              <a:chOff x="6986746" y="5781132"/>
              <a:chExt cx="799246" cy="519010"/>
            </a:xfrm>
          </p:grpSpPr>
          <p:cxnSp>
            <p:nvCxnSpPr>
              <p:cNvPr id="46" name="Straight Connector 45">
                <a:extLst>
                  <a:ext uri="{FF2B5EF4-FFF2-40B4-BE49-F238E27FC236}">
                    <a16:creationId xmlns:a16="http://schemas.microsoft.com/office/drawing/2014/main" id="{12161B41-CC76-D048-A9C2-AD2AC6D251AF}"/>
                  </a:ext>
                </a:extLst>
              </p:cNvPr>
              <p:cNvCxnSpPr/>
              <p:nvPr/>
            </p:nvCxnSpPr>
            <p:spPr>
              <a:xfrm>
                <a:off x="7362772" y="5781132"/>
                <a:ext cx="0" cy="226053"/>
              </a:xfrm>
              <a:prstGeom prst="line">
                <a:avLst/>
              </a:prstGeom>
              <a:ln>
                <a:solidFill>
                  <a:srgbClr val="00548A"/>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B6AB376-39F8-0C45-8679-BE1F5E2F8EE8}"/>
                  </a:ext>
                </a:extLst>
              </p:cNvPr>
              <p:cNvSpPr txBox="1"/>
              <p:nvPr/>
            </p:nvSpPr>
            <p:spPr>
              <a:xfrm>
                <a:off x="6986746" y="6023143"/>
                <a:ext cx="799246" cy="276999"/>
              </a:xfrm>
              <a:prstGeom prst="rect">
                <a:avLst/>
              </a:prstGeom>
              <a:noFill/>
            </p:spPr>
            <p:txBody>
              <a:bodyPr wrap="square" rtlCol="0">
                <a:spAutoFit/>
              </a:bodyPr>
              <a:lstStyle/>
              <a:p>
                <a:pPr algn="ctr"/>
                <a:r>
                  <a:rPr lang="en-US" sz="1200" dirty="0">
                    <a:solidFill>
                      <a:srgbClr val="474747"/>
                    </a:solidFill>
                    <a:latin typeface="Meta Offc Pro Normal" panose="020B0504030101020102" pitchFamily="34" charset="0"/>
                  </a:rPr>
                  <a:t>2019</a:t>
                </a:r>
              </a:p>
            </p:txBody>
          </p:sp>
        </p:grpSp>
        <p:grpSp>
          <p:nvGrpSpPr>
            <p:cNvPr id="33" name="Group 32">
              <a:extLst>
                <a:ext uri="{FF2B5EF4-FFF2-40B4-BE49-F238E27FC236}">
                  <a16:creationId xmlns:a16="http://schemas.microsoft.com/office/drawing/2014/main" id="{8A7879C8-E63B-FB44-B341-2897F58E6B21}"/>
                </a:ext>
              </a:extLst>
            </p:cNvPr>
            <p:cNvGrpSpPr/>
            <p:nvPr/>
          </p:nvGrpSpPr>
          <p:grpSpPr>
            <a:xfrm>
              <a:off x="8311471" y="5781132"/>
              <a:ext cx="799246" cy="519010"/>
              <a:chOff x="8311471" y="5781132"/>
              <a:chExt cx="799246" cy="519010"/>
            </a:xfrm>
          </p:grpSpPr>
          <p:cxnSp>
            <p:nvCxnSpPr>
              <p:cNvPr id="43" name="Straight Connector 42">
                <a:extLst>
                  <a:ext uri="{FF2B5EF4-FFF2-40B4-BE49-F238E27FC236}">
                    <a16:creationId xmlns:a16="http://schemas.microsoft.com/office/drawing/2014/main" id="{993D1A86-2E4B-414A-90EF-DEFEA322CA54}"/>
                  </a:ext>
                </a:extLst>
              </p:cNvPr>
              <p:cNvCxnSpPr/>
              <p:nvPr/>
            </p:nvCxnSpPr>
            <p:spPr>
              <a:xfrm>
                <a:off x="8704719" y="5781132"/>
                <a:ext cx="0" cy="226053"/>
              </a:xfrm>
              <a:prstGeom prst="line">
                <a:avLst/>
              </a:prstGeom>
              <a:ln>
                <a:solidFill>
                  <a:srgbClr val="00548A"/>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9B9EF6-4A8A-8048-A4BE-219C4230E2AA}"/>
                  </a:ext>
                </a:extLst>
              </p:cNvPr>
              <p:cNvSpPr txBox="1"/>
              <p:nvPr/>
            </p:nvSpPr>
            <p:spPr>
              <a:xfrm>
                <a:off x="8311471" y="6023143"/>
                <a:ext cx="799246" cy="276999"/>
              </a:xfrm>
              <a:prstGeom prst="rect">
                <a:avLst/>
              </a:prstGeom>
              <a:noFill/>
            </p:spPr>
            <p:txBody>
              <a:bodyPr wrap="square" rtlCol="0">
                <a:spAutoFit/>
              </a:bodyPr>
              <a:lstStyle/>
              <a:p>
                <a:pPr algn="ctr"/>
                <a:r>
                  <a:rPr lang="en-US" sz="1200" dirty="0">
                    <a:solidFill>
                      <a:srgbClr val="474747"/>
                    </a:solidFill>
                    <a:latin typeface="Meta Offc Pro Normal" panose="020B0504030101020102" pitchFamily="34" charset="0"/>
                  </a:rPr>
                  <a:t>2020</a:t>
                </a:r>
              </a:p>
            </p:txBody>
          </p:sp>
        </p:grpSp>
        <p:grpSp>
          <p:nvGrpSpPr>
            <p:cNvPr id="34" name="Group 33">
              <a:extLst>
                <a:ext uri="{FF2B5EF4-FFF2-40B4-BE49-F238E27FC236}">
                  <a16:creationId xmlns:a16="http://schemas.microsoft.com/office/drawing/2014/main" id="{B0F667C3-81EA-184B-B39C-16DE28429439}"/>
                </a:ext>
              </a:extLst>
            </p:cNvPr>
            <p:cNvGrpSpPr/>
            <p:nvPr/>
          </p:nvGrpSpPr>
          <p:grpSpPr>
            <a:xfrm>
              <a:off x="9654125" y="5781132"/>
              <a:ext cx="799246" cy="519010"/>
              <a:chOff x="9654125" y="5781132"/>
              <a:chExt cx="799246" cy="519010"/>
            </a:xfrm>
          </p:grpSpPr>
          <p:cxnSp>
            <p:nvCxnSpPr>
              <p:cNvPr id="40" name="Straight Connector 39">
                <a:extLst>
                  <a:ext uri="{FF2B5EF4-FFF2-40B4-BE49-F238E27FC236}">
                    <a16:creationId xmlns:a16="http://schemas.microsoft.com/office/drawing/2014/main" id="{CED53F76-2414-CA42-98BC-96BF06A1BB13}"/>
                  </a:ext>
                </a:extLst>
              </p:cNvPr>
              <p:cNvCxnSpPr/>
              <p:nvPr/>
            </p:nvCxnSpPr>
            <p:spPr>
              <a:xfrm>
                <a:off x="10046666" y="5781132"/>
                <a:ext cx="0" cy="226053"/>
              </a:xfrm>
              <a:prstGeom prst="line">
                <a:avLst/>
              </a:prstGeom>
              <a:ln>
                <a:solidFill>
                  <a:srgbClr val="00548A"/>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DA67712-CE1F-6046-AA86-05D363689494}"/>
                  </a:ext>
                </a:extLst>
              </p:cNvPr>
              <p:cNvSpPr txBox="1"/>
              <p:nvPr/>
            </p:nvSpPr>
            <p:spPr>
              <a:xfrm>
                <a:off x="9654125" y="6023143"/>
                <a:ext cx="799246" cy="276999"/>
              </a:xfrm>
              <a:prstGeom prst="rect">
                <a:avLst/>
              </a:prstGeom>
              <a:noFill/>
            </p:spPr>
            <p:txBody>
              <a:bodyPr wrap="square" rtlCol="0">
                <a:spAutoFit/>
              </a:bodyPr>
              <a:lstStyle/>
              <a:p>
                <a:pPr algn="ctr"/>
                <a:r>
                  <a:rPr lang="en-US" sz="1200" dirty="0">
                    <a:solidFill>
                      <a:srgbClr val="474747"/>
                    </a:solidFill>
                    <a:latin typeface="Meta Offc Pro Normal" panose="020B0504030101020102" pitchFamily="34" charset="0"/>
                  </a:rPr>
                  <a:t>2021</a:t>
                </a:r>
              </a:p>
            </p:txBody>
          </p:sp>
        </p:grpSp>
        <p:grpSp>
          <p:nvGrpSpPr>
            <p:cNvPr id="35" name="Group 34">
              <a:extLst>
                <a:ext uri="{FF2B5EF4-FFF2-40B4-BE49-F238E27FC236}">
                  <a16:creationId xmlns:a16="http://schemas.microsoft.com/office/drawing/2014/main" id="{379417DE-9958-1A4C-A6DC-68727084F3E8}"/>
                </a:ext>
              </a:extLst>
            </p:cNvPr>
            <p:cNvGrpSpPr/>
            <p:nvPr/>
          </p:nvGrpSpPr>
          <p:grpSpPr>
            <a:xfrm>
              <a:off x="10996778" y="5781132"/>
              <a:ext cx="799246" cy="519010"/>
              <a:chOff x="10996778" y="5781132"/>
              <a:chExt cx="799246" cy="519010"/>
            </a:xfrm>
          </p:grpSpPr>
          <p:cxnSp>
            <p:nvCxnSpPr>
              <p:cNvPr id="37" name="Straight Connector 36">
                <a:extLst>
                  <a:ext uri="{FF2B5EF4-FFF2-40B4-BE49-F238E27FC236}">
                    <a16:creationId xmlns:a16="http://schemas.microsoft.com/office/drawing/2014/main" id="{C186510D-B469-444D-9176-410F9DFB2C42}"/>
                  </a:ext>
                </a:extLst>
              </p:cNvPr>
              <p:cNvCxnSpPr/>
              <p:nvPr/>
            </p:nvCxnSpPr>
            <p:spPr>
              <a:xfrm>
                <a:off x="11388612" y="5781132"/>
                <a:ext cx="0" cy="226053"/>
              </a:xfrm>
              <a:prstGeom prst="line">
                <a:avLst/>
              </a:prstGeom>
              <a:ln>
                <a:solidFill>
                  <a:srgbClr val="00548A"/>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F27070-BD4D-C645-A381-9A4FF7D9185F}"/>
                  </a:ext>
                </a:extLst>
              </p:cNvPr>
              <p:cNvSpPr txBox="1"/>
              <p:nvPr/>
            </p:nvSpPr>
            <p:spPr>
              <a:xfrm>
                <a:off x="10996778" y="6023143"/>
                <a:ext cx="799246" cy="276999"/>
              </a:xfrm>
              <a:prstGeom prst="rect">
                <a:avLst/>
              </a:prstGeom>
              <a:noFill/>
            </p:spPr>
            <p:txBody>
              <a:bodyPr wrap="square" rtlCol="0">
                <a:spAutoFit/>
              </a:bodyPr>
              <a:lstStyle/>
              <a:p>
                <a:pPr algn="ctr"/>
                <a:r>
                  <a:rPr lang="en-US" sz="1200" dirty="0">
                    <a:solidFill>
                      <a:srgbClr val="474747"/>
                    </a:solidFill>
                    <a:latin typeface="Meta Offc Pro Normal" panose="020B0504030101020102" pitchFamily="34" charset="0"/>
                  </a:rPr>
                  <a:t>2022</a:t>
                </a:r>
              </a:p>
            </p:txBody>
          </p:sp>
        </p:grpSp>
      </p:grpSp>
      <p:sp>
        <p:nvSpPr>
          <p:cNvPr id="54" name="Rounded Rectangle 53">
            <a:extLst>
              <a:ext uri="{FF2B5EF4-FFF2-40B4-BE49-F238E27FC236}">
                <a16:creationId xmlns:a16="http://schemas.microsoft.com/office/drawing/2014/main" id="{059A7F06-7F45-D74D-B6D4-B8D85EBCDC8E}"/>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55" name="Rounded Rectangle 54">
            <a:extLst>
              <a:ext uri="{FF2B5EF4-FFF2-40B4-BE49-F238E27FC236}">
                <a16:creationId xmlns:a16="http://schemas.microsoft.com/office/drawing/2014/main" id="{62969044-D75D-D347-A9F9-490C84746B42}"/>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56" name="Rounded Rectangle 55">
            <a:extLst>
              <a:ext uri="{FF2B5EF4-FFF2-40B4-BE49-F238E27FC236}">
                <a16:creationId xmlns:a16="http://schemas.microsoft.com/office/drawing/2014/main" id="{187BBC78-CF5E-6049-9F9F-28F1EA6B92E5}"/>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57" name="Rounded Rectangle 56">
            <a:extLst>
              <a:ext uri="{FF2B5EF4-FFF2-40B4-BE49-F238E27FC236}">
                <a16:creationId xmlns:a16="http://schemas.microsoft.com/office/drawing/2014/main" id="{3B619FBB-BEC4-9D44-B209-5BA191A33EE8}"/>
              </a:ext>
            </a:extLst>
          </p:cNvPr>
          <p:cNvSpPr/>
          <p:nvPr/>
        </p:nvSpPr>
        <p:spPr>
          <a:xfrm>
            <a:off x="2560692"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58" name="Rounded Rectangle 57">
            <a:extLst>
              <a:ext uri="{FF2B5EF4-FFF2-40B4-BE49-F238E27FC236}">
                <a16:creationId xmlns:a16="http://schemas.microsoft.com/office/drawing/2014/main" id="{0B1ABD91-7EE8-DE45-B941-E13903181775}"/>
              </a:ext>
            </a:extLst>
          </p:cNvPr>
          <p:cNvSpPr/>
          <p:nvPr/>
        </p:nvSpPr>
        <p:spPr>
          <a:xfrm>
            <a:off x="482103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205742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E66C81-FEAD-A842-B347-39744F72AD06}"/>
              </a:ext>
            </a:extLst>
          </p:cNvPr>
          <p:cNvSpPr>
            <a:spLocks noGrp="1"/>
          </p:cNvSpPr>
          <p:nvPr>
            <p:ph idx="1"/>
          </p:nvPr>
        </p:nvSpPr>
        <p:spPr/>
        <p:txBody>
          <a:bodyPr>
            <a:normAutofit/>
          </a:bodyPr>
          <a:lstStyle/>
          <a:p>
            <a:pPr>
              <a:lnSpc>
                <a:spcPts val="1800"/>
              </a:lnSpc>
              <a:spcBef>
                <a:spcPts val="900"/>
              </a:spcBef>
            </a:pPr>
            <a:r>
              <a:rPr lang="en-US" sz="1400" dirty="0"/>
              <a:t>We are in the middle of one of the greatest phases of transformation in human history; rapid changes in consumer expectations facilitated</a:t>
            </a:r>
            <a:br>
              <a:rPr lang="en-US" sz="1400" dirty="0"/>
            </a:br>
            <a:r>
              <a:rPr lang="en-US" sz="1400" dirty="0"/>
              <a:t>by changes in technology are driving a need for business to adapt and transform</a:t>
            </a:r>
          </a:p>
          <a:p>
            <a:pPr>
              <a:lnSpc>
                <a:spcPts val="1800"/>
              </a:lnSpc>
              <a:spcBef>
                <a:spcPts val="900"/>
              </a:spcBef>
            </a:pPr>
            <a:r>
              <a:rPr lang="en-US" sz="1400" dirty="0"/>
              <a:t>While we have always been a forward looking company, today we have an immense need to start planning for and driving transformative technology changes as a part of BT 2020</a:t>
            </a:r>
          </a:p>
          <a:p>
            <a:pPr>
              <a:lnSpc>
                <a:spcPts val="1800"/>
              </a:lnSpc>
              <a:spcBef>
                <a:spcPts val="900"/>
              </a:spcBef>
            </a:pPr>
            <a:r>
              <a:rPr lang="en-US" sz="1400" dirty="0"/>
              <a:t>One of the key areas of our technical transformation will be in space data and analysis; Advanced Analytics Platforms (AAP) is driving change across Four Strategic Pillars</a:t>
            </a:r>
          </a:p>
          <a:p>
            <a:pPr marL="971550" lvl="1" indent="-514350">
              <a:lnSpc>
                <a:spcPts val="1800"/>
              </a:lnSpc>
              <a:spcBef>
                <a:spcPts val="900"/>
              </a:spcBef>
              <a:buFont typeface="+mj-lt"/>
              <a:buAutoNum type="arabicPeriod"/>
            </a:pPr>
            <a:r>
              <a:rPr lang="en-US" sz="1400" dirty="0"/>
              <a:t>People: Our goal is to clarify our scope, align our operating model, and enhance our talent and effectiveness.</a:t>
            </a:r>
          </a:p>
          <a:p>
            <a:pPr marL="971550" lvl="1" indent="-514350">
              <a:lnSpc>
                <a:spcPts val="1800"/>
              </a:lnSpc>
              <a:spcBef>
                <a:spcPts val="900"/>
              </a:spcBef>
              <a:buFont typeface="+mj-lt"/>
              <a:buAutoNum type="arabicPeriod"/>
            </a:pPr>
            <a:r>
              <a:rPr lang="en-US" sz="1400" dirty="0"/>
              <a:t>Process: Our goal is to improve our work intake, prioritization process, and standardize software development</a:t>
            </a:r>
            <a:br>
              <a:rPr lang="en-US" sz="1400" dirty="0"/>
            </a:br>
            <a:r>
              <a:rPr lang="en-US" sz="1400" dirty="0"/>
              <a:t>and operational processes.</a:t>
            </a:r>
          </a:p>
          <a:p>
            <a:pPr marL="971550" lvl="1" indent="-514350">
              <a:lnSpc>
                <a:spcPts val="1800"/>
              </a:lnSpc>
              <a:spcBef>
                <a:spcPts val="900"/>
              </a:spcBef>
              <a:buFont typeface="+mj-lt"/>
              <a:buAutoNum type="arabicPeriod"/>
            </a:pPr>
            <a:r>
              <a:rPr lang="en-US" sz="1400" dirty="0"/>
              <a:t>Platforms: Our goal is to improve operational resiliency, deploy a “Cloud Data Platform,” and migrate to an NBA paradigm.</a:t>
            </a:r>
          </a:p>
          <a:p>
            <a:pPr marL="971550" lvl="1" indent="-514350">
              <a:lnSpc>
                <a:spcPts val="1800"/>
              </a:lnSpc>
              <a:spcBef>
                <a:spcPts val="900"/>
              </a:spcBef>
              <a:buFont typeface="+mj-lt"/>
              <a:buAutoNum type="arabicPeriod"/>
            </a:pPr>
            <a:r>
              <a:rPr lang="en-US" sz="1400" dirty="0"/>
              <a:t>Data: Our goal is to develop new Enterprise Information Architecture, create a Cloud Data Catalog, and simplify governance</a:t>
            </a:r>
            <a:br>
              <a:rPr lang="en-US" sz="1400" dirty="0"/>
            </a:br>
            <a:r>
              <a:rPr lang="en-US" sz="1400" dirty="0"/>
              <a:t> and improve compliance.</a:t>
            </a:r>
          </a:p>
          <a:p>
            <a:pPr>
              <a:lnSpc>
                <a:spcPts val="1800"/>
              </a:lnSpc>
              <a:spcBef>
                <a:spcPts val="900"/>
              </a:spcBef>
            </a:pPr>
            <a:r>
              <a:rPr lang="en-US" sz="1400" dirty="0"/>
              <a:t>Accomplishing these changes will take several years of sustained effort, but we will see early results in 2019</a:t>
            </a:r>
          </a:p>
        </p:txBody>
      </p:sp>
      <p:sp>
        <p:nvSpPr>
          <p:cNvPr id="3" name="Text Placeholder 2">
            <a:extLst>
              <a:ext uri="{FF2B5EF4-FFF2-40B4-BE49-F238E27FC236}">
                <a16:creationId xmlns:a16="http://schemas.microsoft.com/office/drawing/2014/main" id="{0316CCF0-898B-114E-A6F4-26718B0FC692}"/>
              </a:ext>
            </a:extLst>
          </p:cNvPr>
          <p:cNvSpPr>
            <a:spLocks noGrp="1"/>
          </p:cNvSpPr>
          <p:nvPr>
            <p:ph type="body" sz="quarter" idx="10"/>
          </p:nvPr>
        </p:nvSpPr>
        <p:spPr/>
        <p:txBody>
          <a:bodyPr/>
          <a:lstStyle/>
          <a:p>
            <a:r>
              <a:rPr lang="en-US" dirty="0"/>
              <a:t>Embracing and embedding analytics into everything we do will create </a:t>
            </a:r>
            <a:br>
              <a:rPr lang="en-US" dirty="0"/>
            </a:br>
            <a:r>
              <a:rPr lang="en-US" dirty="0"/>
              <a:t>a sustainable competitive advantage for Discover.</a:t>
            </a:r>
          </a:p>
        </p:txBody>
      </p:sp>
    </p:spTree>
    <p:extLst>
      <p:ext uri="{BB962C8B-B14F-4D97-AF65-F5344CB8AC3E}">
        <p14:creationId xmlns:p14="http://schemas.microsoft.com/office/powerpoint/2010/main" val="345272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C2C345-24A0-5E45-8E8B-26897C882968}"/>
              </a:ext>
            </a:extLst>
          </p:cNvPr>
          <p:cNvSpPr>
            <a:spLocks noGrp="1"/>
          </p:cNvSpPr>
          <p:nvPr>
            <p:ph type="body" sz="quarter" idx="10"/>
          </p:nvPr>
        </p:nvSpPr>
        <p:spPr/>
        <p:txBody>
          <a:bodyPr>
            <a:noAutofit/>
          </a:bodyPr>
          <a:lstStyle/>
          <a:p>
            <a:r>
              <a:rPr lang="en-US" dirty="0"/>
              <a:t>We are continuing to improve the operational resiliency of our data and analytic platforms.</a:t>
            </a:r>
          </a:p>
        </p:txBody>
      </p:sp>
      <p:graphicFrame>
        <p:nvGraphicFramePr>
          <p:cNvPr id="20" name="Content Placeholder 3">
            <a:extLst>
              <a:ext uri="{FF2B5EF4-FFF2-40B4-BE49-F238E27FC236}">
                <a16:creationId xmlns:a16="http://schemas.microsoft.com/office/drawing/2014/main" id="{CB57E383-1A1C-D34F-8255-CD67A4A9DC78}"/>
              </a:ext>
            </a:extLst>
          </p:cNvPr>
          <p:cNvGraphicFramePr>
            <a:graphicFrameLocks/>
          </p:cNvGraphicFramePr>
          <p:nvPr>
            <p:extLst>
              <p:ext uri="{D42A27DB-BD31-4B8C-83A1-F6EECF244321}">
                <p14:modId xmlns:p14="http://schemas.microsoft.com/office/powerpoint/2010/main" val="1941702403"/>
              </p:ext>
            </p:extLst>
          </p:nvPr>
        </p:nvGraphicFramePr>
        <p:xfrm>
          <a:off x="457200" y="2109438"/>
          <a:ext cx="11277600" cy="367062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969539621"/>
                    </a:ext>
                  </a:extLst>
                </a:gridCol>
                <a:gridCol w="3086100">
                  <a:extLst>
                    <a:ext uri="{9D8B030D-6E8A-4147-A177-3AD203B41FA5}">
                      <a16:colId xmlns:a16="http://schemas.microsoft.com/office/drawing/2014/main" val="2358718077"/>
                    </a:ext>
                  </a:extLst>
                </a:gridCol>
                <a:gridCol w="3086100">
                  <a:extLst>
                    <a:ext uri="{9D8B030D-6E8A-4147-A177-3AD203B41FA5}">
                      <a16:colId xmlns:a16="http://schemas.microsoft.com/office/drawing/2014/main" val="1256915812"/>
                    </a:ext>
                  </a:extLst>
                </a:gridCol>
                <a:gridCol w="3086100">
                  <a:extLst>
                    <a:ext uri="{9D8B030D-6E8A-4147-A177-3AD203B41FA5}">
                      <a16:colId xmlns:a16="http://schemas.microsoft.com/office/drawing/2014/main" val="155300411"/>
                    </a:ext>
                  </a:extLst>
                </a:gridCol>
              </a:tblGrid>
              <a:tr h="370840">
                <a:tc>
                  <a:txBody>
                    <a:bodyPr/>
                    <a:lstStyle/>
                    <a:p>
                      <a:pPr algn="ctr">
                        <a:lnSpc>
                          <a:spcPts val="1800"/>
                        </a:lnSpc>
                      </a:pPr>
                      <a:endParaRPr lang="en-US" sz="1400" b="0" i="0" dirty="0">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lnSpc>
                          <a:spcPts val="1800"/>
                        </a:lnSpc>
                      </a:pPr>
                      <a:r>
                        <a:rPr lang="en-US" sz="1400" b="1" i="0" dirty="0">
                          <a:solidFill>
                            <a:srgbClr val="00548A"/>
                          </a:solidFill>
                          <a:latin typeface="Meta Offc Pro Normal" panose="020B0504030101020102" pitchFamily="34" charset="0"/>
                        </a:rPr>
                        <a:t>2018</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lnSpc>
                          <a:spcPts val="1800"/>
                        </a:lnSpc>
                      </a:pPr>
                      <a:r>
                        <a:rPr lang="en-US" sz="1400" b="1" i="0" dirty="0">
                          <a:solidFill>
                            <a:srgbClr val="00548A"/>
                          </a:solidFill>
                          <a:latin typeface="Meta Offc Pro Normal" panose="020B0504030101020102" pitchFamily="34" charset="0"/>
                        </a:rPr>
                        <a:t>2019</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lnSpc>
                          <a:spcPts val="1800"/>
                        </a:lnSpc>
                      </a:pPr>
                      <a:r>
                        <a:rPr lang="en-US" sz="1400" b="1" i="0" dirty="0">
                          <a:solidFill>
                            <a:srgbClr val="00548A"/>
                          </a:solidFill>
                          <a:latin typeface="Meta Offc Pro Normal" panose="020B0504030101020102" pitchFamily="34" charset="0"/>
                        </a:rPr>
                        <a:t>2020</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695284678"/>
                  </a:ext>
                </a:extLst>
              </a:tr>
              <a:tr h="370840">
                <a:tc>
                  <a:txBody>
                    <a:bodyPr/>
                    <a:lstStyle/>
                    <a:p>
                      <a:pPr algn="r">
                        <a:lnSpc>
                          <a:spcPts val="1800"/>
                        </a:lnSpc>
                      </a:pPr>
                      <a:endParaRPr lang="en-US" sz="1400" b="1" i="0" dirty="0">
                        <a:solidFill>
                          <a:schemeClr val="bg1"/>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lnSpc>
                          <a:spcPts val="1800"/>
                        </a:lnSpc>
                      </a:pPr>
                      <a:r>
                        <a:rPr lang="en-US" sz="1400" b="1" i="0" dirty="0">
                          <a:solidFill>
                            <a:schemeClr val="bg1"/>
                          </a:solidFill>
                          <a:latin typeface="Meta Offc Pro Normal" panose="020B0504030101020102" pitchFamily="34" charset="0"/>
                        </a:rPr>
                        <a:t>Platform Resiliency</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74747"/>
                    </a:solidFill>
                  </a:tcPr>
                </a:tc>
                <a:tc>
                  <a:txBody>
                    <a:bodyPr/>
                    <a:lstStyle/>
                    <a:p>
                      <a:pPr algn="ctr">
                        <a:lnSpc>
                          <a:spcPts val="1800"/>
                        </a:lnSpc>
                      </a:pPr>
                      <a:r>
                        <a:rPr lang="en-US" sz="1400" b="1" i="0" dirty="0">
                          <a:solidFill>
                            <a:schemeClr val="bg1"/>
                          </a:solidFill>
                          <a:latin typeface="Meta Offc Pro Normal" panose="020B0504030101020102" pitchFamily="34" charset="0"/>
                        </a:rPr>
                        <a:t>Cloud Resiliency</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74747"/>
                    </a:solidFill>
                  </a:tcPr>
                </a:tc>
                <a:tc>
                  <a:txBody>
                    <a:bodyPr/>
                    <a:lstStyle/>
                    <a:p>
                      <a:pPr algn="ctr">
                        <a:lnSpc>
                          <a:spcPts val="1800"/>
                        </a:lnSpc>
                      </a:pPr>
                      <a:r>
                        <a:rPr lang="en-US" sz="1400" b="1" i="0" dirty="0">
                          <a:solidFill>
                            <a:schemeClr val="bg1"/>
                          </a:solidFill>
                          <a:latin typeface="Meta Offc Pro Normal" panose="020B0504030101020102" pitchFamily="34" charset="0"/>
                        </a:rPr>
                        <a:t>Multi Cloud and Region Resiliency</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74747"/>
                    </a:solidFill>
                  </a:tcPr>
                </a:tc>
                <a:extLst>
                  <a:ext uri="{0D108BD9-81ED-4DB2-BD59-A6C34878D82A}">
                    <a16:rowId xmlns:a16="http://schemas.microsoft.com/office/drawing/2014/main" val="3508180187"/>
                  </a:ext>
                </a:extLst>
              </a:tr>
              <a:tr h="917004">
                <a:tc>
                  <a:txBody>
                    <a:bodyPr/>
                    <a:lstStyle/>
                    <a:p>
                      <a:pPr algn="r">
                        <a:lnSpc>
                          <a:spcPts val="1800"/>
                        </a:lnSpc>
                      </a:pPr>
                      <a:r>
                        <a:rPr lang="en-US" sz="1400" b="1" i="0" dirty="0">
                          <a:solidFill>
                            <a:schemeClr val="bg1"/>
                          </a:solidFill>
                          <a:latin typeface="Meta Offc Pro Normal" panose="020B0504030101020102" pitchFamily="34" charset="0"/>
                        </a:rPr>
                        <a:t>Analytics</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548A"/>
                    </a:solidFill>
                  </a:tcPr>
                </a:tc>
                <a:tc>
                  <a:txBody>
                    <a:bodyPr/>
                    <a:lstStyle/>
                    <a:p>
                      <a:pPr algn="l">
                        <a:lnSpc>
                          <a:spcPts val="1800"/>
                        </a:lnSpc>
                      </a:pPr>
                      <a:r>
                        <a:rPr lang="en-US" sz="1400" b="0" i="0" dirty="0">
                          <a:solidFill>
                            <a:schemeClr val="bg1"/>
                          </a:solidFill>
                          <a:latin typeface="Meta Offc Pro Normal" panose="020B0504030101020102" pitchFamily="34" charset="0"/>
                        </a:rPr>
                        <a:t>Resolve Critical Operational</a:t>
                      </a:r>
                      <a:br>
                        <a:rPr lang="en-US" sz="1400" b="0" i="0" dirty="0">
                          <a:solidFill>
                            <a:schemeClr val="bg1"/>
                          </a:solidFill>
                          <a:latin typeface="Meta Offc Pro Normal" panose="020B0504030101020102" pitchFamily="34" charset="0"/>
                        </a:rPr>
                      </a:br>
                      <a:r>
                        <a:rPr lang="en-US" sz="1400" b="0" i="0" dirty="0">
                          <a:solidFill>
                            <a:schemeClr val="bg1"/>
                          </a:solidFill>
                          <a:latin typeface="Meta Offc Pro Normal" panose="020B0504030101020102" pitchFamily="34" charset="0"/>
                        </a:rPr>
                        <a:t>Gaps and DR of Hadoop</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4BD00"/>
                    </a:solidFill>
                  </a:tcPr>
                </a:tc>
                <a:tc>
                  <a:txBody>
                    <a:bodyPr/>
                    <a:lstStyle/>
                    <a:p>
                      <a:pPr algn="l">
                        <a:lnSpc>
                          <a:spcPts val="1800"/>
                        </a:lnSpc>
                      </a:pPr>
                      <a:r>
                        <a:rPr lang="en-US" sz="1400" b="0" i="0" dirty="0">
                          <a:latin typeface="Meta Offc Pro Normal" panose="020B0504030101020102" pitchFamily="34" charset="0"/>
                        </a:rPr>
                        <a:t>Container-Based Platform to Run SAS and Open-Source Analytic Tools</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lnSpc>
                          <a:spcPts val="1800"/>
                        </a:lnSpc>
                      </a:pPr>
                      <a:r>
                        <a:rPr lang="en-US" sz="1400" b="0" i="0" dirty="0">
                          <a:latin typeface="Meta Offc Pro Normal" panose="020B0504030101020102" pitchFamily="34" charset="0"/>
                        </a:rPr>
                        <a:t>Cross-Region, Scalable, and Resilient Analytic Platform</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84935984"/>
                  </a:ext>
                </a:extLst>
              </a:tr>
              <a:tr h="917004">
                <a:tc>
                  <a:txBody>
                    <a:bodyPr/>
                    <a:lstStyle/>
                    <a:p>
                      <a:pPr algn="r">
                        <a:lnSpc>
                          <a:spcPts val="1800"/>
                        </a:lnSpc>
                      </a:pPr>
                      <a:r>
                        <a:rPr lang="en-US" sz="1400" b="1" i="0" dirty="0">
                          <a:solidFill>
                            <a:schemeClr val="bg1"/>
                          </a:solidFill>
                          <a:latin typeface="Meta Offc Pro Normal" panose="020B0504030101020102" pitchFamily="34" charset="0"/>
                        </a:rPr>
                        <a:t>Database</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548A"/>
                    </a:solidFill>
                  </a:tcPr>
                </a:tc>
                <a:tc>
                  <a:txBody>
                    <a:bodyPr/>
                    <a:lstStyle/>
                    <a:p>
                      <a:pPr algn="l">
                        <a:lnSpc>
                          <a:spcPts val="1800"/>
                        </a:lnSpc>
                      </a:pPr>
                      <a:r>
                        <a:rPr lang="en-US" sz="1400" b="0" i="0" dirty="0">
                          <a:latin typeface="Meta Offc Pro Normal" panose="020B0504030101020102" pitchFamily="34" charset="0"/>
                        </a:rPr>
                        <a:t>Address DR Gaps of Critical</a:t>
                      </a:r>
                      <a:br>
                        <a:rPr lang="en-US" sz="1400" b="0" i="0" dirty="0">
                          <a:latin typeface="Meta Offc Pro Normal" panose="020B0504030101020102" pitchFamily="34" charset="0"/>
                        </a:rPr>
                      </a:br>
                      <a:r>
                        <a:rPr lang="en-US" sz="1400" b="0" i="0" dirty="0">
                          <a:latin typeface="Meta Offc Pro Normal" panose="020B0504030101020102" pitchFamily="34" charset="0"/>
                        </a:rPr>
                        <a:t>Apps on Teradata (in progress)</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lnSpc>
                          <a:spcPts val="1800"/>
                        </a:lnSpc>
                      </a:pPr>
                      <a:r>
                        <a:rPr lang="en-US" sz="1400" b="0" i="0" dirty="0">
                          <a:latin typeface="Meta Offc Pro Normal" panose="020B0504030101020102" pitchFamily="34" charset="0"/>
                        </a:rPr>
                        <a:t>Migrate Data and Apps</a:t>
                      </a:r>
                      <a:br>
                        <a:rPr lang="en-US" sz="1400" b="0" i="0" dirty="0">
                          <a:latin typeface="Meta Offc Pro Normal" panose="020B0504030101020102" pitchFamily="34" charset="0"/>
                        </a:rPr>
                      </a:br>
                      <a:r>
                        <a:rPr lang="en-US" sz="1400" b="0" i="0" dirty="0">
                          <a:latin typeface="Meta Offc Pro Normal" panose="020B0504030101020102" pitchFamily="34" charset="0"/>
                        </a:rPr>
                        <a:t>to Cloud-Based MPP (Snowflake)</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lnSpc>
                          <a:spcPts val="1800"/>
                        </a:lnSpc>
                      </a:pPr>
                      <a:r>
                        <a:rPr lang="en-US" sz="1400" b="0" i="0" dirty="0">
                          <a:latin typeface="Meta Offc Pro Normal" panose="020B0504030101020102" pitchFamily="34" charset="0"/>
                        </a:rPr>
                        <a:t>Multi-Cloud and Cross-Region Failover Capability</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64354118"/>
                  </a:ext>
                </a:extLst>
              </a:tr>
              <a:tr h="917004">
                <a:tc>
                  <a:txBody>
                    <a:bodyPr/>
                    <a:lstStyle/>
                    <a:p>
                      <a:pPr algn="r">
                        <a:lnSpc>
                          <a:spcPts val="1800"/>
                        </a:lnSpc>
                      </a:pPr>
                      <a:r>
                        <a:rPr lang="en-US" sz="1400" b="1" i="0" dirty="0">
                          <a:solidFill>
                            <a:schemeClr val="bg1"/>
                          </a:solidFill>
                          <a:latin typeface="Meta Offc Pro Normal" panose="020B0504030101020102" pitchFamily="34" charset="0"/>
                        </a:rPr>
                        <a:t>ETL</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548A"/>
                    </a:solidFill>
                  </a:tcPr>
                </a:tc>
                <a:tc>
                  <a:txBody>
                    <a:bodyPr/>
                    <a:lstStyle/>
                    <a:p>
                      <a:pPr algn="l">
                        <a:lnSpc>
                          <a:spcPts val="1800"/>
                        </a:lnSpc>
                      </a:pPr>
                      <a:r>
                        <a:rPr lang="en-US" sz="1400" b="0" i="0" dirty="0">
                          <a:latin typeface="Meta Offc Pro Normal" panose="020B0504030101020102" pitchFamily="34" charset="0"/>
                        </a:rPr>
                        <a:t>Migrate From an Aging Infrastructure (AIX)</a:t>
                      </a:r>
                      <a:r>
                        <a:rPr lang="en-US" sz="1400" b="0" i="0" baseline="0" dirty="0">
                          <a:latin typeface="Meta Offc Pro Normal" panose="020B0504030101020102" pitchFamily="34" charset="0"/>
                        </a:rPr>
                        <a:t> </a:t>
                      </a:r>
                      <a:r>
                        <a:rPr lang="en-US" sz="1400" b="0" i="0" dirty="0">
                          <a:latin typeface="Meta Offc Pro Normal" panose="020B0504030101020102" pitchFamily="34" charset="0"/>
                        </a:rPr>
                        <a:t>to a Resilient Linux Grid</a:t>
                      </a:r>
                    </a:p>
                    <a:p>
                      <a:pPr algn="l">
                        <a:lnSpc>
                          <a:spcPts val="1800"/>
                        </a:lnSpc>
                      </a:pPr>
                      <a:r>
                        <a:rPr lang="en-US" sz="1400" b="0" i="0" dirty="0">
                          <a:latin typeface="Meta Offc Pro Normal" panose="020B0504030101020102" pitchFamily="34" charset="0"/>
                        </a:rPr>
                        <a:t>(in progress)</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ts val="1800"/>
                        </a:lnSpc>
                        <a:spcBef>
                          <a:spcPts val="0"/>
                        </a:spcBef>
                        <a:spcAft>
                          <a:spcPts val="0"/>
                        </a:spcAft>
                        <a:buClrTx/>
                        <a:buSzTx/>
                        <a:buFontTx/>
                        <a:buNone/>
                        <a:tabLst/>
                        <a:defRPr/>
                      </a:pPr>
                      <a:r>
                        <a:rPr lang="en-US" sz="1400" b="0" i="0" dirty="0">
                          <a:latin typeface="Meta Offc Pro Normal" panose="020B0504030101020102" pitchFamily="34" charset="0"/>
                        </a:rPr>
                        <a:t>Migrate Ab Initio to Cloud-Based Container Platform</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algn="l">
                        <a:lnSpc>
                          <a:spcPts val="1800"/>
                        </a:lnSpc>
                      </a:pPr>
                      <a:r>
                        <a:rPr lang="en-US" sz="1400" b="0" i="0" dirty="0">
                          <a:latin typeface="Meta Offc Pro Normal" panose="020B0504030101020102" pitchFamily="34" charset="0"/>
                        </a:rPr>
                        <a:t>Cross-Region Cloud</a:t>
                      </a:r>
                      <a:br>
                        <a:rPr lang="en-US" sz="1400" b="0" i="0" dirty="0">
                          <a:latin typeface="Meta Offc Pro Normal" panose="020B0504030101020102" pitchFamily="34" charset="0"/>
                        </a:rPr>
                      </a:br>
                      <a:r>
                        <a:rPr lang="en-US" sz="1400" b="0" i="0" dirty="0">
                          <a:latin typeface="Meta Offc Pro Normal" panose="020B0504030101020102" pitchFamily="34" charset="0"/>
                        </a:rPr>
                        <a:t>Resiliency Patterns</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5057956"/>
                  </a:ext>
                </a:extLst>
              </a:tr>
            </a:tbl>
          </a:graphicData>
        </a:graphic>
      </p:graphicFrame>
      <p:grpSp>
        <p:nvGrpSpPr>
          <p:cNvPr id="13" name="Group 12">
            <a:extLst>
              <a:ext uri="{FF2B5EF4-FFF2-40B4-BE49-F238E27FC236}">
                <a16:creationId xmlns:a16="http://schemas.microsoft.com/office/drawing/2014/main" id="{07273780-445D-2D4E-A5F6-1080744126FA}"/>
              </a:ext>
            </a:extLst>
          </p:cNvPr>
          <p:cNvGrpSpPr/>
          <p:nvPr/>
        </p:nvGrpSpPr>
        <p:grpSpPr>
          <a:xfrm>
            <a:off x="726470" y="3198348"/>
            <a:ext cx="584731" cy="584731"/>
            <a:chOff x="767361" y="3198348"/>
            <a:chExt cx="584731" cy="584731"/>
          </a:xfrm>
        </p:grpSpPr>
        <p:sp>
          <p:nvSpPr>
            <p:cNvPr id="21" name="Oval 20">
              <a:extLst>
                <a:ext uri="{FF2B5EF4-FFF2-40B4-BE49-F238E27FC236}">
                  <a16:creationId xmlns:a16="http://schemas.microsoft.com/office/drawing/2014/main" id="{B33CE22E-E738-3A4B-9B1B-AAF083717226}"/>
                </a:ext>
              </a:extLst>
            </p:cNvPr>
            <p:cNvSpPr/>
            <p:nvPr/>
          </p:nvSpPr>
          <p:spPr>
            <a:xfrm>
              <a:off x="767361" y="3198348"/>
              <a:ext cx="584731" cy="584731"/>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10">
              <a:extLst>
                <a:ext uri="{FF2B5EF4-FFF2-40B4-BE49-F238E27FC236}">
                  <a16:creationId xmlns:a16="http://schemas.microsoft.com/office/drawing/2014/main" id="{54459590-A6D8-2C4B-9D1A-D49FA12B6F8B}"/>
                </a:ext>
              </a:extLst>
            </p:cNvPr>
            <p:cNvSpPr>
              <a:spLocks noEditPoints="1"/>
            </p:cNvSpPr>
            <p:nvPr/>
          </p:nvSpPr>
          <p:spPr bwMode="auto">
            <a:xfrm>
              <a:off x="886404" y="3368623"/>
              <a:ext cx="342181" cy="297581"/>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a:extLst>
              <a:ext uri="{FF2B5EF4-FFF2-40B4-BE49-F238E27FC236}">
                <a16:creationId xmlns:a16="http://schemas.microsoft.com/office/drawing/2014/main" id="{B2DD8551-7330-6844-92FD-AE2A2486205E}"/>
              </a:ext>
            </a:extLst>
          </p:cNvPr>
          <p:cNvGrpSpPr/>
          <p:nvPr/>
        </p:nvGrpSpPr>
        <p:grpSpPr>
          <a:xfrm>
            <a:off x="726470" y="4116343"/>
            <a:ext cx="584731" cy="584731"/>
            <a:chOff x="751870" y="4116295"/>
            <a:chExt cx="584731" cy="584731"/>
          </a:xfrm>
        </p:grpSpPr>
        <p:sp>
          <p:nvSpPr>
            <p:cNvPr id="22" name="Oval 21">
              <a:extLst>
                <a:ext uri="{FF2B5EF4-FFF2-40B4-BE49-F238E27FC236}">
                  <a16:creationId xmlns:a16="http://schemas.microsoft.com/office/drawing/2014/main" id="{3768C8DD-D268-E847-B888-EC0C156B777D}"/>
                </a:ext>
              </a:extLst>
            </p:cNvPr>
            <p:cNvSpPr/>
            <p:nvPr/>
          </p:nvSpPr>
          <p:spPr>
            <a:xfrm>
              <a:off x="751870" y="4116295"/>
              <a:ext cx="584731" cy="584731"/>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344">
              <a:extLst>
                <a:ext uri="{FF2B5EF4-FFF2-40B4-BE49-F238E27FC236}">
                  <a16:creationId xmlns:a16="http://schemas.microsoft.com/office/drawing/2014/main" id="{557A4BF1-BDF4-804B-BCBC-5134BF9A5101}"/>
                </a:ext>
              </a:extLst>
            </p:cNvPr>
            <p:cNvSpPr>
              <a:spLocks noEditPoints="1"/>
            </p:cNvSpPr>
            <p:nvPr/>
          </p:nvSpPr>
          <p:spPr bwMode="auto">
            <a:xfrm>
              <a:off x="886404" y="4259659"/>
              <a:ext cx="319538" cy="31953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dirty="0">
                <a:noFill/>
              </a:endParaRPr>
            </a:p>
          </p:txBody>
        </p:sp>
      </p:grpSp>
      <p:grpSp>
        <p:nvGrpSpPr>
          <p:cNvPr id="6" name="Group 5">
            <a:extLst>
              <a:ext uri="{FF2B5EF4-FFF2-40B4-BE49-F238E27FC236}">
                <a16:creationId xmlns:a16="http://schemas.microsoft.com/office/drawing/2014/main" id="{810104EA-A225-294F-9E2A-B0BE4DC8C998}"/>
              </a:ext>
            </a:extLst>
          </p:cNvPr>
          <p:cNvGrpSpPr/>
          <p:nvPr/>
        </p:nvGrpSpPr>
        <p:grpSpPr>
          <a:xfrm>
            <a:off x="726470" y="5034338"/>
            <a:ext cx="584731" cy="584731"/>
            <a:chOff x="752885" y="5034338"/>
            <a:chExt cx="584731" cy="584731"/>
          </a:xfrm>
        </p:grpSpPr>
        <p:sp>
          <p:nvSpPr>
            <p:cNvPr id="23" name="Oval 22">
              <a:extLst>
                <a:ext uri="{FF2B5EF4-FFF2-40B4-BE49-F238E27FC236}">
                  <a16:creationId xmlns:a16="http://schemas.microsoft.com/office/drawing/2014/main" id="{C0EEC53F-464D-4240-9CE5-B869E80FC165}"/>
                </a:ext>
              </a:extLst>
            </p:cNvPr>
            <p:cNvSpPr/>
            <p:nvPr/>
          </p:nvSpPr>
          <p:spPr>
            <a:xfrm>
              <a:off x="752885" y="5034338"/>
              <a:ext cx="584731" cy="584731"/>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135840DB-ABD3-4341-AB2F-94CAE12342BB}"/>
                </a:ext>
              </a:extLst>
            </p:cNvPr>
            <p:cNvGrpSpPr/>
            <p:nvPr/>
          </p:nvGrpSpPr>
          <p:grpSpPr>
            <a:xfrm>
              <a:off x="893883" y="5157889"/>
              <a:ext cx="342164" cy="344428"/>
              <a:chOff x="9344017" y="2587628"/>
              <a:chExt cx="239713" cy="241300"/>
            </a:xfrm>
            <a:solidFill>
              <a:schemeClr val="bg1"/>
            </a:solidFill>
          </p:grpSpPr>
          <p:sp>
            <p:nvSpPr>
              <p:cNvPr id="27" name="Oval 339">
                <a:extLst>
                  <a:ext uri="{FF2B5EF4-FFF2-40B4-BE49-F238E27FC236}">
                    <a16:creationId xmlns:a16="http://schemas.microsoft.com/office/drawing/2014/main" id="{586924D9-0A5D-2142-9AD8-4CF9BEB01D61}"/>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28" name="Oval 340">
                <a:extLst>
                  <a:ext uri="{FF2B5EF4-FFF2-40B4-BE49-F238E27FC236}">
                    <a16:creationId xmlns:a16="http://schemas.microsoft.com/office/drawing/2014/main" id="{020FA77E-D5BF-A341-A1B2-ADE6C0904823}"/>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29" name="Oval 341">
                <a:extLst>
                  <a:ext uri="{FF2B5EF4-FFF2-40B4-BE49-F238E27FC236}">
                    <a16:creationId xmlns:a16="http://schemas.microsoft.com/office/drawing/2014/main" id="{73653601-6308-EF42-A94A-A6CDCE4B9472}"/>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30" name="Freeform 342">
                <a:extLst>
                  <a:ext uri="{FF2B5EF4-FFF2-40B4-BE49-F238E27FC236}">
                    <a16:creationId xmlns:a16="http://schemas.microsoft.com/office/drawing/2014/main" id="{D0806787-09F2-8546-9458-893E5E32B7D1}"/>
                  </a:ext>
                </a:extLst>
              </p:cNvPr>
              <p:cNvSpPr>
                <a:spLocks noEditPoints="1"/>
              </p:cNvSpPr>
              <p:nvPr/>
            </p:nvSpPr>
            <p:spPr bwMode="auto">
              <a:xfrm>
                <a:off x="9344017" y="2587628"/>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grpSp>
      <p:sp>
        <p:nvSpPr>
          <p:cNvPr id="31" name="Rounded Rectangle 30">
            <a:extLst>
              <a:ext uri="{FF2B5EF4-FFF2-40B4-BE49-F238E27FC236}">
                <a16:creationId xmlns:a16="http://schemas.microsoft.com/office/drawing/2014/main" id="{D884F441-6CA6-3440-9863-75310ED1A549}"/>
              </a:ext>
            </a:extLst>
          </p:cNvPr>
          <p:cNvSpPr/>
          <p:nvPr/>
        </p:nvSpPr>
        <p:spPr>
          <a:xfrm>
            <a:off x="3257408"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39" name="Rounded Rectangle 38">
            <a:extLst>
              <a:ext uri="{FF2B5EF4-FFF2-40B4-BE49-F238E27FC236}">
                <a16:creationId xmlns:a16="http://schemas.microsoft.com/office/drawing/2014/main" id="{083A3DDD-E24A-D048-9775-4A3CEE6C5E22}"/>
              </a:ext>
            </a:extLst>
          </p:cNvPr>
          <p:cNvSpPr/>
          <p:nvPr/>
        </p:nvSpPr>
        <p:spPr>
          <a:xfrm>
            <a:off x="3545444"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40" name="Rounded Rectangle 39">
            <a:extLst>
              <a:ext uri="{FF2B5EF4-FFF2-40B4-BE49-F238E27FC236}">
                <a16:creationId xmlns:a16="http://schemas.microsoft.com/office/drawing/2014/main" id="{88CA2C90-16B3-A143-8FB6-EBEECE4AA813}"/>
              </a:ext>
            </a:extLst>
          </p:cNvPr>
          <p:cNvSpPr/>
          <p:nvPr/>
        </p:nvSpPr>
        <p:spPr>
          <a:xfrm>
            <a:off x="3833480"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41" name="Rounded Rectangle 40">
            <a:extLst>
              <a:ext uri="{FF2B5EF4-FFF2-40B4-BE49-F238E27FC236}">
                <a16:creationId xmlns:a16="http://schemas.microsoft.com/office/drawing/2014/main" id="{1EE3AD60-284B-CE40-926C-95E91DB99ACE}"/>
              </a:ext>
            </a:extLst>
          </p:cNvPr>
          <p:cNvSpPr/>
          <p:nvPr/>
        </p:nvSpPr>
        <p:spPr>
          <a:xfrm>
            <a:off x="41215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42" name="Rounded Rectangle 41">
            <a:extLst>
              <a:ext uri="{FF2B5EF4-FFF2-40B4-BE49-F238E27FC236}">
                <a16:creationId xmlns:a16="http://schemas.microsoft.com/office/drawing/2014/main" id="{2F531F90-E7F8-BB40-BB5B-5E1E5217BC98}"/>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43" name="Rounded Rectangle 42">
            <a:extLst>
              <a:ext uri="{FF2B5EF4-FFF2-40B4-BE49-F238E27FC236}">
                <a16:creationId xmlns:a16="http://schemas.microsoft.com/office/drawing/2014/main" id="{45E357D7-EEAE-2449-9539-2CAD1CE91084}"/>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44" name="Rounded Rectangle 43">
            <a:extLst>
              <a:ext uri="{FF2B5EF4-FFF2-40B4-BE49-F238E27FC236}">
                <a16:creationId xmlns:a16="http://schemas.microsoft.com/office/drawing/2014/main" id="{A8D8F140-C974-8947-9F48-4D44C3AF1E83}"/>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45" name="Rounded Rectangle 44">
            <a:extLst>
              <a:ext uri="{FF2B5EF4-FFF2-40B4-BE49-F238E27FC236}">
                <a16:creationId xmlns:a16="http://schemas.microsoft.com/office/drawing/2014/main" id="{55191E47-9ECD-3943-BD0B-D6D74B0CB60F}"/>
              </a:ext>
            </a:extLst>
          </p:cNvPr>
          <p:cNvSpPr/>
          <p:nvPr/>
        </p:nvSpPr>
        <p:spPr>
          <a:xfrm>
            <a:off x="2560692"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32" name="Rounded Rectangle 31">
            <a:extLst>
              <a:ext uri="{FF2B5EF4-FFF2-40B4-BE49-F238E27FC236}">
                <a16:creationId xmlns:a16="http://schemas.microsoft.com/office/drawing/2014/main" id="{A3BA436D-E82D-C244-AD03-A6622AB910F5}"/>
              </a:ext>
            </a:extLst>
          </p:cNvPr>
          <p:cNvSpPr/>
          <p:nvPr/>
        </p:nvSpPr>
        <p:spPr>
          <a:xfrm>
            <a:off x="48267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16683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B8B17D1-33E3-B54D-A663-A50B1E3588BA}"/>
              </a:ext>
            </a:extLst>
          </p:cNvPr>
          <p:cNvGraphicFramePr>
            <a:graphicFrameLocks noGrp="1"/>
          </p:cNvGraphicFramePr>
          <p:nvPr>
            <p:ph idx="1"/>
            <p:extLst>
              <p:ext uri="{D42A27DB-BD31-4B8C-83A1-F6EECF244321}">
                <p14:modId xmlns:p14="http://schemas.microsoft.com/office/powerpoint/2010/main" val="1077454989"/>
              </p:ext>
            </p:extLst>
          </p:nvPr>
        </p:nvGraphicFramePr>
        <p:xfrm>
          <a:off x="457200" y="1828800"/>
          <a:ext cx="11277603" cy="4368439"/>
        </p:xfrm>
        <a:graphic>
          <a:graphicData uri="http://schemas.openxmlformats.org/drawingml/2006/table">
            <a:tbl>
              <a:tblPr firstRow="1" bandRow="1">
                <a:tableStyleId>{5C22544A-7EE6-4342-B048-85BDC9FD1C3A}</a:tableStyleId>
              </a:tblPr>
              <a:tblGrid>
                <a:gridCol w="1253067">
                  <a:extLst>
                    <a:ext uri="{9D8B030D-6E8A-4147-A177-3AD203B41FA5}">
                      <a16:colId xmlns:a16="http://schemas.microsoft.com/office/drawing/2014/main" val="1750262015"/>
                    </a:ext>
                  </a:extLst>
                </a:gridCol>
                <a:gridCol w="1253067">
                  <a:extLst>
                    <a:ext uri="{9D8B030D-6E8A-4147-A177-3AD203B41FA5}">
                      <a16:colId xmlns:a16="http://schemas.microsoft.com/office/drawing/2014/main" val="1979424417"/>
                    </a:ext>
                  </a:extLst>
                </a:gridCol>
                <a:gridCol w="1253067">
                  <a:extLst>
                    <a:ext uri="{9D8B030D-6E8A-4147-A177-3AD203B41FA5}">
                      <a16:colId xmlns:a16="http://schemas.microsoft.com/office/drawing/2014/main" val="229452812"/>
                    </a:ext>
                  </a:extLst>
                </a:gridCol>
                <a:gridCol w="1253067">
                  <a:extLst>
                    <a:ext uri="{9D8B030D-6E8A-4147-A177-3AD203B41FA5}">
                      <a16:colId xmlns:a16="http://schemas.microsoft.com/office/drawing/2014/main" val="83059398"/>
                    </a:ext>
                  </a:extLst>
                </a:gridCol>
                <a:gridCol w="1253067">
                  <a:extLst>
                    <a:ext uri="{9D8B030D-6E8A-4147-A177-3AD203B41FA5}">
                      <a16:colId xmlns:a16="http://schemas.microsoft.com/office/drawing/2014/main" val="2082121816"/>
                    </a:ext>
                  </a:extLst>
                </a:gridCol>
                <a:gridCol w="402660">
                  <a:extLst>
                    <a:ext uri="{9D8B030D-6E8A-4147-A177-3AD203B41FA5}">
                      <a16:colId xmlns:a16="http://schemas.microsoft.com/office/drawing/2014/main" val="3017494504"/>
                    </a:ext>
                  </a:extLst>
                </a:gridCol>
                <a:gridCol w="850407">
                  <a:extLst>
                    <a:ext uri="{9D8B030D-6E8A-4147-A177-3AD203B41FA5}">
                      <a16:colId xmlns:a16="http://schemas.microsoft.com/office/drawing/2014/main" val="640975051"/>
                    </a:ext>
                  </a:extLst>
                </a:gridCol>
                <a:gridCol w="859640">
                  <a:extLst>
                    <a:ext uri="{9D8B030D-6E8A-4147-A177-3AD203B41FA5}">
                      <a16:colId xmlns:a16="http://schemas.microsoft.com/office/drawing/2014/main" val="4005393185"/>
                    </a:ext>
                  </a:extLst>
                </a:gridCol>
                <a:gridCol w="393427">
                  <a:extLst>
                    <a:ext uri="{9D8B030D-6E8A-4147-A177-3AD203B41FA5}">
                      <a16:colId xmlns:a16="http://schemas.microsoft.com/office/drawing/2014/main" val="1866298708"/>
                    </a:ext>
                  </a:extLst>
                </a:gridCol>
                <a:gridCol w="1253067">
                  <a:extLst>
                    <a:ext uri="{9D8B030D-6E8A-4147-A177-3AD203B41FA5}">
                      <a16:colId xmlns:a16="http://schemas.microsoft.com/office/drawing/2014/main" val="2238508585"/>
                    </a:ext>
                  </a:extLst>
                </a:gridCol>
                <a:gridCol w="1253067">
                  <a:extLst>
                    <a:ext uri="{9D8B030D-6E8A-4147-A177-3AD203B41FA5}">
                      <a16:colId xmlns:a16="http://schemas.microsoft.com/office/drawing/2014/main" val="4204142051"/>
                    </a:ext>
                  </a:extLst>
                </a:gridCol>
              </a:tblGrid>
              <a:tr h="310243">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b="0" i="0" dirty="0">
                          <a:solidFill>
                            <a:srgbClr val="00548A"/>
                          </a:solidFill>
                          <a:latin typeface="Meta Offc Pro Normal" panose="020B0504030101020102" pitchFamily="34" charset="0"/>
                        </a:rPr>
                        <a:t>Card</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Bank</a:t>
                      </a:r>
                      <a:endParaRPr lang="en-US" sz="800" b="0" i="0" dirty="0">
                        <a:solidFill>
                          <a:srgbClr val="474747"/>
                        </a:solidFill>
                        <a:latin typeface="Meta Offc Pro Normal" panose="020B0504030101020102"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Payment</a:t>
                      </a:r>
                      <a:endParaRPr lang="en-US" sz="800" b="0" i="0" dirty="0">
                        <a:solidFill>
                          <a:srgbClr val="474747"/>
                        </a:solidFill>
                        <a:latin typeface="Meta Offc Pro Normal" panose="020B0504030101020102"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Enterprise</a:t>
                      </a:r>
                      <a:endParaRPr lang="en-US" sz="800" b="0" i="0" dirty="0">
                        <a:solidFill>
                          <a:srgbClr val="474747"/>
                        </a:solidFill>
                        <a:latin typeface="Meta Offc Pro Normal" panose="020B0504030101020102"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600238"/>
                  </a:ext>
                </a:extLst>
              </a:tr>
              <a:tr h="310243">
                <a:tc gridSpan="11">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extLst>
                  <a:ext uri="{0D108BD9-81ED-4DB2-BD59-A6C34878D82A}">
                    <a16:rowId xmlns:a16="http://schemas.microsoft.com/office/drawing/2014/main" val="2218715986"/>
                  </a:ext>
                </a:extLst>
              </a:tr>
              <a:tr h="310243">
                <a:tc rowSpan="8">
                  <a:txBody>
                    <a:bodyPr/>
                    <a:lstStyle/>
                    <a:p>
                      <a:pPr algn="r"/>
                      <a:r>
                        <a:rPr lang="en-US" sz="1200" b="0" i="0" dirty="0">
                          <a:solidFill>
                            <a:srgbClr val="474747"/>
                          </a:solidFill>
                          <a:latin typeface="Meta Offc Pro Normal" panose="020B0504030101020102" pitchFamily="34" charset="0"/>
                        </a:rPr>
                        <a:t>AAP will deliver</a:t>
                      </a:r>
                      <a:br>
                        <a:rPr lang="en-US" sz="1200" b="0" i="0" dirty="0">
                          <a:solidFill>
                            <a:srgbClr val="474747"/>
                          </a:solidFill>
                          <a:latin typeface="Meta Offc Pro Normal" panose="020B0504030101020102" pitchFamily="34" charset="0"/>
                        </a:rPr>
                      </a:br>
                      <a:r>
                        <a:rPr lang="en-US" sz="1200" b="0" i="0" dirty="0">
                          <a:solidFill>
                            <a:srgbClr val="474747"/>
                          </a:solidFill>
                          <a:latin typeface="Meta Offc Pro Normal" panose="020B0504030101020102" pitchFamily="34" charset="0"/>
                        </a:rPr>
                        <a:t>a Cloud Data Platform (CDP)</a:t>
                      </a:r>
                      <a:endParaRPr lang="en-US" sz="1000" b="0" i="0" dirty="0">
                        <a:solidFill>
                          <a:srgbClr val="474747"/>
                        </a:solidFill>
                        <a:latin typeface="Meta Offc Pro Normal" panose="020B0504030101020102" pitchFamily="34" charset="0"/>
                      </a:endParaRPr>
                    </a:p>
                    <a:p>
                      <a:pPr algn="r">
                        <a:spcBef>
                          <a:spcPts val="700"/>
                        </a:spcBef>
                      </a:pPr>
                      <a:r>
                        <a:rPr lang="en-US" sz="1000" b="0" i="0" dirty="0">
                          <a:solidFill>
                            <a:srgbClr val="474747"/>
                          </a:solidFill>
                          <a:latin typeface="Meta Offc Pro Normal" panose="020B0504030101020102" pitchFamily="34" charset="0"/>
                        </a:rPr>
                        <a:t>A suite of technologies</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that enable the</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end-to-end delivery of data and insights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800" b="1" i="0" dirty="0">
                          <a:solidFill>
                            <a:schemeClr val="bg1"/>
                          </a:solidFill>
                          <a:latin typeface="Meta Offc Pro Normal" panose="020B0504030101020102" pitchFamily="34" charset="0"/>
                        </a:rPr>
                        <a:t>Reporting</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gridSpan="2">
                  <a:txBody>
                    <a:bodyPr/>
                    <a:lstStyle/>
                    <a:p>
                      <a:pPr algn="ctr"/>
                      <a:r>
                        <a:rPr lang="en-US" sz="800" b="1" i="0" dirty="0">
                          <a:solidFill>
                            <a:schemeClr val="bg1"/>
                          </a:solidFill>
                          <a:latin typeface="Meta Offc Pro Normal" panose="020B0504030101020102" pitchFamily="34" charset="0"/>
                        </a:rPr>
                        <a:t>Modeling</a:t>
                      </a:r>
                      <a:endParaRPr lang="en-US" sz="800" b="1"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gridSpan="2">
                  <a:txBody>
                    <a:bodyPr/>
                    <a:lstStyle/>
                    <a:p>
                      <a:pPr algn="ctr"/>
                      <a:r>
                        <a:rPr lang="en-US" sz="800" b="1" i="0" dirty="0">
                          <a:solidFill>
                            <a:schemeClr val="bg1"/>
                          </a:solidFill>
                          <a:latin typeface="Meta Offc Pro Normal" panose="020B0504030101020102" pitchFamily="34" charset="0"/>
                        </a:rPr>
                        <a:t>Decisioning</a:t>
                      </a:r>
                      <a:endParaRPr lang="en-US" sz="800" b="1"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06234154"/>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tc rowSpan="3" gridSpan="2">
                  <a:txBody>
                    <a:bodyPr/>
                    <a:lstStyle/>
                    <a:p>
                      <a:pPr algn="ctr"/>
                      <a:r>
                        <a:rPr lang="en-US" sz="800" b="0" i="0" dirty="0">
                          <a:solidFill>
                            <a:srgbClr val="474747"/>
                          </a:solidFill>
                          <a:latin typeface="Meta Offc Pro Normal" panose="020B0504030101020102" pitchFamily="34" charset="0"/>
                        </a:rPr>
                        <a:t>Internal and external</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reporting and visualization</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3"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rowSpan="3" gridSpan="2">
                  <a:txBody>
                    <a:bodyPr/>
                    <a:lstStyle/>
                    <a:p>
                      <a:pPr algn="ctr"/>
                      <a:r>
                        <a:rPr lang="en-US" sz="800" b="0" i="0" dirty="0">
                          <a:solidFill>
                            <a:srgbClr val="474747"/>
                          </a:solidFill>
                          <a:latin typeface="Meta Offc Pro Normal" panose="020B0504030101020102" pitchFamily="34" charset="0"/>
                        </a:rPr>
                        <a:t>Model training and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3"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rowSpan="3" gridSpan="2">
                  <a:txBody>
                    <a:bodyPr/>
                    <a:lstStyle/>
                    <a:p>
                      <a:pPr algn="ctr"/>
                      <a:r>
                        <a:rPr lang="en-US" sz="800" b="0" i="0" dirty="0">
                          <a:solidFill>
                            <a:srgbClr val="474747"/>
                          </a:solidFill>
                          <a:latin typeface="Meta Offc Pro Normal" panose="020B0504030101020102" pitchFamily="34" charset="0"/>
                        </a:rPr>
                        <a:t>Decisioning platform (batch &amp; real time)</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3"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2747461"/>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v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v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99297383"/>
                  </a:ext>
                </a:extLst>
              </a:tr>
              <a:tr h="620486">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v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v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3104212"/>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r>
                        <a:rPr lang="en-US" sz="800" b="0" i="0" dirty="0">
                          <a:solidFill>
                            <a:srgbClr val="474747"/>
                          </a:solidFill>
                          <a:latin typeface="Meta Offc Pro Normal" panose="020B0504030101020102" pitchFamily="34" charset="0"/>
                        </a:rPr>
                        <a:t>Discover Data</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algn="ctr"/>
                      <a:r>
                        <a:rPr lang="en-US" sz="800" b="1" i="0" dirty="0">
                          <a:solidFill>
                            <a:srgbClr val="474747"/>
                          </a:solidFill>
                          <a:latin typeface="Meta Offc Pro Normal" panose="020B0504030101020102" pitchFamily="34" charset="0"/>
                        </a:rPr>
                        <a:t>Cloud Data Assets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1729337"/>
                  </a:ext>
                </a:extLst>
              </a:tr>
              <a:tr h="620486">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rgbClr val="474747"/>
                          </a:solidFill>
                          <a:latin typeface="Meta Offc Pro Normal" panose="020B0504030101020102" pitchFamily="34" charset="0"/>
                        </a:rPr>
                        <a:t>Cloud Data Exchange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rgbClr val="474747"/>
                          </a:solidFill>
                          <a:latin typeface="Meta Offc Pro Normal" panose="020B0504030101020102" pitchFamily="34" charset="0"/>
                        </a:rPr>
                        <a:t>Cloud ETL &amp; Quality</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474747"/>
                          </a:solidFill>
                          <a:latin typeface="Meta Offc Pro Normal" panose="020B0504030101020102" pitchFamily="34" charset="0"/>
                        </a:rPr>
                        <a:t>Cloud Data Catalog</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70474082"/>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r>
                        <a:rPr lang="en-US" sz="800" b="0" i="0" dirty="0">
                          <a:solidFill>
                            <a:srgbClr val="474747"/>
                          </a:solidFill>
                          <a:latin typeface="Meta Offc Pro Normal" panose="020B0504030101020102" pitchFamily="34" charset="0"/>
                        </a:rPr>
                        <a:t>External Data</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b="0" i="0" dirty="0">
                          <a:solidFill>
                            <a:srgbClr val="474747"/>
                          </a:solidFill>
                          <a:latin typeface="Meta Offc Pro Normal" panose="020B0504030101020102" pitchFamily="34" charset="0"/>
                        </a:rPr>
                        <a:t>Customer360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(CIMS 2.0)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Marketing360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(Marketing Db)</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Merchant360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(DCX)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Entity360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(AML 2.0/Fraud)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217955"/>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algn="ctr"/>
                      <a:r>
                        <a:rPr lang="en-US" sz="800" b="1" i="0" dirty="0">
                          <a:solidFill>
                            <a:srgbClr val="474747"/>
                          </a:solidFill>
                          <a:latin typeface="Meta Offc Pro Normal" panose="020B0504030101020102" pitchFamily="34" charset="0"/>
                        </a:rPr>
                        <a:t>Cloud Data Lake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63502784"/>
                  </a:ext>
                </a:extLst>
              </a:tr>
              <a:tr h="620486">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3635224"/>
                  </a:ext>
                </a:extLst>
              </a:tr>
            </a:tbl>
          </a:graphicData>
        </a:graphic>
      </p:graphicFrame>
      <p:sp>
        <p:nvSpPr>
          <p:cNvPr id="3" name="Text Placeholder 2">
            <a:extLst>
              <a:ext uri="{FF2B5EF4-FFF2-40B4-BE49-F238E27FC236}">
                <a16:creationId xmlns:a16="http://schemas.microsoft.com/office/drawing/2014/main" id="{B6836DCC-3322-1F49-B9BA-7C8AAC72BE6F}"/>
              </a:ext>
            </a:extLst>
          </p:cNvPr>
          <p:cNvSpPr>
            <a:spLocks noGrp="1"/>
          </p:cNvSpPr>
          <p:nvPr>
            <p:ph type="body" sz="quarter" idx="10"/>
          </p:nvPr>
        </p:nvSpPr>
        <p:spPr/>
        <p:txBody>
          <a:bodyPr/>
          <a:lstStyle/>
          <a:p>
            <a:r>
              <a:rPr lang="en-US" dirty="0"/>
              <a:t>Cloud Data Platform will be scalable, interoperable, and support advanced analytics needs to achieve Discover’s vision.</a:t>
            </a:r>
          </a:p>
        </p:txBody>
      </p:sp>
      <p:grpSp>
        <p:nvGrpSpPr>
          <p:cNvPr id="35" name="Group 34">
            <a:extLst>
              <a:ext uri="{FF2B5EF4-FFF2-40B4-BE49-F238E27FC236}">
                <a16:creationId xmlns:a16="http://schemas.microsoft.com/office/drawing/2014/main" id="{CBED33D5-46F8-DB41-A5A7-394DDF41380C}"/>
              </a:ext>
            </a:extLst>
          </p:cNvPr>
          <p:cNvGrpSpPr/>
          <p:nvPr/>
        </p:nvGrpSpPr>
        <p:grpSpPr>
          <a:xfrm>
            <a:off x="5865221" y="4381151"/>
            <a:ext cx="4217719" cy="459753"/>
            <a:chOff x="5865221" y="4381151"/>
            <a:chExt cx="4217719" cy="459753"/>
          </a:xfrm>
        </p:grpSpPr>
        <p:sp>
          <p:nvSpPr>
            <p:cNvPr id="29" name="Freeform 344">
              <a:extLst>
                <a:ext uri="{FF2B5EF4-FFF2-40B4-BE49-F238E27FC236}">
                  <a16:creationId xmlns:a16="http://schemas.microsoft.com/office/drawing/2014/main" id="{87369E8E-859D-9444-97D9-05280B60C2F7}"/>
                </a:ext>
              </a:extLst>
            </p:cNvPr>
            <p:cNvSpPr>
              <a:spLocks noChangeAspect="1" noEditPoints="1"/>
            </p:cNvSpPr>
            <p:nvPr/>
          </p:nvSpPr>
          <p:spPr bwMode="auto">
            <a:xfrm>
              <a:off x="5865221"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1" name="Freeform 344">
              <a:extLst>
                <a:ext uri="{FF2B5EF4-FFF2-40B4-BE49-F238E27FC236}">
                  <a16:creationId xmlns:a16="http://schemas.microsoft.com/office/drawing/2014/main" id="{D658C0C9-88E4-3340-A7E0-F577817D2A88}"/>
                </a:ext>
              </a:extLst>
            </p:cNvPr>
            <p:cNvSpPr>
              <a:spLocks noChangeAspect="1" noEditPoints="1"/>
            </p:cNvSpPr>
            <p:nvPr/>
          </p:nvSpPr>
          <p:spPr bwMode="auto">
            <a:xfrm>
              <a:off x="9625740"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3" name="Freeform 344">
              <a:extLst>
                <a:ext uri="{FF2B5EF4-FFF2-40B4-BE49-F238E27FC236}">
                  <a16:creationId xmlns:a16="http://schemas.microsoft.com/office/drawing/2014/main" id="{74546671-5D06-CA4F-9DF1-92AFAF505A0C}"/>
                </a:ext>
              </a:extLst>
            </p:cNvPr>
            <p:cNvSpPr>
              <a:spLocks noChangeAspect="1" noEditPoints="1"/>
            </p:cNvSpPr>
            <p:nvPr/>
          </p:nvSpPr>
          <p:spPr bwMode="auto">
            <a:xfrm>
              <a:off x="7118727"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4" name="Freeform 344">
              <a:extLst>
                <a:ext uri="{FF2B5EF4-FFF2-40B4-BE49-F238E27FC236}">
                  <a16:creationId xmlns:a16="http://schemas.microsoft.com/office/drawing/2014/main" id="{8F90A0BE-DB4F-B548-862E-34C2D1B0FD3B}"/>
                </a:ext>
              </a:extLst>
            </p:cNvPr>
            <p:cNvSpPr>
              <a:spLocks noChangeAspect="1" noEditPoints="1"/>
            </p:cNvSpPr>
            <p:nvPr/>
          </p:nvSpPr>
          <p:spPr bwMode="auto">
            <a:xfrm>
              <a:off x="8372233" y="4381151"/>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grpSp>
      <p:grpSp>
        <p:nvGrpSpPr>
          <p:cNvPr id="36" name="Group 35">
            <a:extLst>
              <a:ext uri="{FF2B5EF4-FFF2-40B4-BE49-F238E27FC236}">
                <a16:creationId xmlns:a16="http://schemas.microsoft.com/office/drawing/2014/main" id="{FB24F168-DA75-5B4B-B0C1-E9048834B842}"/>
              </a:ext>
            </a:extLst>
          </p:cNvPr>
          <p:cNvGrpSpPr/>
          <p:nvPr/>
        </p:nvGrpSpPr>
        <p:grpSpPr>
          <a:xfrm>
            <a:off x="6087885" y="2185434"/>
            <a:ext cx="3749040" cy="257116"/>
            <a:chOff x="4484157" y="3327816"/>
            <a:chExt cx="4839725" cy="257116"/>
          </a:xfrm>
        </p:grpSpPr>
        <p:cxnSp>
          <p:nvCxnSpPr>
            <p:cNvPr id="37" name="Straight Connector 36">
              <a:extLst>
                <a:ext uri="{FF2B5EF4-FFF2-40B4-BE49-F238E27FC236}">
                  <a16:creationId xmlns:a16="http://schemas.microsoft.com/office/drawing/2014/main" id="{C2815B83-3867-424B-AB8B-9FEB995B7095}"/>
                </a:ext>
              </a:extLst>
            </p:cNvPr>
            <p:cNvCxnSpPr>
              <a:cxnSpLocks/>
            </p:cNvCxnSpPr>
            <p:nvPr/>
          </p:nvCxnSpPr>
          <p:spPr>
            <a:xfrm>
              <a:off x="4484157" y="3419709"/>
              <a:ext cx="4839725" cy="0"/>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799C07A-C9BC-C242-A247-1C5D8A04FB63}"/>
                </a:ext>
              </a:extLst>
            </p:cNvPr>
            <p:cNvCxnSpPr/>
            <p:nvPr/>
          </p:nvCxnSpPr>
          <p:spPr>
            <a:xfrm flipV="1">
              <a:off x="4484157"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6CB05E4-2EB3-D14A-8F64-7B410AA05A73}"/>
                </a:ext>
              </a:extLst>
            </p:cNvPr>
            <p:cNvCxnSpPr/>
            <p:nvPr/>
          </p:nvCxnSpPr>
          <p:spPr>
            <a:xfrm flipV="1">
              <a:off x="6094695"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A0A362-495C-5C4B-B8E4-FC496142CEE9}"/>
                </a:ext>
              </a:extLst>
            </p:cNvPr>
            <p:cNvCxnSpPr/>
            <p:nvPr/>
          </p:nvCxnSpPr>
          <p:spPr>
            <a:xfrm flipV="1">
              <a:off x="9315771"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7B6C785-7632-B548-903D-6EA744FEFD75}"/>
                </a:ext>
              </a:extLst>
            </p:cNvPr>
            <p:cNvCxnSpPr/>
            <p:nvPr/>
          </p:nvCxnSpPr>
          <p:spPr>
            <a:xfrm flipV="1">
              <a:off x="7705233"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62693B-7507-2E49-8436-6470A7211BCB}"/>
                </a:ext>
              </a:extLst>
            </p:cNvPr>
            <p:cNvCxnSpPr>
              <a:cxnSpLocks/>
            </p:cNvCxnSpPr>
            <p:nvPr/>
          </p:nvCxnSpPr>
          <p:spPr>
            <a:xfrm flipV="1">
              <a:off x="6895307" y="3419710"/>
              <a:ext cx="0" cy="165222"/>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grpSp>
      <p:pic>
        <p:nvPicPr>
          <p:cNvPr id="81" name="Picture 80">
            <a:extLst>
              <a:ext uri="{FF2B5EF4-FFF2-40B4-BE49-F238E27FC236}">
                <a16:creationId xmlns:a16="http://schemas.microsoft.com/office/drawing/2014/main" id="{FA4720C9-8E51-7640-8F06-F7690EFC5ED7}"/>
              </a:ext>
            </a:extLst>
          </p:cNvPr>
          <p:cNvPicPr>
            <a:picLocks noChangeAspect="1"/>
          </p:cNvPicPr>
          <p:nvPr/>
        </p:nvPicPr>
        <p:blipFill>
          <a:blip r:embed="rId2"/>
          <a:stretch>
            <a:fillRect/>
          </a:stretch>
        </p:blipFill>
        <p:spPr>
          <a:xfrm>
            <a:off x="7750232" y="5606344"/>
            <a:ext cx="424347" cy="457200"/>
          </a:xfrm>
          <a:prstGeom prst="rect">
            <a:avLst/>
          </a:prstGeom>
        </p:spPr>
      </p:pic>
      <p:sp>
        <p:nvSpPr>
          <p:cNvPr id="82" name="Triangle 81">
            <a:extLst>
              <a:ext uri="{FF2B5EF4-FFF2-40B4-BE49-F238E27FC236}">
                <a16:creationId xmlns:a16="http://schemas.microsoft.com/office/drawing/2014/main" id="{4EB215AF-B018-3444-8CD1-B5AE4F270136}"/>
              </a:ext>
            </a:extLst>
          </p:cNvPr>
          <p:cNvSpPr>
            <a:spLocks noChangeAspect="1"/>
          </p:cNvSpPr>
          <p:nvPr/>
        </p:nvSpPr>
        <p:spPr>
          <a:xfrm rot="5400000">
            <a:off x="5444509" y="4540942"/>
            <a:ext cx="228600" cy="197069"/>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Triangle 98">
            <a:extLst>
              <a:ext uri="{FF2B5EF4-FFF2-40B4-BE49-F238E27FC236}">
                <a16:creationId xmlns:a16="http://schemas.microsoft.com/office/drawing/2014/main" id="{DE4B3A0F-E19B-324F-B697-A97B3EB65738}"/>
              </a:ext>
            </a:extLst>
          </p:cNvPr>
          <p:cNvSpPr>
            <a:spLocks noChangeAspect="1"/>
          </p:cNvSpPr>
          <p:nvPr/>
        </p:nvSpPr>
        <p:spPr>
          <a:xfrm rot="5400000">
            <a:off x="10419764" y="4204584"/>
            <a:ext cx="228600" cy="19706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0" name="Group 99">
            <a:extLst>
              <a:ext uri="{FF2B5EF4-FFF2-40B4-BE49-F238E27FC236}">
                <a16:creationId xmlns:a16="http://schemas.microsoft.com/office/drawing/2014/main" id="{08D8E33B-627D-244B-9ED2-94ADBAE02E78}"/>
              </a:ext>
            </a:extLst>
          </p:cNvPr>
          <p:cNvGrpSpPr>
            <a:grpSpLocks noChangeAspect="1"/>
          </p:cNvGrpSpPr>
          <p:nvPr/>
        </p:nvGrpSpPr>
        <p:grpSpPr>
          <a:xfrm>
            <a:off x="8409320" y="1630569"/>
            <a:ext cx="347472" cy="347472"/>
            <a:chOff x="7052863" y="1759370"/>
            <a:chExt cx="843055" cy="843055"/>
          </a:xfrm>
          <a:solidFill>
            <a:schemeClr val="bg1"/>
          </a:solidFill>
        </p:grpSpPr>
        <p:sp>
          <p:nvSpPr>
            <p:cNvPr id="101" name="Oval 100">
              <a:extLst>
                <a:ext uri="{FF2B5EF4-FFF2-40B4-BE49-F238E27FC236}">
                  <a16:creationId xmlns:a16="http://schemas.microsoft.com/office/drawing/2014/main" id="{F927A4BF-71EC-1044-B457-A99E0A2A7837}"/>
                </a:ext>
              </a:extLst>
            </p:cNvPr>
            <p:cNvSpPr/>
            <p:nvPr/>
          </p:nvSpPr>
          <p:spPr>
            <a:xfrm>
              <a:off x="7052863" y="1759370"/>
              <a:ext cx="843055" cy="843055"/>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a:extLst>
                <a:ext uri="{FF2B5EF4-FFF2-40B4-BE49-F238E27FC236}">
                  <a16:creationId xmlns:a16="http://schemas.microsoft.com/office/drawing/2014/main" id="{CBABFA7E-AF5D-8B4B-B7BF-453EB49FD217}"/>
                </a:ext>
              </a:extLst>
            </p:cNvPr>
            <p:cNvGrpSpPr/>
            <p:nvPr/>
          </p:nvGrpSpPr>
          <p:grpSpPr>
            <a:xfrm>
              <a:off x="7217940" y="1922749"/>
              <a:ext cx="512900" cy="516296"/>
              <a:chOff x="9344026" y="2587626"/>
              <a:chExt cx="239713" cy="241300"/>
            </a:xfrm>
            <a:grpFill/>
          </p:grpSpPr>
          <p:sp>
            <p:nvSpPr>
              <p:cNvPr id="103" name="Oval 339">
                <a:extLst>
                  <a:ext uri="{FF2B5EF4-FFF2-40B4-BE49-F238E27FC236}">
                    <a16:creationId xmlns:a16="http://schemas.microsoft.com/office/drawing/2014/main" id="{41BEFC93-36C8-1D4F-87EB-4BF30AFD24C3}"/>
                  </a:ext>
                </a:extLst>
              </p:cNvPr>
              <p:cNvSpPr>
                <a:spLocks noChangeArrowheads="1"/>
              </p:cNvSpPr>
              <p:nvPr/>
            </p:nvSpPr>
            <p:spPr bwMode="auto">
              <a:xfrm>
                <a:off x="9380538" y="2614613"/>
                <a:ext cx="22225" cy="22225"/>
              </a:xfrm>
              <a:prstGeom prst="ellipse">
                <a:avLst/>
              </a:prstGeom>
              <a:grp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04" name="Oval 340">
                <a:extLst>
                  <a:ext uri="{FF2B5EF4-FFF2-40B4-BE49-F238E27FC236}">
                    <a16:creationId xmlns:a16="http://schemas.microsoft.com/office/drawing/2014/main" id="{244BA6C2-696C-8C48-A245-CB7B87B86EE1}"/>
                  </a:ext>
                </a:extLst>
              </p:cNvPr>
              <p:cNvSpPr>
                <a:spLocks noChangeArrowheads="1"/>
              </p:cNvSpPr>
              <p:nvPr/>
            </p:nvSpPr>
            <p:spPr bwMode="auto">
              <a:xfrm>
                <a:off x="9410701" y="2614613"/>
                <a:ext cx="22225" cy="22225"/>
              </a:xfrm>
              <a:prstGeom prst="ellipse">
                <a:avLst/>
              </a:prstGeom>
              <a:grp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05" name="Oval 341">
                <a:extLst>
                  <a:ext uri="{FF2B5EF4-FFF2-40B4-BE49-F238E27FC236}">
                    <a16:creationId xmlns:a16="http://schemas.microsoft.com/office/drawing/2014/main" id="{62C866E1-0112-D84F-8313-C929C12F68B3}"/>
                  </a:ext>
                </a:extLst>
              </p:cNvPr>
              <p:cNvSpPr>
                <a:spLocks noChangeArrowheads="1"/>
              </p:cNvSpPr>
              <p:nvPr/>
            </p:nvSpPr>
            <p:spPr bwMode="auto">
              <a:xfrm>
                <a:off x="9440863" y="2614613"/>
                <a:ext cx="22225" cy="22225"/>
              </a:xfrm>
              <a:prstGeom prst="ellipse">
                <a:avLst/>
              </a:prstGeom>
              <a:grp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06" name="Freeform 342">
                <a:extLst>
                  <a:ext uri="{FF2B5EF4-FFF2-40B4-BE49-F238E27FC236}">
                    <a16:creationId xmlns:a16="http://schemas.microsoft.com/office/drawing/2014/main" id="{F51C6FF8-B335-784B-A334-34EED9C273D8}"/>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solidFill>
                <a:schemeClr val="bg1"/>
              </a:solidFill>
              <a:ln w="63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107" name="Group 106">
            <a:extLst>
              <a:ext uri="{FF2B5EF4-FFF2-40B4-BE49-F238E27FC236}">
                <a16:creationId xmlns:a16="http://schemas.microsoft.com/office/drawing/2014/main" id="{6BF02F1C-A705-4A45-B9E6-21F30C21DF2C}"/>
              </a:ext>
            </a:extLst>
          </p:cNvPr>
          <p:cNvGrpSpPr/>
          <p:nvPr/>
        </p:nvGrpSpPr>
        <p:grpSpPr>
          <a:xfrm>
            <a:off x="7161751" y="1630569"/>
            <a:ext cx="347472" cy="347472"/>
            <a:chOff x="7161751" y="1630569"/>
            <a:chExt cx="347472" cy="347472"/>
          </a:xfrm>
        </p:grpSpPr>
        <p:sp>
          <p:nvSpPr>
            <p:cNvPr id="108" name="Oval 107">
              <a:extLst>
                <a:ext uri="{FF2B5EF4-FFF2-40B4-BE49-F238E27FC236}">
                  <a16:creationId xmlns:a16="http://schemas.microsoft.com/office/drawing/2014/main" id="{AAC379D1-AB66-7142-B56A-568F32BABECC}"/>
                </a:ext>
              </a:extLst>
            </p:cNvPr>
            <p:cNvSpPr/>
            <p:nvPr/>
          </p:nvSpPr>
          <p:spPr>
            <a:xfrm>
              <a:off x="7161751" y="1630569"/>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5">
              <a:extLst>
                <a:ext uri="{FF2B5EF4-FFF2-40B4-BE49-F238E27FC236}">
                  <a16:creationId xmlns:a16="http://schemas.microsoft.com/office/drawing/2014/main" id="{F1825C2C-B2FB-D647-A6CD-B990515C2F51}"/>
                </a:ext>
              </a:extLst>
            </p:cNvPr>
            <p:cNvSpPr>
              <a:spLocks noEditPoints="1"/>
            </p:cNvSpPr>
            <p:nvPr/>
          </p:nvSpPr>
          <p:spPr bwMode="auto">
            <a:xfrm>
              <a:off x="7233584" y="1703838"/>
              <a:ext cx="203805" cy="200935"/>
            </a:xfrm>
            <a:custGeom>
              <a:avLst/>
              <a:gdLst>
                <a:gd name="T0" fmla="*/ 111 w 120"/>
                <a:gd name="T1" fmla="*/ 0 h 118"/>
                <a:gd name="T2" fmla="*/ 9 w 120"/>
                <a:gd name="T3" fmla="*/ 0 h 118"/>
                <a:gd name="T4" fmla="*/ 0 w 120"/>
                <a:gd name="T5" fmla="*/ 9 h 118"/>
                <a:gd name="T6" fmla="*/ 0 w 120"/>
                <a:gd name="T7" fmla="*/ 103 h 118"/>
                <a:gd name="T8" fmla="*/ 9 w 120"/>
                <a:gd name="T9" fmla="*/ 112 h 118"/>
                <a:gd name="T10" fmla="*/ 16 w 120"/>
                <a:gd name="T11" fmla="*/ 112 h 118"/>
                <a:gd name="T12" fmla="*/ 16 w 120"/>
                <a:gd name="T13" fmla="*/ 112 h 118"/>
                <a:gd name="T14" fmla="*/ 22 w 120"/>
                <a:gd name="T15" fmla="*/ 118 h 118"/>
                <a:gd name="T16" fmla="*/ 28 w 120"/>
                <a:gd name="T17" fmla="*/ 112 h 118"/>
                <a:gd name="T18" fmla="*/ 28 w 120"/>
                <a:gd name="T19" fmla="*/ 112 h 118"/>
                <a:gd name="T20" fmla="*/ 92 w 120"/>
                <a:gd name="T21" fmla="*/ 112 h 118"/>
                <a:gd name="T22" fmla="*/ 92 w 120"/>
                <a:gd name="T23" fmla="*/ 112 h 118"/>
                <a:gd name="T24" fmla="*/ 98 w 120"/>
                <a:gd name="T25" fmla="*/ 118 h 118"/>
                <a:gd name="T26" fmla="*/ 104 w 120"/>
                <a:gd name="T27" fmla="*/ 112 h 118"/>
                <a:gd name="T28" fmla="*/ 104 w 120"/>
                <a:gd name="T29" fmla="*/ 112 h 118"/>
                <a:gd name="T30" fmla="*/ 111 w 120"/>
                <a:gd name="T31" fmla="*/ 112 h 118"/>
                <a:gd name="T32" fmla="*/ 120 w 120"/>
                <a:gd name="T33" fmla="*/ 103 h 118"/>
                <a:gd name="T34" fmla="*/ 120 w 120"/>
                <a:gd name="T35" fmla="*/ 9 h 118"/>
                <a:gd name="T36" fmla="*/ 111 w 120"/>
                <a:gd name="T37" fmla="*/ 0 h 118"/>
                <a:gd name="T38" fmla="*/ 112 w 120"/>
                <a:gd name="T39" fmla="*/ 103 h 118"/>
                <a:gd name="T40" fmla="*/ 111 w 120"/>
                <a:gd name="T41" fmla="*/ 104 h 118"/>
                <a:gd name="T42" fmla="*/ 9 w 120"/>
                <a:gd name="T43" fmla="*/ 104 h 118"/>
                <a:gd name="T44" fmla="*/ 8 w 120"/>
                <a:gd name="T45" fmla="*/ 103 h 118"/>
                <a:gd name="T46" fmla="*/ 8 w 120"/>
                <a:gd name="T47" fmla="*/ 9 h 118"/>
                <a:gd name="T48" fmla="*/ 9 w 120"/>
                <a:gd name="T49" fmla="*/ 8 h 118"/>
                <a:gd name="T50" fmla="*/ 111 w 120"/>
                <a:gd name="T51" fmla="*/ 8 h 118"/>
                <a:gd name="T52" fmla="*/ 112 w 120"/>
                <a:gd name="T53" fmla="*/ 9 h 118"/>
                <a:gd name="T54" fmla="*/ 112 w 120"/>
                <a:gd name="T55"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18">
                  <a:moveTo>
                    <a:pt x="111" y="0"/>
                  </a:moveTo>
                  <a:cubicBezTo>
                    <a:pt x="9" y="0"/>
                    <a:pt x="9" y="0"/>
                    <a:pt x="9" y="0"/>
                  </a:cubicBezTo>
                  <a:cubicBezTo>
                    <a:pt x="4" y="0"/>
                    <a:pt x="0" y="4"/>
                    <a:pt x="0" y="9"/>
                  </a:cubicBezTo>
                  <a:cubicBezTo>
                    <a:pt x="0" y="103"/>
                    <a:pt x="0" y="103"/>
                    <a:pt x="0" y="103"/>
                  </a:cubicBezTo>
                  <a:cubicBezTo>
                    <a:pt x="0" y="108"/>
                    <a:pt x="4" y="112"/>
                    <a:pt x="9" y="112"/>
                  </a:cubicBezTo>
                  <a:cubicBezTo>
                    <a:pt x="16" y="112"/>
                    <a:pt x="16" y="112"/>
                    <a:pt x="16" y="112"/>
                  </a:cubicBezTo>
                  <a:cubicBezTo>
                    <a:pt x="16" y="112"/>
                    <a:pt x="16" y="112"/>
                    <a:pt x="16" y="112"/>
                  </a:cubicBezTo>
                  <a:cubicBezTo>
                    <a:pt x="16" y="115"/>
                    <a:pt x="19" y="118"/>
                    <a:pt x="22" y="118"/>
                  </a:cubicBezTo>
                  <a:cubicBezTo>
                    <a:pt x="25" y="118"/>
                    <a:pt x="28" y="115"/>
                    <a:pt x="28" y="112"/>
                  </a:cubicBezTo>
                  <a:cubicBezTo>
                    <a:pt x="28" y="112"/>
                    <a:pt x="28" y="112"/>
                    <a:pt x="28" y="112"/>
                  </a:cubicBezTo>
                  <a:cubicBezTo>
                    <a:pt x="92" y="112"/>
                    <a:pt x="92" y="112"/>
                    <a:pt x="92" y="112"/>
                  </a:cubicBezTo>
                  <a:cubicBezTo>
                    <a:pt x="92" y="112"/>
                    <a:pt x="92" y="112"/>
                    <a:pt x="92" y="112"/>
                  </a:cubicBezTo>
                  <a:cubicBezTo>
                    <a:pt x="92" y="115"/>
                    <a:pt x="95" y="118"/>
                    <a:pt x="98" y="118"/>
                  </a:cubicBezTo>
                  <a:cubicBezTo>
                    <a:pt x="101" y="118"/>
                    <a:pt x="104" y="115"/>
                    <a:pt x="104" y="112"/>
                  </a:cubicBezTo>
                  <a:cubicBezTo>
                    <a:pt x="104" y="112"/>
                    <a:pt x="104" y="112"/>
                    <a:pt x="104" y="112"/>
                  </a:cubicBezTo>
                  <a:cubicBezTo>
                    <a:pt x="111" y="112"/>
                    <a:pt x="111" y="112"/>
                    <a:pt x="111" y="112"/>
                  </a:cubicBezTo>
                  <a:cubicBezTo>
                    <a:pt x="116" y="112"/>
                    <a:pt x="120" y="108"/>
                    <a:pt x="120" y="103"/>
                  </a:cubicBezTo>
                  <a:cubicBezTo>
                    <a:pt x="120" y="9"/>
                    <a:pt x="120" y="9"/>
                    <a:pt x="120" y="9"/>
                  </a:cubicBezTo>
                  <a:cubicBezTo>
                    <a:pt x="120" y="4"/>
                    <a:pt x="116" y="0"/>
                    <a:pt x="111" y="0"/>
                  </a:cubicBezTo>
                  <a:close/>
                  <a:moveTo>
                    <a:pt x="112" y="103"/>
                  </a:moveTo>
                  <a:cubicBezTo>
                    <a:pt x="112" y="104"/>
                    <a:pt x="112" y="104"/>
                    <a:pt x="111" y="104"/>
                  </a:cubicBezTo>
                  <a:cubicBezTo>
                    <a:pt x="9" y="104"/>
                    <a:pt x="9" y="104"/>
                    <a:pt x="9" y="104"/>
                  </a:cubicBezTo>
                  <a:cubicBezTo>
                    <a:pt x="8" y="104"/>
                    <a:pt x="8" y="104"/>
                    <a:pt x="8" y="103"/>
                  </a:cubicBezTo>
                  <a:cubicBezTo>
                    <a:pt x="8" y="9"/>
                    <a:pt x="8" y="9"/>
                    <a:pt x="8" y="9"/>
                  </a:cubicBezTo>
                  <a:cubicBezTo>
                    <a:pt x="8" y="8"/>
                    <a:pt x="8" y="8"/>
                    <a:pt x="9" y="8"/>
                  </a:cubicBezTo>
                  <a:cubicBezTo>
                    <a:pt x="111" y="8"/>
                    <a:pt x="111" y="8"/>
                    <a:pt x="111" y="8"/>
                  </a:cubicBezTo>
                  <a:cubicBezTo>
                    <a:pt x="112" y="8"/>
                    <a:pt x="112" y="8"/>
                    <a:pt x="112" y="9"/>
                  </a:cubicBezTo>
                  <a:lnTo>
                    <a:pt x="112" y="103"/>
                  </a:lnTo>
                  <a:close/>
                </a:path>
              </a:pathLst>
            </a:custGeom>
            <a:solidFill>
              <a:schemeClr val="bg1"/>
            </a:solid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10" name="Freeform 6">
              <a:extLst>
                <a:ext uri="{FF2B5EF4-FFF2-40B4-BE49-F238E27FC236}">
                  <a16:creationId xmlns:a16="http://schemas.microsoft.com/office/drawing/2014/main" id="{2B01BD03-C385-604D-AAA0-472298BAD30A}"/>
                </a:ext>
              </a:extLst>
            </p:cNvPr>
            <p:cNvSpPr>
              <a:spLocks noEditPoints="1"/>
            </p:cNvSpPr>
            <p:nvPr/>
          </p:nvSpPr>
          <p:spPr bwMode="auto">
            <a:xfrm>
              <a:off x="7290994" y="1754789"/>
              <a:ext cx="88268" cy="88986"/>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8 h 52"/>
                <a:gd name="T12" fmla="*/ 4 w 52"/>
                <a:gd name="T13" fmla="*/ 26 h 52"/>
                <a:gd name="T14" fmla="*/ 26 w 52"/>
                <a:gd name="T15" fmla="*/ 4 h 52"/>
                <a:gd name="T16" fmla="*/ 48 w 52"/>
                <a:gd name="T17" fmla="*/ 26 h 52"/>
                <a:gd name="T18" fmla="*/ 26 w 52"/>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26" y="48"/>
                  </a:moveTo>
                  <a:cubicBezTo>
                    <a:pt x="14" y="48"/>
                    <a:pt x="4" y="38"/>
                    <a:pt x="4" y="26"/>
                  </a:cubicBezTo>
                  <a:cubicBezTo>
                    <a:pt x="4" y="14"/>
                    <a:pt x="14" y="4"/>
                    <a:pt x="26" y="4"/>
                  </a:cubicBezTo>
                  <a:cubicBezTo>
                    <a:pt x="38" y="4"/>
                    <a:pt x="48" y="14"/>
                    <a:pt x="48" y="26"/>
                  </a:cubicBezTo>
                  <a:cubicBezTo>
                    <a:pt x="48" y="38"/>
                    <a:pt x="38" y="48"/>
                    <a:pt x="26" y="48"/>
                  </a:cubicBezTo>
                  <a:close/>
                </a:path>
              </a:pathLst>
            </a:custGeom>
            <a:solidFill>
              <a:schemeClr val="bg1"/>
            </a:solidFill>
            <a:ln w="317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11" name="Freeform 7">
              <a:extLst>
                <a:ext uri="{FF2B5EF4-FFF2-40B4-BE49-F238E27FC236}">
                  <a16:creationId xmlns:a16="http://schemas.microsoft.com/office/drawing/2014/main" id="{6F70F655-7E5F-114A-8A4D-3FD8E183FF65}"/>
                </a:ext>
              </a:extLst>
            </p:cNvPr>
            <p:cNvSpPr>
              <a:spLocks noEditPoints="1"/>
            </p:cNvSpPr>
            <p:nvPr/>
          </p:nvSpPr>
          <p:spPr bwMode="auto">
            <a:xfrm>
              <a:off x="7318264" y="1769860"/>
              <a:ext cx="33729" cy="46646"/>
            </a:xfrm>
            <a:custGeom>
              <a:avLst/>
              <a:gdLst>
                <a:gd name="T0" fmla="*/ 12 w 20"/>
                <a:gd name="T1" fmla="*/ 7 h 27"/>
                <a:gd name="T2" fmla="*/ 12 w 20"/>
                <a:gd name="T3" fmla="*/ 2 h 27"/>
                <a:gd name="T4" fmla="*/ 10 w 20"/>
                <a:gd name="T5" fmla="*/ 0 h 27"/>
                <a:gd name="T6" fmla="*/ 8 w 20"/>
                <a:gd name="T7" fmla="*/ 2 h 27"/>
                <a:gd name="T8" fmla="*/ 8 w 20"/>
                <a:gd name="T9" fmla="*/ 7 h 27"/>
                <a:gd name="T10" fmla="*/ 0 w 20"/>
                <a:gd name="T11" fmla="*/ 17 h 27"/>
                <a:gd name="T12" fmla="*/ 10 w 20"/>
                <a:gd name="T13" fmla="*/ 27 h 27"/>
                <a:gd name="T14" fmla="*/ 20 w 20"/>
                <a:gd name="T15" fmla="*/ 17 h 27"/>
                <a:gd name="T16" fmla="*/ 12 w 20"/>
                <a:gd name="T17" fmla="*/ 7 h 27"/>
                <a:gd name="T18" fmla="*/ 10 w 20"/>
                <a:gd name="T19" fmla="*/ 23 h 27"/>
                <a:gd name="T20" fmla="*/ 4 w 20"/>
                <a:gd name="T21" fmla="*/ 17 h 27"/>
                <a:gd name="T22" fmla="*/ 8 w 20"/>
                <a:gd name="T23" fmla="*/ 11 h 27"/>
                <a:gd name="T24" fmla="*/ 8 w 20"/>
                <a:gd name="T25" fmla="*/ 14 h 27"/>
                <a:gd name="T26" fmla="*/ 10 w 20"/>
                <a:gd name="T27" fmla="*/ 16 h 27"/>
                <a:gd name="T28" fmla="*/ 12 w 20"/>
                <a:gd name="T29" fmla="*/ 14 h 27"/>
                <a:gd name="T30" fmla="*/ 12 w 20"/>
                <a:gd name="T31" fmla="*/ 11 h 27"/>
                <a:gd name="T32" fmla="*/ 16 w 20"/>
                <a:gd name="T33" fmla="*/ 17 h 27"/>
                <a:gd name="T34" fmla="*/ 10 w 20"/>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7">
                  <a:moveTo>
                    <a:pt x="12" y="7"/>
                  </a:moveTo>
                  <a:cubicBezTo>
                    <a:pt x="12" y="2"/>
                    <a:pt x="12" y="2"/>
                    <a:pt x="12" y="2"/>
                  </a:cubicBezTo>
                  <a:cubicBezTo>
                    <a:pt x="12" y="1"/>
                    <a:pt x="11" y="0"/>
                    <a:pt x="10" y="0"/>
                  </a:cubicBezTo>
                  <a:cubicBezTo>
                    <a:pt x="9" y="0"/>
                    <a:pt x="8" y="1"/>
                    <a:pt x="8" y="2"/>
                  </a:cubicBezTo>
                  <a:cubicBezTo>
                    <a:pt x="8" y="7"/>
                    <a:pt x="8" y="7"/>
                    <a:pt x="8" y="7"/>
                  </a:cubicBezTo>
                  <a:cubicBezTo>
                    <a:pt x="3" y="8"/>
                    <a:pt x="0" y="12"/>
                    <a:pt x="0" y="17"/>
                  </a:cubicBezTo>
                  <a:cubicBezTo>
                    <a:pt x="0" y="23"/>
                    <a:pt x="4" y="27"/>
                    <a:pt x="10" y="27"/>
                  </a:cubicBezTo>
                  <a:cubicBezTo>
                    <a:pt x="16" y="27"/>
                    <a:pt x="20" y="23"/>
                    <a:pt x="20" y="17"/>
                  </a:cubicBezTo>
                  <a:cubicBezTo>
                    <a:pt x="20" y="12"/>
                    <a:pt x="17" y="8"/>
                    <a:pt x="12" y="7"/>
                  </a:cubicBezTo>
                  <a:close/>
                  <a:moveTo>
                    <a:pt x="10" y="23"/>
                  </a:moveTo>
                  <a:cubicBezTo>
                    <a:pt x="7" y="23"/>
                    <a:pt x="4" y="20"/>
                    <a:pt x="4" y="17"/>
                  </a:cubicBezTo>
                  <a:cubicBezTo>
                    <a:pt x="4" y="14"/>
                    <a:pt x="6" y="12"/>
                    <a:pt x="8" y="11"/>
                  </a:cubicBezTo>
                  <a:cubicBezTo>
                    <a:pt x="8" y="14"/>
                    <a:pt x="8" y="14"/>
                    <a:pt x="8" y="14"/>
                  </a:cubicBezTo>
                  <a:cubicBezTo>
                    <a:pt x="8" y="15"/>
                    <a:pt x="9" y="16"/>
                    <a:pt x="10" y="16"/>
                  </a:cubicBezTo>
                  <a:cubicBezTo>
                    <a:pt x="11" y="16"/>
                    <a:pt x="12" y="15"/>
                    <a:pt x="12" y="14"/>
                  </a:cubicBezTo>
                  <a:cubicBezTo>
                    <a:pt x="12" y="11"/>
                    <a:pt x="12" y="11"/>
                    <a:pt x="12" y="11"/>
                  </a:cubicBezTo>
                  <a:cubicBezTo>
                    <a:pt x="14" y="12"/>
                    <a:pt x="16" y="14"/>
                    <a:pt x="16" y="17"/>
                  </a:cubicBezTo>
                  <a:cubicBezTo>
                    <a:pt x="16" y="20"/>
                    <a:pt x="13" y="23"/>
                    <a:pt x="10" y="23"/>
                  </a:cubicBezTo>
                  <a:close/>
                </a:path>
              </a:pathLst>
            </a:custGeom>
            <a:solidFill>
              <a:schemeClr val="bg1"/>
            </a:solid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12" name="Freeform 8">
              <a:extLst>
                <a:ext uri="{FF2B5EF4-FFF2-40B4-BE49-F238E27FC236}">
                  <a16:creationId xmlns:a16="http://schemas.microsoft.com/office/drawing/2014/main" id="{A64A6B3D-DEBD-884E-ACCF-B50E5E494B74}"/>
                </a:ext>
              </a:extLst>
            </p:cNvPr>
            <p:cNvSpPr>
              <a:spLocks noEditPoints="1"/>
            </p:cNvSpPr>
            <p:nvPr/>
          </p:nvSpPr>
          <p:spPr bwMode="auto">
            <a:xfrm>
              <a:off x="7260854" y="1731108"/>
              <a:ext cx="155724" cy="136349"/>
            </a:xfrm>
            <a:custGeom>
              <a:avLst/>
              <a:gdLst>
                <a:gd name="T0" fmla="*/ 88 w 92"/>
                <a:gd name="T1" fmla="*/ 13 h 80"/>
                <a:gd name="T2" fmla="*/ 88 w 92"/>
                <a:gd name="T3" fmla="*/ 5 h 80"/>
                <a:gd name="T4" fmla="*/ 83 w 92"/>
                <a:gd name="T5" fmla="*/ 0 h 80"/>
                <a:gd name="T6" fmla="*/ 5 w 92"/>
                <a:gd name="T7" fmla="*/ 0 h 80"/>
                <a:gd name="T8" fmla="*/ 0 w 92"/>
                <a:gd name="T9" fmla="*/ 5 h 80"/>
                <a:gd name="T10" fmla="*/ 0 w 92"/>
                <a:gd name="T11" fmla="*/ 75 h 80"/>
                <a:gd name="T12" fmla="*/ 5 w 92"/>
                <a:gd name="T13" fmla="*/ 80 h 80"/>
                <a:gd name="T14" fmla="*/ 83 w 92"/>
                <a:gd name="T15" fmla="*/ 80 h 80"/>
                <a:gd name="T16" fmla="*/ 88 w 92"/>
                <a:gd name="T17" fmla="*/ 75 h 80"/>
                <a:gd name="T18" fmla="*/ 88 w 92"/>
                <a:gd name="T19" fmla="*/ 69 h 80"/>
                <a:gd name="T20" fmla="*/ 92 w 92"/>
                <a:gd name="T21" fmla="*/ 63 h 80"/>
                <a:gd name="T22" fmla="*/ 92 w 92"/>
                <a:gd name="T23" fmla="*/ 59 h 80"/>
                <a:gd name="T24" fmla="*/ 88 w 92"/>
                <a:gd name="T25" fmla="*/ 53 h 80"/>
                <a:gd name="T26" fmla="*/ 88 w 92"/>
                <a:gd name="T27" fmla="*/ 29 h 80"/>
                <a:gd name="T28" fmla="*/ 92 w 92"/>
                <a:gd name="T29" fmla="*/ 23 h 80"/>
                <a:gd name="T30" fmla="*/ 92 w 92"/>
                <a:gd name="T31" fmla="*/ 19 h 80"/>
                <a:gd name="T32" fmla="*/ 88 w 92"/>
                <a:gd name="T33" fmla="*/ 13 h 80"/>
                <a:gd name="T34" fmla="*/ 83 w 92"/>
                <a:gd name="T35" fmla="*/ 76 h 80"/>
                <a:gd name="T36" fmla="*/ 5 w 92"/>
                <a:gd name="T37" fmla="*/ 76 h 80"/>
                <a:gd name="T38" fmla="*/ 4 w 92"/>
                <a:gd name="T39" fmla="*/ 75 h 80"/>
                <a:gd name="T40" fmla="*/ 4 w 92"/>
                <a:gd name="T41" fmla="*/ 5 h 80"/>
                <a:gd name="T42" fmla="*/ 5 w 92"/>
                <a:gd name="T43" fmla="*/ 4 h 80"/>
                <a:gd name="T44" fmla="*/ 83 w 92"/>
                <a:gd name="T45" fmla="*/ 4 h 80"/>
                <a:gd name="T46" fmla="*/ 84 w 92"/>
                <a:gd name="T47" fmla="*/ 5 h 80"/>
                <a:gd name="T48" fmla="*/ 84 w 92"/>
                <a:gd name="T49" fmla="*/ 13 h 80"/>
                <a:gd name="T50" fmla="*/ 80 w 92"/>
                <a:gd name="T51" fmla="*/ 19 h 80"/>
                <a:gd name="T52" fmla="*/ 80 w 92"/>
                <a:gd name="T53" fmla="*/ 23 h 80"/>
                <a:gd name="T54" fmla="*/ 84 w 92"/>
                <a:gd name="T55" fmla="*/ 29 h 80"/>
                <a:gd name="T56" fmla="*/ 84 w 92"/>
                <a:gd name="T57" fmla="*/ 53 h 80"/>
                <a:gd name="T58" fmla="*/ 80 w 92"/>
                <a:gd name="T59" fmla="*/ 59 h 80"/>
                <a:gd name="T60" fmla="*/ 80 w 92"/>
                <a:gd name="T61" fmla="*/ 63 h 80"/>
                <a:gd name="T62" fmla="*/ 84 w 92"/>
                <a:gd name="T63" fmla="*/ 69 h 80"/>
                <a:gd name="T64" fmla="*/ 84 w 92"/>
                <a:gd name="T65" fmla="*/ 75 h 80"/>
                <a:gd name="T66" fmla="*/ 83 w 92"/>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80">
                  <a:moveTo>
                    <a:pt x="88" y="13"/>
                  </a:moveTo>
                  <a:cubicBezTo>
                    <a:pt x="88" y="5"/>
                    <a:pt x="88" y="5"/>
                    <a:pt x="88" y="5"/>
                  </a:cubicBezTo>
                  <a:cubicBezTo>
                    <a:pt x="88" y="2"/>
                    <a:pt x="86" y="0"/>
                    <a:pt x="83" y="0"/>
                  </a:cubicBezTo>
                  <a:cubicBezTo>
                    <a:pt x="5" y="0"/>
                    <a:pt x="5" y="0"/>
                    <a:pt x="5" y="0"/>
                  </a:cubicBezTo>
                  <a:cubicBezTo>
                    <a:pt x="2" y="0"/>
                    <a:pt x="0" y="2"/>
                    <a:pt x="0" y="5"/>
                  </a:cubicBezTo>
                  <a:cubicBezTo>
                    <a:pt x="0" y="75"/>
                    <a:pt x="0" y="75"/>
                    <a:pt x="0" y="75"/>
                  </a:cubicBezTo>
                  <a:cubicBezTo>
                    <a:pt x="0" y="78"/>
                    <a:pt x="2" y="80"/>
                    <a:pt x="5" y="80"/>
                  </a:cubicBezTo>
                  <a:cubicBezTo>
                    <a:pt x="83" y="80"/>
                    <a:pt x="83" y="80"/>
                    <a:pt x="83" y="80"/>
                  </a:cubicBezTo>
                  <a:cubicBezTo>
                    <a:pt x="86" y="80"/>
                    <a:pt x="88" y="78"/>
                    <a:pt x="88" y="75"/>
                  </a:cubicBezTo>
                  <a:cubicBezTo>
                    <a:pt x="88" y="69"/>
                    <a:pt x="88" y="69"/>
                    <a:pt x="88" y="69"/>
                  </a:cubicBezTo>
                  <a:cubicBezTo>
                    <a:pt x="90" y="68"/>
                    <a:pt x="92" y="66"/>
                    <a:pt x="92" y="63"/>
                  </a:cubicBezTo>
                  <a:cubicBezTo>
                    <a:pt x="92" y="59"/>
                    <a:pt x="92" y="59"/>
                    <a:pt x="92" y="59"/>
                  </a:cubicBezTo>
                  <a:cubicBezTo>
                    <a:pt x="92" y="56"/>
                    <a:pt x="90" y="54"/>
                    <a:pt x="88" y="53"/>
                  </a:cubicBezTo>
                  <a:cubicBezTo>
                    <a:pt x="88" y="29"/>
                    <a:pt x="88" y="29"/>
                    <a:pt x="88" y="29"/>
                  </a:cubicBezTo>
                  <a:cubicBezTo>
                    <a:pt x="90" y="28"/>
                    <a:pt x="92" y="26"/>
                    <a:pt x="92" y="23"/>
                  </a:cubicBezTo>
                  <a:cubicBezTo>
                    <a:pt x="92" y="19"/>
                    <a:pt x="92" y="19"/>
                    <a:pt x="92" y="19"/>
                  </a:cubicBezTo>
                  <a:cubicBezTo>
                    <a:pt x="92" y="16"/>
                    <a:pt x="90" y="14"/>
                    <a:pt x="88" y="13"/>
                  </a:cubicBezTo>
                  <a:close/>
                  <a:moveTo>
                    <a:pt x="83" y="76"/>
                  </a:moveTo>
                  <a:cubicBezTo>
                    <a:pt x="5" y="76"/>
                    <a:pt x="5" y="76"/>
                    <a:pt x="5" y="76"/>
                  </a:cubicBezTo>
                  <a:cubicBezTo>
                    <a:pt x="4" y="76"/>
                    <a:pt x="4" y="76"/>
                    <a:pt x="4" y="75"/>
                  </a:cubicBezTo>
                  <a:cubicBezTo>
                    <a:pt x="4" y="5"/>
                    <a:pt x="4" y="5"/>
                    <a:pt x="4" y="5"/>
                  </a:cubicBezTo>
                  <a:cubicBezTo>
                    <a:pt x="4" y="4"/>
                    <a:pt x="4" y="4"/>
                    <a:pt x="5" y="4"/>
                  </a:cubicBezTo>
                  <a:cubicBezTo>
                    <a:pt x="83" y="4"/>
                    <a:pt x="83" y="4"/>
                    <a:pt x="83" y="4"/>
                  </a:cubicBezTo>
                  <a:cubicBezTo>
                    <a:pt x="84" y="4"/>
                    <a:pt x="84" y="4"/>
                    <a:pt x="84" y="5"/>
                  </a:cubicBezTo>
                  <a:cubicBezTo>
                    <a:pt x="84" y="13"/>
                    <a:pt x="84" y="13"/>
                    <a:pt x="84" y="13"/>
                  </a:cubicBezTo>
                  <a:cubicBezTo>
                    <a:pt x="82" y="14"/>
                    <a:pt x="80" y="16"/>
                    <a:pt x="80" y="19"/>
                  </a:cubicBezTo>
                  <a:cubicBezTo>
                    <a:pt x="80" y="23"/>
                    <a:pt x="80" y="23"/>
                    <a:pt x="80" y="23"/>
                  </a:cubicBezTo>
                  <a:cubicBezTo>
                    <a:pt x="80" y="26"/>
                    <a:pt x="82" y="28"/>
                    <a:pt x="84" y="29"/>
                  </a:cubicBezTo>
                  <a:cubicBezTo>
                    <a:pt x="84" y="53"/>
                    <a:pt x="84" y="53"/>
                    <a:pt x="84" y="53"/>
                  </a:cubicBezTo>
                  <a:cubicBezTo>
                    <a:pt x="82" y="54"/>
                    <a:pt x="80" y="56"/>
                    <a:pt x="80" y="59"/>
                  </a:cubicBezTo>
                  <a:cubicBezTo>
                    <a:pt x="80" y="63"/>
                    <a:pt x="80" y="63"/>
                    <a:pt x="80" y="63"/>
                  </a:cubicBezTo>
                  <a:cubicBezTo>
                    <a:pt x="80" y="66"/>
                    <a:pt x="82" y="68"/>
                    <a:pt x="84" y="69"/>
                  </a:cubicBezTo>
                  <a:cubicBezTo>
                    <a:pt x="84" y="75"/>
                    <a:pt x="84" y="75"/>
                    <a:pt x="84" y="75"/>
                  </a:cubicBezTo>
                  <a:cubicBezTo>
                    <a:pt x="84" y="76"/>
                    <a:pt x="84" y="76"/>
                    <a:pt x="83" y="76"/>
                  </a:cubicBezTo>
                  <a:close/>
                </a:path>
              </a:pathLst>
            </a:custGeom>
            <a:solidFill>
              <a:schemeClr val="bg1"/>
            </a:solidFill>
            <a:ln w="317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grpSp>
      <p:grpSp>
        <p:nvGrpSpPr>
          <p:cNvPr id="113" name="Group 112">
            <a:extLst>
              <a:ext uri="{FF2B5EF4-FFF2-40B4-BE49-F238E27FC236}">
                <a16:creationId xmlns:a16="http://schemas.microsoft.com/office/drawing/2014/main" id="{FBE4B421-7394-EB48-9AE9-27BD9DBE43D4}"/>
              </a:ext>
            </a:extLst>
          </p:cNvPr>
          <p:cNvGrpSpPr/>
          <p:nvPr/>
        </p:nvGrpSpPr>
        <p:grpSpPr>
          <a:xfrm>
            <a:off x="5914149" y="1627221"/>
            <a:ext cx="347472" cy="347472"/>
            <a:chOff x="5914149" y="1627221"/>
            <a:chExt cx="347472" cy="347472"/>
          </a:xfrm>
        </p:grpSpPr>
        <p:sp>
          <p:nvSpPr>
            <p:cNvPr id="114" name="Oval 113">
              <a:extLst>
                <a:ext uri="{FF2B5EF4-FFF2-40B4-BE49-F238E27FC236}">
                  <a16:creationId xmlns:a16="http://schemas.microsoft.com/office/drawing/2014/main" id="{BA7D4CE6-139C-1A42-A1BE-8B68E87EBE9E}"/>
                </a:ext>
              </a:extLst>
            </p:cNvPr>
            <p:cNvSpPr/>
            <p:nvPr/>
          </p:nvSpPr>
          <p:spPr>
            <a:xfrm>
              <a:off x="5914149" y="1627221"/>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5" name="Group 114">
              <a:extLst>
                <a:ext uri="{FF2B5EF4-FFF2-40B4-BE49-F238E27FC236}">
                  <a16:creationId xmlns:a16="http://schemas.microsoft.com/office/drawing/2014/main" id="{922EE82C-365B-C74C-A03A-7D0C04F4E621}"/>
                </a:ext>
              </a:extLst>
            </p:cNvPr>
            <p:cNvGrpSpPr/>
            <p:nvPr/>
          </p:nvGrpSpPr>
          <p:grpSpPr>
            <a:xfrm>
              <a:off x="5985170" y="1717571"/>
              <a:ext cx="222364" cy="166773"/>
              <a:chOff x="3092451" y="2647951"/>
              <a:chExt cx="241300" cy="180975"/>
            </a:xfrm>
            <a:solidFill>
              <a:schemeClr val="bg1"/>
            </a:solidFill>
          </p:grpSpPr>
          <p:sp>
            <p:nvSpPr>
              <p:cNvPr id="116" name="Freeform 148">
                <a:extLst>
                  <a:ext uri="{FF2B5EF4-FFF2-40B4-BE49-F238E27FC236}">
                    <a16:creationId xmlns:a16="http://schemas.microsoft.com/office/drawing/2014/main" id="{98547BEF-00B6-3649-9055-E8994E079C7B}"/>
                  </a:ext>
                </a:extLst>
              </p:cNvPr>
              <p:cNvSpPr>
                <a:spLocks noEditPoints="1"/>
              </p:cNvSpPr>
              <p:nvPr/>
            </p:nvSpPr>
            <p:spPr bwMode="auto">
              <a:xfrm>
                <a:off x="3092451" y="2647951"/>
                <a:ext cx="241300" cy="180975"/>
              </a:xfrm>
              <a:custGeom>
                <a:avLst/>
                <a:gdLst>
                  <a:gd name="T0" fmla="*/ 56 w 64"/>
                  <a:gd name="T1" fmla="*/ 0 h 48"/>
                  <a:gd name="T2" fmla="*/ 8 w 64"/>
                  <a:gd name="T3" fmla="*/ 0 h 48"/>
                  <a:gd name="T4" fmla="*/ 0 w 64"/>
                  <a:gd name="T5" fmla="*/ 8 h 48"/>
                  <a:gd name="T6" fmla="*/ 0 w 64"/>
                  <a:gd name="T7" fmla="*/ 40 h 48"/>
                  <a:gd name="T8" fmla="*/ 8 w 64"/>
                  <a:gd name="T9" fmla="*/ 48 h 48"/>
                  <a:gd name="T10" fmla="*/ 56 w 64"/>
                  <a:gd name="T11" fmla="*/ 48 h 48"/>
                  <a:gd name="T12" fmla="*/ 64 w 64"/>
                  <a:gd name="T13" fmla="*/ 40 h 48"/>
                  <a:gd name="T14" fmla="*/ 64 w 64"/>
                  <a:gd name="T15" fmla="*/ 8 h 48"/>
                  <a:gd name="T16" fmla="*/ 56 w 64"/>
                  <a:gd name="T17" fmla="*/ 0 h 48"/>
                  <a:gd name="T18" fmla="*/ 60 w 64"/>
                  <a:gd name="T19" fmla="*/ 40 h 48"/>
                  <a:gd name="T20" fmla="*/ 56 w 64"/>
                  <a:gd name="T21" fmla="*/ 44 h 48"/>
                  <a:gd name="T22" fmla="*/ 8 w 64"/>
                  <a:gd name="T23" fmla="*/ 44 h 48"/>
                  <a:gd name="T24" fmla="*/ 4 w 64"/>
                  <a:gd name="T25" fmla="*/ 40 h 48"/>
                  <a:gd name="T26" fmla="*/ 4 w 64"/>
                  <a:gd name="T27" fmla="*/ 20 h 48"/>
                  <a:gd name="T28" fmla="*/ 60 w 64"/>
                  <a:gd name="T29" fmla="*/ 20 h 48"/>
                  <a:gd name="T30" fmla="*/ 60 w 64"/>
                  <a:gd name="T31" fmla="*/ 40 h 48"/>
                  <a:gd name="T32" fmla="*/ 60 w 64"/>
                  <a:gd name="T33" fmla="*/ 12 h 48"/>
                  <a:gd name="T34" fmla="*/ 4 w 64"/>
                  <a:gd name="T35" fmla="*/ 12 h 48"/>
                  <a:gd name="T36" fmla="*/ 4 w 64"/>
                  <a:gd name="T37" fmla="*/ 8 h 48"/>
                  <a:gd name="T38" fmla="*/ 8 w 64"/>
                  <a:gd name="T39" fmla="*/ 4 h 48"/>
                  <a:gd name="T40" fmla="*/ 56 w 64"/>
                  <a:gd name="T41" fmla="*/ 4 h 48"/>
                  <a:gd name="T42" fmla="*/ 60 w 64"/>
                  <a:gd name="T43" fmla="*/ 8 h 48"/>
                  <a:gd name="T44" fmla="*/ 60 w 64"/>
                  <a:gd name="T45"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8">
                    <a:moveTo>
                      <a:pt x="56" y="0"/>
                    </a:moveTo>
                    <a:cubicBezTo>
                      <a:pt x="8" y="0"/>
                      <a:pt x="8" y="0"/>
                      <a:pt x="8" y="0"/>
                    </a:cubicBezTo>
                    <a:cubicBezTo>
                      <a:pt x="4" y="0"/>
                      <a:pt x="0" y="4"/>
                      <a:pt x="0" y="8"/>
                    </a:cubicBezTo>
                    <a:cubicBezTo>
                      <a:pt x="0" y="40"/>
                      <a:pt x="0" y="40"/>
                      <a:pt x="0" y="40"/>
                    </a:cubicBezTo>
                    <a:cubicBezTo>
                      <a:pt x="0" y="44"/>
                      <a:pt x="4" y="48"/>
                      <a:pt x="8" y="48"/>
                    </a:cubicBezTo>
                    <a:cubicBezTo>
                      <a:pt x="56" y="48"/>
                      <a:pt x="56" y="48"/>
                      <a:pt x="56" y="48"/>
                    </a:cubicBezTo>
                    <a:cubicBezTo>
                      <a:pt x="60" y="48"/>
                      <a:pt x="64" y="44"/>
                      <a:pt x="64" y="40"/>
                    </a:cubicBezTo>
                    <a:cubicBezTo>
                      <a:pt x="64" y="8"/>
                      <a:pt x="64" y="8"/>
                      <a:pt x="64" y="8"/>
                    </a:cubicBezTo>
                    <a:cubicBezTo>
                      <a:pt x="64" y="4"/>
                      <a:pt x="60" y="0"/>
                      <a:pt x="56" y="0"/>
                    </a:cubicBezTo>
                    <a:close/>
                    <a:moveTo>
                      <a:pt x="60" y="40"/>
                    </a:moveTo>
                    <a:cubicBezTo>
                      <a:pt x="60" y="42"/>
                      <a:pt x="58" y="44"/>
                      <a:pt x="56" y="44"/>
                    </a:cubicBezTo>
                    <a:cubicBezTo>
                      <a:pt x="8" y="44"/>
                      <a:pt x="8" y="44"/>
                      <a:pt x="8" y="44"/>
                    </a:cubicBezTo>
                    <a:cubicBezTo>
                      <a:pt x="6" y="44"/>
                      <a:pt x="4" y="42"/>
                      <a:pt x="4" y="40"/>
                    </a:cubicBezTo>
                    <a:cubicBezTo>
                      <a:pt x="4" y="20"/>
                      <a:pt x="4" y="20"/>
                      <a:pt x="4" y="20"/>
                    </a:cubicBezTo>
                    <a:cubicBezTo>
                      <a:pt x="60" y="20"/>
                      <a:pt x="60" y="20"/>
                      <a:pt x="60" y="20"/>
                    </a:cubicBezTo>
                    <a:lnTo>
                      <a:pt x="60" y="40"/>
                    </a:lnTo>
                    <a:close/>
                    <a:moveTo>
                      <a:pt x="60" y="12"/>
                    </a:moveTo>
                    <a:cubicBezTo>
                      <a:pt x="4" y="12"/>
                      <a:pt x="4" y="12"/>
                      <a:pt x="4" y="12"/>
                    </a:cubicBezTo>
                    <a:cubicBezTo>
                      <a:pt x="4" y="8"/>
                      <a:pt x="4" y="8"/>
                      <a:pt x="4" y="8"/>
                    </a:cubicBezTo>
                    <a:cubicBezTo>
                      <a:pt x="4" y="6"/>
                      <a:pt x="6" y="4"/>
                      <a:pt x="8" y="4"/>
                    </a:cubicBezTo>
                    <a:cubicBezTo>
                      <a:pt x="56" y="4"/>
                      <a:pt x="56" y="4"/>
                      <a:pt x="56" y="4"/>
                    </a:cubicBezTo>
                    <a:cubicBezTo>
                      <a:pt x="58" y="4"/>
                      <a:pt x="60" y="6"/>
                      <a:pt x="60" y="8"/>
                    </a:cubicBezTo>
                    <a:lnTo>
                      <a:pt x="60" y="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17" name="Rectangle 149">
                <a:extLst>
                  <a:ext uri="{FF2B5EF4-FFF2-40B4-BE49-F238E27FC236}">
                    <a16:creationId xmlns:a16="http://schemas.microsoft.com/office/drawing/2014/main" id="{F4D25E00-3702-DD4C-9822-F35E11D40264}"/>
                  </a:ext>
                </a:extLst>
              </p:cNvPr>
              <p:cNvSpPr>
                <a:spLocks noChangeArrowheads="1"/>
              </p:cNvSpPr>
              <p:nvPr/>
            </p:nvSpPr>
            <p:spPr bwMode="auto">
              <a:xfrm>
                <a:off x="3122613" y="2738438"/>
                <a:ext cx="90488" cy="14288"/>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18" name="Rectangle 150">
                <a:extLst>
                  <a:ext uri="{FF2B5EF4-FFF2-40B4-BE49-F238E27FC236}">
                    <a16:creationId xmlns:a16="http://schemas.microsoft.com/office/drawing/2014/main" id="{05AE5159-5966-5B49-846C-E44F5DF1EBEC}"/>
                  </a:ext>
                </a:extLst>
              </p:cNvPr>
              <p:cNvSpPr>
                <a:spLocks noChangeArrowheads="1"/>
              </p:cNvSpPr>
              <p:nvPr/>
            </p:nvSpPr>
            <p:spPr bwMode="auto">
              <a:xfrm>
                <a:off x="3122613" y="2768601"/>
                <a:ext cx="30163" cy="14288"/>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19" name="Rectangle 151">
                <a:extLst>
                  <a:ext uri="{FF2B5EF4-FFF2-40B4-BE49-F238E27FC236}">
                    <a16:creationId xmlns:a16="http://schemas.microsoft.com/office/drawing/2014/main" id="{60AE77F2-EA29-3E49-8AFB-8CFDD5785628}"/>
                  </a:ext>
                </a:extLst>
              </p:cNvPr>
              <p:cNvSpPr>
                <a:spLocks noChangeArrowheads="1"/>
              </p:cNvSpPr>
              <p:nvPr/>
            </p:nvSpPr>
            <p:spPr bwMode="auto">
              <a:xfrm>
                <a:off x="3257551" y="2738438"/>
                <a:ext cx="46038" cy="3016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120" name="Group 119">
            <a:extLst>
              <a:ext uri="{FF2B5EF4-FFF2-40B4-BE49-F238E27FC236}">
                <a16:creationId xmlns:a16="http://schemas.microsoft.com/office/drawing/2014/main" id="{6ABA09C0-300B-0449-AEC8-67AAD1C2C17D}"/>
              </a:ext>
            </a:extLst>
          </p:cNvPr>
          <p:cNvGrpSpPr/>
          <p:nvPr/>
        </p:nvGrpSpPr>
        <p:grpSpPr>
          <a:xfrm>
            <a:off x="9656906" y="1630569"/>
            <a:ext cx="347472" cy="347472"/>
            <a:chOff x="9656906" y="1630569"/>
            <a:chExt cx="347472" cy="347472"/>
          </a:xfrm>
        </p:grpSpPr>
        <p:sp>
          <p:nvSpPr>
            <p:cNvPr id="121" name="Oval 120">
              <a:extLst>
                <a:ext uri="{FF2B5EF4-FFF2-40B4-BE49-F238E27FC236}">
                  <a16:creationId xmlns:a16="http://schemas.microsoft.com/office/drawing/2014/main" id="{9A6B36F6-E4C7-D649-8040-F7B32486DECA}"/>
                </a:ext>
              </a:extLst>
            </p:cNvPr>
            <p:cNvSpPr/>
            <p:nvPr/>
          </p:nvSpPr>
          <p:spPr>
            <a:xfrm>
              <a:off x="9656906" y="1630569"/>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Freeform 60">
              <a:extLst>
                <a:ext uri="{FF2B5EF4-FFF2-40B4-BE49-F238E27FC236}">
                  <a16:creationId xmlns:a16="http://schemas.microsoft.com/office/drawing/2014/main" id="{ACDD3710-8B39-7D44-8744-0F929E9F4493}"/>
                </a:ext>
              </a:extLst>
            </p:cNvPr>
            <p:cNvSpPr>
              <a:spLocks noEditPoints="1"/>
            </p:cNvSpPr>
            <p:nvPr/>
          </p:nvSpPr>
          <p:spPr bwMode="auto">
            <a:xfrm>
              <a:off x="9726390" y="1692034"/>
              <a:ext cx="208503" cy="224542"/>
            </a:xfrm>
            <a:custGeom>
              <a:avLst/>
              <a:gdLst>
                <a:gd name="T0" fmla="*/ 71 w 88"/>
                <a:gd name="T1" fmla="*/ 95 h 95"/>
                <a:gd name="T2" fmla="*/ 17 w 88"/>
                <a:gd name="T3" fmla="*/ 95 h 95"/>
                <a:gd name="T4" fmla="*/ 0 w 88"/>
                <a:gd name="T5" fmla="*/ 79 h 95"/>
                <a:gd name="T6" fmla="*/ 22 w 88"/>
                <a:gd name="T7" fmla="*/ 44 h 95"/>
                <a:gd name="T8" fmla="*/ 44 w 88"/>
                <a:gd name="T9" fmla="*/ 52 h 95"/>
                <a:gd name="T10" fmla="*/ 67 w 88"/>
                <a:gd name="T11" fmla="*/ 44 h 95"/>
                <a:gd name="T12" fmla="*/ 88 w 88"/>
                <a:gd name="T13" fmla="*/ 79 h 95"/>
                <a:gd name="T14" fmla="*/ 71 w 88"/>
                <a:gd name="T15" fmla="*/ 95 h 95"/>
                <a:gd name="T16" fmla="*/ 44 w 88"/>
                <a:gd name="T17" fmla="*/ 48 h 95"/>
                <a:gd name="T18" fmla="*/ 20 w 88"/>
                <a:gd name="T19" fmla="*/ 24 h 95"/>
                <a:gd name="T20" fmla="*/ 44 w 88"/>
                <a:gd name="T21" fmla="*/ 0 h 95"/>
                <a:gd name="T22" fmla="*/ 68 w 88"/>
                <a:gd name="T23" fmla="*/ 24 h 95"/>
                <a:gd name="T24" fmla="*/ 44 w 88"/>
                <a:gd name="T2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95">
                  <a:moveTo>
                    <a:pt x="71" y="95"/>
                  </a:moveTo>
                  <a:cubicBezTo>
                    <a:pt x="17" y="95"/>
                    <a:pt x="17" y="95"/>
                    <a:pt x="17" y="95"/>
                  </a:cubicBezTo>
                  <a:cubicBezTo>
                    <a:pt x="7" y="95"/>
                    <a:pt x="0" y="89"/>
                    <a:pt x="0" y="79"/>
                  </a:cubicBezTo>
                  <a:cubicBezTo>
                    <a:pt x="0" y="65"/>
                    <a:pt x="4" y="44"/>
                    <a:pt x="22" y="44"/>
                  </a:cubicBezTo>
                  <a:cubicBezTo>
                    <a:pt x="24" y="44"/>
                    <a:pt x="32" y="52"/>
                    <a:pt x="44" y="52"/>
                  </a:cubicBezTo>
                  <a:cubicBezTo>
                    <a:pt x="56" y="52"/>
                    <a:pt x="65" y="44"/>
                    <a:pt x="67" y="44"/>
                  </a:cubicBezTo>
                  <a:cubicBezTo>
                    <a:pt x="85" y="44"/>
                    <a:pt x="88" y="65"/>
                    <a:pt x="88" y="79"/>
                  </a:cubicBezTo>
                  <a:cubicBezTo>
                    <a:pt x="88" y="89"/>
                    <a:pt x="81" y="95"/>
                    <a:pt x="71" y="95"/>
                  </a:cubicBezTo>
                  <a:close/>
                  <a:moveTo>
                    <a:pt x="44" y="48"/>
                  </a:moveTo>
                  <a:cubicBezTo>
                    <a:pt x="31" y="48"/>
                    <a:pt x="20" y="37"/>
                    <a:pt x="20" y="24"/>
                  </a:cubicBezTo>
                  <a:cubicBezTo>
                    <a:pt x="20" y="10"/>
                    <a:pt x="31" y="0"/>
                    <a:pt x="44" y="0"/>
                  </a:cubicBezTo>
                  <a:cubicBezTo>
                    <a:pt x="57" y="0"/>
                    <a:pt x="68" y="10"/>
                    <a:pt x="68" y="24"/>
                  </a:cubicBezTo>
                  <a:cubicBezTo>
                    <a:pt x="68" y="37"/>
                    <a:pt x="57" y="48"/>
                    <a:pt x="44" y="48"/>
                  </a:cubicBezTo>
                  <a:close/>
                </a:path>
              </a:pathLst>
            </a:custGeom>
            <a:solidFill>
              <a:schemeClr val="bg1"/>
            </a:solidFill>
            <a:ln w="6350">
              <a:solidFill>
                <a:srgbClr val="00548A"/>
              </a:solid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a:extLst>
              <a:ext uri="{FF2B5EF4-FFF2-40B4-BE49-F238E27FC236}">
                <a16:creationId xmlns:a16="http://schemas.microsoft.com/office/drawing/2014/main" id="{B8B2EA47-ED62-C147-B3ED-1BD7490512D9}"/>
              </a:ext>
            </a:extLst>
          </p:cNvPr>
          <p:cNvGrpSpPr/>
          <p:nvPr/>
        </p:nvGrpSpPr>
        <p:grpSpPr>
          <a:xfrm>
            <a:off x="4646688" y="4127314"/>
            <a:ext cx="347472" cy="347472"/>
            <a:chOff x="4646688" y="3970147"/>
            <a:chExt cx="347472" cy="347472"/>
          </a:xfrm>
        </p:grpSpPr>
        <p:sp>
          <p:nvSpPr>
            <p:cNvPr id="130" name="Oval 129">
              <a:extLst>
                <a:ext uri="{FF2B5EF4-FFF2-40B4-BE49-F238E27FC236}">
                  <a16:creationId xmlns:a16="http://schemas.microsoft.com/office/drawing/2014/main" id="{C68F4C5D-0302-744F-A3E7-87E6F9CDFCFA}"/>
                </a:ext>
              </a:extLst>
            </p:cNvPr>
            <p:cNvSpPr/>
            <p:nvPr/>
          </p:nvSpPr>
          <p:spPr>
            <a:xfrm>
              <a:off x="4646688" y="3970147"/>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a:extLst>
                <a:ext uri="{FF2B5EF4-FFF2-40B4-BE49-F238E27FC236}">
                  <a16:creationId xmlns:a16="http://schemas.microsoft.com/office/drawing/2014/main" id="{72417479-814C-8E4D-AC23-7F8AFEF4FB8B}"/>
                </a:ext>
              </a:extLst>
            </p:cNvPr>
            <p:cNvGrpSpPr/>
            <p:nvPr/>
          </p:nvGrpSpPr>
          <p:grpSpPr>
            <a:xfrm rot="21036247">
              <a:off x="4683866" y="4056223"/>
              <a:ext cx="279279" cy="177060"/>
              <a:chOff x="7726363" y="1603045"/>
              <a:chExt cx="876914" cy="555955"/>
            </a:xfrm>
            <a:solidFill>
              <a:schemeClr val="bg1"/>
            </a:solidFill>
          </p:grpSpPr>
          <p:grpSp>
            <p:nvGrpSpPr>
              <p:cNvPr id="132" name="Group 131">
                <a:extLst>
                  <a:ext uri="{FF2B5EF4-FFF2-40B4-BE49-F238E27FC236}">
                    <a16:creationId xmlns:a16="http://schemas.microsoft.com/office/drawing/2014/main" id="{63E9FD5E-9AB0-C74A-8824-6F64797B8250}"/>
                  </a:ext>
                </a:extLst>
              </p:cNvPr>
              <p:cNvGrpSpPr/>
              <p:nvPr/>
            </p:nvGrpSpPr>
            <p:grpSpPr>
              <a:xfrm>
                <a:off x="7726363" y="1666875"/>
                <a:ext cx="492125" cy="492125"/>
                <a:chOff x="7726363" y="1666875"/>
                <a:chExt cx="492125" cy="492125"/>
              </a:xfrm>
              <a:grpFill/>
            </p:grpSpPr>
            <p:sp>
              <p:nvSpPr>
                <p:cNvPr id="137" name="Freeform 10">
                  <a:extLst>
                    <a:ext uri="{FF2B5EF4-FFF2-40B4-BE49-F238E27FC236}">
                      <a16:creationId xmlns:a16="http://schemas.microsoft.com/office/drawing/2014/main" id="{41817C46-CFF9-7E49-B7AB-4E481D33AEEA}"/>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8" name="Freeform 11">
                  <a:extLst>
                    <a:ext uri="{FF2B5EF4-FFF2-40B4-BE49-F238E27FC236}">
                      <a16:creationId xmlns:a16="http://schemas.microsoft.com/office/drawing/2014/main" id="{B78676CD-7055-D64F-B792-969E6D13990D}"/>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9" name="Freeform 12">
                  <a:extLst>
                    <a:ext uri="{FF2B5EF4-FFF2-40B4-BE49-F238E27FC236}">
                      <a16:creationId xmlns:a16="http://schemas.microsoft.com/office/drawing/2014/main" id="{6AE7DAAD-6E25-864B-ABF5-11E5883FEC5A}"/>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nvGrpSpPr>
              <p:cNvPr id="133" name="Group 132">
                <a:extLst>
                  <a:ext uri="{FF2B5EF4-FFF2-40B4-BE49-F238E27FC236}">
                    <a16:creationId xmlns:a16="http://schemas.microsoft.com/office/drawing/2014/main" id="{8D3915B4-82D4-0441-BF41-12FE505AD7B3}"/>
                  </a:ext>
                </a:extLst>
              </p:cNvPr>
              <p:cNvGrpSpPr/>
              <p:nvPr/>
            </p:nvGrpSpPr>
            <p:grpSpPr>
              <a:xfrm>
                <a:off x="8191089" y="1603045"/>
                <a:ext cx="412188" cy="412188"/>
                <a:chOff x="7726363" y="1666875"/>
                <a:chExt cx="492125" cy="492125"/>
              </a:xfrm>
              <a:grpFill/>
            </p:grpSpPr>
            <p:sp>
              <p:nvSpPr>
                <p:cNvPr id="134" name="Freeform 10">
                  <a:extLst>
                    <a:ext uri="{FF2B5EF4-FFF2-40B4-BE49-F238E27FC236}">
                      <a16:creationId xmlns:a16="http://schemas.microsoft.com/office/drawing/2014/main" id="{9C9AA070-020E-4240-8D4E-6374892C8820}"/>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5" name="Freeform 11">
                  <a:extLst>
                    <a:ext uri="{FF2B5EF4-FFF2-40B4-BE49-F238E27FC236}">
                      <a16:creationId xmlns:a16="http://schemas.microsoft.com/office/drawing/2014/main" id="{D87B82AD-F98A-CE48-BDA4-A463D7B39862}"/>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6" name="Freeform 12">
                  <a:extLst>
                    <a:ext uri="{FF2B5EF4-FFF2-40B4-BE49-F238E27FC236}">
                      <a16:creationId xmlns:a16="http://schemas.microsoft.com/office/drawing/2014/main" id="{96D8D5BE-DEC7-1B46-86CA-E20F7ACBCB65}"/>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grpSp>
      <p:grpSp>
        <p:nvGrpSpPr>
          <p:cNvPr id="140" name="Group 139">
            <a:extLst>
              <a:ext uri="{FF2B5EF4-FFF2-40B4-BE49-F238E27FC236}">
                <a16:creationId xmlns:a16="http://schemas.microsoft.com/office/drawing/2014/main" id="{46938E71-AA80-974B-A6B0-4D6D9CA48CA5}"/>
              </a:ext>
            </a:extLst>
          </p:cNvPr>
          <p:cNvGrpSpPr/>
          <p:nvPr/>
        </p:nvGrpSpPr>
        <p:grpSpPr>
          <a:xfrm>
            <a:off x="3424264" y="4134222"/>
            <a:ext cx="347472" cy="347472"/>
            <a:chOff x="3424264" y="3977055"/>
            <a:chExt cx="347472" cy="347472"/>
          </a:xfrm>
        </p:grpSpPr>
        <p:sp>
          <p:nvSpPr>
            <p:cNvPr id="141" name="Oval 140">
              <a:extLst>
                <a:ext uri="{FF2B5EF4-FFF2-40B4-BE49-F238E27FC236}">
                  <a16:creationId xmlns:a16="http://schemas.microsoft.com/office/drawing/2014/main" id="{7D750227-6540-0D4A-A231-384DC6337A4E}"/>
                </a:ext>
              </a:extLst>
            </p:cNvPr>
            <p:cNvSpPr/>
            <p:nvPr/>
          </p:nvSpPr>
          <p:spPr>
            <a:xfrm>
              <a:off x="3424264" y="3977055"/>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2" name="Group 141">
              <a:extLst>
                <a:ext uri="{FF2B5EF4-FFF2-40B4-BE49-F238E27FC236}">
                  <a16:creationId xmlns:a16="http://schemas.microsoft.com/office/drawing/2014/main" id="{8DA79E2E-7ADB-344F-9C50-EF75E9609E70}"/>
                </a:ext>
              </a:extLst>
            </p:cNvPr>
            <p:cNvGrpSpPr/>
            <p:nvPr/>
          </p:nvGrpSpPr>
          <p:grpSpPr>
            <a:xfrm>
              <a:off x="3493424" y="4036026"/>
              <a:ext cx="218985" cy="220434"/>
              <a:chOff x="9344026" y="2587626"/>
              <a:chExt cx="239713" cy="241300"/>
            </a:xfrm>
            <a:solidFill>
              <a:schemeClr val="bg1"/>
            </a:solidFill>
          </p:grpSpPr>
          <p:sp>
            <p:nvSpPr>
              <p:cNvPr id="143" name="Oval 339">
                <a:extLst>
                  <a:ext uri="{FF2B5EF4-FFF2-40B4-BE49-F238E27FC236}">
                    <a16:creationId xmlns:a16="http://schemas.microsoft.com/office/drawing/2014/main" id="{E26C4436-7030-AA43-93A8-8CE0CFC07217}"/>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44" name="Oval 340">
                <a:extLst>
                  <a:ext uri="{FF2B5EF4-FFF2-40B4-BE49-F238E27FC236}">
                    <a16:creationId xmlns:a16="http://schemas.microsoft.com/office/drawing/2014/main" id="{977DD941-73A9-134F-9A90-D35ACF4FF333}"/>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45" name="Oval 341">
                <a:extLst>
                  <a:ext uri="{FF2B5EF4-FFF2-40B4-BE49-F238E27FC236}">
                    <a16:creationId xmlns:a16="http://schemas.microsoft.com/office/drawing/2014/main" id="{7E923EC8-EE53-6840-8DBE-A4719A01B8FE}"/>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46" name="Freeform 342">
                <a:extLst>
                  <a:ext uri="{FF2B5EF4-FFF2-40B4-BE49-F238E27FC236}">
                    <a16:creationId xmlns:a16="http://schemas.microsoft.com/office/drawing/2014/main" id="{AD9C89C6-28F0-1942-9FA8-D85D46212B86}"/>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147" name="Group 146">
            <a:extLst>
              <a:ext uri="{FF2B5EF4-FFF2-40B4-BE49-F238E27FC236}">
                <a16:creationId xmlns:a16="http://schemas.microsoft.com/office/drawing/2014/main" id="{C9860809-ACEB-6A48-8D28-E2D5593527CF}"/>
              </a:ext>
            </a:extLst>
          </p:cNvPr>
          <p:cNvGrpSpPr/>
          <p:nvPr/>
        </p:nvGrpSpPr>
        <p:grpSpPr>
          <a:xfrm>
            <a:off x="2158008" y="4603440"/>
            <a:ext cx="347472" cy="347472"/>
            <a:chOff x="2158008" y="4685436"/>
            <a:chExt cx="347472" cy="347472"/>
          </a:xfrm>
        </p:grpSpPr>
        <p:sp>
          <p:nvSpPr>
            <p:cNvPr id="148" name="Oval 147">
              <a:extLst>
                <a:ext uri="{FF2B5EF4-FFF2-40B4-BE49-F238E27FC236}">
                  <a16:creationId xmlns:a16="http://schemas.microsoft.com/office/drawing/2014/main" id="{7C62FD70-C710-A14A-A886-33D9827E626E}"/>
                </a:ext>
              </a:extLst>
            </p:cNvPr>
            <p:cNvSpPr/>
            <p:nvPr/>
          </p:nvSpPr>
          <p:spPr>
            <a:xfrm>
              <a:off x="2158008" y="4685436"/>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Freeform 148">
              <a:extLst>
                <a:ext uri="{FF2B5EF4-FFF2-40B4-BE49-F238E27FC236}">
                  <a16:creationId xmlns:a16="http://schemas.microsoft.com/office/drawing/2014/main" id="{1D71F804-DA4E-224C-A763-3B0E622FD4FA}"/>
                </a:ext>
              </a:extLst>
            </p:cNvPr>
            <p:cNvSpPr>
              <a:spLocks noEditPoints="1"/>
            </p:cNvSpPr>
            <p:nvPr/>
          </p:nvSpPr>
          <p:spPr bwMode="auto">
            <a:xfrm>
              <a:off x="2225656" y="4774558"/>
              <a:ext cx="223267" cy="194166"/>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1EE3DC9B-0992-8D4B-BB85-18BA04BAD031}"/>
              </a:ext>
            </a:extLst>
          </p:cNvPr>
          <p:cNvGrpSpPr/>
          <p:nvPr/>
        </p:nvGrpSpPr>
        <p:grpSpPr>
          <a:xfrm>
            <a:off x="2158008" y="3666929"/>
            <a:ext cx="347472" cy="347472"/>
            <a:chOff x="2158008" y="3748925"/>
            <a:chExt cx="347472" cy="347472"/>
          </a:xfrm>
        </p:grpSpPr>
        <p:sp>
          <p:nvSpPr>
            <p:cNvPr id="151" name="Oval 150">
              <a:extLst>
                <a:ext uri="{FF2B5EF4-FFF2-40B4-BE49-F238E27FC236}">
                  <a16:creationId xmlns:a16="http://schemas.microsoft.com/office/drawing/2014/main" id="{63CD26CC-84FF-204C-BB2E-FF323626F0EF}"/>
                </a:ext>
              </a:extLst>
            </p:cNvPr>
            <p:cNvSpPr/>
            <p:nvPr/>
          </p:nvSpPr>
          <p:spPr>
            <a:xfrm>
              <a:off x="2158008" y="3748925"/>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Freeform 151">
              <a:extLst>
                <a:ext uri="{FF2B5EF4-FFF2-40B4-BE49-F238E27FC236}">
                  <a16:creationId xmlns:a16="http://schemas.microsoft.com/office/drawing/2014/main" id="{CF301E73-8CD8-AE4F-ACC3-B2DBE41DBD24}"/>
                </a:ext>
              </a:extLst>
            </p:cNvPr>
            <p:cNvSpPr>
              <a:spLocks noEditPoints="1"/>
            </p:cNvSpPr>
            <p:nvPr/>
          </p:nvSpPr>
          <p:spPr bwMode="auto">
            <a:xfrm>
              <a:off x="2225656" y="3833036"/>
              <a:ext cx="223267" cy="194166"/>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85" name="Rounded Rectangle 84">
            <a:extLst>
              <a:ext uri="{FF2B5EF4-FFF2-40B4-BE49-F238E27FC236}">
                <a16:creationId xmlns:a16="http://schemas.microsoft.com/office/drawing/2014/main" id="{72F33F03-7B10-F248-B99C-C9E6DB3FF58D}"/>
              </a:ext>
            </a:extLst>
          </p:cNvPr>
          <p:cNvSpPr/>
          <p:nvPr/>
        </p:nvSpPr>
        <p:spPr>
          <a:xfrm>
            <a:off x="3257408"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86" name="Rounded Rectangle 85">
            <a:extLst>
              <a:ext uri="{FF2B5EF4-FFF2-40B4-BE49-F238E27FC236}">
                <a16:creationId xmlns:a16="http://schemas.microsoft.com/office/drawing/2014/main" id="{F7305094-227E-394C-853D-FE38C17141F1}"/>
              </a:ext>
            </a:extLst>
          </p:cNvPr>
          <p:cNvSpPr/>
          <p:nvPr/>
        </p:nvSpPr>
        <p:spPr>
          <a:xfrm>
            <a:off x="3545444"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87" name="Rounded Rectangle 86">
            <a:extLst>
              <a:ext uri="{FF2B5EF4-FFF2-40B4-BE49-F238E27FC236}">
                <a16:creationId xmlns:a16="http://schemas.microsoft.com/office/drawing/2014/main" id="{6E02114C-C167-E74D-B915-3DDCCB544F76}"/>
              </a:ext>
            </a:extLst>
          </p:cNvPr>
          <p:cNvSpPr/>
          <p:nvPr/>
        </p:nvSpPr>
        <p:spPr>
          <a:xfrm>
            <a:off x="3833480"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88" name="Rounded Rectangle 87">
            <a:extLst>
              <a:ext uri="{FF2B5EF4-FFF2-40B4-BE49-F238E27FC236}">
                <a16:creationId xmlns:a16="http://schemas.microsoft.com/office/drawing/2014/main" id="{781D625C-E4F2-1B4A-9224-9000D18BC2B5}"/>
              </a:ext>
            </a:extLst>
          </p:cNvPr>
          <p:cNvSpPr/>
          <p:nvPr/>
        </p:nvSpPr>
        <p:spPr>
          <a:xfrm>
            <a:off x="41215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89" name="Rounded Rectangle 88">
            <a:extLst>
              <a:ext uri="{FF2B5EF4-FFF2-40B4-BE49-F238E27FC236}">
                <a16:creationId xmlns:a16="http://schemas.microsoft.com/office/drawing/2014/main" id="{DFE1A74B-0842-0C4B-864B-99FF596C5E6F}"/>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90" name="Rounded Rectangle 89">
            <a:extLst>
              <a:ext uri="{FF2B5EF4-FFF2-40B4-BE49-F238E27FC236}">
                <a16:creationId xmlns:a16="http://schemas.microsoft.com/office/drawing/2014/main" id="{5D588A93-E9AA-8142-BCBB-32AF3A4B4778}"/>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91" name="Rounded Rectangle 90">
            <a:extLst>
              <a:ext uri="{FF2B5EF4-FFF2-40B4-BE49-F238E27FC236}">
                <a16:creationId xmlns:a16="http://schemas.microsoft.com/office/drawing/2014/main" id="{368BC423-D6DE-A84D-A56F-71D6CE161346}"/>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92" name="Rounded Rectangle 91">
            <a:extLst>
              <a:ext uri="{FF2B5EF4-FFF2-40B4-BE49-F238E27FC236}">
                <a16:creationId xmlns:a16="http://schemas.microsoft.com/office/drawing/2014/main" id="{C9A0C981-E3FC-1142-A5BD-487203A76BC6}"/>
              </a:ext>
            </a:extLst>
          </p:cNvPr>
          <p:cNvSpPr/>
          <p:nvPr/>
        </p:nvSpPr>
        <p:spPr>
          <a:xfrm>
            <a:off x="2560692"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80" name="Rounded Rectangle 79">
            <a:extLst>
              <a:ext uri="{FF2B5EF4-FFF2-40B4-BE49-F238E27FC236}">
                <a16:creationId xmlns:a16="http://schemas.microsoft.com/office/drawing/2014/main" id="{847493AD-C185-C541-8479-A48256642339}"/>
              </a:ext>
            </a:extLst>
          </p:cNvPr>
          <p:cNvSpPr/>
          <p:nvPr/>
        </p:nvSpPr>
        <p:spPr>
          <a:xfrm>
            <a:off x="4827563"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grpSp>
        <p:nvGrpSpPr>
          <p:cNvPr id="94" name="Group 93">
            <a:extLst>
              <a:ext uri="{FF2B5EF4-FFF2-40B4-BE49-F238E27FC236}">
                <a16:creationId xmlns:a16="http://schemas.microsoft.com/office/drawing/2014/main" id="{4D67ED4E-0007-6847-9D28-D3BDCF1273CB}"/>
              </a:ext>
            </a:extLst>
          </p:cNvPr>
          <p:cNvGrpSpPr>
            <a:grpSpLocks noChangeAspect="1"/>
          </p:cNvGrpSpPr>
          <p:nvPr/>
        </p:nvGrpSpPr>
        <p:grpSpPr>
          <a:xfrm>
            <a:off x="10931828" y="4126082"/>
            <a:ext cx="347472" cy="347472"/>
            <a:chOff x="5646290" y="3095375"/>
            <a:chExt cx="878732" cy="878732"/>
          </a:xfrm>
        </p:grpSpPr>
        <p:sp>
          <p:nvSpPr>
            <p:cNvPr id="95" name="Oval 94">
              <a:extLst>
                <a:ext uri="{FF2B5EF4-FFF2-40B4-BE49-F238E27FC236}">
                  <a16:creationId xmlns:a16="http://schemas.microsoft.com/office/drawing/2014/main" id="{07A76A09-7008-4346-9633-D8A73DB6F8BC}"/>
                </a:ext>
              </a:extLst>
            </p:cNvPr>
            <p:cNvSpPr/>
            <p:nvPr/>
          </p:nvSpPr>
          <p:spPr>
            <a:xfrm>
              <a:off x="5646290" y="3095375"/>
              <a:ext cx="878732" cy="87873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38">
              <a:extLst>
                <a:ext uri="{FF2B5EF4-FFF2-40B4-BE49-F238E27FC236}">
                  <a16:creationId xmlns:a16="http://schemas.microsoft.com/office/drawing/2014/main" id="{C77030EA-4A82-F148-8544-1B15B12A5E44}"/>
                </a:ext>
              </a:extLst>
            </p:cNvPr>
            <p:cNvSpPr>
              <a:spLocks noEditPoints="1"/>
            </p:cNvSpPr>
            <p:nvPr/>
          </p:nvSpPr>
          <p:spPr bwMode="auto">
            <a:xfrm>
              <a:off x="5780751" y="3233672"/>
              <a:ext cx="609810" cy="602139"/>
            </a:xfrm>
            <a:custGeom>
              <a:avLst/>
              <a:gdLst>
                <a:gd name="T0" fmla="*/ 58 w 202"/>
                <a:gd name="T1" fmla="*/ 162 h 199"/>
                <a:gd name="T2" fmla="*/ 150 w 202"/>
                <a:gd name="T3" fmla="*/ 157 h 199"/>
                <a:gd name="T4" fmla="*/ 144 w 202"/>
                <a:gd name="T5" fmla="*/ 139 h 199"/>
                <a:gd name="T6" fmla="*/ 52 w 202"/>
                <a:gd name="T7" fmla="*/ 144 h 199"/>
                <a:gd name="T8" fmla="*/ 76 w 202"/>
                <a:gd name="T9" fmla="*/ 147 h 199"/>
                <a:gd name="T10" fmla="*/ 76 w 202"/>
                <a:gd name="T11" fmla="*/ 155 h 199"/>
                <a:gd name="T12" fmla="*/ 76 w 202"/>
                <a:gd name="T13" fmla="*/ 147 h 199"/>
                <a:gd name="T14" fmla="*/ 66 w 202"/>
                <a:gd name="T15" fmla="*/ 151 h 199"/>
                <a:gd name="T16" fmla="*/ 58 w 202"/>
                <a:gd name="T17" fmla="*/ 151 h 199"/>
                <a:gd name="T18" fmla="*/ 85 w 202"/>
                <a:gd name="T19" fmla="*/ 189 h 199"/>
                <a:gd name="T20" fmla="*/ 62 w 202"/>
                <a:gd name="T21" fmla="*/ 193 h 199"/>
                <a:gd name="T22" fmla="*/ 47 w 202"/>
                <a:gd name="T23" fmla="*/ 189 h 199"/>
                <a:gd name="T24" fmla="*/ 62 w 202"/>
                <a:gd name="T25" fmla="*/ 186 h 199"/>
                <a:gd name="T26" fmla="*/ 85 w 202"/>
                <a:gd name="T27" fmla="*/ 189 h 199"/>
                <a:gd name="T28" fmla="*/ 58 w 202"/>
                <a:gd name="T29" fmla="*/ 133 h 199"/>
                <a:gd name="T30" fmla="*/ 150 w 202"/>
                <a:gd name="T31" fmla="*/ 128 h 199"/>
                <a:gd name="T32" fmla="*/ 144 w 202"/>
                <a:gd name="T33" fmla="*/ 110 h 199"/>
                <a:gd name="T34" fmla="*/ 52 w 202"/>
                <a:gd name="T35" fmla="*/ 115 h 199"/>
                <a:gd name="T36" fmla="*/ 76 w 202"/>
                <a:gd name="T37" fmla="*/ 118 h 199"/>
                <a:gd name="T38" fmla="*/ 76 w 202"/>
                <a:gd name="T39" fmla="*/ 126 h 199"/>
                <a:gd name="T40" fmla="*/ 76 w 202"/>
                <a:gd name="T41" fmla="*/ 118 h 199"/>
                <a:gd name="T42" fmla="*/ 66 w 202"/>
                <a:gd name="T43" fmla="*/ 122 h 199"/>
                <a:gd name="T44" fmla="*/ 58 w 202"/>
                <a:gd name="T45" fmla="*/ 122 h 199"/>
                <a:gd name="T46" fmla="*/ 58 w 202"/>
                <a:gd name="T47" fmla="*/ 104 h 199"/>
                <a:gd name="T48" fmla="*/ 150 w 202"/>
                <a:gd name="T49" fmla="*/ 99 h 199"/>
                <a:gd name="T50" fmla="*/ 144 w 202"/>
                <a:gd name="T51" fmla="*/ 81 h 199"/>
                <a:gd name="T52" fmla="*/ 52 w 202"/>
                <a:gd name="T53" fmla="*/ 86 h 199"/>
                <a:gd name="T54" fmla="*/ 58 w 202"/>
                <a:gd name="T55" fmla="*/ 104 h 199"/>
                <a:gd name="T56" fmla="*/ 80 w 202"/>
                <a:gd name="T57" fmla="*/ 93 h 199"/>
                <a:gd name="T58" fmla="*/ 72 w 202"/>
                <a:gd name="T59" fmla="*/ 93 h 199"/>
                <a:gd name="T60" fmla="*/ 62 w 202"/>
                <a:gd name="T61" fmla="*/ 89 h 199"/>
                <a:gd name="T62" fmla="*/ 62 w 202"/>
                <a:gd name="T63" fmla="*/ 97 h 199"/>
                <a:gd name="T64" fmla="*/ 62 w 202"/>
                <a:gd name="T65" fmla="*/ 89 h 199"/>
                <a:gd name="T66" fmla="*/ 147 w 202"/>
                <a:gd name="T67" fmla="*/ 197 h 199"/>
                <a:gd name="T68" fmla="*/ 117 w 202"/>
                <a:gd name="T69" fmla="*/ 193 h 199"/>
                <a:gd name="T70" fmla="*/ 117 w 202"/>
                <a:gd name="T71" fmla="*/ 186 h 199"/>
                <a:gd name="T72" fmla="*/ 147 w 202"/>
                <a:gd name="T73" fmla="*/ 181 h 199"/>
                <a:gd name="T74" fmla="*/ 112 w 202"/>
                <a:gd name="T75" fmla="*/ 188 h 199"/>
                <a:gd name="T76" fmla="*/ 90 w 202"/>
                <a:gd name="T77" fmla="*/ 188 h 199"/>
                <a:gd name="T78" fmla="*/ 95 w 202"/>
                <a:gd name="T79" fmla="*/ 168 h 199"/>
                <a:gd name="T80" fmla="*/ 107 w 202"/>
                <a:gd name="T81" fmla="*/ 179 h 199"/>
                <a:gd name="T82" fmla="*/ 202 w 202"/>
                <a:gd name="T83" fmla="*/ 79 h 199"/>
                <a:gd name="T84" fmla="*/ 156 w 202"/>
                <a:gd name="T85" fmla="*/ 117 h 199"/>
                <a:gd name="T86" fmla="*/ 152 w 202"/>
                <a:gd name="T87" fmla="*/ 107 h 199"/>
                <a:gd name="T88" fmla="*/ 156 w 202"/>
                <a:gd name="T89" fmla="*/ 86 h 199"/>
                <a:gd name="T90" fmla="*/ 58 w 202"/>
                <a:gd name="T91" fmla="*/ 75 h 199"/>
                <a:gd name="T92" fmla="*/ 46 w 202"/>
                <a:gd name="T93" fmla="*/ 99 h 199"/>
                <a:gd name="T94" fmla="*/ 46 w 202"/>
                <a:gd name="T95" fmla="*/ 115 h 199"/>
                <a:gd name="T96" fmla="*/ 31 w 202"/>
                <a:gd name="T97" fmla="*/ 117 h 199"/>
                <a:gd name="T98" fmla="*/ 31 w 202"/>
                <a:gd name="T99" fmla="*/ 55 h 199"/>
                <a:gd name="T100" fmla="*/ 34 w 202"/>
                <a:gd name="T101" fmla="*/ 53 h 199"/>
                <a:gd name="T102" fmla="*/ 95 w 202"/>
                <a:gd name="T103" fmla="*/ 0 h 199"/>
                <a:gd name="T104" fmla="*/ 133 w 202"/>
                <a:gd name="T105" fmla="*/ 28 h 199"/>
                <a:gd name="T106" fmla="*/ 163 w 202"/>
                <a:gd name="T107" fmla="*/ 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199">
                  <a:moveTo>
                    <a:pt x="52" y="157"/>
                  </a:moveTo>
                  <a:cubicBezTo>
                    <a:pt x="52" y="160"/>
                    <a:pt x="55" y="162"/>
                    <a:pt x="58" y="162"/>
                  </a:cubicBezTo>
                  <a:cubicBezTo>
                    <a:pt x="144" y="162"/>
                    <a:pt x="144" y="162"/>
                    <a:pt x="144" y="162"/>
                  </a:cubicBezTo>
                  <a:cubicBezTo>
                    <a:pt x="147" y="162"/>
                    <a:pt x="150" y="160"/>
                    <a:pt x="150" y="157"/>
                  </a:cubicBezTo>
                  <a:cubicBezTo>
                    <a:pt x="150" y="144"/>
                    <a:pt x="150" y="144"/>
                    <a:pt x="150" y="144"/>
                  </a:cubicBezTo>
                  <a:cubicBezTo>
                    <a:pt x="150" y="141"/>
                    <a:pt x="147" y="139"/>
                    <a:pt x="144" y="139"/>
                  </a:cubicBezTo>
                  <a:cubicBezTo>
                    <a:pt x="58" y="139"/>
                    <a:pt x="58" y="139"/>
                    <a:pt x="58" y="139"/>
                  </a:cubicBezTo>
                  <a:cubicBezTo>
                    <a:pt x="55" y="139"/>
                    <a:pt x="52" y="141"/>
                    <a:pt x="52" y="144"/>
                  </a:cubicBezTo>
                  <a:lnTo>
                    <a:pt x="52" y="157"/>
                  </a:lnTo>
                  <a:close/>
                  <a:moveTo>
                    <a:pt x="76" y="147"/>
                  </a:moveTo>
                  <a:cubicBezTo>
                    <a:pt x="79" y="147"/>
                    <a:pt x="80" y="148"/>
                    <a:pt x="80" y="151"/>
                  </a:cubicBezTo>
                  <a:cubicBezTo>
                    <a:pt x="80" y="153"/>
                    <a:pt x="79" y="155"/>
                    <a:pt x="76" y="155"/>
                  </a:cubicBezTo>
                  <a:cubicBezTo>
                    <a:pt x="74" y="155"/>
                    <a:pt x="72" y="153"/>
                    <a:pt x="72" y="151"/>
                  </a:cubicBezTo>
                  <a:cubicBezTo>
                    <a:pt x="72" y="148"/>
                    <a:pt x="74" y="147"/>
                    <a:pt x="76" y="147"/>
                  </a:cubicBezTo>
                  <a:close/>
                  <a:moveTo>
                    <a:pt x="62" y="147"/>
                  </a:moveTo>
                  <a:cubicBezTo>
                    <a:pt x="65" y="147"/>
                    <a:pt x="66" y="148"/>
                    <a:pt x="66" y="151"/>
                  </a:cubicBezTo>
                  <a:cubicBezTo>
                    <a:pt x="66" y="153"/>
                    <a:pt x="65" y="155"/>
                    <a:pt x="62" y="155"/>
                  </a:cubicBezTo>
                  <a:cubicBezTo>
                    <a:pt x="60" y="155"/>
                    <a:pt x="58" y="153"/>
                    <a:pt x="58" y="151"/>
                  </a:cubicBezTo>
                  <a:cubicBezTo>
                    <a:pt x="58" y="148"/>
                    <a:pt x="60" y="147"/>
                    <a:pt x="62" y="147"/>
                  </a:cubicBezTo>
                  <a:close/>
                  <a:moveTo>
                    <a:pt x="85" y="189"/>
                  </a:moveTo>
                  <a:cubicBezTo>
                    <a:pt x="85" y="190"/>
                    <a:pt x="85" y="192"/>
                    <a:pt x="86" y="193"/>
                  </a:cubicBezTo>
                  <a:cubicBezTo>
                    <a:pt x="62" y="193"/>
                    <a:pt x="62" y="193"/>
                    <a:pt x="62" y="193"/>
                  </a:cubicBezTo>
                  <a:cubicBezTo>
                    <a:pt x="61" y="195"/>
                    <a:pt x="58" y="197"/>
                    <a:pt x="55" y="197"/>
                  </a:cubicBezTo>
                  <a:cubicBezTo>
                    <a:pt x="51" y="197"/>
                    <a:pt x="47" y="193"/>
                    <a:pt x="47" y="189"/>
                  </a:cubicBezTo>
                  <a:cubicBezTo>
                    <a:pt x="47" y="185"/>
                    <a:pt x="51" y="181"/>
                    <a:pt x="55" y="181"/>
                  </a:cubicBezTo>
                  <a:cubicBezTo>
                    <a:pt x="58" y="181"/>
                    <a:pt x="61" y="183"/>
                    <a:pt x="62" y="186"/>
                  </a:cubicBezTo>
                  <a:cubicBezTo>
                    <a:pt x="86" y="186"/>
                    <a:pt x="86" y="186"/>
                    <a:pt x="86" y="186"/>
                  </a:cubicBezTo>
                  <a:cubicBezTo>
                    <a:pt x="85" y="187"/>
                    <a:pt x="85" y="188"/>
                    <a:pt x="85" y="189"/>
                  </a:cubicBezTo>
                  <a:close/>
                  <a:moveTo>
                    <a:pt x="52" y="128"/>
                  </a:moveTo>
                  <a:cubicBezTo>
                    <a:pt x="52" y="131"/>
                    <a:pt x="55" y="133"/>
                    <a:pt x="58" y="133"/>
                  </a:cubicBezTo>
                  <a:cubicBezTo>
                    <a:pt x="144" y="133"/>
                    <a:pt x="144" y="133"/>
                    <a:pt x="144" y="133"/>
                  </a:cubicBezTo>
                  <a:cubicBezTo>
                    <a:pt x="147" y="133"/>
                    <a:pt x="150" y="131"/>
                    <a:pt x="150" y="128"/>
                  </a:cubicBezTo>
                  <a:cubicBezTo>
                    <a:pt x="150" y="115"/>
                    <a:pt x="150" y="115"/>
                    <a:pt x="150" y="115"/>
                  </a:cubicBezTo>
                  <a:cubicBezTo>
                    <a:pt x="150" y="112"/>
                    <a:pt x="147" y="110"/>
                    <a:pt x="144" y="110"/>
                  </a:cubicBezTo>
                  <a:cubicBezTo>
                    <a:pt x="58" y="110"/>
                    <a:pt x="58" y="110"/>
                    <a:pt x="58" y="110"/>
                  </a:cubicBezTo>
                  <a:cubicBezTo>
                    <a:pt x="55" y="110"/>
                    <a:pt x="52" y="112"/>
                    <a:pt x="52" y="115"/>
                  </a:cubicBezTo>
                  <a:lnTo>
                    <a:pt x="52" y="128"/>
                  </a:lnTo>
                  <a:close/>
                  <a:moveTo>
                    <a:pt x="76" y="118"/>
                  </a:moveTo>
                  <a:cubicBezTo>
                    <a:pt x="79" y="118"/>
                    <a:pt x="80" y="119"/>
                    <a:pt x="80" y="122"/>
                  </a:cubicBezTo>
                  <a:cubicBezTo>
                    <a:pt x="80" y="124"/>
                    <a:pt x="79" y="126"/>
                    <a:pt x="76" y="126"/>
                  </a:cubicBezTo>
                  <a:cubicBezTo>
                    <a:pt x="74" y="126"/>
                    <a:pt x="72" y="124"/>
                    <a:pt x="72" y="122"/>
                  </a:cubicBezTo>
                  <a:cubicBezTo>
                    <a:pt x="72" y="119"/>
                    <a:pt x="74" y="118"/>
                    <a:pt x="76" y="118"/>
                  </a:cubicBezTo>
                  <a:close/>
                  <a:moveTo>
                    <a:pt x="62" y="118"/>
                  </a:moveTo>
                  <a:cubicBezTo>
                    <a:pt x="65" y="118"/>
                    <a:pt x="66" y="119"/>
                    <a:pt x="66" y="122"/>
                  </a:cubicBezTo>
                  <a:cubicBezTo>
                    <a:pt x="66" y="124"/>
                    <a:pt x="65" y="126"/>
                    <a:pt x="62" y="126"/>
                  </a:cubicBezTo>
                  <a:cubicBezTo>
                    <a:pt x="60" y="126"/>
                    <a:pt x="58" y="124"/>
                    <a:pt x="58" y="122"/>
                  </a:cubicBezTo>
                  <a:cubicBezTo>
                    <a:pt x="58" y="119"/>
                    <a:pt x="60" y="118"/>
                    <a:pt x="62" y="118"/>
                  </a:cubicBezTo>
                  <a:close/>
                  <a:moveTo>
                    <a:pt x="58" y="104"/>
                  </a:moveTo>
                  <a:cubicBezTo>
                    <a:pt x="144" y="104"/>
                    <a:pt x="144" y="104"/>
                    <a:pt x="144" y="104"/>
                  </a:cubicBezTo>
                  <a:cubicBezTo>
                    <a:pt x="147" y="104"/>
                    <a:pt x="150" y="102"/>
                    <a:pt x="150" y="99"/>
                  </a:cubicBezTo>
                  <a:cubicBezTo>
                    <a:pt x="150" y="86"/>
                    <a:pt x="150" y="86"/>
                    <a:pt x="150" y="86"/>
                  </a:cubicBezTo>
                  <a:cubicBezTo>
                    <a:pt x="150" y="83"/>
                    <a:pt x="147" y="81"/>
                    <a:pt x="144" y="81"/>
                  </a:cubicBezTo>
                  <a:cubicBezTo>
                    <a:pt x="58" y="81"/>
                    <a:pt x="58" y="81"/>
                    <a:pt x="58" y="81"/>
                  </a:cubicBezTo>
                  <a:cubicBezTo>
                    <a:pt x="55" y="81"/>
                    <a:pt x="52" y="83"/>
                    <a:pt x="52" y="86"/>
                  </a:cubicBezTo>
                  <a:cubicBezTo>
                    <a:pt x="52" y="99"/>
                    <a:pt x="52" y="99"/>
                    <a:pt x="52" y="99"/>
                  </a:cubicBezTo>
                  <a:cubicBezTo>
                    <a:pt x="52" y="102"/>
                    <a:pt x="55" y="104"/>
                    <a:pt x="58" y="104"/>
                  </a:cubicBezTo>
                  <a:close/>
                  <a:moveTo>
                    <a:pt x="76" y="89"/>
                  </a:moveTo>
                  <a:cubicBezTo>
                    <a:pt x="79" y="89"/>
                    <a:pt x="80" y="91"/>
                    <a:pt x="80" y="93"/>
                  </a:cubicBezTo>
                  <a:cubicBezTo>
                    <a:pt x="80" y="95"/>
                    <a:pt x="79" y="97"/>
                    <a:pt x="76" y="97"/>
                  </a:cubicBezTo>
                  <a:cubicBezTo>
                    <a:pt x="74" y="97"/>
                    <a:pt x="72" y="95"/>
                    <a:pt x="72" y="93"/>
                  </a:cubicBezTo>
                  <a:cubicBezTo>
                    <a:pt x="72" y="91"/>
                    <a:pt x="74" y="89"/>
                    <a:pt x="76" y="89"/>
                  </a:cubicBezTo>
                  <a:close/>
                  <a:moveTo>
                    <a:pt x="62" y="89"/>
                  </a:moveTo>
                  <a:cubicBezTo>
                    <a:pt x="65" y="89"/>
                    <a:pt x="66" y="91"/>
                    <a:pt x="66" y="93"/>
                  </a:cubicBezTo>
                  <a:cubicBezTo>
                    <a:pt x="66" y="95"/>
                    <a:pt x="65" y="97"/>
                    <a:pt x="62" y="97"/>
                  </a:cubicBezTo>
                  <a:cubicBezTo>
                    <a:pt x="60" y="97"/>
                    <a:pt x="58" y="95"/>
                    <a:pt x="58" y="93"/>
                  </a:cubicBezTo>
                  <a:cubicBezTo>
                    <a:pt x="58" y="91"/>
                    <a:pt x="60" y="89"/>
                    <a:pt x="62" y="89"/>
                  </a:cubicBezTo>
                  <a:close/>
                  <a:moveTo>
                    <a:pt x="155" y="189"/>
                  </a:moveTo>
                  <a:cubicBezTo>
                    <a:pt x="155" y="193"/>
                    <a:pt x="151" y="197"/>
                    <a:pt x="147" y="197"/>
                  </a:cubicBezTo>
                  <a:cubicBezTo>
                    <a:pt x="144" y="197"/>
                    <a:pt x="141" y="195"/>
                    <a:pt x="140" y="193"/>
                  </a:cubicBezTo>
                  <a:cubicBezTo>
                    <a:pt x="117" y="193"/>
                    <a:pt x="117" y="193"/>
                    <a:pt x="117" y="193"/>
                  </a:cubicBezTo>
                  <a:cubicBezTo>
                    <a:pt x="117" y="192"/>
                    <a:pt x="117" y="190"/>
                    <a:pt x="117" y="189"/>
                  </a:cubicBezTo>
                  <a:cubicBezTo>
                    <a:pt x="117" y="188"/>
                    <a:pt x="117" y="187"/>
                    <a:pt x="117" y="186"/>
                  </a:cubicBezTo>
                  <a:cubicBezTo>
                    <a:pt x="140" y="186"/>
                    <a:pt x="140" y="186"/>
                    <a:pt x="140" y="186"/>
                  </a:cubicBezTo>
                  <a:cubicBezTo>
                    <a:pt x="141" y="183"/>
                    <a:pt x="144" y="181"/>
                    <a:pt x="147" y="181"/>
                  </a:cubicBezTo>
                  <a:cubicBezTo>
                    <a:pt x="151" y="181"/>
                    <a:pt x="155" y="185"/>
                    <a:pt x="155" y="189"/>
                  </a:cubicBezTo>
                  <a:close/>
                  <a:moveTo>
                    <a:pt x="112" y="188"/>
                  </a:moveTo>
                  <a:cubicBezTo>
                    <a:pt x="112" y="195"/>
                    <a:pt x="107" y="199"/>
                    <a:pt x="101" y="199"/>
                  </a:cubicBezTo>
                  <a:cubicBezTo>
                    <a:pt x="95" y="199"/>
                    <a:pt x="90" y="195"/>
                    <a:pt x="90" y="188"/>
                  </a:cubicBezTo>
                  <a:cubicBezTo>
                    <a:pt x="90" y="185"/>
                    <a:pt x="92" y="181"/>
                    <a:pt x="95" y="179"/>
                  </a:cubicBezTo>
                  <a:cubicBezTo>
                    <a:pt x="95" y="168"/>
                    <a:pt x="95" y="168"/>
                    <a:pt x="95" y="168"/>
                  </a:cubicBezTo>
                  <a:cubicBezTo>
                    <a:pt x="107" y="168"/>
                    <a:pt x="107" y="168"/>
                    <a:pt x="107" y="168"/>
                  </a:cubicBezTo>
                  <a:cubicBezTo>
                    <a:pt x="107" y="179"/>
                    <a:pt x="107" y="179"/>
                    <a:pt x="107" y="179"/>
                  </a:cubicBezTo>
                  <a:cubicBezTo>
                    <a:pt x="110" y="181"/>
                    <a:pt x="112" y="185"/>
                    <a:pt x="112" y="188"/>
                  </a:cubicBezTo>
                  <a:close/>
                  <a:moveTo>
                    <a:pt x="202" y="79"/>
                  </a:moveTo>
                  <a:cubicBezTo>
                    <a:pt x="202" y="100"/>
                    <a:pt x="184" y="117"/>
                    <a:pt x="163" y="117"/>
                  </a:cubicBezTo>
                  <a:cubicBezTo>
                    <a:pt x="156" y="117"/>
                    <a:pt x="156" y="117"/>
                    <a:pt x="156" y="117"/>
                  </a:cubicBezTo>
                  <a:cubicBezTo>
                    <a:pt x="156" y="115"/>
                    <a:pt x="156" y="115"/>
                    <a:pt x="156" y="115"/>
                  </a:cubicBezTo>
                  <a:cubicBezTo>
                    <a:pt x="156" y="112"/>
                    <a:pt x="155" y="109"/>
                    <a:pt x="152" y="107"/>
                  </a:cubicBezTo>
                  <a:cubicBezTo>
                    <a:pt x="155" y="105"/>
                    <a:pt x="156" y="102"/>
                    <a:pt x="156" y="99"/>
                  </a:cubicBezTo>
                  <a:cubicBezTo>
                    <a:pt x="156" y="86"/>
                    <a:pt x="156" y="86"/>
                    <a:pt x="156" y="86"/>
                  </a:cubicBezTo>
                  <a:cubicBezTo>
                    <a:pt x="156" y="80"/>
                    <a:pt x="151" y="75"/>
                    <a:pt x="144" y="75"/>
                  </a:cubicBezTo>
                  <a:cubicBezTo>
                    <a:pt x="58" y="75"/>
                    <a:pt x="58" y="75"/>
                    <a:pt x="58" y="75"/>
                  </a:cubicBezTo>
                  <a:cubicBezTo>
                    <a:pt x="51" y="75"/>
                    <a:pt x="46" y="80"/>
                    <a:pt x="46" y="86"/>
                  </a:cubicBezTo>
                  <a:cubicBezTo>
                    <a:pt x="46" y="99"/>
                    <a:pt x="46" y="99"/>
                    <a:pt x="46" y="99"/>
                  </a:cubicBezTo>
                  <a:cubicBezTo>
                    <a:pt x="46" y="102"/>
                    <a:pt x="48" y="105"/>
                    <a:pt x="50" y="107"/>
                  </a:cubicBezTo>
                  <a:cubicBezTo>
                    <a:pt x="48" y="109"/>
                    <a:pt x="46" y="112"/>
                    <a:pt x="46" y="115"/>
                  </a:cubicBezTo>
                  <a:cubicBezTo>
                    <a:pt x="46" y="117"/>
                    <a:pt x="46" y="117"/>
                    <a:pt x="46" y="117"/>
                  </a:cubicBezTo>
                  <a:cubicBezTo>
                    <a:pt x="31" y="117"/>
                    <a:pt x="31" y="117"/>
                    <a:pt x="31" y="117"/>
                  </a:cubicBezTo>
                  <a:cubicBezTo>
                    <a:pt x="14" y="117"/>
                    <a:pt x="0" y="103"/>
                    <a:pt x="0" y="86"/>
                  </a:cubicBezTo>
                  <a:cubicBezTo>
                    <a:pt x="0" y="69"/>
                    <a:pt x="14" y="55"/>
                    <a:pt x="31" y="55"/>
                  </a:cubicBezTo>
                  <a:cubicBezTo>
                    <a:pt x="32" y="55"/>
                    <a:pt x="33" y="55"/>
                    <a:pt x="35" y="56"/>
                  </a:cubicBezTo>
                  <a:cubicBezTo>
                    <a:pt x="34" y="55"/>
                    <a:pt x="34" y="54"/>
                    <a:pt x="34" y="53"/>
                  </a:cubicBezTo>
                  <a:cubicBezTo>
                    <a:pt x="34" y="39"/>
                    <a:pt x="46" y="27"/>
                    <a:pt x="60" y="27"/>
                  </a:cubicBezTo>
                  <a:cubicBezTo>
                    <a:pt x="64" y="11"/>
                    <a:pt x="79" y="0"/>
                    <a:pt x="95" y="0"/>
                  </a:cubicBezTo>
                  <a:cubicBezTo>
                    <a:pt x="113" y="0"/>
                    <a:pt x="127" y="12"/>
                    <a:pt x="131" y="28"/>
                  </a:cubicBezTo>
                  <a:cubicBezTo>
                    <a:pt x="132" y="28"/>
                    <a:pt x="132" y="28"/>
                    <a:pt x="133" y="28"/>
                  </a:cubicBezTo>
                  <a:cubicBezTo>
                    <a:pt x="142" y="28"/>
                    <a:pt x="149" y="34"/>
                    <a:pt x="152" y="41"/>
                  </a:cubicBezTo>
                  <a:cubicBezTo>
                    <a:pt x="156" y="40"/>
                    <a:pt x="159" y="40"/>
                    <a:pt x="163" y="40"/>
                  </a:cubicBezTo>
                  <a:cubicBezTo>
                    <a:pt x="184" y="40"/>
                    <a:pt x="202" y="57"/>
                    <a:pt x="202" y="79"/>
                  </a:cubicBezTo>
                  <a:close/>
                </a:path>
              </a:pathLst>
            </a:custGeom>
            <a:solidFill>
              <a:schemeClr val="bg1"/>
            </a:solidFill>
            <a:ln>
              <a:noFill/>
            </a:ln>
            <a:extLst/>
          </p:spPr>
          <p:txBody>
            <a:bodyPr vert="horz" wrap="square" lIns="182880" tIns="91440" rIns="182880" bIns="91440" numCol="1" anchor="t" anchorCtr="0" compatLnSpc="1">
              <a:prstTxWarp prst="textNoShape">
                <a:avLst/>
              </a:prstTxWarp>
            </a:bodyPr>
            <a:lstStyle/>
            <a:p>
              <a:endParaRPr lang="en-US" sz="7200" dirty="0"/>
            </a:p>
          </p:txBody>
        </p:sp>
      </p:grpSp>
    </p:spTree>
    <p:extLst>
      <p:ext uri="{BB962C8B-B14F-4D97-AF65-F5344CB8AC3E}">
        <p14:creationId xmlns:p14="http://schemas.microsoft.com/office/powerpoint/2010/main" val="301454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B8B17D1-33E3-B54D-A663-A50B1E3588BA}"/>
              </a:ext>
            </a:extLst>
          </p:cNvPr>
          <p:cNvGraphicFramePr>
            <a:graphicFrameLocks noGrp="1"/>
          </p:cNvGraphicFramePr>
          <p:nvPr>
            <p:ph idx="1"/>
            <p:extLst/>
          </p:nvPr>
        </p:nvGraphicFramePr>
        <p:xfrm>
          <a:off x="457200" y="1828800"/>
          <a:ext cx="11277603" cy="4522145"/>
        </p:xfrm>
        <a:graphic>
          <a:graphicData uri="http://schemas.openxmlformats.org/drawingml/2006/table">
            <a:tbl>
              <a:tblPr firstRow="1" bandRow="1">
                <a:tableStyleId>{5C22544A-7EE6-4342-B048-85BDC9FD1C3A}</a:tableStyleId>
              </a:tblPr>
              <a:tblGrid>
                <a:gridCol w="1253067">
                  <a:extLst>
                    <a:ext uri="{9D8B030D-6E8A-4147-A177-3AD203B41FA5}">
                      <a16:colId xmlns:a16="http://schemas.microsoft.com/office/drawing/2014/main" val="1750262015"/>
                    </a:ext>
                  </a:extLst>
                </a:gridCol>
                <a:gridCol w="1253067">
                  <a:extLst>
                    <a:ext uri="{9D8B030D-6E8A-4147-A177-3AD203B41FA5}">
                      <a16:colId xmlns:a16="http://schemas.microsoft.com/office/drawing/2014/main" val="1979424417"/>
                    </a:ext>
                  </a:extLst>
                </a:gridCol>
                <a:gridCol w="1253067">
                  <a:extLst>
                    <a:ext uri="{9D8B030D-6E8A-4147-A177-3AD203B41FA5}">
                      <a16:colId xmlns:a16="http://schemas.microsoft.com/office/drawing/2014/main" val="229452812"/>
                    </a:ext>
                  </a:extLst>
                </a:gridCol>
                <a:gridCol w="1253067">
                  <a:extLst>
                    <a:ext uri="{9D8B030D-6E8A-4147-A177-3AD203B41FA5}">
                      <a16:colId xmlns:a16="http://schemas.microsoft.com/office/drawing/2014/main" val="83059398"/>
                    </a:ext>
                  </a:extLst>
                </a:gridCol>
                <a:gridCol w="1253067">
                  <a:extLst>
                    <a:ext uri="{9D8B030D-6E8A-4147-A177-3AD203B41FA5}">
                      <a16:colId xmlns:a16="http://schemas.microsoft.com/office/drawing/2014/main" val="2082121816"/>
                    </a:ext>
                  </a:extLst>
                </a:gridCol>
                <a:gridCol w="402660">
                  <a:extLst>
                    <a:ext uri="{9D8B030D-6E8A-4147-A177-3AD203B41FA5}">
                      <a16:colId xmlns:a16="http://schemas.microsoft.com/office/drawing/2014/main" val="3017494504"/>
                    </a:ext>
                  </a:extLst>
                </a:gridCol>
                <a:gridCol w="850407">
                  <a:extLst>
                    <a:ext uri="{9D8B030D-6E8A-4147-A177-3AD203B41FA5}">
                      <a16:colId xmlns:a16="http://schemas.microsoft.com/office/drawing/2014/main" val="640975051"/>
                    </a:ext>
                  </a:extLst>
                </a:gridCol>
                <a:gridCol w="859640">
                  <a:extLst>
                    <a:ext uri="{9D8B030D-6E8A-4147-A177-3AD203B41FA5}">
                      <a16:colId xmlns:a16="http://schemas.microsoft.com/office/drawing/2014/main" val="4005393185"/>
                    </a:ext>
                  </a:extLst>
                </a:gridCol>
                <a:gridCol w="393427">
                  <a:extLst>
                    <a:ext uri="{9D8B030D-6E8A-4147-A177-3AD203B41FA5}">
                      <a16:colId xmlns:a16="http://schemas.microsoft.com/office/drawing/2014/main" val="1866298708"/>
                    </a:ext>
                  </a:extLst>
                </a:gridCol>
                <a:gridCol w="1253067">
                  <a:extLst>
                    <a:ext uri="{9D8B030D-6E8A-4147-A177-3AD203B41FA5}">
                      <a16:colId xmlns:a16="http://schemas.microsoft.com/office/drawing/2014/main" val="2238508585"/>
                    </a:ext>
                  </a:extLst>
                </a:gridCol>
                <a:gridCol w="1253067">
                  <a:extLst>
                    <a:ext uri="{9D8B030D-6E8A-4147-A177-3AD203B41FA5}">
                      <a16:colId xmlns:a16="http://schemas.microsoft.com/office/drawing/2014/main" val="4204142051"/>
                    </a:ext>
                  </a:extLst>
                </a:gridCol>
              </a:tblGrid>
              <a:tr h="310243">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800" b="0" i="0" dirty="0">
                          <a:solidFill>
                            <a:srgbClr val="00548A"/>
                          </a:solidFill>
                          <a:latin typeface="Meta Offc Pro Normal" panose="020B0504030101020102" pitchFamily="34" charset="0"/>
                        </a:rPr>
                        <a:t>Card Apps</a:t>
                      </a: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Bank Apps</a:t>
                      </a:r>
                      <a:endParaRPr lang="en-US" sz="800" b="0" i="0" dirty="0">
                        <a:solidFill>
                          <a:srgbClr val="474747"/>
                        </a:solidFill>
                        <a:latin typeface="Meta Offc Pro Normal" panose="020B0504030101020102"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Payment Apps</a:t>
                      </a:r>
                      <a:endParaRPr lang="en-US" sz="800" b="0" i="0" dirty="0">
                        <a:solidFill>
                          <a:srgbClr val="474747"/>
                        </a:solidFill>
                        <a:latin typeface="Meta Offc Pro Normal" panose="020B0504030101020102"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Enterprise Apps</a:t>
                      </a:r>
                      <a:endParaRPr lang="en-US" sz="800" b="0" i="0" dirty="0">
                        <a:solidFill>
                          <a:srgbClr val="474747"/>
                        </a:solidFill>
                        <a:latin typeface="Meta Offc Pro Normal" panose="020B0504030101020102" pitchFamily="34" charset="0"/>
                      </a:endParaRPr>
                    </a:p>
                  </a:txBody>
                  <a:tcPr marL="0" marR="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2600238"/>
                  </a:ext>
                </a:extLst>
              </a:tr>
              <a:tr h="310243">
                <a:tc gridSpan="11">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extLst>
                  <a:ext uri="{0D108BD9-81ED-4DB2-BD59-A6C34878D82A}">
                    <a16:rowId xmlns:a16="http://schemas.microsoft.com/office/drawing/2014/main" val="2218715986"/>
                  </a:ext>
                </a:extLst>
              </a:tr>
              <a:tr h="310243">
                <a:tc rowSpan="8">
                  <a:txBody>
                    <a:bodyPr/>
                    <a:lstStyle/>
                    <a:p>
                      <a:pPr algn="r"/>
                      <a:r>
                        <a:rPr lang="en-US" sz="1200" b="0" i="0" dirty="0">
                          <a:solidFill>
                            <a:srgbClr val="474747"/>
                          </a:solidFill>
                          <a:latin typeface="Meta Offc Pro Normal" panose="020B0504030101020102" pitchFamily="34" charset="0"/>
                        </a:rPr>
                        <a:t>AAP will deliver</a:t>
                      </a:r>
                      <a:br>
                        <a:rPr lang="en-US" sz="1200" b="0" i="0" dirty="0">
                          <a:solidFill>
                            <a:srgbClr val="474747"/>
                          </a:solidFill>
                          <a:latin typeface="Meta Offc Pro Normal" panose="020B0504030101020102" pitchFamily="34" charset="0"/>
                        </a:rPr>
                      </a:br>
                      <a:r>
                        <a:rPr lang="en-US" sz="1200" b="0" i="0" dirty="0">
                          <a:solidFill>
                            <a:srgbClr val="474747"/>
                          </a:solidFill>
                          <a:latin typeface="Meta Offc Pro Normal" panose="020B0504030101020102" pitchFamily="34" charset="0"/>
                        </a:rPr>
                        <a:t>a Cloud Data Platform (CDP)</a:t>
                      </a:r>
                      <a:endParaRPr lang="en-US" sz="1000" b="0" i="0" dirty="0">
                        <a:solidFill>
                          <a:srgbClr val="474747"/>
                        </a:solidFill>
                        <a:latin typeface="Meta Offc Pro Normal" panose="020B0504030101020102" pitchFamily="34" charset="0"/>
                      </a:endParaRPr>
                    </a:p>
                    <a:p>
                      <a:pPr algn="r">
                        <a:spcBef>
                          <a:spcPts val="700"/>
                        </a:spcBef>
                      </a:pPr>
                      <a:r>
                        <a:rPr lang="en-US" sz="1000" b="0" i="0" dirty="0">
                          <a:solidFill>
                            <a:srgbClr val="474747"/>
                          </a:solidFill>
                          <a:latin typeface="Meta Offc Pro Normal" panose="020B0504030101020102" pitchFamily="34" charset="0"/>
                        </a:rPr>
                        <a:t>A suite of technologies</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that enable the</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end-to-end delivery of data and insights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800" b="0" i="0" dirty="0">
                          <a:solidFill>
                            <a:schemeClr val="bg1"/>
                          </a:solidFill>
                          <a:latin typeface="Meta Offc Pro Normal" panose="020B0504030101020102" pitchFamily="34" charset="0"/>
                        </a:rPr>
                        <a:t>Reporting</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gridSpan="2">
                  <a:txBody>
                    <a:bodyPr/>
                    <a:lstStyle/>
                    <a:p>
                      <a:pPr algn="ctr"/>
                      <a:r>
                        <a:rPr lang="en-US" sz="800" b="0" i="0" dirty="0">
                          <a:solidFill>
                            <a:schemeClr val="bg1"/>
                          </a:solidFill>
                          <a:latin typeface="Meta Offc Pro Normal" panose="020B0504030101020102" pitchFamily="34" charset="0"/>
                        </a:rPr>
                        <a:t>Modeling</a:t>
                      </a:r>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gridSpan="2">
                  <a:txBody>
                    <a:bodyPr/>
                    <a:lstStyle/>
                    <a:p>
                      <a:pPr algn="ctr"/>
                      <a:r>
                        <a:rPr lang="en-US" sz="800" b="0" i="0" dirty="0">
                          <a:solidFill>
                            <a:schemeClr val="bg1"/>
                          </a:solidFill>
                          <a:latin typeface="Meta Offc Pro Normal" panose="020B0504030101020102" pitchFamily="34" charset="0"/>
                        </a:rPr>
                        <a:t>Decisioning</a:t>
                      </a:r>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row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06234154"/>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tc rowSpan="2" gridSpan="2">
                  <a:txBody>
                    <a:bodyPr/>
                    <a:lstStyle/>
                    <a:p>
                      <a:pPr algn="ctr"/>
                      <a:r>
                        <a:rPr lang="en-US" sz="800" b="1" i="0" dirty="0">
                          <a:solidFill>
                            <a:srgbClr val="474747"/>
                          </a:solidFill>
                          <a:latin typeface="Meta Offc Pro Normal" panose="020B0504030101020102" pitchFamily="34" charset="0"/>
                        </a:rPr>
                        <a:t>Performance</a:t>
                      </a:r>
                      <a:br>
                        <a:rPr lang="en-US" sz="800" b="1" i="0" dirty="0">
                          <a:solidFill>
                            <a:srgbClr val="474747"/>
                          </a:solidFill>
                          <a:latin typeface="Meta Offc Pro Normal" panose="020B0504030101020102" pitchFamily="34" charset="0"/>
                        </a:rPr>
                      </a:br>
                      <a:r>
                        <a:rPr lang="en-US" sz="800" b="1" i="0" dirty="0">
                          <a:solidFill>
                            <a:srgbClr val="474747"/>
                          </a:solidFill>
                          <a:latin typeface="Meta Offc Pro Normal" panose="020B0504030101020102" pitchFamily="34" charset="0"/>
                        </a:rPr>
                        <a:t>Dashboards</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rowSpan="2" gridSpan="2">
                  <a:txBody>
                    <a:bodyPr/>
                    <a:lstStyle/>
                    <a:p>
                      <a:pPr algn="ctr"/>
                      <a:r>
                        <a:rPr lang="en-US" sz="800" b="1" i="0" dirty="0">
                          <a:solidFill>
                            <a:srgbClr val="474747"/>
                          </a:solidFill>
                          <a:latin typeface="Meta Offc Pro" panose="020B0504030101020102" pitchFamily="34" charset="0"/>
                        </a:rPr>
                        <a:t>Functional Models</a:t>
                      </a:r>
                    </a:p>
                    <a:p>
                      <a:pPr algn="ctr"/>
                      <a:r>
                        <a:rPr lang="en-US" sz="800" b="0" i="0" dirty="0">
                          <a:solidFill>
                            <a:srgbClr val="474747"/>
                          </a:solidFill>
                          <a:latin typeface="Meta Offc Pro Normal" panose="020B0504030101020102" pitchFamily="34" charset="0"/>
                        </a:rPr>
                        <a:t>Marketing</a:t>
                      </a:r>
                    </a:p>
                    <a:p>
                      <a:pPr algn="ctr"/>
                      <a:r>
                        <a:rPr lang="en-US" sz="800" b="0" i="0" dirty="0">
                          <a:solidFill>
                            <a:srgbClr val="474747"/>
                          </a:solidFill>
                          <a:latin typeface="Meta Offc Pro Normal" panose="020B0504030101020102" pitchFamily="34" charset="0"/>
                        </a:rPr>
                        <a:t>Service</a:t>
                      </a:r>
                    </a:p>
                    <a:p>
                      <a:pPr algn="ctr"/>
                      <a:r>
                        <a:rPr lang="en-US" sz="800" b="0" i="0" dirty="0">
                          <a:solidFill>
                            <a:srgbClr val="474747"/>
                          </a:solidFill>
                          <a:latin typeface="Meta Offc Pro Normal" panose="020B0504030101020102" pitchFamily="34" charset="0"/>
                        </a:rPr>
                        <a:t>Fraud</a:t>
                      </a:r>
                    </a:p>
                    <a:p>
                      <a:pPr algn="ctr"/>
                      <a:r>
                        <a:rPr lang="en-US" sz="800" b="0" i="0" dirty="0">
                          <a:solidFill>
                            <a:srgbClr val="474747"/>
                          </a:solidFill>
                          <a:latin typeface="Meta Offc Pro Normal" panose="020B0504030101020102" pitchFamily="34" charset="0"/>
                        </a:rPr>
                        <a:t>Credit</a:t>
                      </a:r>
                    </a:p>
                  </a:txBody>
                  <a:tcPr marL="0" marR="0" marT="82296" marB="8229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rgbClr val="474747"/>
                          </a:solidFill>
                          <a:latin typeface="Meta Offc Pro" panose="020B0504030101020102" pitchFamily="34" charset="0"/>
                        </a:rPr>
                        <a:t>Next Best</a:t>
                      </a:r>
                      <a:br>
                        <a:rPr lang="en-US" sz="800" b="1" i="0" dirty="0">
                          <a:solidFill>
                            <a:srgbClr val="474747"/>
                          </a:solidFill>
                          <a:latin typeface="Meta Offc Pro" panose="020B0504030101020102" pitchFamily="34" charset="0"/>
                        </a:rPr>
                      </a:br>
                      <a:r>
                        <a:rPr lang="en-US" sz="800" b="1" i="0" dirty="0">
                          <a:solidFill>
                            <a:srgbClr val="474747"/>
                          </a:solidFill>
                          <a:latin typeface="Meta Offc Pro" panose="020B0504030101020102" pitchFamily="34" charset="0"/>
                        </a:rPr>
                        <a:t>Action Decision</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2747461"/>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v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v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99297383"/>
                  </a:ext>
                </a:extLst>
              </a:tr>
              <a:tr h="620486">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3104212"/>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r>
                        <a:rPr lang="en-US" sz="800" b="0" i="0" dirty="0">
                          <a:solidFill>
                            <a:srgbClr val="474747"/>
                          </a:solidFill>
                          <a:latin typeface="Meta Offc Pro Normal" panose="020B0504030101020102" pitchFamily="34" charset="0"/>
                        </a:rPr>
                        <a:t>Discover Data</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algn="ctr"/>
                      <a:r>
                        <a:rPr lang="en-US" sz="800" b="0" i="0" dirty="0">
                          <a:solidFill>
                            <a:srgbClr val="474747"/>
                          </a:solidFill>
                          <a:latin typeface="Meta Offc Pro Normal" panose="020B0504030101020102" pitchFamily="34" charset="0"/>
                        </a:rPr>
                        <a:t>Cloud Data Assets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1729337"/>
                  </a:ext>
                </a:extLst>
              </a:tr>
              <a:tr h="620486">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rgbClr val="474747"/>
                          </a:solidFill>
                          <a:latin typeface="Meta Offc Pro Normal" panose="020B0504030101020102" pitchFamily="34" charset="0"/>
                        </a:rPr>
                        <a:t>Cloud Data Exchange</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rgbClr val="474747"/>
                          </a:solidFill>
                          <a:latin typeface="Meta Offc Pro Normal" panose="020B0504030101020102" pitchFamily="34" charset="0"/>
                        </a:rPr>
                        <a:t>Cloud ETL &amp; Quality</a:t>
                      </a:r>
                    </a:p>
                  </a:txBody>
                  <a:tcPr marL="45720" marR="4572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474747"/>
                          </a:solidFill>
                          <a:latin typeface="Meta Offc Pro Normal" panose="020B0504030101020102" pitchFamily="34" charset="0"/>
                        </a:rPr>
                        <a:t>Cloud Data Catalog</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70474082"/>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r>
                        <a:rPr lang="en-US" sz="800" b="0" i="0" dirty="0">
                          <a:solidFill>
                            <a:srgbClr val="474747"/>
                          </a:solidFill>
                          <a:latin typeface="Meta Offc Pro Normal" panose="020B0504030101020102" pitchFamily="34" charset="0"/>
                        </a:rPr>
                        <a:t>External Data</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b="0" i="0" dirty="0">
                          <a:solidFill>
                            <a:srgbClr val="474747"/>
                          </a:solidFill>
                          <a:latin typeface="Meta Offc Pro Normal" panose="020B0504030101020102" pitchFamily="34" charset="0"/>
                        </a:rPr>
                        <a:t>Customer360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(CIMS 2.0)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Marketing360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(Marketing Db)</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Merchant360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(DCX)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Entity360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(AML 2.0/Fraud)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217955"/>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algn="ctr"/>
                      <a:r>
                        <a:rPr lang="en-US" sz="800" b="0" i="0" dirty="0">
                          <a:solidFill>
                            <a:srgbClr val="474747"/>
                          </a:solidFill>
                          <a:latin typeface="Meta Offc Pro Normal" panose="020B0504030101020102" pitchFamily="34" charset="0"/>
                        </a:rPr>
                        <a:t>Cloud Data Lake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63502784"/>
                  </a:ext>
                </a:extLst>
              </a:tr>
              <a:tr h="620486">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gridSpan="2">
                  <a:txBody>
                    <a:bodyPr/>
                    <a:lstStyle/>
                    <a:p>
                      <a:pPr marL="171450" indent="-171450">
                        <a:buFontTx/>
                        <a:buBlip>
                          <a:blip r:embed="rId2"/>
                        </a:buBlip>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a:txBody>
                    <a:bodyPr/>
                    <a:lstStyle/>
                    <a:p>
                      <a:pPr marL="171450" indent="-171450">
                        <a:buFontTx/>
                        <a:buBlip>
                          <a:blip r:embed="rId2"/>
                        </a:buBlip>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3635224"/>
                  </a:ext>
                </a:extLst>
              </a:tr>
            </a:tbl>
          </a:graphicData>
        </a:graphic>
      </p:graphicFrame>
      <p:sp>
        <p:nvSpPr>
          <p:cNvPr id="2" name="TextBox 1">
            <a:extLst>
              <a:ext uri="{FF2B5EF4-FFF2-40B4-BE49-F238E27FC236}">
                <a16:creationId xmlns:a16="http://schemas.microsoft.com/office/drawing/2014/main" id="{1F5807E6-C8B1-904C-848A-9179099092EF}"/>
              </a:ext>
            </a:extLst>
          </p:cNvPr>
          <p:cNvSpPr txBox="1"/>
          <p:nvPr/>
        </p:nvSpPr>
        <p:spPr>
          <a:xfrm>
            <a:off x="5468648" y="5573705"/>
            <a:ext cx="1841398" cy="704088"/>
          </a:xfrm>
          <a:prstGeom prst="rect">
            <a:avLst/>
          </a:prstGeom>
          <a:noFill/>
        </p:spPr>
        <p:txBody>
          <a:bodyPr wrap="square" lIns="118872" tIns="0" rIns="118872" bIns="118872" numCol="2" spcCol="109728" rtlCol="0">
            <a:spAutoFit/>
          </a:bodyPr>
          <a:lstStyle/>
          <a:p>
            <a:pPr lvl="0">
              <a:defRPr/>
            </a:pPr>
            <a:r>
              <a:rPr lang="en-US" sz="800" b="1" dirty="0">
                <a:solidFill>
                  <a:srgbClr val="474747"/>
                </a:solidFill>
                <a:latin typeface="Meta Offc Pro Normal" panose="020B0504030101020102" pitchFamily="34" charset="0"/>
              </a:rPr>
              <a:t>Domains</a:t>
            </a:r>
          </a:p>
          <a:p>
            <a:pPr marL="171450" lvl="0" indent="-171450">
              <a:buBlip>
                <a:blip r:embed="rId2"/>
              </a:buBlip>
            </a:pPr>
            <a:r>
              <a:rPr lang="en-US" sz="800" dirty="0">
                <a:solidFill>
                  <a:srgbClr val="474747"/>
                </a:solidFill>
                <a:latin typeface="Meta Offc Pro Normal" panose="020B0504030101020102" pitchFamily="34" charset="0"/>
              </a:rPr>
              <a:t>Customer</a:t>
            </a:r>
          </a:p>
          <a:p>
            <a:pPr marL="171450" lvl="0" indent="-171450">
              <a:buBlip>
                <a:blip r:embed="rId2"/>
              </a:buBlip>
            </a:pPr>
            <a:r>
              <a:rPr lang="en-US" sz="800" dirty="0">
                <a:solidFill>
                  <a:srgbClr val="474747"/>
                </a:solidFill>
                <a:latin typeface="Meta Offc Pro Normal" panose="020B0504030101020102" pitchFamily="34" charset="0"/>
              </a:rPr>
              <a:t>Prospect</a:t>
            </a:r>
          </a:p>
          <a:p>
            <a:pPr marL="171450" lvl="0" indent="-171450">
              <a:buBlip>
                <a:blip r:embed="rId2"/>
              </a:buBlip>
            </a:pPr>
            <a:r>
              <a:rPr lang="en-US" sz="800" dirty="0">
                <a:solidFill>
                  <a:srgbClr val="474747"/>
                </a:solidFill>
                <a:latin typeface="Meta Offc Pro Normal" panose="020B0504030101020102" pitchFamily="34" charset="0"/>
              </a:rPr>
              <a:t>Merchant</a:t>
            </a:r>
          </a:p>
          <a:p>
            <a:pPr lvl="0">
              <a:spcBef>
                <a:spcPts val="1000"/>
              </a:spcBef>
              <a:defRPr/>
            </a:pPr>
            <a:endParaRPr lang="en-US" sz="800" b="1" dirty="0">
              <a:solidFill>
                <a:srgbClr val="474747"/>
              </a:solidFill>
              <a:latin typeface="Meta Offc Pro Normal" panose="020B0504030101020102" pitchFamily="34" charset="0"/>
            </a:endParaRPr>
          </a:p>
          <a:p>
            <a:pPr lvl="0">
              <a:spcBef>
                <a:spcPts val="1000"/>
              </a:spcBef>
              <a:defRPr/>
            </a:pPr>
            <a:r>
              <a:rPr lang="en-US" sz="800" b="1" dirty="0">
                <a:solidFill>
                  <a:srgbClr val="474747"/>
                </a:solidFill>
                <a:latin typeface="Meta Offc Pro Normal" panose="020B0504030101020102" pitchFamily="34" charset="0"/>
              </a:rPr>
              <a:t>Internal Data</a:t>
            </a:r>
          </a:p>
          <a:p>
            <a:pPr marL="171450" lvl="0" indent="-171450">
              <a:buBlip>
                <a:blip r:embed="rId2"/>
              </a:buBlip>
            </a:pPr>
            <a:r>
              <a:rPr lang="en-US" sz="800" dirty="0">
                <a:solidFill>
                  <a:srgbClr val="474747"/>
                </a:solidFill>
                <a:latin typeface="Meta Offc Pro Normal" panose="020B0504030101020102"/>
              </a:rPr>
              <a:t>Card</a:t>
            </a:r>
          </a:p>
          <a:p>
            <a:pPr marL="171450" lvl="0" indent="-171450">
              <a:buBlip>
                <a:blip r:embed="rId2"/>
              </a:buBlip>
            </a:pPr>
            <a:r>
              <a:rPr lang="en-US" sz="800" dirty="0">
                <a:solidFill>
                  <a:srgbClr val="474747"/>
                </a:solidFill>
                <a:latin typeface="Meta Offc Pro Normal" panose="020B0504030101020102"/>
              </a:rPr>
              <a:t>Bank</a:t>
            </a:r>
            <a:endParaRPr lang="en-US" dirty="0">
              <a:solidFill>
                <a:srgbClr val="474747"/>
              </a:solidFill>
              <a:latin typeface="Meta Offc Pro Normal" panose="020B0504030101020102"/>
            </a:endParaRPr>
          </a:p>
          <a:p>
            <a:pPr marL="171450" lvl="0" indent="-171450">
              <a:buBlip>
                <a:blip r:embed="rId2"/>
              </a:buBlip>
            </a:pPr>
            <a:r>
              <a:rPr lang="en-US" sz="800" dirty="0">
                <a:solidFill>
                  <a:srgbClr val="474747"/>
                </a:solidFill>
                <a:latin typeface="Meta Offc Pro Normal" panose="020B0504030101020102"/>
              </a:rPr>
              <a:t>Payments</a:t>
            </a:r>
          </a:p>
          <a:p>
            <a:pPr marL="171450" lvl="0" indent="-171450">
              <a:buBlip>
                <a:blip r:embed="rId2"/>
              </a:buBlip>
            </a:pPr>
            <a:r>
              <a:rPr lang="en-US" sz="800" dirty="0">
                <a:solidFill>
                  <a:srgbClr val="474747"/>
                </a:solidFill>
                <a:latin typeface="Meta Offc Pro Normal" panose="020B0504030101020102"/>
              </a:rPr>
              <a:t>Enterprise</a:t>
            </a:r>
            <a:endParaRPr lang="en-US" sz="800" dirty="0">
              <a:solidFill>
                <a:prstClr val="black"/>
              </a:solidFill>
            </a:endParaRPr>
          </a:p>
          <a:p>
            <a:pPr marL="171450" lvl="0" indent="-171450">
              <a:buBlip>
                <a:blip r:embed="rId2"/>
              </a:buBlip>
            </a:pPr>
            <a:endParaRPr lang="en-US" sz="800" dirty="0">
              <a:solidFill>
                <a:srgbClr val="474747"/>
              </a:solidFill>
              <a:latin typeface="Meta Offc Pro Normal" panose="020B0504030101020102" pitchFamily="34" charset="0"/>
            </a:endParaRPr>
          </a:p>
        </p:txBody>
      </p:sp>
      <p:sp>
        <p:nvSpPr>
          <p:cNvPr id="106" name="TextBox 105">
            <a:extLst>
              <a:ext uri="{FF2B5EF4-FFF2-40B4-BE49-F238E27FC236}">
                <a16:creationId xmlns:a16="http://schemas.microsoft.com/office/drawing/2014/main" id="{DB594FA7-C7A4-B14C-8C93-33051A644FEC}"/>
              </a:ext>
            </a:extLst>
          </p:cNvPr>
          <p:cNvSpPr txBox="1"/>
          <p:nvPr/>
        </p:nvSpPr>
        <p:spPr>
          <a:xfrm>
            <a:off x="8487375" y="5573705"/>
            <a:ext cx="1991475" cy="612475"/>
          </a:xfrm>
          <a:prstGeom prst="rect">
            <a:avLst/>
          </a:prstGeom>
          <a:noFill/>
        </p:spPr>
        <p:txBody>
          <a:bodyPr wrap="square" lIns="118872" tIns="0" rIns="118872" bIns="118872" numCol="2" spcCol="109728" rtlCol="0">
            <a:spAutoFit/>
          </a:bodyPr>
          <a:lstStyle/>
          <a:p>
            <a:pPr lvl="0">
              <a:defRPr/>
            </a:pPr>
            <a:r>
              <a:rPr lang="en-US" sz="800" b="1" dirty="0">
                <a:solidFill>
                  <a:srgbClr val="474747"/>
                </a:solidFill>
                <a:latin typeface="Meta Offc Pro Normal" panose="020B0504030101020102" pitchFamily="34" charset="0"/>
              </a:rPr>
              <a:t>External Data</a:t>
            </a:r>
          </a:p>
          <a:p>
            <a:pPr marL="171450" lvl="0" indent="-171450">
              <a:buBlip>
                <a:blip r:embed="rId2"/>
              </a:buBlip>
            </a:pPr>
            <a:r>
              <a:rPr lang="en-US" sz="800" dirty="0">
                <a:solidFill>
                  <a:srgbClr val="474747"/>
                </a:solidFill>
                <a:latin typeface="Meta Offc Pro Normal" panose="020B0504030101020102" pitchFamily="34" charset="0"/>
              </a:rPr>
              <a:t>Consumer</a:t>
            </a:r>
          </a:p>
          <a:p>
            <a:pPr marL="171450" lvl="0" indent="-171450">
              <a:buBlip>
                <a:blip r:embed="rId2"/>
              </a:buBlip>
            </a:pPr>
            <a:r>
              <a:rPr lang="en-US" sz="800" dirty="0">
                <a:solidFill>
                  <a:srgbClr val="474747"/>
                </a:solidFill>
                <a:latin typeface="Meta Offc Pro Normal" panose="020B0504030101020102" pitchFamily="34" charset="0"/>
              </a:rPr>
              <a:t>Social </a:t>
            </a:r>
          </a:p>
          <a:p>
            <a:pPr marL="171450" lvl="0" indent="-171450">
              <a:buBlip>
                <a:blip r:embed="rId2"/>
              </a:buBlip>
            </a:pPr>
            <a:r>
              <a:rPr lang="en-US" sz="800" dirty="0">
                <a:solidFill>
                  <a:srgbClr val="474747"/>
                </a:solidFill>
                <a:latin typeface="Meta Offc Pro Normal" panose="020B0504030101020102" pitchFamily="34" charset="0"/>
              </a:rPr>
              <a:t>Interactions</a:t>
            </a:r>
            <a:endParaRPr lang="en-US" sz="800" b="1" dirty="0">
              <a:solidFill>
                <a:srgbClr val="474747"/>
              </a:solidFill>
              <a:latin typeface="Meta Offc Pro Normal" panose="020B0504030101020102" pitchFamily="34" charset="0"/>
            </a:endParaRPr>
          </a:p>
          <a:p>
            <a:pPr lvl="0">
              <a:spcBef>
                <a:spcPts val="1000"/>
              </a:spcBef>
            </a:pPr>
            <a:r>
              <a:rPr lang="en-US" sz="800" b="1" dirty="0">
                <a:solidFill>
                  <a:srgbClr val="474747"/>
                </a:solidFill>
                <a:latin typeface="Meta Offc Pro Normal" panose="020B0504030101020102" pitchFamily="34" charset="0"/>
              </a:rPr>
              <a:t>Unstructured Data</a:t>
            </a:r>
          </a:p>
          <a:p>
            <a:pPr marL="171450" lvl="0" indent="-171450">
              <a:buBlip>
                <a:blip r:embed="rId2"/>
              </a:buBlip>
            </a:pPr>
            <a:r>
              <a:rPr lang="en-US" sz="800" dirty="0">
                <a:solidFill>
                  <a:srgbClr val="474747"/>
                </a:solidFill>
                <a:latin typeface="Meta Offc Pro Normal" panose="020B0504030101020102" pitchFamily="34" charset="0"/>
              </a:rPr>
              <a:t>Weblogs</a:t>
            </a:r>
          </a:p>
          <a:p>
            <a:pPr marL="171450" lvl="0" indent="-171450">
              <a:buBlip>
                <a:blip r:embed="rId2"/>
              </a:buBlip>
            </a:pPr>
            <a:r>
              <a:rPr lang="en-US" sz="800" dirty="0">
                <a:solidFill>
                  <a:srgbClr val="474747"/>
                </a:solidFill>
                <a:latin typeface="Meta Offc Pro Normal" panose="020B0504030101020102" pitchFamily="34" charset="0"/>
              </a:rPr>
              <a:t>Clickstream</a:t>
            </a:r>
            <a:endParaRPr lang="en-US" sz="800" dirty="0">
              <a:solidFill>
                <a:srgbClr val="474747"/>
              </a:solidFill>
            </a:endParaRPr>
          </a:p>
        </p:txBody>
      </p:sp>
      <p:sp>
        <p:nvSpPr>
          <p:cNvPr id="177" name="Freeform 344">
            <a:extLst>
              <a:ext uri="{FF2B5EF4-FFF2-40B4-BE49-F238E27FC236}">
                <a16:creationId xmlns:a16="http://schemas.microsoft.com/office/drawing/2014/main" id="{3C72AF98-3880-4548-ACF2-DAEF72B878D7}"/>
              </a:ext>
            </a:extLst>
          </p:cNvPr>
          <p:cNvSpPr>
            <a:spLocks noChangeAspect="1" noEditPoints="1"/>
          </p:cNvSpPr>
          <p:nvPr/>
        </p:nvSpPr>
        <p:spPr bwMode="auto">
          <a:xfrm>
            <a:off x="5865221"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178" name="Freeform 344">
            <a:extLst>
              <a:ext uri="{FF2B5EF4-FFF2-40B4-BE49-F238E27FC236}">
                <a16:creationId xmlns:a16="http://schemas.microsoft.com/office/drawing/2014/main" id="{CE18070D-23F6-8A4E-A766-6B9E124F31C2}"/>
              </a:ext>
            </a:extLst>
          </p:cNvPr>
          <p:cNvSpPr>
            <a:spLocks noChangeAspect="1" noEditPoints="1"/>
          </p:cNvSpPr>
          <p:nvPr/>
        </p:nvSpPr>
        <p:spPr bwMode="auto">
          <a:xfrm>
            <a:off x="9625740"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474747"/>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179" name="Freeform 344">
            <a:extLst>
              <a:ext uri="{FF2B5EF4-FFF2-40B4-BE49-F238E27FC236}">
                <a16:creationId xmlns:a16="http://schemas.microsoft.com/office/drawing/2014/main" id="{41EB5C35-77FE-874B-B89C-0163973C4E63}"/>
              </a:ext>
            </a:extLst>
          </p:cNvPr>
          <p:cNvSpPr>
            <a:spLocks noChangeAspect="1" noEditPoints="1"/>
          </p:cNvSpPr>
          <p:nvPr/>
        </p:nvSpPr>
        <p:spPr bwMode="auto">
          <a:xfrm>
            <a:off x="7118727"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474747"/>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180" name="Freeform 344">
            <a:extLst>
              <a:ext uri="{FF2B5EF4-FFF2-40B4-BE49-F238E27FC236}">
                <a16:creationId xmlns:a16="http://schemas.microsoft.com/office/drawing/2014/main" id="{F1911731-2D87-3542-BD59-772EDDE11CF2}"/>
              </a:ext>
            </a:extLst>
          </p:cNvPr>
          <p:cNvSpPr>
            <a:spLocks noChangeAspect="1" noEditPoints="1"/>
          </p:cNvSpPr>
          <p:nvPr/>
        </p:nvSpPr>
        <p:spPr bwMode="auto">
          <a:xfrm>
            <a:off x="8372233" y="4381151"/>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grpSp>
        <p:nvGrpSpPr>
          <p:cNvPr id="114" name="Group 113">
            <a:extLst>
              <a:ext uri="{FF2B5EF4-FFF2-40B4-BE49-F238E27FC236}">
                <a16:creationId xmlns:a16="http://schemas.microsoft.com/office/drawing/2014/main" id="{FAB372FD-9CAB-4043-87C2-87FA4EF5489B}"/>
              </a:ext>
            </a:extLst>
          </p:cNvPr>
          <p:cNvGrpSpPr/>
          <p:nvPr/>
        </p:nvGrpSpPr>
        <p:grpSpPr>
          <a:xfrm>
            <a:off x="6087885" y="2185434"/>
            <a:ext cx="3749040" cy="257116"/>
            <a:chOff x="4484157" y="3327816"/>
            <a:chExt cx="4839725" cy="257116"/>
          </a:xfrm>
        </p:grpSpPr>
        <p:cxnSp>
          <p:nvCxnSpPr>
            <p:cNvPr id="171" name="Straight Connector 170">
              <a:extLst>
                <a:ext uri="{FF2B5EF4-FFF2-40B4-BE49-F238E27FC236}">
                  <a16:creationId xmlns:a16="http://schemas.microsoft.com/office/drawing/2014/main" id="{23C7BDB0-31CD-F446-937C-D4980F150C1C}"/>
                </a:ext>
              </a:extLst>
            </p:cNvPr>
            <p:cNvCxnSpPr>
              <a:cxnSpLocks/>
            </p:cNvCxnSpPr>
            <p:nvPr/>
          </p:nvCxnSpPr>
          <p:spPr>
            <a:xfrm>
              <a:off x="4484157" y="3419709"/>
              <a:ext cx="4839725" cy="0"/>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1AE9822-0584-5049-849F-DFA3595A1ED7}"/>
                </a:ext>
              </a:extLst>
            </p:cNvPr>
            <p:cNvCxnSpPr/>
            <p:nvPr/>
          </p:nvCxnSpPr>
          <p:spPr>
            <a:xfrm flipV="1">
              <a:off x="4484157"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F253E3A-0D49-EA49-ADEA-381A0DE11724}"/>
                </a:ext>
              </a:extLst>
            </p:cNvPr>
            <p:cNvCxnSpPr/>
            <p:nvPr/>
          </p:nvCxnSpPr>
          <p:spPr>
            <a:xfrm flipV="1">
              <a:off x="6094695"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257F49A-F4CC-B44D-8543-013058BC9102}"/>
                </a:ext>
              </a:extLst>
            </p:cNvPr>
            <p:cNvCxnSpPr/>
            <p:nvPr/>
          </p:nvCxnSpPr>
          <p:spPr>
            <a:xfrm flipV="1">
              <a:off x="9315771"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294C8DD-C2A4-6642-B13F-1A31F08444B7}"/>
                </a:ext>
              </a:extLst>
            </p:cNvPr>
            <p:cNvCxnSpPr/>
            <p:nvPr/>
          </p:nvCxnSpPr>
          <p:spPr>
            <a:xfrm flipV="1">
              <a:off x="7705233"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919DC18-B4B3-B247-8290-E4184202C34C}"/>
                </a:ext>
              </a:extLst>
            </p:cNvPr>
            <p:cNvCxnSpPr>
              <a:cxnSpLocks/>
            </p:cNvCxnSpPr>
            <p:nvPr/>
          </p:nvCxnSpPr>
          <p:spPr>
            <a:xfrm flipV="1">
              <a:off x="6895307" y="3419710"/>
              <a:ext cx="0" cy="165222"/>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grpSp>
      <p:pic>
        <p:nvPicPr>
          <p:cNvPr id="115" name="Picture 114">
            <a:extLst>
              <a:ext uri="{FF2B5EF4-FFF2-40B4-BE49-F238E27FC236}">
                <a16:creationId xmlns:a16="http://schemas.microsoft.com/office/drawing/2014/main" id="{CA1CFC8B-853E-5D4D-BF00-D10E1E5ADA81}"/>
              </a:ext>
            </a:extLst>
          </p:cNvPr>
          <p:cNvPicPr>
            <a:picLocks noChangeAspect="1"/>
          </p:cNvPicPr>
          <p:nvPr/>
        </p:nvPicPr>
        <p:blipFill>
          <a:blip r:embed="rId3"/>
          <a:stretch>
            <a:fillRect/>
          </a:stretch>
        </p:blipFill>
        <p:spPr>
          <a:xfrm>
            <a:off x="5609563" y="3555032"/>
            <a:ext cx="1371600" cy="285083"/>
          </a:xfrm>
          <a:prstGeom prst="rect">
            <a:avLst/>
          </a:prstGeom>
        </p:spPr>
      </p:pic>
      <p:pic>
        <p:nvPicPr>
          <p:cNvPr id="116" name="Picture 115">
            <a:extLst>
              <a:ext uri="{FF2B5EF4-FFF2-40B4-BE49-F238E27FC236}">
                <a16:creationId xmlns:a16="http://schemas.microsoft.com/office/drawing/2014/main" id="{D0812B60-4C72-1E48-BAE6-38168A9D3681}"/>
              </a:ext>
            </a:extLst>
          </p:cNvPr>
          <p:cNvPicPr>
            <a:picLocks noChangeAspect="1"/>
          </p:cNvPicPr>
          <p:nvPr/>
        </p:nvPicPr>
        <p:blipFill>
          <a:blip r:embed="rId4"/>
          <a:stretch>
            <a:fillRect/>
          </a:stretch>
        </p:blipFill>
        <p:spPr>
          <a:xfrm>
            <a:off x="9332162" y="3607141"/>
            <a:ext cx="641268" cy="228600"/>
          </a:xfrm>
          <a:prstGeom prst="rect">
            <a:avLst/>
          </a:prstGeom>
        </p:spPr>
      </p:pic>
      <p:pic>
        <p:nvPicPr>
          <p:cNvPr id="118" name="Picture 117">
            <a:extLst>
              <a:ext uri="{FF2B5EF4-FFF2-40B4-BE49-F238E27FC236}">
                <a16:creationId xmlns:a16="http://schemas.microsoft.com/office/drawing/2014/main" id="{714400A7-2173-C54E-AF69-1A81B3182987}"/>
              </a:ext>
            </a:extLst>
          </p:cNvPr>
          <p:cNvPicPr>
            <a:picLocks noChangeAspect="1"/>
          </p:cNvPicPr>
          <p:nvPr/>
        </p:nvPicPr>
        <p:blipFill>
          <a:blip r:embed="rId5"/>
          <a:stretch>
            <a:fillRect/>
          </a:stretch>
        </p:blipFill>
        <p:spPr>
          <a:xfrm>
            <a:off x="7750232" y="5765480"/>
            <a:ext cx="424347" cy="457200"/>
          </a:xfrm>
          <a:prstGeom prst="rect">
            <a:avLst/>
          </a:prstGeom>
        </p:spPr>
      </p:pic>
      <p:sp>
        <p:nvSpPr>
          <p:cNvPr id="119" name="Triangle 118">
            <a:extLst>
              <a:ext uri="{FF2B5EF4-FFF2-40B4-BE49-F238E27FC236}">
                <a16:creationId xmlns:a16="http://schemas.microsoft.com/office/drawing/2014/main" id="{75803C01-01E9-F041-8D74-AA9B2440174C}"/>
              </a:ext>
            </a:extLst>
          </p:cNvPr>
          <p:cNvSpPr>
            <a:spLocks noChangeAspect="1"/>
          </p:cNvSpPr>
          <p:nvPr/>
        </p:nvSpPr>
        <p:spPr>
          <a:xfrm rot="5400000">
            <a:off x="5444509" y="4540942"/>
            <a:ext cx="228600" cy="197069"/>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riangle 119">
            <a:extLst>
              <a:ext uri="{FF2B5EF4-FFF2-40B4-BE49-F238E27FC236}">
                <a16:creationId xmlns:a16="http://schemas.microsoft.com/office/drawing/2014/main" id="{5AA23C18-8A42-EF4E-BB2D-349C864B04E2}"/>
              </a:ext>
            </a:extLst>
          </p:cNvPr>
          <p:cNvSpPr>
            <a:spLocks noChangeAspect="1"/>
          </p:cNvSpPr>
          <p:nvPr/>
        </p:nvSpPr>
        <p:spPr>
          <a:xfrm rot="5400000">
            <a:off x="10419764" y="4204584"/>
            <a:ext cx="228600" cy="19706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1" name="Picture 120">
            <a:extLst>
              <a:ext uri="{FF2B5EF4-FFF2-40B4-BE49-F238E27FC236}">
                <a16:creationId xmlns:a16="http://schemas.microsoft.com/office/drawing/2014/main" id="{2FD7FC14-5E04-B54A-A278-C405D6EA0A07}"/>
              </a:ext>
            </a:extLst>
          </p:cNvPr>
          <p:cNvPicPr>
            <a:picLocks noChangeAspect="1"/>
          </p:cNvPicPr>
          <p:nvPr/>
        </p:nvPicPr>
        <p:blipFill>
          <a:blip r:embed="rId6"/>
          <a:stretch>
            <a:fillRect/>
          </a:stretch>
        </p:blipFill>
        <p:spPr>
          <a:xfrm>
            <a:off x="7416578" y="3598210"/>
            <a:ext cx="1106630" cy="228600"/>
          </a:xfrm>
          <a:prstGeom prst="rect">
            <a:avLst/>
          </a:prstGeom>
        </p:spPr>
      </p:pic>
      <p:cxnSp>
        <p:nvCxnSpPr>
          <p:cNvPr id="122" name="Straight Arrow Connector 121">
            <a:extLst>
              <a:ext uri="{FF2B5EF4-FFF2-40B4-BE49-F238E27FC236}">
                <a16:creationId xmlns:a16="http://schemas.microsoft.com/office/drawing/2014/main" id="{D0CA5784-F0F3-ED47-8C9A-9AFD427B8C6E}"/>
              </a:ext>
            </a:extLst>
          </p:cNvPr>
          <p:cNvCxnSpPr>
            <a:cxnSpLocks/>
          </p:cNvCxnSpPr>
          <p:nvPr/>
        </p:nvCxnSpPr>
        <p:spPr>
          <a:xfrm flipV="1">
            <a:off x="7974128" y="3875530"/>
            <a:ext cx="0" cy="208654"/>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694A481A-BC15-6147-BA3A-F13C8F986447}"/>
              </a:ext>
            </a:extLst>
          </p:cNvPr>
          <p:cNvSpPr/>
          <p:nvPr/>
        </p:nvSpPr>
        <p:spPr>
          <a:xfrm>
            <a:off x="2654809" y="3708117"/>
            <a:ext cx="638378" cy="215444"/>
          </a:xfrm>
          <a:prstGeom prst="rect">
            <a:avLst/>
          </a:prstGeom>
        </p:spPr>
        <p:txBody>
          <a:bodyPr wrap="square">
            <a:spAutoFit/>
          </a:bodyPr>
          <a:lstStyle/>
          <a:p>
            <a:pPr lvl="0" algn="ctr">
              <a:defRPr/>
            </a:pPr>
            <a:r>
              <a:rPr lang="en-US" sz="800" dirty="0">
                <a:solidFill>
                  <a:srgbClr val="474747"/>
                </a:solidFill>
                <a:latin typeface="Meta Offc Pro Normal" panose="020B0504030101020102" pitchFamily="34" charset="0"/>
              </a:rPr>
              <a:t>Real Time</a:t>
            </a:r>
          </a:p>
        </p:txBody>
      </p:sp>
      <p:sp>
        <p:nvSpPr>
          <p:cNvPr id="125" name="Rectangle 124">
            <a:extLst>
              <a:ext uri="{FF2B5EF4-FFF2-40B4-BE49-F238E27FC236}">
                <a16:creationId xmlns:a16="http://schemas.microsoft.com/office/drawing/2014/main" id="{5160F04B-9698-434C-BEC6-583F1908C09A}"/>
              </a:ext>
            </a:extLst>
          </p:cNvPr>
          <p:cNvSpPr/>
          <p:nvPr/>
        </p:nvSpPr>
        <p:spPr>
          <a:xfrm>
            <a:off x="2723627" y="4288871"/>
            <a:ext cx="562992" cy="215444"/>
          </a:xfrm>
          <a:prstGeom prst="rect">
            <a:avLst/>
          </a:prstGeom>
        </p:spPr>
        <p:txBody>
          <a:bodyPr wrap="square">
            <a:spAutoFit/>
          </a:bodyPr>
          <a:lstStyle/>
          <a:p>
            <a:pPr lvl="0" algn="ctr">
              <a:defRPr/>
            </a:pPr>
            <a:r>
              <a:rPr lang="en-US" sz="800" dirty="0">
                <a:solidFill>
                  <a:srgbClr val="474747"/>
                </a:solidFill>
                <a:latin typeface="Meta Offc Pro Normal" panose="020B0504030101020102" pitchFamily="34" charset="0"/>
              </a:rPr>
              <a:t>Batch</a:t>
            </a:r>
          </a:p>
        </p:txBody>
      </p:sp>
      <p:cxnSp>
        <p:nvCxnSpPr>
          <p:cNvPr id="126" name="Straight Arrow Connector 125">
            <a:extLst>
              <a:ext uri="{FF2B5EF4-FFF2-40B4-BE49-F238E27FC236}">
                <a16:creationId xmlns:a16="http://schemas.microsoft.com/office/drawing/2014/main" id="{06D2C6A8-6DEB-6D47-8CCD-6A142C41A47B}"/>
              </a:ext>
            </a:extLst>
          </p:cNvPr>
          <p:cNvCxnSpPr>
            <a:cxnSpLocks/>
          </p:cNvCxnSpPr>
          <p:nvPr/>
        </p:nvCxnSpPr>
        <p:spPr>
          <a:xfrm>
            <a:off x="3953901" y="4150791"/>
            <a:ext cx="536401" cy="0"/>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DA0B2511-059B-C646-8CEA-3CF0F8F4A4F9}"/>
              </a:ext>
            </a:extLst>
          </p:cNvPr>
          <p:cNvSpPr/>
          <p:nvPr/>
        </p:nvSpPr>
        <p:spPr>
          <a:xfrm>
            <a:off x="7957074" y="2262554"/>
            <a:ext cx="362600" cy="215444"/>
          </a:xfrm>
          <a:prstGeom prst="rect">
            <a:avLst/>
          </a:prstGeom>
        </p:spPr>
        <p:txBody>
          <a:bodyPr wrap="none">
            <a:spAutoFit/>
          </a:bodyPr>
          <a:lstStyle/>
          <a:p>
            <a:pPr lvl="0" algn="ctr">
              <a:defRPr/>
            </a:pPr>
            <a:r>
              <a:rPr lang="en-US" sz="800" dirty="0">
                <a:solidFill>
                  <a:srgbClr val="474747"/>
                </a:solidFill>
                <a:latin typeface="Meta Offc Pro Normal" panose="020B0504030101020102" pitchFamily="34" charset="0"/>
              </a:rPr>
              <a:t>APIs</a:t>
            </a:r>
          </a:p>
        </p:txBody>
      </p:sp>
      <p:cxnSp>
        <p:nvCxnSpPr>
          <p:cNvPr id="128" name="Elbow Connector 127">
            <a:extLst>
              <a:ext uri="{FF2B5EF4-FFF2-40B4-BE49-F238E27FC236}">
                <a16:creationId xmlns:a16="http://schemas.microsoft.com/office/drawing/2014/main" id="{B95F452F-128D-7946-84A9-B7B6396A3190}"/>
              </a:ext>
            </a:extLst>
          </p:cNvPr>
          <p:cNvCxnSpPr>
            <a:cxnSpLocks/>
            <a:stCxn id="170" idx="2"/>
          </p:cNvCxnSpPr>
          <p:nvPr/>
        </p:nvCxnSpPr>
        <p:spPr>
          <a:xfrm rot="10800000" flipV="1">
            <a:off x="2330174" y="1804304"/>
            <a:ext cx="7326733" cy="1876373"/>
          </a:xfrm>
          <a:prstGeom prst="bentConnector2">
            <a:avLst/>
          </a:prstGeom>
          <a:ln>
            <a:solidFill>
              <a:srgbClr val="474747"/>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656C9CF7-6B33-5645-B060-3AF4C368A31B}"/>
              </a:ext>
            </a:extLst>
          </p:cNvPr>
          <p:cNvSpPr/>
          <p:nvPr/>
        </p:nvSpPr>
        <p:spPr>
          <a:xfrm>
            <a:off x="2368321" y="1823284"/>
            <a:ext cx="1529586" cy="215444"/>
          </a:xfrm>
          <a:prstGeom prst="rect">
            <a:avLst/>
          </a:prstGeom>
        </p:spPr>
        <p:txBody>
          <a:bodyPr wrap="none">
            <a:spAutoFit/>
          </a:bodyPr>
          <a:lstStyle/>
          <a:p>
            <a:pPr lvl="0" algn="ctr">
              <a:defRPr/>
            </a:pPr>
            <a:r>
              <a:rPr lang="en-US" sz="800" dirty="0">
                <a:solidFill>
                  <a:srgbClr val="474747"/>
                </a:solidFill>
                <a:latin typeface="Meta Offc Pro Normal" panose="020B0504030101020102" pitchFamily="34" charset="0"/>
              </a:rPr>
              <a:t>Capture Engagement and Events</a:t>
            </a:r>
          </a:p>
        </p:txBody>
      </p:sp>
      <p:pic>
        <p:nvPicPr>
          <p:cNvPr id="130" name="Picture 129">
            <a:extLst>
              <a:ext uri="{FF2B5EF4-FFF2-40B4-BE49-F238E27FC236}">
                <a16:creationId xmlns:a16="http://schemas.microsoft.com/office/drawing/2014/main" id="{B5A43DF2-B39D-E744-B1B9-4949A338B5BB}"/>
              </a:ext>
            </a:extLst>
          </p:cNvPr>
          <p:cNvPicPr>
            <a:picLocks noChangeAspect="1"/>
          </p:cNvPicPr>
          <p:nvPr/>
        </p:nvPicPr>
        <p:blipFill>
          <a:blip r:embed="rId7"/>
          <a:stretch>
            <a:fillRect/>
          </a:stretch>
        </p:blipFill>
        <p:spPr>
          <a:xfrm>
            <a:off x="4351280" y="5051318"/>
            <a:ext cx="978652" cy="201168"/>
          </a:xfrm>
          <a:prstGeom prst="rect">
            <a:avLst/>
          </a:prstGeom>
        </p:spPr>
      </p:pic>
      <p:pic>
        <p:nvPicPr>
          <p:cNvPr id="131" name="Picture 130">
            <a:extLst>
              <a:ext uri="{FF2B5EF4-FFF2-40B4-BE49-F238E27FC236}">
                <a16:creationId xmlns:a16="http://schemas.microsoft.com/office/drawing/2014/main" id="{4D4D40F9-565B-944F-9B1B-EF2EE7167097}"/>
              </a:ext>
            </a:extLst>
          </p:cNvPr>
          <p:cNvPicPr>
            <a:picLocks noChangeAspect="1"/>
          </p:cNvPicPr>
          <p:nvPr/>
        </p:nvPicPr>
        <p:blipFill>
          <a:blip r:embed="rId8"/>
          <a:stretch>
            <a:fillRect/>
          </a:stretch>
        </p:blipFill>
        <p:spPr>
          <a:xfrm>
            <a:off x="10534064" y="4902218"/>
            <a:ext cx="1143000" cy="196272"/>
          </a:xfrm>
          <a:prstGeom prst="rect">
            <a:avLst/>
          </a:prstGeom>
        </p:spPr>
      </p:pic>
      <p:grpSp>
        <p:nvGrpSpPr>
          <p:cNvPr id="133" name="Group 132">
            <a:extLst>
              <a:ext uri="{FF2B5EF4-FFF2-40B4-BE49-F238E27FC236}">
                <a16:creationId xmlns:a16="http://schemas.microsoft.com/office/drawing/2014/main" id="{CD8451E7-F642-EF48-890E-44A7583A2306}"/>
              </a:ext>
            </a:extLst>
          </p:cNvPr>
          <p:cNvGrpSpPr>
            <a:grpSpLocks noChangeAspect="1"/>
          </p:cNvGrpSpPr>
          <p:nvPr/>
        </p:nvGrpSpPr>
        <p:grpSpPr>
          <a:xfrm>
            <a:off x="8409320" y="1630569"/>
            <a:ext cx="347472" cy="347472"/>
            <a:chOff x="7052863" y="1759370"/>
            <a:chExt cx="843055" cy="843055"/>
          </a:xfrm>
          <a:solidFill>
            <a:schemeClr val="bg1"/>
          </a:solidFill>
        </p:grpSpPr>
        <p:sp>
          <p:nvSpPr>
            <p:cNvPr id="153" name="Oval 152">
              <a:extLst>
                <a:ext uri="{FF2B5EF4-FFF2-40B4-BE49-F238E27FC236}">
                  <a16:creationId xmlns:a16="http://schemas.microsoft.com/office/drawing/2014/main" id="{1B21662D-339A-6F46-BA33-8B99DA02668F}"/>
                </a:ext>
              </a:extLst>
            </p:cNvPr>
            <p:cNvSpPr/>
            <p:nvPr/>
          </p:nvSpPr>
          <p:spPr>
            <a:xfrm>
              <a:off x="7052863" y="1759370"/>
              <a:ext cx="843055" cy="843055"/>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4" name="Group 153">
              <a:extLst>
                <a:ext uri="{FF2B5EF4-FFF2-40B4-BE49-F238E27FC236}">
                  <a16:creationId xmlns:a16="http://schemas.microsoft.com/office/drawing/2014/main" id="{789F23A4-B7B4-7B42-8FB7-933BA2ED464C}"/>
                </a:ext>
              </a:extLst>
            </p:cNvPr>
            <p:cNvGrpSpPr/>
            <p:nvPr/>
          </p:nvGrpSpPr>
          <p:grpSpPr>
            <a:xfrm>
              <a:off x="7217940" y="1922749"/>
              <a:ext cx="512900" cy="516296"/>
              <a:chOff x="9344026" y="2587626"/>
              <a:chExt cx="239713" cy="241300"/>
            </a:xfrm>
            <a:grpFill/>
          </p:grpSpPr>
          <p:sp>
            <p:nvSpPr>
              <p:cNvPr id="155" name="Oval 339">
                <a:extLst>
                  <a:ext uri="{FF2B5EF4-FFF2-40B4-BE49-F238E27FC236}">
                    <a16:creationId xmlns:a16="http://schemas.microsoft.com/office/drawing/2014/main" id="{2DFE3D4F-73FB-BF4F-9128-287402828776}"/>
                  </a:ext>
                </a:extLst>
              </p:cNvPr>
              <p:cNvSpPr>
                <a:spLocks noChangeArrowheads="1"/>
              </p:cNvSpPr>
              <p:nvPr/>
            </p:nvSpPr>
            <p:spPr bwMode="auto">
              <a:xfrm>
                <a:off x="9380538" y="2614613"/>
                <a:ext cx="22225" cy="22225"/>
              </a:xfrm>
              <a:prstGeom prst="ellipse">
                <a:avLst/>
              </a:prstGeom>
              <a:grp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56" name="Oval 340">
                <a:extLst>
                  <a:ext uri="{FF2B5EF4-FFF2-40B4-BE49-F238E27FC236}">
                    <a16:creationId xmlns:a16="http://schemas.microsoft.com/office/drawing/2014/main" id="{BABA9E75-60B6-DA44-9F67-8C1A306E21D0}"/>
                  </a:ext>
                </a:extLst>
              </p:cNvPr>
              <p:cNvSpPr>
                <a:spLocks noChangeArrowheads="1"/>
              </p:cNvSpPr>
              <p:nvPr/>
            </p:nvSpPr>
            <p:spPr bwMode="auto">
              <a:xfrm>
                <a:off x="9410701" y="2614613"/>
                <a:ext cx="22225" cy="22225"/>
              </a:xfrm>
              <a:prstGeom prst="ellipse">
                <a:avLst/>
              </a:prstGeom>
              <a:grp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57" name="Oval 341">
                <a:extLst>
                  <a:ext uri="{FF2B5EF4-FFF2-40B4-BE49-F238E27FC236}">
                    <a16:creationId xmlns:a16="http://schemas.microsoft.com/office/drawing/2014/main" id="{512D3248-6393-384F-938C-C64537CCF188}"/>
                  </a:ext>
                </a:extLst>
              </p:cNvPr>
              <p:cNvSpPr>
                <a:spLocks noChangeArrowheads="1"/>
              </p:cNvSpPr>
              <p:nvPr/>
            </p:nvSpPr>
            <p:spPr bwMode="auto">
              <a:xfrm>
                <a:off x="9440863" y="2614613"/>
                <a:ext cx="22225" cy="22225"/>
              </a:xfrm>
              <a:prstGeom prst="ellipse">
                <a:avLst/>
              </a:prstGeom>
              <a:grp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58" name="Freeform 342">
                <a:extLst>
                  <a:ext uri="{FF2B5EF4-FFF2-40B4-BE49-F238E27FC236}">
                    <a16:creationId xmlns:a16="http://schemas.microsoft.com/office/drawing/2014/main" id="{215ABC0E-AE4F-BD48-936F-6E81B68D2186}"/>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solidFill>
                <a:schemeClr val="bg1"/>
              </a:solidFill>
              <a:ln w="63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6" name="Group 5">
            <a:extLst>
              <a:ext uri="{FF2B5EF4-FFF2-40B4-BE49-F238E27FC236}">
                <a16:creationId xmlns:a16="http://schemas.microsoft.com/office/drawing/2014/main" id="{555D0053-EAAD-9144-9879-6FC057E6B8C3}"/>
              </a:ext>
            </a:extLst>
          </p:cNvPr>
          <p:cNvGrpSpPr/>
          <p:nvPr/>
        </p:nvGrpSpPr>
        <p:grpSpPr>
          <a:xfrm>
            <a:off x="7161751" y="1630569"/>
            <a:ext cx="347472" cy="347472"/>
            <a:chOff x="7161751" y="1630569"/>
            <a:chExt cx="347472" cy="347472"/>
          </a:xfrm>
        </p:grpSpPr>
        <p:sp>
          <p:nvSpPr>
            <p:cNvPr id="148" name="Oval 147">
              <a:extLst>
                <a:ext uri="{FF2B5EF4-FFF2-40B4-BE49-F238E27FC236}">
                  <a16:creationId xmlns:a16="http://schemas.microsoft.com/office/drawing/2014/main" id="{449AEA49-3B2B-C84F-80B2-958B39D859DA}"/>
                </a:ext>
              </a:extLst>
            </p:cNvPr>
            <p:cNvSpPr/>
            <p:nvPr/>
          </p:nvSpPr>
          <p:spPr>
            <a:xfrm>
              <a:off x="7161751" y="1630569"/>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Freeform 5">
              <a:extLst>
                <a:ext uri="{FF2B5EF4-FFF2-40B4-BE49-F238E27FC236}">
                  <a16:creationId xmlns:a16="http://schemas.microsoft.com/office/drawing/2014/main" id="{5FE6C0EF-90AA-2F4E-9238-E01AD6AE84EC}"/>
                </a:ext>
              </a:extLst>
            </p:cNvPr>
            <p:cNvSpPr>
              <a:spLocks noEditPoints="1"/>
            </p:cNvSpPr>
            <p:nvPr/>
          </p:nvSpPr>
          <p:spPr bwMode="auto">
            <a:xfrm>
              <a:off x="7233584" y="1703838"/>
              <a:ext cx="203805" cy="200935"/>
            </a:xfrm>
            <a:custGeom>
              <a:avLst/>
              <a:gdLst>
                <a:gd name="T0" fmla="*/ 111 w 120"/>
                <a:gd name="T1" fmla="*/ 0 h 118"/>
                <a:gd name="T2" fmla="*/ 9 w 120"/>
                <a:gd name="T3" fmla="*/ 0 h 118"/>
                <a:gd name="T4" fmla="*/ 0 w 120"/>
                <a:gd name="T5" fmla="*/ 9 h 118"/>
                <a:gd name="T6" fmla="*/ 0 w 120"/>
                <a:gd name="T7" fmla="*/ 103 h 118"/>
                <a:gd name="T8" fmla="*/ 9 w 120"/>
                <a:gd name="T9" fmla="*/ 112 h 118"/>
                <a:gd name="T10" fmla="*/ 16 w 120"/>
                <a:gd name="T11" fmla="*/ 112 h 118"/>
                <a:gd name="T12" fmla="*/ 16 w 120"/>
                <a:gd name="T13" fmla="*/ 112 h 118"/>
                <a:gd name="T14" fmla="*/ 22 w 120"/>
                <a:gd name="T15" fmla="*/ 118 h 118"/>
                <a:gd name="T16" fmla="*/ 28 w 120"/>
                <a:gd name="T17" fmla="*/ 112 h 118"/>
                <a:gd name="T18" fmla="*/ 28 w 120"/>
                <a:gd name="T19" fmla="*/ 112 h 118"/>
                <a:gd name="T20" fmla="*/ 92 w 120"/>
                <a:gd name="T21" fmla="*/ 112 h 118"/>
                <a:gd name="T22" fmla="*/ 92 w 120"/>
                <a:gd name="T23" fmla="*/ 112 h 118"/>
                <a:gd name="T24" fmla="*/ 98 w 120"/>
                <a:gd name="T25" fmla="*/ 118 h 118"/>
                <a:gd name="T26" fmla="*/ 104 w 120"/>
                <a:gd name="T27" fmla="*/ 112 h 118"/>
                <a:gd name="T28" fmla="*/ 104 w 120"/>
                <a:gd name="T29" fmla="*/ 112 h 118"/>
                <a:gd name="T30" fmla="*/ 111 w 120"/>
                <a:gd name="T31" fmla="*/ 112 h 118"/>
                <a:gd name="T32" fmla="*/ 120 w 120"/>
                <a:gd name="T33" fmla="*/ 103 h 118"/>
                <a:gd name="T34" fmla="*/ 120 w 120"/>
                <a:gd name="T35" fmla="*/ 9 h 118"/>
                <a:gd name="T36" fmla="*/ 111 w 120"/>
                <a:gd name="T37" fmla="*/ 0 h 118"/>
                <a:gd name="T38" fmla="*/ 112 w 120"/>
                <a:gd name="T39" fmla="*/ 103 h 118"/>
                <a:gd name="T40" fmla="*/ 111 w 120"/>
                <a:gd name="T41" fmla="*/ 104 h 118"/>
                <a:gd name="T42" fmla="*/ 9 w 120"/>
                <a:gd name="T43" fmla="*/ 104 h 118"/>
                <a:gd name="T44" fmla="*/ 8 w 120"/>
                <a:gd name="T45" fmla="*/ 103 h 118"/>
                <a:gd name="T46" fmla="*/ 8 w 120"/>
                <a:gd name="T47" fmla="*/ 9 h 118"/>
                <a:gd name="T48" fmla="*/ 9 w 120"/>
                <a:gd name="T49" fmla="*/ 8 h 118"/>
                <a:gd name="T50" fmla="*/ 111 w 120"/>
                <a:gd name="T51" fmla="*/ 8 h 118"/>
                <a:gd name="T52" fmla="*/ 112 w 120"/>
                <a:gd name="T53" fmla="*/ 9 h 118"/>
                <a:gd name="T54" fmla="*/ 112 w 120"/>
                <a:gd name="T55"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18">
                  <a:moveTo>
                    <a:pt x="111" y="0"/>
                  </a:moveTo>
                  <a:cubicBezTo>
                    <a:pt x="9" y="0"/>
                    <a:pt x="9" y="0"/>
                    <a:pt x="9" y="0"/>
                  </a:cubicBezTo>
                  <a:cubicBezTo>
                    <a:pt x="4" y="0"/>
                    <a:pt x="0" y="4"/>
                    <a:pt x="0" y="9"/>
                  </a:cubicBezTo>
                  <a:cubicBezTo>
                    <a:pt x="0" y="103"/>
                    <a:pt x="0" y="103"/>
                    <a:pt x="0" y="103"/>
                  </a:cubicBezTo>
                  <a:cubicBezTo>
                    <a:pt x="0" y="108"/>
                    <a:pt x="4" y="112"/>
                    <a:pt x="9" y="112"/>
                  </a:cubicBezTo>
                  <a:cubicBezTo>
                    <a:pt x="16" y="112"/>
                    <a:pt x="16" y="112"/>
                    <a:pt x="16" y="112"/>
                  </a:cubicBezTo>
                  <a:cubicBezTo>
                    <a:pt x="16" y="112"/>
                    <a:pt x="16" y="112"/>
                    <a:pt x="16" y="112"/>
                  </a:cubicBezTo>
                  <a:cubicBezTo>
                    <a:pt x="16" y="115"/>
                    <a:pt x="19" y="118"/>
                    <a:pt x="22" y="118"/>
                  </a:cubicBezTo>
                  <a:cubicBezTo>
                    <a:pt x="25" y="118"/>
                    <a:pt x="28" y="115"/>
                    <a:pt x="28" y="112"/>
                  </a:cubicBezTo>
                  <a:cubicBezTo>
                    <a:pt x="28" y="112"/>
                    <a:pt x="28" y="112"/>
                    <a:pt x="28" y="112"/>
                  </a:cubicBezTo>
                  <a:cubicBezTo>
                    <a:pt x="92" y="112"/>
                    <a:pt x="92" y="112"/>
                    <a:pt x="92" y="112"/>
                  </a:cubicBezTo>
                  <a:cubicBezTo>
                    <a:pt x="92" y="112"/>
                    <a:pt x="92" y="112"/>
                    <a:pt x="92" y="112"/>
                  </a:cubicBezTo>
                  <a:cubicBezTo>
                    <a:pt x="92" y="115"/>
                    <a:pt x="95" y="118"/>
                    <a:pt x="98" y="118"/>
                  </a:cubicBezTo>
                  <a:cubicBezTo>
                    <a:pt x="101" y="118"/>
                    <a:pt x="104" y="115"/>
                    <a:pt x="104" y="112"/>
                  </a:cubicBezTo>
                  <a:cubicBezTo>
                    <a:pt x="104" y="112"/>
                    <a:pt x="104" y="112"/>
                    <a:pt x="104" y="112"/>
                  </a:cubicBezTo>
                  <a:cubicBezTo>
                    <a:pt x="111" y="112"/>
                    <a:pt x="111" y="112"/>
                    <a:pt x="111" y="112"/>
                  </a:cubicBezTo>
                  <a:cubicBezTo>
                    <a:pt x="116" y="112"/>
                    <a:pt x="120" y="108"/>
                    <a:pt x="120" y="103"/>
                  </a:cubicBezTo>
                  <a:cubicBezTo>
                    <a:pt x="120" y="9"/>
                    <a:pt x="120" y="9"/>
                    <a:pt x="120" y="9"/>
                  </a:cubicBezTo>
                  <a:cubicBezTo>
                    <a:pt x="120" y="4"/>
                    <a:pt x="116" y="0"/>
                    <a:pt x="111" y="0"/>
                  </a:cubicBezTo>
                  <a:close/>
                  <a:moveTo>
                    <a:pt x="112" y="103"/>
                  </a:moveTo>
                  <a:cubicBezTo>
                    <a:pt x="112" y="104"/>
                    <a:pt x="112" y="104"/>
                    <a:pt x="111" y="104"/>
                  </a:cubicBezTo>
                  <a:cubicBezTo>
                    <a:pt x="9" y="104"/>
                    <a:pt x="9" y="104"/>
                    <a:pt x="9" y="104"/>
                  </a:cubicBezTo>
                  <a:cubicBezTo>
                    <a:pt x="8" y="104"/>
                    <a:pt x="8" y="104"/>
                    <a:pt x="8" y="103"/>
                  </a:cubicBezTo>
                  <a:cubicBezTo>
                    <a:pt x="8" y="9"/>
                    <a:pt x="8" y="9"/>
                    <a:pt x="8" y="9"/>
                  </a:cubicBezTo>
                  <a:cubicBezTo>
                    <a:pt x="8" y="8"/>
                    <a:pt x="8" y="8"/>
                    <a:pt x="9" y="8"/>
                  </a:cubicBezTo>
                  <a:cubicBezTo>
                    <a:pt x="111" y="8"/>
                    <a:pt x="111" y="8"/>
                    <a:pt x="111" y="8"/>
                  </a:cubicBezTo>
                  <a:cubicBezTo>
                    <a:pt x="112" y="8"/>
                    <a:pt x="112" y="8"/>
                    <a:pt x="112" y="9"/>
                  </a:cubicBezTo>
                  <a:lnTo>
                    <a:pt x="112" y="103"/>
                  </a:lnTo>
                  <a:close/>
                </a:path>
              </a:pathLst>
            </a:custGeom>
            <a:solidFill>
              <a:schemeClr val="bg1"/>
            </a:solidFill>
            <a:ln w="317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50" name="Freeform 6">
              <a:extLst>
                <a:ext uri="{FF2B5EF4-FFF2-40B4-BE49-F238E27FC236}">
                  <a16:creationId xmlns:a16="http://schemas.microsoft.com/office/drawing/2014/main" id="{0F2D3666-CDEB-D842-BA45-F4BDD24D42C0}"/>
                </a:ext>
              </a:extLst>
            </p:cNvPr>
            <p:cNvSpPr>
              <a:spLocks noEditPoints="1"/>
            </p:cNvSpPr>
            <p:nvPr/>
          </p:nvSpPr>
          <p:spPr bwMode="auto">
            <a:xfrm>
              <a:off x="7290994" y="1754789"/>
              <a:ext cx="88268" cy="88986"/>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8 h 52"/>
                <a:gd name="T12" fmla="*/ 4 w 52"/>
                <a:gd name="T13" fmla="*/ 26 h 52"/>
                <a:gd name="T14" fmla="*/ 26 w 52"/>
                <a:gd name="T15" fmla="*/ 4 h 52"/>
                <a:gd name="T16" fmla="*/ 48 w 52"/>
                <a:gd name="T17" fmla="*/ 26 h 52"/>
                <a:gd name="T18" fmla="*/ 26 w 52"/>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26" y="48"/>
                  </a:moveTo>
                  <a:cubicBezTo>
                    <a:pt x="14" y="48"/>
                    <a:pt x="4" y="38"/>
                    <a:pt x="4" y="26"/>
                  </a:cubicBezTo>
                  <a:cubicBezTo>
                    <a:pt x="4" y="14"/>
                    <a:pt x="14" y="4"/>
                    <a:pt x="26" y="4"/>
                  </a:cubicBezTo>
                  <a:cubicBezTo>
                    <a:pt x="38" y="4"/>
                    <a:pt x="48" y="14"/>
                    <a:pt x="48" y="26"/>
                  </a:cubicBezTo>
                  <a:cubicBezTo>
                    <a:pt x="48" y="38"/>
                    <a:pt x="38" y="48"/>
                    <a:pt x="26" y="48"/>
                  </a:cubicBezTo>
                  <a:close/>
                </a:path>
              </a:pathLst>
            </a:custGeom>
            <a:solidFill>
              <a:schemeClr val="bg1"/>
            </a:solidFill>
            <a:ln w="317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51" name="Freeform 7">
              <a:extLst>
                <a:ext uri="{FF2B5EF4-FFF2-40B4-BE49-F238E27FC236}">
                  <a16:creationId xmlns:a16="http://schemas.microsoft.com/office/drawing/2014/main" id="{4B861218-6F2C-0346-AE97-7A6BCB9E6C60}"/>
                </a:ext>
              </a:extLst>
            </p:cNvPr>
            <p:cNvSpPr>
              <a:spLocks noEditPoints="1"/>
            </p:cNvSpPr>
            <p:nvPr/>
          </p:nvSpPr>
          <p:spPr bwMode="auto">
            <a:xfrm>
              <a:off x="7318264" y="1769860"/>
              <a:ext cx="33729" cy="46646"/>
            </a:xfrm>
            <a:custGeom>
              <a:avLst/>
              <a:gdLst>
                <a:gd name="T0" fmla="*/ 12 w 20"/>
                <a:gd name="T1" fmla="*/ 7 h 27"/>
                <a:gd name="T2" fmla="*/ 12 w 20"/>
                <a:gd name="T3" fmla="*/ 2 h 27"/>
                <a:gd name="T4" fmla="*/ 10 w 20"/>
                <a:gd name="T5" fmla="*/ 0 h 27"/>
                <a:gd name="T6" fmla="*/ 8 w 20"/>
                <a:gd name="T7" fmla="*/ 2 h 27"/>
                <a:gd name="T8" fmla="*/ 8 w 20"/>
                <a:gd name="T9" fmla="*/ 7 h 27"/>
                <a:gd name="T10" fmla="*/ 0 w 20"/>
                <a:gd name="T11" fmla="*/ 17 h 27"/>
                <a:gd name="T12" fmla="*/ 10 w 20"/>
                <a:gd name="T13" fmla="*/ 27 h 27"/>
                <a:gd name="T14" fmla="*/ 20 w 20"/>
                <a:gd name="T15" fmla="*/ 17 h 27"/>
                <a:gd name="T16" fmla="*/ 12 w 20"/>
                <a:gd name="T17" fmla="*/ 7 h 27"/>
                <a:gd name="T18" fmla="*/ 10 w 20"/>
                <a:gd name="T19" fmla="*/ 23 h 27"/>
                <a:gd name="T20" fmla="*/ 4 w 20"/>
                <a:gd name="T21" fmla="*/ 17 h 27"/>
                <a:gd name="T22" fmla="*/ 8 w 20"/>
                <a:gd name="T23" fmla="*/ 11 h 27"/>
                <a:gd name="T24" fmla="*/ 8 w 20"/>
                <a:gd name="T25" fmla="*/ 14 h 27"/>
                <a:gd name="T26" fmla="*/ 10 w 20"/>
                <a:gd name="T27" fmla="*/ 16 h 27"/>
                <a:gd name="T28" fmla="*/ 12 w 20"/>
                <a:gd name="T29" fmla="*/ 14 h 27"/>
                <a:gd name="T30" fmla="*/ 12 w 20"/>
                <a:gd name="T31" fmla="*/ 11 h 27"/>
                <a:gd name="T32" fmla="*/ 16 w 20"/>
                <a:gd name="T33" fmla="*/ 17 h 27"/>
                <a:gd name="T34" fmla="*/ 10 w 20"/>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7">
                  <a:moveTo>
                    <a:pt x="12" y="7"/>
                  </a:moveTo>
                  <a:cubicBezTo>
                    <a:pt x="12" y="2"/>
                    <a:pt x="12" y="2"/>
                    <a:pt x="12" y="2"/>
                  </a:cubicBezTo>
                  <a:cubicBezTo>
                    <a:pt x="12" y="1"/>
                    <a:pt x="11" y="0"/>
                    <a:pt x="10" y="0"/>
                  </a:cubicBezTo>
                  <a:cubicBezTo>
                    <a:pt x="9" y="0"/>
                    <a:pt x="8" y="1"/>
                    <a:pt x="8" y="2"/>
                  </a:cubicBezTo>
                  <a:cubicBezTo>
                    <a:pt x="8" y="7"/>
                    <a:pt x="8" y="7"/>
                    <a:pt x="8" y="7"/>
                  </a:cubicBezTo>
                  <a:cubicBezTo>
                    <a:pt x="3" y="8"/>
                    <a:pt x="0" y="12"/>
                    <a:pt x="0" y="17"/>
                  </a:cubicBezTo>
                  <a:cubicBezTo>
                    <a:pt x="0" y="23"/>
                    <a:pt x="4" y="27"/>
                    <a:pt x="10" y="27"/>
                  </a:cubicBezTo>
                  <a:cubicBezTo>
                    <a:pt x="16" y="27"/>
                    <a:pt x="20" y="23"/>
                    <a:pt x="20" y="17"/>
                  </a:cubicBezTo>
                  <a:cubicBezTo>
                    <a:pt x="20" y="12"/>
                    <a:pt x="17" y="8"/>
                    <a:pt x="12" y="7"/>
                  </a:cubicBezTo>
                  <a:close/>
                  <a:moveTo>
                    <a:pt x="10" y="23"/>
                  </a:moveTo>
                  <a:cubicBezTo>
                    <a:pt x="7" y="23"/>
                    <a:pt x="4" y="20"/>
                    <a:pt x="4" y="17"/>
                  </a:cubicBezTo>
                  <a:cubicBezTo>
                    <a:pt x="4" y="14"/>
                    <a:pt x="6" y="12"/>
                    <a:pt x="8" y="11"/>
                  </a:cubicBezTo>
                  <a:cubicBezTo>
                    <a:pt x="8" y="14"/>
                    <a:pt x="8" y="14"/>
                    <a:pt x="8" y="14"/>
                  </a:cubicBezTo>
                  <a:cubicBezTo>
                    <a:pt x="8" y="15"/>
                    <a:pt x="9" y="16"/>
                    <a:pt x="10" y="16"/>
                  </a:cubicBezTo>
                  <a:cubicBezTo>
                    <a:pt x="11" y="16"/>
                    <a:pt x="12" y="15"/>
                    <a:pt x="12" y="14"/>
                  </a:cubicBezTo>
                  <a:cubicBezTo>
                    <a:pt x="12" y="11"/>
                    <a:pt x="12" y="11"/>
                    <a:pt x="12" y="11"/>
                  </a:cubicBezTo>
                  <a:cubicBezTo>
                    <a:pt x="14" y="12"/>
                    <a:pt x="16" y="14"/>
                    <a:pt x="16" y="17"/>
                  </a:cubicBezTo>
                  <a:cubicBezTo>
                    <a:pt x="16" y="20"/>
                    <a:pt x="13" y="23"/>
                    <a:pt x="10" y="23"/>
                  </a:cubicBezTo>
                  <a:close/>
                </a:path>
              </a:pathLst>
            </a:custGeom>
            <a:solidFill>
              <a:schemeClr val="bg1"/>
            </a:solidFill>
            <a:ln w="3175">
              <a:solidFill>
                <a:srgbClr val="00548A"/>
              </a:solid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52" name="Freeform 8">
              <a:extLst>
                <a:ext uri="{FF2B5EF4-FFF2-40B4-BE49-F238E27FC236}">
                  <a16:creationId xmlns:a16="http://schemas.microsoft.com/office/drawing/2014/main" id="{548DB09E-515F-BB49-943A-5F21995134AA}"/>
                </a:ext>
              </a:extLst>
            </p:cNvPr>
            <p:cNvSpPr>
              <a:spLocks noEditPoints="1"/>
            </p:cNvSpPr>
            <p:nvPr/>
          </p:nvSpPr>
          <p:spPr bwMode="auto">
            <a:xfrm>
              <a:off x="7260854" y="1731108"/>
              <a:ext cx="155724" cy="136349"/>
            </a:xfrm>
            <a:custGeom>
              <a:avLst/>
              <a:gdLst>
                <a:gd name="T0" fmla="*/ 88 w 92"/>
                <a:gd name="T1" fmla="*/ 13 h 80"/>
                <a:gd name="T2" fmla="*/ 88 w 92"/>
                <a:gd name="T3" fmla="*/ 5 h 80"/>
                <a:gd name="T4" fmla="*/ 83 w 92"/>
                <a:gd name="T5" fmla="*/ 0 h 80"/>
                <a:gd name="T6" fmla="*/ 5 w 92"/>
                <a:gd name="T7" fmla="*/ 0 h 80"/>
                <a:gd name="T8" fmla="*/ 0 w 92"/>
                <a:gd name="T9" fmla="*/ 5 h 80"/>
                <a:gd name="T10" fmla="*/ 0 w 92"/>
                <a:gd name="T11" fmla="*/ 75 h 80"/>
                <a:gd name="T12" fmla="*/ 5 w 92"/>
                <a:gd name="T13" fmla="*/ 80 h 80"/>
                <a:gd name="T14" fmla="*/ 83 w 92"/>
                <a:gd name="T15" fmla="*/ 80 h 80"/>
                <a:gd name="T16" fmla="*/ 88 w 92"/>
                <a:gd name="T17" fmla="*/ 75 h 80"/>
                <a:gd name="T18" fmla="*/ 88 w 92"/>
                <a:gd name="T19" fmla="*/ 69 h 80"/>
                <a:gd name="T20" fmla="*/ 92 w 92"/>
                <a:gd name="T21" fmla="*/ 63 h 80"/>
                <a:gd name="T22" fmla="*/ 92 w 92"/>
                <a:gd name="T23" fmla="*/ 59 h 80"/>
                <a:gd name="T24" fmla="*/ 88 w 92"/>
                <a:gd name="T25" fmla="*/ 53 h 80"/>
                <a:gd name="T26" fmla="*/ 88 w 92"/>
                <a:gd name="T27" fmla="*/ 29 h 80"/>
                <a:gd name="T28" fmla="*/ 92 w 92"/>
                <a:gd name="T29" fmla="*/ 23 h 80"/>
                <a:gd name="T30" fmla="*/ 92 w 92"/>
                <a:gd name="T31" fmla="*/ 19 h 80"/>
                <a:gd name="T32" fmla="*/ 88 w 92"/>
                <a:gd name="T33" fmla="*/ 13 h 80"/>
                <a:gd name="T34" fmla="*/ 83 w 92"/>
                <a:gd name="T35" fmla="*/ 76 h 80"/>
                <a:gd name="T36" fmla="*/ 5 w 92"/>
                <a:gd name="T37" fmla="*/ 76 h 80"/>
                <a:gd name="T38" fmla="*/ 4 w 92"/>
                <a:gd name="T39" fmla="*/ 75 h 80"/>
                <a:gd name="T40" fmla="*/ 4 w 92"/>
                <a:gd name="T41" fmla="*/ 5 h 80"/>
                <a:gd name="T42" fmla="*/ 5 w 92"/>
                <a:gd name="T43" fmla="*/ 4 h 80"/>
                <a:gd name="T44" fmla="*/ 83 w 92"/>
                <a:gd name="T45" fmla="*/ 4 h 80"/>
                <a:gd name="T46" fmla="*/ 84 w 92"/>
                <a:gd name="T47" fmla="*/ 5 h 80"/>
                <a:gd name="T48" fmla="*/ 84 w 92"/>
                <a:gd name="T49" fmla="*/ 13 h 80"/>
                <a:gd name="T50" fmla="*/ 80 w 92"/>
                <a:gd name="T51" fmla="*/ 19 h 80"/>
                <a:gd name="T52" fmla="*/ 80 w 92"/>
                <a:gd name="T53" fmla="*/ 23 h 80"/>
                <a:gd name="T54" fmla="*/ 84 w 92"/>
                <a:gd name="T55" fmla="*/ 29 h 80"/>
                <a:gd name="T56" fmla="*/ 84 w 92"/>
                <a:gd name="T57" fmla="*/ 53 h 80"/>
                <a:gd name="T58" fmla="*/ 80 w 92"/>
                <a:gd name="T59" fmla="*/ 59 h 80"/>
                <a:gd name="T60" fmla="*/ 80 w 92"/>
                <a:gd name="T61" fmla="*/ 63 h 80"/>
                <a:gd name="T62" fmla="*/ 84 w 92"/>
                <a:gd name="T63" fmla="*/ 69 h 80"/>
                <a:gd name="T64" fmla="*/ 84 w 92"/>
                <a:gd name="T65" fmla="*/ 75 h 80"/>
                <a:gd name="T66" fmla="*/ 83 w 92"/>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80">
                  <a:moveTo>
                    <a:pt x="88" y="13"/>
                  </a:moveTo>
                  <a:cubicBezTo>
                    <a:pt x="88" y="5"/>
                    <a:pt x="88" y="5"/>
                    <a:pt x="88" y="5"/>
                  </a:cubicBezTo>
                  <a:cubicBezTo>
                    <a:pt x="88" y="2"/>
                    <a:pt x="86" y="0"/>
                    <a:pt x="83" y="0"/>
                  </a:cubicBezTo>
                  <a:cubicBezTo>
                    <a:pt x="5" y="0"/>
                    <a:pt x="5" y="0"/>
                    <a:pt x="5" y="0"/>
                  </a:cubicBezTo>
                  <a:cubicBezTo>
                    <a:pt x="2" y="0"/>
                    <a:pt x="0" y="2"/>
                    <a:pt x="0" y="5"/>
                  </a:cubicBezTo>
                  <a:cubicBezTo>
                    <a:pt x="0" y="75"/>
                    <a:pt x="0" y="75"/>
                    <a:pt x="0" y="75"/>
                  </a:cubicBezTo>
                  <a:cubicBezTo>
                    <a:pt x="0" y="78"/>
                    <a:pt x="2" y="80"/>
                    <a:pt x="5" y="80"/>
                  </a:cubicBezTo>
                  <a:cubicBezTo>
                    <a:pt x="83" y="80"/>
                    <a:pt x="83" y="80"/>
                    <a:pt x="83" y="80"/>
                  </a:cubicBezTo>
                  <a:cubicBezTo>
                    <a:pt x="86" y="80"/>
                    <a:pt x="88" y="78"/>
                    <a:pt x="88" y="75"/>
                  </a:cubicBezTo>
                  <a:cubicBezTo>
                    <a:pt x="88" y="69"/>
                    <a:pt x="88" y="69"/>
                    <a:pt x="88" y="69"/>
                  </a:cubicBezTo>
                  <a:cubicBezTo>
                    <a:pt x="90" y="68"/>
                    <a:pt x="92" y="66"/>
                    <a:pt x="92" y="63"/>
                  </a:cubicBezTo>
                  <a:cubicBezTo>
                    <a:pt x="92" y="59"/>
                    <a:pt x="92" y="59"/>
                    <a:pt x="92" y="59"/>
                  </a:cubicBezTo>
                  <a:cubicBezTo>
                    <a:pt x="92" y="56"/>
                    <a:pt x="90" y="54"/>
                    <a:pt x="88" y="53"/>
                  </a:cubicBezTo>
                  <a:cubicBezTo>
                    <a:pt x="88" y="29"/>
                    <a:pt x="88" y="29"/>
                    <a:pt x="88" y="29"/>
                  </a:cubicBezTo>
                  <a:cubicBezTo>
                    <a:pt x="90" y="28"/>
                    <a:pt x="92" y="26"/>
                    <a:pt x="92" y="23"/>
                  </a:cubicBezTo>
                  <a:cubicBezTo>
                    <a:pt x="92" y="19"/>
                    <a:pt x="92" y="19"/>
                    <a:pt x="92" y="19"/>
                  </a:cubicBezTo>
                  <a:cubicBezTo>
                    <a:pt x="92" y="16"/>
                    <a:pt x="90" y="14"/>
                    <a:pt x="88" y="13"/>
                  </a:cubicBezTo>
                  <a:close/>
                  <a:moveTo>
                    <a:pt x="83" y="76"/>
                  </a:moveTo>
                  <a:cubicBezTo>
                    <a:pt x="5" y="76"/>
                    <a:pt x="5" y="76"/>
                    <a:pt x="5" y="76"/>
                  </a:cubicBezTo>
                  <a:cubicBezTo>
                    <a:pt x="4" y="76"/>
                    <a:pt x="4" y="76"/>
                    <a:pt x="4" y="75"/>
                  </a:cubicBezTo>
                  <a:cubicBezTo>
                    <a:pt x="4" y="5"/>
                    <a:pt x="4" y="5"/>
                    <a:pt x="4" y="5"/>
                  </a:cubicBezTo>
                  <a:cubicBezTo>
                    <a:pt x="4" y="4"/>
                    <a:pt x="4" y="4"/>
                    <a:pt x="5" y="4"/>
                  </a:cubicBezTo>
                  <a:cubicBezTo>
                    <a:pt x="83" y="4"/>
                    <a:pt x="83" y="4"/>
                    <a:pt x="83" y="4"/>
                  </a:cubicBezTo>
                  <a:cubicBezTo>
                    <a:pt x="84" y="4"/>
                    <a:pt x="84" y="4"/>
                    <a:pt x="84" y="5"/>
                  </a:cubicBezTo>
                  <a:cubicBezTo>
                    <a:pt x="84" y="13"/>
                    <a:pt x="84" y="13"/>
                    <a:pt x="84" y="13"/>
                  </a:cubicBezTo>
                  <a:cubicBezTo>
                    <a:pt x="82" y="14"/>
                    <a:pt x="80" y="16"/>
                    <a:pt x="80" y="19"/>
                  </a:cubicBezTo>
                  <a:cubicBezTo>
                    <a:pt x="80" y="23"/>
                    <a:pt x="80" y="23"/>
                    <a:pt x="80" y="23"/>
                  </a:cubicBezTo>
                  <a:cubicBezTo>
                    <a:pt x="80" y="26"/>
                    <a:pt x="82" y="28"/>
                    <a:pt x="84" y="29"/>
                  </a:cubicBezTo>
                  <a:cubicBezTo>
                    <a:pt x="84" y="53"/>
                    <a:pt x="84" y="53"/>
                    <a:pt x="84" y="53"/>
                  </a:cubicBezTo>
                  <a:cubicBezTo>
                    <a:pt x="82" y="54"/>
                    <a:pt x="80" y="56"/>
                    <a:pt x="80" y="59"/>
                  </a:cubicBezTo>
                  <a:cubicBezTo>
                    <a:pt x="80" y="63"/>
                    <a:pt x="80" y="63"/>
                    <a:pt x="80" y="63"/>
                  </a:cubicBezTo>
                  <a:cubicBezTo>
                    <a:pt x="80" y="66"/>
                    <a:pt x="82" y="68"/>
                    <a:pt x="84" y="69"/>
                  </a:cubicBezTo>
                  <a:cubicBezTo>
                    <a:pt x="84" y="75"/>
                    <a:pt x="84" y="75"/>
                    <a:pt x="84" y="75"/>
                  </a:cubicBezTo>
                  <a:cubicBezTo>
                    <a:pt x="84" y="76"/>
                    <a:pt x="84" y="76"/>
                    <a:pt x="83" y="76"/>
                  </a:cubicBezTo>
                  <a:close/>
                </a:path>
              </a:pathLst>
            </a:custGeom>
            <a:solidFill>
              <a:schemeClr val="bg1"/>
            </a:solidFill>
            <a:ln w="317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grpSp>
      <p:grpSp>
        <p:nvGrpSpPr>
          <p:cNvPr id="5" name="Group 4">
            <a:extLst>
              <a:ext uri="{FF2B5EF4-FFF2-40B4-BE49-F238E27FC236}">
                <a16:creationId xmlns:a16="http://schemas.microsoft.com/office/drawing/2014/main" id="{534B2A72-C271-1448-AAE8-C2B85589CA0D}"/>
              </a:ext>
            </a:extLst>
          </p:cNvPr>
          <p:cNvGrpSpPr/>
          <p:nvPr/>
        </p:nvGrpSpPr>
        <p:grpSpPr>
          <a:xfrm>
            <a:off x="5914149" y="1627221"/>
            <a:ext cx="347472" cy="347472"/>
            <a:chOff x="5914149" y="1627221"/>
            <a:chExt cx="347472" cy="347472"/>
          </a:xfrm>
        </p:grpSpPr>
        <p:sp>
          <p:nvSpPr>
            <p:cNvPr id="142" name="Oval 141">
              <a:extLst>
                <a:ext uri="{FF2B5EF4-FFF2-40B4-BE49-F238E27FC236}">
                  <a16:creationId xmlns:a16="http://schemas.microsoft.com/office/drawing/2014/main" id="{5DFB0563-544C-A240-BE6B-C8BEEDD9DBFC}"/>
                </a:ext>
              </a:extLst>
            </p:cNvPr>
            <p:cNvSpPr/>
            <p:nvPr/>
          </p:nvSpPr>
          <p:spPr>
            <a:xfrm>
              <a:off x="5914149" y="1627221"/>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3" name="Group 142">
              <a:extLst>
                <a:ext uri="{FF2B5EF4-FFF2-40B4-BE49-F238E27FC236}">
                  <a16:creationId xmlns:a16="http://schemas.microsoft.com/office/drawing/2014/main" id="{4841DAF5-4E82-E54A-BD64-AC7BED241D63}"/>
                </a:ext>
              </a:extLst>
            </p:cNvPr>
            <p:cNvGrpSpPr/>
            <p:nvPr/>
          </p:nvGrpSpPr>
          <p:grpSpPr>
            <a:xfrm>
              <a:off x="5985170" y="1717571"/>
              <a:ext cx="222364" cy="166773"/>
              <a:chOff x="3092451" y="2647951"/>
              <a:chExt cx="241300" cy="180975"/>
            </a:xfrm>
            <a:solidFill>
              <a:schemeClr val="bg1"/>
            </a:solidFill>
          </p:grpSpPr>
          <p:sp>
            <p:nvSpPr>
              <p:cNvPr id="144" name="Freeform 148">
                <a:extLst>
                  <a:ext uri="{FF2B5EF4-FFF2-40B4-BE49-F238E27FC236}">
                    <a16:creationId xmlns:a16="http://schemas.microsoft.com/office/drawing/2014/main" id="{FC9D84C4-A257-CF4A-897E-D85C65AD697B}"/>
                  </a:ext>
                </a:extLst>
              </p:cNvPr>
              <p:cNvSpPr>
                <a:spLocks noEditPoints="1"/>
              </p:cNvSpPr>
              <p:nvPr/>
            </p:nvSpPr>
            <p:spPr bwMode="auto">
              <a:xfrm>
                <a:off x="3092451" y="2647951"/>
                <a:ext cx="241300" cy="180975"/>
              </a:xfrm>
              <a:custGeom>
                <a:avLst/>
                <a:gdLst>
                  <a:gd name="T0" fmla="*/ 56 w 64"/>
                  <a:gd name="T1" fmla="*/ 0 h 48"/>
                  <a:gd name="T2" fmla="*/ 8 w 64"/>
                  <a:gd name="T3" fmla="*/ 0 h 48"/>
                  <a:gd name="T4" fmla="*/ 0 w 64"/>
                  <a:gd name="T5" fmla="*/ 8 h 48"/>
                  <a:gd name="T6" fmla="*/ 0 w 64"/>
                  <a:gd name="T7" fmla="*/ 40 h 48"/>
                  <a:gd name="T8" fmla="*/ 8 w 64"/>
                  <a:gd name="T9" fmla="*/ 48 h 48"/>
                  <a:gd name="T10" fmla="*/ 56 w 64"/>
                  <a:gd name="T11" fmla="*/ 48 h 48"/>
                  <a:gd name="T12" fmla="*/ 64 w 64"/>
                  <a:gd name="T13" fmla="*/ 40 h 48"/>
                  <a:gd name="T14" fmla="*/ 64 w 64"/>
                  <a:gd name="T15" fmla="*/ 8 h 48"/>
                  <a:gd name="T16" fmla="*/ 56 w 64"/>
                  <a:gd name="T17" fmla="*/ 0 h 48"/>
                  <a:gd name="T18" fmla="*/ 60 w 64"/>
                  <a:gd name="T19" fmla="*/ 40 h 48"/>
                  <a:gd name="T20" fmla="*/ 56 w 64"/>
                  <a:gd name="T21" fmla="*/ 44 h 48"/>
                  <a:gd name="T22" fmla="*/ 8 w 64"/>
                  <a:gd name="T23" fmla="*/ 44 h 48"/>
                  <a:gd name="T24" fmla="*/ 4 w 64"/>
                  <a:gd name="T25" fmla="*/ 40 h 48"/>
                  <a:gd name="T26" fmla="*/ 4 w 64"/>
                  <a:gd name="T27" fmla="*/ 20 h 48"/>
                  <a:gd name="T28" fmla="*/ 60 w 64"/>
                  <a:gd name="T29" fmla="*/ 20 h 48"/>
                  <a:gd name="T30" fmla="*/ 60 w 64"/>
                  <a:gd name="T31" fmla="*/ 40 h 48"/>
                  <a:gd name="T32" fmla="*/ 60 w 64"/>
                  <a:gd name="T33" fmla="*/ 12 h 48"/>
                  <a:gd name="T34" fmla="*/ 4 w 64"/>
                  <a:gd name="T35" fmla="*/ 12 h 48"/>
                  <a:gd name="T36" fmla="*/ 4 w 64"/>
                  <a:gd name="T37" fmla="*/ 8 h 48"/>
                  <a:gd name="T38" fmla="*/ 8 w 64"/>
                  <a:gd name="T39" fmla="*/ 4 h 48"/>
                  <a:gd name="T40" fmla="*/ 56 w 64"/>
                  <a:gd name="T41" fmla="*/ 4 h 48"/>
                  <a:gd name="T42" fmla="*/ 60 w 64"/>
                  <a:gd name="T43" fmla="*/ 8 h 48"/>
                  <a:gd name="T44" fmla="*/ 60 w 64"/>
                  <a:gd name="T45"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8">
                    <a:moveTo>
                      <a:pt x="56" y="0"/>
                    </a:moveTo>
                    <a:cubicBezTo>
                      <a:pt x="8" y="0"/>
                      <a:pt x="8" y="0"/>
                      <a:pt x="8" y="0"/>
                    </a:cubicBezTo>
                    <a:cubicBezTo>
                      <a:pt x="4" y="0"/>
                      <a:pt x="0" y="4"/>
                      <a:pt x="0" y="8"/>
                    </a:cubicBezTo>
                    <a:cubicBezTo>
                      <a:pt x="0" y="40"/>
                      <a:pt x="0" y="40"/>
                      <a:pt x="0" y="40"/>
                    </a:cubicBezTo>
                    <a:cubicBezTo>
                      <a:pt x="0" y="44"/>
                      <a:pt x="4" y="48"/>
                      <a:pt x="8" y="48"/>
                    </a:cubicBezTo>
                    <a:cubicBezTo>
                      <a:pt x="56" y="48"/>
                      <a:pt x="56" y="48"/>
                      <a:pt x="56" y="48"/>
                    </a:cubicBezTo>
                    <a:cubicBezTo>
                      <a:pt x="60" y="48"/>
                      <a:pt x="64" y="44"/>
                      <a:pt x="64" y="40"/>
                    </a:cubicBezTo>
                    <a:cubicBezTo>
                      <a:pt x="64" y="8"/>
                      <a:pt x="64" y="8"/>
                      <a:pt x="64" y="8"/>
                    </a:cubicBezTo>
                    <a:cubicBezTo>
                      <a:pt x="64" y="4"/>
                      <a:pt x="60" y="0"/>
                      <a:pt x="56" y="0"/>
                    </a:cubicBezTo>
                    <a:close/>
                    <a:moveTo>
                      <a:pt x="60" y="40"/>
                    </a:moveTo>
                    <a:cubicBezTo>
                      <a:pt x="60" y="42"/>
                      <a:pt x="58" y="44"/>
                      <a:pt x="56" y="44"/>
                    </a:cubicBezTo>
                    <a:cubicBezTo>
                      <a:pt x="8" y="44"/>
                      <a:pt x="8" y="44"/>
                      <a:pt x="8" y="44"/>
                    </a:cubicBezTo>
                    <a:cubicBezTo>
                      <a:pt x="6" y="44"/>
                      <a:pt x="4" y="42"/>
                      <a:pt x="4" y="40"/>
                    </a:cubicBezTo>
                    <a:cubicBezTo>
                      <a:pt x="4" y="20"/>
                      <a:pt x="4" y="20"/>
                      <a:pt x="4" y="20"/>
                    </a:cubicBezTo>
                    <a:cubicBezTo>
                      <a:pt x="60" y="20"/>
                      <a:pt x="60" y="20"/>
                      <a:pt x="60" y="20"/>
                    </a:cubicBezTo>
                    <a:lnTo>
                      <a:pt x="60" y="40"/>
                    </a:lnTo>
                    <a:close/>
                    <a:moveTo>
                      <a:pt x="60" y="12"/>
                    </a:moveTo>
                    <a:cubicBezTo>
                      <a:pt x="4" y="12"/>
                      <a:pt x="4" y="12"/>
                      <a:pt x="4" y="12"/>
                    </a:cubicBezTo>
                    <a:cubicBezTo>
                      <a:pt x="4" y="8"/>
                      <a:pt x="4" y="8"/>
                      <a:pt x="4" y="8"/>
                    </a:cubicBezTo>
                    <a:cubicBezTo>
                      <a:pt x="4" y="6"/>
                      <a:pt x="6" y="4"/>
                      <a:pt x="8" y="4"/>
                    </a:cubicBezTo>
                    <a:cubicBezTo>
                      <a:pt x="56" y="4"/>
                      <a:pt x="56" y="4"/>
                      <a:pt x="56" y="4"/>
                    </a:cubicBezTo>
                    <a:cubicBezTo>
                      <a:pt x="58" y="4"/>
                      <a:pt x="60" y="6"/>
                      <a:pt x="60" y="8"/>
                    </a:cubicBezTo>
                    <a:lnTo>
                      <a:pt x="60" y="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solidFill>
                    <a:srgbClr val="00548A"/>
                  </a:solidFill>
                </a:endParaRPr>
              </a:p>
            </p:txBody>
          </p:sp>
          <p:sp>
            <p:nvSpPr>
              <p:cNvPr id="145" name="Rectangle 149">
                <a:extLst>
                  <a:ext uri="{FF2B5EF4-FFF2-40B4-BE49-F238E27FC236}">
                    <a16:creationId xmlns:a16="http://schemas.microsoft.com/office/drawing/2014/main" id="{106878D8-B9E6-5F49-97DA-19E98018EFF2}"/>
                  </a:ext>
                </a:extLst>
              </p:cNvPr>
              <p:cNvSpPr>
                <a:spLocks noChangeArrowheads="1"/>
              </p:cNvSpPr>
              <p:nvPr/>
            </p:nvSpPr>
            <p:spPr bwMode="auto">
              <a:xfrm>
                <a:off x="3122613" y="2738438"/>
                <a:ext cx="90488" cy="14288"/>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46" name="Rectangle 150">
                <a:extLst>
                  <a:ext uri="{FF2B5EF4-FFF2-40B4-BE49-F238E27FC236}">
                    <a16:creationId xmlns:a16="http://schemas.microsoft.com/office/drawing/2014/main" id="{C31F7AE2-4233-CF4B-BB57-4E9233A10E90}"/>
                  </a:ext>
                </a:extLst>
              </p:cNvPr>
              <p:cNvSpPr>
                <a:spLocks noChangeArrowheads="1"/>
              </p:cNvSpPr>
              <p:nvPr/>
            </p:nvSpPr>
            <p:spPr bwMode="auto">
              <a:xfrm>
                <a:off x="3122613" y="2768601"/>
                <a:ext cx="30163" cy="14288"/>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47" name="Rectangle 151">
                <a:extLst>
                  <a:ext uri="{FF2B5EF4-FFF2-40B4-BE49-F238E27FC236}">
                    <a16:creationId xmlns:a16="http://schemas.microsoft.com/office/drawing/2014/main" id="{39E8C863-4362-5545-985D-E965DB3A29E1}"/>
                  </a:ext>
                </a:extLst>
              </p:cNvPr>
              <p:cNvSpPr>
                <a:spLocks noChangeArrowheads="1"/>
              </p:cNvSpPr>
              <p:nvPr/>
            </p:nvSpPr>
            <p:spPr bwMode="auto">
              <a:xfrm>
                <a:off x="3257551" y="2738438"/>
                <a:ext cx="46038" cy="30163"/>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id-ID" dirty="0"/>
              </a:p>
            </p:txBody>
          </p:sp>
        </p:grpSp>
      </p:grpSp>
      <p:cxnSp>
        <p:nvCxnSpPr>
          <p:cNvPr id="136" name="Straight Arrow Connector 135">
            <a:extLst>
              <a:ext uri="{FF2B5EF4-FFF2-40B4-BE49-F238E27FC236}">
                <a16:creationId xmlns:a16="http://schemas.microsoft.com/office/drawing/2014/main" id="{05DF2C13-0655-2E4E-82D2-E1BCB9E6F463}"/>
              </a:ext>
            </a:extLst>
          </p:cNvPr>
          <p:cNvCxnSpPr>
            <a:cxnSpLocks/>
          </p:cNvCxnSpPr>
          <p:nvPr/>
        </p:nvCxnSpPr>
        <p:spPr>
          <a:xfrm flipV="1">
            <a:off x="9653681" y="3875530"/>
            <a:ext cx="0" cy="208654"/>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0422AF1-9DB9-7E41-8A7C-1836CBE8817B}"/>
              </a:ext>
            </a:extLst>
          </p:cNvPr>
          <p:cNvCxnSpPr>
            <a:cxnSpLocks/>
          </p:cNvCxnSpPr>
          <p:nvPr/>
        </p:nvCxnSpPr>
        <p:spPr>
          <a:xfrm flipV="1">
            <a:off x="6294713" y="3875530"/>
            <a:ext cx="0" cy="208654"/>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CDF547A3-18A2-D347-B09C-25AEBA996995}"/>
              </a:ext>
            </a:extLst>
          </p:cNvPr>
          <p:cNvCxnSpPr>
            <a:cxnSpLocks/>
          </p:cNvCxnSpPr>
          <p:nvPr/>
        </p:nvCxnSpPr>
        <p:spPr>
          <a:xfrm flipV="1">
            <a:off x="7969511" y="5123766"/>
            <a:ext cx="0" cy="208654"/>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997018C-60A6-AE48-9935-E2DC6FA202CF}"/>
              </a:ext>
            </a:extLst>
          </p:cNvPr>
          <p:cNvCxnSpPr>
            <a:cxnSpLocks/>
          </p:cNvCxnSpPr>
          <p:nvPr/>
        </p:nvCxnSpPr>
        <p:spPr>
          <a:xfrm>
            <a:off x="2750219" y="3898545"/>
            <a:ext cx="536401" cy="0"/>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C4CE0A1-465E-DD49-95E8-D1EF6E278644}"/>
              </a:ext>
            </a:extLst>
          </p:cNvPr>
          <p:cNvCxnSpPr>
            <a:cxnSpLocks/>
          </p:cNvCxnSpPr>
          <p:nvPr/>
        </p:nvCxnSpPr>
        <p:spPr>
          <a:xfrm>
            <a:off x="2750218" y="4475949"/>
            <a:ext cx="536401" cy="0"/>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5EEA7C5F-955A-FA47-8DBE-A38A99EA99A5}"/>
              </a:ext>
            </a:extLst>
          </p:cNvPr>
          <p:cNvSpPr/>
          <p:nvPr/>
        </p:nvSpPr>
        <p:spPr>
          <a:xfrm>
            <a:off x="2873829" y="1341993"/>
            <a:ext cx="5296394" cy="2256230"/>
          </a:xfrm>
          <a:custGeom>
            <a:avLst/>
            <a:gdLst>
              <a:gd name="connsiteX0" fmla="*/ 0 w 5296394"/>
              <a:gd name="connsiteY0" fmla="*/ 2256230 h 2256230"/>
              <a:gd name="connsiteX1" fmla="*/ 2375065 w 5296394"/>
              <a:gd name="connsiteY1" fmla="*/ 178049 h 2256230"/>
              <a:gd name="connsiteX2" fmla="*/ 5296394 w 5296394"/>
              <a:gd name="connsiteY2" fmla="*/ 249301 h 2256230"/>
            </a:gdLst>
            <a:ahLst/>
            <a:cxnLst>
              <a:cxn ang="0">
                <a:pos x="connsiteX0" y="connsiteY0"/>
              </a:cxn>
              <a:cxn ang="0">
                <a:pos x="connsiteX1" y="connsiteY1"/>
              </a:cxn>
              <a:cxn ang="0">
                <a:pos x="connsiteX2" y="connsiteY2"/>
              </a:cxn>
            </a:cxnLst>
            <a:rect l="l" t="t" r="r" b="b"/>
            <a:pathLst>
              <a:path w="5296394" h="2256230">
                <a:moveTo>
                  <a:pt x="0" y="2256230"/>
                </a:moveTo>
                <a:cubicBezTo>
                  <a:pt x="746166" y="1384383"/>
                  <a:pt x="1492333" y="512537"/>
                  <a:pt x="2375065" y="178049"/>
                </a:cubicBezTo>
                <a:cubicBezTo>
                  <a:pt x="3257797" y="-156439"/>
                  <a:pt x="4277095" y="46431"/>
                  <a:pt x="5296394" y="249301"/>
                </a:cubicBezTo>
              </a:path>
            </a:pathLst>
          </a:custGeom>
          <a:noFill/>
          <a:ln w="19050">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head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43BC3B76-41E4-814C-8B66-CB0CC215DD71}"/>
              </a:ext>
            </a:extLst>
          </p:cNvPr>
          <p:cNvSpPr/>
          <p:nvPr/>
        </p:nvSpPr>
        <p:spPr>
          <a:xfrm>
            <a:off x="3598985" y="4525108"/>
            <a:ext cx="1266092" cy="140677"/>
          </a:xfrm>
          <a:custGeom>
            <a:avLst/>
            <a:gdLst>
              <a:gd name="connsiteX0" fmla="*/ 0 w 1266092"/>
              <a:gd name="connsiteY0" fmla="*/ 0 h 140677"/>
              <a:gd name="connsiteX1" fmla="*/ 621323 w 1266092"/>
              <a:gd name="connsiteY1" fmla="*/ 140677 h 140677"/>
              <a:gd name="connsiteX2" fmla="*/ 1266092 w 1266092"/>
              <a:gd name="connsiteY2" fmla="*/ 0 h 140677"/>
            </a:gdLst>
            <a:ahLst/>
            <a:cxnLst>
              <a:cxn ang="0">
                <a:pos x="connsiteX0" y="connsiteY0"/>
              </a:cxn>
              <a:cxn ang="0">
                <a:pos x="connsiteX1" y="connsiteY1"/>
              </a:cxn>
              <a:cxn ang="0">
                <a:pos x="connsiteX2" y="connsiteY2"/>
              </a:cxn>
            </a:cxnLst>
            <a:rect l="l" t="t" r="r" b="b"/>
            <a:pathLst>
              <a:path w="1266092" h="140677">
                <a:moveTo>
                  <a:pt x="0" y="0"/>
                </a:moveTo>
                <a:cubicBezTo>
                  <a:pt x="205154" y="70338"/>
                  <a:pt x="410308" y="140677"/>
                  <a:pt x="621323" y="140677"/>
                </a:cubicBezTo>
                <a:cubicBezTo>
                  <a:pt x="832338" y="140677"/>
                  <a:pt x="1049215" y="70338"/>
                  <a:pt x="1266092" y="0"/>
                </a:cubicBezTo>
              </a:path>
            </a:pathLst>
          </a:custGeom>
          <a:noFill/>
          <a:ln w="19050">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60271FB-2E4B-0C40-80B1-396459D683B9}"/>
              </a:ext>
            </a:extLst>
          </p:cNvPr>
          <p:cNvSpPr/>
          <p:nvPr/>
        </p:nvSpPr>
        <p:spPr>
          <a:xfrm>
            <a:off x="5169877" y="3861979"/>
            <a:ext cx="2790092" cy="442055"/>
          </a:xfrm>
          <a:custGeom>
            <a:avLst/>
            <a:gdLst>
              <a:gd name="connsiteX0" fmla="*/ 0 w 2790092"/>
              <a:gd name="connsiteY0" fmla="*/ 257907 h 365080"/>
              <a:gd name="connsiteX1" fmla="*/ 1524000 w 2790092"/>
              <a:gd name="connsiteY1" fmla="*/ 351692 h 365080"/>
              <a:gd name="connsiteX2" fmla="*/ 2790092 w 2790092"/>
              <a:gd name="connsiteY2" fmla="*/ 0 h 365080"/>
            </a:gdLst>
            <a:ahLst/>
            <a:cxnLst>
              <a:cxn ang="0">
                <a:pos x="connsiteX0" y="connsiteY0"/>
              </a:cxn>
              <a:cxn ang="0">
                <a:pos x="connsiteX1" y="connsiteY1"/>
              </a:cxn>
              <a:cxn ang="0">
                <a:pos x="connsiteX2" y="connsiteY2"/>
              </a:cxn>
            </a:cxnLst>
            <a:rect l="l" t="t" r="r" b="b"/>
            <a:pathLst>
              <a:path w="2790092" h="365080">
                <a:moveTo>
                  <a:pt x="0" y="257907"/>
                </a:moveTo>
                <a:cubicBezTo>
                  <a:pt x="529492" y="326292"/>
                  <a:pt x="1058985" y="394677"/>
                  <a:pt x="1524000" y="351692"/>
                </a:cubicBezTo>
                <a:cubicBezTo>
                  <a:pt x="1989015" y="308708"/>
                  <a:pt x="2389553" y="154354"/>
                  <a:pt x="2790092" y="0"/>
                </a:cubicBezTo>
              </a:path>
            </a:pathLst>
          </a:custGeom>
          <a:noFill/>
          <a:ln w="19050">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F07751C2-3B38-4241-A088-93D978A14092}"/>
              </a:ext>
            </a:extLst>
          </p:cNvPr>
          <p:cNvSpPr/>
          <p:nvPr/>
        </p:nvSpPr>
        <p:spPr>
          <a:xfrm>
            <a:off x="8345018" y="2326841"/>
            <a:ext cx="823548" cy="1074983"/>
          </a:xfrm>
          <a:custGeom>
            <a:avLst/>
            <a:gdLst>
              <a:gd name="connsiteX0" fmla="*/ 0 w 240672"/>
              <a:gd name="connsiteY0" fmla="*/ 1019907 h 1019907"/>
              <a:gd name="connsiteX1" fmla="*/ 222738 w 240672"/>
              <a:gd name="connsiteY1" fmla="*/ 586153 h 1019907"/>
              <a:gd name="connsiteX2" fmla="*/ 211015 w 240672"/>
              <a:gd name="connsiteY2" fmla="*/ 0 h 1019907"/>
            </a:gdLst>
            <a:ahLst/>
            <a:cxnLst>
              <a:cxn ang="0">
                <a:pos x="connsiteX0" y="connsiteY0"/>
              </a:cxn>
              <a:cxn ang="0">
                <a:pos x="connsiteX1" y="connsiteY1"/>
              </a:cxn>
              <a:cxn ang="0">
                <a:pos x="connsiteX2" y="connsiteY2"/>
              </a:cxn>
            </a:cxnLst>
            <a:rect l="l" t="t" r="r" b="b"/>
            <a:pathLst>
              <a:path w="240672" h="1019907">
                <a:moveTo>
                  <a:pt x="0" y="1019907"/>
                </a:moveTo>
                <a:cubicBezTo>
                  <a:pt x="93784" y="888022"/>
                  <a:pt x="187569" y="756137"/>
                  <a:pt x="222738" y="586153"/>
                </a:cubicBezTo>
                <a:cubicBezTo>
                  <a:pt x="257907" y="416169"/>
                  <a:pt x="234461" y="208084"/>
                  <a:pt x="211015" y="0"/>
                </a:cubicBezTo>
              </a:path>
            </a:pathLst>
          </a:custGeom>
          <a:noFill/>
          <a:ln w="19050">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BBDE0D8-90EA-3F4F-B931-2E783C8B1CBA}"/>
              </a:ext>
            </a:extLst>
          </p:cNvPr>
          <p:cNvGrpSpPr/>
          <p:nvPr/>
        </p:nvGrpSpPr>
        <p:grpSpPr>
          <a:xfrm>
            <a:off x="9656906" y="1630569"/>
            <a:ext cx="347472" cy="347472"/>
            <a:chOff x="9656906" y="1630569"/>
            <a:chExt cx="347472" cy="347472"/>
          </a:xfrm>
        </p:grpSpPr>
        <p:sp>
          <p:nvSpPr>
            <p:cNvPr id="170" name="Oval 169">
              <a:extLst>
                <a:ext uri="{FF2B5EF4-FFF2-40B4-BE49-F238E27FC236}">
                  <a16:creationId xmlns:a16="http://schemas.microsoft.com/office/drawing/2014/main" id="{3258FBE8-103A-3D49-AFE7-903A024BA462}"/>
                </a:ext>
              </a:extLst>
            </p:cNvPr>
            <p:cNvSpPr/>
            <p:nvPr/>
          </p:nvSpPr>
          <p:spPr>
            <a:xfrm>
              <a:off x="9656906" y="1630569"/>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reeform 60">
              <a:extLst>
                <a:ext uri="{FF2B5EF4-FFF2-40B4-BE49-F238E27FC236}">
                  <a16:creationId xmlns:a16="http://schemas.microsoft.com/office/drawing/2014/main" id="{A73E1AFD-73FA-164C-AB3F-B6630D643238}"/>
                </a:ext>
              </a:extLst>
            </p:cNvPr>
            <p:cNvSpPr>
              <a:spLocks noEditPoints="1"/>
            </p:cNvSpPr>
            <p:nvPr/>
          </p:nvSpPr>
          <p:spPr bwMode="auto">
            <a:xfrm>
              <a:off x="9726390" y="1692034"/>
              <a:ext cx="208503" cy="224542"/>
            </a:xfrm>
            <a:custGeom>
              <a:avLst/>
              <a:gdLst>
                <a:gd name="T0" fmla="*/ 71 w 88"/>
                <a:gd name="T1" fmla="*/ 95 h 95"/>
                <a:gd name="T2" fmla="*/ 17 w 88"/>
                <a:gd name="T3" fmla="*/ 95 h 95"/>
                <a:gd name="T4" fmla="*/ 0 w 88"/>
                <a:gd name="T5" fmla="*/ 79 h 95"/>
                <a:gd name="T6" fmla="*/ 22 w 88"/>
                <a:gd name="T7" fmla="*/ 44 h 95"/>
                <a:gd name="T8" fmla="*/ 44 w 88"/>
                <a:gd name="T9" fmla="*/ 52 h 95"/>
                <a:gd name="T10" fmla="*/ 67 w 88"/>
                <a:gd name="T11" fmla="*/ 44 h 95"/>
                <a:gd name="T12" fmla="*/ 88 w 88"/>
                <a:gd name="T13" fmla="*/ 79 h 95"/>
                <a:gd name="T14" fmla="*/ 71 w 88"/>
                <a:gd name="T15" fmla="*/ 95 h 95"/>
                <a:gd name="T16" fmla="*/ 44 w 88"/>
                <a:gd name="T17" fmla="*/ 48 h 95"/>
                <a:gd name="T18" fmla="*/ 20 w 88"/>
                <a:gd name="T19" fmla="*/ 24 h 95"/>
                <a:gd name="T20" fmla="*/ 44 w 88"/>
                <a:gd name="T21" fmla="*/ 0 h 95"/>
                <a:gd name="T22" fmla="*/ 68 w 88"/>
                <a:gd name="T23" fmla="*/ 24 h 95"/>
                <a:gd name="T24" fmla="*/ 44 w 88"/>
                <a:gd name="T2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95">
                  <a:moveTo>
                    <a:pt x="71" y="95"/>
                  </a:moveTo>
                  <a:cubicBezTo>
                    <a:pt x="17" y="95"/>
                    <a:pt x="17" y="95"/>
                    <a:pt x="17" y="95"/>
                  </a:cubicBezTo>
                  <a:cubicBezTo>
                    <a:pt x="7" y="95"/>
                    <a:pt x="0" y="89"/>
                    <a:pt x="0" y="79"/>
                  </a:cubicBezTo>
                  <a:cubicBezTo>
                    <a:pt x="0" y="65"/>
                    <a:pt x="4" y="44"/>
                    <a:pt x="22" y="44"/>
                  </a:cubicBezTo>
                  <a:cubicBezTo>
                    <a:pt x="24" y="44"/>
                    <a:pt x="32" y="52"/>
                    <a:pt x="44" y="52"/>
                  </a:cubicBezTo>
                  <a:cubicBezTo>
                    <a:pt x="56" y="52"/>
                    <a:pt x="65" y="44"/>
                    <a:pt x="67" y="44"/>
                  </a:cubicBezTo>
                  <a:cubicBezTo>
                    <a:pt x="85" y="44"/>
                    <a:pt x="88" y="65"/>
                    <a:pt x="88" y="79"/>
                  </a:cubicBezTo>
                  <a:cubicBezTo>
                    <a:pt x="88" y="89"/>
                    <a:pt x="81" y="95"/>
                    <a:pt x="71" y="95"/>
                  </a:cubicBezTo>
                  <a:close/>
                  <a:moveTo>
                    <a:pt x="44" y="48"/>
                  </a:moveTo>
                  <a:cubicBezTo>
                    <a:pt x="31" y="48"/>
                    <a:pt x="20" y="37"/>
                    <a:pt x="20" y="24"/>
                  </a:cubicBezTo>
                  <a:cubicBezTo>
                    <a:pt x="20" y="10"/>
                    <a:pt x="31" y="0"/>
                    <a:pt x="44" y="0"/>
                  </a:cubicBezTo>
                  <a:cubicBezTo>
                    <a:pt x="57" y="0"/>
                    <a:pt x="68" y="10"/>
                    <a:pt x="68" y="24"/>
                  </a:cubicBezTo>
                  <a:cubicBezTo>
                    <a:pt x="68" y="37"/>
                    <a:pt x="57" y="48"/>
                    <a:pt x="44" y="48"/>
                  </a:cubicBezTo>
                  <a:close/>
                </a:path>
              </a:pathLst>
            </a:custGeom>
            <a:solidFill>
              <a:schemeClr val="bg1"/>
            </a:solidFill>
            <a:ln w="6350">
              <a:solidFill>
                <a:srgbClr val="00548A"/>
              </a:solid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a:extLst>
              <a:ext uri="{FF2B5EF4-FFF2-40B4-BE49-F238E27FC236}">
                <a16:creationId xmlns:a16="http://schemas.microsoft.com/office/drawing/2014/main" id="{63B417B1-5267-B44C-94B4-AEE6D5F23616}"/>
              </a:ext>
            </a:extLst>
          </p:cNvPr>
          <p:cNvGrpSpPr/>
          <p:nvPr/>
        </p:nvGrpSpPr>
        <p:grpSpPr>
          <a:xfrm>
            <a:off x="4646688" y="3970147"/>
            <a:ext cx="347472" cy="347472"/>
            <a:chOff x="4646688" y="3970147"/>
            <a:chExt cx="347472" cy="347472"/>
          </a:xfrm>
        </p:grpSpPr>
        <p:sp>
          <p:nvSpPr>
            <p:cNvPr id="201" name="Oval 200">
              <a:extLst>
                <a:ext uri="{FF2B5EF4-FFF2-40B4-BE49-F238E27FC236}">
                  <a16:creationId xmlns:a16="http://schemas.microsoft.com/office/drawing/2014/main" id="{4C772CDB-050F-4349-9E9B-8278335D1FEA}"/>
                </a:ext>
              </a:extLst>
            </p:cNvPr>
            <p:cNvSpPr/>
            <p:nvPr/>
          </p:nvSpPr>
          <p:spPr>
            <a:xfrm>
              <a:off x="4646688" y="3970147"/>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0" name="Group 159">
              <a:extLst>
                <a:ext uri="{FF2B5EF4-FFF2-40B4-BE49-F238E27FC236}">
                  <a16:creationId xmlns:a16="http://schemas.microsoft.com/office/drawing/2014/main" id="{F59D1D36-E963-3F48-9C12-40DE29C77491}"/>
                </a:ext>
              </a:extLst>
            </p:cNvPr>
            <p:cNvGrpSpPr/>
            <p:nvPr/>
          </p:nvGrpSpPr>
          <p:grpSpPr>
            <a:xfrm rot="21036247">
              <a:off x="4683866" y="4056223"/>
              <a:ext cx="279279" cy="177060"/>
              <a:chOff x="7726363" y="1603045"/>
              <a:chExt cx="876914" cy="555955"/>
            </a:xfrm>
            <a:solidFill>
              <a:schemeClr val="bg1"/>
            </a:solidFill>
          </p:grpSpPr>
          <p:grpSp>
            <p:nvGrpSpPr>
              <p:cNvPr id="161" name="Group 160">
                <a:extLst>
                  <a:ext uri="{FF2B5EF4-FFF2-40B4-BE49-F238E27FC236}">
                    <a16:creationId xmlns:a16="http://schemas.microsoft.com/office/drawing/2014/main" id="{D9B963F3-4C75-C947-A4CD-126D1D5CAABF}"/>
                  </a:ext>
                </a:extLst>
              </p:cNvPr>
              <p:cNvGrpSpPr/>
              <p:nvPr/>
            </p:nvGrpSpPr>
            <p:grpSpPr>
              <a:xfrm>
                <a:off x="7726363" y="1666875"/>
                <a:ext cx="492125" cy="492125"/>
                <a:chOff x="7726363" y="1666875"/>
                <a:chExt cx="492125" cy="492125"/>
              </a:xfrm>
              <a:grpFill/>
            </p:grpSpPr>
            <p:sp>
              <p:nvSpPr>
                <p:cNvPr id="166" name="Freeform 10">
                  <a:extLst>
                    <a:ext uri="{FF2B5EF4-FFF2-40B4-BE49-F238E27FC236}">
                      <a16:creationId xmlns:a16="http://schemas.microsoft.com/office/drawing/2014/main" id="{BD86A6C0-B76A-E14B-A7C5-A15E4FC51FCB}"/>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67" name="Freeform 11">
                  <a:extLst>
                    <a:ext uri="{FF2B5EF4-FFF2-40B4-BE49-F238E27FC236}">
                      <a16:creationId xmlns:a16="http://schemas.microsoft.com/office/drawing/2014/main" id="{488840EE-E25F-F043-9848-7D4E2B60A2DE}"/>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68" name="Freeform 12">
                  <a:extLst>
                    <a:ext uri="{FF2B5EF4-FFF2-40B4-BE49-F238E27FC236}">
                      <a16:creationId xmlns:a16="http://schemas.microsoft.com/office/drawing/2014/main" id="{84E5C16E-40D9-C140-9645-FA43D1E370B9}"/>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nvGrpSpPr>
              <p:cNvPr id="162" name="Group 161">
                <a:extLst>
                  <a:ext uri="{FF2B5EF4-FFF2-40B4-BE49-F238E27FC236}">
                    <a16:creationId xmlns:a16="http://schemas.microsoft.com/office/drawing/2014/main" id="{78433C9B-9572-B748-B5FA-3941EC563D5D}"/>
                  </a:ext>
                </a:extLst>
              </p:cNvPr>
              <p:cNvGrpSpPr/>
              <p:nvPr/>
            </p:nvGrpSpPr>
            <p:grpSpPr>
              <a:xfrm>
                <a:off x="8191089" y="1603045"/>
                <a:ext cx="412188" cy="412188"/>
                <a:chOff x="7726363" y="1666875"/>
                <a:chExt cx="492125" cy="492125"/>
              </a:xfrm>
              <a:grpFill/>
            </p:grpSpPr>
            <p:sp>
              <p:nvSpPr>
                <p:cNvPr id="163" name="Freeform 10">
                  <a:extLst>
                    <a:ext uri="{FF2B5EF4-FFF2-40B4-BE49-F238E27FC236}">
                      <a16:creationId xmlns:a16="http://schemas.microsoft.com/office/drawing/2014/main" id="{BA1688D2-ED22-1246-A695-5A8A180A9806}"/>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64" name="Freeform 11">
                  <a:extLst>
                    <a:ext uri="{FF2B5EF4-FFF2-40B4-BE49-F238E27FC236}">
                      <a16:creationId xmlns:a16="http://schemas.microsoft.com/office/drawing/2014/main" id="{64776A3A-A52D-7346-9BC8-3D8E517469A4}"/>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65" name="Freeform 12">
                  <a:extLst>
                    <a:ext uri="{FF2B5EF4-FFF2-40B4-BE49-F238E27FC236}">
                      <a16:creationId xmlns:a16="http://schemas.microsoft.com/office/drawing/2014/main" id="{C4B253E4-07CD-C94C-A204-86E1069B7E25}"/>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grpSp>
      <p:grpSp>
        <p:nvGrpSpPr>
          <p:cNvPr id="15" name="Group 14">
            <a:extLst>
              <a:ext uri="{FF2B5EF4-FFF2-40B4-BE49-F238E27FC236}">
                <a16:creationId xmlns:a16="http://schemas.microsoft.com/office/drawing/2014/main" id="{A4E4519B-5FE2-7848-8219-CA146F3DAE97}"/>
              </a:ext>
            </a:extLst>
          </p:cNvPr>
          <p:cNvGrpSpPr/>
          <p:nvPr/>
        </p:nvGrpSpPr>
        <p:grpSpPr>
          <a:xfrm>
            <a:off x="3424264" y="3977055"/>
            <a:ext cx="347472" cy="347472"/>
            <a:chOff x="3424264" y="3977055"/>
            <a:chExt cx="347472" cy="347472"/>
          </a:xfrm>
        </p:grpSpPr>
        <p:sp>
          <p:nvSpPr>
            <p:cNvPr id="202" name="Oval 201">
              <a:extLst>
                <a:ext uri="{FF2B5EF4-FFF2-40B4-BE49-F238E27FC236}">
                  <a16:creationId xmlns:a16="http://schemas.microsoft.com/office/drawing/2014/main" id="{A230470C-E165-6C42-9578-9245304496D9}"/>
                </a:ext>
              </a:extLst>
            </p:cNvPr>
            <p:cNvSpPr/>
            <p:nvPr/>
          </p:nvSpPr>
          <p:spPr>
            <a:xfrm>
              <a:off x="3424264" y="3977055"/>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2" name="Group 181">
              <a:extLst>
                <a:ext uri="{FF2B5EF4-FFF2-40B4-BE49-F238E27FC236}">
                  <a16:creationId xmlns:a16="http://schemas.microsoft.com/office/drawing/2014/main" id="{3CF6AD04-7A24-6E45-9830-2FC447FC29B8}"/>
                </a:ext>
              </a:extLst>
            </p:cNvPr>
            <p:cNvGrpSpPr/>
            <p:nvPr/>
          </p:nvGrpSpPr>
          <p:grpSpPr>
            <a:xfrm>
              <a:off x="3493424" y="4036026"/>
              <a:ext cx="218985" cy="220434"/>
              <a:chOff x="9344026" y="2587626"/>
              <a:chExt cx="239713" cy="241300"/>
            </a:xfrm>
            <a:solidFill>
              <a:schemeClr val="bg1"/>
            </a:solidFill>
          </p:grpSpPr>
          <p:sp>
            <p:nvSpPr>
              <p:cNvPr id="183" name="Oval 339">
                <a:extLst>
                  <a:ext uri="{FF2B5EF4-FFF2-40B4-BE49-F238E27FC236}">
                    <a16:creationId xmlns:a16="http://schemas.microsoft.com/office/drawing/2014/main" id="{626D487E-992C-DE44-BCAC-5E76CD059FDB}"/>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84" name="Oval 340">
                <a:extLst>
                  <a:ext uri="{FF2B5EF4-FFF2-40B4-BE49-F238E27FC236}">
                    <a16:creationId xmlns:a16="http://schemas.microsoft.com/office/drawing/2014/main" id="{1625A71F-C756-6041-A89A-95B2F07BDCAC}"/>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85" name="Oval 341">
                <a:extLst>
                  <a:ext uri="{FF2B5EF4-FFF2-40B4-BE49-F238E27FC236}">
                    <a16:creationId xmlns:a16="http://schemas.microsoft.com/office/drawing/2014/main" id="{76AA3027-CE46-4C45-B936-6E07FE1D3B9F}"/>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86" name="Freeform 342">
                <a:extLst>
                  <a:ext uri="{FF2B5EF4-FFF2-40B4-BE49-F238E27FC236}">
                    <a16:creationId xmlns:a16="http://schemas.microsoft.com/office/drawing/2014/main" id="{1E73802D-8FD0-5B49-B347-808671C45EF1}"/>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13" name="Group 12">
            <a:extLst>
              <a:ext uri="{FF2B5EF4-FFF2-40B4-BE49-F238E27FC236}">
                <a16:creationId xmlns:a16="http://schemas.microsoft.com/office/drawing/2014/main" id="{831F883C-EA48-B347-A99A-E909C1D7426E}"/>
              </a:ext>
            </a:extLst>
          </p:cNvPr>
          <p:cNvGrpSpPr/>
          <p:nvPr/>
        </p:nvGrpSpPr>
        <p:grpSpPr>
          <a:xfrm>
            <a:off x="2158008" y="4685436"/>
            <a:ext cx="347472" cy="347472"/>
            <a:chOff x="2158008" y="4685436"/>
            <a:chExt cx="347472" cy="347472"/>
          </a:xfrm>
        </p:grpSpPr>
        <p:sp>
          <p:nvSpPr>
            <p:cNvPr id="205" name="Oval 204">
              <a:extLst>
                <a:ext uri="{FF2B5EF4-FFF2-40B4-BE49-F238E27FC236}">
                  <a16:creationId xmlns:a16="http://schemas.microsoft.com/office/drawing/2014/main" id="{4A87D9C4-F3F5-6C4D-969A-14122808B938}"/>
                </a:ext>
              </a:extLst>
            </p:cNvPr>
            <p:cNvSpPr/>
            <p:nvPr/>
          </p:nvSpPr>
          <p:spPr>
            <a:xfrm>
              <a:off x="2158008" y="4685436"/>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Freeform 193">
              <a:extLst>
                <a:ext uri="{FF2B5EF4-FFF2-40B4-BE49-F238E27FC236}">
                  <a16:creationId xmlns:a16="http://schemas.microsoft.com/office/drawing/2014/main" id="{C3306CA7-FD08-104A-BDE8-1DC7E963977B}"/>
                </a:ext>
              </a:extLst>
            </p:cNvPr>
            <p:cNvSpPr>
              <a:spLocks noEditPoints="1"/>
            </p:cNvSpPr>
            <p:nvPr/>
          </p:nvSpPr>
          <p:spPr bwMode="auto">
            <a:xfrm>
              <a:off x="2225656" y="4774558"/>
              <a:ext cx="223267" cy="194166"/>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59FDBF2B-4BF7-1E49-B3EC-2F37BF5DF367}"/>
              </a:ext>
            </a:extLst>
          </p:cNvPr>
          <p:cNvGrpSpPr/>
          <p:nvPr/>
        </p:nvGrpSpPr>
        <p:grpSpPr>
          <a:xfrm>
            <a:off x="2158008" y="3748925"/>
            <a:ext cx="347472" cy="347472"/>
            <a:chOff x="2158008" y="3748925"/>
            <a:chExt cx="347472" cy="347472"/>
          </a:xfrm>
        </p:grpSpPr>
        <p:sp>
          <p:nvSpPr>
            <p:cNvPr id="204" name="Oval 203">
              <a:extLst>
                <a:ext uri="{FF2B5EF4-FFF2-40B4-BE49-F238E27FC236}">
                  <a16:creationId xmlns:a16="http://schemas.microsoft.com/office/drawing/2014/main" id="{645F0772-64F8-A54A-9D9D-8DD78FD0CAC0}"/>
                </a:ext>
              </a:extLst>
            </p:cNvPr>
            <p:cNvSpPr/>
            <p:nvPr/>
          </p:nvSpPr>
          <p:spPr>
            <a:xfrm>
              <a:off x="2158008" y="3748925"/>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Freeform 205">
              <a:extLst>
                <a:ext uri="{FF2B5EF4-FFF2-40B4-BE49-F238E27FC236}">
                  <a16:creationId xmlns:a16="http://schemas.microsoft.com/office/drawing/2014/main" id="{C983D8EC-70A4-514D-8680-3194C332C397}"/>
                </a:ext>
              </a:extLst>
            </p:cNvPr>
            <p:cNvSpPr>
              <a:spLocks noEditPoints="1"/>
            </p:cNvSpPr>
            <p:nvPr/>
          </p:nvSpPr>
          <p:spPr bwMode="auto">
            <a:xfrm>
              <a:off x="2225656" y="3833036"/>
              <a:ext cx="223267" cy="194166"/>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a:extLst>
              <a:ext uri="{FF2B5EF4-FFF2-40B4-BE49-F238E27FC236}">
                <a16:creationId xmlns:a16="http://schemas.microsoft.com/office/drawing/2014/main" id="{B6836DCC-3322-1F49-B9BA-7C8AAC72BE6F}"/>
              </a:ext>
            </a:extLst>
          </p:cNvPr>
          <p:cNvSpPr>
            <a:spLocks noGrp="1"/>
          </p:cNvSpPr>
          <p:nvPr>
            <p:ph type="body" sz="quarter" idx="10"/>
          </p:nvPr>
        </p:nvSpPr>
        <p:spPr/>
        <p:txBody>
          <a:bodyPr/>
          <a:lstStyle/>
          <a:p>
            <a:r>
              <a:rPr lang="en-US" dirty="0"/>
              <a:t>Migrating analytics to Next Best Action (NBA) paradigm represents a shift from functional to personalized.</a:t>
            </a:r>
          </a:p>
        </p:txBody>
      </p:sp>
      <p:cxnSp>
        <p:nvCxnSpPr>
          <p:cNvPr id="123" name="Straight Arrow Connector 122">
            <a:extLst>
              <a:ext uri="{FF2B5EF4-FFF2-40B4-BE49-F238E27FC236}">
                <a16:creationId xmlns:a16="http://schemas.microsoft.com/office/drawing/2014/main" id="{33B5A647-1A6A-D441-A1C6-D102A428D723}"/>
              </a:ext>
            </a:extLst>
          </p:cNvPr>
          <p:cNvCxnSpPr>
            <a:cxnSpLocks/>
          </p:cNvCxnSpPr>
          <p:nvPr/>
        </p:nvCxnSpPr>
        <p:spPr>
          <a:xfrm>
            <a:off x="8773473" y="3102536"/>
            <a:ext cx="369310" cy="0"/>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67E6304C-42E4-E34A-B922-1349B97B43EF}"/>
              </a:ext>
            </a:extLst>
          </p:cNvPr>
          <p:cNvCxnSpPr>
            <a:cxnSpLocks/>
          </p:cNvCxnSpPr>
          <p:nvPr/>
        </p:nvCxnSpPr>
        <p:spPr>
          <a:xfrm flipH="1">
            <a:off x="6815476" y="3102878"/>
            <a:ext cx="369310" cy="0"/>
          </a:xfrm>
          <a:prstGeom prst="straightConnector1">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F080368-18F6-6547-B10F-B9964D42820C}"/>
              </a:ext>
            </a:extLst>
          </p:cNvPr>
          <p:cNvGrpSpPr/>
          <p:nvPr/>
        </p:nvGrpSpPr>
        <p:grpSpPr>
          <a:xfrm>
            <a:off x="3262421" y="3152062"/>
            <a:ext cx="640965" cy="249763"/>
            <a:chOff x="3262421" y="3152062"/>
            <a:chExt cx="640965" cy="249763"/>
          </a:xfrm>
        </p:grpSpPr>
        <p:sp>
          <p:nvSpPr>
            <p:cNvPr id="7" name="Oval 6">
              <a:extLst>
                <a:ext uri="{FF2B5EF4-FFF2-40B4-BE49-F238E27FC236}">
                  <a16:creationId xmlns:a16="http://schemas.microsoft.com/office/drawing/2014/main" id="{FB8C1098-9FD8-C745-A935-4FD8D0E7E1F6}"/>
                </a:ext>
              </a:extLst>
            </p:cNvPr>
            <p:cNvSpPr/>
            <p:nvPr/>
          </p:nvSpPr>
          <p:spPr>
            <a:xfrm>
              <a:off x="3262421" y="3165509"/>
              <a:ext cx="237185" cy="236316"/>
            </a:xfrm>
            <a:prstGeom prst="ellipse">
              <a:avLst/>
            </a:prstGeom>
            <a:solidFill>
              <a:srgbClr val="FF6000"/>
            </a:solidFill>
            <a:ln>
              <a:solidFill>
                <a:srgbClr val="FF6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latin typeface="Meta Offc Pro Normal" panose="020B0504030101020102" pitchFamily="34" charset="0"/>
                </a:rPr>
                <a:t>1</a:t>
              </a:r>
            </a:p>
          </p:txBody>
        </p:sp>
        <p:sp>
          <p:nvSpPr>
            <p:cNvPr id="19" name="Rectangle 18"/>
            <p:cNvSpPr/>
            <p:nvPr/>
          </p:nvSpPr>
          <p:spPr>
            <a:xfrm>
              <a:off x="3475064" y="3152062"/>
              <a:ext cx="428322" cy="246221"/>
            </a:xfrm>
            <a:prstGeom prst="rect">
              <a:avLst/>
            </a:prstGeom>
          </p:spPr>
          <p:txBody>
            <a:bodyPr wrap="none">
              <a:spAutoFit/>
            </a:bodyPr>
            <a:lstStyle/>
            <a:p>
              <a:r>
                <a:rPr lang="en-US" sz="1000" dirty="0">
                  <a:solidFill>
                    <a:srgbClr val="474747"/>
                  </a:solidFill>
                  <a:latin typeface="Calibri" panose="020F0502020204030204" pitchFamily="34" charset="0"/>
                  <a:ea typeface="Calibri" panose="020F0502020204030204" pitchFamily="34" charset="0"/>
                </a:rPr>
                <a:t>Data</a:t>
              </a:r>
              <a:endParaRPr lang="en-US" sz="1000" dirty="0">
                <a:solidFill>
                  <a:srgbClr val="474747"/>
                </a:solidFill>
              </a:endParaRPr>
            </a:p>
          </p:txBody>
        </p:sp>
      </p:grpSp>
      <p:grpSp>
        <p:nvGrpSpPr>
          <p:cNvPr id="20" name="Group 19">
            <a:extLst>
              <a:ext uri="{FF2B5EF4-FFF2-40B4-BE49-F238E27FC236}">
                <a16:creationId xmlns:a16="http://schemas.microsoft.com/office/drawing/2014/main" id="{7985904F-3E77-6F48-9C7E-FE76784218C0}"/>
              </a:ext>
            </a:extLst>
          </p:cNvPr>
          <p:cNvGrpSpPr/>
          <p:nvPr/>
        </p:nvGrpSpPr>
        <p:grpSpPr>
          <a:xfrm>
            <a:off x="8264273" y="3293028"/>
            <a:ext cx="774302" cy="246367"/>
            <a:chOff x="8264273" y="3293028"/>
            <a:chExt cx="774302" cy="246367"/>
          </a:xfrm>
        </p:grpSpPr>
        <p:sp>
          <p:nvSpPr>
            <p:cNvPr id="132" name="Oval 131">
              <a:extLst>
                <a:ext uri="{FF2B5EF4-FFF2-40B4-BE49-F238E27FC236}">
                  <a16:creationId xmlns:a16="http://schemas.microsoft.com/office/drawing/2014/main" id="{99C1BCB1-D20D-E44D-B94B-DF7DF2808D47}"/>
                </a:ext>
              </a:extLst>
            </p:cNvPr>
            <p:cNvSpPr/>
            <p:nvPr/>
          </p:nvSpPr>
          <p:spPr>
            <a:xfrm>
              <a:off x="8264273" y="3303079"/>
              <a:ext cx="237185" cy="236316"/>
            </a:xfrm>
            <a:prstGeom prst="ellipse">
              <a:avLst/>
            </a:prstGeom>
            <a:solidFill>
              <a:srgbClr val="FF6000"/>
            </a:solidFill>
            <a:ln>
              <a:solidFill>
                <a:srgbClr val="FF6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latin typeface="Meta Offc Pro Normal" panose="020B0504030101020102" pitchFamily="34" charset="0"/>
                </a:rPr>
                <a:t>3</a:t>
              </a:r>
            </a:p>
          </p:txBody>
        </p:sp>
        <p:sp>
          <p:nvSpPr>
            <p:cNvPr id="134" name="Rectangle 133">
              <a:extLst>
                <a:ext uri="{FF2B5EF4-FFF2-40B4-BE49-F238E27FC236}">
                  <a16:creationId xmlns:a16="http://schemas.microsoft.com/office/drawing/2014/main" id="{75CF8146-4E22-2C43-876C-8FA85A3F106D}"/>
                </a:ext>
              </a:extLst>
            </p:cNvPr>
            <p:cNvSpPr/>
            <p:nvPr/>
          </p:nvSpPr>
          <p:spPr>
            <a:xfrm>
              <a:off x="8476611" y="3293028"/>
              <a:ext cx="561964" cy="246221"/>
            </a:xfrm>
            <a:prstGeom prst="rect">
              <a:avLst/>
            </a:prstGeom>
          </p:spPr>
          <p:txBody>
            <a:bodyPr wrap="square">
              <a:spAutoFit/>
            </a:bodyPr>
            <a:lstStyle/>
            <a:p>
              <a:r>
                <a:rPr lang="en-US" sz="1000" dirty="0">
                  <a:solidFill>
                    <a:srgbClr val="474747"/>
                  </a:solidFill>
                  <a:latin typeface="Meta Offc Pro Normal" panose="020B0504030101020102" pitchFamily="34" charset="0"/>
                  <a:ea typeface="Calibri" panose="020F0502020204030204" pitchFamily="34" charset="0"/>
                </a:rPr>
                <a:t>Insight</a:t>
              </a:r>
              <a:endParaRPr lang="en-US" sz="1000" dirty="0">
                <a:solidFill>
                  <a:srgbClr val="474747"/>
                </a:solidFill>
                <a:latin typeface="Meta Offc Pro Normal" panose="020B0504030101020102" pitchFamily="34" charset="0"/>
              </a:endParaRPr>
            </a:p>
          </p:txBody>
        </p:sp>
      </p:grpSp>
      <p:grpSp>
        <p:nvGrpSpPr>
          <p:cNvPr id="21" name="Group 20">
            <a:extLst>
              <a:ext uri="{FF2B5EF4-FFF2-40B4-BE49-F238E27FC236}">
                <a16:creationId xmlns:a16="http://schemas.microsoft.com/office/drawing/2014/main" id="{23F80373-984E-3945-94A9-2666BFADB2FE}"/>
              </a:ext>
            </a:extLst>
          </p:cNvPr>
          <p:cNvGrpSpPr/>
          <p:nvPr/>
        </p:nvGrpSpPr>
        <p:grpSpPr>
          <a:xfrm>
            <a:off x="8912835" y="2091309"/>
            <a:ext cx="792260" cy="246221"/>
            <a:chOff x="8912835" y="2091309"/>
            <a:chExt cx="792260" cy="246221"/>
          </a:xfrm>
        </p:grpSpPr>
        <p:sp>
          <p:nvSpPr>
            <p:cNvPr id="135" name="Oval 134">
              <a:extLst>
                <a:ext uri="{FF2B5EF4-FFF2-40B4-BE49-F238E27FC236}">
                  <a16:creationId xmlns:a16="http://schemas.microsoft.com/office/drawing/2014/main" id="{704D2720-00A0-C047-BB7C-2476CA9DDAC1}"/>
                </a:ext>
              </a:extLst>
            </p:cNvPr>
            <p:cNvSpPr/>
            <p:nvPr/>
          </p:nvSpPr>
          <p:spPr>
            <a:xfrm>
              <a:off x="8912835" y="2094383"/>
              <a:ext cx="237185" cy="236316"/>
            </a:xfrm>
            <a:prstGeom prst="ellipse">
              <a:avLst/>
            </a:prstGeom>
            <a:solidFill>
              <a:srgbClr val="FF6000"/>
            </a:solidFill>
            <a:ln>
              <a:solidFill>
                <a:srgbClr val="FF6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latin typeface="Meta Offc Pro Normal" panose="020B0504030101020102" pitchFamily="34" charset="0"/>
                </a:rPr>
                <a:t>3</a:t>
              </a:r>
            </a:p>
          </p:txBody>
        </p:sp>
        <p:sp>
          <p:nvSpPr>
            <p:cNvPr id="102" name="Rectangle 101">
              <a:extLst>
                <a:ext uri="{FF2B5EF4-FFF2-40B4-BE49-F238E27FC236}">
                  <a16:creationId xmlns:a16="http://schemas.microsoft.com/office/drawing/2014/main" id="{E0355996-E7BC-1142-9084-4EED56403DC1}"/>
                </a:ext>
              </a:extLst>
            </p:cNvPr>
            <p:cNvSpPr/>
            <p:nvPr/>
          </p:nvSpPr>
          <p:spPr>
            <a:xfrm>
              <a:off x="9090156" y="2091309"/>
              <a:ext cx="614939" cy="246221"/>
            </a:xfrm>
            <a:prstGeom prst="rect">
              <a:avLst/>
            </a:prstGeom>
          </p:spPr>
          <p:txBody>
            <a:bodyPr wrap="square">
              <a:spAutoFit/>
            </a:bodyPr>
            <a:lstStyle/>
            <a:p>
              <a:pPr lvl="0" algn="ctr">
                <a:defRPr/>
              </a:pPr>
              <a:r>
                <a:rPr lang="en-US" sz="1000" dirty="0">
                  <a:solidFill>
                    <a:srgbClr val="474747"/>
                  </a:solidFill>
                  <a:latin typeface="Meta Offc Pro Normal" panose="020B0504030101020102" pitchFamily="34" charset="0"/>
                </a:rPr>
                <a:t>Action</a:t>
              </a:r>
            </a:p>
          </p:txBody>
        </p:sp>
      </p:grpSp>
      <p:grpSp>
        <p:nvGrpSpPr>
          <p:cNvPr id="18" name="Group 17">
            <a:extLst>
              <a:ext uri="{FF2B5EF4-FFF2-40B4-BE49-F238E27FC236}">
                <a16:creationId xmlns:a16="http://schemas.microsoft.com/office/drawing/2014/main" id="{3B86E04A-77C4-2A40-A259-25EA9F1FD268}"/>
              </a:ext>
            </a:extLst>
          </p:cNvPr>
          <p:cNvGrpSpPr/>
          <p:nvPr/>
        </p:nvGrpSpPr>
        <p:grpSpPr>
          <a:xfrm>
            <a:off x="3770421" y="4294049"/>
            <a:ext cx="1112137" cy="250776"/>
            <a:chOff x="3770421" y="4294049"/>
            <a:chExt cx="1112137" cy="250776"/>
          </a:xfrm>
        </p:grpSpPr>
        <p:sp>
          <p:nvSpPr>
            <p:cNvPr id="112" name="Oval 111">
              <a:extLst>
                <a:ext uri="{FF2B5EF4-FFF2-40B4-BE49-F238E27FC236}">
                  <a16:creationId xmlns:a16="http://schemas.microsoft.com/office/drawing/2014/main" id="{AE24B83F-B5B0-EC4E-98A3-273331E8AFF0}"/>
                </a:ext>
              </a:extLst>
            </p:cNvPr>
            <p:cNvSpPr/>
            <p:nvPr/>
          </p:nvSpPr>
          <p:spPr>
            <a:xfrm>
              <a:off x="3770421" y="4308509"/>
              <a:ext cx="237185" cy="236316"/>
            </a:xfrm>
            <a:prstGeom prst="ellipse">
              <a:avLst/>
            </a:prstGeom>
            <a:solidFill>
              <a:srgbClr val="FF6000"/>
            </a:solidFill>
            <a:ln>
              <a:solidFill>
                <a:srgbClr val="FF6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bg1"/>
                  </a:solidFill>
                  <a:latin typeface="Meta Offc Pro Normal" panose="020B0504030101020102" pitchFamily="34" charset="0"/>
                </a:rPr>
                <a:t>2</a:t>
              </a:r>
            </a:p>
          </p:txBody>
        </p:sp>
        <p:sp>
          <p:nvSpPr>
            <p:cNvPr id="117" name="Rectangle 116">
              <a:extLst>
                <a:ext uri="{FF2B5EF4-FFF2-40B4-BE49-F238E27FC236}">
                  <a16:creationId xmlns:a16="http://schemas.microsoft.com/office/drawing/2014/main" id="{C5B7887E-8DF8-234F-81E0-BF571392F323}"/>
                </a:ext>
              </a:extLst>
            </p:cNvPr>
            <p:cNvSpPr/>
            <p:nvPr/>
          </p:nvSpPr>
          <p:spPr>
            <a:xfrm>
              <a:off x="3994765" y="4294049"/>
              <a:ext cx="887793" cy="246221"/>
            </a:xfrm>
            <a:prstGeom prst="rect">
              <a:avLst/>
            </a:prstGeom>
          </p:spPr>
          <p:txBody>
            <a:bodyPr wrap="square">
              <a:spAutoFit/>
            </a:bodyPr>
            <a:lstStyle/>
            <a:p>
              <a:r>
                <a:rPr lang="en-US" sz="1000" dirty="0">
                  <a:solidFill>
                    <a:srgbClr val="474747"/>
                  </a:solidFill>
                  <a:latin typeface="Calibri" panose="020F0502020204030204" pitchFamily="34" charset="0"/>
                  <a:ea typeface="Calibri" panose="020F0502020204030204" pitchFamily="34" charset="0"/>
                </a:rPr>
                <a:t>Information</a:t>
              </a:r>
              <a:endParaRPr lang="en-US" sz="1000" dirty="0">
                <a:solidFill>
                  <a:srgbClr val="474747"/>
                </a:solidFill>
              </a:endParaRPr>
            </a:p>
          </p:txBody>
        </p:sp>
      </p:grpSp>
      <p:sp>
        <p:nvSpPr>
          <p:cNvPr id="110" name="Rounded Rectangle 109">
            <a:extLst>
              <a:ext uri="{FF2B5EF4-FFF2-40B4-BE49-F238E27FC236}">
                <a16:creationId xmlns:a16="http://schemas.microsoft.com/office/drawing/2014/main" id="{EF3139D7-5C74-DF4A-94D3-69F69465E448}"/>
              </a:ext>
            </a:extLst>
          </p:cNvPr>
          <p:cNvSpPr/>
          <p:nvPr/>
        </p:nvSpPr>
        <p:spPr>
          <a:xfrm>
            <a:off x="3257408"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111" name="Rounded Rectangle 110">
            <a:extLst>
              <a:ext uri="{FF2B5EF4-FFF2-40B4-BE49-F238E27FC236}">
                <a16:creationId xmlns:a16="http://schemas.microsoft.com/office/drawing/2014/main" id="{6CDFE2CC-E2AF-0348-A2D0-9A240055ACB7}"/>
              </a:ext>
            </a:extLst>
          </p:cNvPr>
          <p:cNvSpPr/>
          <p:nvPr/>
        </p:nvSpPr>
        <p:spPr>
          <a:xfrm>
            <a:off x="3545444"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159" name="Rounded Rectangle 158">
            <a:extLst>
              <a:ext uri="{FF2B5EF4-FFF2-40B4-BE49-F238E27FC236}">
                <a16:creationId xmlns:a16="http://schemas.microsoft.com/office/drawing/2014/main" id="{2F526CBA-2612-B54B-9F0A-09AC1585BACD}"/>
              </a:ext>
            </a:extLst>
          </p:cNvPr>
          <p:cNvSpPr/>
          <p:nvPr/>
        </p:nvSpPr>
        <p:spPr>
          <a:xfrm>
            <a:off x="3833480" y="6407396"/>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181" name="Rounded Rectangle 180">
            <a:extLst>
              <a:ext uri="{FF2B5EF4-FFF2-40B4-BE49-F238E27FC236}">
                <a16:creationId xmlns:a16="http://schemas.microsoft.com/office/drawing/2014/main" id="{792F72A3-3E38-3F45-8DB3-5EF537ED7674}"/>
              </a:ext>
            </a:extLst>
          </p:cNvPr>
          <p:cNvSpPr/>
          <p:nvPr/>
        </p:nvSpPr>
        <p:spPr>
          <a:xfrm>
            <a:off x="41215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189" name="Rounded Rectangle 188">
            <a:extLst>
              <a:ext uri="{FF2B5EF4-FFF2-40B4-BE49-F238E27FC236}">
                <a16:creationId xmlns:a16="http://schemas.microsoft.com/office/drawing/2014/main" id="{906BD6AB-638A-EF49-9B27-56F41C5C2CF1}"/>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90" name="Rounded Rectangle 189">
            <a:extLst>
              <a:ext uri="{FF2B5EF4-FFF2-40B4-BE49-F238E27FC236}">
                <a16:creationId xmlns:a16="http://schemas.microsoft.com/office/drawing/2014/main" id="{FA84F7A3-D3C4-F743-849E-B32BCBE54305}"/>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91" name="Rounded Rectangle 190">
            <a:extLst>
              <a:ext uri="{FF2B5EF4-FFF2-40B4-BE49-F238E27FC236}">
                <a16:creationId xmlns:a16="http://schemas.microsoft.com/office/drawing/2014/main" id="{185E7F52-4B15-6044-BCDD-12CBD620FA8C}"/>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96" name="Rounded Rectangle 195">
            <a:extLst>
              <a:ext uri="{FF2B5EF4-FFF2-40B4-BE49-F238E27FC236}">
                <a16:creationId xmlns:a16="http://schemas.microsoft.com/office/drawing/2014/main" id="{107A7173-98B5-B74E-882A-32E70328C4D6}"/>
              </a:ext>
            </a:extLst>
          </p:cNvPr>
          <p:cNvSpPr/>
          <p:nvPr/>
        </p:nvSpPr>
        <p:spPr>
          <a:xfrm>
            <a:off x="2560692"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113" name="Rounded Rectangle 112">
            <a:extLst>
              <a:ext uri="{FF2B5EF4-FFF2-40B4-BE49-F238E27FC236}">
                <a16:creationId xmlns:a16="http://schemas.microsoft.com/office/drawing/2014/main" id="{DB9B552C-AA0A-334D-AD5C-4DBE3F31059A}"/>
              </a:ext>
            </a:extLst>
          </p:cNvPr>
          <p:cNvSpPr/>
          <p:nvPr/>
        </p:nvSpPr>
        <p:spPr>
          <a:xfrm>
            <a:off x="4828568"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grpSp>
        <p:nvGrpSpPr>
          <p:cNvPr id="193" name="Group 192">
            <a:extLst>
              <a:ext uri="{FF2B5EF4-FFF2-40B4-BE49-F238E27FC236}">
                <a16:creationId xmlns:a16="http://schemas.microsoft.com/office/drawing/2014/main" id="{6B6C2945-FB8D-3742-B777-269D09CED758}"/>
              </a:ext>
            </a:extLst>
          </p:cNvPr>
          <p:cNvGrpSpPr>
            <a:grpSpLocks noChangeAspect="1"/>
          </p:cNvGrpSpPr>
          <p:nvPr/>
        </p:nvGrpSpPr>
        <p:grpSpPr>
          <a:xfrm>
            <a:off x="10931828" y="4114960"/>
            <a:ext cx="347472" cy="347472"/>
            <a:chOff x="5646290" y="3095375"/>
            <a:chExt cx="878732" cy="878732"/>
          </a:xfrm>
        </p:grpSpPr>
        <p:sp>
          <p:nvSpPr>
            <p:cNvPr id="195" name="Oval 194">
              <a:extLst>
                <a:ext uri="{FF2B5EF4-FFF2-40B4-BE49-F238E27FC236}">
                  <a16:creationId xmlns:a16="http://schemas.microsoft.com/office/drawing/2014/main" id="{69A89F8D-C893-B74E-8011-984288E912FA}"/>
                </a:ext>
              </a:extLst>
            </p:cNvPr>
            <p:cNvSpPr/>
            <p:nvPr/>
          </p:nvSpPr>
          <p:spPr>
            <a:xfrm>
              <a:off x="5646290" y="3095375"/>
              <a:ext cx="878732" cy="87873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Freeform 38">
              <a:extLst>
                <a:ext uri="{FF2B5EF4-FFF2-40B4-BE49-F238E27FC236}">
                  <a16:creationId xmlns:a16="http://schemas.microsoft.com/office/drawing/2014/main" id="{8068E2DC-3BC7-2D48-91C2-83021790618F}"/>
                </a:ext>
              </a:extLst>
            </p:cNvPr>
            <p:cNvSpPr>
              <a:spLocks noEditPoints="1"/>
            </p:cNvSpPr>
            <p:nvPr/>
          </p:nvSpPr>
          <p:spPr bwMode="auto">
            <a:xfrm>
              <a:off x="5780751" y="3233672"/>
              <a:ext cx="609810" cy="602139"/>
            </a:xfrm>
            <a:custGeom>
              <a:avLst/>
              <a:gdLst>
                <a:gd name="T0" fmla="*/ 58 w 202"/>
                <a:gd name="T1" fmla="*/ 162 h 199"/>
                <a:gd name="T2" fmla="*/ 150 w 202"/>
                <a:gd name="T3" fmla="*/ 157 h 199"/>
                <a:gd name="T4" fmla="*/ 144 w 202"/>
                <a:gd name="T5" fmla="*/ 139 h 199"/>
                <a:gd name="T6" fmla="*/ 52 w 202"/>
                <a:gd name="T7" fmla="*/ 144 h 199"/>
                <a:gd name="T8" fmla="*/ 76 w 202"/>
                <a:gd name="T9" fmla="*/ 147 h 199"/>
                <a:gd name="T10" fmla="*/ 76 w 202"/>
                <a:gd name="T11" fmla="*/ 155 h 199"/>
                <a:gd name="T12" fmla="*/ 76 w 202"/>
                <a:gd name="T13" fmla="*/ 147 h 199"/>
                <a:gd name="T14" fmla="*/ 66 w 202"/>
                <a:gd name="T15" fmla="*/ 151 h 199"/>
                <a:gd name="T16" fmla="*/ 58 w 202"/>
                <a:gd name="T17" fmla="*/ 151 h 199"/>
                <a:gd name="T18" fmla="*/ 85 w 202"/>
                <a:gd name="T19" fmla="*/ 189 h 199"/>
                <a:gd name="T20" fmla="*/ 62 w 202"/>
                <a:gd name="T21" fmla="*/ 193 h 199"/>
                <a:gd name="T22" fmla="*/ 47 w 202"/>
                <a:gd name="T23" fmla="*/ 189 h 199"/>
                <a:gd name="T24" fmla="*/ 62 w 202"/>
                <a:gd name="T25" fmla="*/ 186 h 199"/>
                <a:gd name="T26" fmla="*/ 85 w 202"/>
                <a:gd name="T27" fmla="*/ 189 h 199"/>
                <a:gd name="T28" fmla="*/ 58 w 202"/>
                <a:gd name="T29" fmla="*/ 133 h 199"/>
                <a:gd name="T30" fmla="*/ 150 w 202"/>
                <a:gd name="T31" fmla="*/ 128 h 199"/>
                <a:gd name="T32" fmla="*/ 144 w 202"/>
                <a:gd name="T33" fmla="*/ 110 h 199"/>
                <a:gd name="T34" fmla="*/ 52 w 202"/>
                <a:gd name="T35" fmla="*/ 115 h 199"/>
                <a:gd name="T36" fmla="*/ 76 w 202"/>
                <a:gd name="T37" fmla="*/ 118 h 199"/>
                <a:gd name="T38" fmla="*/ 76 w 202"/>
                <a:gd name="T39" fmla="*/ 126 h 199"/>
                <a:gd name="T40" fmla="*/ 76 w 202"/>
                <a:gd name="T41" fmla="*/ 118 h 199"/>
                <a:gd name="T42" fmla="*/ 66 w 202"/>
                <a:gd name="T43" fmla="*/ 122 h 199"/>
                <a:gd name="T44" fmla="*/ 58 w 202"/>
                <a:gd name="T45" fmla="*/ 122 h 199"/>
                <a:gd name="T46" fmla="*/ 58 w 202"/>
                <a:gd name="T47" fmla="*/ 104 h 199"/>
                <a:gd name="T48" fmla="*/ 150 w 202"/>
                <a:gd name="T49" fmla="*/ 99 h 199"/>
                <a:gd name="T50" fmla="*/ 144 w 202"/>
                <a:gd name="T51" fmla="*/ 81 h 199"/>
                <a:gd name="T52" fmla="*/ 52 w 202"/>
                <a:gd name="T53" fmla="*/ 86 h 199"/>
                <a:gd name="T54" fmla="*/ 58 w 202"/>
                <a:gd name="T55" fmla="*/ 104 h 199"/>
                <a:gd name="T56" fmla="*/ 80 w 202"/>
                <a:gd name="T57" fmla="*/ 93 h 199"/>
                <a:gd name="T58" fmla="*/ 72 w 202"/>
                <a:gd name="T59" fmla="*/ 93 h 199"/>
                <a:gd name="T60" fmla="*/ 62 w 202"/>
                <a:gd name="T61" fmla="*/ 89 h 199"/>
                <a:gd name="T62" fmla="*/ 62 w 202"/>
                <a:gd name="T63" fmla="*/ 97 h 199"/>
                <a:gd name="T64" fmla="*/ 62 w 202"/>
                <a:gd name="T65" fmla="*/ 89 h 199"/>
                <a:gd name="T66" fmla="*/ 147 w 202"/>
                <a:gd name="T67" fmla="*/ 197 h 199"/>
                <a:gd name="T68" fmla="*/ 117 w 202"/>
                <a:gd name="T69" fmla="*/ 193 h 199"/>
                <a:gd name="T70" fmla="*/ 117 w 202"/>
                <a:gd name="T71" fmla="*/ 186 h 199"/>
                <a:gd name="T72" fmla="*/ 147 w 202"/>
                <a:gd name="T73" fmla="*/ 181 h 199"/>
                <a:gd name="T74" fmla="*/ 112 w 202"/>
                <a:gd name="T75" fmla="*/ 188 h 199"/>
                <a:gd name="T76" fmla="*/ 90 w 202"/>
                <a:gd name="T77" fmla="*/ 188 h 199"/>
                <a:gd name="T78" fmla="*/ 95 w 202"/>
                <a:gd name="T79" fmla="*/ 168 h 199"/>
                <a:gd name="T80" fmla="*/ 107 w 202"/>
                <a:gd name="T81" fmla="*/ 179 h 199"/>
                <a:gd name="T82" fmla="*/ 202 w 202"/>
                <a:gd name="T83" fmla="*/ 79 h 199"/>
                <a:gd name="T84" fmla="*/ 156 w 202"/>
                <a:gd name="T85" fmla="*/ 117 h 199"/>
                <a:gd name="T86" fmla="*/ 152 w 202"/>
                <a:gd name="T87" fmla="*/ 107 h 199"/>
                <a:gd name="T88" fmla="*/ 156 w 202"/>
                <a:gd name="T89" fmla="*/ 86 h 199"/>
                <a:gd name="T90" fmla="*/ 58 w 202"/>
                <a:gd name="T91" fmla="*/ 75 h 199"/>
                <a:gd name="T92" fmla="*/ 46 w 202"/>
                <a:gd name="T93" fmla="*/ 99 h 199"/>
                <a:gd name="T94" fmla="*/ 46 w 202"/>
                <a:gd name="T95" fmla="*/ 115 h 199"/>
                <a:gd name="T96" fmla="*/ 31 w 202"/>
                <a:gd name="T97" fmla="*/ 117 h 199"/>
                <a:gd name="T98" fmla="*/ 31 w 202"/>
                <a:gd name="T99" fmla="*/ 55 h 199"/>
                <a:gd name="T100" fmla="*/ 34 w 202"/>
                <a:gd name="T101" fmla="*/ 53 h 199"/>
                <a:gd name="T102" fmla="*/ 95 w 202"/>
                <a:gd name="T103" fmla="*/ 0 h 199"/>
                <a:gd name="T104" fmla="*/ 133 w 202"/>
                <a:gd name="T105" fmla="*/ 28 h 199"/>
                <a:gd name="T106" fmla="*/ 163 w 202"/>
                <a:gd name="T107" fmla="*/ 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199">
                  <a:moveTo>
                    <a:pt x="52" y="157"/>
                  </a:moveTo>
                  <a:cubicBezTo>
                    <a:pt x="52" y="160"/>
                    <a:pt x="55" y="162"/>
                    <a:pt x="58" y="162"/>
                  </a:cubicBezTo>
                  <a:cubicBezTo>
                    <a:pt x="144" y="162"/>
                    <a:pt x="144" y="162"/>
                    <a:pt x="144" y="162"/>
                  </a:cubicBezTo>
                  <a:cubicBezTo>
                    <a:pt x="147" y="162"/>
                    <a:pt x="150" y="160"/>
                    <a:pt x="150" y="157"/>
                  </a:cubicBezTo>
                  <a:cubicBezTo>
                    <a:pt x="150" y="144"/>
                    <a:pt x="150" y="144"/>
                    <a:pt x="150" y="144"/>
                  </a:cubicBezTo>
                  <a:cubicBezTo>
                    <a:pt x="150" y="141"/>
                    <a:pt x="147" y="139"/>
                    <a:pt x="144" y="139"/>
                  </a:cubicBezTo>
                  <a:cubicBezTo>
                    <a:pt x="58" y="139"/>
                    <a:pt x="58" y="139"/>
                    <a:pt x="58" y="139"/>
                  </a:cubicBezTo>
                  <a:cubicBezTo>
                    <a:pt x="55" y="139"/>
                    <a:pt x="52" y="141"/>
                    <a:pt x="52" y="144"/>
                  </a:cubicBezTo>
                  <a:lnTo>
                    <a:pt x="52" y="157"/>
                  </a:lnTo>
                  <a:close/>
                  <a:moveTo>
                    <a:pt x="76" y="147"/>
                  </a:moveTo>
                  <a:cubicBezTo>
                    <a:pt x="79" y="147"/>
                    <a:pt x="80" y="148"/>
                    <a:pt x="80" y="151"/>
                  </a:cubicBezTo>
                  <a:cubicBezTo>
                    <a:pt x="80" y="153"/>
                    <a:pt x="79" y="155"/>
                    <a:pt x="76" y="155"/>
                  </a:cubicBezTo>
                  <a:cubicBezTo>
                    <a:pt x="74" y="155"/>
                    <a:pt x="72" y="153"/>
                    <a:pt x="72" y="151"/>
                  </a:cubicBezTo>
                  <a:cubicBezTo>
                    <a:pt x="72" y="148"/>
                    <a:pt x="74" y="147"/>
                    <a:pt x="76" y="147"/>
                  </a:cubicBezTo>
                  <a:close/>
                  <a:moveTo>
                    <a:pt x="62" y="147"/>
                  </a:moveTo>
                  <a:cubicBezTo>
                    <a:pt x="65" y="147"/>
                    <a:pt x="66" y="148"/>
                    <a:pt x="66" y="151"/>
                  </a:cubicBezTo>
                  <a:cubicBezTo>
                    <a:pt x="66" y="153"/>
                    <a:pt x="65" y="155"/>
                    <a:pt x="62" y="155"/>
                  </a:cubicBezTo>
                  <a:cubicBezTo>
                    <a:pt x="60" y="155"/>
                    <a:pt x="58" y="153"/>
                    <a:pt x="58" y="151"/>
                  </a:cubicBezTo>
                  <a:cubicBezTo>
                    <a:pt x="58" y="148"/>
                    <a:pt x="60" y="147"/>
                    <a:pt x="62" y="147"/>
                  </a:cubicBezTo>
                  <a:close/>
                  <a:moveTo>
                    <a:pt x="85" y="189"/>
                  </a:moveTo>
                  <a:cubicBezTo>
                    <a:pt x="85" y="190"/>
                    <a:pt x="85" y="192"/>
                    <a:pt x="86" y="193"/>
                  </a:cubicBezTo>
                  <a:cubicBezTo>
                    <a:pt x="62" y="193"/>
                    <a:pt x="62" y="193"/>
                    <a:pt x="62" y="193"/>
                  </a:cubicBezTo>
                  <a:cubicBezTo>
                    <a:pt x="61" y="195"/>
                    <a:pt x="58" y="197"/>
                    <a:pt x="55" y="197"/>
                  </a:cubicBezTo>
                  <a:cubicBezTo>
                    <a:pt x="51" y="197"/>
                    <a:pt x="47" y="193"/>
                    <a:pt x="47" y="189"/>
                  </a:cubicBezTo>
                  <a:cubicBezTo>
                    <a:pt x="47" y="185"/>
                    <a:pt x="51" y="181"/>
                    <a:pt x="55" y="181"/>
                  </a:cubicBezTo>
                  <a:cubicBezTo>
                    <a:pt x="58" y="181"/>
                    <a:pt x="61" y="183"/>
                    <a:pt x="62" y="186"/>
                  </a:cubicBezTo>
                  <a:cubicBezTo>
                    <a:pt x="86" y="186"/>
                    <a:pt x="86" y="186"/>
                    <a:pt x="86" y="186"/>
                  </a:cubicBezTo>
                  <a:cubicBezTo>
                    <a:pt x="85" y="187"/>
                    <a:pt x="85" y="188"/>
                    <a:pt x="85" y="189"/>
                  </a:cubicBezTo>
                  <a:close/>
                  <a:moveTo>
                    <a:pt x="52" y="128"/>
                  </a:moveTo>
                  <a:cubicBezTo>
                    <a:pt x="52" y="131"/>
                    <a:pt x="55" y="133"/>
                    <a:pt x="58" y="133"/>
                  </a:cubicBezTo>
                  <a:cubicBezTo>
                    <a:pt x="144" y="133"/>
                    <a:pt x="144" y="133"/>
                    <a:pt x="144" y="133"/>
                  </a:cubicBezTo>
                  <a:cubicBezTo>
                    <a:pt x="147" y="133"/>
                    <a:pt x="150" y="131"/>
                    <a:pt x="150" y="128"/>
                  </a:cubicBezTo>
                  <a:cubicBezTo>
                    <a:pt x="150" y="115"/>
                    <a:pt x="150" y="115"/>
                    <a:pt x="150" y="115"/>
                  </a:cubicBezTo>
                  <a:cubicBezTo>
                    <a:pt x="150" y="112"/>
                    <a:pt x="147" y="110"/>
                    <a:pt x="144" y="110"/>
                  </a:cubicBezTo>
                  <a:cubicBezTo>
                    <a:pt x="58" y="110"/>
                    <a:pt x="58" y="110"/>
                    <a:pt x="58" y="110"/>
                  </a:cubicBezTo>
                  <a:cubicBezTo>
                    <a:pt x="55" y="110"/>
                    <a:pt x="52" y="112"/>
                    <a:pt x="52" y="115"/>
                  </a:cubicBezTo>
                  <a:lnTo>
                    <a:pt x="52" y="128"/>
                  </a:lnTo>
                  <a:close/>
                  <a:moveTo>
                    <a:pt x="76" y="118"/>
                  </a:moveTo>
                  <a:cubicBezTo>
                    <a:pt x="79" y="118"/>
                    <a:pt x="80" y="119"/>
                    <a:pt x="80" y="122"/>
                  </a:cubicBezTo>
                  <a:cubicBezTo>
                    <a:pt x="80" y="124"/>
                    <a:pt x="79" y="126"/>
                    <a:pt x="76" y="126"/>
                  </a:cubicBezTo>
                  <a:cubicBezTo>
                    <a:pt x="74" y="126"/>
                    <a:pt x="72" y="124"/>
                    <a:pt x="72" y="122"/>
                  </a:cubicBezTo>
                  <a:cubicBezTo>
                    <a:pt x="72" y="119"/>
                    <a:pt x="74" y="118"/>
                    <a:pt x="76" y="118"/>
                  </a:cubicBezTo>
                  <a:close/>
                  <a:moveTo>
                    <a:pt x="62" y="118"/>
                  </a:moveTo>
                  <a:cubicBezTo>
                    <a:pt x="65" y="118"/>
                    <a:pt x="66" y="119"/>
                    <a:pt x="66" y="122"/>
                  </a:cubicBezTo>
                  <a:cubicBezTo>
                    <a:pt x="66" y="124"/>
                    <a:pt x="65" y="126"/>
                    <a:pt x="62" y="126"/>
                  </a:cubicBezTo>
                  <a:cubicBezTo>
                    <a:pt x="60" y="126"/>
                    <a:pt x="58" y="124"/>
                    <a:pt x="58" y="122"/>
                  </a:cubicBezTo>
                  <a:cubicBezTo>
                    <a:pt x="58" y="119"/>
                    <a:pt x="60" y="118"/>
                    <a:pt x="62" y="118"/>
                  </a:cubicBezTo>
                  <a:close/>
                  <a:moveTo>
                    <a:pt x="58" y="104"/>
                  </a:moveTo>
                  <a:cubicBezTo>
                    <a:pt x="144" y="104"/>
                    <a:pt x="144" y="104"/>
                    <a:pt x="144" y="104"/>
                  </a:cubicBezTo>
                  <a:cubicBezTo>
                    <a:pt x="147" y="104"/>
                    <a:pt x="150" y="102"/>
                    <a:pt x="150" y="99"/>
                  </a:cubicBezTo>
                  <a:cubicBezTo>
                    <a:pt x="150" y="86"/>
                    <a:pt x="150" y="86"/>
                    <a:pt x="150" y="86"/>
                  </a:cubicBezTo>
                  <a:cubicBezTo>
                    <a:pt x="150" y="83"/>
                    <a:pt x="147" y="81"/>
                    <a:pt x="144" y="81"/>
                  </a:cubicBezTo>
                  <a:cubicBezTo>
                    <a:pt x="58" y="81"/>
                    <a:pt x="58" y="81"/>
                    <a:pt x="58" y="81"/>
                  </a:cubicBezTo>
                  <a:cubicBezTo>
                    <a:pt x="55" y="81"/>
                    <a:pt x="52" y="83"/>
                    <a:pt x="52" y="86"/>
                  </a:cubicBezTo>
                  <a:cubicBezTo>
                    <a:pt x="52" y="99"/>
                    <a:pt x="52" y="99"/>
                    <a:pt x="52" y="99"/>
                  </a:cubicBezTo>
                  <a:cubicBezTo>
                    <a:pt x="52" y="102"/>
                    <a:pt x="55" y="104"/>
                    <a:pt x="58" y="104"/>
                  </a:cubicBezTo>
                  <a:close/>
                  <a:moveTo>
                    <a:pt x="76" y="89"/>
                  </a:moveTo>
                  <a:cubicBezTo>
                    <a:pt x="79" y="89"/>
                    <a:pt x="80" y="91"/>
                    <a:pt x="80" y="93"/>
                  </a:cubicBezTo>
                  <a:cubicBezTo>
                    <a:pt x="80" y="95"/>
                    <a:pt x="79" y="97"/>
                    <a:pt x="76" y="97"/>
                  </a:cubicBezTo>
                  <a:cubicBezTo>
                    <a:pt x="74" y="97"/>
                    <a:pt x="72" y="95"/>
                    <a:pt x="72" y="93"/>
                  </a:cubicBezTo>
                  <a:cubicBezTo>
                    <a:pt x="72" y="91"/>
                    <a:pt x="74" y="89"/>
                    <a:pt x="76" y="89"/>
                  </a:cubicBezTo>
                  <a:close/>
                  <a:moveTo>
                    <a:pt x="62" y="89"/>
                  </a:moveTo>
                  <a:cubicBezTo>
                    <a:pt x="65" y="89"/>
                    <a:pt x="66" y="91"/>
                    <a:pt x="66" y="93"/>
                  </a:cubicBezTo>
                  <a:cubicBezTo>
                    <a:pt x="66" y="95"/>
                    <a:pt x="65" y="97"/>
                    <a:pt x="62" y="97"/>
                  </a:cubicBezTo>
                  <a:cubicBezTo>
                    <a:pt x="60" y="97"/>
                    <a:pt x="58" y="95"/>
                    <a:pt x="58" y="93"/>
                  </a:cubicBezTo>
                  <a:cubicBezTo>
                    <a:pt x="58" y="91"/>
                    <a:pt x="60" y="89"/>
                    <a:pt x="62" y="89"/>
                  </a:cubicBezTo>
                  <a:close/>
                  <a:moveTo>
                    <a:pt x="155" y="189"/>
                  </a:moveTo>
                  <a:cubicBezTo>
                    <a:pt x="155" y="193"/>
                    <a:pt x="151" y="197"/>
                    <a:pt x="147" y="197"/>
                  </a:cubicBezTo>
                  <a:cubicBezTo>
                    <a:pt x="144" y="197"/>
                    <a:pt x="141" y="195"/>
                    <a:pt x="140" y="193"/>
                  </a:cubicBezTo>
                  <a:cubicBezTo>
                    <a:pt x="117" y="193"/>
                    <a:pt x="117" y="193"/>
                    <a:pt x="117" y="193"/>
                  </a:cubicBezTo>
                  <a:cubicBezTo>
                    <a:pt x="117" y="192"/>
                    <a:pt x="117" y="190"/>
                    <a:pt x="117" y="189"/>
                  </a:cubicBezTo>
                  <a:cubicBezTo>
                    <a:pt x="117" y="188"/>
                    <a:pt x="117" y="187"/>
                    <a:pt x="117" y="186"/>
                  </a:cubicBezTo>
                  <a:cubicBezTo>
                    <a:pt x="140" y="186"/>
                    <a:pt x="140" y="186"/>
                    <a:pt x="140" y="186"/>
                  </a:cubicBezTo>
                  <a:cubicBezTo>
                    <a:pt x="141" y="183"/>
                    <a:pt x="144" y="181"/>
                    <a:pt x="147" y="181"/>
                  </a:cubicBezTo>
                  <a:cubicBezTo>
                    <a:pt x="151" y="181"/>
                    <a:pt x="155" y="185"/>
                    <a:pt x="155" y="189"/>
                  </a:cubicBezTo>
                  <a:close/>
                  <a:moveTo>
                    <a:pt x="112" y="188"/>
                  </a:moveTo>
                  <a:cubicBezTo>
                    <a:pt x="112" y="195"/>
                    <a:pt x="107" y="199"/>
                    <a:pt x="101" y="199"/>
                  </a:cubicBezTo>
                  <a:cubicBezTo>
                    <a:pt x="95" y="199"/>
                    <a:pt x="90" y="195"/>
                    <a:pt x="90" y="188"/>
                  </a:cubicBezTo>
                  <a:cubicBezTo>
                    <a:pt x="90" y="185"/>
                    <a:pt x="92" y="181"/>
                    <a:pt x="95" y="179"/>
                  </a:cubicBezTo>
                  <a:cubicBezTo>
                    <a:pt x="95" y="168"/>
                    <a:pt x="95" y="168"/>
                    <a:pt x="95" y="168"/>
                  </a:cubicBezTo>
                  <a:cubicBezTo>
                    <a:pt x="107" y="168"/>
                    <a:pt x="107" y="168"/>
                    <a:pt x="107" y="168"/>
                  </a:cubicBezTo>
                  <a:cubicBezTo>
                    <a:pt x="107" y="179"/>
                    <a:pt x="107" y="179"/>
                    <a:pt x="107" y="179"/>
                  </a:cubicBezTo>
                  <a:cubicBezTo>
                    <a:pt x="110" y="181"/>
                    <a:pt x="112" y="185"/>
                    <a:pt x="112" y="188"/>
                  </a:cubicBezTo>
                  <a:close/>
                  <a:moveTo>
                    <a:pt x="202" y="79"/>
                  </a:moveTo>
                  <a:cubicBezTo>
                    <a:pt x="202" y="100"/>
                    <a:pt x="184" y="117"/>
                    <a:pt x="163" y="117"/>
                  </a:cubicBezTo>
                  <a:cubicBezTo>
                    <a:pt x="156" y="117"/>
                    <a:pt x="156" y="117"/>
                    <a:pt x="156" y="117"/>
                  </a:cubicBezTo>
                  <a:cubicBezTo>
                    <a:pt x="156" y="115"/>
                    <a:pt x="156" y="115"/>
                    <a:pt x="156" y="115"/>
                  </a:cubicBezTo>
                  <a:cubicBezTo>
                    <a:pt x="156" y="112"/>
                    <a:pt x="155" y="109"/>
                    <a:pt x="152" y="107"/>
                  </a:cubicBezTo>
                  <a:cubicBezTo>
                    <a:pt x="155" y="105"/>
                    <a:pt x="156" y="102"/>
                    <a:pt x="156" y="99"/>
                  </a:cubicBezTo>
                  <a:cubicBezTo>
                    <a:pt x="156" y="86"/>
                    <a:pt x="156" y="86"/>
                    <a:pt x="156" y="86"/>
                  </a:cubicBezTo>
                  <a:cubicBezTo>
                    <a:pt x="156" y="80"/>
                    <a:pt x="151" y="75"/>
                    <a:pt x="144" y="75"/>
                  </a:cubicBezTo>
                  <a:cubicBezTo>
                    <a:pt x="58" y="75"/>
                    <a:pt x="58" y="75"/>
                    <a:pt x="58" y="75"/>
                  </a:cubicBezTo>
                  <a:cubicBezTo>
                    <a:pt x="51" y="75"/>
                    <a:pt x="46" y="80"/>
                    <a:pt x="46" y="86"/>
                  </a:cubicBezTo>
                  <a:cubicBezTo>
                    <a:pt x="46" y="99"/>
                    <a:pt x="46" y="99"/>
                    <a:pt x="46" y="99"/>
                  </a:cubicBezTo>
                  <a:cubicBezTo>
                    <a:pt x="46" y="102"/>
                    <a:pt x="48" y="105"/>
                    <a:pt x="50" y="107"/>
                  </a:cubicBezTo>
                  <a:cubicBezTo>
                    <a:pt x="48" y="109"/>
                    <a:pt x="46" y="112"/>
                    <a:pt x="46" y="115"/>
                  </a:cubicBezTo>
                  <a:cubicBezTo>
                    <a:pt x="46" y="117"/>
                    <a:pt x="46" y="117"/>
                    <a:pt x="46" y="117"/>
                  </a:cubicBezTo>
                  <a:cubicBezTo>
                    <a:pt x="31" y="117"/>
                    <a:pt x="31" y="117"/>
                    <a:pt x="31" y="117"/>
                  </a:cubicBezTo>
                  <a:cubicBezTo>
                    <a:pt x="14" y="117"/>
                    <a:pt x="0" y="103"/>
                    <a:pt x="0" y="86"/>
                  </a:cubicBezTo>
                  <a:cubicBezTo>
                    <a:pt x="0" y="69"/>
                    <a:pt x="14" y="55"/>
                    <a:pt x="31" y="55"/>
                  </a:cubicBezTo>
                  <a:cubicBezTo>
                    <a:pt x="32" y="55"/>
                    <a:pt x="33" y="55"/>
                    <a:pt x="35" y="56"/>
                  </a:cubicBezTo>
                  <a:cubicBezTo>
                    <a:pt x="34" y="55"/>
                    <a:pt x="34" y="54"/>
                    <a:pt x="34" y="53"/>
                  </a:cubicBezTo>
                  <a:cubicBezTo>
                    <a:pt x="34" y="39"/>
                    <a:pt x="46" y="27"/>
                    <a:pt x="60" y="27"/>
                  </a:cubicBezTo>
                  <a:cubicBezTo>
                    <a:pt x="64" y="11"/>
                    <a:pt x="79" y="0"/>
                    <a:pt x="95" y="0"/>
                  </a:cubicBezTo>
                  <a:cubicBezTo>
                    <a:pt x="113" y="0"/>
                    <a:pt x="127" y="12"/>
                    <a:pt x="131" y="28"/>
                  </a:cubicBezTo>
                  <a:cubicBezTo>
                    <a:pt x="132" y="28"/>
                    <a:pt x="132" y="28"/>
                    <a:pt x="133" y="28"/>
                  </a:cubicBezTo>
                  <a:cubicBezTo>
                    <a:pt x="142" y="28"/>
                    <a:pt x="149" y="34"/>
                    <a:pt x="152" y="41"/>
                  </a:cubicBezTo>
                  <a:cubicBezTo>
                    <a:pt x="156" y="40"/>
                    <a:pt x="159" y="40"/>
                    <a:pt x="163" y="40"/>
                  </a:cubicBezTo>
                  <a:cubicBezTo>
                    <a:pt x="184" y="40"/>
                    <a:pt x="202" y="57"/>
                    <a:pt x="202" y="79"/>
                  </a:cubicBezTo>
                  <a:close/>
                </a:path>
              </a:pathLst>
            </a:custGeom>
            <a:solidFill>
              <a:schemeClr val="bg1"/>
            </a:solidFill>
            <a:ln>
              <a:noFill/>
            </a:ln>
            <a:extLst/>
          </p:spPr>
          <p:txBody>
            <a:bodyPr vert="horz" wrap="square" lIns="182880" tIns="91440" rIns="182880" bIns="91440" numCol="1" anchor="t" anchorCtr="0" compatLnSpc="1">
              <a:prstTxWarp prst="textNoShape">
                <a:avLst/>
              </a:prstTxWarp>
            </a:bodyPr>
            <a:lstStyle/>
            <a:p>
              <a:endParaRPr lang="en-US" sz="7200" dirty="0"/>
            </a:p>
          </p:txBody>
        </p:sp>
      </p:grpSp>
    </p:spTree>
    <p:extLst>
      <p:ext uri="{BB962C8B-B14F-4D97-AF65-F5344CB8AC3E}">
        <p14:creationId xmlns:p14="http://schemas.microsoft.com/office/powerpoint/2010/main" val="202131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1378D8D-4F83-8C4B-87F8-C799E6EA1CA5}"/>
              </a:ext>
            </a:extLst>
          </p:cNvPr>
          <p:cNvGraphicFramePr>
            <a:graphicFrameLocks noGrp="1"/>
          </p:cNvGraphicFramePr>
          <p:nvPr>
            <p:extLst/>
          </p:nvPr>
        </p:nvGraphicFramePr>
        <p:xfrm>
          <a:off x="4715603" y="1345348"/>
          <a:ext cx="6510528" cy="1616964"/>
        </p:xfrm>
        <a:graphic>
          <a:graphicData uri="http://schemas.openxmlformats.org/drawingml/2006/table">
            <a:tbl>
              <a:tblPr firstRow="1" bandRow="1">
                <a:tableStyleId>{5C22544A-7EE6-4342-B048-85BDC9FD1C3A}</a:tableStyleId>
              </a:tblPr>
              <a:tblGrid>
                <a:gridCol w="813816">
                  <a:extLst>
                    <a:ext uri="{9D8B030D-6E8A-4147-A177-3AD203B41FA5}">
                      <a16:colId xmlns:a16="http://schemas.microsoft.com/office/drawing/2014/main" val="3341952382"/>
                    </a:ext>
                  </a:extLst>
                </a:gridCol>
                <a:gridCol w="813816">
                  <a:extLst>
                    <a:ext uri="{9D8B030D-6E8A-4147-A177-3AD203B41FA5}">
                      <a16:colId xmlns:a16="http://schemas.microsoft.com/office/drawing/2014/main" val="1512741756"/>
                    </a:ext>
                  </a:extLst>
                </a:gridCol>
                <a:gridCol w="813816">
                  <a:extLst>
                    <a:ext uri="{9D8B030D-6E8A-4147-A177-3AD203B41FA5}">
                      <a16:colId xmlns:a16="http://schemas.microsoft.com/office/drawing/2014/main" val="3384141916"/>
                    </a:ext>
                  </a:extLst>
                </a:gridCol>
                <a:gridCol w="813816">
                  <a:extLst>
                    <a:ext uri="{9D8B030D-6E8A-4147-A177-3AD203B41FA5}">
                      <a16:colId xmlns:a16="http://schemas.microsoft.com/office/drawing/2014/main" val="1415556530"/>
                    </a:ext>
                  </a:extLst>
                </a:gridCol>
                <a:gridCol w="1627632">
                  <a:extLst>
                    <a:ext uri="{9D8B030D-6E8A-4147-A177-3AD203B41FA5}">
                      <a16:colId xmlns:a16="http://schemas.microsoft.com/office/drawing/2014/main" val="1078629532"/>
                    </a:ext>
                  </a:extLst>
                </a:gridCol>
                <a:gridCol w="813816">
                  <a:extLst>
                    <a:ext uri="{9D8B030D-6E8A-4147-A177-3AD203B41FA5}">
                      <a16:colId xmlns:a16="http://schemas.microsoft.com/office/drawing/2014/main" val="850161986"/>
                    </a:ext>
                  </a:extLst>
                </a:gridCol>
                <a:gridCol w="813816">
                  <a:extLst>
                    <a:ext uri="{9D8B030D-6E8A-4147-A177-3AD203B41FA5}">
                      <a16:colId xmlns:a16="http://schemas.microsoft.com/office/drawing/2014/main" val="3603644823"/>
                    </a:ext>
                  </a:extLst>
                </a:gridCol>
              </a:tblGrid>
              <a:tr h="275844">
                <a:tc gridSpan="2">
                  <a:txBody>
                    <a:bodyPr/>
                    <a:lstStyle/>
                    <a:p>
                      <a:pPr algn="ctr"/>
                      <a:r>
                        <a:rPr lang="en-US" sz="800" b="1" i="0" dirty="0">
                          <a:solidFill>
                            <a:schemeClr val="bg1"/>
                          </a:solidFill>
                          <a:latin typeface="Meta Offc Pro Normal" panose="020B0504030101020102" pitchFamily="34" charset="0"/>
                        </a:rPr>
                        <a:t>Credit and Customer</a:t>
                      </a:r>
                    </a:p>
                  </a:txBody>
                  <a:tcPr marL="45720" marR="45720" anchor="ctr">
                    <a:lnL w="12700" cmpd="sng">
                      <a:noFill/>
                    </a:lnL>
                    <a:lnR w="571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548A"/>
                    </a:solidFill>
                  </a:tcPr>
                </a:tc>
                <a:tc hMerge="1">
                  <a:txBody>
                    <a:bodyPr/>
                    <a:lstStyle/>
                    <a:p>
                      <a:endParaRPr lang="en-US"/>
                    </a:p>
                  </a:txBody>
                  <a:tcPr/>
                </a:tc>
                <a:tc gridSpan="2">
                  <a:txBody>
                    <a:bodyPr/>
                    <a:lstStyle/>
                    <a:p>
                      <a:pPr algn="ctr"/>
                      <a:r>
                        <a:rPr lang="en-US" sz="800" b="1" i="0" dirty="0">
                          <a:solidFill>
                            <a:schemeClr val="bg1"/>
                          </a:solidFill>
                          <a:latin typeface="Meta Offc Pro Normal" panose="020B0504030101020102" pitchFamily="34" charset="0"/>
                        </a:rPr>
                        <a:t>Marketing</a:t>
                      </a: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548A"/>
                    </a:solidFill>
                  </a:tcPr>
                </a:tc>
                <a:tc hMerge="1">
                  <a:txBody>
                    <a:bodyPr/>
                    <a:lstStyle/>
                    <a:p>
                      <a:endParaRPr lang="en-US"/>
                    </a:p>
                  </a:txBody>
                  <a:tcPr/>
                </a:tc>
                <a:tc>
                  <a:txBody>
                    <a:bodyPr/>
                    <a:lstStyle/>
                    <a:p>
                      <a:pPr algn="ctr"/>
                      <a:r>
                        <a:rPr lang="en-US" sz="800" b="1" i="0" dirty="0">
                          <a:solidFill>
                            <a:schemeClr val="bg1"/>
                          </a:solidFill>
                          <a:latin typeface="Meta Offc Pro Normal" panose="020B0504030101020102" pitchFamily="34" charset="0"/>
                        </a:rPr>
                        <a:t>Merchant</a:t>
                      </a: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548A"/>
                    </a:solidFill>
                  </a:tcPr>
                </a:tc>
                <a:tc gridSpan="2">
                  <a:txBody>
                    <a:bodyPr/>
                    <a:lstStyle/>
                    <a:p>
                      <a:pPr algn="ctr"/>
                      <a:r>
                        <a:rPr lang="en-US" sz="800" b="1" i="0" dirty="0">
                          <a:solidFill>
                            <a:schemeClr val="bg1"/>
                          </a:solidFill>
                          <a:latin typeface="Meta Offc Pro Normal" panose="020B0504030101020102" pitchFamily="34" charset="0"/>
                        </a:rPr>
                        <a:t>Fraud and Collections</a:t>
                      </a:r>
                    </a:p>
                  </a:txBody>
                  <a:tcPr marL="45720" marR="45720" anchor="ctr">
                    <a:lnL w="5715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00548A"/>
                    </a:solidFill>
                  </a:tcPr>
                </a:tc>
                <a:tc hMerge="1">
                  <a:txBody>
                    <a:bodyPr/>
                    <a:lstStyle/>
                    <a:p>
                      <a:endParaRPr lang="en-US"/>
                    </a:p>
                  </a:txBody>
                  <a:tcPr/>
                </a:tc>
                <a:extLst>
                  <a:ext uri="{0D108BD9-81ED-4DB2-BD59-A6C34878D82A}">
                    <a16:rowId xmlns:a16="http://schemas.microsoft.com/office/drawing/2014/main" val="2587117586"/>
                  </a:ext>
                </a:extLst>
              </a:tr>
              <a:tr h="457200">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mpd="sng">
                      <a:noFill/>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57150" cap="flat" cmpd="sng" algn="ctr">
                      <a:solidFill>
                        <a:schemeClr val="bg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83375956"/>
                  </a:ext>
                </a:extLst>
              </a:tr>
              <a:tr h="210312">
                <a:tc>
                  <a:txBody>
                    <a:bodyPr/>
                    <a:lstStyle/>
                    <a:p>
                      <a:pPr algn="ctr"/>
                      <a:r>
                        <a:rPr lang="en-US" sz="800" b="0" i="0" dirty="0">
                          <a:solidFill>
                            <a:srgbClr val="474747"/>
                          </a:solidFill>
                          <a:latin typeface="Meta Offc Pro Normal" panose="020B0504030101020102" pitchFamily="34" charset="0"/>
                        </a:rPr>
                        <a:t>Card</a:t>
                      </a:r>
                    </a:p>
                  </a:txBody>
                  <a:tcPr marL="45720" marR="4572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Bank</a:t>
                      </a:r>
                    </a:p>
                  </a:txBody>
                  <a:tcPr marL="45720" marR="45720"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Portfolio</a:t>
                      </a:r>
                    </a:p>
                  </a:txBody>
                  <a:tcPr marL="45720" marR="45720" anchor="ctr">
                    <a:lnL w="571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Brand</a:t>
                      </a:r>
                    </a:p>
                  </a:txBody>
                  <a:tcPr marL="45720" marR="45720"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Disputes</a:t>
                      </a: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Transactional</a:t>
                      </a:r>
                    </a:p>
                  </a:txBody>
                  <a:tcPr marL="45720" marR="45720" anchor="ctr">
                    <a:lnL w="571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Malicious Intent</a:t>
                      </a:r>
                    </a:p>
                  </a:txBody>
                  <a:tcPr marL="45720" marR="4572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822118666"/>
                  </a:ext>
                </a:extLst>
              </a:tr>
              <a:tr h="457200">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2">
                  <a:txBody>
                    <a:bodyPr/>
                    <a:lstStyle/>
                    <a:p>
                      <a:pPr algn="ctr"/>
                      <a:endParaRPr lang="en-US" sz="800" b="0" i="0" dirty="0">
                        <a:solidFill>
                          <a:srgbClr val="474747"/>
                        </a:solidFill>
                        <a:latin typeface="Meta Offc Pro Normal" panose="020B0504030101020102" pitchFamily="34" charset="0"/>
                      </a:endParaRP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571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0824596"/>
                  </a:ext>
                </a:extLst>
              </a:tr>
              <a:tr h="0">
                <a:tc gridSpan="2">
                  <a:txBody>
                    <a:bodyPr/>
                    <a:lstStyle/>
                    <a:p>
                      <a:pPr algn="ctr"/>
                      <a:r>
                        <a:rPr lang="en-US" sz="800" b="0" i="0" dirty="0">
                          <a:solidFill>
                            <a:srgbClr val="474747"/>
                          </a:solidFill>
                          <a:latin typeface="Meta Offc Pro Normal" panose="020B0504030101020102" pitchFamily="34" charset="0"/>
                        </a:rPr>
                        <a:t>Voice of Customer</a:t>
                      </a:r>
                    </a:p>
                  </a:txBody>
                  <a:tcPr marL="45720" marR="45720" anchor="ctr">
                    <a:lnL w="12700" cmpd="sng">
                      <a:noFill/>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Acquisition</a:t>
                      </a: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Merchant Onboarding</a:t>
                      </a:r>
                    </a:p>
                  </a:txBody>
                  <a:tcPr marL="45720" marR="45720"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Origination</a:t>
                      </a:r>
                    </a:p>
                  </a:txBody>
                  <a:tcPr marL="45720" marR="45720" anchor="ctr">
                    <a:lnL w="571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Authentication</a:t>
                      </a:r>
                    </a:p>
                  </a:txBody>
                  <a:tcPr marL="45720" marR="4572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34584109"/>
                  </a:ext>
                </a:extLst>
              </a:tr>
            </a:tbl>
          </a:graphicData>
        </a:graphic>
      </p:graphicFrame>
      <p:sp>
        <p:nvSpPr>
          <p:cNvPr id="173" name="Oval 172">
            <a:extLst>
              <a:ext uri="{FF2B5EF4-FFF2-40B4-BE49-F238E27FC236}">
                <a16:creationId xmlns:a16="http://schemas.microsoft.com/office/drawing/2014/main" id="{96C2C14B-122C-AF4F-B797-470C5E71E002}"/>
              </a:ext>
            </a:extLst>
          </p:cNvPr>
          <p:cNvSpPr/>
          <p:nvPr/>
        </p:nvSpPr>
        <p:spPr>
          <a:xfrm>
            <a:off x="6991398" y="2332188"/>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a:extLst>
              <a:ext uri="{FF2B5EF4-FFF2-40B4-BE49-F238E27FC236}">
                <a16:creationId xmlns:a16="http://schemas.microsoft.com/office/drawing/2014/main" id="{9C3C65DD-58E8-2D48-8F99-0040D3CFB266}"/>
              </a:ext>
            </a:extLst>
          </p:cNvPr>
          <p:cNvSpPr/>
          <p:nvPr/>
        </p:nvSpPr>
        <p:spPr>
          <a:xfrm>
            <a:off x="6589535" y="1676290"/>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a:extLst>
              <a:ext uri="{FF2B5EF4-FFF2-40B4-BE49-F238E27FC236}">
                <a16:creationId xmlns:a16="http://schemas.microsoft.com/office/drawing/2014/main" id="{CFFB882C-44B7-DF43-AC6F-5A31DA4B1155}"/>
              </a:ext>
            </a:extLst>
          </p:cNvPr>
          <p:cNvSpPr/>
          <p:nvPr/>
        </p:nvSpPr>
        <p:spPr>
          <a:xfrm>
            <a:off x="7376623" y="1669651"/>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EAFCA168-476F-794E-8B17-6774B7A19D3A}"/>
              </a:ext>
            </a:extLst>
          </p:cNvPr>
          <p:cNvSpPr/>
          <p:nvPr/>
        </p:nvSpPr>
        <p:spPr>
          <a:xfrm>
            <a:off x="5348570" y="2338723"/>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B661BAFA-DE2B-1845-9261-63227C17D1ED}"/>
              </a:ext>
            </a:extLst>
          </p:cNvPr>
          <p:cNvSpPr/>
          <p:nvPr/>
        </p:nvSpPr>
        <p:spPr>
          <a:xfrm>
            <a:off x="4948032" y="1682391"/>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a:extLst>
              <a:ext uri="{FF2B5EF4-FFF2-40B4-BE49-F238E27FC236}">
                <a16:creationId xmlns:a16="http://schemas.microsoft.com/office/drawing/2014/main" id="{A4F2E7A2-2A9D-B844-82EC-322FC23B385D}"/>
              </a:ext>
            </a:extLst>
          </p:cNvPr>
          <p:cNvSpPr/>
          <p:nvPr/>
        </p:nvSpPr>
        <p:spPr>
          <a:xfrm>
            <a:off x="5749109" y="1682391"/>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a:extLst>
              <a:ext uri="{FF2B5EF4-FFF2-40B4-BE49-F238E27FC236}">
                <a16:creationId xmlns:a16="http://schemas.microsoft.com/office/drawing/2014/main" id="{FD4F5F71-3491-9E4A-8EA1-695EBE20B5AA}"/>
              </a:ext>
            </a:extLst>
          </p:cNvPr>
          <p:cNvSpPr/>
          <p:nvPr/>
        </p:nvSpPr>
        <p:spPr>
          <a:xfrm>
            <a:off x="9843894" y="2351937"/>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2F10F373-045D-E548-B048-6EDB5E12AE8D}"/>
              </a:ext>
            </a:extLst>
          </p:cNvPr>
          <p:cNvSpPr/>
          <p:nvPr/>
        </p:nvSpPr>
        <p:spPr>
          <a:xfrm>
            <a:off x="9843894" y="1682391"/>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id="{43B92F04-FB52-6648-BC14-A10931EC7C7B}"/>
              </a:ext>
            </a:extLst>
          </p:cNvPr>
          <p:cNvSpPr/>
          <p:nvPr/>
        </p:nvSpPr>
        <p:spPr>
          <a:xfrm>
            <a:off x="10639951" y="1682391"/>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a:extLst>
              <a:ext uri="{FF2B5EF4-FFF2-40B4-BE49-F238E27FC236}">
                <a16:creationId xmlns:a16="http://schemas.microsoft.com/office/drawing/2014/main" id="{E68D44F2-4E97-CE4B-8DBD-934FB16CB50A}"/>
              </a:ext>
            </a:extLst>
          </p:cNvPr>
          <p:cNvSpPr>
            <a:spLocks noChangeAspect="1"/>
          </p:cNvSpPr>
          <p:nvPr/>
        </p:nvSpPr>
        <p:spPr>
          <a:xfrm>
            <a:off x="10639951" y="2351937"/>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8B8B17D1-33E3-B54D-A663-A50B1E3588BA}"/>
              </a:ext>
            </a:extLst>
          </p:cNvPr>
          <p:cNvGraphicFramePr>
            <a:graphicFrameLocks noGrp="1"/>
          </p:cNvGraphicFramePr>
          <p:nvPr>
            <p:ph idx="1"/>
            <p:extLst/>
          </p:nvPr>
        </p:nvGraphicFramePr>
        <p:xfrm>
          <a:off x="457200" y="3208019"/>
          <a:ext cx="11277603" cy="2964181"/>
        </p:xfrm>
        <a:graphic>
          <a:graphicData uri="http://schemas.openxmlformats.org/drawingml/2006/table">
            <a:tbl>
              <a:tblPr firstRow="1" bandRow="1">
                <a:tableStyleId>{5C22544A-7EE6-4342-B048-85BDC9FD1C3A}</a:tableStyleId>
              </a:tblPr>
              <a:tblGrid>
                <a:gridCol w="1253067">
                  <a:extLst>
                    <a:ext uri="{9D8B030D-6E8A-4147-A177-3AD203B41FA5}">
                      <a16:colId xmlns:a16="http://schemas.microsoft.com/office/drawing/2014/main" val="1750262015"/>
                    </a:ext>
                  </a:extLst>
                </a:gridCol>
                <a:gridCol w="1253067">
                  <a:extLst>
                    <a:ext uri="{9D8B030D-6E8A-4147-A177-3AD203B41FA5}">
                      <a16:colId xmlns:a16="http://schemas.microsoft.com/office/drawing/2014/main" val="1979424417"/>
                    </a:ext>
                  </a:extLst>
                </a:gridCol>
                <a:gridCol w="1253067">
                  <a:extLst>
                    <a:ext uri="{9D8B030D-6E8A-4147-A177-3AD203B41FA5}">
                      <a16:colId xmlns:a16="http://schemas.microsoft.com/office/drawing/2014/main" val="229452812"/>
                    </a:ext>
                  </a:extLst>
                </a:gridCol>
                <a:gridCol w="1253067">
                  <a:extLst>
                    <a:ext uri="{9D8B030D-6E8A-4147-A177-3AD203B41FA5}">
                      <a16:colId xmlns:a16="http://schemas.microsoft.com/office/drawing/2014/main" val="83059398"/>
                    </a:ext>
                  </a:extLst>
                </a:gridCol>
                <a:gridCol w="1253067">
                  <a:extLst>
                    <a:ext uri="{9D8B030D-6E8A-4147-A177-3AD203B41FA5}">
                      <a16:colId xmlns:a16="http://schemas.microsoft.com/office/drawing/2014/main" val="2082121816"/>
                    </a:ext>
                  </a:extLst>
                </a:gridCol>
                <a:gridCol w="402660">
                  <a:extLst>
                    <a:ext uri="{9D8B030D-6E8A-4147-A177-3AD203B41FA5}">
                      <a16:colId xmlns:a16="http://schemas.microsoft.com/office/drawing/2014/main" val="3017494504"/>
                    </a:ext>
                  </a:extLst>
                </a:gridCol>
                <a:gridCol w="850407">
                  <a:extLst>
                    <a:ext uri="{9D8B030D-6E8A-4147-A177-3AD203B41FA5}">
                      <a16:colId xmlns:a16="http://schemas.microsoft.com/office/drawing/2014/main" val="640975051"/>
                    </a:ext>
                  </a:extLst>
                </a:gridCol>
                <a:gridCol w="859640">
                  <a:extLst>
                    <a:ext uri="{9D8B030D-6E8A-4147-A177-3AD203B41FA5}">
                      <a16:colId xmlns:a16="http://schemas.microsoft.com/office/drawing/2014/main" val="4005393185"/>
                    </a:ext>
                  </a:extLst>
                </a:gridCol>
                <a:gridCol w="393427">
                  <a:extLst>
                    <a:ext uri="{9D8B030D-6E8A-4147-A177-3AD203B41FA5}">
                      <a16:colId xmlns:a16="http://schemas.microsoft.com/office/drawing/2014/main" val="1866298708"/>
                    </a:ext>
                  </a:extLst>
                </a:gridCol>
                <a:gridCol w="1253067">
                  <a:extLst>
                    <a:ext uri="{9D8B030D-6E8A-4147-A177-3AD203B41FA5}">
                      <a16:colId xmlns:a16="http://schemas.microsoft.com/office/drawing/2014/main" val="2238508585"/>
                    </a:ext>
                  </a:extLst>
                </a:gridCol>
                <a:gridCol w="1253067">
                  <a:extLst>
                    <a:ext uri="{9D8B030D-6E8A-4147-A177-3AD203B41FA5}">
                      <a16:colId xmlns:a16="http://schemas.microsoft.com/office/drawing/2014/main" val="4204142051"/>
                    </a:ext>
                  </a:extLst>
                </a:gridCol>
              </a:tblGrid>
              <a:tr h="310243">
                <a:tc rowSpan="6">
                  <a:txBody>
                    <a:bodyPr/>
                    <a:lstStyle/>
                    <a:p>
                      <a:pPr algn="r"/>
                      <a:r>
                        <a:rPr lang="en-US" sz="1200" b="0" i="0" dirty="0">
                          <a:solidFill>
                            <a:srgbClr val="474747"/>
                          </a:solidFill>
                          <a:latin typeface="Meta Offc Pro Normal" panose="020B0504030101020102" pitchFamily="34" charset="0"/>
                        </a:rPr>
                        <a:t>AAP will deliver</a:t>
                      </a:r>
                      <a:br>
                        <a:rPr lang="en-US" sz="1200" b="0" i="0" dirty="0">
                          <a:solidFill>
                            <a:srgbClr val="474747"/>
                          </a:solidFill>
                          <a:latin typeface="Meta Offc Pro Normal" panose="020B0504030101020102" pitchFamily="34" charset="0"/>
                        </a:rPr>
                      </a:br>
                      <a:r>
                        <a:rPr lang="en-US" sz="1200" b="0" i="0" dirty="0">
                          <a:solidFill>
                            <a:srgbClr val="474747"/>
                          </a:solidFill>
                          <a:latin typeface="Meta Offc Pro Normal" panose="020B0504030101020102" pitchFamily="34" charset="0"/>
                        </a:rPr>
                        <a:t>a Cloud Data Platform (CDP)</a:t>
                      </a:r>
                      <a:endParaRPr lang="en-US" sz="1000" b="0" i="0" dirty="0">
                        <a:solidFill>
                          <a:srgbClr val="474747"/>
                        </a:solidFill>
                        <a:latin typeface="Meta Offc Pro Normal" panose="020B0504030101020102" pitchFamily="34" charset="0"/>
                      </a:endParaRPr>
                    </a:p>
                    <a:p>
                      <a:pPr algn="r">
                        <a:spcBef>
                          <a:spcPts val="700"/>
                        </a:spcBef>
                      </a:pPr>
                      <a:r>
                        <a:rPr lang="en-US" sz="1000" b="0" i="0" dirty="0">
                          <a:solidFill>
                            <a:srgbClr val="474747"/>
                          </a:solidFill>
                          <a:latin typeface="Meta Offc Pro Normal" panose="020B0504030101020102" pitchFamily="34" charset="0"/>
                        </a:rPr>
                        <a:t>A suite of technologies</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that enable the</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end-to-end delivery of data and insights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800" b="1" i="0" dirty="0">
                          <a:solidFill>
                            <a:schemeClr val="bg1"/>
                          </a:solidFill>
                          <a:latin typeface="Meta Offc Pro Normal" panose="020B0504030101020102" pitchFamily="34" charset="0"/>
                        </a:rPr>
                        <a:t>Reporting</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gridSpan="2">
                  <a:txBody>
                    <a:bodyPr/>
                    <a:lstStyle/>
                    <a:p>
                      <a:pPr algn="ctr"/>
                      <a:r>
                        <a:rPr lang="en-US" sz="800" b="1" i="0" dirty="0">
                          <a:solidFill>
                            <a:schemeClr val="bg1"/>
                          </a:solidFill>
                          <a:latin typeface="Meta Offc Pro Normal" panose="020B0504030101020102" pitchFamily="34" charset="0"/>
                        </a:rPr>
                        <a:t>Modeling</a:t>
                      </a:r>
                      <a:endParaRPr lang="en-US" sz="800" b="1"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gridSpan="2">
                  <a:txBody>
                    <a:bodyPr/>
                    <a:lstStyle/>
                    <a:p>
                      <a:pPr algn="ctr"/>
                      <a:r>
                        <a:rPr lang="en-US" sz="800" b="1" i="0" dirty="0">
                          <a:solidFill>
                            <a:schemeClr val="bg1"/>
                          </a:solidFill>
                          <a:latin typeface="Meta Offc Pro Normal" panose="020B0504030101020102" pitchFamily="34" charset="0"/>
                        </a:rPr>
                        <a:t>Decisioning</a:t>
                      </a:r>
                      <a:endParaRPr lang="en-US" sz="800" b="1"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rgbClr val="00548A"/>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06234154"/>
                  </a:ext>
                </a:extLst>
              </a:tr>
              <a:tr h="457200">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US" sz="800" b="0" i="0" dirty="0">
                          <a:solidFill>
                            <a:srgbClr val="474747"/>
                          </a:solidFill>
                          <a:latin typeface="Meta Offc Pro Normal" panose="020B0504030101020102" pitchFamily="34" charset="0"/>
                        </a:rPr>
                        <a:t>Internal and external</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reporting and visualization</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Model training and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Decisioning platform</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(batch &amp; real time)</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92747461"/>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r>
                        <a:rPr lang="en-US" sz="800" b="0" i="0" dirty="0">
                          <a:solidFill>
                            <a:srgbClr val="474747"/>
                          </a:solidFill>
                          <a:latin typeface="Meta Offc Pro Normal" panose="020B0504030101020102" pitchFamily="34" charset="0"/>
                        </a:rPr>
                        <a:t>Discover Data</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algn="ctr"/>
                      <a:r>
                        <a:rPr lang="en-US" sz="800" b="1" i="0" dirty="0">
                          <a:solidFill>
                            <a:srgbClr val="474747"/>
                          </a:solidFill>
                          <a:latin typeface="Meta Offc Pro Normal" panose="020B0504030101020102" pitchFamily="34" charset="0"/>
                        </a:rPr>
                        <a:t>Cloud Data Assets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1729337"/>
                  </a:ext>
                </a:extLst>
              </a:tr>
              <a:tr h="620486">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rgbClr val="474747"/>
                          </a:solidFill>
                          <a:latin typeface="Meta Offc Pro Normal" panose="020B0504030101020102" pitchFamily="34" charset="0"/>
                        </a:rPr>
                        <a:t>Cloud Data Exchange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rgbClr val="474747"/>
                          </a:solidFill>
                          <a:latin typeface="Meta Offc Pro Normal" panose="020B0504030101020102" pitchFamily="34" charset="0"/>
                        </a:rPr>
                        <a:t>Cloud ETL &amp; Quality</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474747"/>
                          </a:solidFill>
                          <a:latin typeface="Meta Offc Pro Normal" panose="020B0504030101020102" pitchFamily="34" charset="0"/>
                        </a:rPr>
                        <a:t>Cloud Data Catalog</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70474082"/>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r>
                        <a:rPr lang="en-US" sz="800" b="0" i="0" dirty="0">
                          <a:solidFill>
                            <a:srgbClr val="474747"/>
                          </a:solidFill>
                          <a:latin typeface="Meta Offc Pro Normal" panose="020B0504030101020102" pitchFamily="34" charset="0"/>
                        </a:rPr>
                        <a:t>External Data</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b="0" i="0" dirty="0">
                          <a:solidFill>
                            <a:srgbClr val="474747"/>
                          </a:solidFill>
                          <a:latin typeface="Meta Offc Pro Normal" panose="020B0504030101020102" pitchFamily="34" charset="0"/>
                        </a:rPr>
                        <a:t>Customer360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(CIMS 2.0)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Marketing360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(Marketing Db)</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gridSpan="2">
                  <a:txBody>
                    <a:bodyPr/>
                    <a:lstStyle/>
                    <a:p>
                      <a:pPr algn="ctr"/>
                      <a:r>
                        <a:rPr lang="en-US" sz="800" b="0" i="0" dirty="0">
                          <a:solidFill>
                            <a:srgbClr val="474747"/>
                          </a:solidFill>
                          <a:latin typeface="Meta Offc Pro Normal" panose="020B0504030101020102" pitchFamily="34" charset="0"/>
                        </a:rPr>
                        <a:t>Merchant360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(DCX)</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pPr algn="ctr"/>
                      <a:r>
                        <a:rPr lang="en-US" sz="800" b="0" i="0" dirty="0">
                          <a:solidFill>
                            <a:srgbClr val="474747"/>
                          </a:solidFill>
                          <a:latin typeface="Meta Offc Pro Normal" panose="020B0504030101020102" pitchFamily="34" charset="0"/>
                        </a:rPr>
                        <a:t>Entity360</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(AML 2.0/Fraud)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217955"/>
                  </a:ext>
                </a:extLst>
              </a:tr>
              <a:tr h="310243">
                <a:tc v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endParaRPr lang="en-US" sz="800" b="0" i="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algn="ctr"/>
                      <a:r>
                        <a:rPr lang="en-US" sz="800" b="1" i="0" dirty="0">
                          <a:solidFill>
                            <a:srgbClr val="474747"/>
                          </a:solidFill>
                          <a:latin typeface="Meta Offc Pro Normal" panose="020B0504030101020102" pitchFamily="34" charset="0"/>
                        </a:rPr>
                        <a:t>Cloud Data Lake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63502784"/>
                  </a:ext>
                </a:extLst>
              </a:tr>
              <a:tr h="620486">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dirty="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sz="800" b="0" i="0">
                        <a:solidFill>
                          <a:srgbClr val="474747"/>
                        </a:solidFill>
                        <a:latin typeface="Meta Offc Pro Normal" panose="020B0504030101020102" pitchFamily="34" charset="0"/>
                      </a:endParaRPr>
                    </a:p>
                  </a:txBody>
                  <a:tcPr marL="45720" marR="45720">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lumMod val="85000"/>
                      </a:schemeClr>
                    </a:solidFill>
                  </a:tcPr>
                </a:tc>
                <a:tc>
                  <a:txBody>
                    <a:bodyPr/>
                    <a:lstStyle/>
                    <a:p>
                      <a:endParaRPr lang="en-US" sz="8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93635224"/>
                  </a:ext>
                </a:extLst>
              </a:tr>
            </a:tbl>
          </a:graphicData>
        </a:graphic>
      </p:graphicFrame>
      <p:sp>
        <p:nvSpPr>
          <p:cNvPr id="3" name="Text Placeholder 2">
            <a:extLst>
              <a:ext uri="{FF2B5EF4-FFF2-40B4-BE49-F238E27FC236}">
                <a16:creationId xmlns:a16="http://schemas.microsoft.com/office/drawing/2014/main" id="{B6836DCC-3322-1F49-B9BA-7C8AAC72BE6F}"/>
              </a:ext>
            </a:extLst>
          </p:cNvPr>
          <p:cNvSpPr>
            <a:spLocks noGrp="1"/>
          </p:cNvSpPr>
          <p:nvPr>
            <p:ph type="body" sz="quarter" idx="10"/>
          </p:nvPr>
        </p:nvSpPr>
        <p:spPr>
          <a:xfrm>
            <a:off x="457200" y="685800"/>
            <a:ext cx="11328850" cy="457200"/>
          </a:xfrm>
        </p:spPr>
        <p:txBody>
          <a:bodyPr>
            <a:normAutofit fontScale="85000" lnSpcReduction="10000"/>
          </a:bodyPr>
          <a:lstStyle/>
          <a:p>
            <a:r>
              <a:rPr lang="en-US" dirty="0"/>
              <a:t>There are four major areas where analytics can differentiate Enterprise Platforms.</a:t>
            </a:r>
          </a:p>
        </p:txBody>
      </p:sp>
      <p:grpSp>
        <p:nvGrpSpPr>
          <p:cNvPr id="35" name="Group 34">
            <a:extLst>
              <a:ext uri="{FF2B5EF4-FFF2-40B4-BE49-F238E27FC236}">
                <a16:creationId xmlns:a16="http://schemas.microsoft.com/office/drawing/2014/main" id="{CBED33D5-46F8-DB41-A5A7-394DDF41380C}"/>
              </a:ext>
            </a:extLst>
          </p:cNvPr>
          <p:cNvGrpSpPr/>
          <p:nvPr/>
        </p:nvGrpSpPr>
        <p:grpSpPr>
          <a:xfrm>
            <a:off x="5865221" y="4381151"/>
            <a:ext cx="4217719" cy="459753"/>
            <a:chOff x="5865221" y="4381151"/>
            <a:chExt cx="4217719" cy="459753"/>
          </a:xfrm>
        </p:grpSpPr>
        <p:sp>
          <p:nvSpPr>
            <p:cNvPr id="29" name="Freeform 344">
              <a:extLst>
                <a:ext uri="{FF2B5EF4-FFF2-40B4-BE49-F238E27FC236}">
                  <a16:creationId xmlns:a16="http://schemas.microsoft.com/office/drawing/2014/main" id="{87369E8E-859D-9444-97D9-05280B60C2F7}"/>
                </a:ext>
              </a:extLst>
            </p:cNvPr>
            <p:cNvSpPr>
              <a:spLocks noChangeAspect="1" noEditPoints="1"/>
            </p:cNvSpPr>
            <p:nvPr/>
          </p:nvSpPr>
          <p:spPr bwMode="auto">
            <a:xfrm>
              <a:off x="5865221"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1" name="Freeform 344">
              <a:extLst>
                <a:ext uri="{FF2B5EF4-FFF2-40B4-BE49-F238E27FC236}">
                  <a16:creationId xmlns:a16="http://schemas.microsoft.com/office/drawing/2014/main" id="{D658C0C9-88E4-3340-A7E0-F577817D2A88}"/>
                </a:ext>
              </a:extLst>
            </p:cNvPr>
            <p:cNvSpPr>
              <a:spLocks noChangeAspect="1" noEditPoints="1"/>
            </p:cNvSpPr>
            <p:nvPr/>
          </p:nvSpPr>
          <p:spPr bwMode="auto">
            <a:xfrm>
              <a:off x="9625740"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3" name="Freeform 344">
              <a:extLst>
                <a:ext uri="{FF2B5EF4-FFF2-40B4-BE49-F238E27FC236}">
                  <a16:creationId xmlns:a16="http://schemas.microsoft.com/office/drawing/2014/main" id="{74546671-5D06-CA4F-9DF1-92AFAF505A0C}"/>
                </a:ext>
              </a:extLst>
            </p:cNvPr>
            <p:cNvSpPr>
              <a:spLocks noChangeAspect="1" noEditPoints="1"/>
            </p:cNvSpPr>
            <p:nvPr/>
          </p:nvSpPr>
          <p:spPr bwMode="auto">
            <a:xfrm>
              <a:off x="7118727" y="4383704"/>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4" name="Freeform 344">
              <a:extLst>
                <a:ext uri="{FF2B5EF4-FFF2-40B4-BE49-F238E27FC236}">
                  <a16:creationId xmlns:a16="http://schemas.microsoft.com/office/drawing/2014/main" id="{8F90A0BE-DB4F-B548-862E-34C2D1B0FD3B}"/>
                </a:ext>
              </a:extLst>
            </p:cNvPr>
            <p:cNvSpPr>
              <a:spLocks noChangeAspect="1" noEditPoints="1"/>
            </p:cNvSpPr>
            <p:nvPr/>
          </p:nvSpPr>
          <p:spPr bwMode="auto">
            <a:xfrm>
              <a:off x="8372233" y="4381151"/>
              <a:ext cx="457200" cy="45720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grpSp>
      <p:sp>
        <p:nvSpPr>
          <p:cNvPr id="82" name="Triangle 81">
            <a:extLst>
              <a:ext uri="{FF2B5EF4-FFF2-40B4-BE49-F238E27FC236}">
                <a16:creationId xmlns:a16="http://schemas.microsoft.com/office/drawing/2014/main" id="{4EB215AF-B018-3444-8CD1-B5AE4F270136}"/>
              </a:ext>
            </a:extLst>
          </p:cNvPr>
          <p:cNvSpPr>
            <a:spLocks noChangeAspect="1"/>
          </p:cNvSpPr>
          <p:nvPr/>
        </p:nvSpPr>
        <p:spPr>
          <a:xfrm rot="5400000">
            <a:off x="5444509" y="4540942"/>
            <a:ext cx="228600" cy="197069"/>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Triangle 98">
            <a:extLst>
              <a:ext uri="{FF2B5EF4-FFF2-40B4-BE49-F238E27FC236}">
                <a16:creationId xmlns:a16="http://schemas.microsoft.com/office/drawing/2014/main" id="{DE4B3A0F-E19B-324F-B697-A97B3EB65738}"/>
              </a:ext>
            </a:extLst>
          </p:cNvPr>
          <p:cNvSpPr>
            <a:spLocks noChangeAspect="1"/>
          </p:cNvSpPr>
          <p:nvPr/>
        </p:nvSpPr>
        <p:spPr>
          <a:xfrm rot="5400000">
            <a:off x="10419764" y="4204584"/>
            <a:ext cx="228600" cy="19706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a:extLst>
              <a:ext uri="{FF2B5EF4-FFF2-40B4-BE49-F238E27FC236}">
                <a16:creationId xmlns:a16="http://schemas.microsoft.com/office/drawing/2014/main" id="{B8B2EA47-ED62-C147-B3ED-1BD7490512D9}"/>
              </a:ext>
            </a:extLst>
          </p:cNvPr>
          <p:cNvGrpSpPr/>
          <p:nvPr/>
        </p:nvGrpSpPr>
        <p:grpSpPr>
          <a:xfrm>
            <a:off x="4646688" y="4127314"/>
            <a:ext cx="347472" cy="347472"/>
            <a:chOff x="4646688" y="3970147"/>
            <a:chExt cx="347472" cy="347472"/>
          </a:xfrm>
        </p:grpSpPr>
        <p:sp>
          <p:nvSpPr>
            <p:cNvPr id="130" name="Oval 129">
              <a:extLst>
                <a:ext uri="{FF2B5EF4-FFF2-40B4-BE49-F238E27FC236}">
                  <a16:creationId xmlns:a16="http://schemas.microsoft.com/office/drawing/2014/main" id="{C68F4C5D-0302-744F-A3E7-87E6F9CDFCFA}"/>
                </a:ext>
              </a:extLst>
            </p:cNvPr>
            <p:cNvSpPr/>
            <p:nvPr/>
          </p:nvSpPr>
          <p:spPr>
            <a:xfrm>
              <a:off x="4646688" y="3970147"/>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a:extLst>
                <a:ext uri="{FF2B5EF4-FFF2-40B4-BE49-F238E27FC236}">
                  <a16:creationId xmlns:a16="http://schemas.microsoft.com/office/drawing/2014/main" id="{72417479-814C-8E4D-AC23-7F8AFEF4FB8B}"/>
                </a:ext>
              </a:extLst>
            </p:cNvPr>
            <p:cNvGrpSpPr/>
            <p:nvPr/>
          </p:nvGrpSpPr>
          <p:grpSpPr>
            <a:xfrm rot="21036247">
              <a:off x="4683866" y="4056223"/>
              <a:ext cx="279279" cy="177060"/>
              <a:chOff x="7726363" y="1603045"/>
              <a:chExt cx="876914" cy="555955"/>
            </a:xfrm>
            <a:solidFill>
              <a:schemeClr val="bg1"/>
            </a:solidFill>
          </p:grpSpPr>
          <p:grpSp>
            <p:nvGrpSpPr>
              <p:cNvPr id="132" name="Group 131">
                <a:extLst>
                  <a:ext uri="{FF2B5EF4-FFF2-40B4-BE49-F238E27FC236}">
                    <a16:creationId xmlns:a16="http://schemas.microsoft.com/office/drawing/2014/main" id="{63E9FD5E-9AB0-C74A-8824-6F64797B8250}"/>
                  </a:ext>
                </a:extLst>
              </p:cNvPr>
              <p:cNvGrpSpPr/>
              <p:nvPr/>
            </p:nvGrpSpPr>
            <p:grpSpPr>
              <a:xfrm>
                <a:off x="7726363" y="1666875"/>
                <a:ext cx="492125" cy="492125"/>
                <a:chOff x="7726363" y="1666875"/>
                <a:chExt cx="492125" cy="492125"/>
              </a:xfrm>
              <a:grpFill/>
            </p:grpSpPr>
            <p:sp>
              <p:nvSpPr>
                <p:cNvPr id="137" name="Freeform 10">
                  <a:extLst>
                    <a:ext uri="{FF2B5EF4-FFF2-40B4-BE49-F238E27FC236}">
                      <a16:creationId xmlns:a16="http://schemas.microsoft.com/office/drawing/2014/main" id="{41817C46-CFF9-7E49-B7AB-4E481D33AEEA}"/>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8" name="Freeform 11">
                  <a:extLst>
                    <a:ext uri="{FF2B5EF4-FFF2-40B4-BE49-F238E27FC236}">
                      <a16:creationId xmlns:a16="http://schemas.microsoft.com/office/drawing/2014/main" id="{B78676CD-7055-D64F-B792-969E6D13990D}"/>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9" name="Freeform 12">
                  <a:extLst>
                    <a:ext uri="{FF2B5EF4-FFF2-40B4-BE49-F238E27FC236}">
                      <a16:creationId xmlns:a16="http://schemas.microsoft.com/office/drawing/2014/main" id="{6AE7DAAD-6E25-864B-ABF5-11E5883FEC5A}"/>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nvGrpSpPr>
              <p:cNvPr id="133" name="Group 132">
                <a:extLst>
                  <a:ext uri="{FF2B5EF4-FFF2-40B4-BE49-F238E27FC236}">
                    <a16:creationId xmlns:a16="http://schemas.microsoft.com/office/drawing/2014/main" id="{8D3915B4-82D4-0441-BF41-12FE505AD7B3}"/>
                  </a:ext>
                </a:extLst>
              </p:cNvPr>
              <p:cNvGrpSpPr/>
              <p:nvPr/>
            </p:nvGrpSpPr>
            <p:grpSpPr>
              <a:xfrm>
                <a:off x="8191089" y="1603045"/>
                <a:ext cx="412188" cy="412188"/>
                <a:chOff x="7726363" y="1666875"/>
                <a:chExt cx="492125" cy="492125"/>
              </a:xfrm>
              <a:grpFill/>
            </p:grpSpPr>
            <p:sp>
              <p:nvSpPr>
                <p:cNvPr id="134" name="Freeform 10">
                  <a:extLst>
                    <a:ext uri="{FF2B5EF4-FFF2-40B4-BE49-F238E27FC236}">
                      <a16:creationId xmlns:a16="http://schemas.microsoft.com/office/drawing/2014/main" id="{9C9AA070-020E-4240-8D4E-6374892C8820}"/>
                    </a:ext>
                  </a:extLst>
                </p:cNvPr>
                <p:cNvSpPr>
                  <a:spLocks noEditPoints="1"/>
                </p:cNvSpPr>
                <p:nvPr/>
              </p:nvSpPr>
              <p:spPr bwMode="auto">
                <a:xfrm>
                  <a:off x="7726363" y="1666875"/>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5" name="Freeform 11">
                  <a:extLst>
                    <a:ext uri="{FF2B5EF4-FFF2-40B4-BE49-F238E27FC236}">
                      <a16:creationId xmlns:a16="http://schemas.microsoft.com/office/drawing/2014/main" id="{D87B82AD-F98A-CE48-BDA4-A463D7B39862}"/>
                    </a:ext>
                  </a:extLst>
                </p:cNvPr>
                <p:cNvSpPr>
                  <a:spLocks noEditPoints="1"/>
                </p:cNvSpPr>
                <p:nvPr/>
              </p:nvSpPr>
              <p:spPr bwMode="auto">
                <a:xfrm>
                  <a:off x="7866063" y="1806575"/>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sp>
              <p:nvSpPr>
                <p:cNvPr id="136" name="Freeform 12">
                  <a:extLst>
                    <a:ext uri="{FF2B5EF4-FFF2-40B4-BE49-F238E27FC236}">
                      <a16:creationId xmlns:a16="http://schemas.microsoft.com/office/drawing/2014/main" id="{96D8D5BE-DEC7-1B46-86CA-E20F7ACBCB65}"/>
                    </a:ext>
                  </a:extLst>
                </p:cNvPr>
                <p:cNvSpPr>
                  <a:spLocks noEditPoints="1"/>
                </p:cNvSpPr>
                <p:nvPr/>
              </p:nvSpPr>
              <p:spPr bwMode="auto">
                <a:xfrm>
                  <a:off x="7912101" y="1852613"/>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id-ID" dirty="0"/>
                </a:p>
              </p:txBody>
            </p:sp>
          </p:grpSp>
        </p:grpSp>
      </p:grpSp>
      <p:grpSp>
        <p:nvGrpSpPr>
          <p:cNvPr id="140" name="Group 139">
            <a:extLst>
              <a:ext uri="{FF2B5EF4-FFF2-40B4-BE49-F238E27FC236}">
                <a16:creationId xmlns:a16="http://schemas.microsoft.com/office/drawing/2014/main" id="{46938E71-AA80-974B-A6B0-4D6D9CA48CA5}"/>
              </a:ext>
            </a:extLst>
          </p:cNvPr>
          <p:cNvGrpSpPr/>
          <p:nvPr/>
        </p:nvGrpSpPr>
        <p:grpSpPr>
          <a:xfrm>
            <a:off x="3424264" y="4134222"/>
            <a:ext cx="347472" cy="347472"/>
            <a:chOff x="3424264" y="3977055"/>
            <a:chExt cx="347472" cy="347472"/>
          </a:xfrm>
        </p:grpSpPr>
        <p:sp>
          <p:nvSpPr>
            <p:cNvPr id="141" name="Oval 140">
              <a:extLst>
                <a:ext uri="{FF2B5EF4-FFF2-40B4-BE49-F238E27FC236}">
                  <a16:creationId xmlns:a16="http://schemas.microsoft.com/office/drawing/2014/main" id="{7D750227-6540-0D4A-A231-384DC6337A4E}"/>
                </a:ext>
              </a:extLst>
            </p:cNvPr>
            <p:cNvSpPr/>
            <p:nvPr/>
          </p:nvSpPr>
          <p:spPr>
            <a:xfrm>
              <a:off x="3424264" y="3977055"/>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2" name="Group 141">
              <a:extLst>
                <a:ext uri="{FF2B5EF4-FFF2-40B4-BE49-F238E27FC236}">
                  <a16:creationId xmlns:a16="http://schemas.microsoft.com/office/drawing/2014/main" id="{8DA79E2E-7ADB-344F-9C50-EF75E9609E70}"/>
                </a:ext>
              </a:extLst>
            </p:cNvPr>
            <p:cNvGrpSpPr/>
            <p:nvPr/>
          </p:nvGrpSpPr>
          <p:grpSpPr>
            <a:xfrm>
              <a:off x="3493424" y="4036026"/>
              <a:ext cx="218985" cy="220434"/>
              <a:chOff x="9344026" y="2587626"/>
              <a:chExt cx="239713" cy="241300"/>
            </a:xfrm>
            <a:solidFill>
              <a:schemeClr val="bg1"/>
            </a:solidFill>
          </p:grpSpPr>
          <p:sp>
            <p:nvSpPr>
              <p:cNvPr id="143" name="Oval 339">
                <a:extLst>
                  <a:ext uri="{FF2B5EF4-FFF2-40B4-BE49-F238E27FC236}">
                    <a16:creationId xmlns:a16="http://schemas.microsoft.com/office/drawing/2014/main" id="{E26C4436-7030-AA43-93A8-8CE0CFC07217}"/>
                  </a:ext>
                </a:extLst>
              </p:cNvPr>
              <p:cNvSpPr>
                <a:spLocks noChangeArrowheads="1"/>
              </p:cNvSpPr>
              <p:nvPr/>
            </p:nvSpPr>
            <p:spPr bwMode="auto">
              <a:xfrm>
                <a:off x="9380538"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44" name="Oval 340">
                <a:extLst>
                  <a:ext uri="{FF2B5EF4-FFF2-40B4-BE49-F238E27FC236}">
                    <a16:creationId xmlns:a16="http://schemas.microsoft.com/office/drawing/2014/main" id="{977DD941-73A9-134F-9A90-D35ACF4FF333}"/>
                  </a:ext>
                </a:extLst>
              </p:cNvPr>
              <p:cNvSpPr>
                <a:spLocks noChangeArrowheads="1"/>
              </p:cNvSpPr>
              <p:nvPr/>
            </p:nvSpPr>
            <p:spPr bwMode="auto">
              <a:xfrm>
                <a:off x="9410701"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45" name="Oval 341">
                <a:extLst>
                  <a:ext uri="{FF2B5EF4-FFF2-40B4-BE49-F238E27FC236}">
                    <a16:creationId xmlns:a16="http://schemas.microsoft.com/office/drawing/2014/main" id="{7E923EC8-EE53-6840-8DBE-A4719A01B8FE}"/>
                  </a:ext>
                </a:extLst>
              </p:cNvPr>
              <p:cNvSpPr>
                <a:spLocks noChangeArrowheads="1"/>
              </p:cNvSpPr>
              <p:nvPr/>
            </p:nvSpPr>
            <p:spPr bwMode="auto">
              <a:xfrm>
                <a:off x="9440863" y="2614613"/>
                <a:ext cx="22225" cy="222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146" name="Freeform 342">
                <a:extLst>
                  <a:ext uri="{FF2B5EF4-FFF2-40B4-BE49-F238E27FC236}">
                    <a16:creationId xmlns:a16="http://schemas.microsoft.com/office/drawing/2014/main" id="{AD9C89C6-28F0-1942-9FA8-D85D46212B86}"/>
                  </a:ext>
                </a:extLst>
              </p:cNvPr>
              <p:cNvSpPr>
                <a:spLocks noEditPoints="1"/>
              </p:cNvSpPr>
              <p:nvPr/>
            </p:nvSpPr>
            <p:spPr bwMode="auto">
              <a:xfrm>
                <a:off x="9344026" y="2587626"/>
                <a:ext cx="239713" cy="241300"/>
              </a:xfrm>
              <a:custGeom>
                <a:avLst/>
                <a:gdLst>
                  <a:gd name="T0" fmla="*/ 56 w 64"/>
                  <a:gd name="T1" fmla="*/ 12 h 64"/>
                  <a:gd name="T2" fmla="*/ 52 w 64"/>
                  <a:gd name="T3" fmla="*/ 12 h 64"/>
                  <a:gd name="T4" fmla="*/ 52 w 64"/>
                  <a:gd name="T5" fmla="*/ 8 h 64"/>
                  <a:gd name="T6" fmla="*/ 44 w 64"/>
                  <a:gd name="T7" fmla="*/ 0 h 64"/>
                  <a:gd name="T8" fmla="*/ 8 w 64"/>
                  <a:gd name="T9" fmla="*/ 0 h 64"/>
                  <a:gd name="T10" fmla="*/ 0 w 64"/>
                  <a:gd name="T11" fmla="*/ 8 h 64"/>
                  <a:gd name="T12" fmla="*/ 0 w 64"/>
                  <a:gd name="T13" fmla="*/ 44 h 64"/>
                  <a:gd name="T14" fmla="*/ 8 w 64"/>
                  <a:gd name="T15" fmla="*/ 52 h 64"/>
                  <a:gd name="T16" fmla="*/ 12 w 64"/>
                  <a:gd name="T17" fmla="*/ 52 h 64"/>
                  <a:gd name="T18" fmla="*/ 12 w 64"/>
                  <a:gd name="T19" fmla="*/ 56 h 64"/>
                  <a:gd name="T20" fmla="*/ 20 w 64"/>
                  <a:gd name="T21" fmla="*/ 64 h 64"/>
                  <a:gd name="T22" fmla="*/ 56 w 64"/>
                  <a:gd name="T23" fmla="*/ 64 h 64"/>
                  <a:gd name="T24" fmla="*/ 64 w 64"/>
                  <a:gd name="T25" fmla="*/ 56 h 64"/>
                  <a:gd name="T26" fmla="*/ 64 w 64"/>
                  <a:gd name="T27" fmla="*/ 20 h 64"/>
                  <a:gd name="T28" fmla="*/ 56 w 64"/>
                  <a:gd name="T29" fmla="*/ 12 h 64"/>
                  <a:gd name="T30" fmla="*/ 4 w 64"/>
                  <a:gd name="T31" fmla="*/ 8 h 64"/>
                  <a:gd name="T32" fmla="*/ 8 w 64"/>
                  <a:gd name="T33" fmla="*/ 4 h 64"/>
                  <a:gd name="T34" fmla="*/ 44 w 64"/>
                  <a:gd name="T35" fmla="*/ 4 h 64"/>
                  <a:gd name="T36" fmla="*/ 48 w 64"/>
                  <a:gd name="T37" fmla="*/ 8 h 64"/>
                  <a:gd name="T38" fmla="*/ 48 w 64"/>
                  <a:gd name="T39" fmla="*/ 16 h 64"/>
                  <a:gd name="T40" fmla="*/ 4 w 64"/>
                  <a:gd name="T41" fmla="*/ 16 h 64"/>
                  <a:gd name="T42" fmla="*/ 4 w 64"/>
                  <a:gd name="T43" fmla="*/ 8 h 64"/>
                  <a:gd name="T44" fmla="*/ 8 w 64"/>
                  <a:gd name="T45" fmla="*/ 48 h 64"/>
                  <a:gd name="T46" fmla="*/ 4 w 64"/>
                  <a:gd name="T47" fmla="*/ 44 h 64"/>
                  <a:gd name="T48" fmla="*/ 4 w 64"/>
                  <a:gd name="T49" fmla="*/ 20 h 64"/>
                  <a:gd name="T50" fmla="*/ 48 w 64"/>
                  <a:gd name="T51" fmla="*/ 20 h 64"/>
                  <a:gd name="T52" fmla="*/ 48 w 64"/>
                  <a:gd name="T53" fmla="*/ 44 h 64"/>
                  <a:gd name="T54" fmla="*/ 44 w 64"/>
                  <a:gd name="T55" fmla="*/ 48 h 64"/>
                  <a:gd name="T56" fmla="*/ 8 w 64"/>
                  <a:gd name="T57" fmla="*/ 48 h 64"/>
                  <a:gd name="T58" fmla="*/ 60 w 64"/>
                  <a:gd name="T59" fmla="*/ 56 h 64"/>
                  <a:gd name="T60" fmla="*/ 56 w 64"/>
                  <a:gd name="T61" fmla="*/ 60 h 64"/>
                  <a:gd name="T62" fmla="*/ 20 w 64"/>
                  <a:gd name="T63" fmla="*/ 60 h 64"/>
                  <a:gd name="T64" fmla="*/ 16 w 64"/>
                  <a:gd name="T65" fmla="*/ 56 h 64"/>
                  <a:gd name="T66" fmla="*/ 16 w 64"/>
                  <a:gd name="T67" fmla="*/ 52 h 64"/>
                  <a:gd name="T68" fmla="*/ 44 w 64"/>
                  <a:gd name="T69" fmla="*/ 52 h 64"/>
                  <a:gd name="T70" fmla="*/ 52 w 64"/>
                  <a:gd name="T71" fmla="*/ 44 h 64"/>
                  <a:gd name="T72" fmla="*/ 52 w 64"/>
                  <a:gd name="T73" fmla="*/ 28 h 64"/>
                  <a:gd name="T74" fmla="*/ 60 w 64"/>
                  <a:gd name="T75" fmla="*/ 28 h 64"/>
                  <a:gd name="T76" fmla="*/ 60 w 64"/>
                  <a:gd name="T77" fmla="*/ 56 h 64"/>
                  <a:gd name="T78" fmla="*/ 60 w 64"/>
                  <a:gd name="T79" fmla="*/ 24 h 64"/>
                  <a:gd name="T80" fmla="*/ 52 w 64"/>
                  <a:gd name="T81" fmla="*/ 24 h 64"/>
                  <a:gd name="T82" fmla="*/ 52 w 64"/>
                  <a:gd name="T83" fmla="*/ 16 h 64"/>
                  <a:gd name="T84" fmla="*/ 56 w 64"/>
                  <a:gd name="T85" fmla="*/ 16 h 64"/>
                  <a:gd name="T86" fmla="*/ 60 w 64"/>
                  <a:gd name="T87" fmla="*/ 20 h 64"/>
                  <a:gd name="T88" fmla="*/ 60 w 64"/>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4" h="64">
                    <a:moveTo>
                      <a:pt x="56" y="12"/>
                    </a:moveTo>
                    <a:cubicBezTo>
                      <a:pt x="52" y="12"/>
                      <a:pt x="52" y="12"/>
                      <a:pt x="52" y="12"/>
                    </a:cubicBezTo>
                    <a:cubicBezTo>
                      <a:pt x="52" y="8"/>
                      <a:pt x="52" y="8"/>
                      <a:pt x="52" y="8"/>
                    </a:cubicBezTo>
                    <a:cubicBezTo>
                      <a:pt x="52" y="4"/>
                      <a:pt x="48" y="0"/>
                      <a:pt x="44" y="0"/>
                    </a:cubicBezTo>
                    <a:cubicBezTo>
                      <a:pt x="8" y="0"/>
                      <a:pt x="8" y="0"/>
                      <a:pt x="8" y="0"/>
                    </a:cubicBezTo>
                    <a:cubicBezTo>
                      <a:pt x="4" y="0"/>
                      <a:pt x="0" y="4"/>
                      <a:pt x="0" y="8"/>
                    </a:cubicBezTo>
                    <a:cubicBezTo>
                      <a:pt x="0" y="44"/>
                      <a:pt x="0" y="44"/>
                      <a:pt x="0" y="44"/>
                    </a:cubicBezTo>
                    <a:cubicBezTo>
                      <a:pt x="0" y="48"/>
                      <a:pt x="4" y="52"/>
                      <a:pt x="8" y="52"/>
                    </a:cubicBezTo>
                    <a:cubicBezTo>
                      <a:pt x="12" y="52"/>
                      <a:pt x="12" y="52"/>
                      <a:pt x="12" y="52"/>
                    </a:cubicBezTo>
                    <a:cubicBezTo>
                      <a:pt x="12" y="56"/>
                      <a:pt x="12" y="56"/>
                      <a:pt x="12" y="56"/>
                    </a:cubicBezTo>
                    <a:cubicBezTo>
                      <a:pt x="12" y="60"/>
                      <a:pt x="16" y="64"/>
                      <a:pt x="20" y="64"/>
                    </a:cubicBezTo>
                    <a:cubicBezTo>
                      <a:pt x="56" y="64"/>
                      <a:pt x="56" y="64"/>
                      <a:pt x="56" y="64"/>
                    </a:cubicBezTo>
                    <a:cubicBezTo>
                      <a:pt x="60" y="64"/>
                      <a:pt x="64" y="60"/>
                      <a:pt x="64" y="56"/>
                    </a:cubicBezTo>
                    <a:cubicBezTo>
                      <a:pt x="64" y="20"/>
                      <a:pt x="64" y="20"/>
                      <a:pt x="64" y="20"/>
                    </a:cubicBezTo>
                    <a:cubicBezTo>
                      <a:pt x="64" y="16"/>
                      <a:pt x="60" y="12"/>
                      <a:pt x="56" y="12"/>
                    </a:cubicBezTo>
                    <a:close/>
                    <a:moveTo>
                      <a:pt x="4" y="8"/>
                    </a:moveTo>
                    <a:cubicBezTo>
                      <a:pt x="4" y="6"/>
                      <a:pt x="6" y="4"/>
                      <a:pt x="8" y="4"/>
                    </a:cubicBezTo>
                    <a:cubicBezTo>
                      <a:pt x="44" y="4"/>
                      <a:pt x="44" y="4"/>
                      <a:pt x="44" y="4"/>
                    </a:cubicBezTo>
                    <a:cubicBezTo>
                      <a:pt x="46" y="4"/>
                      <a:pt x="48" y="6"/>
                      <a:pt x="48" y="8"/>
                    </a:cubicBezTo>
                    <a:cubicBezTo>
                      <a:pt x="48" y="16"/>
                      <a:pt x="48" y="16"/>
                      <a:pt x="48" y="16"/>
                    </a:cubicBezTo>
                    <a:cubicBezTo>
                      <a:pt x="4" y="16"/>
                      <a:pt x="4" y="16"/>
                      <a:pt x="4" y="16"/>
                    </a:cubicBezTo>
                    <a:lnTo>
                      <a:pt x="4" y="8"/>
                    </a:lnTo>
                    <a:close/>
                    <a:moveTo>
                      <a:pt x="8" y="48"/>
                    </a:moveTo>
                    <a:cubicBezTo>
                      <a:pt x="6" y="48"/>
                      <a:pt x="4" y="46"/>
                      <a:pt x="4" y="44"/>
                    </a:cubicBezTo>
                    <a:cubicBezTo>
                      <a:pt x="4" y="20"/>
                      <a:pt x="4" y="20"/>
                      <a:pt x="4" y="20"/>
                    </a:cubicBezTo>
                    <a:cubicBezTo>
                      <a:pt x="48" y="20"/>
                      <a:pt x="48" y="20"/>
                      <a:pt x="48" y="20"/>
                    </a:cubicBezTo>
                    <a:cubicBezTo>
                      <a:pt x="48" y="44"/>
                      <a:pt x="48" y="44"/>
                      <a:pt x="48" y="44"/>
                    </a:cubicBezTo>
                    <a:cubicBezTo>
                      <a:pt x="48" y="46"/>
                      <a:pt x="46" y="48"/>
                      <a:pt x="44" y="48"/>
                    </a:cubicBezTo>
                    <a:lnTo>
                      <a:pt x="8" y="48"/>
                    </a:lnTo>
                    <a:close/>
                    <a:moveTo>
                      <a:pt x="60" y="56"/>
                    </a:moveTo>
                    <a:cubicBezTo>
                      <a:pt x="60" y="58"/>
                      <a:pt x="58" y="60"/>
                      <a:pt x="56" y="60"/>
                    </a:cubicBezTo>
                    <a:cubicBezTo>
                      <a:pt x="20" y="60"/>
                      <a:pt x="20" y="60"/>
                      <a:pt x="20" y="60"/>
                    </a:cubicBezTo>
                    <a:cubicBezTo>
                      <a:pt x="18" y="60"/>
                      <a:pt x="16" y="58"/>
                      <a:pt x="16" y="56"/>
                    </a:cubicBezTo>
                    <a:cubicBezTo>
                      <a:pt x="16" y="52"/>
                      <a:pt x="16" y="52"/>
                      <a:pt x="16" y="52"/>
                    </a:cubicBezTo>
                    <a:cubicBezTo>
                      <a:pt x="44" y="52"/>
                      <a:pt x="44" y="52"/>
                      <a:pt x="44" y="52"/>
                    </a:cubicBezTo>
                    <a:cubicBezTo>
                      <a:pt x="48" y="52"/>
                      <a:pt x="52" y="48"/>
                      <a:pt x="52" y="44"/>
                    </a:cubicBezTo>
                    <a:cubicBezTo>
                      <a:pt x="52" y="28"/>
                      <a:pt x="52" y="28"/>
                      <a:pt x="52" y="28"/>
                    </a:cubicBezTo>
                    <a:cubicBezTo>
                      <a:pt x="60" y="28"/>
                      <a:pt x="60" y="28"/>
                      <a:pt x="60" y="28"/>
                    </a:cubicBezTo>
                    <a:lnTo>
                      <a:pt x="60" y="56"/>
                    </a:lnTo>
                    <a:close/>
                    <a:moveTo>
                      <a:pt x="60" y="24"/>
                    </a:moveTo>
                    <a:cubicBezTo>
                      <a:pt x="52" y="24"/>
                      <a:pt x="52" y="24"/>
                      <a:pt x="52" y="24"/>
                    </a:cubicBezTo>
                    <a:cubicBezTo>
                      <a:pt x="52" y="16"/>
                      <a:pt x="52" y="16"/>
                      <a:pt x="52" y="16"/>
                    </a:cubicBezTo>
                    <a:cubicBezTo>
                      <a:pt x="56" y="16"/>
                      <a:pt x="56" y="16"/>
                      <a:pt x="56" y="16"/>
                    </a:cubicBezTo>
                    <a:cubicBezTo>
                      <a:pt x="58" y="16"/>
                      <a:pt x="60" y="18"/>
                      <a:pt x="60" y="20"/>
                    </a:cubicBezTo>
                    <a:lnTo>
                      <a:pt x="6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147" name="Group 146">
            <a:extLst>
              <a:ext uri="{FF2B5EF4-FFF2-40B4-BE49-F238E27FC236}">
                <a16:creationId xmlns:a16="http://schemas.microsoft.com/office/drawing/2014/main" id="{C9860809-ACEB-6A48-8D28-E2D5593527CF}"/>
              </a:ext>
            </a:extLst>
          </p:cNvPr>
          <p:cNvGrpSpPr/>
          <p:nvPr/>
        </p:nvGrpSpPr>
        <p:grpSpPr>
          <a:xfrm>
            <a:off x="2158008" y="4603440"/>
            <a:ext cx="347472" cy="347472"/>
            <a:chOff x="2158008" y="4685436"/>
            <a:chExt cx="347472" cy="347472"/>
          </a:xfrm>
        </p:grpSpPr>
        <p:sp>
          <p:nvSpPr>
            <p:cNvPr id="148" name="Oval 147">
              <a:extLst>
                <a:ext uri="{FF2B5EF4-FFF2-40B4-BE49-F238E27FC236}">
                  <a16:creationId xmlns:a16="http://schemas.microsoft.com/office/drawing/2014/main" id="{7C62FD70-C710-A14A-A886-33D9827E626E}"/>
                </a:ext>
              </a:extLst>
            </p:cNvPr>
            <p:cNvSpPr/>
            <p:nvPr/>
          </p:nvSpPr>
          <p:spPr>
            <a:xfrm>
              <a:off x="2158008" y="4685436"/>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Freeform 148">
              <a:extLst>
                <a:ext uri="{FF2B5EF4-FFF2-40B4-BE49-F238E27FC236}">
                  <a16:creationId xmlns:a16="http://schemas.microsoft.com/office/drawing/2014/main" id="{1D71F804-DA4E-224C-A763-3B0E622FD4FA}"/>
                </a:ext>
              </a:extLst>
            </p:cNvPr>
            <p:cNvSpPr>
              <a:spLocks noEditPoints="1"/>
            </p:cNvSpPr>
            <p:nvPr/>
          </p:nvSpPr>
          <p:spPr bwMode="auto">
            <a:xfrm>
              <a:off x="2225656" y="4774558"/>
              <a:ext cx="223267" cy="194166"/>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1EE3DC9B-0992-8D4B-BB85-18BA04BAD031}"/>
              </a:ext>
            </a:extLst>
          </p:cNvPr>
          <p:cNvGrpSpPr/>
          <p:nvPr/>
        </p:nvGrpSpPr>
        <p:grpSpPr>
          <a:xfrm>
            <a:off x="2158008" y="3666929"/>
            <a:ext cx="347472" cy="347472"/>
            <a:chOff x="2158008" y="3748925"/>
            <a:chExt cx="347472" cy="347472"/>
          </a:xfrm>
        </p:grpSpPr>
        <p:sp>
          <p:nvSpPr>
            <p:cNvPr id="151" name="Oval 150">
              <a:extLst>
                <a:ext uri="{FF2B5EF4-FFF2-40B4-BE49-F238E27FC236}">
                  <a16:creationId xmlns:a16="http://schemas.microsoft.com/office/drawing/2014/main" id="{63CD26CC-84FF-204C-BB2E-FF323626F0EF}"/>
                </a:ext>
              </a:extLst>
            </p:cNvPr>
            <p:cNvSpPr/>
            <p:nvPr/>
          </p:nvSpPr>
          <p:spPr>
            <a:xfrm>
              <a:off x="2158008" y="3748925"/>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Freeform 151">
              <a:extLst>
                <a:ext uri="{FF2B5EF4-FFF2-40B4-BE49-F238E27FC236}">
                  <a16:creationId xmlns:a16="http://schemas.microsoft.com/office/drawing/2014/main" id="{CF301E73-8CD8-AE4F-ACC3-B2DBE41DBD24}"/>
                </a:ext>
              </a:extLst>
            </p:cNvPr>
            <p:cNvSpPr>
              <a:spLocks noEditPoints="1"/>
            </p:cNvSpPr>
            <p:nvPr/>
          </p:nvSpPr>
          <p:spPr bwMode="auto">
            <a:xfrm>
              <a:off x="2225656" y="3833036"/>
              <a:ext cx="223267" cy="194166"/>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85" name="Rounded Rectangle 84">
            <a:extLst>
              <a:ext uri="{FF2B5EF4-FFF2-40B4-BE49-F238E27FC236}">
                <a16:creationId xmlns:a16="http://schemas.microsoft.com/office/drawing/2014/main" id="{72F33F03-7B10-F248-B99C-C9E6DB3FF58D}"/>
              </a:ext>
            </a:extLst>
          </p:cNvPr>
          <p:cNvSpPr/>
          <p:nvPr/>
        </p:nvSpPr>
        <p:spPr>
          <a:xfrm>
            <a:off x="3257408"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86" name="Rounded Rectangle 85">
            <a:extLst>
              <a:ext uri="{FF2B5EF4-FFF2-40B4-BE49-F238E27FC236}">
                <a16:creationId xmlns:a16="http://schemas.microsoft.com/office/drawing/2014/main" id="{F7305094-227E-394C-853D-FE38C17141F1}"/>
              </a:ext>
            </a:extLst>
          </p:cNvPr>
          <p:cNvSpPr/>
          <p:nvPr/>
        </p:nvSpPr>
        <p:spPr>
          <a:xfrm>
            <a:off x="3545444"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87" name="Rounded Rectangle 86">
            <a:extLst>
              <a:ext uri="{FF2B5EF4-FFF2-40B4-BE49-F238E27FC236}">
                <a16:creationId xmlns:a16="http://schemas.microsoft.com/office/drawing/2014/main" id="{6E02114C-C167-E74D-B915-3DDCCB544F76}"/>
              </a:ext>
            </a:extLst>
          </p:cNvPr>
          <p:cNvSpPr/>
          <p:nvPr/>
        </p:nvSpPr>
        <p:spPr>
          <a:xfrm>
            <a:off x="3833480"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88" name="Rounded Rectangle 87">
            <a:extLst>
              <a:ext uri="{FF2B5EF4-FFF2-40B4-BE49-F238E27FC236}">
                <a16:creationId xmlns:a16="http://schemas.microsoft.com/office/drawing/2014/main" id="{781D625C-E4F2-1B4A-9224-9000D18BC2B5}"/>
              </a:ext>
            </a:extLst>
          </p:cNvPr>
          <p:cNvSpPr/>
          <p:nvPr/>
        </p:nvSpPr>
        <p:spPr>
          <a:xfrm>
            <a:off x="41215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89" name="Rounded Rectangle 88">
            <a:extLst>
              <a:ext uri="{FF2B5EF4-FFF2-40B4-BE49-F238E27FC236}">
                <a16:creationId xmlns:a16="http://schemas.microsoft.com/office/drawing/2014/main" id="{DFE1A74B-0842-0C4B-864B-99FF596C5E6F}"/>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90" name="Rounded Rectangle 89">
            <a:extLst>
              <a:ext uri="{FF2B5EF4-FFF2-40B4-BE49-F238E27FC236}">
                <a16:creationId xmlns:a16="http://schemas.microsoft.com/office/drawing/2014/main" id="{5D588A93-E9AA-8142-BCBB-32AF3A4B4778}"/>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91" name="Rounded Rectangle 90">
            <a:extLst>
              <a:ext uri="{FF2B5EF4-FFF2-40B4-BE49-F238E27FC236}">
                <a16:creationId xmlns:a16="http://schemas.microsoft.com/office/drawing/2014/main" id="{368BC423-D6DE-A84D-A56F-71D6CE161346}"/>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92" name="Rounded Rectangle 91">
            <a:extLst>
              <a:ext uri="{FF2B5EF4-FFF2-40B4-BE49-F238E27FC236}">
                <a16:creationId xmlns:a16="http://schemas.microsoft.com/office/drawing/2014/main" id="{C9A0C981-E3FC-1142-A5BD-487203A76BC6}"/>
              </a:ext>
            </a:extLst>
          </p:cNvPr>
          <p:cNvSpPr/>
          <p:nvPr/>
        </p:nvSpPr>
        <p:spPr>
          <a:xfrm>
            <a:off x="2560692"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80" name="Rounded Rectangle 79">
            <a:extLst>
              <a:ext uri="{FF2B5EF4-FFF2-40B4-BE49-F238E27FC236}">
                <a16:creationId xmlns:a16="http://schemas.microsoft.com/office/drawing/2014/main" id="{847493AD-C185-C541-8479-A48256642339}"/>
              </a:ext>
            </a:extLst>
          </p:cNvPr>
          <p:cNvSpPr/>
          <p:nvPr/>
        </p:nvSpPr>
        <p:spPr>
          <a:xfrm>
            <a:off x="4827563"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grpSp>
        <p:nvGrpSpPr>
          <p:cNvPr id="94" name="Group 93">
            <a:extLst>
              <a:ext uri="{FF2B5EF4-FFF2-40B4-BE49-F238E27FC236}">
                <a16:creationId xmlns:a16="http://schemas.microsoft.com/office/drawing/2014/main" id="{4D67ED4E-0007-6847-9D28-D3BDCF1273CB}"/>
              </a:ext>
            </a:extLst>
          </p:cNvPr>
          <p:cNvGrpSpPr>
            <a:grpSpLocks noChangeAspect="1"/>
          </p:cNvGrpSpPr>
          <p:nvPr/>
        </p:nvGrpSpPr>
        <p:grpSpPr>
          <a:xfrm>
            <a:off x="10931828" y="4126082"/>
            <a:ext cx="347472" cy="347472"/>
            <a:chOff x="5646290" y="3095375"/>
            <a:chExt cx="878732" cy="878732"/>
          </a:xfrm>
        </p:grpSpPr>
        <p:sp>
          <p:nvSpPr>
            <p:cNvPr id="95" name="Oval 94">
              <a:extLst>
                <a:ext uri="{FF2B5EF4-FFF2-40B4-BE49-F238E27FC236}">
                  <a16:creationId xmlns:a16="http://schemas.microsoft.com/office/drawing/2014/main" id="{07A76A09-7008-4346-9633-D8A73DB6F8BC}"/>
                </a:ext>
              </a:extLst>
            </p:cNvPr>
            <p:cNvSpPr/>
            <p:nvPr/>
          </p:nvSpPr>
          <p:spPr>
            <a:xfrm>
              <a:off x="5646290" y="3095375"/>
              <a:ext cx="878732" cy="87873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38">
              <a:extLst>
                <a:ext uri="{FF2B5EF4-FFF2-40B4-BE49-F238E27FC236}">
                  <a16:creationId xmlns:a16="http://schemas.microsoft.com/office/drawing/2014/main" id="{C77030EA-4A82-F148-8544-1B15B12A5E44}"/>
                </a:ext>
              </a:extLst>
            </p:cNvPr>
            <p:cNvSpPr>
              <a:spLocks noEditPoints="1"/>
            </p:cNvSpPr>
            <p:nvPr/>
          </p:nvSpPr>
          <p:spPr bwMode="auto">
            <a:xfrm>
              <a:off x="5780751" y="3233672"/>
              <a:ext cx="609810" cy="602139"/>
            </a:xfrm>
            <a:custGeom>
              <a:avLst/>
              <a:gdLst>
                <a:gd name="T0" fmla="*/ 58 w 202"/>
                <a:gd name="T1" fmla="*/ 162 h 199"/>
                <a:gd name="T2" fmla="*/ 150 w 202"/>
                <a:gd name="T3" fmla="*/ 157 h 199"/>
                <a:gd name="T4" fmla="*/ 144 w 202"/>
                <a:gd name="T5" fmla="*/ 139 h 199"/>
                <a:gd name="T6" fmla="*/ 52 w 202"/>
                <a:gd name="T7" fmla="*/ 144 h 199"/>
                <a:gd name="T8" fmla="*/ 76 w 202"/>
                <a:gd name="T9" fmla="*/ 147 h 199"/>
                <a:gd name="T10" fmla="*/ 76 w 202"/>
                <a:gd name="T11" fmla="*/ 155 h 199"/>
                <a:gd name="T12" fmla="*/ 76 w 202"/>
                <a:gd name="T13" fmla="*/ 147 h 199"/>
                <a:gd name="T14" fmla="*/ 66 w 202"/>
                <a:gd name="T15" fmla="*/ 151 h 199"/>
                <a:gd name="T16" fmla="*/ 58 w 202"/>
                <a:gd name="T17" fmla="*/ 151 h 199"/>
                <a:gd name="T18" fmla="*/ 85 w 202"/>
                <a:gd name="T19" fmla="*/ 189 h 199"/>
                <a:gd name="T20" fmla="*/ 62 w 202"/>
                <a:gd name="T21" fmla="*/ 193 h 199"/>
                <a:gd name="T22" fmla="*/ 47 w 202"/>
                <a:gd name="T23" fmla="*/ 189 h 199"/>
                <a:gd name="T24" fmla="*/ 62 w 202"/>
                <a:gd name="T25" fmla="*/ 186 h 199"/>
                <a:gd name="T26" fmla="*/ 85 w 202"/>
                <a:gd name="T27" fmla="*/ 189 h 199"/>
                <a:gd name="T28" fmla="*/ 58 w 202"/>
                <a:gd name="T29" fmla="*/ 133 h 199"/>
                <a:gd name="T30" fmla="*/ 150 w 202"/>
                <a:gd name="T31" fmla="*/ 128 h 199"/>
                <a:gd name="T32" fmla="*/ 144 w 202"/>
                <a:gd name="T33" fmla="*/ 110 h 199"/>
                <a:gd name="T34" fmla="*/ 52 w 202"/>
                <a:gd name="T35" fmla="*/ 115 h 199"/>
                <a:gd name="T36" fmla="*/ 76 w 202"/>
                <a:gd name="T37" fmla="*/ 118 h 199"/>
                <a:gd name="T38" fmla="*/ 76 w 202"/>
                <a:gd name="T39" fmla="*/ 126 h 199"/>
                <a:gd name="T40" fmla="*/ 76 w 202"/>
                <a:gd name="T41" fmla="*/ 118 h 199"/>
                <a:gd name="T42" fmla="*/ 66 w 202"/>
                <a:gd name="T43" fmla="*/ 122 h 199"/>
                <a:gd name="T44" fmla="*/ 58 w 202"/>
                <a:gd name="T45" fmla="*/ 122 h 199"/>
                <a:gd name="T46" fmla="*/ 58 w 202"/>
                <a:gd name="T47" fmla="*/ 104 h 199"/>
                <a:gd name="T48" fmla="*/ 150 w 202"/>
                <a:gd name="T49" fmla="*/ 99 h 199"/>
                <a:gd name="T50" fmla="*/ 144 w 202"/>
                <a:gd name="T51" fmla="*/ 81 h 199"/>
                <a:gd name="T52" fmla="*/ 52 w 202"/>
                <a:gd name="T53" fmla="*/ 86 h 199"/>
                <a:gd name="T54" fmla="*/ 58 w 202"/>
                <a:gd name="T55" fmla="*/ 104 h 199"/>
                <a:gd name="T56" fmla="*/ 80 w 202"/>
                <a:gd name="T57" fmla="*/ 93 h 199"/>
                <a:gd name="T58" fmla="*/ 72 w 202"/>
                <a:gd name="T59" fmla="*/ 93 h 199"/>
                <a:gd name="T60" fmla="*/ 62 w 202"/>
                <a:gd name="T61" fmla="*/ 89 h 199"/>
                <a:gd name="T62" fmla="*/ 62 w 202"/>
                <a:gd name="T63" fmla="*/ 97 h 199"/>
                <a:gd name="T64" fmla="*/ 62 w 202"/>
                <a:gd name="T65" fmla="*/ 89 h 199"/>
                <a:gd name="T66" fmla="*/ 147 w 202"/>
                <a:gd name="T67" fmla="*/ 197 h 199"/>
                <a:gd name="T68" fmla="*/ 117 w 202"/>
                <a:gd name="T69" fmla="*/ 193 h 199"/>
                <a:gd name="T70" fmla="*/ 117 w 202"/>
                <a:gd name="T71" fmla="*/ 186 h 199"/>
                <a:gd name="T72" fmla="*/ 147 w 202"/>
                <a:gd name="T73" fmla="*/ 181 h 199"/>
                <a:gd name="T74" fmla="*/ 112 w 202"/>
                <a:gd name="T75" fmla="*/ 188 h 199"/>
                <a:gd name="T76" fmla="*/ 90 w 202"/>
                <a:gd name="T77" fmla="*/ 188 h 199"/>
                <a:gd name="T78" fmla="*/ 95 w 202"/>
                <a:gd name="T79" fmla="*/ 168 h 199"/>
                <a:gd name="T80" fmla="*/ 107 w 202"/>
                <a:gd name="T81" fmla="*/ 179 h 199"/>
                <a:gd name="T82" fmla="*/ 202 w 202"/>
                <a:gd name="T83" fmla="*/ 79 h 199"/>
                <a:gd name="T84" fmla="*/ 156 w 202"/>
                <a:gd name="T85" fmla="*/ 117 h 199"/>
                <a:gd name="T86" fmla="*/ 152 w 202"/>
                <a:gd name="T87" fmla="*/ 107 h 199"/>
                <a:gd name="T88" fmla="*/ 156 w 202"/>
                <a:gd name="T89" fmla="*/ 86 h 199"/>
                <a:gd name="T90" fmla="*/ 58 w 202"/>
                <a:gd name="T91" fmla="*/ 75 h 199"/>
                <a:gd name="T92" fmla="*/ 46 w 202"/>
                <a:gd name="T93" fmla="*/ 99 h 199"/>
                <a:gd name="T94" fmla="*/ 46 w 202"/>
                <a:gd name="T95" fmla="*/ 115 h 199"/>
                <a:gd name="T96" fmla="*/ 31 w 202"/>
                <a:gd name="T97" fmla="*/ 117 h 199"/>
                <a:gd name="T98" fmla="*/ 31 w 202"/>
                <a:gd name="T99" fmla="*/ 55 h 199"/>
                <a:gd name="T100" fmla="*/ 34 w 202"/>
                <a:gd name="T101" fmla="*/ 53 h 199"/>
                <a:gd name="T102" fmla="*/ 95 w 202"/>
                <a:gd name="T103" fmla="*/ 0 h 199"/>
                <a:gd name="T104" fmla="*/ 133 w 202"/>
                <a:gd name="T105" fmla="*/ 28 h 199"/>
                <a:gd name="T106" fmla="*/ 163 w 202"/>
                <a:gd name="T107" fmla="*/ 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199">
                  <a:moveTo>
                    <a:pt x="52" y="157"/>
                  </a:moveTo>
                  <a:cubicBezTo>
                    <a:pt x="52" y="160"/>
                    <a:pt x="55" y="162"/>
                    <a:pt x="58" y="162"/>
                  </a:cubicBezTo>
                  <a:cubicBezTo>
                    <a:pt x="144" y="162"/>
                    <a:pt x="144" y="162"/>
                    <a:pt x="144" y="162"/>
                  </a:cubicBezTo>
                  <a:cubicBezTo>
                    <a:pt x="147" y="162"/>
                    <a:pt x="150" y="160"/>
                    <a:pt x="150" y="157"/>
                  </a:cubicBezTo>
                  <a:cubicBezTo>
                    <a:pt x="150" y="144"/>
                    <a:pt x="150" y="144"/>
                    <a:pt x="150" y="144"/>
                  </a:cubicBezTo>
                  <a:cubicBezTo>
                    <a:pt x="150" y="141"/>
                    <a:pt x="147" y="139"/>
                    <a:pt x="144" y="139"/>
                  </a:cubicBezTo>
                  <a:cubicBezTo>
                    <a:pt x="58" y="139"/>
                    <a:pt x="58" y="139"/>
                    <a:pt x="58" y="139"/>
                  </a:cubicBezTo>
                  <a:cubicBezTo>
                    <a:pt x="55" y="139"/>
                    <a:pt x="52" y="141"/>
                    <a:pt x="52" y="144"/>
                  </a:cubicBezTo>
                  <a:lnTo>
                    <a:pt x="52" y="157"/>
                  </a:lnTo>
                  <a:close/>
                  <a:moveTo>
                    <a:pt x="76" y="147"/>
                  </a:moveTo>
                  <a:cubicBezTo>
                    <a:pt x="79" y="147"/>
                    <a:pt x="80" y="148"/>
                    <a:pt x="80" y="151"/>
                  </a:cubicBezTo>
                  <a:cubicBezTo>
                    <a:pt x="80" y="153"/>
                    <a:pt x="79" y="155"/>
                    <a:pt x="76" y="155"/>
                  </a:cubicBezTo>
                  <a:cubicBezTo>
                    <a:pt x="74" y="155"/>
                    <a:pt x="72" y="153"/>
                    <a:pt x="72" y="151"/>
                  </a:cubicBezTo>
                  <a:cubicBezTo>
                    <a:pt x="72" y="148"/>
                    <a:pt x="74" y="147"/>
                    <a:pt x="76" y="147"/>
                  </a:cubicBezTo>
                  <a:close/>
                  <a:moveTo>
                    <a:pt x="62" y="147"/>
                  </a:moveTo>
                  <a:cubicBezTo>
                    <a:pt x="65" y="147"/>
                    <a:pt x="66" y="148"/>
                    <a:pt x="66" y="151"/>
                  </a:cubicBezTo>
                  <a:cubicBezTo>
                    <a:pt x="66" y="153"/>
                    <a:pt x="65" y="155"/>
                    <a:pt x="62" y="155"/>
                  </a:cubicBezTo>
                  <a:cubicBezTo>
                    <a:pt x="60" y="155"/>
                    <a:pt x="58" y="153"/>
                    <a:pt x="58" y="151"/>
                  </a:cubicBezTo>
                  <a:cubicBezTo>
                    <a:pt x="58" y="148"/>
                    <a:pt x="60" y="147"/>
                    <a:pt x="62" y="147"/>
                  </a:cubicBezTo>
                  <a:close/>
                  <a:moveTo>
                    <a:pt x="85" y="189"/>
                  </a:moveTo>
                  <a:cubicBezTo>
                    <a:pt x="85" y="190"/>
                    <a:pt x="85" y="192"/>
                    <a:pt x="86" y="193"/>
                  </a:cubicBezTo>
                  <a:cubicBezTo>
                    <a:pt x="62" y="193"/>
                    <a:pt x="62" y="193"/>
                    <a:pt x="62" y="193"/>
                  </a:cubicBezTo>
                  <a:cubicBezTo>
                    <a:pt x="61" y="195"/>
                    <a:pt x="58" y="197"/>
                    <a:pt x="55" y="197"/>
                  </a:cubicBezTo>
                  <a:cubicBezTo>
                    <a:pt x="51" y="197"/>
                    <a:pt x="47" y="193"/>
                    <a:pt x="47" y="189"/>
                  </a:cubicBezTo>
                  <a:cubicBezTo>
                    <a:pt x="47" y="185"/>
                    <a:pt x="51" y="181"/>
                    <a:pt x="55" y="181"/>
                  </a:cubicBezTo>
                  <a:cubicBezTo>
                    <a:pt x="58" y="181"/>
                    <a:pt x="61" y="183"/>
                    <a:pt x="62" y="186"/>
                  </a:cubicBezTo>
                  <a:cubicBezTo>
                    <a:pt x="86" y="186"/>
                    <a:pt x="86" y="186"/>
                    <a:pt x="86" y="186"/>
                  </a:cubicBezTo>
                  <a:cubicBezTo>
                    <a:pt x="85" y="187"/>
                    <a:pt x="85" y="188"/>
                    <a:pt x="85" y="189"/>
                  </a:cubicBezTo>
                  <a:close/>
                  <a:moveTo>
                    <a:pt x="52" y="128"/>
                  </a:moveTo>
                  <a:cubicBezTo>
                    <a:pt x="52" y="131"/>
                    <a:pt x="55" y="133"/>
                    <a:pt x="58" y="133"/>
                  </a:cubicBezTo>
                  <a:cubicBezTo>
                    <a:pt x="144" y="133"/>
                    <a:pt x="144" y="133"/>
                    <a:pt x="144" y="133"/>
                  </a:cubicBezTo>
                  <a:cubicBezTo>
                    <a:pt x="147" y="133"/>
                    <a:pt x="150" y="131"/>
                    <a:pt x="150" y="128"/>
                  </a:cubicBezTo>
                  <a:cubicBezTo>
                    <a:pt x="150" y="115"/>
                    <a:pt x="150" y="115"/>
                    <a:pt x="150" y="115"/>
                  </a:cubicBezTo>
                  <a:cubicBezTo>
                    <a:pt x="150" y="112"/>
                    <a:pt x="147" y="110"/>
                    <a:pt x="144" y="110"/>
                  </a:cubicBezTo>
                  <a:cubicBezTo>
                    <a:pt x="58" y="110"/>
                    <a:pt x="58" y="110"/>
                    <a:pt x="58" y="110"/>
                  </a:cubicBezTo>
                  <a:cubicBezTo>
                    <a:pt x="55" y="110"/>
                    <a:pt x="52" y="112"/>
                    <a:pt x="52" y="115"/>
                  </a:cubicBezTo>
                  <a:lnTo>
                    <a:pt x="52" y="128"/>
                  </a:lnTo>
                  <a:close/>
                  <a:moveTo>
                    <a:pt x="76" y="118"/>
                  </a:moveTo>
                  <a:cubicBezTo>
                    <a:pt x="79" y="118"/>
                    <a:pt x="80" y="119"/>
                    <a:pt x="80" y="122"/>
                  </a:cubicBezTo>
                  <a:cubicBezTo>
                    <a:pt x="80" y="124"/>
                    <a:pt x="79" y="126"/>
                    <a:pt x="76" y="126"/>
                  </a:cubicBezTo>
                  <a:cubicBezTo>
                    <a:pt x="74" y="126"/>
                    <a:pt x="72" y="124"/>
                    <a:pt x="72" y="122"/>
                  </a:cubicBezTo>
                  <a:cubicBezTo>
                    <a:pt x="72" y="119"/>
                    <a:pt x="74" y="118"/>
                    <a:pt x="76" y="118"/>
                  </a:cubicBezTo>
                  <a:close/>
                  <a:moveTo>
                    <a:pt x="62" y="118"/>
                  </a:moveTo>
                  <a:cubicBezTo>
                    <a:pt x="65" y="118"/>
                    <a:pt x="66" y="119"/>
                    <a:pt x="66" y="122"/>
                  </a:cubicBezTo>
                  <a:cubicBezTo>
                    <a:pt x="66" y="124"/>
                    <a:pt x="65" y="126"/>
                    <a:pt x="62" y="126"/>
                  </a:cubicBezTo>
                  <a:cubicBezTo>
                    <a:pt x="60" y="126"/>
                    <a:pt x="58" y="124"/>
                    <a:pt x="58" y="122"/>
                  </a:cubicBezTo>
                  <a:cubicBezTo>
                    <a:pt x="58" y="119"/>
                    <a:pt x="60" y="118"/>
                    <a:pt x="62" y="118"/>
                  </a:cubicBezTo>
                  <a:close/>
                  <a:moveTo>
                    <a:pt x="58" y="104"/>
                  </a:moveTo>
                  <a:cubicBezTo>
                    <a:pt x="144" y="104"/>
                    <a:pt x="144" y="104"/>
                    <a:pt x="144" y="104"/>
                  </a:cubicBezTo>
                  <a:cubicBezTo>
                    <a:pt x="147" y="104"/>
                    <a:pt x="150" y="102"/>
                    <a:pt x="150" y="99"/>
                  </a:cubicBezTo>
                  <a:cubicBezTo>
                    <a:pt x="150" y="86"/>
                    <a:pt x="150" y="86"/>
                    <a:pt x="150" y="86"/>
                  </a:cubicBezTo>
                  <a:cubicBezTo>
                    <a:pt x="150" y="83"/>
                    <a:pt x="147" y="81"/>
                    <a:pt x="144" y="81"/>
                  </a:cubicBezTo>
                  <a:cubicBezTo>
                    <a:pt x="58" y="81"/>
                    <a:pt x="58" y="81"/>
                    <a:pt x="58" y="81"/>
                  </a:cubicBezTo>
                  <a:cubicBezTo>
                    <a:pt x="55" y="81"/>
                    <a:pt x="52" y="83"/>
                    <a:pt x="52" y="86"/>
                  </a:cubicBezTo>
                  <a:cubicBezTo>
                    <a:pt x="52" y="99"/>
                    <a:pt x="52" y="99"/>
                    <a:pt x="52" y="99"/>
                  </a:cubicBezTo>
                  <a:cubicBezTo>
                    <a:pt x="52" y="102"/>
                    <a:pt x="55" y="104"/>
                    <a:pt x="58" y="104"/>
                  </a:cubicBezTo>
                  <a:close/>
                  <a:moveTo>
                    <a:pt x="76" y="89"/>
                  </a:moveTo>
                  <a:cubicBezTo>
                    <a:pt x="79" y="89"/>
                    <a:pt x="80" y="91"/>
                    <a:pt x="80" y="93"/>
                  </a:cubicBezTo>
                  <a:cubicBezTo>
                    <a:pt x="80" y="95"/>
                    <a:pt x="79" y="97"/>
                    <a:pt x="76" y="97"/>
                  </a:cubicBezTo>
                  <a:cubicBezTo>
                    <a:pt x="74" y="97"/>
                    <a:pt x="72" y="95"/>
                    <a:pt x="72" y="93"/>
                  </a:cubicBezTo>
                  <a:cubicBezTo>
                    <a:pt x="72" y="91"/>
                    <a:pt x="74" y="89"/>
                    <a:pt x="76" y="89"/>
                  </a:cubicBezTo>
                  <a:close/>
                  <a:moveTo>
                    <a:pt x="62" y="89"/>
                  </a:moveTo>
                  <a:cubicBezTo>
                    <a:pt x="65" y="89"/>
                    <a:pt x="66" y="91"/>
                    <a:pt x="66" y="93"/>
                  </a:cubicBezTo>
                  <a:cubicBezTo>
                    <a:pt x="66" y="95"/>
                    <a:pt x="65" y="97"/>
                    <a:pt x="62" y="97"/>
                  </a:cubicBezTo>
                  <a:cubicBezTo>
                    <a:pt x="60" y="97"/>
                    <a:pt x="58" y="95"/>
                    <a:pt x="58" y="93"/>
                  </a:cubicBezTo>
                  <a:cubicBezTo>
                    <a:pt x="58" y="91"/>
                    <a:pt x="60" y="89"/>
                    <a:pt x="62" y="89"/>
                  </a:cubicBezTo>
                  <a:close/>
                  <a:moveTo>
                    <a:pt x="155" y="189"/>
                  </a:moveTo>
                  <a:cubicBezTo>
                    <a:pt x="155" y="193"/>
                    <a:pt x="151" y="197"/>
                    <a:pt x="147" y="197"/>
                  </a:cubicBezTo>
                  <a:cubicBezTo>
                    <a:pt x="144" y="197"/>
                    <a:pt x="141" y="195"/>
                    <a:pt x="140" y="193"/>
                  </a:cubicBezTo>
                  <a:cubicBezTo>
                    <a:pt x="117" y="193"/>
                    <a:pt x="117" y="193"/>
                    <a:pt x="117" y="193"/>
                  </a:cubicBezTo>
                  <a:cubicBezTo>
                    <a:pt x="117" y="192"/>
                    <a:pt x="117" y="190"/>
                    <a:pt x="117" y="189"/>
                  </a:cubicBezTo>
                  <a:cubicBezTo>
                    <a:pt x="117" y="188"/>
                    <a:pt x="117" y="187"/>
                    <a:pt x="117" y="186"/>
                  </a:cubicBezTo>
                  <a:cubicBezTo>
                    <a:pt x="140" y="186"/>
                    <a:pt x="140" y="186"/>
                    <a:pt x="140" y="186"/>
                  </a:cubicBezTo>
                  <a:cubicBezTo>
                    <a:pt x="141" y="183"/>
                    <a:pt x="144" y="181"/>
                    <a:pt x="147" y="181"/>
                  </a:cubicBezTo>
                  <a:cubicBezTo>
                    <a:pt x="151" y="181"/>
                    <a:pt x="155" y="185"/>
                    <a:pt x="155" y="189"/>
                  </a:cubicBezTo>
                  <a:close/>
                  <a:moveTo>
                    <a:pt x="112" y="188"/>
                  </a:moveTo>
                  <a:cubicBezTo>
                    <a:pt x="112" y="195"/>
                    <a:pt x="107" y="199"/>
                    <a:pt x="101" y="199"/>
                  </a:cubicBezTo>
                  <a:cubicBezTo>
                    <a:pt x="95" y="199"/>
                    <a:pt x="90" y="195"/>
                    <a:pt x="90" y="188"/>
                  </a:cubicBezTo>
                  <a:cubicBezTo>
                    <a:pt x="90" y="185"/>
                    <a:pt x="92" y="181"/>
                    <a:pt x="95" y="179"/>
                  </a:cubicBezTo>
                  <a:cubicBezTo>
                    <a:pt x="95" y="168"/>
                    <a:pt x="95" y="168"/>
                    <a:pt x="95" y="168"/>
                  </a:cubicBezTo>
                  <a:cubicBezTo>
                    <a:pt x="107" y="168"/>
                    <a:pt x="107" y="168"/>
                    <a:pt x="107" y="168"/>
                  </a:cubicBezTo>
                  <a:cubicBezTo>
                    <a:pt x="107" y="179"/>
                    <a:pt x="107" y="179"/>
                    <a:pt x="107" y="179"/>
                  </a:cubicBezTo>
                  <a:cubicBezTo>
                    <a:pt x="110" y="181"/>
                    <a:pt x="112" y="185"/>
                    <a:pt x="112" y="188"/>
                  </a:cubicBezTo>
                  <a:close/>
                  <a:moveTo>
                    <a:pt x="202" y="79"/>
                  </a:moveTo>
                  <a:cubicBezTo>
                    <a:pt x="202" y="100"/>
                    <a:pt x="184" y="117"/>
                    <a:pt x="163" y="117"/>
                  </a:cubicBezTo>
                  <a:cubicBezTo>
                    <a:pt x="156" y="117"/>
                    <a:pt x="156" y="117"/>
                    <a:pt x="156" y="117"/>
                  </a:cubicBezTo>
                  <a:cubicBezTo>
                    <a:pt x="156" y="115"/>
                    <a:pt x="156" y="115"/>
                    <a:pt x="156" y="115"/>
                  </a:cubicBezTo>
                  <a:cubicBezTo>
                    <a:pt x="156" y="112"/>
                    <a:pt x="155" y="109"/>
                    <a:pt x="152" y="107"/>
                  </a:cubicBezTo>
                  <a:cubicBezTo>
                    <a:pt x="155" y="105"/>
                    <a:pt x="156" y="102"/>
                    <a:pt x="156" y="99"/>
                  </a:cubicBezTo>
                  <a:cubicBezTo>
                    <a:pt x="156" y="86"/>
                    <a:pt x="156" y="86"/>
                    <a:pt x="156" y="86"/>
                  </a:cubicBezTo>
                  <a:cubicBezTo>
                    <a:pt x="156" y="80"/>
                    <a:pt x="151" y="75"/>
                    <a:pt x="144" y="75"/>
                  </a:cubicBezTo>
                  <a:cubicBezTo>
                    <a:pt x="58" y="75"/>
                    <a:pt x="58" y="75"/>
                    <a:pt x="58" y="75"/>
                  </a:cubicBezTo>
                  <a:cubicBezTo>
                    <a:pt x="51" y="75"/>
                    <a:pt x="46" y="80"/>
                    <a:pt x="46" y="86"/>
                  </a:cubicBezTo>
                  <a:cubicBezTo>
                    <a:pt x="46" y="99"/>
                    <a:pt x="46" y="99"/>
                    <a:pt x="46" y="99"/>
                  </a:cubicBezTo>
                  <a:cubicBezTo>
                    <a:pt x="46" y="102"/>
                    <a:pt x="48" y="105"/>
                    <a:pt x="50" y="107"/>
                  </a:cubicBezTo>
                  <a:cubicBezTo>
                    <a:pt x="48" y="109"/>
                    <a:pt x="46" y="112"/>
                    <a:pt x="46" y="115"/>
                  </a:cubicBezTo>
                  <a:cubicBezTo>
                    <a:pt x="46" y="117"/>
                    <a:pt x="46" y="117"/>
                    <a:pt x="46" y="117"/>
                  </a:cubicBezTo>
                  <a:cubicBezTo>
                    <a:pt x="31" y="117"/>
                    <a:pt x="31" y="117"/>
                    <a:pt x="31" y="117"/>
                  </a:cubicBezTo>
                  <a:cubicBezTo>
                    <a:pt x="14" y="117"/>
                    <a:pt x="0" y="103"/>
                    <a:pt x="0" y="86"/>
                  </a:cubicBezTo>
                  <a:cubicBezTo>
                    <a:pt x="0" y="69"/>
                    <a:pt x="14" y="55"/>
                    <a:pt x="31" y="55"/>
                  </a:cubicBezTo>
                  <a:cubicBezTo>
                    <a:pt x="32" y="55"/>
                    <a:pt x="33" y="55"/>
                    <a:pt x="35" y="56"/>
                  </a:cubicBezTo>
                  <a:cubicBezTo>
                    <a:pt x="34" y="55"/>
                    <a:pt x="34" y="54"/>
                    <a:pt x="34" y="53"/>
                  </a:cubicBezTo>
                  <a:cubicBezTo>
                    <a:pt x="34" y="39"/>
                    <a:pt x="46" y="27"/>
                    <a:pt x="60" y="27"/>
                  </a:cubicBezTo>
                  <a:cubicBezTo>
                    <a:pt x="64" y="11"/>
                    <a:pt x="79" y="0"/>
                    <a:pt x="95" y="0"/>
                  </a:cubicBezTo>
                  <a:cubicBezTo>
                    <a:pt x="113" y="0"/>
                    <a:pt x="127" y="12"/>
                    <a:pt x="131" y="28"/>
                  </a:cubicBezTo>
                  <a:cubicBezTo>
                    <a:pt x="132" y="28"/>
                    <a:pt x="132" y="28"/>
                    <a:pt x="133" y="28"/>
                  </a:cubicBezTo>
                  <a:cubicBezTo>
                    <a:pt x="142" y="28"/>
                    <a:pt x="149" y="34"/>
                    <a:pt x="152" y="41"/>
                  </a:cubicBezTo>
                  <a:cubicBezTo>
                    <a:pt x="156" y="40"/>
                    <a:pt x="159" y="40"/>
                    <a:pt x="163" y="40"/>
                  </a:cubicBezTo>
                  <a:cubicBezTo>
                    <a:pt x="184" y="40"/>
                    <a:pt x="202" y="57"/>
                    <a:pt x="202" y="79"/>
                  </a:cubicBezTo>
                  <a:close/>
                </a:path>
              </a:pathLst>
            </a:custGeom>
            <a:solidFill>
              <a:schemeClr val="bg1"/>
            </a:solidFill>
            <a:ln>
              <a:noFill/>
            </a:ln>
            <a:extLst/>
          </p:spPr>
          <p:txBody>
            <a:bodyPr vert="horz" wrap="square" lIns="182880" tIns="91440" rIns="182880" bIns="91440" numCol="1" anchor="t" anchorCtr="0" compatLnSpc="1">
              <a:prstTxWarp prst="textNoShape">
                <a:avLst/>
              </a:prstTxWarp>
            </a:bodyPr>
            <a:lstStyle/>
            <a:p>
              <a:endParaRPr lang="en-US" sz="7200" dirty="0"/>
            </a:p>
          </p:txBody>
        </p:sp>
      </p:grpSp>
      <p:sp>
        <p:nvSpPr>
          <p:cNvPr id="167" name="Right Bracket 166">
            <a:extLst>
              <a:ext uri="{FF2B5EF4-FFF2-40B4-BE49-F238E27FC236}">
                <a16:creationId xmlns:a16="http://schemas.microsoft.com/office/drawing/2014/main" id="{DBD16DA2-5A29-294D-B9CF-4F9A80807AB4}"/>
              </a:ext>
            </a:extLst>
          </p:cNvPr>
          <p:cNvSpPr/>
          <p:nvPr/>
        </p:nvSpPr>
        <p:spPr>
          <a:xfrm>
            <a:off x="2512730" y="3839721"/>
            <a:ext cx="164182" cy="944753"/>
          </a:xfrm>
          <a:prstGeom prst="rightBracket">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168" name="Straight Arrow Connector 167">
            <a:extLst>
              <a:ext uri="{FF2B5EF4-FFF2-40B4-BE49-F238E27FC236}">
                <a16:creationId xmlns:a16="http://schemas.microsoft.com/office/drawing/2014/main" id="{13BD78B1-8116-E944-A068-F6C3A9DD5FF6}"/>
              </a:ext>
            </a:extLst>
          </p:cNvPr>
          <p:cNvCxnSpPr>
            <a:cxnSpLocks/>
          </p:cNvCxnSpPr>
          <p:nvPr/>
        </p:nvCxnSpPr>
        <p:spPr>
          <a:xfrm>
            <a:off x="2676912" y="4300983"/>
            <a:ext cx="747352"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69" name="Straight Arrow Connector 168">
            <a:extLst>
              <a:ext uri="{FF2B5EF4-FFF2-40B4-BE49-F238E27FC236}">
                <a16:creationId xmlns:a16="http://schemas.microsoft.com/office/drawing/2014/main" id="{5794E831-E8B0-614D-962D-2B395A6C362D}"/>
              </a:ext>
            </a:extLst>
          </p:cNvPr>
          <p:cNvCxnSpPr>
            <a:cxnSpLocks/>
          </p:cNvCxnSpPr>
          <p:nvPr/>
        </p:nvCxnSpPr>
        <p:spPr>
          <a:xfrm>
            <a:off x="3771736" y="4299777"/>
            <a:ext cx="874952"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72" name="Straight Arrow Connector 171">
            <a:extLst>
              <a:ext uri="{FF2B5EF4-FFF2-40B4-BE49-F238E27FC236}">
                <a16:creationId xmlns:a16="http://schemas.microsoft.com/office/drawing/2014/main" id="{103FB706-7B0D-184B-A702-A889C9A9CCB0}"/>
              </a:ext>
            </a:extLst>
          </p:cNvPr>
          <p:cNvCxnSpPr>
            <a:cxnSpLocks/>
          </p:cNvCxnSpPr>
          <p:nvPr/>
        </p:nvCxnSpPr>
        <p:spPr>
          <a:xfrm flipV="1">
            <a:off x="10043917" y="2952502"/>
            <a:ext cx="0" cy="310920"/>
          </a:xfrm>
          <a:prstGeom prst="straightConnector1">
            <a:avLst/>
          </a:prstGeom>
          <a:ln w="28575">
            <a:prstDash val="solid"/>
            <a:tailEnd type="triangle"/>
          </a:ln>
        </p:spPr>
        <p:style>
          <a:lnRef idx="1">
            <a:schemeClr val="accent2"/>
          </a:lnRef>
          <a:fillRef idx="0">
            <a:schemeClr val="accent2"/>
          </a:fillRef>
          <a:effectRef idx="0">
            <a:schemeClr val="accent2"/>
          </a:effectRef>
          <a:fontRef idx="minor">
            <a:schemeClr val="tx1"/>
          </a:fontRef>
        </p:style>
      </p:cxnSp>
      <p:sp>
        <p:nvSpPr>
          <p:cNvPr id="61" name="TextBox 60">
            <a:extLst>
              <a:ext uri="{FF2B5EF4-FFF2-40B4-BE49-F238E27FC236}">
                <a16:creationId xmlns:a16="http://schemas.microsoft.com/office/drawing/2014/main" id="{21670D09-C773-814E-926A-60256A02892D}"/>
              </a:ext>
            </a:extLst>
          </p:cNvPr>
          <p:cNvSpPr txBox="1"/>
          <p:nvPr/>
        </p:nvSpPr>
        <p:spPr>
          <a:xfrm>
            <a:off x="10036798" y="3041891"/>
            <a:ext cx="922047" cy="215444"/>
          </a:xfrm>
          <a:prstGeom prst="rect">
            <a:avLst/>
          </a:prstGeom>
          <a:noFill/>
        </p:spPr>
        <p:txBody>
          <a:bodyPr wrap="none" rtlCol="0">
            <a:spAutoFit/>
          </a:bodyPr>
          <a:lstStyle/>
          <a:p>
            <a:r>
              <a:rPr lang="en-US" sz="800" b="1" dirty="0">
                <a:solidFill>
                  <a:srgbClr val="474747"/>
                </a:solidFill>
                <a:latin typeface="Meta Offc Pro Normal" panose="020B0504030101020102" pitchFamily="34" charset="0"/>
              </a:rPr>
              <a:t>Next Best Action</a:t>
            </a:r>
            <a:endParaRPr lang="en-US" dirty="0">
              <a:solidFill>
                <a:srgbClr val="474747"/>
              </a:solidFill>
            </a:endParaRPr>
          </a:p>
        </p:txBody>
      </p:sp>
      <p:grpSp>
        <p:nvGrpSpPr>
          <p:cNvPr id="84" name="Group 83">
            <a:extLst>
              <a:ext uri="{FF2B5EF4-FFF2-40B4-BE49-F238E27FC236}">
                <a16:creationId xmlns:a16="http://schemas.microsoft.com/office/drawing/2014/main" id="{359E48FA-279E-A84D-9660-1CA083F9B0EE}"/>
              </a:ext>
            </a:extLst>
          </p:cNvPr>
          <p:cNvGrpSpPr/>
          <p:nvPr/>
        </p:nvGrpSpPr>
        <p:grpSpPr>
          <a:xfrm>
            <a:off x="5532504" y="2957739"/>
            <a:ext cx="4892040" cy="257116"/>
            <a:chOff x="4484157" y="3327816"/>
            <a:chExt cx="4839725" cy="257116"/>
          </a:xfrm>
        </p:grpSpPr>
        <p:cxnSp>
          <p:nvCxnSpPr>
            <p:cNvPr id="93" name="Straight Connector 92">
              <a:extLst>
                <a:ext uri="{FF2B5EF4-FFF2-40B4-BE49-F238E27FC236}">
                  <a16:creationId xmlns:a16="http://schemas.microsoft.com/office/drawing/2014/main" id="{64AEA14C-D6BC-3E4C-A2C5-2A217F168B82}"/>
                </a:ext>
              </a:extLst>
            </p:cNvPr>
            <p:cNvCxnSpPr>
              <a:cxnSpLocks/>
            </p:cNvCxnSpPr>
            <p:nvPr/>
          </p:nvCxnSpPr>
          <p:spPr>
            <a:xfrm>
              <a:off x="4484157" y="3419709"/>
              <a:ext cx="4839725" cy="0"/>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EE93A0D-2AC8-6248-AB08-237FC22B3CB4}"/>
                </a:ext>
              </a:extLst>
            </p:cNvPr>
            <p:cNvCxnSpPr/>
            <p:nvPr/>
          </p:nvCxnSpPr>
          <p:spPr>
            <a:xfrm flipV="1">
              <a:off x="4484157"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0B1F834-184B-B846-A454-74CD444C0B64}"/>
                </a:ext>
              </a:extLst>
            </p:cNvPr>
            <p:cNvCxnSpPr/>
            <p:nvPr/>
          </p:nvCxnSpPr>
          <p:spPr>
            <a:xfrm flipV="1">
              <a:off x="6094695"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6A51554-2504-4749-A3DF-36CFD78B9273}"/>
                </a:ext>
              </a:extLst>
            </p:cNvPr>
            <p:cNvCxnSpPr/>
            <p:nvPr/>
          </p:nvCxnSpPr>
          <p:spPr>
            <a:xfrm flipV="1">
              <a:off x="9315771"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1414E1E-0C1E-6F4A-B168-E5761AA4E88C}"/>
                </a:ext>
              </a:extLst>
            </p:cNvPr>
            <p:cNvCxnSpPr/>
            <p:nvPr/>
          </p:nvCxnSpPr>
          <p:spPr>
            <a:xfrm flipV="1">
              <a:off x="7705233" y="3327816"/>
              <a:ext cx="0" cy="9189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71F96FA-23E1-734E-B695-44FC43BC5D82}"/>
                </a:ext>
              </a:extLst>
            </p:cNvPr>
            <p:cNvCxnSpPr>
              <a:cxnSpLocks/>
            </p:cNvCxnSpPr>
            <p:nvPr/>
          </p:nvCxnSpPr>
          <p:spPr>
            <a:xfrm flipV="1">
              <a:off x="6895307" y="3419710"/>
              <a:ext cx="0" cy="165222"/>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C2077C5-C5C6-C14C-98DB-4916273A1DE1}"/>
              </a:ext>
            </a:extLst>
          </p:cNvPr>
          <p:cNvGrpSpPr/>
          <p:nvPr/>
        </p:nvGrpSpPr>
        <p:grpSpPr>
          <a:xfrm>
            <a:off x="4817306" y="4603440"/>
            <a:ext cx="4808434" cy="1263286"/>
            <a:chOff x="4817306" y="4603440"/>
            <a:chExt cx="4808434" cy="623277"/>
          </a:xfrm>
        </p:grpSpPr>
        <p:cxnSp>
          <p:nvCxnSpPr>
            <p:cNvPr id="15" name="Elbow Connector 14">
              <a:extLst>
                <a:ext uri="{FF2B5EF4-FFF2-40B4-BE49-F238E27FC236}">
                  <a16:creationId xmlns:a16="http://schemas.microsoft.com/office/drawing/2014/main" id="{B99A3FEE-870F-8649-825B-E43E2A852D33}"/>
                </a:ext>
              </a:extLst>
            </p:cNvPr>
            <p:cNvCxnSpPr>
              <a:cxnSpLocks/>
            </p:cNvCxnSpPr>
            <p:nvPr/>
          </p:nvCxnSpPr>
          <p:spPr>
            <a:xfrm flipV="1">
              <a:off x="4817306" y="4603440"/>
              <a:ext cx="4808434" cy="611479"/>
            </a:xfrm>
            <a:prstGeom prst="bentConnector3">
              <a:avLst>
                <a:gd name="adj1" fmla="val 9146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905B8031-BD4D-6540-A5F5-E38B5174CBE0}"/>
                </a:ext>
              </a:extLst>
            </p:cNvPr>
            <p:cNvCxnSpPr/>
            <p:nvPr/>
          </p:nvCxnSpPr>
          <p:spPr>
            <a:xfrm>
              <a:off x="4817306" y="4701907"/>
              <a:ext cx="0" cy="524810"/>
            </a:xfrm>
            <a:prstGeom prst="line">
              <a:avLst/>
            </a:prstGeom>
            <a:ln w="28575"/>
          </p:spPr>
          <p:style>
            <a:lnRef idx="1">
              <a:schemeClr val="accent2"/>
            </a:lnRef>
            <a:fillRef idx="0">
              <a:schemeClr val="accent2"/>
            </a:fillRef>
            <a:effectRef idx="0">
              <a:schemeClr val="accent2"/>
            </a:effectRef>
            <a:fontRef idx="minor">
              <a:schemeClr val="tx1"/>
            </a:fontRef>
          </p:style>
        </p:cxnSp>
      </p:grpSp>
      <p:cxnSp>
        <p:nvCxnSpPr>
          <p:cNvPr id="109" name="Straight Arrow Connector 108">
            <a:extLst>
              <a:ext uri="{FF2B5EF4-FFF2-40B4-BE49-F238E27FC236}">
                <a16:creationId xmlns:a16="http://schemas.microsoft.com/office/drawing/2014/main" id="{912C93E3-5EF2-214F-8E63-D5AC12DC9653}"/>
              </a:ext>
            </a:extLst>
          </p:cNvPr>
          <p:cNvCxnSpPr>
            <a:cxnSpLocks/>
          </p:cNvCxnSpPr>
          <p:nvPr/>
        </p:nvCxnSpPr>
        <p:spPr>
          <a:xfrm>
            <a:off x="8229600" y="3368705"/>
            <a:ext cx="114064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nvGrpSpPr>
          <p:cNvPr id="48" name="Group 47">
            <a:extLst>
              <a:ext uri="{FF2B5EF4-FFF2-40B4-BE49-F238E27FC236}">
                <a16:creationId xmlns:a16="http://schemas.microsoft.com/office/drawing/2014/main" id="{4CA55A8B-17BC-6743-B7C4-3420626E8992}"/>
              </a:ext>
            </a:extLst>
          </p:cNvPr>
          <p:cNvGrpSpPr/>
          <p:nvPr/>
        </p:nvGrpSpPr>
        <p:grpSpPr>
          <a:xfrm>
            <a:off x="7978524" y="3414286"/>
            <a:ext cx="1875816" cy="934808"/>
            <a:chOff x="7978524" y="3414286"/>
            <a:chExt cx="1875816" cy="934808"/>
          </a:xfrm>
        </p:grpSpPr>
        <p:cxnSp>
          <p:nvCxnSpPr>
            <p:cNvPr id="36" name="Elbow Connector 35">
              <a:extLst>
                <a:ext uri="{FF2B5EF4-FFF2-40B4-BE49-F238E27FC236}">
                  <a16:creationId xmlns:a16="http://schemas.microsoft.com/office/drawing/2014/main" id="{9AEAEB46-783D-364D-BE68-AA4A035C8DF1}"/>
                </a:ext>
              </a:extLst>
            </p:cNvPr>
            <p:cNvCxnSpPr>
              <a:cxnSpLocks/>
            </p:cNvCxnSpPr>
            <p:nvPr/>
          </p:nvCxnSpPr>
          <p:spPr>
            <a:xfrm rot="10800000">
              <a:off x="7978524" y="3951145"/>
              <a:ext cx="1875816" cy="397949"/>
            </a:xfrm>
            <a:prstGeom prst="bentConnector3">
              <a:avLst>
                <a:gd name="adj1" fmla="val 620"/>
              </a:avLst>
            </a:prstGeom>
            <a:ln w="28575"/>
          </p:spPr>
          <p:style>
            <a:lnRef idx="1">
              <a:schemeClr val="accent2"/>
            </a:lnRef>
            <a:fillRef idx="0">
              <a:schemeClr val="accent2"/>
            </a:fillRef>
            <a:effectRef idx="0">
              <a:schemeClr val="accent2"/>
            </a:effectRef>
            <a:fontRef idx="minor">
              <a:schemeClr val="tx1"/>
            </a:fontRef>
          </p:style>
        </p:cxnSp>
        <p:grpSp>
          <p:nvGrpSpPr>
            <p:cNvPr id="47" name="Group 46">
              <a:extLst>
                <a:ext uri="{FF2B5EF4-FFF2-40B4-BE49-F238E27FC236}">
                  <a16:creationId xmlns:a16="http://schemas.microsoft.com/office/drawing/2014/main" id="{107CA538-63C6-1C46-9098-5089A4E73B27}"/>
                </a:ext>
              </a:extLst>
            </p:cNvPr>
            <p:cNvGrpSpPr/>
            <p:nvPr/>
          </p:nvGrpSpPr>
          <p:grpSpPr>
            <a:xfrm>
              <a:off x="7978524" y="3414286"/>
              <a:ext cx="0" cy="549915"/>
              <a:chOff x="7978524" y="3414286"/>
              <a:chExt cx="0" cy="549915"/>
            </a:xfrm>
          </p:grpSpPr>
          <p:cxnSp>
            <p:nvCxnSpPr>
              <p:cNvPr id="41" name="Straight Connector 40">
                <a:extLst>
                  <a:ext uri="{FF2B5EF4-FFF2-40B4-BE49-F238E27FC236}">
                    <a16:creationId xmlns:a16="http://schemas.microsoft.com/office/drawing/2014/main" id="{14195F82-E976-1B47-BC52-E5EAE7066778}"/>
                  </a:ext>
                </a:extLst>
              </p:cNvPr>
              <p:cNvCxnSpPr>
                <a:cxnSpLocks/>
              </p:cNvCxnSpPr>
              <p:nvPr/>
            </p:nvCxnSpPr>
            <p:spPr>
              <a:xfrm flipV="1">
                <a:off x="7978524" y="3854473"/>
                <a:ext cx="0" cy="109728"/>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cxnSp>
            <p:nvCxnSpPr>
              <p:cNvPr id="118" name="Straight Connector 117">
                <a:extLst>
                  <a:ext uri="{FF2B5EF4-FFF2-40B4-BE49-F238E27FC236}">
                    <a16:creationId xmlns:a16="http://schemas.microsoft.com/office/drawing/2014/main" id="{ECDC2442-CA12-5842-85E3-6378F7774DED}"/>
                  </a:ext>
                </a:extLst>
              </p:cNvPr>
              <p:cNvCxnSpPr>
                <a:cxnSpLocks/>
              </p:cNvCxnSpPr>
              <p:nvPr/>
            </p:nvCxnSpPr>
            <p:spPr>
              <a:xfrm flipV="1">
                <a:off x="7978524" y="3414286"/>
                <a:ext cx="0" cy="214739"/>
              </a:xfrm>
              <a:prstGeom prst="line">
                <a:avLst/>
              </a:prstGeom>
              <a:ln w="28575">
                <a:prstDash val="sysDash"/>
              </a:ln>
            </p:spPr>
            <p:style>
              <a:lnRef idx="1">
                <a:schemeClr val="accent2"/>
              </a:lnRef>
              <a:fillRef idx="0">
                <a:schemeClr val="accent2"/>
              </a:fillRef>
              <a:effectRef idx="0">
                <a:schemeClr val="accent2"/>
              </a:effectRef>
              <a:fontRef idx="minor">
                <a:schemeClr val="tx1"/>
              </a:fontRef>
            </p:style>
          </p:cxnSp>
        </p:grpSp>
      </p:grpSp>
      <p:grpSp>
        <p:nvGrpSpPr>
          <p:cNvPr id="158" name="Group 157">
            <a:extLst>
              <a:ext uri="{FF2B5EF4-FFF2-40B4-BE49-F238E27FC236}">
                <a16:creationId xmlns:a16="http://schemas.microsoft.com/office/drawing/2014/main" id="{86FB415D-732E-F142-B5C3-E694D17E7A42}"/>
              </a:ext>
            </a:extLst>
          </p:cNvPr>
          <p:cNvGrpSpPr/>
          <p:nvPr/>
        </p:nvGrpSpPr>
        <p:grpSpPr>
          <a:xfrm>
            <a:off x="5020574" y="1773683"/>
            <a:ext cx="202389" cy="151792"/>
            <a:chOff x="3092451" y="2647951"/>
            <a:chExt cx="241300" cy="180975"/>
          </a:xfrm>
          <a:solidFill>
            <a:schemeClr val="bg1"/>
          </a:solidFill>
        </p:grpSpPr>
        <p:sp>
          <p:nvSpPr>
            <p:cNvPr id="160" name="Freeform 148">
              <a:extLst>
                <a:ext uri="{FF2B5EF4-FFF2-40B4-BE49-F238E27FC236}">
                  <a16:creationId xmlns:a16="http://schemas.microsoft.com/office/drawing/2014/main" id="{50ED7E11-C721-0648-9CDD-4EEB0EB28862}"/>
                </a:ext>
              </a:extLst>
            </p:cNvPr>
            <p:cNvSpPr>
              <a:spLocks noEditPoints="1"/>
            </p:cNvSpPr>
            <p:nvPr/>
          </p:nvSpPr>
          <p:spPr bwMode="auto">
            <a:xfrm>
              <a:off x="3092451" y="2647951"/>
              <a:ext cx="241300" cy="180975"/>
            </a:xfrm>
            <a:custGeom>
              <a:avLst/>
              <a:gdLst>
                <a:gd name="T0" fmla="*/ 56 w 64"/>
                <a:gd name="T1" fmla="*/ 0 h 48"/>
                <a:gd name="T2" fmla="*/ 8 w 64"/>
                <a:gd name="T3" fmla="*/ 0 h 48"/>
                <a:gd name="T4" fmla="*/ 0 w 64"/>
                <a:gd name="T5" fmla="*/ 8 h 48"/>
                <a:gd name="T6" fmla="*/ 0 w 64"/>
                <a:gd name="T7" fmla="*/ 40 h 48"/>
                <a:gd name="T8" fmla="*/ 8 w 64"/>
                <a:gd name="T9" fmla="*/ 48 h 48"/>
                <a:gd name="T10" fmla="*/ 56 w 64"/>
                <a:gd name="T11" fmla="*/ 48 h 48"/>
                <a:gd name="T12" fmla="*/ 64 w 64"/>
                <a:gd name="T13" fmla="*/ 40 h 48"/>
                <a:gd name="T14" fmla="*/ 64 w 64"/>
                <a:gd name="T15" fmla="*/ 8 h 48"/>
                <a:gd name="T16" fmla="*/ 56 w 64"/>
                <a:gd name="T17" fmla="*/ 0 h 48"/>
                <a:gd name="T18" fmla="*/ 60 w 64"/>
                <a:gd name="T19" fmla="*/ 40 h 48"/>
                <a:gd name="T20" fmla="*/ 56 w 64"/>
                <a:gd name="T21" fmla="*/ 44 h 48"/>
                <a:gd name="T22" fmla="*/ 8 w 64"/>
                <a:gd name="T23" fmla="*/ 44 h 48"/>
                <a:gd name="T24" fmla="*/ 4 w 64"/>
                <a:gd name="T25" fmla="*/ 40 h 48"/>
                <a:gd name="T26" fmla="*/ 4 w 64"/>
                <a:gd name="T27" fmla="*/ 20 h 48"/>
                <a:gd name="T28" fmla="*/ 60 w 64"/>
                <a:gd name="T29" fmla="*/ 20 h 48"/>
                <a:gd name="T30" fmla="*/ 60 w 64"/>
                <a:gd name="T31" fmla="*/ 40 h 48"/>
                <a:gd name="T32" fmla="*/ 60 w 64"/>
                <a:gd name="T33" fmla="*/ 12 h 48"/>
                <a:gd name="T34" fmla="*/ 4 w 64"/>
                <a:gd name="T35" fmla="*/ 12 h 48"/>
                <a:gd name="T36" fmla="*/ 4 w 64"/>
                <a:gd name="T37" fmla="*/ 8 h 48"/>
                <a:gd name="T38" fmla="*/ 8 w 64"/>
                <a:gd name="T39" fmla="*/ 4 h 48"/>
                <a:gd name="T40" fmla="*/ 56 w 64"/>
                <a:gd name="T41" fmla="*/ 4 h 48"/>
                <a:gd name="T42" fmla="*/ 60 w 64"/>
                <a:gd name="T43" fmla="*/ 8 h 48"/>
                <a:gd name="T44" fmla="*/ 60 w 64"/>
                <a:gd name="T45"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48">
                  <a:moveTo>
                    <a:pt x="56" y="0"/>
                  </a:moveTo>
                  <a:cubicBezTo>
                    <a:pt x="8" y="0"/>
                    <a:pt x="8" y="0"/>
                    <a:pt x="8" y="0"/>
                  </a:cubicBezTo>
                  <a:cubicBezTo>
                    <a:pt x="4" y="0"/>
                    <a:pt x="0" y="4"/>
                    <a:pt x="0" y="8"/>
                  </a:cubicBezTo>
                  <a:cubicBezTo>
                    <a:pt x="0" y="40"/>
                    <a:pt x="0" y="40"/>
                    <a:pt x="0" y="40"/>
                  </a:cubicBezTo>
                  <a:cubicBezTo>
                    <a:pt x="0" y="44"/>
                    <a:pt x="4" y="48"/>
                    <a:pt x="8" y="48"/>
                  </a:cubicBezTo>
                  <a:cubicBezTo>
                    <a:pt x="56" y="48"/>
                    <a:pt x="56" y="48"/>
                    <a:pt x="56" y="48"/>
                  </a:cubicBezTo>
                  <a:cubicBezTo>
                    <a:pt x="60" y="48"/>
                    <a:pt x="64" y="44"/>
                    <a:pt x="64" y="40"/>
                  </a:cubicBezTo>
                  <a:cubicBezTo>
                    <a:pt x="64" y="8"/>
                    <a:pt x="64" y="8"/>
                    <a:pt x="64" y="8"/>
                  </a:cubicBezTo>
                  <a:cubicBezTo>
                    <a:pt x="64" y="4"/>
                    <a:pt x="60" y="0"/>
                    <a:pt x="56" y="0"/>
                  </a:cubicBezTo>
                  <a:close/>
                  <a:moveTo>
                    <a:pt x="60" y="40"/>
                  </a:moveTo>
                  <a:cubicBezTo>
                    <a:pt x="60" y="42"/>
                    <a:pt x="58" y="44"/>
                    <a:pt x="56" y="44"/>
                  </a:cubicBezTo>
                  <a:cubicBezTo>
                    <a:pt x="8" y="44"/>
                    <a:pt x="8" y="44"/>
                    <a:pt x="8" y="44"/>
                  </a:cubicBezTo>
                  <a:cubicBezTo>
                    <a:pt x="6" y="44"/>
                    <a:pt x="4" y="42"/>
                    <a:pt x="4" y="40"/>
                  </a:cubicBezTo>
                  <a:cubicBezTo>
                    <a:pt x="4" y="20"/>
                    <a:pt x="4" y="20"/>
                    <a:pt x="4" y="20"/>
                  </a:cubicBezTo>
                  <a:cubicBezTo>
                    <a:pt x="60" y="20"/>
                    <a:pt x="60" y="20"/>
                    <a:pt x="60" y="20"/>
                  </a:cubicBezTo>
                  <a:lnTo>
                    <a:pt x="60" y="40"/>
                  </a:lnTo>
                  <a:close/>
                  <a:moveTo>
                    <a:pt x="60" y="12"/>
                  </a:moveTo>
                  <a:cubicBezTo>
                    <a:pt x="4" y="12"/>
                    <a:pt x="4" y="12"/>
                    <a:pt x="4" y="12"/>
                  </a:cubicBezTo>
                  <a:cubicBezTo>
                    <a:pt x="4" y="8"/>
                    <a:pt x="4" y="8"/>
                    <a:pt x="4" y="8"/>
                  </a:cubicBezTo>
                  <a:cubicBezTo>
                    <a:pt x="4" y="6"/>
                    <a:pt x="6" y="4"/>
                    <a:pt x="8" y="4"/>
                  </a:cubicBezTo>
                  <a:cubicBezTo>
                    <a:pt x="56" y="4"/>
                    <a:pt x="56" y="4"/>
                    <a:pt x="56" y="4"/>
                  </a:cubicBezTo>
                  <a:cubicBezTo>
                    <a:pt x="58" y="4"/>
                    <a:pt x="60" y="6"/>
                    <a:pt x="60" y="8"/>
                  </a:cubicBezTo>
                  <a:lnTo>
                    <a:pt x="6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2" name="Rectangle 149">
              <a:extLst>
                <a:ext uri="{FF2B5EF4-FFF2-40B4-BE49-F238E27FC236}">
                  <a16:creationId xmlns:a16="http://schemas.microsoft.com/office/drawing/2014/main" id="{546F1480-87FD-A54A-9E43-BA3CEF8ED08D}"/>
                </a:ext>
              </a:extLst>
            </p:cNvPr>
            <p:cNvSpPr>
              <a:spLocks noChangeArrowheads="1"/>
            </p:cNvSpPr>
            <p:nvPr/>
          </p:nvSpPr>
          <p:spPr bwMode="auto">
            <a:xfrm>
              <a:off x="3122613" y="2738438"/>
              <a:ext cx="904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4" name="Rectangle 150">
              <a:extLst>
                <a:ext uri="{FF2B5EF4-FFF2-40B4-BE49-F238E27FC236}">
                  <a16:creationId xmlns:a16="http://schemas.microsoft.com/office/drawing/2014/main" id="{6239A4B7-AEA1-634F-BDAF-A8AA47F2B666}"/>
                </a:ext>
              </a:extLst>
            </p:cNvPr>
            <p:cNvSpPr>
              <a:spLocks noChangeArrowheads="1"/>
            </p:cNvSpPr>
            <p:nvPr/>
          </p:nvSpPr>
          <p:spPr bwMode="auto">
            <a:xfrm>
              <a:off x="3122613" y="2768601"/>
              <a:ext cx="3016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Rectangle 151">
              <a:extLst>
                <a:ext uri="{FF2B5EF4-FFF2-40B4-BE49-F238E27FC236}">
                  <a16:creationId xmlns:a16="http://schemas.microsoft.com/office/drawing/2014/main" id="{10A138BA-CEA7-264B-A552-9C0849BA8FAA}"/>
                </a:ext>
              </a:extLst>
            </p:cNvPr>
            <p:cNvSpPr>
              <a:spLocks noChangeArrowheads="1"/>
            </p:cNvSpPr>
            <p:nvPr/>
          </p:nvSpPr>
          <p:spPr bwMode="auto">
            <a:xfrm>
              <a:off x="3257551" y="2738438"/>
              <a:ext cx="4603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83" name="Freeform 182">
            <a:extLst>
              <a:ext uri="{FF2B5EF4-FFF2-40B4-BE49-F238E27FC236}">
                <a16:creationId xmlns:a16="http://schemas.microsoft.com/office/drawing/2014/main" id="{95B80518-1488-364A-B4F7-920BBBA781FE}"/>
              </a:ext>
            </a:extLst>
          </p:cNvPr>
          <p:cNvSpPr>
            <a:spLocks noEditPoints="1"/>
          </p:cNvSpPr>
          <p:nvPr/>
        </p:nvSpPr>
        <p:spPr bwMode="auto">
          <a:xfrm>
            <a:off x="6673564" y="1769470"/>
            <a:ext cx="186939" cy="161112"/>
          </a:xfrm>
          <a:custGeom>
            <a:avLst/>
            <a:gdLst>
              <a:gd name="T0" fmla="*/ 97 w 193"/>
              <a:gd name="T1" fmla="*/ 82 h 166"/>
              <a:gd name="T2" fmla="*/ 113 w 193"/>
              <a:gd name="T3" fmla="*/ 91 h 166"/>
              <a:gd name="T4" fmla="*/ 193 w 193"/>
              <a:gd name="T5" fmla="*/ 61 h 166"/>
              <a:gd name="T6" fmla="*/ 193 w 193"/>
              <a:gd name="T7" fmla="*/ 27 h 166"/>
              <a:gd name="T8" fmla="*/ 179 w 193"/>
              <a:gd name="T9" fmla="*/ 27 h 166"/>
              <a:gd name="T10" fmla="*/ 179 w 193"/>
              <a:gd name="T11" fmla="*/ 25 h 166"/>
              <a:gd name="T12" fmla="*/ 158 w 193"/>
              <a:gd name="T13" fmla="*/ 25 h 166"/>
              <a:gd name="T14" fmla="*/ 158 w 193"/>
              <a:gd name="T15" fmla="*/ 27 h 166"/>
              <a:gd name="T16" fmla="*/ 140 w 193"/>
              <a:gd name="T17" fmla="*/ 27 h 166"/>
              <a:gd name="T18" fmla="*/ 140 w 193"/>
              <a:gd name="T19" fmla="*/ 14 h 166"/>
              <a:gd name="T20" fmla="*/ 128 w 193"/>
              <a:gd name="T21" fmla="*/ 2 h 166"/>
              <a:gd name="T22" fmla="*/ 119 w 193"/>
              <a:gd name="T23" fmla="*/ 2 h 166"/>
              <a:gd name="T24" fmla="*/ 119 w 193"/>
              <a:gd name="T25" fmla="*/ 0 h 166"/>
              <a:gd name="T26" fmla="*/ 74 w 193"/>
              <a:gd name="T27" fmla="*/ 0 h 166"/>
              <a:gd name="T28" fmla="*/ 74 w 193"/>
              <a:gd name="T29" fmla="*/ 2 h 166"/>
              <a:gd name="T30" fmla="*/ 65 w 193"/>
              <a:gd name="T31" fmla="*/ 2 h 166"/>
              <a:gd name="T32" fmla="*/ 53 w 193"/>
              <a:gd name="T33" fmla="*/ 14 h 166"/>
              <a:gd name="T34" fmla="*/ 53 w 193"/>
              <a:gd name="T35" fmla="*/ 27 h 166"/>
              <a:gd name="T36" fmla="*/ 35 w 193"/>
              <a:gd name="T37" fmla="*/ 27 h 166"/>
              <a:gd name="T38" fmla="*/ 35 w 193"/>
              <a:gd name="T39" fmla="*/ 25 h 166"/>
              <a:gd name="T40" fmla="*/ 14 w 193"/>
              <a:gd name="T41" fmla="*/ 25 h 166"/>
              <a:gd name="T42" fmla="*/ 14 w 193"/>
              <a:gd name="T43" fmla="*/ 27 h 166"/>
              <a:gd name="T44" fmla="*/ 0 w 193"/>
              <a:gd name="T45" fmla="*/ 27 h 166"/>
              <a:gd name="T46" fmla="*/ 0 w 193"/>
              <a:gd name="T47" fmla="*/ 61 h 166"/>
              <a:gd name="T48" fmla="*/ 81 w 193"/>
              <a:gd name="T49" fmla="*/ 91 h 166"/>
              <a:gd name="T50" fmla="*/ 97 w 193"/>
              <a:gd name="T51" fmla="*/ 82 h 166"/>
              <a:gd name="T52" fmla="*/ 61 w 193"/>
              <a:gd name="T53" fmla="*/ 14 h 166"/>
              <a:gd name="T54" fmla="*/ 65 w 193"/>
              <a:gd name="T55" fmla="*/ 10 h 166"/>
              <a:gd name="T56" fmla="*/ 74 w 193"/>
              <a:gd name="T57" fmla="*/ 10 h 166"/>
              <a:gd name="T58" fmla="*/ 74 w 193"/>
              <a:gd name="T59" fmla="*/ 12 h 166"/>
              <a:gd name="T60" fmla="*/ 119 w 193"/>
              <a:gd name="T61" fmla="*/ 12 h 166"/>
              <a:gd name="T62" fmla="*/ 119 w 193"/>
              <a:gd name="T63" fmla="*/ 10 h 166"/>
              <a:gd name="T64" fmla="*/ 128 w 193"/>
              <a:gd name="T65" fmla="*/ 10 h 166"/>
              <a:gd name="T66" fmla="*/ 132 w 193"/>
              <a:gd name="T67" fmla="*/ 14 h 166"/>
              <a:gd name="T68" fmla="*/ 132 w 193"/>
              <a:gd name="T69" fmla="*/ 27 h 166"/>
              <a:gd name="T70" fmla="*/ 61 w 193"/>
              <a:gd name="T71" fmla="*/ 27 h 166"/>
              <a:gd name="T72" fmla="*/ 61 w 193"/>
              <a:gd name="T73" fmla="*/ 14 h 166"/>
              <a:gd name="T74" fmla="*/ 193 w 193"/>
              <a:gd name="T75" fmla="*/ 70 h 166"/>
              <a:gd name="T76" fmla="*/ 193 w 193"/>
              <a:gd name="T77" fmla="*/ 166 h 166"/>
              <a:gd name="T78" fmla="*/ 0 w 193"/>
              <a:gd name="T79" fmla="*/ 166 h 166"/>
              <a:gd name="T80" fmla="*/ 0 w 193"/>
              <a:gd name="T81" fmla="*/ 70 h 166"/>
              <a:gd name="T82" fmla="*/ 78 w 193"/>
              <a:gd name="T83" fmla="*/ 101 h 166"/>
              <a:gd name="T84" fmla="*/ 97 w 193"/>
              <a:gd name="T85" fmla="*/ 120 h 166"/>
              <a:gd name="T86" fmla="*/ 116 w 193"/>
              <a:gd name="T87" fmla="*/ 101 h 166"/>
              <a:gd name="T88" fmla="*/ 193 w 193"/>
              <a:gd name="T89" fmla="*/ 70 h 166"/>
              <a:gd name="T90" fmla="*/ 110 w 193"/>
              <a:gd name="T91" fmla="*/ 101 h 166"/>
              <a:gd name="T92" fmla="*/ 97 w 193"/>
              <a:gd name="T93" fmla="*/ 115 h 166"/>
              <a:gd name="T94" fmla="*/ 83 w 193"/>
              <a:gd name="T95" fmla="*/ 101 h 166"/>
              <a:gd name="T96" fmla="*/ 97 w 193"/>
              <a:gd name="T97" fmla="*/ 88 h 166"/>
              <a:gd name="T98" fmla="*/ 110 w 193"/>
              <a:gd name="T99" fmla="*/ 10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3" h="166">
                <a:moveTo>
                  <a:pt x="97" y="82"/>
                </a:moveTo>
                <a:cubicBezTo>
                  <a:pt x="103" y="82"/>
                  <a:pt x="109" y="86"/>
                  <a:pt x="113" y="91"/>
                </a:cubicBezTo>
                <a:cubicBezTo>
                  <a:pt x="193" y="61"/>
                  <a:pt x="193" y="61"/>
                  <a:pt x="193" y="61"/>
                </a:cubicBezTo>
                <a:cubicBezTo>
                  <a:pt x="193" y="27"/>
                  <a:pt x="193" y="27"/>
                  <a:pt x="193" y="27"/>
                </a:cubicBezTo>
                <a:cubicBezTo>
                  <a:pt x="179" y="27"/>
                  <a:pt x="179" y="27"/>
                  <a:pt x="179" y="27"/>
                </a:cubicBezTo>
                <a:cubicBezTo>
                  <a:pt x="179" y="25"/>
                  <a:pt x="179" y="25"/>
                  <a:pt x="179" y="25"/>
                </a:cubicBezTo>
                <a:cubicBezTo>
                  <a:pt x="158" y="25"/>
                  <a:pt x="158" y="25"/>
                  <a:pt x="158" y="25"/>
                </a:cubicBezTo>
                <a:cubicBezTo>
                  <a:pt x="158" y="27"/>
                  <a:pt x="158" y="27"/>
                  <a:pt x="158" y="27"/>
                </a:cubicBezTo>
                <a:cubicBezTo>
                  <a:pt x="140" y="27"/>
                  <a:pt x="140" y="27"/>
                  <a:pt x="140" y="27"/>
                </a:cubicBezTo>
                <a:cubicBezTo>
                  <a:pt x="140" y="14"/>
                  <a:pt x="140" y="14"/>
                  <a:pt x="140" y="14"/>
                </a:cubicBezTo>
                <a:cubicBezTo>
                  <a:pt x="140" y="7"/>
                  <a:pt x="135" y="2"/>
                  <a:pt x="128" y="2"/>
                </a:cubicBezTo>
                <a:cubicBezTo>
                  <a:pt x="119" y="2"/>
                  <a:pt x="119" y="2"/>
                  <a:pt x="119" y="2"/>
                </a:cubicBezTo>
                <a:cubicBezTo>
                  <a:pt x="119" y="0"/>
                  <a:pt x="119" y="0"/>
                  <a:pt x="119" y="0"/>
                </a:cubicBezTo>
                <a:cubicBezTo>
                  <a:pt x="74" y="0"/>
                  <a:pt x="74" y="0"/>
                  <a:pt x="74" y="0"/>
                </a:cubicBezTo>
                <a:cubicBezTo>
                  <a:pt x="74" y="2"/>
                  <a:pt x="74" y="2"/>
                  <a:pt x="74" y="2"/>
                </a:cubicBezTo>
                <a:cubicBezTo>
                  <a:pt x="65" y="2"/>
                  <a:pt x="65" y="2"/>
                  <a:pt x="65" y="2"/>
                </a:cubicBezTo>
                <a:cubicBezTo>
                  <a:pt x="58" y="2"/>
                  <a:pt x="53" y="7"/>
                  <a:pt x="53" y="14"/>
                </a:cubicBezTo>
                <a:cubicBezTo>
                  <a:pt x="53" y="27"/>
                  <a:pt x="53" y="27"/>
                  <a:pt x="53" y="27"/>
                </a:cubicBezTo>
                <a:cubicBezTo>
                  <a:pt x="35" y="27"/>
                  <a:pt x="35" y="27"/>
                  <a:pt x="35" y="27"/>
                </a:cubicBezTo>
                <a:cubicBezTo>
                  <a:pt x="35" y="25"/>
                  <a:pt x="35" y="25"/>
                  <a:pt x="35" y="25"/>
                </a:cubicBezTo>
                <a:cubicBezTo>
                  <a:pt x="14" y="25"/>
                  <a:pt x="14" y="25"/>
                  <a:pt x="14" y="25"/>
                </a:cubicBezTo>
                <a:cubicBezTo>
                  <a:pt x="14" y="27"/>
                  <a:pt x="14" y="27"/>
                  <a:pt x="14" y="27"/>
                </a:cubicBezTo>
                <a:cubicBezTo>
                  <a:pt x="0" y="27"/>
                  <a:pt x="0" y="27"/>
                  <a:pt x="0" y="27"/>
                </a:cubicBezTo>
                <a:cubicBezTo>
                  <a:pt x="0" y="61"/>
                  <a:pt x="0" y="61"/>
                  <a:pt x="0" y="61"/>
                </a:cubicBezTo>
                <a:cubicBezTo>
                  <a:pt x="81" y="91"/>
                  <a:pt x="81" y="91"/>
                  <a:pt x="81" y="91"/>
                </a:cubicBezTo>
                <a:cubicBezTo>
                  <a:pt x="84" y="86"/>
                  <a:pt x="90" y="82"/>
                  <a:pt x="97" y="82"/>
                </a:cubicBezTo>
                <a:moveTo>
                  <a:pt x="61" y="14"/>
                </a:moveTo>
                <a:cubicBezTo>
                  <a:pt x="61" y="11"/>
                  <a:pt x="63" y="10"/>
                  <a:pt x="65" y="10"/>
                </a:cubicBezTo>
                <a:cubicBezTo>
                  <a:pt x="74" y="10"/>
                  <a:pt x="74" y="10"/>
                  <a:pt x="74" y="10"/>
                </a:cubicBezTo>
                <a:cubicBezTo>
                  <a:pt x="74" y="12"/>
                  <a:pt x="74" y="12"/>
                  <a:pt x="74" y="12"/>
                </a:cubicBezTo>
                <a:cubicBezTo>
                  <a:pt x="119" y="12"/>
                  <a:pt x="119" y="12"/>
                  <a:pt x="119" y="12"/>
                </a:cubicBezTo>
                <a:cubicBezTo>
                  <a:pt x="119" y="10"/>
                  <a:pt x="119" y="10"/>
                  <a:pt x="119" y="10"/>
                </a:cubicBezTo>
                <a:cubicBezTo>
                  <a:pt x="128" y="10"/>
                  <a:pt x="128" y="10"/>
                  <a:pt x="128" y="10"/>
                </a:cubicBezTo>
                <a:cubicBezTo>
                  <a:pt x="130" y="10"/>
                  <a:pt x="132" y="11"/>
                  <a:pt x="132" y="14"/>
                </a:cubicBezTo>
                <a:cubicBezTo>
                  <a:pt x="132" y="27"/>
                  <a:pt x="132" y="27"/>
                  <a:pt x="132" y="27"/>
                </a:cubicBezTo>
                <a:cubicBezTo>
                  <a:pt x="61" y="27"/>
                  <a:pt x="61" y="27"/>
                  <a:pt x="61" y="27"/>
                </a:cubicBezTo>
                <a:lnTo>
                  <a:pt x="61" y="14"/>
                </a:lnTo>
                <a:close/>
                <a:moveTo>
                  <a:pt x="193" y="70"/>
                </a:moveTo>
                <a:cubicBezTo>
                  <a:pt x="193" y="166"/>
                  <a:pt x="193" y="166"/>
                  <a:pt x="193" y="166"/>
                </a:cubicBezTo>
                <a:cubicBezTo>
                  <a:pt x="0" y="166"/>
                  <a:pt x="0" y="166"/>
                  <a:pt x="0" y="166"/>
                </a:cubicBezTo>
                <a:cubicBezTo>
                  <a:pt x="0" y="70"/>
                  <a:pt x="0" y="70"/>
                  <a:pt x="0" y="70"/>
                </a:cubicBezTo>
                <a:cubicBezTo>
                  <a:pt x="78" y="101"/>
                  <a:pt x="78" y="101"/>
                  <a:pt x="78" y="101"/>
                </a:cubicBezTo>
                <a:cubicBezTo>
                  <a:pt x="78" y="112"/>
                  <a:pt x="86" y="120"/>
                  <a:pt x="97" y="120"/>
                </a:cubicBezTo>
                <a:cubicBezTo>
                  <a:pt x="107" y="120"/>
                  <a:pt x="116" y="112"/>
                  <a:pt x="116" y="101"/>
                </a:cubicBezTo>
                <a:lnTo>
                  <a:pt x="193" y="70"/>
                </a:lnTo>
                <a:close/>
                <a:moveTo>
                  <a:pt x="110" y="101"/>
                </a:moveTo>
                <a:cubicBezTo>
                  <a:pt x="110" y="109"/>
                  <a:pt x="104" y="115"/>
                  <a:pt x="97" y="115"/>
                </a:cubicBezTo>
                <a:cubicBezTo>
                  <a:pt x="89" y="115"/>
                  <a:pt x="83" y="109"/>
                  <a:pt x="83" y="101"/>
                </a:cubicBezTo>
                <a:cubicBezTo>
                  <a:pt x="83" y="94"/>
                  <a:pt x="89" y="88"/>
                  <a:pt x="97" y="88"/>
                </a:cubicBezTo>
                <a:cubicBezTo>
                  <a:pt x="104" y="88"/>
                  <a:pt x="110" y="94"/>
                  <a:pt x="110" y="10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85">
            <a:extLst>
              <a:ext uri="{FF2B5EF4-FFF2-40B4-BE49-F238E27FC236}">
                <a16:creationId xmlns:a16="http://schemas.microsoft.com/office/drawing/2014/main" id="{CF1A8932-3977-334D-AD5D-44072876E87D}"/>
              </a:ext>
            </a:extLst>
          </p:cNvPr>
          <p:cNvSpPr>
            <a:spLocks noEditPoints="1"/>
          </p:cNvSpPr>
          <p:nvPr/>
        </p:nvSpPr>
        <p:spPr bwMode="auto">
          <a:xfrm>
            <a:off x="5829331" y="1758856"/>
            <a:ext cx="181971" cy="182340"/>
          </a:xfrm>
          <a:custGeom>
            <a:avLst/>
            <a:gdLst>
              <a:gd name="T0" fmla="*/ 23 w 209"/>
              <a:gd name="T1" fmla="*/ 84 h 209"/>
              <a:gd name="T2" fmla="*/ 186 w 209"/>
              <a:gd name="T3" fmla="*/ 71 h 209"/>
              <a:gd name="T4" fmla="*/ 13 w 209"/>
              <a:gd name="T5" fmla="*/ 192 h 209"/>
              <a:gd name="T6" fmla="*/ 196 w 209"/>
              <a:gd name="T7" fmla="*/ 179 h 209"/>
              <a:gd name="T8" fmla="*/ 13 w 209"/>
              <a:gd name="T9" fmla="*/ 192 h 209"/>
              <a:gd name="T10" fmla="*/ 205 w 209"/>
              <a:gd name="T11" fmla="*/ 209 h 209"/>
              <a:gd name="T12" fmla="*/ 4 w 209"/>
              <a:gd name="T13" fmla="*/ 196 h 209"/>
              <a:gd name="T14" fmla="*/ 182 w 209"/>
              <a:gd name="T15" fmla="*/ 98 h 209"/>
              <a:gd name="T16" fmla="*/ 159 w 209"/>
              <a:gd name="T17" fmla="*/ 88 h 209"/>
              <a:gd name="T18" fmla="*/ 162 w 209"/>
              <a:gd name="T19" fmla="*/ 98 h 209"/>
              <a:gd name="T20" fmla="*/ 159 w 209"/>
              <a:gd name="T21" fmla="*/ 166 h 209"/>
              <a:gd name="T22" fmla="*/ 182 w 209"/>
              <a:gd name="T23" fmla="*/ 175 h 209"/>
              <a:gd name="T24" fmla="*/ 179 w 209"/>
              <a:gd name="T25" fmla="*/ 166 h 209"/>
              <a:gd name="T26" fmla="*/ 182 w 209"/>
              <a:gd name="T27" fmla="*/ 98 h 209"/>
              <a:gd name="T28" fmla="*/ 49 w 209"/>
              <a:gd name="T29" fmla="*/ 88 h 209"/>
              <a:gd name="T30" fmla="*/ 27 w 209"/>
              <a:gd name="T31" fmla="*/ 98 h 209"/>
              <a:gd name="T32" fmla="*/ 30 w 209"/>
              <a:gd name="T33" fmla="*/ 166 h 209"/>
              <a:gd name="T34" fmla="*/ 27 w 209"/>
              <a:gd name="T35" fmla="*/ 175 h 209"/>
              <a:gd name="T36" fmla="*/ 49 w 209"/>
              <a:gd name="T37" fmla="*/ 166 h 209"/>
              <a:gd name="T38" fmla="*/ 47 w 209"/>
              <a:gd name="T39" fmla="*/ 98 h 209"/>
              <a:gd name="T40" fmla="*/ 138 w 209"/>
              <a:gd name="T41" fmla="*/ 98 h 209"/>
              <a:gd name="T42" fmla="*/ 115 w 209"/>
              <a:gd name="T43" fmla="*/ 88 h 209"/>
              <a:gd name="T44" fmla="*/ 118 w 209"/>
              <a:gd name="T45" fmla="*/ 98 h 209"/>
              <a:gd name="T46" fmla="*/ 115 w 209"/>
              <a:gd name="T47" fmla="*/ 166 h 209"/>
              <a:gd name="T48" fmla="*/ 138 w 209"/>
              <a:gd name="T49" fmla="*/ 175 h 209"/>
              <a:gd name="T50" fmla="*/ 135 w 209"/>
              <a:gd name="T51" fmla="*/ 166 h 209"/>
              <a:gd name="T52" fmla="*/ 138 w 209"/>
              <a:gd name="T53" fmla="*/ 98 h 209"/>
              <a:gd name="T54" fmla="*/ 94 w 209"/>
              <a:gd name="T55" fmla="*/ 88 h 209"/>
              <a:gd name="T56" fmla="*/ 71 w 209"/>
              <a:gd name="T57" fmla="*/ 98 h 209"/>
              <a:gd name="T58" fmla="*/ 74 w 209"/>
              <a:gd name="T59" fmla="*/ 166 h 209"/>
              <a:gd name="T60" fmla="*/ 71 w 209"/>
              <a:gd name="T61" fmla="*/ 175 h 209"/>
              <a:gd name="T62" fmla="*/ 94 w 209"/>
              <a:gd name="T63" fmla="*/ 166 h 209"/>
              <a:gd name="T64" fmla="*/ 91 w 209"/>
              <a:gd name="T65" fmla="*/ 98 h 209"/>
              <a:gd name="T66" fmla="*/ 209 w 209"/>
              <a:gd name="T67" fmla="*/ 67 h 209"/>
              <a:gd name="T68" fmla="*/ 104 w 209"/>
              <a:gd name="T69" fmla="*/ 0 h 209"/>
              <a:gd name="T70" fmla="*/ 116 w 209"/>
              <a:gd name="T71" fmla="*/ 46 h 209"/>
              <a:gd name="T72" fmla="*/ 93 w 209"/>
              <a:gd name="T73" fmla="*/ 46 h 209"/>
              <a:gd name="T74" fmla="*/ 116 w 209"/>
              <a:gd name="T75" fmla="*/ 4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 h="209">
                <a:moveTo>
                  <a:pt x="186" y="84"/>
                </a:moveTo>
                <a:cubicBezTo>
                  <a:pt x="23" y="84"/>
                  <a:pt x="23" y="84"/>
                  <a:pt x="23" y="84"/>
                </a:cubicBezTo>
                <a:cubicBezTo>
                  <a:pt x="23" y="71"/>
                  <a:pt x="23" y="71"/>
                  <a:pt x="23" y="71"/>
                </a:cubicBezTo>
                <a:cubicBezTo>
                  <a:pt x="186" y="71"/>
                  <a:pt x="186" y="71"/>
                  <a:pt x="186" y="71"/>
                </a:cubicBezTo>
                <a:lnTo>
                  <a:pt x="186" y="84"/>
                </a:lnTo>
                <a:close/>
                <a:moveTo>
                  <a:pt x="13" y="192"/>
                </a:moveTo>
                <a:cubicBezTo>
                  <a:pt x="196" y="192"/>
                  <a:pt x="196" y="192"/>
                  <a:pt x="196" y="192"/>
                </a:cubicBezTo>
                <a:cubicBezTo>
                  <a:pt x="196" y="179"/>
                  <a:pt x="196" y="179"/>
                  <a:pt x="196" y="179"/>
                </a:cubicBezTo>
                <a:cubicBezTo>
                  <a:pt x="13" y="179"/>
                  <a:pt x="13" y="179"/>
                  <a:pt x="13" y="179"/>
                </a:cubicBezTo>
                <a:lnTo>
                  <a:pt x="13" y="192"/>
                </a:lnTo>
                <a:close/>
                <a:moveTo>
                  <a:pt x="4" y="209"/>
                </a:moveTo>
                <a:cubicBezTo>
                  <a:pt x="205" y="209"/>
                  <a:pt x="205" y="209"/>
                  <a:pt x="205" y="209"/>
                </a:cubicBezTo>
                <a:cubicBezTo>
                  <a:pt x="205" y="196"/>
                  <a:pt x="205" y="196"/>
                  <a:pt x="205" y="196"/>
                </a:cubicBezTo>
                <a:cubicBezTo>
                  <a:pt x="4" y="196"/>
                  <a:pt x="4" y="196"/>
                  <a:pt x="4" y="196"/>
                </a:cubicBezTo>
                <a:lnTo>
                  <a:pt x="4" y="209"/>
                </a:lnTo>
                <a:close/>
                <a:moveTo>
                  <a:pt x="182" y="98"/>
                </a:moveTo>
                <a:cubicBezTo>
                  <a:pt x="182" y="88"/>
                  <a:pt x="182" y="88"/>
                  <a:pt x="182" y="88"/>
                </a:cubicBezTo>
                <a:cubicBezTo>
                  <a:pt x="159" y="88"/>
                  <a:pt x="159" y="88"/>
                  <a:pt x="159" y="88"/>
                </a:cubicBezTo>
                <a:cubicBezTo>
                  <a:pt x="159" y="98"/>
                  <a:pt x="159" y="98"/>
                  <a:pt x="159" y="98"/>
                </a:cubicBezTo>
                <a:cubicBezTo>
                  <a:pt x="162" y="98"/>
                  <a:pt x="162" y="98"/>
                  <a:pt x="162" y="98"/>
                </a:cubicBezTo>
                <a:cubicBezTo>
                  <a:pt x="162" y="166"/>
                  <a:pt x="162" y="166"/>
                  <a:pt x="162" y="166"/>
                </a:cubicBezTo>
                <a:cubicBezTo>
                  <a:pt x="159" y="166"/>
                  <a:pt x="159" y="166"/>
                  <a:pt x="159" y="166"/>
                </a:cubicBezTo>
                <a:cubicBezTo>
                  <a:pt x="159" y="175"/>
                  <a:pt x="159" y="175"/>
                  <a:pt x="159" y="175"/>
                </a:cubicBezTo>
                <a:cubicBezTo>
                  <a:pt x="182" y="175"/>
                  <a:pt x="182" y="175"/>
                  <a:pt x="182" y="175"/>
                </a:cubicBezTo>
                <a:cubicBezTo>
                  <a:pt x="182" y="166"/>
                  <a:pt x="182" y="166"/>
                  <a:pt x="182" y="166"/>
                </a:cubicBezTo>
                <a:cubicBezTo>
                  <a:pt x="179" y="166"/>
                  <a:pt x="179" y="166"/>
                  <a:pt x="179" y="166"/>
                </a:cubicBezTo>
                <a:cubicBezTo>
                  <a:pt x="179" y="98"/>
                  <a:pt x="179" y="98"/>
                  <a:pt x="179" y="98"/>
                </a:cubicBezTo>
                <a:lnTo>
                  <a:pt x="182" y="98"/>
                </a:lnTo>
                <a:close/>
                <a:moveTo>
                  <a:pt x="49" y="98"/>
                </a:moveTo>
                <a:cubicBezTo>
                  <a:pt x="49" y="88"/>
                  <a:pt x="49" y="88"/>
                  <a:pt x="49" y="88"/>
                </a:cubicBezTo>
                <a:cubicBezTo>
                  <a:pt x="27" y="88"/>
                  <a:pt x="27" y="88"/>
                  <a:pt x="27" y="88"/>
                </a:cubicBezTo>
                <a:cubicBezTo>
                  <a:pt x="27" y="98"/>
                  <a:pt x="27" y="98"/>
                  <a:pt x="27" y="98"/>
                </a:cubicBezTo>
                <a:cubicBezTo>
                  <a:pt x="30" y="98"/>
                  <a:pt x="30" y="98"/>
                  <a:pt x="30" y="98"/>
                </a:cubicBezTo>
                <a:cubicBezTo>
                  <a:pt x="30" y="166"/>
                  <a:pt x="30" y="166"/>
                  <a:pt x="30" y="166"/>
                </a:cubicBezTo>
                <a:cubicBezTo>
                  <a:pt x="27" y="166"/>
                  <a:pt x="27" y="166"/>
                  <a:pt x="27" y="166"/>
                </a:cubicBezTo>
                <a:cubicBezTo>
                  <a:pt x="27" y="175"/>
                  <a:pt x="27" y="175"/>
                  <a:pt x="27" y="175"/>
                </a:cubicBezTo>
                <a:cubicBezTo>
                  <a:pt x="49" y="175"/>
                  <a:pt x="49" y="175"/>
                  <a:pt x="49" y="175"/>
                </a:cubicBezTo>
                <a:cubicBezTo>
                  <a:pt x="49" y="166"/>
                  <a:pt x="49" y="166"/>
                  <a:pt x="49" y="166"/>
                </a:cubicBezTo>
                <a:cubicBezTo>
                  <a:pt x="47" y="166"/>
                  <a:pt x="47" y="166"/>
                  <a:pt x="47" y="166"/>
                </a:cubicBezTo>
                <a:cubicBezTo>
                  <a:pt x="47" y="98"/>
                  <a:pt x="47" y="98"/>
                  <a:pt x="47" y="98"/>
                </a:cubicBezTo>
                <a:lnTo>
                  <a:pt x="49" y="98"/>
                </a:lnTo>
                <a:close/>
                <a:moveTo>
                  <a:pt x="138" y="98"/>
                </a:moveTo>
                <a:cubicBezTo>
                  <a:pt x="138" y="88"/>
                  <a:pt x="138" y="88"/>
                  <a:pt x="138" y="88"/>
                </a:cubicBezTo>
                <a:cubicBezTo>
                  <a:pt x="115" y="88"/>
                  <a:pt x="115" y="88"/>
                  <a:pt x="115" y="88"/>
                </a:cubicBezTo>
                <a:cubicBezTo>
                  <a:pt x="115" y="98"/>
                  <a:pt x="115" y="98"/>
                  <a:pt x="115" y="98"/>
                </a:cubicBezTo>
                <a:cubicBezTo>
                  <a:pt x="118" y="98"/>
                  <a:pt x="118" y="98"/>
                  <a:pt x="118" y="98"/>
                </a:cubicBezTo>
                <a:cubicBezTo>
                  <a:pt x="118" y="166"/>
                  <a:pt x="118" y="166"/>
                  <a:pt x="118" y="166"/>
                </a:cubicBezTo>
                <a:cubicBezTo>
                  <a:pt x="115" y="166"/>
                  <a:pt x="115" y="166"/>
                  <a:pt x="115" y="166"/>
                </a:cubicBezTo>
                <a:cubicBezTo>
                  <a:pt x="115" y="175"/>
                  <a:pt x="115" y="175"/>
                  <a:pt x="115" y="175"/>
                </a:cubicBezTo>
                <a:cubicBezTo>
                  <a:pt x="138" y="175"/>
                  <a:pt x="138" y="175"/>
                  <a:pt x="138" y="175"/>
                </a:cubicBezTo>
                <a:cubicBezTo>
                  <a:pt x="138" y="166"/>
                  <a:pt x="138" y="166"/>
                  <a:pt x="138" y="166"/>
                </a:cubicBezTo>
                <a:cubicBezTo>
                  <a:pt x="135" y="166"/>
                  <a:pt x="135" y="166"/>
                  <a:pt x="135" y="166"/>
                </a:cubicBezTo>
                <a:cubicBezTo>
                  <a:pt x="135" y="98"/>
                  <a:pt x="135" y="98"/>
                  <a:pt x="135" y="98"/>
                </a:cubicBezTo>
                <a:lnTo>
                  <a:pt x="138" y="98"/>
                </a:lnTo>
                <a:close/>
                <a:moveTo>
                  <a:pt x="94" y="98"/>
                </a:moveTo>
                <a:cubicBezTo>
                  <a:pt x="94" y="88"/>
                  <a:pt x="94" y="88"/>
                  <a:pt x="94" y="88"/>
                </a:cubicBezTo>
                <a:cubicBezTo>
                  <a:pt x="71" y="88"/>
                  <a:pt x="71" y="88"/>
                  <a:pt x="71" y="88"/>
                </a:cubicBezTo>
                <a:cubicBezTo>
                  <a:pt x="71" y="98"/>
                  <a:pt x="71" y="98"/>
                  <a:pt x="71" y="98"/>
                </a:cubicBezTo>
                <a:cubicBezTo>
                  <a:pt x="74" y="98"/>
                  <a:pt x="74" y="98"/>
                  <a:pt x="74" y="98"/>
                </a:cubicBezTo>
                <a:cubicBezTo>
                  <a:pt x="74" y="166"/>
                  <a:pt x="74" y="166"/>
                  <a:pt x="74" y="166"/>
                </a:cubicBezTo>
                <a:cubicBezTo>
                  <a:pt x="71" y="166"/>
                  <a:pt x="71" y="166"/>
                  <a:pt x="71" y="166"/>
                </a:cubicBezTo>
                <a:cubicBezTo>
                  <a:pt x="71" y="175"/>
                  <a:pt x="71" y="175"/>
                  <a:pt x="71" y="175"/>
                </a:cubicBezTo>
                <a:cubicBezTo>
                  <a:pt x="94" y="175"/>
                  <a:pt x="94" y="175"/>
                  <a:pt x="94" y="175"/>
                </a:cubicBezTo>
                <a:cubicBezTo>
                  <a:pt x="94" y="166"/>
                  <a:pt x="94" y="166"/>
                  <a:pt x="94" y="166"/>
                </a:cubicBezTo>
                <a:cubicBezTo>
                  <a:pt x="91" y="166"/>
                  <a:pt x="91" y="166"/>
                  <a:pt x="91" y="166"/>
                </a:cubicBezTo>
                <a:cubicBezTo>
                  <a:pt x="91" y="98"/>
                  <a:pt x="91" y="98"/>
                  <a:pt x="91" y="98"/>
                </a:cubicBezTo>
                <a:lnTo>
                  <a:pt x="94" y="98"/>
                </a:lnTo>
                <a:close/>
                <a:moveTo>
                  <a:pt x="209" y="67"/>
                </a:moveTo>
                <a:cubicBezTo>
                  <a:pt x="0" y="67"/>
                  <a:pt x="0" y="67"/>
                  <a:pt x="0" y="67"/>
                </a:cubicBezTo>
                <a:cubicBezTo>
                  <a:pt x="104" y="0"/>
                  <a:pt x="104" y="0"/>
                  <a:pt x="104" y="0"/>
                </a:cubicBezTo>
                <a:lnTo>
                  <a:pt x="209" y="67"/>
                </a:lnTo>
                <a:close/>
                <a:moveTo>
                  <a:pt x="116" y="46"/>
                </a:moveTo>
                <a:cubicBezTo>
                  <a:pt x="116" y="40"/>
                  <a:pt x="111" y="35"/>
                  <a:pt x="104" y="35"/>
                </a:cubicBezTo>
                <a:cubicBezTo>
                  <a:pt x="98" y="35"/>
                  <a:pt x="93" y="40"/>
                  <a:pt x="93" y="46"/>
                </a:cubicBezTo>
                <a:cubicBezTo>
                  <a:pt x="93" y="53"/>
                  <a:pt x="98" y="58"/>
                  <a:pt x="104" y="58"/>
                </a:cubicBezTo>
                <a:cubicBezTo>
                  <a:pt x="111" y="58"/>
                  <a:pt x="116" y="53"/>
                  <a:pt x="116" y="4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88">
            <a:extLst>
              <a:ext uri="{FF2B5EF4-FFF2-40B4-BE49-F238E27FC236}">
                <a16:creationId xmlns:a16="http://schemas.microsoft.com/office/drawing/2014/main" id="{5E4BC609-8D89-F24E-B474-D2C31D422723}"/>
              </a:ext>
            </a:extLst>
          </p:cNvPr>
          <p:cNvSpPr>
            <a:spLocks noEditPoints="1"/>
          </p:cNvSpPr>
          <p:nvPr/>
        </p:nvSpPr>
        <p:spPr bwMode="auto">
          <a:xfrm>
            <a:off x="7469513" y="1748140"/>
            <a:ext cx="162931" cy="203772"/>
          </a:xfrm>
          <a:custGeom>
            <a:avLst/>
            <a:gdLst>
              <a:gd name="T0" fmla="*/ 154 w 159"/>
              <a:gd name="T1" fmla="*/ 18 h 198"/>
              <a:gd name="T2" fmla="*/ 141 w 159"/>
              <a:gd name="T3" fmla="*/ 19 h 198"/>
              <a:gd name="T4" fmla="*/ 82 w 159"/>
              <a:gd name="T5" fmla="*/ 2 h 198"/>
              <a:gd name="T6" fmla="*/ 79 w 159"/>
              <a:gd name="T7" fmla="*/ 0 h 198"/>
              <a:gd name="T8" fmla="*/ 77 w 159"/>
              <a:gd name="T9" fmla="*/ 2 h 198"/>
              <a:gd name="T10" fmla="*/ 18 w 159"/>
              <a:gd name="T11" fmla="*/ 19 h 198"/>
              <a:gd name="T12" fmla="*/ 4 w 159"/>
              <a:gd name="T13" fmla="*/ 18 h 198"/>
              <a:gd name="T14" fmla="*/ 0 w 159"/>
              <a:gd name="T15" fmla="*/ 18 h 198"/>
              <a:gd name="T16" fmla="*/ 0 w 159"/>
              <a:gd name="T17" fmla="*/ 129 h 198"/>
              <a:gd name="T18" fmla="*/ 52 w 159"/>
              <a:gd name="T19" fmla="*/ 180 h 198"/>
              <a:gd name="T20" fmla="*/ 76 w 159"/>
              <a:gd name="T21" fmla="*/ 195 h 198"/>
              <a:gd name="T22" fmla="*/ 79 w 159"/>
              <a:gd name="T23" fmla="*/ 198 h 198"/>
              <a:gd name="T24" fmla="*/ 82 w 159"/>
              <a:gd name="T25" fmla="*/ 195 h 198"/>
              <a:gd name="T26" fmla="*/ 106 w 159"/>
              <a:gd name="T27" fmla="*/ 180 h 198"/>
              <a:gd name="T28" fmla="*/ 159 w 159"/>
              <a:gd name="T29" fmla="*/ 129 h 198"/>
              <a:gd name="T30" fmla="*/ 159 w 159"/>
              <a:gd name="T31" fmla="*/ 18 h 198"/>
              <a:gd name="T32" fmla="*/ 154 w 159"/>
              <a:gd name="T33" fmla="*/ 18 h 198"/>
              <a:gd name="T34" fmla="*/ 149 w 159"/>
              <a:gd name="T35" fmla="*/ 129 h 198"/>
              <a:gd name="T36" fmla="*/ 103 w 159"/>
              <a:gd name="T37" fmla="*/ 170 h 198"/>
              <a:gd name="T38" fmla="*/ 79 w 159"/>
              <a:gd name="T39" fmla="*/ 184 h 198"/>
              <a:gd name="T40" fmla="*/ 56 w 159"/>
              <a:gd name="T41" fmla="*/ 170 h 198"/>
              <a:gd name="T42" fmla="*/ 10 w 159"/>
              <a:gd name="T43" fmla="*/ 129 h 198"/>
              <a:gd name="T44" fmla="*/ 10 w 159"/>
              <a:gd name="T45" fmla="*/ 29 h 198"/>
              <a:gd name="T46" fmla="*/ 79 w 159"/>
              <a:gd name="T47" fmla="*/ 13 h 198"/>
              <a:gd name="T48" fmla="*/ 149 w 159"/>
              <a:gd name="T49" fmla="*/ 29 h 198"/>
              <a:gd name="T50" fmla="*/ 149 w 159"/>
              <a:gd name="T51" fmla="*/ 129 h 198"/>
              <a:gd name="T52" fmla="*/ 79 w 159"/>
              <a:gd name="T53" fmla="*/ 20 h 198"/>
              <a:gd name="T54" fmla="*/ 143 w 159"/>
              <a:gd name="T55" fmla="*/ 35 h 198"/>
              <a:gd name="T56" fmla="*/ 143 w 159"/>
              <a:gd name="T57" fmla="*/ 129 h 198"/>
              <a:gd name="T58" fmla="*/ 101 w 159"/>
              <a:gd name="T59" fmla="*/ 165 h 198"/>
              <a:gd name="T60" fmla="*/ 79 w 159"/>
              <a:gd name="T61" fmla="*/ 176 h 198"/>
              <a:gd name="T62" fmla="*/ 79 w 159"/>
              <a:gd name="T63" fmla="*/ 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9" h="198">
                <a:moveTo>
                  <a:pt x="154" y="18"/>
                </a:moveTo>
                <a:cubicBezTo>
                  <a:pt x="150" y="19"/>
                  <a:pt x="145" y="19"/>
                  <a:pt x="141" y="19"/>
                </a:cubicBezTo>
                <a:cubicBezTo>
                  <a:pt x="117" y="19"/>
                  <a:pt x="95" y="13"/>
                  <a:pt x="82" y="2"/>
                </a:cubicBezTo>
                <a:cubicBezTo>
                  <a:pt x="79" y="0"/>
                  <a:pt x="79" y="0"/>
                  <a:pt x="79" y="0"/>
                </a:cubicBezTo>
                <a:cubicBezTo>
                  <a:pt x="77" y="2"/>
                  <a:pt x="77" y="2"/>
                  <a:pt x="77" y="2"/>
                </a:cubicBezTo>
                <a:cubicBezTo>
                  <a:pt x="63" y="13"/>
                  <a:pt x="41" y="19"/>
                  <a:pt x="18" y="19"/>
                </a:cubicBezTo>
                <a:cubicBezTo>
                  <a:pt x="13" y="19"/>
                  <a:pt x="9" y="19"/>
                  <a:pt x="4" y="18"/>
                </a:cubicBezTo>
                <a:cubicBezTo>
                  <a:pt x="0" y="18"/>
                  <a:pt x="0" y="18"/>
                  <a:pt x="0" y="18"/>
                </a:cubicBezTo>
                <a:cubicBezTo>
                  <a:pt x="0" y="129"/>
                  <a:pt x="0" y="129"/>
                  <a:pt x="0" y="129"/>
                </a:cubicBezTo>
                <a:cubicBezTo>
                  <a:pt x="0" y="161"/>
                  <a:pt x="29" y="171"/>
                  <a:pt x="52" y="180"/>
                </a:cubicBezTo>
                <a:cubicBezTo>
                  <a:pt x="68" y="185"/>
                  <a:pt x="76" y="194"/>
                  <a:pt x="76" y="195"/>
                </a:cubicBezTo>
                <a:cubicBezTo>
                  <a:pt x="79" y="198"/>
                  <a:pt x="79" y="198"/>
                  <a:pt x="79" y="198"/>
                </a:cubicBezTo>
                <a:cubicBezTo>
                  <a:pt x="82" y="195"/>
                  <a:pt x="82" y="195"/>
                  <a:pt x="82" y="195"/>
                </a:cubicBezTo>
                <a:cubicBezTo>
                  <a:pt x="83" y="194"/>
                  <a:pt x="91" y="186"/>
                  <a:pt x="106" y="180"/>
                </a:cubicBezTo>
                <a:cubicBezTo>
                  <a:pt x="130" y="171"/>
                  <a:pt x="159" y="161"/>
                  <a:pt x="159" y="129"/>
                </a:cubicBezTo>
                <a:cubicBezTo>
                  <a:pt x="159" y="18"/>
                  <a:pt x="159" y="18"/>
                  <a:pt x="159" y="18"/>
                </a:cubicBezTo>
                <a:lnTo>
                  <a:pt x="154" y="18"/>
                </a:lnTo>
                <a:close/>
                <a:moveTo>
                  <a:pt x="149" y="129"/>
                </a:moveTo>
                <a:cubicBezTo>
                  <a:pt x="149" y="152"/>
                  <a:pt x="130" y="161"/>
                  <a:pt x="103" y="170"/>
                </a:cubicBezTo>
                <a:cubicBezTo>
                  <a:pt x="92" y="175"/>
                  <a:pt x="84" y="180"/>
                  <a:pt x="79" y="184"/>
                </a:cubicBezTo>
                <a:cubicBezTo>
                  <a:pt x="75" y="180"/>
                  <a:pt x="67" y="175"/>
                  <a:pt x="56" y="170"/>
                </a:cubicBezTo>
                <a:cubicBezTo>
                  <a:pt x="29" y="161"/>
                  <a:pt x="10" y="152"/>
                  <a:pt x="10" y="129"/>
                </a:cubicBezTo>
                <a:cubicBezTo>
                  <a:pt x="10" y="29"/>
                  <a:pt x="10" y="29"/>
                  <a:pt x="10" y="29"/>
                </a:cubicBezTo>
                <a:cubicBezTo>
                  <a:pt x="37" y="30"/>
                  <a:pt x="62" y="24"/>
                  <a:pt x="79" y="13"/>
                </a:cubicBezTo>
                <a:cubicBezTo>
                  <a:pt x="96" y="24"/>
                  <a:pt x="122" y="30"/>
                  <a:pt x="149" y="29"/>
                </a:cubicBezTo>
                <a:lnTo>
                  <a:pt x="149" y="129"/>
                </a:lnTo>
                <a:close/>
                <a:moveTo>
                  <a:pt x="79" y="20"/>
                </a:moveTo>
                <a:cubicBezTo>
                  <a:pt x="96" y="30"/>
                  <a:pt x="119" y="35"/>
                  <a:pt x="143" y="35"/>
                </a:cubicBezTo>
                <a:cubicBezTo>
                  <a:pt x="143" y="129"/>
                  <a:pt x="143" y="129"/>
                  <a:pt x="143" y="129"/>
                </a:cubicBezTo>
                <a:cubicBezTo>
                  <a:pt x="143" y="147"/>
                  <a:pt x="130" y="154"/>
                  <a:pt x="101" y="165"/>
                </a:cubicBezTo>
                <a:cubicBezTo>
                  <a:pt x="92" y="168"/>
                  <a:pt x="84" y="173"/>
                  <a:pt x="79" y="176"/>
                </a:cubicBezTo>
                <a:lnTo>
                  <a:pt x="79"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5" name="Group 194">
            <a:extLst>
              <a:ext uri="{FF2B5EF4-FFF2-40B4-BE49-F238E27FC236}">
                <a16:creationId xmlns:a16="http://schemas.microsoft.com/office/drawing/2014/main" id="{3F6FFD2D-1398-F640-9A57-0D628545E64E}"/>
              </a:ext>
            </a:extLst>
          </p:cNvPr>
          <p:cNvGrpSpPr/>
          <p:nvPr/>
        </p:nvGrpSpPr>
        <p:grpSpPr>
          <a:xfrm>
            <a:off x="9923830" y="1753451"/>
            <a:ext cx="190654" cy="187559"/>
            <a:chOff x="2433339" y="4342379"/>
            <a:chExt cx="406625" cy="400024"/>
          </a:xfrm>
          <a:solidFill>
            <a:schemeClr val="bg1"/>
          </a:solidFill>
        </p:grpSpPr>
        <p:sp>
          <p:nvSpPr>
            <p:cNvPr id="196" name="Freeform 53">
              <a:extLst>
                <a:ext uri="{FF2B5EF4-FFF2-40B4-BE49-F238E27FC236}">
                  <a16:creationId xmlns:a16="http://schemas.microsoft.com/office/drawing/2014/main" id="{AF757417-BA4E-A74D-BCD5-8BB5687628C6}"/>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7" name="Freeform 54">
              <a:extLst>
                <a:ext uri="{FF2B5EF4-FFF2-40B4-BE49-F238E27FC236}">
                  <a16:creationId xmlns:a16="http://schemas.microsoft.com/office/drawing/2014/main" id="{F03FAFD7-276C-8C48-82D2-C06B5161D154}"/>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8" name="Freeform 55">
              <a:extLst>
                <a:ext uri="{FF2B5EF4-FFF2-40B4-BE49-F238E27FC236}">
                  <a16:creationId xmlns:a16="http://schemas.microsoft.com/office/drawing/2014/main" id="{C0A42246-6F13-AD41-B056-4A26F94DE621}"/>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9" name="Freeform 56">
              <a:extLst>
                <a:ext uri="{FF2B5EF4-FFF2-40B4-BE49-F238E27FC236}">
                  <a16:creationId xmlns:a16="http://schemas.microsoft.com/office/drawing/2014/main" id="{85CF774F-7767-7C4E-B131-400F112976B6}"/>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02" name="Freeform 81">
            <a:extLst>
              <a:ext uri="{FF2B5EF4-FFF2-40B4-BE49-F238E27FC236}">
                <a16:creationId xmlns:a16="http://schemas.microsoft.com/office/drawing/2014/main" id="{1264C221-7721-504B-A7CE-47F6A3110274}"/>
              </a:ext>
            </a:extLst>
          </p:cNvPr>
          <p:cNvSpPr>
            <a:spLocks/>
          </p:cNvSpPr>
          <p:nvPr/>
        </p:nvSpPr>
        <p:spPr bwMode="auto">
          <a:xfrm>
            <a:off x="10708386" y="1742290"/>
            <a:ext cx="216159" cy="209878"/>
          </a:xfrm>
          <a:custGeom>
            <a:avLst/>
            <a:gdLst>
              <a:gd name="T0" fmla="*/ 94 w 97"/>
              <a:gd name="T1" fmla="*/ 16 h 94"/>
              <a:gd name="T2" fmla="*/ 81 w 97"/>
              <a:gd name="T3" fmla="*/ 27 h 94"/>
              <a:gd name="T4" fmla="*/ 73 w 97"/>
              <a:gd name="T5" fmla="*/ 12 h 94"/>
              <a:gd name="T6" fmla="*/ 82 w 97"/>
              <a:gd name="T7" fmla="*/ 2 h 94"/>
              <a:gd name="T8" fmla="*/ 77 w 97"/>
              <a:gd name="T9" fmla="*/ 2 h 94"/>
              <a:gd name="T10" fmla="*/ 64 w 97"/>
              <a:gd name="T11" fmla="*/ 5 h 94"/>
              <a:gd name="T12" fmla="*/ 61 w 97"/>
              <a:gd name="T13" fmla="*/ 14 h 94"/>
              <a:gd name="T14" fmla="*/ 63 w 97"/>
              <a:gd name="T15" fmla="*/ 27 h 94"/>
              <a:gd name="T16" fmla="*/ 52 w 97"/>
              <a:gd name="T17" fmla="*/ 42 h 94"/>
              <a:gd name="T18" fmla="*/ 43 w 97"/>
              <a:gd name="T19" fmla="*/ 39 h 94"/>
              <a:gd name="T20" fmla="*/ 35 w 97"/>
              <a:gd name="T21" fmla="*/ 33 h 94"/>
              <a:gd name="T22" fmla="*/ 34 w 97"/>
              <a:gd name="T23" fmla="*/ 31 h 94"/>
              <a:gd name="T24" fmla="*/ 33 w 97"/>
              <a:gd name="T25" fmla="*/ 27 h 94"/>
              <a:gd name="T26" fmla="*/ 31 w 97"/>
              <a:gd name="T27" fmla="*/ 23 h 94"/>
              <a:gd name="T28" fmla="*/ 47 w 97"/>
              <a:gd name="T29" fmla="*/ 17 h 94"/>
              <a:gd name="T30" fmla="*/ 45 w 97"/>
              <a:gd name="T31" fmla="*/ 12 h 94"/>
              <a:gd name="T32" fmla="*/ 44 w 97"/>
              <a:gd name="T33" fmla="*/ 10 h 94"/>
              <a:gd name="T34" fmla="*/ 11 w 97"/>
              <a:gd name="T35" fmla="*/ 23 h 94"/>
              <a:gd name="T36" fmla="*/ 11 w 97"/>
              <a:gd name="T37" fmla="*/ 24 h 94"/>
              <a:gd name="T38" fmla="*/ 9 w 97"/>
              <a:gd name="T39" fmla="*/ 33 h 94"/>
              <a:gd name="T40" fmla="*/ 0 w 97"/>
              <a:gd name="T41" fmla="*/ 38 h 94"/>
              <a:gd name="T42" fmla="*/ 17 w 97"/>
              <a:gd name="T43" fmla="*/ 41 h 94"/>
              <a:gd name="T44" fmla="*/ 16 w 97"/>
              <a:gd name="T45" fmla="*/ 36 h 94"/>
              <a:gd name="T46" fmla="*/ 24 w 97"/>
              <a:gd name="T47" fmla="*/ 37 h 94"/>
              <a:gd name="T48" fmla="*/ 27 w 97"/>
              <a:gd name="T49" fmla="*/ 39 h 94"/>
              <a:gd name="T50" fmla="*/ 29 w 97"/>
              <a:gd name="T51" fmla="*/ 39 h 94"/>
              <a:gd name="T52" fmla="*/ 36 w 97"/>
              <a:gd name="T53" fmla="*/ 49 h 94"/>
              <a:gd name="T54" fmla="*/ 15 w 97"/>
              <a:gd name="T55" fmla="*/ 84 h 94"/>
              <a:gd name="T56" fmla="*/ 23 w 97"/>
              <a:gd name="T57" fmla="*/ 93 h 94"/>
              <a:gd name="T58" fmla="*/ 77 w 97"/>
              <a:gd name="T59" fmla="*/ 89 h 94"/>
              <a:gd name="T60" fmla="*/ 85 w 97"/>
              <a:gd name="T61" fmla="*/ 81 h 94"/>
              <a:gd name="T62" fmla="*/ 59 w 97"/>
              <a:gd name="T63" fmla="*/ 53 h 94"/>
              <a:gd name="T64" fmla="*/ 69 w 97"/>
              <a:gd name="T65" fmla="*/ 42 h 94"/>
              <a:gd name="T66" fmla="*/ 77 w 97"/>
              <a:gd name="T67" fmla="*/ 38 h 94"/>
              <a:gd name="T68" fmla="*/ 96 w 97"/>
              <a:gd name="T69" fmla="*/ 28 h 94"/>
              <a:gd name="T70" fmla="*/ 97 w 97"/>
              <a:gd name="T71" fmla="*/ 1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94">
                <a:moveTo>
                  <a:pt x="96" y="16"/>
                </a:moveTo>
                <a:cubicBezTo>
                  <a:pt x="95" y="16"/>
                  <a:pt x="94" y="16"/>
                  <a:pt x="94" y="16"/>
                </a:cubicBezTo>
                <a:cubicBezTo>
                  <a:pt x="94" y="16"/>
                  <a:pt x="94" y="16"/>
                  <a:pt x="87" y="27"/>
                </a:cubicBezTo>
                <a:cubicBezTo>
                  <a:pt x="87" y="27"/>
                  <a:pt x="87" y="27"/>
                  <a:pt x="81" y="27"/>
                </a:cubicBezTo>
                <a:cubicBezTo>
                  <a:pt x="81" y="27"/>
                  <a:pt x="81" y="27"/>
                  <a:pt x="73" y="19"/>
                </a:cubicBezTo>
                <a:cubicBezTo>
                  <a:pt x="73" y="19"/>
                  <a:pt x="73" y="19"/>
                  <a:pt x="73" y="12"/>
                </a:cubicBezTo>
                <a:cubicBezTo>
                  <a:pt x="73" y="12"/>
                  <a:pt x="73" y="12"/>
                  <a:pt x="83" y="4"/>
                </a:cubicBezTo>
                <a:cubicBezTo>
                  <a:pt x="83" y="3"/>
                  <a:pt x="83" y="2"/>
                  <a:pt x="82" y="2"/>
                </a:cubicBezTo>
                <a:cubicBezTo>
                  <a:pt x="82" y="2"/>
                  <a:pt x="82" y="2"/>
                  <a:pt x="81" y="2"/>
                </a:cubicBezTo>
                <a:cubicBezTo>
                  <a:pt x="81" y="2"/>
                  <a:pt x="79" y="2"/>
                  <a:pt x="77" y="2"/>
                </a:cubicBezTo>
                <a:cubicBezTo>
                  <a:pt x="77" y="1"/>
                  <a:pt x="76" y="1"/>
                  <a:pt x="75" y="1"/>
                </a:cubicBezTo>
                <a:cubicBezTo>
                  <a:pt x="69" y="0"/>
                  <a:pt x="66" y="3"/>
                  <a:pt x="64" y="5"/>
                </a:cubicBezTo>
                <a:cubicBezTo>
                  <a:pt x="62" y="8"/>
                  <a:pt x="61" y="10"/>
                  <a:pt x="61" y="10"/>
                </a:cubicBezTo>
                <a:cubicBezTo>
                  <a:pt x="61" y="10"/>
                  <a:pt x="61" y="11"/>
                  <a:pt x="61" y="14"/>
                </a:cubicBezTo>
                <a:cubicBezTo>
                  <a:pt x="61" y="18"/>
                  <a:pt x="61" y="23"/>
                  <a:pt x="62" y="26"/>
                </a:cubicBezTo>
                <a:cubicBezTo>
                  <a:pt x="63" y="27"/>
                  <a:pt x="63" y="27"/>
                  <a:pt x="63" y="27"/>
                </a:cubicBezTo>
                <a:cubicBezTo>
                  <a:pt x="62" y="30"/>
                  <a:pt x="59" y="35"/>
                  <a:pt x="59" y="35"/>
                </a:cubicBezTo>
                <a:cubicBezTo>
                  <a:pt x="59" y="35"/>
                  <a:pt x="59" y="35"/>
                  <a:pt x="52" y="42"/>
                </a:cubicBezTo>
                <a:cubicBezTo>
                  <a:pt x="52" y="42"/>
                  <a:pt x="52" y="42"/>
                  <a:pt x="50" y="45"/>
                </a:cubicBezTo>
                <a:cubicBezTo>
                  <a:pt x="50" y="45"/>
                  <a:pt x="50" y="45"/>
                  <a:pt x="43" y="39"/>
                </a:cubicBezTo>
                <a:cubicBezTo>
                  <a:pt x="43" y="40"/>
                  <a:pt x="42" y="41"/>
                  <a:pt x="42" y="41"/>
                </a:cubicBezTo>
                <a:cubicBezTo>
                  <a:pt x="42" y="41"/>
                  <a:pt x="42" y="41"/>
                  <a:pt x="35" y="33"/>
                </a:cubicBezTo>
                <a:cubicBezTo>
                  <a:pt x="35" y="33"/>
                  <a:pt x="35" y="33"/>
                  <a:pt x="35" y="33"/>
                </a:cubicBezTo>
                <a:cubicBezTo>
                  <a:pt x="35" y="33"/>
                  <a:pt x="35" y="33"/>
                  <a:pt x="34" y="31"/>
                </a:cubicBezTo>
                <a:cubicBezTo>
                  <a:pt x="34" y="31"/>
                  <a:pt x="34" y="31"/>
                  <a:pt x="31" y="29"/>
                </a:cubicBezTo>
                <a:cubicBezTo>
                  <a:pt x="31" y="29"/>
                  <a:pt x="31" y="29"/>
                  <a:pt x="33" y="27"/>
                </a:cubicBezTo>
                <a:cubicBezTo>
                  <a:pt x="33" y="27"/>
                  <a:pt x="33" y="27"/>
                  <a:pt x="31" y="26"/>
                </a:cubicBezTo>
                <a:cubicBezTo>
                  <a:pt x="31" y="25"/>
                  <a:pt x="31" y="24"/>
                  <a:pt x="31" y="23"/>
                </a:cubicBezTo>
                <a:cubicBezTo>
                  <a:pt x="32" y="22"/>
                  <a:pt x="39" y="20"/>
                  <a:pt x="45" y="18"/>
                </a:cubicBezTo>
                <a:cubicBezTo>
                  <a:pt x="45" y="18"/>
                  <a:pt x="45" y="18"/>
                  <a:pt x="47" y="17"/>
                </a:cubicBezTo>
                <a:cubicBezTo>
                  <a:pt x="47" y="17"/>
                  <a:pt x="47" y="17"/>
                  <a:pt x="46" y="15"/>
                </a:cubicBezTo>
                <a:cubicBezTo>
                  <a:pt x="46" y="15"/>
                  <a:pt x="46" y="15"/>
                  <a:pt x="45" y="12"/>
                </a:cubicBezTo>
                <a:cubicBezTo>
                  <a:pt x="45" y="12"/>
                  <a:pt x="45" y="12"/>
                  <a:pt x="44" y="11"/>
                </a:cubicBezTo>
                <a:cubicBezTo>
                  <a:pt x="44" y="11"/>
                  <a:pt x="44" y="11"/>
                  <a:pt x="44" y="10"/>
                </a:cubicBezTo>
                <a:cubicBezTo>
                  <a:pt x="43" y="10"/>
                  <a:pt x="38" y="10"/>
                  <a:pt x="32" y="11"/>
                </a:cubicBezTo>
                <a:cubicBezTo>
                  <a:pt x="23" y="13"/>
                  <a:pt x="17" y="17"/>
                  <a:pt x="11" y="23"/>
                </a:cubicBezTo>
                <a:cubicBezTo>
                  <a:pt x="11" y="23"/>
                  <a:pt x="11" y="23"/>
                  <a:pt x="11" y="23"/>
                </a:cubicBezTo>
                <a:cubicBezTo>
                  <a:pt x="11" y="23"/>
                  <a:pt x="11" y="23"/>
                  <a:pt x="11" y="24"/>
                </a:cubicBezTo>
                <a:cubicBezTo>
                  <a:pt x="11" y="27"/>
                  <a:pt x="11" y="29"/>
                  <a:pt x="11" y="30"/>
                </a:cubicBezTo>
                <a:cubicBezTo>
                  <a:pt x="11" y="31"/>
                  <a:pt x="11" y="33"/>
                  <a:pt x="9" y="33"/>
                </a:cubicBezTo>
                <a:cubicBezTo>
                  <a:pt x="9" y="33"/>
                  <a:pt x="9" y="33"/>
                  <a:pt x="6" y="31"/>
                </a:cubicBezTo>
                <a:cubicBezTo>
                  <a:pt x="6" y="31"/>
                  <a:pt x="6" y="31"/>
                  <a:pt x="0" y="38"/>
                </a:cubicBezTo>
                <a:cubicBezTo>
                  <a:pt x="0" y="38"/>
                  <a:pt x="0" y="38"/>
                  <a:pt x="10" y="48"/>
                </a:cubicBezTo>
                <a:cubicBezTo>
                  <a:pt x="10" y="48"/>
                  <a:pt x="10" y="48"/>
                  <a:pt x="17" y="41"/>
                </a:cubicBezTo>
                <a:cubicBezTo>
                  <a:pt x="17" y="41"/>
                  <a:pt x="17" y="41"/>
                  <a:pt x="13" y="37"/>
                </a:cubicBezTo>
                <a:cubicBezTo>
                  <a:pt x="14" y="37"/>
                  <a:pt x="15" y="37"/>
                  <a:pt x="16" y="36"/>
                </a:cubicBezTo>
                <a:cubicBezTo>
                  <a:pt x="17" y="35"/>
                  <a:pt x="21" y="35"/>
                  <a:pt x="23" y="36"/>
                </a:cubicBezTo>
                <a:cubicBezTo>
                  <a:pt x="23" y="36"/>
                  <a:pt x="23" y="36"/>
                  <a:pt x="24" y="37"/>
                </a:cubicBezTo>
                <a:cubicBezTo>
                  <a:pt x="24" y="37"/>
                  <a:pt x="24" y="37"/>
                  <a:pt x="25" y="36"/>
                </a:cubicBezTo>
                <a:cubicBezTo>
                  <a:pt x="25" y="36"/>
                  <a:pt x="25" y="36"/>
                  <a:pt x="27" y="39"/>
                </a:cubicBezTo>
                <a:cubicBezTo>
                  <a:pt x="27" y="39"/>
                  <a:pt x="27" y="39"/>
                  <a:pt x="29" y="40"/>
                </a:cubicBezTo>
                <a:cubicBezTo>
                  <a:pt x="29" y="40"/>
                  <a:pt x="29" y="40"/>
                  <a:pt x="29" y="39"/>
                </a:cubicBezTo>
                <a:cubicBezTo>
                  <a:pt x="29" y="39"/>
                  <a:pt x="29" y="39"/>
                  <a:pt x="37" y="47"/>
                </a:cubicBezTo>
                <a:cubicBezTo>
                  <a:pt x="36" y="48"/>
                  <a:pt x="36" y="48"/>
                  <a:pt x="36" y="49"/>
                </a:cubicBezTo>
                <a:cubicBezTo>
                  <a:pt x="36" y="49"/>
                  <a:pt x="36" y="49"/>
                  <a:pt x="42" y="55"/>
                </a:cubicBezTo>
                <a:cubicBezTo>
                  <a:pt x="42" y="55"/>
                  <a:pt x="42" y="55"/>
                  <a:pt x="15" y="84"/>
                </a:cubicBezTo>
                <a:cubicBezTo>
                  <a:pt x="13" y="86"/>
                  <a:pt x="14" y="89"/>
                  <a:pt x="17" y="91"/>
                </a:cubicBezTo>
                <a:cubicBezTo>
                  <a:pt x="19" y="93"/>
                  <a:pt x="22" y="94"/>
                  <a:pt x="23" y="93"/>
                </a:cubicBezTo>
                <a:cubicBezTo>
                  <a:pt x="23" y="93"/>
                  <a:pt x="23" y="93"/>
                  <a:pt x="50" y="63"/>
                </a:cubicBezTo>
                <a:cubicBezTo>
                  <a:pt x="50" y="63"/>
                  <a:pt x="50" y="63"/>
                  <a:pt x="77" y="89"/>
                </a:cubicBezTo>
                <a:cubicBezTo>
                  <a:pt x="79" y="91"/>
                  <a:pt x="82" y="90"/>
                  <a:pt x="84" y="88"/>
                </a:cubicBezTo>
                <a:cubicBezTo>
                  <a:pt x="86" y="85"/>
                  <a:pt x="87" y="82"/>
                  <a:pt x="85" y="81"/>
                </a:cubicBezTo>
                <a:cubicBezTo>
                  <a:pt x="85" y="81"/>
                  <a:pt x="85" y="81"/>
                  <a:pt x="58" y="54"/>
                </a:cubicBezTo>
                <a:cubicBezTo>
                  <a:pt x="58" y="54"/>
                  <a:pt x="58" y="54"/>
                  <a:pt x="59" y="53"/>
                </a:cubicBezTo>
                <a:cubicBezTo>
                  <a:pt x="59" y="53"/>
                  <a:pt x="59" y="53"/>
                  <a:pt x="59" y="52"/>
                </a:cubicBezTo>
                <a:cubicBezTo>
                  <a:pt x="59" y="52"/>
                  <a:pt x="65" y="45"/>
                  <a:pt x="69" y="42"/>
                </a:cubicBezTo>
                <a:cubicBezTo>
                  <a:pt x="71" y="40"/>
                  <a:pt x="73" y="39"/>
                  <a:pt x="74" y="38"/>
                </a:cubicBezTo>
                <a:cubicBezTo>
                  <a:pt x="75" y="38"/>
                  <a:pt x="77" y="38"/>
                  <a:pt x="77" y="38"/>
                </a:cubicBezTo>
                <a:cubicBezTo>
                  <a:pt x="77" y="38"/>
                  <a:pt x="83" y="39"/>
                  <a:pt x="83" y="39"/>
                </a:cubicBezTo>
                <a:cubicBezTo>
                  <a:pt x="92" y="39"/>
                  <a:pt x="96" y="28"/>
                  <a:pt x="96" y="28"/>
                </a:cubicBezTo>
                <a:cubicBezTo>
                  <a:pt x="96" y="28"/>
                  <a:pt x="96" y="27"/>
                  <a:pt x="97" y="21"/>
                </a:cubicBezTo>
                <a:cubicBezTo>
                  <a:pt x="97" y="19"/>
                  <a:pt x="97" y="18"/>
                  <a:pt x="97" y="17"/>
                </a:cubicBezTo>
                <a:cubicBezTo>
                  <a:pt x="96" y="16"/>
                  <a:pt x="96" y="16"/>
                  <a:pt x="96"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05" name="Group 204">
            <a:extLst>
              <a:ext uri="{FF2B5EF4-FFF2-40B4-BE49-F238E27FC236}">
                <a16:creationId xmlns:a16="http://schemas.microsoft.com/office/drawing/2014/main" id="{B56F4908-8353-BD44-85D8-50A1316BB3AF}"/>
              </a:ext>
            </a:extLst>
          </p:cNvPr>
          <p:cNvGrpSpPr/>
          <p:nvPr/>
        </p:nvGrpSpPr>
        <p:grpSpPr>
          <a:xfrm>
            <a:off x="9956322" y="2426187"/>
            <a:ext cx="125670" cy="193128"/>
            <a:chOff x="7700963" y="14288"/>
            <a:chExt cx="1316038" cy="2022475"/>
          </a:xfrm>
          <a:solidFill>
            <a:schemeClr val="bg1"/>
          </a:solidFill>
        </p:grpSpPr>
        <p:sp>
          <p:nvSpPr>
            <p:cNvPr id="206" name="Freeform 54">
              <a:extLst>
                <a:ext uri="{FF2B5EF4-FFF2-40B4-BE49-F238E27FC236}">
                  <a16:creationId xmlns:a16="http://schemas.microsoft.com/office/drawing/2014/main" id="{F8639A96-3CD3-7F47-BFC9-6A4C1ED74509}"/>
                </a:ext>
              </a:extLst>
            </p:cNvPr>
            <p:cNvSpPr>
              <a:spLocks noEditPoints="1"/>
            </p:cNvSpPr>
            <p:nvPr/>
          </p:nvSpPr>
          <p:spPr bwMode="auto">
            <a:xfrm>
              <a:off x="7700963" y="14288"/>
              <a:ext cx="1316038" cy="1503363"/>
            </a:xfrm>
            <a:custGeom>
              <a:avLst/>
              <a:gdLst>
                <a:gd name="T0" fmla="*/ 892 w 1018"/>
                <a:gd name="T1" fmla="*/ 173 h 1163"/>
                <a:gd name="T2" fmla="*/ 509 w 1018"/>
                <a:gd name="T3" fmla="*/ 0 h 1163"/>
                <a:gd name="T4" fmla="*/ 126 w 1018"/>
                <a:gd name="T5" fmla="*/ 174 h 1163"/>
                <a:gd name="T6" fmla="*/ 0 w 1018"/>
                <a:gd name="T7" fmla="*/ 511 h 1163"/>
                <a:gd name="T8" fmla="*/ 128 w 1018"/>
                <a:gd name="T9" fmla="*/ 847 h 1163"/>
                <a:gd name="T10" fmla="*/ 171 w 1018"/>
                <a:gd name="T11" fmla="*/ 890 h 1163"/>
                <a:gd name="T12" fmla="*/ 247 w 1018"/>
                <a:gd name="T13" fmla="*/ 1044 h 1163"/>
                <a:gd name="T14" fmla="*/ 246 w 1018"/>
                <a:gd name="T15" fmla="*/ 1104 h 1163"/>
                <a:gd name="T16" fmla="*/ 303 w 1018"/>
                <a:gd name="T17" fmla="*/ 1162 h 1163"/>
                <a:gd name="T18" fmla="*/ 304 w 1018"/>
                <a:gd name="T19" fmla="*/ 1162 h 1163"/>
                <a:gd name="T20" fmla="*/ 361 w 1018"/>
                <a:gd name="T21" fmla="*/ 1105 h 1163"/>
                <a:gd name="T22" fmla="*/ 362 w 1018"/>
                <a:gd name="T23" fmla="*/ 1045 h 1163"/>
                <a:gd name="T24" fmla="*/ 362 w 1018"/>
                <a:gd name="T25" fmla="*/ 1045 h 1163"/>
                <a:gd name="T26" fmla="*/ 247 w 1018"/>
                <a:gd name="T27" fmla="*/ 804 h 1163"/>
                <a:gd name="T28" fmla="*/ 214 w 1018"/>
                <a:gd name="T29" fmla="*/ 771 h 1163"/>
                <a:gd name="T30" fmla="*/ 213 w 1018"/>
                <a:gd name="T31" fmla="*/ 250 h 1163"/>
                <a:gd name="T32" fmla="*/ 509 w 1018"/>
                <a:gd name="T33" fmla="*/ 116 h 1163"/>
                <a:gd name="T34" fmla="*/ 806 w 1018"/>
                <a:gd name="T35" fmla="*/ 250 h 1163"/>
                <a:gd name="T36" fmla="*/ 805 w 1018"/>
                <a:gd name="T37" fmla="*/ 770 h 1163"/>
                <a:gd name="T38" fmla="*/ 772 w 1018"/>
                <a:gd name="T39" fmla="*/ 804 h 1163"/>
                <a:gd name="T40" fmla="*/ 658 w 1018"/>
                <a:gd name="T41" fmla="*/ 1042 h 1163"/>
                <a:gd name="T42" fmla="*/ 657 w 1018"/>
                <a:gd name="T43" fmla="*/ 1104 h 1163"/>
                <a:gd name="T44" fmla="*/ 714 w 1018"/>
                <a:gd name="T45" fmla="*/ 1163 h 1163"/>
                <a:gd name="T46" fmla="*/ 715 w 1018"/>
                <a:gd name="T47" fmla="*/ 1163 h 1163"/>
                <a:gd name="T48" fmla="*/ 773 w 1018"/>
                <a:gd name="T49" fmla="*/ 1106 h 1163"/>
                <a:gd name="T50" fmla="*/ 773 w 1018"/>
                <a:gd name="T51" fmla="*/ 1043 h 1163"/>
                <a:gd name="T52" fmla="*/ 773 w 1018"/>
                <a:gd name="T53" fmla="*/ 1042 h 1163"/>
                <a:gd name="T54" fmla="*/ 848 w 1018"/>
                <a:gd name="T55" fmla="*/ 890 h 1163"/>
                <a:gd name="T56" fmla="*/ 892 w 1018"/>
                <a:gd name="T57" fmla="*/ 846 h 1163"/>
                <a:gd name="T58" fmla="*/ 1018 w 1018"/>
                <a:gd name="T59" fmla="*/ 510 h 1163"/>
                <a:gd name="T60" fmla="*/ 892 w 1018"/>
                <a:gd name="T61" fmla="*/ 173 h 1163"/>
                <a:gd name="T62" fmla="*/ 892 w 1018"/>
                <a:gd name="T63" fmla="*/ 173 h 1163"/>
                <a:gd name="T64" fmla="*/ 892 w 1018"/>
                <a:gd name="T65" fmla="*/ 173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8" h="1163">
                  <a:moveTo>
                    <a:pt x="892" y="173"/>
                  </a:moveTo>
                  <a:cubicBezTo>
                    <a:pt x="795" y="63"/>
                    <a:pt x="655" y="0"/>
                    <a:pt x="509" y="0"/>
                  </a:cubicBezTo>
                  <a:cubicBezTo>
                    <a:pt x="363" y="0"/>
                    <a:pt x="223" y="63"/>
                    <a:pt x="126" y="174"/>
                  </a:cubicBezTo>
                  <a:cubicBezTo>
                    <a:pt x="45" y="266"/>
                    <a:pt x="0" y="386"/>
                    <a:pt x="0" y="511"/>
                  </a:cubicBezTo>
                  <a:cubicBezTo>
                    <a:pt x="1" y="636"/>
                    <a:pt x="46" y="755"/>
                    <a:pt x="128" y="847"/>
                  </a:cubicBezTo>
                  <a:cubicBezTo>
                    <a:pt x="141" y="862"/>
                    <a:pt x="156" y="877"/>
                    <a:pt x="171" y="890"/>
                  </a:cubicBezTo>
                  <a:cubicBezTo>
                    <a:pt x="224" y="938"/>
                    <a:pt x="247" y="984"/>
                    <a:pt x="247" y="1044"/>
                  </a:cubicBezTo>
                  <a:cubicBezTo>
                    <a:pt x="246" y="1104"/>
                    <a:pt x="246" y="1104"/>
                    <a:pt x="246" y="1104"/>
                  </a:cubicBezTo>
                  <a:cubicBezTo>
                    <a:pt x="246" y="1135"/>
                    <a:pt x="271" y="1162"/>
                    <a:pt x="303" y="1162"/>
                  </a:cubicBezTo>
                  <a:cubicBezTo>
                    <a:pt x="304" y="1162"/>
                    <a:pt x="304" y="1162"/>
                    <a:pt x="304" y="1162"/>
                  </a:cubicBezTo>
                  <a:cubicBezTo>
                    <a:pt x="335" y="1162"/>
                    <a:pt x="361" y="1137"/>
                    <a:pt x="361" y="1105"/>
                  </a:cubicBezTo>
                  <a:cubicBezTo>
                    <a:pt x="362" y="1045"/>
                    <a:pt x="362" y="1045"/>
                    <a:pt x="362" y="1045"/>
                  </a:cubicBezTo>
                  <a:cubicBezTo>
                    <a:pt x="362" y="1045"/>
                    <a:pt x="362" y="1045"/>
                    <a:pt x="362" y="1045"/>
                  </a:cubicBezTo>
                  <a:cubicBezTo>
                    <a:pt x="362" y="951"/>
                    <a:pt x="326" y="875"/>
                    <a:pt x="247" y="804"/>
                  </a:cubicBezTo>
                  <a:cubicBezTo>
                    <a:pt x="236" y="794"/>
                    <a:pt x="225" y="783"/>
                    <a:pt x="214" y="771"/>
                  </a:cubicBezTo>
                  <a:cubicBezTo>
                    <a:pt x="82" y="623"/>
                    <a:pt x="82" y="399"/>
                    <a:pt x="213" y="250"/>
                  </a:cubicBezTo>
                  <a:cubicBezTo>
                    <a:pt x="288" y="164"/>
                    <a:pt x="397" y="116"/>
                    <a:pt x="509" y="116"/>
                  </a:cubicBezTo>
                  <a:cubicBezTo>
                    <a:pt x="623" y="116"/>
                    <a:pt x="731" y="164"/>
                    <a:pt x="806" y="250"/>
                  </a:cubicBezTo>
                  <a:cubicBezTo>
                    <a:pt x="937" y="398"/>
                    <a:pt x="936" y="622"/>
                    <a:pt x="805" y="770"/>
                  </a:cubicBezTo>
                  <a:cubicBezTo>
                    <a:pt x="795" y="782"/>
                    <a:pt x="783" y="794"/>
                    <a:pt x="772" y="804"/>
                  </a:cubicBezTo>
                  <a:cubicBezTo>
                    <a:pt x="694" y="873"/>
                    <a:pt x="658" y="949"/>
                    <a:pt x="658" y="1042"/>
                  </a:cubicBezTo>
                  <a:cubicBezTo>
                    <a:pt x="657" y="1104"/>
                    <a:pt x="657" y="1104"/>
                    <a:pt x="657" y="1104"/>
                  </a:cubicBezTo>
                  <a:cubicBezTo>
                    <a:pt x="657" y="1136"/>
                    <a:pt x="683" y="1162"/>
                    <a:pt x="714" y="1163"/>
                  </a:cubicBezTo>
                  <a:cubicBezTo>
                    <a:pt x="715" y="1163"/>
                    <a:pt x="715" y="1163"/>
                    <a:pt x="715" y="1163"/>
                  </a:cubicBezTo>
                  <a:cubicBezTo>
                    <a:pt x="747" y="1163"/>
                    <a:pt x="772" y="1137"/>
                    <a:pt x="773" y="1106"/>
                  </a:cubicBezTo>
                  <a:cubicBezTo>
                    <a:pt x="773" y="1043"/>
                    <a:pt x="773" y="1043"/>
                    <a:pt x="773" y="1043"/>
                  </a:cubicBezTo>
                  <a:cubicBezTo>
                    <a:pt x="773" y="1042"/>
                    <a:pt x="773" y="1042"/>
                    <a:pt x="773" y="1042"/>
                  </a:cubicBezTo>
                  <a:cubicBezTo>
                    <a:pt x="773" y="981"/>
                    <a:pt x="795" y="937"/>
                    <a:pt x="848" y="890"/>
                  </a:cubicBezTo>
                  <a:cubicBezTo>
                    <a:pt x="864" y="876"/>
                    <a:pt x="878" y="861"/>
                    <a:pt x="892" y="846"/>
                  </a:cubicBezTo>
                  <a:cubicBezTo>
                    <a:pt x="973" y="754"/>
                    <a:pt x="1018" y="635"/>
                    <a:pt x="1018" y="510"/>
                  </a:cubicBezTo>
                  <a:cubicBezTo>
                    <a:pt x="1018" y="385"/>
                    <a:pt x="973" y="266"/>
                    <a:pt x="892" y="173"/>
                  </a:cubicBezTo>
                  <a:close/>
                  <a:moveTo>
                    <a:pt x="892" y="173"/>
                  </a:moveTo>
                  <a:cubicBezTo>
                    <a:pt x="892" y="173"/>
                    <a:pt x="892" y="173"/>
                    <a:pt x="892" y="17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7" name="Freeform 55">
              <a:extLst>
                <a:ext uri="{FF2B5EF4-FFF2-40B4-BE49-F238E27FC236}">
                  <a16:creationId xmlns:a16="http://schemas.microsoft.com/office/drawing/2014/main" id="{3C531617-9FD2-704D-809F-7E6ABE17BFDF}"/>
                </a:ext>
              </a:extLst>
            </p:cNvPr>
            <p:cNvSpPr>
              <a:spLocks noEditPoints="1"/>
            </p:cNvSpPr>
            <p:nvPr/>
          </p:nvSpPr>
          <p:spPr bwMode="auto">
            <a:xfrm>
              <a:off x="8020050" y="1641475"/>
              <a:ext cx="677863" cy="147638"/>
            </a:xfrm>
            <a:custGeom>
              <a:avLst/>
              <a:gdLst>
                <a:gd name="T0" fmla="*/ 469 w 526"/>
                <a:gd name="T1" fmla="*/ 0 h 115"/>
                <a:gd name="T2" fmla="*/ 58 w 526"/>
                <a:gd name="T3" fmla="*/ 0 h 115"/>
                <a:gd name="T4" fmla="*/ 0 w 526"/>
                <a:gd name="T5" fmla="*/ 58 h 115"/>
                <a:gd name="T6" fmla="*/ 58 w 526"/>
                <a:gd name="T7" fmla="*/ 115 h 115"/>
                <a:gd name="T8" fmla="*/ 469 w 526"/>
                <a:gd name="T9" fmla="*/ 115 h 115"/>
                <a:gd name="T10" fmla="*/ 526 w 526"/>
                <a:gd name="T11" fmla="*/ 58 h 115"/>
                <a:gd name="T12" fmla="*/ 469 w 526"/>
                <a:gd name="T13" fmla="*/ 0 h 115"/>
                <a:gd name="T14" fmla="*/ 469 w 526"/>
                <a:gd name="T15" fmla="*/ 0 h 115"/>
                <a:gd name="T16" fmla="*/ 469 w 526"/>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6" h="115">
                  <a:moveTo>
                    <a:pt x="469" y="0"/>
                  </a:moveTo>
                  <a:cubicBezTo>
                    <a:pt x="58" y="0"/>
                    <a:pt x="58" y="0"/>
                    <a:pt x="58" y="0"/>
                  </a:cubicBezTo>
                  <a:cubicBezTo>
                    <a:pt x="26" y="0"/>
                    <a:pt x="0" y="26"/>
                    <a:pt x="0" y="58"/>
                  </a:cubicBezTo>
                  <a:cubicBezTo>
                    <a:pt x="0" y="90"/>
                    <a:pt x="26" y="115"/>
                    <a:pt x="58" y="115"/>
                  </a:cubicBezTo>
                  <a:cubicBezTo>
                    <a:pt x="469" y="115"/>
                    <a:pt x="469" y="115"/>
                    <a:pt x="469" y="115"/>
                  </a:cubicBezTo>
                  <a:cubicBezTo>
                    <a:pt x="501" y="115"/>
                    <a:pt x="526" y="90"/>
                    <a:pt x="526" y="58"/>
                  </a:cubicBezTo>
                  <a:cubicBezTo>
                    <a:pt x="526" y="26"/>
                    <a:pt x="500" y="0"/>
                    <a:pt x="469" y="0"/>
                  </a:cubicBezTo>
                  <a:close/>
                  <a:moveTo>
                    <a:pt x="469" y="0"/>
                  </a:moveTo>
                  <a:cubicBezTo>
                    <a:pt x="469" y="0"/>
                    <a:pt x="469" y="0"/>
                    <a:pt x="46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8" name="Freeform 56">
              <a:extLst>
                <a:ext uri="{FF2B5EF4-FFF2-40B4-BE49-F238E27FC236}">
                  <a16:creationId xmlns:a16="http://schemas.microsoft.com/office/drawing/2014/main" id="{402324D6-3B70-734E-9D64-0D4EDDBB57AB}"/>
                </a:ext>
              </a:extLst>
            </p:cNvPr>
            <p:cNvSpPr>
              <a:spLocks noEditPoints="1"/>
            </p:cNvSpPr>
            <p:nvPr/>
          </p:nvSpPr>
          <p:spPr bwMode="auto">
            <a:xfrm>
              <a:off x="8142288" y="1887538"/>
              <a:ext cx="433388" cy="149225"/>
            </a:xfrm>
            <a:custGeom>
              <a:avLst/>
              <a:gdLst>
                <a:gd name="T0" fmla="*/ 279 w 336"/>
                <a:gd name="T1" fmla="*/ 0 h 115"/>
                <a:gd name="T2" fmla="*/ 57 w 336"/>
                <a:gd name="T3" fmla="*/ 0 h 115"/>
                <a:gd name="T4" fmla="*/ 0 w 336"/>
                <a:gd name="T5" fmla="*/ 57 h 115"/>
                <a:gd name="T6" fmla="*/ 57 w 336"/>
                <a:gd name="T7" fmla="*/ 115 h 115"/>
                <a:gd name="T8" fmla="*/ 279 w 336"/>
                <a:gd name="T9" fmla="*/ 115 h 115"/>
                <a:gd name="T10" fmla="*/ 336 w 336"/>
                <a:gd name="T11" fmla="*/ 57 h 115"/>
                <a:gd name="T12" fmla="*/ 279 w 336"/>
                <a:gd name="T13" fmla="*/ 0 h 115"/>
                <a:gd name="T14" fmla="*/ 279 w 336"/>
                <a:gd name="T15" fmla="*/ 0 h 115"/>
                <a:gd name="T16" fmla="*/ 279 w 336"/>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15">
                  <a:moveTo>
                    <a:pt x="279" y="0"/>
                  </a:moveTo>
                  <a:cubicBezTo>
                    <a:pt x="57" y="0"/>
                    <a:pt x="57" y="0"/>
                    <a:pt x="57" y="0"/>
                  </a:cubicBezTo>
                  <a:cubicBezTo>
                    <a:pt x="25" y="0"/>
                    <a:pt x="0" y="26"/>
                    <a:pt x="0" y="57"/>
                  </a:cubicBezTo>
                  <a:cubicBezTo>
                    <a:pt x="0" y="89"/>
                    <a:pt x="25" y="115"/>
                    <a:pt x="57" y="115"/>
                  </a:cubicBezTo>
                  <a:cubicBezTo>
                    <a:pt x="279" y="115"/>
                    <a:pt x="279" y="115"/>
                    <a:pt x="279" y="115"/>
                  </a:cubicBezTo>
                  <a:cubicBezTo>
                    <a:pt x="311" y="115"/>
                    <a:pt x="336" y="89"/>
                    <a:pt x="336" y="57"/>
                  </a:cubicBezTo>
                  <a:cubicBezTo>
                    <a:pt x="336" y="26"/>
                    <a:pt x="311" y="0"/>
                    <a:pt x="279" y="0"/>
                  </a:cubicBezTo>
                  <a:close/>
                  <a:moveTo>
                    <a:pt x="279" y="0"/>
                  </a:moveTo>
                  <a:cubicBezTo>
                    <a:pt x="279" y="0"/>
                    <a:pt x="279" y="0"/>
                    <a:pt x="27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9" name="Freeform 57">
              <a:extLst>
                <a:ext uri="{FF2B5EF4-FFF2-40B4-BE49-F238E27FC236}">
                  <a16:creationId xmlns:a16="http://schemas.microsoft.com/office/drawing/2014/main" id="{E88939DA-056E-7942-B9B7-57C093316759}"/>
                </a:ext>
              </a:extLst>
            </p:cNvPr>
            <p:cNvSpPr>
              <a:spLocks noEditPoints="1"/>
            </p:cNvSpPr>
            <p:nvPr/>
          </p:nvSpPr>
          <p:spPr bwMode="auto">
            <a:xfrm>
              <a:off x="8072438" y="654050"/>
              <a:ext cx="361950" cy="863600"/>
            </a:xfrm>
            <a:custGeom>
              <a:avLst/>
              <a:gdLst>
                <a:gd name="T0" fmla="*/ 263 w 280"/>
                <a:gd name="T1" fmla="*/ 182 h 668"/>
                <a:gd name="T2" fmla="*/ 104 w 280"/>
                <a:gd name="T3" fmla="*/ 23 h 668"/>
                <a:gd name="T4" fmla="*/ 22 w 280"/>
                <a:gd name="T5" fmla="*/ 23 h 668"/>
                <a:gd name="T6" fmla="*/ 22 w 280"/>
                <a:gd name="T7" fmla="*/ 104 h 668"/>
                <a:gd name="T8" fmla="*/ 165 w 280"/>
                <a:gd name="T9" fmla="*/ 246 h 668"/>
                <a:gd name="T10" fmla="*/ 165 w 280"/>
                <a:gd name="T11" fmla="*/ 610 h 668"/>
                <a:gd name="T12" fmla="*/ 222 w 280"/>
                <a:gd name="T13" fmla="*/ 668 h 668"/>
                <a:gd name="T14" fmla="*/ 280 w 280"/>
                <a:gd name="T15" fmla="*/ 610 h 668"/>
                <a:gd name="T16" fmla="*/ 280 w 280"/>
                <a:gd name="T17" fmla="*/ 227 h 668"/>
                <a:gd name="T18" fmla="*/ 263 w 280"/>
                <a:gd name="T19" fmla="*/ 182 h 668"/>
                <a:gd name="T20" fmla="*/ 263 w 280"/>
                <a:gd name="T21" fmla="*/ 182 h 668"/>
                <a:gd name="T22" fmla="*/ 263 w 280"/>
                <a:gd name="T23" fmla="*/ 182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668">
                  <a:moveTo>
                    <a:pt x="263" y="182"/>
                  </a:moveTo>
                  <a:cubicBezTo>
                    <a:pt x="104" y="23"/>
                    <a:pt x="104" y="23"/>
                    <a:pt x="104" y="23"/>
                  </a:cubicBezTo>
                  <a:cubicBezTo>
                    <a:pt x="81" y="0"/>
                    <a:pt x="45" y="0"/>
                    <a:pt x="22" y="23"/>
                  </a:cubicBezTo>
                  <a:cubicBezTo>
                    <a:pt x="0" y="45"/>
                    <a:pt x="0" y="82"/>
                    <a:pt x="22" y="104"/>
                  </a:cubicBezTo>
                  <a:cubicBezTo>
                    <a:pt x="165" y="246"/>
                    <a:pt x="165" y="246"/>
                    <a:pt x="165" y="246"/>
                  </a:cubicBezTo>
                  <a:cubicBezTo>
                    <a:pt x="165" y="610"/>
                    <a:pt x="165" y="610"/>
                    <a:pt x="165" y="610"/>
                  </a:cubicBezTo>
                  <a:cubicBezTo>
                    <a:pt x="165" y="642"/>
                    <a:pt x="190" y="668"/>
                    <a:pt x="222" y="668"/>
                  </a:cubicBezTo>
                  <a:cubicBezTo>
                    <a:pt x="254" y="668"/>
                    <a:pt x="280" y="642"/>
                    <a:pt x="280" y="610"/>
                  </a:cubicBezTo>
                  <a:cubicBezTo>
                    <a:pt x="280" y="227"/>
                    <a:pt x="280" y="227"/>
                    <a:pt x="280" y="227"/>
                  </a:cubicBezTo>
                  <a:cubicBezTo>
                    <a:pt x="280" y="206"/>
                    <a:pt x="272" y="191"/>
                    <a:pt x="263" y="182"/>
                  </a:cubicBezTo>
                  <a:close/>
                  <a:moveTo>
                    <a:pt x="263" y="182"/>
                  </a:moveTo>
                  <a:cubicBezTo>
                    <a:pt x="263" y="182"/>
                    <a:pt x="263" y="182"/>
                    <a:pt x="263" y="18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0" name="Freeform 58">
              <a:extLst>
                <a:ext uri="{FF2B5EF4-FFF2-40B4-BE49-F238E27FC236}">
                  <a16:creationId xmlns:a16="http://schemas.microsoft.com/office/drawing/2014/main" id="{067BAF91-CFF1-BB4A-8C79-A032EDDDB449}"/>
                </a:ext>
              </a:extLst>
            </p:cNvPr>
            <p:cNvSpPr>
              <a:spLocks noEditPoints="1"/>
            </p:cNvSpPr>
            <p:nvPr/>
          </p:nvSpPr>
          <p:spPr bwMode="auto">
            <a:xfrm>
              <a:off x="8443913" y="654050"/>
              <a:ext cx="203200" cy="195263"/>
            </a:xfrm>
            <a:custGeom>
              <a:avLst/>
              <a:gdLst>
                <a:gd name="T0" fmla="*/ 134 w 157"/>
                <a:gd name="T1" fmla="*/ 22 h 151"/>
                <a:gd name="T2" fmla="*/ 53 w 157"/>
                <a:gd name="T3" fmla="*/ 22 h 151"/>
                <a:gd name="T4" fmla="*/ 22 w 157"/>
                <a:gd name="T5" fmla="*/ 53 h 151"/>
                <a:gd name="T6" fmla="*/ 22 w 157"/>
                <a:gd name="T7" fmla="*/ 134 h 151"/>
                <a:gd name="T8" fmla="*/ 63 w 157"/>
                <a:gd name="T9" fmla="*/ 151 h 151"/>
                <a:gd name="T10" fmla="*/ 104 w 157"/>
                <a:gd name="T11" fmla="*/ 134 h 151"/>
                <a:gd name="T12" fmla="*/ 134 w 157"/>
                <a:gd name="T13" fmla="*/ 104 h 151"/>
                <a:gd name="T14" fmla="*/ 134 w 157"/>
                <a:gd name="T15" fmla="*/ 22 h 151"/>
                <a:gd name="T16" fmla="*/ 134 w 157"/>
                <a:gd name="T17" fmla="*/ 22 h 151"/>
                <a:gd name="T18" fmla="*/ 134 w 157"/>
                <a:gd name="T19" fmla="*/ 2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1">
                  <a:moveTo>
                    <a:pt x="134" y="22"/>
                  </a:moveTo>
                  <a:cubicBezTo>
                    <a:pt x="112" y="0"/>
                    <a:pt x="75" y="0"/>
                    <a:pt x="53" y="22"/>
                  </a:cubicBezTo>
                  <a:cubicBezTo>
                    <a:pt x="22" y="53"/>
                    <a:pt x="22" y="53"/>
                    <a:pt x="22" y="53"/>
                  </a:cubicBezTo>
                  <a:cubicBezTo>
                    <a:pt x="0" y="75"/>
                    <a:pt x="0" y="112"/>
                    <a:pt x="22" y="134"/>
                  </a:cubicBezTo>
                  <a:cubicBezTo>
                    <a:pt x="33" y="146"/>
                    <a:pt x="48" y="151"/>
                    <a:pt x="63" y="151"/>
                  </a:cubicBezTo>
                  <a:cubicBezTo>
                    <a:pt x="78" y="151"/>
                    <a:pt x="92" y="146"/>
                    <a:pt x="104" y="134"/>
                  </a:cubicBezTo>
                  <a:cubicBezTo>
                    <a:pt x="134" y="104"/>
                    <a:pt x="134" y="104"/>
                    <a:pt x="134" y="104"/>
                  </a:cubicBezTo>
                  <a:cubicBezTo>
                    <a:pt x="157" y="82"/>
                    <a:pt x="157" y="45"/>
                    <a:pt x="134" y="22"/>
                  </a:cubicBezTo>
                  <a:close/>
                  <a:moveTo>
                    <a:pt x="134" y="22"/>
                  </a:moveTo>
                  <a:cubicBezTo>
                    <a:pt x="134" y="22"/>
                    <a:pt x="134" y="22"/>
                    <a:pt x="134"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6" name="Group 215">
            <a:extLst>
              <a:ext uri="{FF2B5EF4-FFF2-40B4-BE49-F238E27FC236}">
                <a16:creationId xmlns:a16="http://schemas.microsoft.com/office/drawing/2014/main" id="{4487AA2B-36D9-1644-B763-DF512C4625E6}"/>
              </a:ext>
            </a:extLst>
          </p:cNvPr>
          <p:cNvGrpSpPr/>
          <p:nvPr/>
        </p:nvGrpSpPr>
        <p:grpSpPr>
          <a:xfrm>
            <a:off x="10747524" y="2430727"/>
            <a:ext cx="137882" cy="184046"/>
            <a:chOff x="2487468" y="1943557"/>
            <a:chExt cx="299688" cy="400024"/>
          </a:xfrm>
          <a:solidFill>
            <a:schemeClr val="bg1"/>
          </a:solidFill>
        </p:grpSpPr>
        <p:sp>
          <p:nvSpPr>
            <p:cNvPr id="217" name="Freeform 116">
              <a:extLst>
                <a:ext uri="{FF2B5EF4-FFF2-40B4-BE49-F238E27FC236}">
                  <a16:creationId xmlns:a16="http://schemas.microsoft.com/office/drawing/2014/main" id="{409021C7-E21A-6948-8176-3F1EF2E5F826}"/>
                </a:ext>
              </a:extLst>
            </p:cNvPr>
            <p:cNvSpPr>
              <a:spLocks noEditPoints="1"/>
            </p:cNvSpPr>
            <p:nvPr/>
          </p:nvSpPr>
          <p:spPr bwMode="auto">
            <a:xfrm>
              <a:off x="2487468" y="1943557"/>
              <a:ext cx="299688" cy="400024"/>
            </a:xfrm>
            <a:custGeom>
              <a:avLst/>
              <a:gdLst>
                <a:gd name="T0" fmla="*/ 84 w 96"/>
                <a:gd name="T1" fmla="*/ 52 h 128"/>
                <a:gd name="T2" fmla="*/ 84 w 96"/>
                <a:gd name="T3" fmla="*/ 36 h 128"/>
                <a:gd name="T4" fmla="*/ 48 w 96"/>
                <a:gd name="T5" fmla="*/ 0 h 128"/>
                <a:gd name="T6" fmla="*/ 12 w 96"/>
                <a:gd name="T7" fmla="*/ 36 h 128"/>
                <a:gd name="T8" fmla="*/ 12 w 96"/>
                <a:gd name="T9" fmla="*/ 52 h 128"/>
                <a:gd name="T10" fmla="*/ 0 w 96"/>
                <a:gd name="T11" fmla="*/ 64 h 128"/>
                <a:gd name="T12" fmla="*/ 0 w 96"/>
                <a:gd name="T13" fmla="*/ 76 h 128"/>
                <a:gd name="T14" fmla="*/ 0 w 96"/>
                <a:gd name="T15" fmla="*/ 80 h 128"/>
                <a:gd name="T16" fmla="*/ 0 w 96"/>
                <a:gd name="T17" fmla="*/ 88 h 128"/>
                <a:gd name="T18" fmla="*/ 0 w 96"/>
                <a:gd name="T19" fmla="*/ 92 h 128"/>
                <a:gd name="T20" fmla="*/ 36 w 96"/>
                <a:gd name="T21" fmla="*/ 128 h 128"/>
                <a:gd name="T22" fmla="*/ 60 w 96"/>
                <a:gd name="T23" fmla="*/ 128 h 128"/>
                <a:gd name="T24" fmla="*/ 96 w 96"/>
                <a:gd name="T25" fmla="*/ 92 h 128"/>
                <a:gd name="T26" fmla="*/ 96 w 96"/>
                <a:gd name="T27" fmla="*/ 88 h 128"/>
                <a:gd name="T28" fmla="*/ 96 w 96"/>
                <a:gd name="T29" fmla="*/ 80 h 128"/>
                <a:gd name="T30" fmla="*/ 96 w 96"/>
                <a:gd name="T31" fmla="*/ 76 h 128"/>
                <a:gd name="T32" fmla="*/ 96 w 96"/>
                <a:gd name="T33" fmla="*/ 64 h 128"/>
                <a:gd name="T34" fmla="*/ 84 w 96"/>
                <a:gd name="T35" fmla="*/ 52 h 128"/>
                <a:gd name="T36" fmla="*/ 20 w 96"/>
                <a:gd name="T37" fmla="*/ 36 h 128"/>
                <a:gd name="T38" fmla="*/ 48 w 96"/>
                <a:gd name="T39" fmla="*/ 8 h 128"/>
                <a:gd name="T40" fmla="*/ 76 w 96"/>
                <a:gd name="T41" fmla="*/ 36 h 128"/>
                <a:gd name="T42" fmla="*/ 76 w 96"/>
                <a:gd name="T43" fmla="*/ 52 h 128"/>
                <a:gd name="T44" fmla="*/ 68 w 96"/>
                <a:gd name="T45" fmla="*/ 52 h 128"/>
                <a:gd name="T46" fmla="*/ 68 w 96"/>
                <a:gd name="T47" fmla="*/ 36 h 128"/>
                <a:gd name="T48" fmla="*/ 48 w 96"/>
                <a:gd name="T49" fmla="*/ 16 h 128"/>
                <a:gd name="T50" fmla="*/ 28 w 96"/>
                <a:gd name="T51" fmla="*/ 36 h 128"/>
                <a:gd name="T52" fmla="*/ 28 w 96"/>
                <a:gd name="T53" fmla="*/ 52 h 128"/>
                <a:gd name="T54" fmla="*/ 20 w 96"/>
                <a:gd name="T55" fmla="*/ 52 h 128"/>
                <a:gd name="T56" fmla="*/ 20 w 96"/>
                <a:gd name="T57" fmla="*/ 36 h 128"/>
                <a:gd name="T58" fmla="*/ 64 w 96"/>
                <a:gd name="T59" fmla="*/ 36 h 128"/>
                <a:gd name="T60" fmla="*/ 64 w 96"/>
                <a:gd name="T61" fmla="*/ 36 h 128"/>
                <a:gd name="T62" fmla="*/ 64 w 96"/>
                <a:gd name="T63" fmla="*/ 52 h 128"/>
                <a:gd name="T64" fmla="*/ 32 w 96"/>
                <a:gd name="T65" fmla="*/ 52 h 128"/>
                <a:gd name="T66" fmla="*/ 32 w 96"/>
                <a:gd name="T67" fmla="*/ 36 h 128"/>
                <a:gd name="T68" fmla="*/ 32 w 96"/>
                <a:gd name="T69" fmla="*/ 36 h 128"/>
                <a:gd name="T70" fmla="*/ 48 w 96"/>
                <a:gd name="T71" fmla="*/ 20 h 128"/>
                <a:gd name="T72" fmla="*/ 64 w 96"/>
                <a:gd name="T73" fmla="*/ 36 h 128"/>
                <a:gd name="T74" fmla="*/ 88 w 96"/>
                <a:gd name="T75" fmla="*/ 76 h 128"/>
                <a:gd name="T76" fmla="*/ 88 w 96"/>
                <a:gd name="T77" fmla="*/ 80 h 128"/>
                <a:gd name="T78" fmla="*/ 88 w 96"/>
                <a:gd name="T79" fmla="*/ 88 h 128"/>
                <a:gd name="T80" fmla="*/ 88 w 96"/>
                <a:gd name="T81" fmla="*/ 92 h 128"/>
                <a:gd name="T82" fmla="*/ 60 w 96"/>
                <a:gd name="T83" fmla="*/ 120 h 128"/>
                <a:gd name="T84" fmla="*/ 36 w 96"/>
                <a:gd name="T85" fmla="*/ 120 h 128"/>
                <a:gd name="T86" fmla="*/ 8 w 96"/>
                <a:gd name="T87" fmla="*/ 92 h 128"/>
                <a:gd name="T88" fmla="*/ 8 w 96"/>
                <a:gd name="T89" fmla="*/ 88 h 128"/>
                <a:gd name="T90" fmla="*/ 8 w 96"/>
                <a:gd name="T91" fmla="*/ 80 h 128"/>
                <a:gd name="T92" fmla="*/ 8 w 96"/>
                <a:gd name="T93" fmla="*/ 76 h 128"/>
                <a:gd name="T94" fmla="*/ 8 w 96"/>
                <a:gd name="T95" fmla="*/ 64 h 128"/>
                <a:gd name="T96" fmla="*/ 12 w 96"/>
                <a:gd name="T97" fmla="*/ 60 h 128"/>
                <a:gd name="T98" fmla="*/ 20 w 96"/>
                <a:gd name="T99" fmla="*/ 60 h 128"/>
                <a:gd name="T100" fmla="*/ 76 w 96"/>
                <a:gd name="T101" fmla="*/ 60 h 128"/>
                <a:gd name="T102" fmla="*/ 84 w 96"/>
                <a:gd name="T103" fmla="*/ 60 h 128"/>
                <a:gd name="T104" fmla="*/ 88 w 96"/>
                <a:gd name="T105" fmla="*/ 64 h 128"/>
                <a:gd name="T106" fmla="*/ 88 w 96"/>
                <a:gd name="T10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128">
                  <a:moveTo>
                    <a:pt x="84" y="52"/>
                  </a:moveTo>
                  <a:cubicBezTo>
                    <a:pt x="84" y="36"/>
                    <a:pt x="84" y="36"/>
                    <a:pt x="84" y="36"/>
                  </a:cubicBezTo>
                  <a:cubicBezTo>
                    <a:pt x="84" y="16"/>
                    <a:pt x="68" y="0"/>
                    <a:pt x="48" y="0"/>
                  </a:cubicBezTo>
                  <a:cubicBezTo>
                    <a:pt x="28" y="0"/>
                    <a:pt x="12" y="16"/>
                    <a:pt x="12" y="36"/>
                  </a:cubicBezTo>
                  <a:cubicBezTo>
                    <a:pt x="12" y="52"/>
                    <a:pt x="12" y="52"/>
                    <a:pt x="12" y="52"/>
                  </a:cubicBezTo>
                  <a:cubicBezTo>
                    <a:pt x="5" y="52"/>
                    <a:pt x="0" y="57"/>
                    <a:pt x="0" y="64"/>
                  </a:cubicBezTo>
                  <a:cubicBezTo>
                    <a:pt x="0" y="76"/>
                    <a:pt x="0" y="76"/>
                    <a:pt x="0" y="76"/>
                  </a:cubicBezTo>
                  <a:cubicBezTo>
                    <a:pt x="0" y="80"/>
                    <a:pt x="0" y="80"/>
                    <a:pt x="0" y="80"/>
                  </a:cubicBezTo>
                  <a:cubicBezTo>
                    <a:pt x="0" y="88"/>
                    <a:pt x="0" y="88"/>
                    <a:pt x="0" y="88"/>
                  </a:cubicBezTo>
                  <a:cubicBezTo>
                    <a:pt x="0" y="92"/>
                    <a:pt x="0" y="92"/>
                    <a:pt x="0" y="92"/>
                  </a:cubicBezTo>
                  <a:cubicBezTo>
                    <a:pt x="0" y="112"/>
                    <a:pt x="16" y="128"/>
                    <a:pt x="36" y="128"/>
                  </a:cubicBezTo>
                  <a:cubicBezTo>
                    <a:pt x="60" y="128"/>
                    <a:pt x="60" y="128"/>
                    <a:pt x="60" y="128"/>
                  </a:cubicBezTo>
                  <a:cubicBezTo>
                    <a:pt x="80" y="128"/>
                    <a:pt x="96" y="112"/>
                    <a:pt x="96" y="92"/>
                  </a:cubicBezTo>
                  <a:cubicBezTo>
                    <a:pt x="96" y="88"/>
                    <a:pt x="96" y="88"/>
                    <a:pt x="96" y="88"/>
                  </a:cubicBezTo>
                  <a:cubicBezTo>
                    <a:pt x="96" y="80"/>
                    <a:pt x="96" y="80"/>
                    <a:pt x="96" y="80"/>
                  </a:cubicBezTo>
                  <a:cubicBezTo>
                    <a:pt x="96" y="76"/>
                    <a:pt x="96" y="76"/>
                    <a:pt x="96" y="76"/>
                  </a:cubicBezTo>
                  <a:cubicBezTo>
                    <a:pt x="96" y="64"/>
                    <a:pt x="96" y="64"/>
                    <a:pt x="96" y="64"/>
                  </a:cubicBezTo>
                  <a:cubicBezTo>
                    <a:pt x="96" y="57"/>
                    <a:pt x="91" y="52"/>
                    <a:pt x="84" y="52"/>
                  </a:cubicBezTo>
                  <a:close/>
                  <a:moveTo>
                    <a:pt x="20" y="36"/>
                  </a:moveTo>
                  <a:cubicBezTo>
                    <a:pt x="20" y="21"/>
                    <a:pt x="33" y="8"/>
                    <a:pt x="48" y="8"/>
                  </a:cubicBezTo>
                  <a:cubicBezTo>
                    <a:pt x="63" y="8"/>
                    <a:pt x="76" y="21"/>
                    <a:pt x="76" y="36"/>
                  </a:cubicBezTo>
                  <a:cubicBezTo>
                    <a:pt x="76" y="52"/>
                    <a:pt x="76" y="52"/>
                    <a:pt x="76" y="52"/>
                  </a:cubicBezTo>
                  <a:cubicBezTo>
                    <a:pt x="68" y="52"/>
                    <a:pt x="68" y="52"/>
                    <a:pt x="68" y="52"/>
                  </a:cubicBezTo>
                  <a:cubicBezTo>
                    <a:pt x="68" y="36"/>
                    <a:pt x="68" y="36"/>
                    <a:pt x="68" y="36"/>
                  </a:cubicBezTo>
                  <a:cubicBezTo>
                    <a:pt x="68" y="25"/>
                    <a:pt x="59" y="16"/>
                    <a:pt x="48" y="16"/>
                  </a:cubicBezTo>
                  <a:cubicBezTo>
                    <a:pt x="37" y="16"/>
                    <a:pt x="28" y="25"/>
                    <a:pt x="28" y="36"/>
                  </a:cubicBezTo>
                  <a:cubicBezTo>
                    <a:pt x="28" y="52"/>
                    <a:pt x="28" y="52"/>
                    <a:pt x="28" y="52"/>
                  </a:cubicBezTo>
                  <a:cubicBezTo>
                    <a:pt x="20" y="52"/>
                    <a:pt x="20" y="52"/>
                    <a:pt x="20" y="52"/>
                  </a:cubicBezTo>
                  <a:lnTo>
                    <a:pt x="20" y="36"/>
                  </a:lnTo>
                  <a:close/>
                  <a:moveTo>
                    <a:pt x="64" y="36"/>
                  </a:moveTo>
                  <a:cubicBezTo>
                    <a:pt x="64" y="36"/>
                    <a:pt x="64" y="36"/>
                    <a:pt x="64" y="36"/>
                  </a:cubicBezTo>
                  <a:cubicBezTo>
                    <a:pt x="64" y="52"/>
                    <a:pt x="64" y="52"/>
                    <a:pt x="64" y="52"/>
                  </a:cubicBezTo>
                  <a:cubicBezTo>
                    <a:pt x="32" y="52"/>
                    <a:pt x="32" y="52"/>
                    <a:pt x="32" y="52"/>
                  </a:cubicBezTo>
                  <a:cubicBezTo>
                    <a:pt x="32" y="36"/>
                    <a:pt x="32" y="36"/>
                    <a:pt x="32" y="36"/>
                  </a:cubicBezTo>
                  <a:cubicBezTo>
                    <a:pt x="32" y="36"/>
                    <a:pt x="32" y="36"/>
                    <a:pt x="32" y="36"/>
                  </a:cubicBezTo>
                  <a:cubicBezTo>
                    <a:pt x="32" y="27"/>
                    <a:pt x="39" y="20"/>
                    <a:pt x="48" y="20"/>
                  </a:cubicBezTo>
                  <a:cubicBezTo>
                    <a:pt x="57" y="20"/>
                    <a:pt x="64" y="27"/>
                    <a:pt x="64" y="36"/>
                  </a:cubicBezTo>
                  <a:close/>
                  <a:moveTo>
                    <a:pt x="88" y="76"/>
                  </a:moveTo>
                  <a:cubicBezTo>
                    <a:pt x="88" y="80"/>
                    <a:pt x="88" y="80"/>
                    <a:pt x="88" y="80"/>
                  </a:cubicBezTo>
                  <a:cubicBezTo>
                    <a:pt x="88" y="88"/>
                    <a:pt x="88" y="88"/>
                    <a:pt x="88" y="88"/>
                  </a:cubicBezTo>
                  <a:cubicBezTo>
                    <a:pt x="88" y="92"/>
                    <a:pt x="88" y="92"/>
                    <a:pt x="88" y="92"/>
                  </a:cubicBezTo>
                  <a:cubicBezTo>
                    <a:pt x="88" y="107"/>
                    <a:pt x="75" y="120"/>
                    <a:pt x="60" y="120"/>
                  </a:cubicBezTo>
                  <a:cubicBezTo>
                    <a:pt x="36" y="120"/>
                    <a:pt x="36" y="120"/>
                    <a:pt x="36" y="120"/>
                  </a:cubicBezTo>
                  <a:cubicBezTo>
                    <a:pt x="21" y="120"/>
                    <a:pt x="8" y="107"/>
                    <a:pt x="8" y="92"/>
                  </a:cubicBezTo>
                  <a:cubicBezTo>
                    <a:pt x="8" y="88"/>
                    <a:pt x="8" y="88"/>
                    <a:pt x="8" y="88"/>
                  </a:cubicBezTo>
                  <a:cubicBezTo>
                    <a:pt x="8" y="80"/>
                    <a:pt x="8" y="80"/>
                    <a:pt x="8" y="80"/>
                  </a:cubicBezTo>
                  <a:cubicBezTo>
                    <a:pt x="8" y="76"/>
                    <a:pt x="8" y="76"/>
                    <a:pt x="8" y="76"/>
                  </a:cubicBezTo>
                  <a:cubicBezTo>
                    <a:pt x="8" y="64"/>
                    <a:pt x="8" y="64"/>
                    <a:pt x="8" y="64"/>
                  </a:cubicBezTo>
                  <a:cubicBezTo>
                    <a:pt x="8" y="62"/>
                    <a:pt x="10" y="60"/>
                    <a:pt x="12" y="60"/>
                  </a:cubicBezTo>
                  <a:cubicBezTo>
                    <a:pt x="15" y="60"/>
                    <a:pt x="17" y="60"/>
                    <a:pt x="20" y="60"/>
                  </a:cubicBezTo>
                  <a:cubicBezTo>
                    <a:pt x="76" y="60"/>
                    <a:pt x="76" y="60"/>
                    <a:pt x="76" y="60"/>
                  </a:cubicBezTo>
                  <a:cubicBezTo>
                    <a:pt x="79" y="60"/>
                    <a:pt x="81" y="60"/>
                    <a:pt x="84" y="60"/>
                  </a:cubicBezTo>
                  <a:cubicBezTo>
                    <a:pt x="86" y="60"/>
                    <a:pt x="88" y="62"/>
                    <a:pt x="88" y="64"/>
                  </a:cubicBezTo>
                  <a:lnTo>
                    <a:pt x="8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8" name="Freeform 117">
              <a:extLst>
                <a:ext uri="{FF2B5EF4-FFF2-40B4-BE49-F238E27FC236}">
                  <a16:creationId xmlns:a16="http://schemas.microsoft.com/office/drawing/2014/main" id="{ED78A04D-B201-4B44-B6F1-35A508F60847}"/>
                </a:ext>
              </a:extLst>
            </p:cNvPr>
            <p:cNvSpPr>
              <a:spLocks/>
            </p:cNvSpPr>
            <p:nvPr/>
          </p:nvSpPr>
          <p:spPr bwMode="auto">
            <a:xfrm>
              <a:off x="2611567" y="2181195"/>
              <a:ext cx="50168" cy="75252"/>
            </a:xfrm>
            <a:custGeom>
              <a:avLst/>
              <a:gdLst>
                <a:gd name="T0" fmla="*/ 8 w 16"/>
                <a:gd name="T1" fmla="*/ 0 h 24"/>
                <a:gd name="T2" fmla="*/ 0 w 16"/>
                <a:gd name="T3" fmla="*/ 8 h 24"/>
                <a:gd name="T4" fmla="*/ 3 w 16"/>
                <a:gd name="T5" fmla="*/ 19 h 24"/>
                <a:gd name="T6" fmla="*/ 8 w 16"/>
                <a:gd name="T7" fmla="*/ 24 h 24"/>
                <a:gd name="T8" fmla="*/ 13 w 16"/>
                <a:gd name="T9" fmla="*/ 19 h 24"/>
                <a:gd name="T10" fmla="*/ 16 w 16"/>
                <a:gd name="T11" fmla="*/ 8 h 24"/>
                <a:gd name="T12" fmla="*/ 8 w 1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6" h="24">
                  <a:moveTo>
                    <a:pt x="8" y="0"/>
                  </a:moveTo>
                  <a:cubicBezTo>
                    <a:pt x="4" y="0"/>
                    <a:pt x="0" y="4"/>
                    <a:pt x="0" y="8"/>
                  </a:cubicBezTo>
                  <a:cubicBezTo>
                    <a:pt x="0" y="10"/>
                    <a:pt x="1" y="15"/>
                    <a:pt x="3" y="19"/>
                  </a:cubicBezTo>
                  <a:cubicBezTo>
                    <a:pt x="4" y="22"/>
                    <a:pt x="5" y="24"/>
                    <a:pt x="8" y="24"/>
                  </a:cubicBezTo>
                  <a:cubicBezTo>
                    <a:pt x="11" y="24"/>
                    <a:pt x="12" y="22"/>
                    <a:pt x="13" y="19"/>
                  </a:cubicBezTo>
                  <a:cubicBezTo>
                    <a:pt x="15" y="15"/>
                    <a:pt x="16" y="10"/>
                    <a:pt x="16" y="8"/>
                  </a:cubicBezTo>
                  <a:cubicBezTo>
                    <a:pt x="16" y="4"/>
                    <a:pt x="12"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78" name="Group 177">
            <a:extLst>
              <a:ext uri="{FF2B5EF4-FFF2-40B4-BE49-F238E27FC236}">
                <a16:creationId xmlns:a16="http://schemas.microsoft.com/office/drawing/2014/main" id="{46616D87-AE52-9145-96A5-02763073C77B}"/>
              </a:ext>
            </a:extLst>
          </p:cNvPr>
          <p:cNvGrpSpPr/>
          <p:nvPr/>
        </p:nvGrpSpPr>
        <p:grpSpPr>
          <a:xfrm rot="21545399">
            <a:off x="5415666" y="2441107"/>
            <a:ext cx="211771" cy="143766"/>
            <a:chOff x="3221038" y="1938338"/>
            <a:chExt cx="563562" cy="382588"/>
          </a:xfrm>
          <a:solidFill>
            <a:schemeClr val="bg1"/>
          </a:solidFill>
        </p:grpSpPr>
        <p:sp>
          <p:nvSpPr>
            <p:cNvPr id="179" name="Freeform 5">
              <a:extLst>
                <a:ext uri="{FF2B5EF4-FFF2-40B4-BE49-F238E27FC236}">
                  <a16:creationId xmlns:a16="http://schemas.microsoft.com/office/drawing/2014/main" id="{6D57E240-C685-6A49-9E49-24EAA9A52CA3}"/>
                </a:ext>
              </a:extLst>
            </p:cNvPr>
            <p:cNvSpPr>
              <a:spLocks/>
            </p:cNvSpPr>
            <p:nvPr/>
          </p:nvSpPr>
          <p:spPr bwMode="auto">
            <a:xfrm>
              <a:off x="3221038" y="2011363"/>
              <a:ext cx="306387" cy="263525"/>
            </a:xfrm>
            <a:custGeom>
              <a:avLst/>
              <a:gdLst>
                <a:gd name="T0" fmla="*/ 0 w 114"/>
                <a:gd name="T1" fmla="*/ 43 h 99"/>
                <a:gd name="T2" fmla="*/ 57 w 114"/>
                <a:gd name="T3" fmla="*/ 0 h 99"/>
                <a:gd name="T4" fmla="*/ 114 w 114"/>
                <a:gd name="T5" fmla="*/ 43 h 99"/>
                <a:gd name="T6" fmla="*/ 57 w 114"/>
                <a:gd name="T7" fmla="*/ 86 h 99"/>
                <a:gd name="T8" fmla="*/ 33 w 114"/>
                <a:gd name="T9" fmla="*/ 82 h 99"/>
                <a:gd name="T10" fmla="*/ 7 w 114"/>
                <a:gd name="T11" fmla="*/ 99 h 99"/>
                <a:gd name="T12" fmla="*/ 5 w 114"/>
                <a:gd name="T13" fmla="*/ 98 h 99"/>
                <a:gd name="T14" fmla="*/ 18 w 114"/>
                <a:gd name="T15" fmla="*/ 74 h 99"/>
                <a:gd name="T16" fmla="*/ 0 w 114"/>
                <a:gd name="T17" fmla="*/ 4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99">
                  <a:moveTo>
                    <a:pt x="0" y="43"/>
                  </a:moveTo>
                  <a:cubicBezTo>
                    <a:pt x="0" y="19"/>
                    <a:pt x="25" y="0"/>
                    <a:pt x="57" y="0"/>
                  </a:cubicBezTo>
                  <a:cubicBezTo>
                    <a:pt x="88" y="0"/>
                    <a:pt x="114" y="19"/>
                    <a:pt x="114" y="43"/>
                  </a:cubicBezTo>
                  <a:cubicBezTo>
                    <a:pt x="114" y="66"/>
                    <a:pt x="88" y="86"/>
                    <a:pt x="57" y="86"/>
                  </a:cubicBezTo>
                  <a:cubicBezTo>
                    <a:pt x="49" y="86"/>
                    <a:pt x="41" y="84"/>
                    <a:pt x="33" y="82"/>
                  </a:cubicBezTo>
                  <a:cubicBezTo>
                    <a:pt x="7" y="99"/>
                    <a:pt x="7" y="99"/>
                    <a:pt x="7" y="99"/>
                  </a:cubicBezTo>
                  <a:cubicBezTo>
                    <a:pt x="5" y="98"/>
                    <a:pt x="5" y="98"/>
                    <a:pt x="5" y="98"/>
                  </a:cubicBezTo>
                  <a:cubicBezTo>
                    <a:pt x="18" y="74"/>
                    <a:pt x="18" y="74"/>
                    <a:pt x="18" y="74"/>
                  </a:cubicBezTo>
                  <a:cubicBezTo>
                    <a:pt x="6" y="66"/>
                    <a:pt x="0" y="55"/>
                    <a:pt x="0"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80" name="Freeform 6">
              <a:extLst>
                <a:ext uri="{FF2B5EF4-FFF2-40B4-BE49-F238E27FC236}">
                  <a16:creationId xmlns:a16="http://schemas.microsoft.com/office/drawing/2014/main" id="{A8852E65-D149-F847-AE1C-76A4EDB46F9F}"/>
                </a:ext>
              </a:extLst>
            </p:cNvPr>
            <p:cNvSpPr>
              <a:spLocks/>
            </p:cNvSpPr>
            <p:nvPr/>
          </p:nvSpPr>
          <p:spPr bwMode="auto">
            <a:xfrm>
              <a:off x="3398838" y="1938338"/>
              <a:ext cx="385762" cy="382588"/>
            </a:xfrm>
            <a:custGeom>
              <a:avLst/>
              <a:gdLst>
                <a:gd name="T0" fmla="*/ 63 w 144"/>
                <a:gd name="T1" fmla="*/ 113 h 143"/>
                <a:gd name="T2" fmla="*/ 93 w 144"/>
                <a:gd name="T3" fmla="*/ 108 h 143"/>
                <a:gd name="T4" fmla="*/ 96 w 144"/>
                <a:gd name="T5" fmla="*/ 107 h 143"/>
                <a:gd name="T6" fmla="*/ 114 w 144"/>
                <a:gd name="T7" fmla="*/ 119 h 143"/>
                <a:gd name="T8" fmla="*/ 105 w 144"/>
                <a:gd name="T9" fmla="*/ 102 h 143"/>
                <a:gd name="T10" fmla="*/ 110 w 144"/>
                <a:gd name="T11" fmla="*/ 99 h 143"/>
                <a:gd name="T12" fmla="*/ 132 w 144"/>
                <a:gd name="T13" fmla="*/ 62 h 143"/>
                <a:gd name="T14" fmla="*/ 63 w 144"/>
                <a:gd name="T15" fmla="*/ 12 h 143"/>
                <a:gd name="T16" fmla="*/ 16 w 144"/>
                <a:gd name="T17" fmla="*/ 26 h 143"/>
                <a:gd name="T18" fmla="*/ 0 w 144"/>
                <a:gd name="T19" fmla="*/ 22 h 143"/>
                <a:gd name="T20" fmla="*/ 63 w 144"/>
                <a:gd name="T21" fmla="*/ 0 h 143"/>
                <a:gd name="T22" fmla="*/ 144 w 144"/>
                <a:gd name="T23" fmla="*/ 62 h 143"/>
                <a:gd name="T24" fmla="*/ 121 w 144"/>
                <a:gd name="T25" fmla="*/ 106 h 143"/>
                <a:gd name="T26" fmla="*/ 137 w 144"/>
                <a:gd name="T27" fmla="*/ 143 h 143"/>
                <a:gd name="T28" fmla="*/ 94 w 144"/>
                <a:gd name="T29" fmla="*/ 120 h 143"/>
                <a:gd name="T30" fmla="*/ 63 w 144"/>
                <a:gd name="T31" fmla="*/ 125 h 143"/>
                <a:gd name="T32" fmla="*/ 16 w 144"/>
                <a:gd name="T33" fmla="*/ 114 h 143"/>
                <a:gd name="T34" fmla="*/ 30 w 144"/>
                <a:gd name="T35" fmla="*/ 107 h 143"/>
                <a:gd name="T36" fmla="*/ 63 w 144"/>
                <a:gd name="T37" fmla="*/ 11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43">
                  <a:moveTo>
                    <a:pt x="63" y="113"/>
                  </a:moveTo>
                  <a:cubicBezTo>
                    <a:pt x="74" y="113"/>
                    <a:pt x="84" y="111"/>
                    <a:pt x="93" y="108"/>
                  </a:cubicBezTo>
                  <a:cubicBezTo>
                    <a:pt x="96" y="107"/>
                    <a:pt x="96" y="107"/>
                    <a:pt x="96" y="107"/>
                  </a:cubicBezTo>
                  <a:cubicBezTo>
                    <a:pt x="114" y="119"/>
                    <a:pt x="114" y="119"/>
                    <a:pt x="114" y="119"/>
                  </a:cubicBezTo>
                  <a:cubicBezTo>
                    <a:pt x="105" y="102"/>
                    <a:pt x="105" y="102"/>
                    <a:pt x="105" y="102"/>
                  </a:cubicBezTo>
                  <a:cubicBezTo>
                    <a:pt x="110" y="99"/>
                    <a:pt x="110" y="99"/>
                    <a:pt x="110" y="99"/>
                  </a:cubicBezTo>
                  <a:cubicBezTo>
                    <a:pt x="124" y="90"/>
                    <a:pt x="132" y="76"/>
                    <a:pt x="132" y="62"/>
                  </a:cubicBezTo>
                  <a:cubicBezTo>
                    <a:pt x="132" y="35"/>
                    <a:pt x="101" y="12"/>
                    <a:pt x="63" y="12"/>
                  </a:cubicBezTo>
                  <a:cubicBezTo>
                    <a:pt x="45" y="12"/>
                    <a:pt x="28" y="17"/>
                    <a:pt x="16" y="26"/>
                  </a:cubicBezTo>
                  <a:cubicBezTo>
                    <a:pt x="11" y="24"/>
                    <a:pt x="6" y="23"/>
                    <a:pt x="0" y="22"/>
                  </a:cubicBezTo>
                  <a:cubicBezTo>
                    <a:pt x="15" y="9"/>
                    <a:pt x="38" y="0"/>
                    <a:pt x="63" y="0"/>
                  </a:cubicBezTo>
                  <a:cubicBezTo>
                    <a:pt x="108" y="0"/>
                    <a:pt x="144" y="28"/>
                    <a:pt x="144" y="62"/>
                  </a:cubicBezTo>
                  <a:cubicBezTo>
                    <a:pt x="144" y="79"/>
                    <a:pt x="136" y="95"/>
                    <a:pt x="121" y="106"/>
                  </a:cubicBezTo>
                  <a:cubicBezTo>
                    <a:pt x="137" y="143"/>
                    <a:pt x="137" y="143"/>
                    <a:pt x="137" y="143"/>
                  </a:cubicBezTo>
                  <a:cubicBezTo>
                    <a:pt x="94" y="120"/>
                    <a:pt x="94" y="120"/>
                    <a:pt x="94" y="120"/>
                  </a:cubicBezTo>
                  <a:cubicBezTo>
                    <a:pt x="84" y="123"/>
                    <a:pt x="74" y="125"/>
                    <a:pt x="63" y="125"/>
                  </a:cubicBezTo>
                  <a:cubicBezTo>
                    <a:pt x="45" y="125"/>
                    <a:pt x="29" y="121"/>
                    <a:pt x="16" y="114"/>
                  </a:cubicBezTo>
                  <a:cubicBezTo>
                    <a:pt x="21" y="112"/>
                    <a:pt x="26" y="109"/>
                    <a:pt x="30" y="107"/>
                  </a:cubicBezTo>
                  <a:cubicBezTo>
                    <a:pt x="40" y="111"/>
                    <a:pt x="51" y="113"/>
                    <a:pt x="63" y="113"/>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192" name="Freeform 29">
            <a:extLst>
              <a:ext uri="{FF2B5EF4-FFF2-40B4-BE49-F238E27FC236}">
                <a16:creationId xmlns:a16="http://schemas.microsoft.com/office/drawing/2014/main" id="{4BA56C7B-00EC-C54B-8678-E0CF6CC7E0E7}"/>
              </a:ext>
            </a:extLst>
          </p:cNvPr>
          <p:cNvSpPr>
            <a:spLocks noEditPoints="1"/>
          </p:cNvSpPr>
          <p:nvPr/>
        </p:nvSpPr>
        <p:spPr bwMode="auto">
          <a:xfrm>
            <a:off x="7057703" y="2421644"/>
            <a:ext cx="199395" cy="176601"/>
          </a:xfrm>
          <a:custGeom>
            <a:avLst/>
            <a:gdLst>
              <a:gd name="T0" fmla="*/ 1301 w 1560"/>
              <a:gd name="T1" fmla="*/ 225 h 1383"/>
              <a:gd name="T2" fmla="*/ 1560 w 1560"/>
              <a:gd name="T3" fmla="*/ 1 h 1383"/>
              <a:gd name="T4" fmla="*/ 1197 w 1560"/>
              <a:gd name="T5" fmla="*/ 190 h 1383"/>
              <a:gd name="T6" fmla="*/ 772 w 1560"/>
              <a:gd name="T7" fmla="*/ 171 h 1383"/>
              <a:gd name="T8" fmla="*/ 349 w 1560"/>
              <a:gd name="T9" fmla="*/ 160 h 1383"/>
              <a:gd name="T10" fmla="*/ 0 w 1560"/>
              <a:gd name="T11" fmla="*/ 639 h 1383"/>
              <a:gd name="T12" fmla="*/ 159 w 1560"/>
              <a:gd name="T13" fmla="*/ 788 h 1383"/>
              <a:gd name="T14" fmla="*/ 108 w 1560"/>
              <a:gd name="T15" fmla="*/ 977 h 1383"/>
              <a:gd name="T16" fmla="*/ 203 w 1560"/>
              <a:gd name="T17" fmla="*/ 1026 h 1383"/>
              <a:gd name="T18" fmla="*/ 259 w 1560"/>
              <a:gd name="T19" fmla="*/ 1098 h 1383"/>
              <a:gd name="T20" fmla="*/ 380 w 1560"/>
              <a:gd name="T21" fmla="*/ 1146 h 1383"/>
              <a:gd name="T22" fmla="*/ 484 w 1560"/>
              <a:gd name="T23" fmla="*/ 1278 h 1383"/>
              <a:gd name="T24" fmla="*/ 577 w 1560"/>
              <a:gd name="T25" fmla="*/ 1256 h 1383"/>
              <a:gd name="T26" fmla="*/ 608 w 1560"/>
              <a:gd name="T27" fmla="*/ 1294 h 1383"/>
              <a:gd name="T28" fmla="*/ 690 w 1560"/>
              <a:gd name="T29" fmla="*/ 1338 h 1383"/>
              <a:gd name="T30" fmla="*/ 760 w 1560"/>
              <a:gd name="T31" fmla="*/ 1318 h 1383"/>
              <a:gd name="T32" fmla="*/ 888 w 1560"/>
              <a:gd name="T33" fmla="*/ 1358 h 1383"/>
              <a:gd name="T34" fmla="*/ 920 w 1560"/>
              <a:gd name="T35" fmla="*/ 1264 h 1383"/>
              <a:gd name="T36" fmla="*/ 1079 w 1560"/>
              <a:gd name="T37" fmla="*/ 1192 h 1383"/>
              <a:gd name="T38" fmla="*/ 1197 w 1560"/>
              <a:gd name="T39" fmla="*/ 1204 h 1383"/>
              <a:gd name="T40" fmla="*/ 1343 w 1560"/>
              <a:gd name="T41" fmla="*/ 1101 h 1383"/>
              <a:gd name="T42" fmla="*/ 1321 w 1560"/>
              <a:gd name="T43" fmla="*/ 902 h 1383"/>
              <a:gd name="T44" fmla="*/ 1511 w 1560"/>
              <a:gd name="T45" fmla="*/ 711 h 1383"/>
              <a:gd name="T46" fmla="*/ 1560 w 1560"/>
              <a:gd name="T47" fmla="*/ 606 h 1383"/>
              <a:gd name="T48" fmla="*/ 1391 w 1560"/>
              <a:gd name="T49" fmla="*/ 728 h 1383"/>
              <a:gd name="T50" fmla="*/ 1166 w 1560"/>
              <a:gd name="T51" fmla="*/ 843 h 1383"/>
              <a:gd name="T52" fmla="*/ 1145 w 1560"/>
              <a:gd name="T53" fmla="*/ 981 h 1383"/>
              <a:gd name="T54" fmla="*/ 1039 w 1560"/>
              <a:gd name="T55" fmla="*/ 979 h 1383"/>
              <a:gd name="T56" fmla="*/ 1002 w 1560"/>
              <a:gd name="T57" fmla="*/ 1069 h 1383"/>
              <a:gd name="T58" fmla="*/ 899 w 1560"/>
              <a:gd name="T59" fmla="*/ 1081 h 1383"/>
              <a:gd name="T60" fmla="*/ 834 w 1560"/>
              <a:gd name="T61" fmla="*/ 1179 h 1383"/>
              <a:gd name="T62" fmla="*/ 736 w 1560"/>
              <a:gd name="T63" fmla="*/ 1260 h 1383"/>
              <a:gd name="T64" fmla="*/ 688 w 1560"/>
              <a:gd name="T65" fmla="*/ 1277 h 1383"/>
              <a:gd name="T66" fmla="*/ 650 w 1560"/>
              <a:gd name="T67" fmla="*/ 1224 h 1383"/>
              <a:gd name="T68" fmla="*/ 821 w 1560"/>
              <a:gd name="T69" fmla="*/ 1079 h 1383"/>
              <a:gd name="T70" fmla="*/ 803 w 1560"/>
              <a:gd name="T71" fmla="*/ 1023 h 1383"/>
              <a:gd name="T72" fmla="*/ 541 w 1560"/>
              <a:gd name="T73" fmla="*/ 1205 h 1383"/>
              <a:gd name="T74" fmla="*/ 452 w 1560"/>
              <a:gd name="T75" fmla="*/ 1190 h 1383"/>
              <a:gd name="T76" fmla="*/ 757 w 1560"/>
              <a:gd name="T77" fmla="*/ 896 h 1383"/>
              <a:gd name="T78" fmla="*/ 738 w 1560"/>
              <a:gd name="T79" fmla="*/ 840 h 1383"/>
              <a:gd name="T80" fmla="*/ 430 w 1560"/>
              <a:gd name="T81" fmla="*/ 1057 h 1383"/>
              <a:gd name="T82" fmla="*/ 308 w 1560"/>
              <a:gd name="T83" fmla="*/ 1064 h 1383"/>
              <a:gd name="T84" fmla="*/ 345 w 1560"/>
              <a:gd name="T85" fmla="*/ 961 h 1383"/>
              <a:gd name="T86" fmla="*/ 674 w 1560"/>
              <a:gd name="T87" fmla="*/ 722 h 1383"/>
              <a:gd name="T88" fmla="*/ 627 w 1560"/>
              <a:gd name="T89" fmla="*/ 694 h 1383"/>
              <a:gd name="T90" fmla="*/ 280 w 1560"/>
              <a:gd name="T91" fmla="*/ 932 h 1383"/>
              <a:gd name="T92" fmla="*/ 160 w 1560"/>
              <a:gd name="T93" fmla="*/ 941 h 1383"/>
              <a:gd name="T94" fmla="*/ 813 w 1560"/>
              <a:gd name="T95" fmla="*/ 384 h 1383"/>
              <a:gd name="T96" fmla="*/ 1090 w 1560"/>
              <a:gd name="T97" fmla="*/ 649 h 1383"/>
              <a:gd name="T98" fmla="*/ 1078 w 1560"/>
              <a:gd name="T99" fmla="*/ 359 h 1383"/>
              <a:gd name="T100" fmla="*/ 1147 w 1560"/>
              <a:gd name="T101" fmla="*/ 251 h 1383"/>
              <a:gd name="T102" fmla="*/ 1212 w 1560"/>
              <a:gd name="T103" fmla="*/ 250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0" h="1383">
                <a:moveTo>
                  <a:pt x="1212" y="250"/>
                </a:moveTo>
                <a:cubicBezTo>
                  <a:pt x="1243" y="250"/>
                  <a:pt x="1274" y="242"/>
                  <a:pt x="1301" y="225"/>
                </a:cubicBezTo>
                <a:cubicBezTo>
                  <a:pt x="1560" y="73"/>
                  <a:pt x="1560" y="73"/>
                  <a:pt x="1560" y="73"/>
                </a:cubicBezTo>
                <a:cubicBezTo>
                  <a:pt x="1560" y="1"/>
                  <a:pt x="1560" y="1"/>
                  <a:pt x="1560" y="1"/>
                </a:cubicBezTo>
                <a:cubicBezTo>
                  <a:pt x="1269" y="170"/>
                  <a:pt x="1269" y="170"/>
                  <a:pt x="1269" y="170"/>
                </a:cubicBezTo>
                <a:cubicBezTo>
                  <a:pt x="1247" y="183"/>
                  <a:pt x="1222" y="190"/>
                  <a:pt x="1197" y="190"/>
                </a:cubicBezTo>
                <a:cubicBezTo>
                  <a:pt x="812" y="185"/>
                  <a:pt x="812" y="185"/>
                  <a:pt x="812" y="185"/>
                </a:cubicBezTo>
                <a:cubicBezTo>
                  <a:pt x="793" y="178"/>
                  <a:pt x="778" y="174"/>
                  <a:pt x="772" y="171"/>
                </a:cubicBezTo>
                <a:cubicBezTo>
                  <a:pt x="652" y="145"/>
                  <a:pt x="557" y="155"/>
                  <a:pt x="493" y="172"/>
                </a:cubicBezTo>
                <a:cubicBezTo>
                  <a:pt x="445" y="185"/>
                  <a:pt x="394" y="180"/>
                  <a:pt x="349" y="160"/>
                </a:cubicBezTo>
                <a:cubicBezTo>
                  <a:pt x="0" y="0"/>
                  <a:pt x="0" y="0"/>
                  <a:pt x="0" y="0"/>
                </a:cubicBezTo>
                <a:cubicBezTo>
                  <a:pt x="0" y="639"/>
                  <a:pt x="0" y="639"/>
                  <a:pt x="0" y="639"/>
                </a:cubicBezTo>
                <a:cubicBezTo>
                  <a:pt x="36" y="659"/>
                  <a:pt x="36" y="659"/>
                  <a:pt x="36" y="659"/>
                </a:cubicBezTo>
                <a:cubicBezTo>
                  <a:pt x="90" y="688"/>
                  <a:pt x="132" y="733"/>
                  <a:pt x="159" y="788"/>
                </a:cubicBezTo>
                <a:cubicBezTo>
                  <a:pt x="138" y="804"/>
                  <a:pt x="138" y="804"/>
                  <a:pt x="138" y="804"/>
                </a:cubicBezTo>
                <a:cubicBezTo>
                  <a:pt x="83" y="844"/>
                  <a:pt x="71" y="922"/>
                  <a:pt x="108" y="977"/>
                </a:cubicBezTo>
                <a:cubicBezTo>
                  <a:pt x="128" y="1003"/>
                  <a:pt x="156" y="1020"/>
                  <a:pt x="189" y="1026"/>
                </a:cubicBezTo>
                <a:cubicBezTo>
                  <a:pt x="193" y="1026"/>
                  <a:pt x="198" y="1026"/>
                  <a:pt x="203" y="1026"/>
                </a:cubicBezTo>
                <a:cubicBezTo>
                  <a:pt x="214" y="1027"/>
                  <a:pt x="226" y="1026"/>
                  <a:pt x="236" y="1024"/>
                </a:cubicBezTo>
                <a:cubicBezTo>
                  <a:pt x="236" y="1052"/>
                  <a:pt x="243" y="1075"/>
                  <a:pt x="259" y="1098"/>
                </a:cubicBezTo>
                <a:cubicBezTo>
                  <a:pt x="281" y="1128"/>
                  <a:pt x="316" y="1142"/>
                  <a:pt x="353" y="1144"/>
                </a:cubicBezTo>
                <a:cubicBezTo>
                  <a:pt x="362" y="1145"/>
                  <a:pt x="372" y="1145"/>
                  <a:pt x="380" y="1146"/>
                </a:cubicBezTo>
                <a:cubicBezTo>
                  <a:pt x="376" y="1175"/>
                  <a:pt x="385" y="1204"/>
                  <a:pt x="403" y="1229"/>
                </a:cubicBezTo>
                <a:cubicBezTo>
                  <a:pt x="423" y="1255"/>
                  <a:pt x="452" y="1272"/>
                  <a:pt x="484" y="1278"/>
                </a:cubicBezTo>
                <a:cubicBezTo>
                  <a:pt x="488" y="1278"/>
                  <a:pt x="494" y="1279"/>
                  <a:pt x="498" y="1279"/>
                </a:cubicBezTo>
                <a:cubicBezTo>
                  <a:pt x="527" y="1280"/>
                  <a:pt x="555" y="1272"/>
                  <a:pt x="577" y="1256"/>
                </a:cubicBezTo>
                <a:cubicBezTo>
                  <a:pt x="589" y="1246"/>
                  <a:pt x="589" y="1246"/>
                  <a:pt x="589" y="1246"/>
                </a:cubicBezTo>
                <a:cubicBezTo>
                  <a:pt x="592" y="1264"/>
                  <a:pt x="597" y="1280"/>
                  <a:pt x="608" y="1294"/>
                </a:cubicBezTo>
                <a:cubicBezTo>
                  <a:pt x="625" y="1317"/>
                  <a:pt x="649" y="1332"/>
                  <a:pt x="678" y="1337"/>
                </a:cubicBezTo>
                <a:cubicBezTo>
                  <a:pt x="682" y="1338"/>
                  <a:pt x="686" y="1338"/>
                  <a:pt x="690" y="1338"/>
                </a:cubicBezTo>
                <a:cubicBezTo>
                  <a:pt x="714" y="1339"/>
                  <a:pt x="737" y="1332"/>
                  <a:pt x="758" y="1318"/>
                </a:cubicBezTo>
                <a:cubicBezTo>
                  <a:pt x="760" y="1318"/>
                  <a:pt x="760" y="1318"/>
                  <a:pt x="760" y="1318"/>
                </a:cubicBezTo>
                <a:cubicBezTo>
                  <a:pt x="774" y="1338"/>
                  <a:pt x="774" y="1338"/>
                  <a:pt x="774" y="1338"/>
                </a:cubicBezTo>
                <a:cubicBezTo>
                  <a:pt x="799" y="1375"/>
                  <a:pt x="852" y="1383"/>
                  <a:pt x="888" y="1358"/>
                </a:cubicBezTo>
                <a:cubicBezTo>
                  <a:pt x="919" y="1336"/>
                  <a:pt x="931" y="1294"/>
                  <a:pt x="917" y="1260"/>
                </a:cubicBezTo>
                <a:cubicBezTo>
                  <a:pt x="920" y="1264"/>
                  <a:pt x="920" y="1264"/>
                  <a:pt x="920" y="1264"/>
                </a:cubicBezTo>
                <a:cubicBezTo>
                  <a:pt x="944" y="1299"/>
                  <a:pt x="989" y="1314"/>
                  <a:pt x="1029" y="1298"/>
                </a:cubicBezTo>
                <a:cubicBezTo>
                  <a:pt x="1073" y="1280"/>
                  <a:pt x="1090" y="1233"/>
                  <a:pt x="1079" y="1192"/>
                </a:cubicBezTo>
                <a:cubicBezTo>
                  <a:pt x="1108" y="1225"/>
                  <a:pt x="1159" y="1232"/>
                  <a:pt x="1195" y="1206"/>
                </a:cubicBezTo>
                <a:cubicBezTo>
                  <a:pt x="1197" y="1204"/>
                  <a:pt x="1197" y="1204"/>
                  <a:pt x="1197" y="1204"/>
                </a:cubicBezTo>
                <a:cubicBezTo>
                  <a:pt x="1234" y="1179"/>
                  <a:pt x="1244" y="1131"/>
                  <a:pt x="1225" y="1092"/>
                </a:cubicBezTo>
                <a:cubicBezTo>
                  <a:pt x="1256" y="1122"/>
                  <a:pt x="1307" y="1126"/>
                  <a:pt x="1343" y="1101"/>
                </a:cubicBezTo>
                <a:cubicBezTo>
                  <a:pt x="1386" y="1070"/>
                  <a:pt x="1397" y="1010"/>
                  <a:pt x="1366" y="967"/>
                </a:cubicBezTo>
                <a:cubicBezTo>
                  <a:pt x="1321" y="902"/>
                  <a:pt x="1321" y="902"/>
                  <a:pt x="1321" y="902"/>
                </a:cubicBezTo>
                <a:cubicBezTo>
                  <a:pt x="1420" y="787"/>
                  <a:pt x="1420" y="787"/>
                  <a:pt x="1420" y="787"/>
                </a:cubicBezTo>
                <a:cubicBezTo>
                  <a:pt x="1445" y="756"/>
                  <a:pt x="1476" y="731"/>
                  <a:pt x="1511" y="711"/>
                </a:cubicBezTo>
                <a:cubicBezTo>
                  <a:pt x="1560" y="682"/>
                  <a:pt x="1560" y="682"/>
                  <a:pt x="1560" y="682"/>
                </a:cubicBezTo>
                <a:cubicBezTo>
                  <a:pt x="1560" y="606"/>
                  <a:pt x="1560" y="606"/>
                  <a:pt x="1560" y="606"/>
                </a:cubicBezTo>
                <a:cubicBezTo>
                  <a:pt x="1492" y="644"/>
                  <a:pt x="1492" y="644"/>
                  <a:pt x="1492" y="644"/>
                </a:cubicBezTo>
                <a:cubicBezTo>
                  <a:pt x="1454" y="666"/>
                  <a:pt x="1420" y="694"/>
                  <a:pt x="1391" y="728"/>
                </a:cubicBezTo>
                <a:cubicBezTo>
                  <a:pt x="1284" y="851"/>
                  <a:pt x="1284" y="851"/>
                  <a:pt x="1284" y="851"/>
                </a:cubicBezTo>
                <a:cubicBezTo>
                  <a:pt x="1253" y="822"/>
                  <a:pt x="1202" y="818"/>
                  <a:pt x="1166" y="843"/>
                </a:cubicBezTo>
                <a:cubicBezTo>
                  <a:pt x="1123" y="874"/>
                  <a:pt x="1112" y="934"/>
                  <a:pt x="1143" y="977"/>
                </a:cubicBezTo>
                <a:cubicBezTo>
                  <a:pt x="1145" y="981"/>
                  <a:pt x="1145" y="981"/>
                  <a:pt x="1145" y="981"/>
                </a:cubicBezTo>
                <a:cubicBezTo>
                  <a:pt x="1143" y="981"/>
                  <a:pt x="1143" y="981"/>
                  <a:pt x="1143" y="981"/>
                </a:cubicBezTo>
                <a:cubicBezTo>
                  <a:pt x="1113" y="960"/>
                  <a:pt x="1072" y="957"/>
                  <a:pt x="1039" y="979"/>
                </a:cubicBezTo>
                <a:cubicBezTo>
                  <a:pt x="1037" y="981"/>
                  <a:pt x="1037" y="981"/>
                  <a:pt x="1037" y="981"/>
                </a:cubicBezTo>
                <a:cubicBezTo>
                  <a:pt x="1009" y="1001"/>
                  <a:pt x="996" y="1035"/>
                  <a:pt x="1002" y="1069"/>
                </a:cubicBezTo>
                <a:cubicBezTo>
                  <a:pt x="991" y="1076"/>
                  <a:pt x="991" y="1076"/>
                  <a:pt x="991" y="1076"/>
                </a:cubicBezTo>
                <a:cubicBezTo>
                  <a:pt x="963" y="1061"/>
                  <a:pt x="928" y="1061"/>
                  <a:pt x="899" y="1081"/>
                </a:cubicBezTo>
                <a:cubicBezTo>
                  <a:pt x="873" y="1099"/>
                  <a:pt x="860" y="1132"/>
                  <a:pt x="862" y="1161"/>
                </a:cubicBezTo>
                <a:cubicBezTo>
                  <a:pt x="834" y="1179"/>
                  <a:pt x="834" y="1179"/>
                  <a:pt x="834" y="1179"/>
                </a:cubicBezTo>
                <a:cubicBezTo>
                  <a:pt x="812" y="1174"/>
                  <a:pt x="789" y="1179"/>
                  <a:pt x="771" y="1191"/>
                </a:cubicBezTo>
                <a:cubicBezTo>
                  <a:pt x="748" y="1208"/>
                  <a:pt x="735" y="1234"/>
                  <a:pt x="736" y="1260"/>
                </a:cubicBezTo>
                <a:cubicBezTo>
                  <a:pt x="722" y="1269"/>
                  <a:pt x="722" y="1269"/>
                  <a:pt x="722" y="1269"/>
                </a:cubicBezTo>
                <a:cubicBezTo>
                  <a:pt x="713" y="1276"/>
                  <a:pt x="700" y="1279"/>
                  <a:pt x="688" y="1277"/>
                </a:cubicBezTo>
                <a:cubicBezTo>
                  <a:pt x="676" y="1274"/>
                  <a:pt x="665" y="1268"/>
                  <a:pt x="658" y="1258"/>
                </a:cubicBezTo>
                <a:cubicBezTo>
                  <a:pt x="650" y="1249"/>
                  <a:pt x="647" y="1235"/>
                  <a:pt x="650" y="1224"/>
                </a:cubicBezTo>
                <a:cubicBezTo>
                  <a:pt x="652" y="1212"/>
                  <a:pt x="659" y="1201"/>
                  <a:pt x="669" y="1194"/>
                </a:cubicBezTo>
                <a:cubicBezTo>
                  <a:pt x="821" y="1079"/>
                  <a:pt x="821" y="1079"/>
                  <a:pt x="821" y="1079"/>
                </a:cubicBezTo>
                <a:cubicBezTo>
                  <a:pt x="829" y="1073"/>
                  <a:pt x="834" y="1066"/>
                  <a:pt x="834" y="1056"/>
                </a:cubicBezTo>
                <a:cubicBezTo>
                  <a:pt x="835" y="1038"/>
                  <a:pt x="820" y="1023"/>
                  <a:pt x="803" y="1023"/>
                </a:cubicBezTo>
                <a:cubicBezTo>
                  <a:pt x="796" y="1023"/>
                  <a:pt x="791" y="1025"/>
                  <a:pt x="785" y="1028"/>
                </a:cubicBezTo>
                <a:cubicBezTo>
                  <a:pt x="541" y="1205"/>
                  <a:pt x="541" y="1205"/>
                  <a:pt x="541" y="1205"/>
                </a:cubicBezTo>
                <a:cubicBezTo>
                  <a:pt x="527" y="1214"/>
                  <a:pt x="511" y="1219"/>
                  <a:pt x="494" y="1216"/>
                </a:cubicBezTo>
                <a:cubicBezTo>
                  <a:pt x="476" y="1213"/>
                  <a:pt x="461" y="1204"/>
                  <a:pt x="452" y="1190"/>
                </a:cubicBezTo>
                <a:cubicBezTo>
                  <a:pt x="432" y="1164"/>
                  <a:pt x="438" y="1123"/>
                  <a:pt x="467" y="1103"/>
                </a:cubicBezTo>
                <a:cubicBezTo>
                  <a:pt x="757" y="896"/>
                  <a:pt x="757" y="896"/>
                  <a:pt x="757" y="896"/>
                </a:cubicBezTo>
                <a:cubicBezTo>
                  <a:pt x="764" y="890"/>
                  <a:pt x="768" y="882"/>
                  <a:pt x="768" y="872"/>
                </a:cubicBezTo>
                <a:cubicBezTo>
                  <a:pt x="768" y="855"/>
                  <a:pt x="755" y="841"/>
                  <a:pt x="738" y="840"/>
                </a:cubicBezTo>
                <a:cubicBezTo>
                  <a:pt x="728" y="840"/>
                  <a:pt x="721" y="843"/>
                  <a:pt x="714" y="851"/>
                </a:cubicBezTo>
                <a:cubicBezTo>
                  <a:pt x="430" y="1057"/>
                  <a:pt x="430" y="1057"/>
                  <a:pt x="430" y="1057"/>
                </a:cubicBezTo>
                <a:cubicBezTo>
                  <a:pt x="422" y="1060"/>
                  <a:pt x="418" y="1066"/>
                  <a:pt x="412" y="1071"/>
                </a:cubicBezTo>
                <a:cubicBezTo>
                  <a:pt x="377" y="1093"/>
                  <a:pt x="327" y="1088"/>
                  <a:pt x="308" y="1064"/>
                </a:cubicBezTo>
                <a:cubicBezTo>
                  <a:pt x="290" y="1038"/>
                  <a:pt x="294" y="1002"/>
                  <a:pt x="317" y="980"/>
                </a:cubicBezTo>
                <a:cubicBezTo>
                  <a:pt x="345" y="961"/>
                  <a:pt x="345" y="961"/>
                  <a:pt x="345" y="961"/>
                </a:cubicBezTo>
                <a:cubicBezTo>
                  <a:pt x="661" y="745"/>
                  <a:pt x="661" y="745"/>
                  <a:pt x="661" y="745"/>
                </a:cubicBezTo>
                <a:cubicBezTo>
                  <a:pt x="669" y="739"/>
                  <a:pt x="674" y="732"/>
                  <a:pt x="674" y="722"/>
                </a:cubicBezTo>
                <a:cubicBezTo>
                  <a:pt x="675" y="712"/>
                  <a:pt x="670" y="702"/>
                  <a:pt x="661" y="696"/>
                </a:cubicBezTo>
                <a:cubicBezTo>
                  <a:pt x="650" y="688"/>
                  <a:pt x="639" y="687"/>
                  <a:pt x="627" y="694"/>
                </a:cubicBezTo>
                <a:cubicBezTo>
                  <a:pt x="288" y="924"/>
                  <a:pt x="288" y="924"/>
                  <a:pt x="288" y="924"/>
                </a:cubicBezTo>
                <a:cubicBezTo>
                  <a:pt x="286" y="928"/>
                  <a:pt x="282" y="930"/>
                  <a:pt x="280" y="932"/>
                </a:cubicBezTo>
                <a:cubicBezTo>
                  <a:pt x="247" y="955"/>
                  <a:pt x="247" y="955"/>
                  <a:pt x="247" y="955"/>
                </a:cubicBezTo>
                <a:cubicBezTo>
                  <a:pt x="221" y="976"/>
                  <a:pt x="180" y="970"/>
                  <a:pt x="160" y="941"/>
                </a:cubicBezTo>
                <a:cubicBezTo>
                  <a:pt x="140" y="914"/>
                  <a:pt x="146" y="874"/>
                  <a:pt x="175" y="854"/>
                </a:cubicBezTo>
                <a:cubicBezTo>
                  <a:pt x="813" y="384"/>
                  <a:pt x="813" y="384"/>
                  <a:pt x="813" y="384"/>
                </a:cubicBezTo>
                <a:cubicBezTo>
                  <a:pt x="864" y="414"/>
                  <a:pt x="902" y="474"/>
                  <a:pt x="902" y="474"/>
                </a:cubicBezTo>
                <a:cubicBezTo>
                  <a:pt x="965" y="671"/>
                  <a:pt x="1043" y="673"/>
                  <a:pt x="1090" y="649"/>
                </a:cubicBezTo>
                <a:cubicBezTo>
                  <a:pt x="1115" y="637"/>
                  <a:pt x="1126" y="608"/>
                  <a:pt x="1117" y="581"/>
                </a:cubicBezTo>
                <a:cubicBezTo>
                  <a:pt x="1092" y="506"/>
                  <a:pt x="1078" y="359"/>
                  <a:pt x="1078" y="359"/>
                </a:cubicBezTo>
                <a:cubicBezTo>
                  <a:pt x="1060" y="321"/>
                  <a:pt x="1004" y="281"/>
                  <a:pt x="941" y="248"/>
                </a:cubicBezTo>
                <a:cubicBezTo>
                  <a:pt x="1147" y="251"/>
                  <a:pt x="1147" y="251"/>
                  <a:pt x="1147" y="251"/>
                </a:cubicBezTo>
                <a:lnTo>
                  <a:pt x="1212" y="250"/>
                </a:lnTo>
                <a:close/>
                <a:moveTo>
                  <a:pt x="1212" y="250"/>
                </a:moveTo>
                <a:cubicBezTo>
                  <a:pt x="1212" y="250"/>
                  <a:pt x="1212" y="250"/>
                  <a:pt x="1212" y="25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84" name="Oval 183">
            <a:extLst>
              <a:ext uri="{FF2B5EF4-FFF2-40B4-BE49-F238E27FC236}">
                <a16:creationId xmlns:a16="http://schemas.microsoft.com/office/drawing/2014/main" id="{181BE477-AFA3-F54A-8DC7-51A00059254E}"/>
              </a:ext>
            </a:extLst>
          </p:cNvPr>
          <p:cNvSpPr/>
          <p:nvPr/>
        </p:nvSpPr>
        <p:spPr>
          <a:xfrm>
            <a:off x="8613547" y="2351937"/>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Freeform 159">
            <a:extLst>
              <a:ext uri="{FF2B5EF4-FFF2-40B4-BE49-F238E27FC236}">
                <a16:creationId xmlns:a16="http://schemas.microsoft.com/office/drawing/2014/main" id="{1FAF67B0-FE63-9F4B-9645-F65FD8BDF923}"/>
              </a:ext>
            </a:extLst>
          </p:cNvPr>
          <p:cNvSpPr>
            <a:spLocks noEditPoints="1"/>
          </p:cNvSpPr>
          <p:nvPr/>
        </p:nvSpPr>
        <p:spPr bwMode="auto">
          <a:xfrm>
            <a:off x="8685125" y="2428667"/>
            <a:ext cx="204317" cy="190648"/>
          </a:xfrm>
          <a:custGeom>
            <a:avLst/>
            <a:gdLst>
              <a:gd name="T0" fmla="*/ 21 w 120"/>
              <a:gd name="T1" fmla="*/ 64 h 112"/>
              <a:gd name="T2" fmla="*/ 12 w 120"/>
              <a:gd name="T3" fmla="*/ 64 h 112"/>
              <a:gd name="T4" fmla="*/ 0 w 120"/>
              <a:gd name="T5" fmla="*/ 54 h 112"/>
              <a:gd name="T6" fmla="*/ 8 w 120"/>
              <a:gd name="T7" fmla="*/ 32 h 112"/>
              <a:gd name="T8" fmla="*/ 24 w 120"/>
              <a:gd name="T9" fmla="*/ 37 h 112"/>
              <a:gd name="T10" fmla="*/ 33 w 120"/>
              <a:gd name="T11" fmla="*/ 36 h 112"/>
              <a:gd name="T12" fmla="*/ 32 w 120"/>
              <a:gd name="T13" fmla="*/ 40 h 112"/>
              <a:gd name="T14" fmla="*/ 37 w 120"/>
              <a:gd name="T15" fmla="*/ 56 h 112"/>
              <a:gd name="T16" fmla="*/ 21 w 120"/>
              <a:gd name="T17" fmla="*/ 64 h 112"/>
              <a:gd name="T18" fmla="*/ 24 w 120"/>
              <a:gd name="T19" fmla="*/ 32 h 112"/>
              <a:gd name="T20" fmla="*/ 8 w 120"/>
              <a:gd name="T21" fmla="*/ 16 h 112"/>
              <a:gd name="T22" fmla="*/ 24 w 120"/>
              <a:gd name="T23" fmla="*/ 0 h 112"/>
              <a:gd name="T24" fmla="*/ 40 w 120"/>
              <a:gd name="T25" fmla="*/ 16 h 112"/>
              <a:gd name="T26" fmla="*/ 24 w 120"/>
              <a:gd name="T27" fmla="*/ 32 h 112"/>
              <a:gd name="T28" fmla="*/ 87 w 120"/>
              <a:gd name="T29" fmla="*/ 112 h 112"/>
              <a:gd name="T30" fmla="*/ 33 w 120"/>
              <a:gd name="T31" fmla="*/ 112 h 112"/>
              <a:gd name="T32" fmla="*/ 16 w 120"/>
              <a:gd name="T33" fmla="*/ 95 h 112"/>
              <a:gd name="T34" fmla="*/ 38 w 120"/>
              <a:gd name="T35" fmla="*/ 60 h 112"/>
              <a:gd name="T36" fmla="*/ 60 w 120"/>
              <a:gd name="T37" fmla="*/ 68 h 112"/>
              <a:gd name="T38" fmla="*/ 83 w 120"/>
              <a:gd name="T39" fmla="*/ 60 h 112"/>
              <a:gd name="T40" fmla="*/ 104 w 120"/>
              <a:gd name="T41" fmla="*/ 95 h 112"/>
              <a:gd name="T42" fmla="*/ 87 w 120"/>
              <a:gd name="T43" fmla="*/ 112 h 112"/>
              <a:gd name="T44" fmla="*/ 60 w 120"/>
              <a:gd name="T45" fmla="*/ 64 h 112"/>
              <a:gd name="T46" fmla="*/ 36 w 120"/>
              <a:gd name="T47" fmla="*/ 40 h 112"/>
              <a:gd name="T48" fmla="*/ 60 w 120"/>
              <a:gd name="T49" fmla="*/ 16 h 112"/>
              <a:gd name="T50" fmla="*/ 84 w 120"/>
              <a:gd name="T51" fmla="*/ 40 h 112"/>
              <a:gd name="T52" fmla="*/ 60 w 120"/>
              <a:gd name="T53" fmla="*/ 64 h 112"/>
              <a:gd name="T54" fmla="*/ 96 w 120"/>
              <a:gd name="T55" fmla="*/ 32 h 112"/>
              <a:gd name="T56" fmla="*/ 80 w 120"/>
              <a:gd name="T57" fmla="*/ 16 h 112"/>
              <a:gd name="T58" fmla="*/ 96 w 120"/>
              <a:gd name="T59" fmla="*/ 0 h 112"/>
              <a:gd name="T60" fmla="*/ 112 w 120"/>
              <a:gd name="T61" fmla="*/ 16 h 112"/>
              <a:gd name="T62" fmla="*/ 96 w 120"/>
              <a:gd name="T63" fmla="*/ 32 h 112"/>
              <a:gd name="T64" fmla="*/ 108 w 120"/>
              <a:gd name="T65" fmla="*/ 64 h 112"/>
              <a:gd name="T66" fmla="*/ 100 w 120"/>
              <a:gd name="T67" fmla="*/ 64 h 112"/>
              <a:gd name="T68" fmla="*/ 83 w 120"/>
              <a:gd name="T69" fmla="*/ 56 h 112"/>
              <a:gd name="T70" fmla="*/ 88 w 120"/>
              <a:gd name="T71" fmla="*/ 40 h 112"/>
              <a:gd name="T72" fmla="*/ 88 w 120"/>
              <a:gd name="T73" fmla="*/ 36 h 112"/>
              <a:gd name="T74" fmla="*/ 96 w 120"/>
              <a:gd name="T75" fmla="*/ 37 h 112"/>
              <a:gd name="T76" fmla="*/ 112 w 120"/>
              <a:gd name="T77" fmla="*/ 32 h 112"/>
              <a:gd name="T78" fmla="*/ 120 w 120"/>
              <a:gd name="T79" fmla="*/ 54 h 112"/>
              <a:gd name="T80" fmla="*/ 108 w 120"/>
              <a:gd name="T81"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112">
                <a:moveTo>
                  <a:pt x="21" y="64"/>
                </a:moveTo>
                <a:cubicBezTo>
                  <a:pt x="12" y="64"/>
                  <a:pt x="12" y="64"/>
                  <a:pt x="12" y="64"/>
                </a:cubicBezTo>
                <a:cubicBezTo>
                  <a:pt x="6" y="64"/>
                  <a:pt x="0" y="61"/>
                  <a:pt x="0" y="54"/>
                </a:cubicBezTo>
                <a:cubicBezTo>
                  <a:pt x="0" y="49"/>
                  <a:pt x="0" y="32"/>
                  <a:pt x="8" y="32"/>
                </a:cubicBezTo>
                <a:cubicBezTo>
                  <a:pt x="9" y="32"/>
                  <a:pt x="16" y="37"/>
                  <a:pt x="24" y="37"/>
                </a:cubicBezTo>
                <a:cubicBezTo>
                  <a:pt x="27" y="37"/>
                  <a:pt x="30" y="36"/>
                  <a:pt x="33" y="36"/>
                </a:cubicBezTo>
                <a:cubicBezTo>
                  <a:pt x="32" y="37"/>
                  <a:pt x="32" y="38"/>
                  <a:pt x="32" y="40"/>
                </a:cubicBezTo>
                <a:cubicBezTo>
                  <a:pt x="32" y="45"/>
                  <a:pt x="34" y="51"/>
                  <a:pt x="37" y="56"/>
                </a:cubicBezTo>
                <a:cubicBezTo>
                  <a:pt x="31" y="56"/>
                  <a:pt x="25" y="59"/>
                  <a:pt x="21" y="64"/>
                </a:cubicBezTo>
                <a:close/>
                <a:moveTo>
                  <a:pt x="24" y="32"/>
                </a:moveTo>
                <a:cubicBezTo>
                  <a:pt x="15" y="32"/>
                  <a:pt x="8" y="24"/>
                  <a:pt x="8" y="16"/>
                </a:cubicBezTo>
                <a:cubicBezTo>
                  <a:pt x="8" y="7"/>
                  <a:pt x="15" y="0"/>
                  <a:pt x="24" y="0"/>
                </a:cubicBezTo>
                <a:cubicBezTo>
                  <a:pt x="33" y="0"/>
                  <a:pt x="40" y="7"/>
                  <a:pt x="40" y="16"/>
                </a:cubicBezTo>
                <a:cubicBezTo>
                  <a:pt x="40" y="24"/>
                  <a:pt x="33" y="32"/>
                  <a:pt x="24" y="32"/>
                </a:cubicBezTo>
                <a:close/>
                <a:moveTo>
                  <a:pt x="87" y="112"/>
                </a:moveTo>
                <a:cubicBezTo>
                  <a:pt x="33" y="112"/>
                  <a:pt x="33" y="112"/>
                  <a:pt x="33" y="112"/>
                </a:cubicBezTo>
                <a:cubicBezTo>
                  <a:pt x="23" y="112"/>
                  <a:pt x="16" y="106"/>
                  <a:pt x="16" y="95"/>
                </a:cubicBezTo>
                <a:cubicBezTo>
                  <a:pt x="16" y="81"/>
                  <a:pt x="20" y="60"/>
                  <a:pt x="38" y="60"/>
                </a:cubicBezTo>
                <a:cubicBezTo>
                  <a:pt x="40" y="60"/>
                  <a:pt x="48" y="68"/>
                  <a:pt x="60" y="68"/>
                </a:cubicBezTo>
                <a:cubicBezTo>
                  <a:pt x="73" y="68"/>
                  <a:pt x="80" y="60"/>
                  <a:pt x="83" y="60"/>
                </a:cubicBezTo>
                <a:cubicBezTo>
                  <a:pt x="101" y="60"/>
                  <a:pt x="104" y="81"/>
                  <a:pt x="104" y="95"/>
                </a:cubicBezTo>
                <a:cubicBezTo>
                  <a:pt x="104" y="106"/>
                  <a:pt x="97" y="112"/>
                  <a:pt x="87" y="112"/>
                </a:cubicBezTo>
                <a:close/>
                <a:moveTo>
                  <a:pt x="60" y="64"/>
                </a:moveTo>
                <a:cubicBezTo>
                  <a:pt x="47" y="64"/>
                  <a:pt x="36" y="53"/>
                  <a:pt x="36" y="40"/>
                </a:cubicBezTo>
                <a:cubicBezTo>
                  <a:pt x="36" y="26"/>
                  <a:pt x="47" y="16"/>
                  <a:pt x="60" y="16"/>
                </a:cubicBezTo>
                <a:cubicBezTo>
                  <a:pt x="73" y="16"/>
                  <a:pt x="84" y="26"/>
                  <a:pt x="84" y="40"/>
                </a:cubicBezTo>
                <a:cubicBezTo>
                  <a:pt x="84" y="53"/>
                  <a:pt x="73" y="64"/>
                  <a:pt x="60" y="64"/>
                </a:cubicBezTo>
                <a:close/>
                <a:moveTo>
                  <a:pt x="96" y="32"/>
                </a:moveTo>
                <a:cubicBezTo>
                  <a:pt x="87" y="32"/>
                  <a:pt x="80" y="24"/>
                  <a:pt x="80" y="16"/>
                </a:cubicBezTo>
                <a:cubicBezTo>
                  <a:pt x="80" y="7"/>
                  <a:pt x="87" y="0"/>
                  <a:pt x="96" y="0"/>
                </a:cubicBezTo>
                <a:cubicBezTo>
                  <a:pt x="105" y="0"/>
                  <a:pt x="112" y="7"/>
                  <a:pt x="112" y="16"/>
                </a:cubicBezTo>
                <a:cubicBezTo>
                  <a:pt x="112" y="24"/>
                  <a:pt x="105" y="32"/>
                  <a:pt x="96" y="32"/>
                </a:cubicBezTo>
                <a:close/>
                <a:moveTo>
                  <a:pt x="108" y="64"/>
                </a:moveTo>
                <a:cubicBezTo>
                  <a:pt x="100" y="64"/>
                  <a:pt x="100" y="64"/>
                  <a:pt x="100" y="64"/>
                </a:cubicBezTo>
                <a:cubicBezTo>
                  <a:pt x="95" y="59"/>
                  <a:pt x="90" y="56"/>
                  <a:pt x="83" y="56"/>
                </a:cubicBezTo>
                <a:cubicBezTo>
                  <a:pt x="86" y="51"/>
                  <a:pt x="88" y="45"/>
                  <a:pt x="88" y="40"/>
                </a:cubicBezTo>
                <a:cubicBezTo>
                  <a:pt x="88" y="38"/>
                  <a:pt x="88" y="37"/>
                  <a:pt x="88" y="36"/>
                </a:cubicBezTo>
                <a:cubicBezTo>
                  <a:pt x="91" y="36"/>
                  <a:pt x="93" y="37"/>
                  <a:pt x="96" y="37"/>
                </a:cubicBezTo>
                <a:cubicBezTo>
                  <a:pt x="105" y="37"/>
                  <a:pt x="111" y="32"/>
                  <a:pt x="112" y="32"/>
                </a:cubicBezTo>
                <a:cubicBezTo>
                  <a:pt x="120" y="32"/>
                  <a:pt x="120" y="49"/>
                  <a:pt x="120" y="54"/>
                </a:cubicBezTo>
                <a:cubicBezTo>
                  <a:pt x="120" y="61"/>
                  <a:pt x="114" y="64"/>
                  <a:pt x="108"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7" name="Oval 186">
            <a:extLst>
              <a:ext uri="{FF2B5EF4-FFF2-40B4-BE49-F238E27FC236}">
                <a16:creationId xmlns:a16="http://schemas.microsoft.com/office/drawing/2014/main" id="{359B05CB-5FD4-D143-9777-74E56E2810C5}"/>
              </a:ext>
            </a:extLst>
          </p:cNvPr>
          <p:cNvSpPr/>
          <p:nvPr/>
        </p:nvSpPr>
        <p:spPr>
          <a:xfrm>
            <a:off x="8613547" y="1684846"/>
            <a:ext cx="347472" cy="34747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0" name="Group 199">
            <a:extLst>
              <a:ext uri="{FF2B5EF4-FFF2-40B4-BE49-F238E27FC236}">
                <a16:creationId xmlns:a16="http://schemas.microsoft.com/office/drawing/2014/main" id="{04FECEE2-66D2-2542-B50E-CC1599C99CDD}"/>
              </a:ext>
            </a:extLst>
          </p:cNvPr>
          <p:cNvGrpSpPr>
            <a:grpSpLocks noChangeAspect="1"/>
          </p:cNvGrpSpPr>
          <p:nvPr/>
        </p:nvGrpSpPr>
        <p:grpSpPr>
          <a:xfrm>
            <a:off x="8685337" y="1762570"/>
            <a:ext cx="199951" cy="192024"/>
            <a:chOff x="2659063" y="4224338"/>
            <a:chExt cx="360363" cy="346075"/>
          </a:xfrm>
          <a:solidFill>
            <a:schemeClr val="bg1"/>
          </a:solidFill>
        </p:grpSpPr>
        <p:sp>
          <p:nvSpPr>
            <p:cNvPr id="203" name="Freeform 10">
              <a:extLst>
                <a:ext uri="{FF2B5EF4-FFF2-40B4-BE49-F238E27FC236}">
                  <a16:creationId xmlns:a16="http://schemas.microsoft.com/office/drawing/2014/main" id="{A9540FC4-6416-8A4B-88A4-EB223E061989}"/>
                </a:ext>
              </a:extLst>
            </p:cNvPr>
            <p:cNvSpPr>
              <a:spLocks noEditPoints="1"/>
            </p:cNvSpPr>
            <p:nvPr/>
          </p:nvSpPr>
          <p:spPr bwMode="auto">
            <a:xfrm>
              <a:off x="2659063" y="4405313"/>
              <a:ext cx="150813" cy="165100"/>
            </a:xfrm>
            <a:custGeom>
              <a:avLst/>
              <a:gdLst>
                <a:gd name="T0" fmla="*/ 31 w 40"/>
                <a:gd name="T1" fmla="*/ 27 h 44"/>
                <a:gd name="T2" fmla="*/ 36 w 40"/>
                <a:gd name="T3" fmla="*/ 16 h 44"/>
                <a:gd name="T4" fmla="*/ 20 w 40"/>
                <a:gd name="T5" fmla="*/ 0 h 44"/>
                <a:gd name="T6" fmla="*/ 4 w 40"/>
                <a:gd name="T7" fmla="*/ 16 h 44"/>
                <a:gd name="T8" fmla="*/ 9 w 40"/>
                <a:gd name="T9" fmla="*/ 27 h 44"/>
                <a:gd name="T10" fmla="*/ 0 w 40"/>
                <a:gd name="T11" fmla="*/ 44 h 44"/>
                <a:gd name="T12" fmla="*/ 8 w 40"/>
                <a:gd name="T13" fmla="*/ 44 h 44"/>
                <a:gd name="T14" fmla="*/ 20 w 40"/>
                <a:gd name="T15" fmla="*/ 32 h 44"/>
                <a:gd name="T16" fmla="*/ 32 w 40"/>
                <a:gd name="T17" fmla="*/ 44 h 44"/>
                <a:gd name="T18" fmla="*/ 40 w 40"/>
                <a:gd name="T19" fmla="*/ 44 h 44"/>
                <a:gd name="T20" fmla="*/ 31 w 40"/>
                <a:gd name="T21" fmla="*/ 27 h 44"/>
                <a:gd name="T22" fmla="*/ 12 w 40"/>
                <a:gd name="T23" fmla="*/ 16 h 44"/>
                <a:gd name="T24" fmla="*/ 20 w 40"/>
                <a:gd name="T25" fmla="*/ 8 h 44"/>
                <a:gd name="T26" fmla="*/ 28 w 40"/>
                <a:gd name="T27" fmla="*/ 16 h 44"/>
                <a:gd name="T28" fmla="*/ 20 w 40"/>
                <a:gd name="T29" fmla="*/ 24 h 44"/>
                <a:gd name="T30" fmla="*/ 12 w 40"/>
                <a:gd name="T31" fmla="*/ 1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44">
                  <a:moveTo>
                    <a:pt x="31" y="27"/>
                  </a:moveTo>
                  <a:cubicBezTo>
                    <a:pt x="34" y="24"/>
                    <a:pt x="36" y="20"/>
                    <a:pt x="36" y="16"/>
                  </a:cubicBezTo>
                  <a:cubicBezTo>
                    <a:pt x="36" y="7"/>
                    <a:pt x="29" y="0"/>
                    <a:pt x="20" y="0"/>
                  </a:cubicBezTo>
                  <a:cubicBezTo>
                    <a:pt x="11" y="0"/>
                    <a:pt x="4" y="7"/>
                    <a:pt x="4" y="16"/>
                  </a:cubicBezTo>
                  <a:cubicBezTo>
                    <a:pt x="4" y="20"/>
                    <a:pt x="6" y="24"/>
                    <a:pt x="9" y="27"/>
                  </a:cubicBezTo>
                  <a:cubicBezTo>
                    <a:pt x="4" y="31"/>
                    <a:pt x="0" y="37"/>
                    <a:pt x="0" y="44"/>
                  </a:cubicBezTo>
                  <a:cubicBezTo>
                    <a:pt x="8" y="44"/>
                    <a:pt x="8" y="44"/>
                    <a:pt x="8" y="44"/>
                  </a:cubicBezTo>
                  <a:cubicBezTo>
                    <a:pt x="8" y="37"/>
                    <a:pt x="13" y="32"/>
                    <a:pt x="20" y="32"/>
                  </a:cubicBezTo>
                  <a:cubicBezTo>
                    <a:pt x="27" y="32"/>
                    <a:pt x="32" y="37"/>
                    <a:pt x="32" y="44"/>
                  </a:cubicBezTo>
                  <a:cubicBezTo>
                    <a:pt x="40" y="44"/>
                    <a:pt x="40" y="44"/>
                    <a:pt x="40" y="44"/>
                  </a:cubicBezTo>
                  <a:cubicBezTo>
                    <a:pt x="40" y="37"/>
                    <a:pt x="37" y="31"/>
                    <a:pt x="31" y="27"/>
                  </a:cubicBezTo>
                  <a:close/>
                  <a:moveTo>
                    <a:pt x="12" y="16"/>
                  </a:moveTo>
                  <a:cubicBezTo>
                    <a:pt x="12" y="12"/>
                    <a:pt x="16" y="8"/>
                    <a:pt x="20" y="8"/>
                  </a:cubicBezTo>
                  <a:cubicBezTo>
                    <a:pt x="25" y="8"/>
                    <a:pt x="28" y="12"/>
                    <a:pt x="28" y="16"/>
                  </a:cubicBezTo>
                  <a:cubicBezTo>
                    <a:pt x="28" y="20"/>
                    <a:pt x="25" y="24"/>
                    <a:pt x="20" y="24"/>
                  </a:cubicBezTo>
                  <a:cubicBezTo>
                    <a:pt x="16" y="24"/>
                    <a:pt x="12" y="20"/>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1">
              <a:extLst>
                <a:ext uri="{FF2B5EF4-FFF2-40B4-BE49-F238E27FC236}">
                  <a16:creationId xmlns:a16="http://schemas.microsoft.com/office/drawing/2014/main" id="{D6223E48-6686-DF46-90BB-4B60E0E0D7F5}"/>
                </a:ext>
              </a:extLst>
            </p:cNvPr>
            <p:cNvSpPr>
              <a:spLocks noEditPoints="1"/>
            </p:cNvSpPr>
            <p:nvPr/>
          </p:nvSpPr>
          <p:spPr bwMode="auto">
            <a:xfrm>
              <a:off x="2659063" y="4224338"/>
              <a:ext cx="360363" cy="346075"/>
            </a:xfrm>
            <a:custGeom>
              <a:avLst/>
              <a:gdLst>
                <a:gd name="T0" fmla="*/ 96 w 96"/>
                <a:gd name="T1" fmla="*/ 44 h 92"/>
                <a:gd name="T2" fmla="*/ 96 w 96"/>
                <a:gd name="T3" fmla="*/ 8 h 92"/>
                <a:gd name="T4" fmla="*/ 60 w 96"/>
                <a:gd name="T5" fmla="*/ 8 h 92"/>
                <a:gd name="T6" fmla="*/ 60 w 96"/>
                <a:gd name="T7" fmla="*/ 0 h 92"/>
                <a:gd name="T8" fmla="*/ 0 w 96"/>
                <a:gd name="T9" fmla="*/ 0 h 92"/>
                <a:gd name="T10" fmla="*/ 0 w 96"/>
                <a:gd name="T11" fmla="*/ 32 h 92"/>
                <a:gd name="T12" fmla="*/ 8 w 96"/>
                <a:gd name="T13" fmla="*/ 32 h 92"/>
                <a:gd name="T14" fmla="*/ 8 w 96"/>
                <a:gd name="T15" fmla="*/ 43 h 92"/>
                <a:gd name="T16" fmla="*/ 25 w 96"/>
                <a:gd name="T17" fmla="*/ 32 h 92"/>
                <a:gd name="T18" fmla="*/ 40 w 96"/>
                <a:gd name="T19" fmla="*/ 32 h 92"/>
                <a:gd name="T20" fmla="*/ 40 w 96"/>
                <a:gd name="T21" fmla="*/ 44 h 92"/>
                <a:gd name="T22" fmla="*/ 70 w 96"/>
                <a:gd name="T23" fmla="*/ 44 h 92"/>
                <a:gd name="T24" fmla="*/ 75 w 96"/>
                <a:gd name="T25" fmla="*/ 48 h 92"/>
                <a:gd name="T26" fmla="*/ 60 w 96"/>
                <a:gd name="T27" fmla="*/ 64 h 92"/>
                <a:gd name="T28" fmla="*/ 65 w 96"/>
                <a:gd name="T29" fmla="*/ 75 h 92"/>
                <a:gd name="T30" fmla="*/ 56 w 96"/>
                <a:gd name="T31" fmla="*/ 92 h 92"/>
                <a:gd name="T32" fmla="*/ 64 w 96"/>
                <a:gd name="T33" fmla="*/ 92 h 92"/>
                <a:gd name="T34" fmla="*/ 76 w 96"/>
                <a:gd name="T35" fmla="*/ 80 h 92"/>
                <a:gd name="T36" fmla="*/ 88 w 96"/>
                <a:gd name="T37" fmla="*/ 92 h 92"/>
                <a:gd name="T38" fmla="*/ 96 w 96"/>
                <a:gd name="T39" fmla="*/ 92 h 92"/>
                <a:gd name="T40" fmla="*/ 87 w 96"/>
                <a:gd name="T41" fmla="*/ 75 h 92"/>
                <a:gd name="T42" fmla="*/ 92 w 96"/>
                <a:gd name="T43" fmla="*/ 64 h 92"/>
                <a:gd name="T44" fmla="*/ 88 w 96"/>
                <a:gd name="T45" fmla="*/ 53 h 92"/>
                <a:gd name="T46" fmla="*/ 88 w 96"/>
                <a:gd name="T47" fmla="*/ 44 h 92"/>
                <a:gd name="T48" fmla="*/ 96 w 96"/>
                <a:gd name="T49" fmla="*/ 44 h 92"/>
                <a:gd name="T50" fmla="*/ 23 w 96"/>
                <a:gd name="T51" fmla="*/ 24 h 92"/>
                <a:gd name="T52" fmla="*/ 16 w 96"/>
                <a:gd name="T53" fmla="*/ 28 h 92"/>
                <a:gd name="T54" fmla="*/ 16 w 96"/>
                <a:gd name="T55" fmla="*/ 24 h 92"/>
                <a:gd name="T56" fmla="*/ 8 w 96"/>
                <a:gd name="T57" fmla="*/ 24 h 92"/>
                <a:gd name="T58" fmla="*/ 8 w 96"/>
                <a:gd name="T59" fmla="*/ 8 h 92"/>
                <a:gd name="T60" fmla="*/ 52 w 96"/>
                <a:gd name="T61" fmla="*/ 8 h 92"/>
                <a:gd name="T62" fmla="*/ 52 w 96"/>
                <a:gd name="T63" fmla="*/ 24 h 92"/>
                <a:gd name="T64" fmla="*/ 23 w 96"/>
                <a:gd name="T65" fmla="*/ 24 h 92"/>
                <a:gd name="T66" fmla="*/ 48 w 96"/>
                <a:gd name="T67" fmla="*/ 36 h 92"/>
                <a:gd name="T68" fmla="*/ 48 w 96"/>
                <a:gd name="T69" fmla="*/ 32 h 92"/>
                <a:gd name="T70" fmla="*/ 60 w 96"/>
                <a:gd name="T71" fmla="*/ 32 h 92"/>
                <a:gd name="T72" fmla="*/ 60 w 96"/>
                <a:gd name="T73" fmla="*/ 16 h 92"/>
                <a:gd name="T74" fmla="*/ 88 w 96"/>
                <a:gd name="T75" fmla="*/ 16 h 92"/>
                <a:gd name="T76" fmla="*/ 88 w 96"/>
                <a:gd name="T77" fmla="*/ 36 h 92"/>
                <a:gd name="T78" fmla="*/ 80 w 96"/>
                <a:gd name="T79" fmla="*/ 36 h 92"/>
                <a:gd name="T80" fmla="*/ 80 w 96"/>
                <a:gd name="T81" fmla="*/ 42 h 92"/>
                <a:gd name="T82" fmla="*/ 74 w 96"/>
                <a:gd name="T83" fmla="*/ 36 h 92"/>
                <a:gd name="T84" fmla="*/ 48 w 96"/>
                <a:gd name="T85" fmla="*/ 36 h 92"/>
                <a:gd name="T86" fmla="*/ 68 w 96"/>
                <a:gd name="T87" fmla="*/ 64 h 92"/>
                <a:gd name="T88" fmla="*/ 76 w 96"/>
                <a:gd name="T89" fmla="*/ 56 h 92"/>
                <a:gd name="T90" fmla="*/ 84 w 96"/>
                <a:gd name="T91" fmla="*/ 64 h 92"/>
                <a:gd name="T92" fmla="*/ 76 w 96"/>
                <a:gd name="T93" fmla="*/ 72 h 92"/>
                <a:gd name="T94" fmla="*/ 68 w 96"/>
                <a:gd name="T95" fmla="*/ 6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 h="92">
                  <a:moveTo>
                    <a:pt x="96" y="44"/>
                  </a:moveTo>
                  <a:cubicBezTo>
                    <a:pt x="96" y="8"/>
                    <a:pt x="96" y="8"/>
                    <a:pt x="96" y="8"/>
                  </a:cubicBezTo>
                  <a:cubicBezTo>
                    <a:pt x="60" y="8"/>
                    <a:pt x="60" y="8"/>
                    <a:pt x="60" y="8"/>
                  </a:cubicBezTo>
                  <a:cubicBezTo>
                    <a:pt x="60" y="0"/>
                    <a:pt x="60" y="0"/>
                    <a:pt x="60" y="0"/>
                  </a:cubicBezTo>
                  <a:cubicBezTo>
                    <a:pt x="0" y="0"/>
                    <a:pt x="0" y="0"/>
                    <a:pt x="0" y="0"/>
                  </a:cubicBezTo>
                  <a:cubicBezTo>
                    <a:pt x="0" y="32"/>
                    <a:pt x="0" y="32"/>
                    <a:pt x="0" y="32"/>
                  </a:cubicBezTo>
                  <a:cubicBezTo>
                    <a:pt x="8" y="32"/>
                    <a:pt x="8" y="32"/>
                    <a:pt x="8" y="32"/>
                  </a:cubicBezTo>
                  <a:cubicBezTo>
                    <a:pt x="8" y="43"/>
                    <a:pt x="8" y="43"/>
                    <a:pt x="8" y="43"/>
                  </a:cubicBezTo>
                  <a:cubicBezTo>
                    <a:pt x="25" y="32"/>
                    <a:pt x="25" y="32"/>
                    <a:pt x="25" y="32"/>
                  </a:cubicBezTo>
                  <a:cubicBezTo>
                    <a:pt x="40" y="32"/>
                    <a:pt x="40" y="32"/>
                    <a:pt x="40" y="32"/>
                  </a:cubicBezTo>
                  <a:cubicBezTo>
                    <a:pt x="40" y="44"/>
                    <a:pt x="40" y="44"/>
                    <a:pt x="40" y="44"/>
                  </a:cubicBezTo>
                  <a:cubicBezTo>
                    <a:pt x="70" y="44"/>
                    <a:pt x="70" y="44"/>
                    <a:pt x="70" y="44"/>
                  </a:cubicBezTo>
                  <a:cubicBezTo>
                    <a:pt x="75" y="48"/>
                    <a:pt x="75" y="48"/>
                    <a:pt x="75" y="48"/>
                  </a:cubicBezTo>
                  <a:cubicBezTo>
                    <a:pt x="66" y="49"/>
                    <a:pt x="60" y="56"/>
                    <a:pt x="60" y="64"/>
                  </a:cubicBezTo>
                  <a:cubicBezTo>
                    <a:pt x="60" y="68"/>
                    <a:pt x="62" y="72"/>
                    <a:pt x="65" y="75"/>
                  </a:cubicBezTo>
                  <a:cubicBezTo>
                    <a:pt x="60" y="79"/>
                    <a:pt x="56" y="85"/>
                    <a:pt x="56" y="92"/>
                  </a:cubicBezTo>
                  <a:cubicBezTo>
                    <a:pt x="64" y="92"/>
                    <a:pt x="64" y="92"/>
                    <a:pt x="64" y="92"/>
                  </a:cubicBezTo>
                  <a:cubicBezTo>
                    <a:pt x="64" y="85"/>
                    <a:pt x="69" y="80"/>
                    <a:pt x="76" y="80"/>
                  </a:cubicBezTo>
                  <a:cubicBezTo>
                    <a:pt x="83" y="80"/>
                    <a:pt x="88" y="85"/>
                    <a:pt x="88" y="92"/>
                  </a:cubicBezTo>
                  <a:cubicBezTo>
                    <a:pt x="96" y="92"/>
                    <a:pt x="96" y="92"/>
                    <a:pt x="96" y="92"/>
                  </a:cubicBezTo>
                  <a:cubicBezTo>
                    <a:pt x="96" y="85"/>
                    <a:pt x="93" y="79"/>
                    <a:pt x="87" y="75"/>
                  </a:cubicBezTo>
                  <a:cubicBezTo>
                    <a:pt x="90" y="72"/>
                    <a:pt x="92" y="68"/>
                    <a:pt x="92" y="64"/>
                  </a:cubicBezTo>
                  <a:cubicBezTo>
                    <a:pt x="92" y="60"/>
                    <a:pt x="91" y="56"/>
                    <a:pt x="88" y="53"/>
                  </a:cubicBezTo>
                  <a:cubicBezTo>
                    <a:pt x="88" y="44"/>
                    <a:pt x="88" y="44"/>
                    <a:pt x="88" y="44"/>
                  </a:cubicBezTo>
                  <a:lnTo>
                    <a:pt x="96" y="44"/>
                  </a:lnTo>
                  <a:close/>
                  <a:moveTo>
                    <a:pt x="23" y="24"/>
                  </a:moveTo>
                  <a:cubicBezTo>
                    <a:pt x="16" y="28"/>
                    <a:pt x="16" y="28"/>
                    <a:pt x="16" y="28"/>
                  </a:cubicBezTo>
                  <a:cubicBezTo>
                    <a:pt x="16" y="24"/>
                    <a:pt x="16" y="24"/>
                    <a:pt x="16" y="24"/>
                  </a:cubicBezTo>
                  <a:cubicBezTo>
                    <a:pt x="8" y="24"/>
                    <a:pt x="8" y="24"/>
                    <a:pt x="8" y="24"/>
                  </a:cubicBezTo>
                  <a:cubicBezTo>
                    <a:pt x="8" y="8"/>
                    <a:pt x="8" y="8"/>
                    <a:pt x="8" y="8"/>
                  </a:cubicBezTo>
                  <a:cubicBezTo>
                    <a:pt x="52" y="8"/>
                    <a:pt x="52" y="8"/>
                    <a:pt x="52" y="8"/>
                  </a:cubicBezTo>
                  <a:cubicBezTo>
                    <a:pt x="52" y="24"/>
                    <a:pt x="52" y="24"/>
                    <a:pt x="52" y="24"/>
                  </a:cubicBezTo>
                  <a:lnTo>
                    <a:pt x="23" y="24"/>
                  </a:lnTo>
                  <a:close/>
                  <a:moveTo>
                    <a:pt x="48" y="36"/>
                  </a:moveTo>
                  <a:cubicBezTo>
                    <a:pt x="48" y="32"/>
                    <a:pt x="48" y="32"/>
                    <a:pt x="48" y="32"/>
                  </a:cubicBezTo>
                  <a:cubicBezTo>
                    <a:pt x="60" y="32"/>
                    <a:pt x="60" y="32"/>
                    <a:pt x="60" y="32"/>
                  </a:cubicBezTo>
                  <a:cubicBezTo>
                    <a:pt x="60" y="16"/>
                    <a:pt x="60" y="16"/>
                    <a:pt x="60" y="16"/>
                  </a:cubicBezTo>
                  <a:cubicBezTo>
                    <a:pt x="88" y="16"/>
                    <a:pt x="88" y="16"/>
                    <a:pt x="88" y="16"/>
                  </a:cubicBezTo>
                  <a:cubicBezTo>
                    <a:pt x="88" y="36"/>
                    <a:pt x="88" y="36"/>
                    <a:pt x="88" y="36"/>
                  </a:cubicBezTo>
                  <a:cubicBezTo>
                    <a:pt x="80" y="36"/>
                    <a:pt x="80" y="36"/>
                    <a:pt x="80" y="36"/>
                  </a:cubicBezTo>
                  <a:cubicBezTo>
                    <a:pt x="80" y="42"/>
                    <a:pt x="80" y="42"/>
                    <a:pt x="80" y="42"/>
                  </a:cubicBezTo>
                  <a:cubicBezTo>
                    <a:pt x="74" y="36"/>
                    <a:pt x="74" y="36"/>
                    <a:pt x="74" y="36"/>
                  </a:cubicBezTo>
                  <a:lnTo>
                    <a:pt x="48" y="36"/>
                  </a:lnTo>
                  <a:close/>
                  <a:moveTo>
                    <a:pt x="68" y="64"/>
                  </a:moveTo>
                  <a:cubicBezTo>
                    <a:pt x="68" y="60"/>
                    <a:pt x="72" y="56"/>
                    <a:pt x="76" y="56"/>
                  </a:cubicBezTo>
                  <a:cubicBezTo>
                    <a:pt x="81" y="56"/>
                    <a:pt x="84" y="60"/>
                    <a:pt x="84" y="64"/>
                  </a:cubicBezTo>
                  <a:cubicBezTo>
                    <a:pt x="84" y="68"/>
                    <a:pt x="81" y="72"/>
                    <a:pt x="76" y="72"/>
                  </a:cubicBezTo>
                  <a:cubicBezTo>
                    <a:pt x="72" y="72"/>
                    <a:pt x="68" y="68"/>
                    <a:pt x="6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81" name="Picture 80">
            <a:extLst>
              <a:ext uri="{FF2B5EF4-FFF2-40B4-BE49-F238E27FC236}">
                <a16:creationId xmlns:a16="http://schemas.microsoft.com/office/drawing/2014/main" id="{FA4720C9-8E51-7640-8F06-F7690EFC5ED7}"/>
              </a:ext>
            </a:extLst>
          </p:cNvPr>
          <p:cNvPicPr>
            <a:picLocks noChangeAspect="1"/>
          </p:cNvPicPr>
          <p:nvPr/>
        </p:nvPicPr>
        <p:blipFill>
          <a:blip r:embed="rId2"/>
          <a:stretch>
            <a:fillRect/>
          </a:stretch>
        </p:blipFill>
        <p:spPr>
          <a:xfrm>
            <a:off x="7750232" y="5606344"/>
            <a:ext cx="424347" cy="457200"/>
          </a:xfrm>
          <a:prstGeom prst="rect">
            <a:avLst/>
          </a:prstGeom>
        </p:spPr>
      </p:pic>
    </p:spTree>
    <p:extLst>
      <p:ext uri="{BB962C8B-B14F-4D97-AF65-F5344CB8AC3E}">
        <p14:creationId xmlns:p14="http://schemas.microsoft.com/office/powerpoint/2010/main" val="149235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5648E6-3E40-C24D-BA8C-BA5FED7ABC62}"/>
              </a:ext>
            </a:extLst>
          </p:cNvPr>
          <p:cNvSpPr>
            <a:spLocks noGrp="1"/>
          </p:cNvSpPr>
          <p:nvPr>
            <p:ph type="body" sz="quarter" idx="11"/>
          </p:nvPr>
        </p:nvSpPr>
        <p:spPr/>
        <p:txBody>
          <a:bodyPr/>
          <a:lstStyle/>
          <a:p>
            <a:r>
              <a:rPr lang="en-US" dirty="0"/>
              <a:t>DATA</a:t>
            </a:r>
          </a:p>
        </p:txBody>
      </p:sp>
      <p:sp>
        <p:nvSpPr>
          <p:cNvPr id="5" name="Text Placeholder 4">
            <a:extLst>
              <a:ext uri="{FF2B5EF4-FFF2-40B4-BE49-F238E27FC236}">
                <a16:creationId xmlns:a16="http://schemas.microsoft.com/office/drawing/2014/main" id="{7D6B5D6A-71AF-FB43-A6B0-33BB2FEE8782}"/>
              </a:ext>
            </a:extLst>
          </p:cNvPr>
          <p:cNvSpPr>
            <a:spLocks noGrp="1"/>
          </p:cNvSpPr>
          <p:nvPr>
            <p:ph type="body" sz="quarter" idx="12"/>
          </p:nvPr>
        </p:nvSpPr>
        <p:spPr/>
        <p:txBody>
          <a:bodyPr/>
          <a:lstStyle/>
          <a:p>
            <a:r>
              <a:rPr lang="en-US" dirty="0"/>
              <a:t>The New Petroleum</a:t>
            </a:r>
          </a:p>
        </p:txBody>
      </p:sp>
    </p:spTree>
    <p:extLst>
      <p:ext uri="{BB962C8B-B14F-4D97-AF65-F5344CB8AC3E}">
        <p14:creationId xmlns:p14="http://schemas.microsoft.com/office/powerpoint/2010/main" val="2604370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1D45BCE-299A-AB46-8FC0-AC83661625F4}"/>
              </a:ext>
            </a:extLst>
          </p:cNvPr>
          <p:cNvCxnSpPr>
            <a:stCxn id="5" idx="2"/>
          </p:cNvCxnSpPr>
          <p:nvPr/>
        </p:nvCxnSpPr>
        <p:spPr>
          <a:xfrm flipH="1">
            <a:off x="5989320" y="1621328"/>
            <a:ext cx="3922" cy="6248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0599EF6-77A5-4844-92B7-843EA1E473D0}"/>
              </a:ext>
            </a:extLst>
          </p:cNvPr>
          <p:cNvSpPr/>
          <p:nvPr/>
        </p:nvSpPr>
        <p:spPr>
          <a:xfrm>
            <a:off x="4700565" y="1280161"/>
            <a:ext cx="2585354" cy="341167"/>
          </a:xfrm>
          <a:prstGeom prst="rect">
            <a:avLst/>
          </a:prstGeom>
          <a:solidFill>
            <a:srgbClr val="FF660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r>
              <a:rPr lang="en-US" sz="1600" b="1" dirty="0">
                <a:solidFill>
                  <a:schemeClr val="bg1"/>
                </a:solidFill>
                <a:latin typeface="Meta Offc Pro Normal" panose="020B0504030101020102" pitchFamily="34" charset="0"/>
              </a:rPr>
              <a:t>FOUR STRATEGIC PILLARS</a:t>
            </a:r>
          </a:p>
        </p:txBody>
      </p:sp>
      <p:cxnSp>
        <p:nvCxnSpPr>
          <p:cNvPr id="6" name="Straight Connector 5">
            <a:extLst>
              <a:ext uri="{FF2B5EF4-FFF2-40B4-BE49-F238E27FC236}">
                <a16:creationId xmlns:a16="http://schemas.microsoft.com/office/drawing/2014/main" id="{3A0501FF-A25F-2540-A5CF-C55562F5F509}"/>
              </a:ext>
            </a:extLst>
          </p:cNvPr>
          <p:cNvCxnSpPr>
            <a:cxnSpLocks/>
          </p:cNvCxnSpPr>
          <p:nvPr/>
        </p:nvCxnSpPr>
        <p:spPr>
          <a:xfrm>
            <a:off x="2309048" y="2246221"/>
            <a:ext cx="756015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C1B1B8-17A8-BE45-956B-874E6492AB29}"/>
              </a:ext>
            </a:extLst>
          </p:cNvPr>
          <p:cNvCxnSpPr/>
          <p:nvPr/>
        </p:nvCxnSpPr>
        <p:spPr>
          <a:xfrm>
            <a:off x="2309048" y="2243277"/>
            <a:ext cx="0" cy="89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ECA7ABD-D840-E048-B17A-CB90D37BA315}"/>
              </a:ext>
            </a:extLst>
          </p:cNvPr>
          <p:cNvCxnSpPr/>
          <p:nvPr/>
        </p:nvCxnSpPr>
        <p:spPr>
          <a:xfrm>
            <a:off x="6590199"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CA2E02-B604-EC40-A9F8-9723C6A3C983}"/>
              </a:ext>
            </a:extLst>
          </p:cNvPr>
          <p:cNvCxnSpPr/>
          <p:nvPr/>
        </p:nvCxnSpPr>
        <p:spPr>
          <a:xfrm>
            <a:off x="4454191"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915F94-ADD7-D844-B951-16D62D131820}"/>
              </a:ext>
            </a:extLst>
          </p:cNvPr>
          <p:cNvCxnSpPr/>
          <p:nvPr/>
        </p:nvCxnSpPr>
        <p:spPr>
          <a:xfrm>
            <a:off x="9869207" y="2246221"/>
            <a:ext cx="0" cy="13968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AA5D6F9-03C1-A341-9D01-00DD84378DBD}"/>
              </a:ext>
            </a:extLst>
          </p:cNvPr>
          <p:cNvSpPr/>
          <p:nvPr/>
        </p:nvSpPr>
        <p:spPr>
          <a:xfrm>
            <a:off x="7923970" y="1826065"/>
            <a:ext cx="2890602" cy="4041335"/>
          </a:xfrm>
          <a:prstGeom prst="rect">
            <a:avLst/>
          </a:prstGeom>
          <a:solidFill>
            <a:schemeClr val="bg1"/>
          </a:solid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9CA9BE4E-8829-6A43-9FFA-E93220CDF623}"/>
              </a:ext>
            </a:extLst>
          </p:cNvPr>
          <p:cNvGraphicFramePr>
            <a:graphicFrameLocks noGrp="1"/>
          </p:cNvGraphicFramePr>
          <p:nvPr>
            <p:extLst>
              <p:ext uri="{D42A27DB-BD31-4B8C-83A1-F6EECF244321}">
                <p14:modId xmlns:p14="http://schemas.microsoft.com/office/powerpoint/2010/main" val="2564282515"/>
              </p:ext>
            </p:extLst>
          </p:nvPr>
        </p:nvGraphicFramePr>
        <p:xfrm>
          <a:off x="8030650" y="1950720"/>
          <a:ext cx="2708802" cy="3803902"/>
        </p:xfrm>
        <a:graphic>
          <a:graphicData uri="http://schemas.openxmlformats.org/drawingml/2006/table">
            <a:tbl>
              <a:tblPr firstRow="1" bandRow="1">
                <a:tableStyleId>{5C22544A-7EE6-4342-B048-85BDC9FD1C3A}</a:tableStyleId>
              </a:tblPr>
              <a:tblGrid>
                <a:gridCol w="2708802">
                  <a:extLst>
                    <a:ext uri="{9D8B030D-6E8A-4147-A177-3AD203B41FA5}">
                      <a16:colId xmlns:a16="http://schemas.microsoft.com/office/drawing/2014/main" val="2769944710"/>
                    </a:ext>
                  </a:extLst>
                </a:gridCol>
              </a:tblGrid>
              <a:tr h="7462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solidFill>
                            <a:srgbClr val="FF6600"/>
                          </a:solidFill>
                          <a:latin typeface="Meta Offc Pro Normal" panose="020B0504030101020102" pitchFamily="34" charset="0"/>
                        </a:rPr>
                        <a:t>D. </a:t>
                      </a:r>
                      <a:r>
                        <a:rPr lang="en-US" sz="2000" b="0" i="0" dirty="0">
                          <a:solidFill>
                            <a:schemeClr val="bg1"/>
                          </a:solidFill>
                          <a:latin typeface="Meta Offc Pro Normal" panose="020B0504030101020102" pitchFamily="34" charset="0"/>
                        </a:rPr>
                        <a:t>Data</a:t>
                      </a:r>
                    </a:p>
                  </a:txBody>
                  <a:tcPr marL="104186" marR="104186" marT="52092" marB="52092" anchor="ctr">
                    <a:solidFill>
                      <a:srgbClr val="00548A"/>
                    </a:solidFill>
                  </a:tcPr>
                </a:tc>
                <a:extLst>
                  <a:ext uri="{0D108BD9-81ED-4DB2-BD59-A6C34878D82A}">
                    <a16:rowId xmlns:a16="http://schemas.microsoft.com/office/drawing/2014/main" val="2786995550"/>
                  </a:ext>
                </a:extLst>
              </a:tr>
              <a:tr h="3057679">
                <a:tc>
                  <a:txBody>
                    <a:bodyPr/>
                    <a:lstStyle/>
                    <a:p>
                      <a:pPr marL="342900" indent="-342900">
                        <a:buClr>
                          <a:srgbClr val="00548A"/>
                        </a:buClr>
                        <a:buFont typeface="+mj-lt"/>
                        <a:buAutoNum type="arabicPeriod"/>
                      </a:pPr>
                      <a:r>
                        <a:rPr lang="en-US" sz="1400" b="0" i="0" dirty="0">
                          <a:solidFill>
                            <a:srgbClr val="474747"/>
                          </a:solidFill>
                          <a:latin typeface="Meta Offc Pro Normal" panose="020B0504030101020102" pitchFamily="34" charset="0"/>
                        </a:rPr>
                        <a:t>Develop new Enterprise Information Architecture</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342900" indent="-342900">
                        <a:buClr>
                          <a:srgbClr val="00548A"/>
                        </a:buClr>
                        <a:buFont typeface="+mj-lt"/>
                        <a:buAutoNum type="arabicPeriod"/>
                      </a:pPr>
                      <a:r>
                        <a:rPr lang="en-US" sz="1400" b="0" i="0" dirty="0">
                          <a:solidFill>
                            <a:srgbClr val="474747"/>
                          </a:solidFill>
                          <a:latin typeface="Meta Offc Pro Normal" panose="020B0504030101020102" pitchFamily="34" charset="0"/>
                        </a:rPr>
                        <a:t>Create Cloud Data Catalog across enterprise</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342900" indent="-342900">
                        <a:buClr>
                          <a:srgbClr val="00548A"/>
                        </a:buClr>
                        <a:buFont typeface="+mj-lt"/>
                        <a:buAutoNum type="arabicPeriod"/>
                      </a:pPr>
                      <a:r>
                        <a:rPr lang="en-US" sz="1400" b="0" i="0" dirty="0">
                          <a:solidFill>
                            <a:srgbClr val="474747"/>
                          </a:solidFill>
                          <a:latin typeface="Meta Offc Pro Normal" panose="020B0504030101020102" pitchFamily="34" charset="0"/>
                        </a:rPr>
                        <a:t>Simplify data governance </a:t>
                      </a:r>
                      <a:br>
                        <a:rPr lang="en-US" sz="1400" b="0" i="0" dirty="0">
                          <a:solidFill>
                            <a:srgbClr val="474747"/>
                          </a:solidFill>
                          <a:latin typeface="Meta Offc Pro Normal" panose="020B0504030101020102" pitchFamily="34" charset="0"/>
                        </a:rPr>
                      </a:br>
                      <a:r>
                        <a:rPr lang="en-US" sz="1400" b="0" i="0" dirty="0">
                          <a:solidFill>
                            <a:srgbClr val="474747"/>
                          </a:solidFill>
                          <a:latin typeface="Meta Offc Pro Normal" panose="020B0504030101020102" pitchFamily="34" charset="0"/>
                        </a:rPr>
                        <a:t>and improve compliance</a:t>
                      </a:r>
                    </a:p>
                  </a:txBody>
                  <a:tcPr marL="135440" marR="135440" marT="135440" marB="135440">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13" name="Table 12">
            <a:extLst>
              <a:ext uri="{FF2B5EF4-FFF2-40B4-BE49-F238E27FC236}">
                <a16:creationId xmlns:a16="http://schemas.microsoft.com/office/drawing/2014/main" id="{BE19C5AF-B152-C44A-8F5F-AB62DDFDF858}"/>
              </a:ext>
            </a:extLst>
          </p:cNvPr>
          <p:cNvGraphicFramePr>
            <a:graphicFrameLocks noGrp="1"/>
          </p:cNvGraphicFramePr>
          <p:nvPr>
            <p:extLst/>
          </p:nvPr>
        </p:nvGraphicFramePr>
        <p:xfrm>
          <a:off x="1415509"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A. </a:t>
                      </a:r>
                      <a:r>
                        <a:rPr lang="en-US" sz="1400" b="0" i="0" dirty="0">
                          <a:solidFill>
                            <a:schemeClr val="bg1">
                              <a:lumMod val="50000"/>
                            </a:schemeClr>
                          </a:solidFill>
                          <a:latin typeface="Meta Offc Pro Normal" panose="020B0504030101020102" pitchFamily="34" charset="0"/>
                        </a:rPr>
                        <a:t>People</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4">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Align AAP operating model</a:t>
                      </a:r>
                      <a:br>
                        <a:rPr lang="en-US" sz="900" b="0" i="0" dirty="0">
                          <a:solidFill>
                            <a:srgbClr val="474747"/>
                          </a:solidFill>
                          <a:latin typeface="Meta Offc Pro Normal" panose="020B0504030101020102" pitchFamily="34" charset="0"/>
                        </a:rPr>
                      </a:br>
                      <a:r>
                        <a:rPr lang="en-US" sz="900" b="0" i="0" dirty="0">
                          <a:solidFill>
                            <a:srgbClr val="474747"/>
                          </a:solidFill>
                          <a:latin typeface="Meta Offc Pro Normal" panose="020B0504030101020102" pitchFamily="34" charset="0"/>
                        </a:rPr>
                        <a:t>to improve business engagement and value delivery</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indent="-228600">
                        <a:buClr>
                          <a:srgbClr val="00548A"/>
                        </a:buClr>
                        <a:buFont typeface="+mj-lt"/>
                        <a:buAutoNum type="arabicPeriod"/>
                      </a:pPr>
                      <a:r>
                        <a:rPr lang="en-US" sz="900" b="0" i="0" dirty="0">
                          <a:solidFill>
                            <a:srgbClr val="474747"/>
                          </a:solidFill>
                          <a:latin typeface="Meta Offc Pro Normal" panose="020B0504030101020102" pitchFamily="34" charset="0"/>
                        </a:rPr>
                        <a:t>Enhance talent and organizational effectiveness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dirty="0">
                        <a:solidFill>
                          <a:srgbClr val="474747"/>
                        </a:solidFill>
                        <a:latin typeface="Meta Offc Pro Normal" panose="020B0504030101020102" pitchFamily="34" charset="0"/>
                      </a:endParaRP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14" name="Table 13">
            <a:extLst>
              <a:ext uri="{FF2B5EF4-FFF2-40B4-BE49-F238E27FC236}">
                <a16:creationId xmlns:a16="http://schemas.microsoft.com/office/drawing/2014/main" id="{561F85F1-4460-FA43-83F7-683A1BB75631}"/>
              </a:ext>
            </a:extLst>
          </p:cNvPr>
          <p:cNvGraphicFramePr>
            <a:graphicFrameLocks noGrp="1"/>
          </p:cNvGraphicFramePr>
          <p:nvPr>
            <p:extLst/>
          </p:nvPr>
        </p:nvGraphicFramePr>
        <p:xfrm>
          <a:off x="3575892"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B. </a:t>
                      </a:r>
                      <a:r>
                        <a:rPr lang="en-US" sz="1400" b="0" i="0" dirty="0">
                          <a:solidFill>
                            <a:schemeClr val="bg1">
                              <a:lumMod val="50000"/>
                            </a:schemeClr>
                          </a:solidFill>
                          <a:latin typeface="Meta Offc Pro Normal" panose="020B0504030101020102" pitchFamily="34" charset="0"/>
                        </a:rPr>
                        <a:t>Process</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4">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Improve work intake</a:t>
                      </a:r>
                      <a:r>
                        <a:rPr lang="en-US" sz="900" b="0" i="0" baseline="0" dirty="0">
                          <a:solidFill>
                            <a:srgbClr val="474747"/>
                          </a:solidFill>
                          <a:latin typeface="Meta Offc Pro Normal" panose="020B0504030101020102" pitchFamily="34" charset="0"/>
                        </a:rPr>
                        <a:t>, assessment, and prioritization process</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Standardize software development, testing, deployment, and operational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dirty="0">
                        <a:solidFill>
                          <a:srgbClr val="474747"/>
                        </a:solidFill>
                        <a:latin typeface="Meta Offc Pro Normal" panose="020B0504030101020102" pitchFamily="34" charset="0"/>
                      </a:endParaRP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15" name="Table 14">
            <a:extLst>
              <a:ext uri="{FF2B5EF4-FFF2-40B4-BE49-F238E27FC236}">
                <a16:creationId xmlns:a16="http://schemas.microsoft.com/office/drawing/2014/main" id="{B7CD4435-36B2-5F4A-9237-F388E3F104D8}"/>
              </a:ext>
            </a:extLst>
          </p:cNvPr>
          <p:cNvGraphicFramePr>
            <a:graphicFrameLocks noGrp="1"/>
          </p:cNvGraphicFramePr>
          <p:nvPr>
            <p:extLst>
              <p:ext uri="{D42A27DB-BD31-4B8C-83A1-F6EECF244321}">
                <p14:modId xmlns:p14="http://schemas.microsoft.com/office/powerpoint/2010/main" val="374667374"/>
              </p:ext>
            </p:extLst>
          </p:nvPr>
        </p:nvGraphicFramePr>
        <p:xfrm>
          <a:off x="5736274"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C. </a:t>
                      </a:r>
                      <a:r>
                        <a:rPr lang="en-US" sz="1400" b="0" i="0" dirty="0">
                          <a:solidFill>
                            <a:schemeClr val="bg1">
                              <a:lumMod val="50000"/>
                            </a:schemeClr>
                          </a:solidFill>
                          <a:latin typeface="Meta Offc Pro Normal" panose="020B0504030101020102" pitchFamily="34" charset="0"/>
                        </a:rPr>
                        <a:t>Platforms</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3">
                <a:tc>
                  <a:txBody>
                    <a:bodyPr/>
                    <a:lstStyle/>
                    <a:p>
                      <a:pPr marL="228600" indent="-228600">
                        <a:buClr>
                          <a:srgbClr val="474747"/>
                        </a:buClr>
                        <a:buFont typeface="+mj-lt"/>
                        <a:buAutoNum type="arabicPeriod"/>
                      </a:pPr>
                      <a:r>
                        <a:rPr lang="en-US" sz="900" b="0" i="0" dirty="0">
                          <a:solidFill>
                            <a:srgbClr val="474747"/>
                          </a:solidFill>
                          <a:latin typeface="Meta Offc Pro Normal" panose="020B0504030101020102" pitchFamily="34" charset="0"/>
                        </a:rPr>
                        <a:t>Improve operational resiliency of existing platforms during transition period</a:t>
                      </a:r>
                    </a:p>
                    <a:p>
                      <a:pPr marL="228600" indent="-228600">
                        <a:buClr>
                          <a:srgbClr val="474747"/>
                        </a:buClr>
                        <a:buFont typeface="+mj-lt"/>
                        <a:buAutoNum type="arabicPeriod"/>
                      </a:pPr>
                      <a:endParaRPr lang="en-US" sz="900" b="0" i="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Deploy Gen</a:t>
                      </a:r>
                      <a:r>
                        <a:rPr lang="en-US" sz="900" b="0" i="0" baseline="0" dirty="0">
                          <a:solidFill>
                            <a:srgbClr val="474747"/>
                          </a:solidFill>
                          <a:latin typeface="Meta Offc Pro Normal" panose="020B0504030101020102" pitchFamily="34" charset="0"/>
                        </a:rPr>
                        <a:t> 3 public </a:t>
                      </a:r>
                      <a:br>
                        <a:rPr lang="en-US" sz="900" b="0" i="0" baseline="0" dirty="0">
                          <a:solidFill>
                            <a:srgbClr val="474747"/>
                          </a:solidFill>
                          <a:latin typeface="Meta Offc Pro Normal" panose="020B0504030101020102" pitchFamily="34" charset="0"/>
                        </a:rPr>
                      </a:br>
                      <a:r>
                        <a:rPr lang="en-US" sz="900" b="0" i="0" baseline="0" dirty="0">
                          <a:solidFill>
                            <a:srgbClr val="474747"/>
                          </a:solidFill>
                          <a:latin typeface="Meta Offc Pro Normal" panose="020B0504030101020102" pitchFamily="34" charset="0"/>
                        </a:rPr>
                        <a:t>cloud-based “Cloud Data Platform”</a:t>
                      </a: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endParaRPr lang="en-US" sz="9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Migrate analytics to Next Best Action (NBA) paradigm</a:t>
                      </a: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sp>
        <p:nvSpPr>
          <p:cNvPr id="16" name="Rounded Rectangle 15">
            <a:extLst>
              <a:ext uri="{FF2B5EF4-FFF2-40B4-BE49-F238E27FC236}">
                <a16:creationId xmlns:a16="http://schemas.microsoft.com/office/drawing/2014/main" id="{898501F5-A5F4-6341-98AD-28E4A302ADD9}"/>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7" name="Rounded Rectangle 16">
            <a:extLst>
              <a:ext uri="{FF2B5EF4-FFF2-40B4-BE49-F238E27FC236}">
                <a16:creationId xmlns:a16="http://schemas.microsoft.com/office/drawing/2014/main" id="{2BF73848-592A-8C4C-BBF3-7C1726051AFF}"/>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8" name="Rounded Rectangle 17">
            <a:extLst>
              <a:ext uri="{FF2B5EF4-FFF2-40B4-BE49-F238E27FC236}">
                <a16:creationId xmlns:a16="http://schemas.microsoft.com/office/drawing/2014/main" id="{4431F053-7187-2B4F-8CE0-9396CF376F30}"/>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9" name="Rounded Rectangle 18">
            <a:extLst>
              <a:ext uri="{FF2B5EF4-FFF2-40B4-BE49-F238E27FC236}">
                <a16:creationId xmlns:a16="http://schemas.microsoft.com/office/drawing/2014/main" id="{8ED162D3-0090-9343-A147-D421EAE6F020}"/>
              </a:ext>
            </a:extLst>
          </p:cNvPr>
          <p:cNvSpPr/>
          <p:nvPr/>
        </p:nvSpPr>
        <p:spPr>
          <a:xfrm>
            <a:off x="2560692" y="6398001"/>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0" name="Rounded Rectangle 19">
            <a:extLst>
              <a:ext uri="{FF2B5EF4-FFF2-40B4-BE49-F238E27FC236}">
                <a16:creationId xmlns:a16="http://schemas.microsoft.com/office/drawing/2014/main" id="{2B45DC03-CDE5-D841-AB71-294EA3CEDB79}"/>
              </a:ext>
            </a:extLst>
          </p:cNvPr>
          <p:cNvSpPr/>
          <p:nvPr/>
        </p:nvSpPr>
        <p:spPr>
          <a:xfrm>
            <a:off x="3263079" y="6402168"/>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1" name="Rounded Rectangle 20">
            <a:extLst>
              <a:ext uri="{FF2B5EF4-FFF2-40B4-BE49-F238E27FC236}">
                <a16:creationId xmlns:a16="http://schemas.microsoft.com/office/drawing/2014/main" id="{C5DED7ED-14CE-7742-BE37-22435418BBAE}"/>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3178300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70ECDDD-2616-A843-B902-18551710E416}"/>
              </a:ext>
            </a:extLst>
          </p:cNvPr>
          <p:cNvGraphicFramePr>
            <a:graphicFrameLocks noGrp="1"/>
          </p:cNvGraphicFramePr>
          <p:nvPr>
            <p:ph idx="1"/>
            <p:extLst/>
          </p:nvPr>
        </p:nvGraphicFramePr>
        <p:xfrm>
          <a:off x="457200" y="1828799"/>
          <a:ext cx="5524500" cy="4406054"/>
        </p:xfrm>
        <a:graphic>
          <a:graphicData uri="http://schemas.openxmlformats.org/drawingml/2006/table">
            <a:tbl>
              <a:tblPr firstRow="1" bandRow="1">
                <a:tableStyleId>{5C22544A-7EE6-4342-B048-85BDC9FD1C3A}</a:tableStyleId>
              </a:tblPr>
              <a:tblGrid>
                <a:gridCol w="2762250">
                  <a:extLst>
                    <a:ext uri="{9D8B030D-6E8A-4147-A177-3AD203B41FA5}">
                      <a16:colId xmlns:a16="http://schemas.microsoft.com/office/drawing/2014/main" val="2093694877"/>
                    </a:ext>
                  </a:extLst>
                </a:gridCol>
                <a:gridCol w="2762250">
                  <a:extLst>
                    <a:ext uri="{9D8B030D-6E8A-4147-A177-3AD203B41FA5}">
                      <a16:colId xmlns:a16="http://schemas.microsoft.com/office/drawing/2014/main" val="146641591"/>
                    </a:ext>
                  </a:extLst>
                </a:gridCol>
              </a:tblGrid>
              <a:tr h="4741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rgbClr val="00548A"/>
                          </a:solidFill>
                          <a:latin typeface="Meta Offc Pro Normal" panose="020B0504030101020102" pitchFamily="34" charset="0"/>
                        </a:rPr>
                        <a:t>Current</a:t>
                      </a:r>
                      <a:r>
                        <a:rPr lang="en-US" sz="1800" b="1" i="0" baseline="0" dirty="0">
                          <a:solidFill>
                            <a:srgbClr val="00548A"/>
                          </a:solidFill>
                          <a:latin typeface="Meta Offc Pro Normal" panose="020B0504030101020102" pitchFamily="34" charset="0"/>
                        </a:rPr>
                        <a:t> State: Challenges</a:t>
                      </a:r>
                      <a:endParaRPr lang="en-US" sz="1800" b="1" i="0" dirty="0">
                        <a:solidFill>
                          <a:srgbClr val="00548A"/>
                        </a:solidFill>
                        <a:latin typeface="Meta Offc Pro Normal" panose="020B0504030101020102"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solidFill>
                            <a:srgbClr val="00548A"/>
                          </a:solidFill>
                          <a:latin typeface="Meta Offc Pro Normal" panose="020B0504030101020102" pitchFamily="34" charset="0"/>
                        </a:rPr>
                        <a:t>Future State: Principles</a:t>
                      </a:r>
                    </a:p>
                  </a:txBody>
                  <a:tcPr>
                    <a:solidFill>
                      <a:schemeClr val="bg1"/>
                    </a:solidFill>
                  </a:tcPr>
                </a:tc>
                <a:extLst>
                  <a:ext uri="{0D108BD9-81ED-4DB2-BD59-A6C34878D82A}">
                    <a16:rowId xmlns:a16="http://schemas.microsoft.com/office/drawing/2014/main" val="2245325533"/>
                  </a:ext>
                </a:extLst>
              </a:tr>
              <a:tr h="2176272">
                <a:tc>
                  <a:txBody>
                    <a:bodyPr/>
                    <a:lstStyle/>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Data replicated in multiple silos</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80% of analyst and business time spent finding and wrangling data – too much time wasted</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No central wiki for sharing insights on data</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No central query library or reusable</a:t>
                      </a:r>
                      <a:r>
                        <a:rPr lang="en-US" sz="1400" b="0" i="0" baseline="0" dirty="0">
                          <a:solidFill>
                            <a:srgbClr val="474747"/>
                          </a:solidFill>
                          <a:latin typeface="Meta Offc Pro Normal" panose="020B0504030101020102" pitchFamily="34" charset="0"/>
                        </a:rPr>
                        <a:t> assets</a:t>
                      </a:r>
                      <a:endParaRPr lang="en-US" sz="1400" b="0" i="0" dirty="0">
                        <a:solidFill>
                          <a:srgbClr val="474747"/>
                        </a:solidFill>
                        <a:latin typeface="Meta Offc Pro Normal" panose="020B0504030101020102" pitchFamily="34" charset="0"/>
                      </a:endParaRPr>
                    </a:p>
                  </a:txBody>
                  <a:tcPr>
                    <a:solidFill>
                      <a:schemeClr val="bg1"/>
                    </a:solidFill>
                  </a:tcPr>
                </a:tc>
                <a:tc>
                  <a:txBody>
                    <a:bodyPr/>
                    <a:lstStyle/>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Designed for enterprise use</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Organized and integrated </a:t>
                      </a:r>
                      <a:br>
                        <a:rPr lang="en-US" sz="1400" b="0" i="0" dirty="0">
                          <a:solidFill>
                            <a:srgbClr val="474747"/>
                          </a:solidFill>
                          <a:latin typeface="Meta Offc Pro Normal" panose="020B0504030101020102" pitchFamily="34" charset="0"/>
                        </a:rPr>
                      </a:br>
                      <a:r>
                        <a:rPr lang="en-US" sz="1400" b="0" i="0" dirty="0">
                          <a:solidFill>
                            <a:srgbClr val="474747"/>
                          </a:solidFill>
                          <a:latin typeface="Meta Offc Pro Normal" panose="020B0504030101020102" pitchFamily="34" charset="0"/>
                        </a:rPr>
                        <a:t>for usage</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Built from optimal sources</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Having necessary historical coverage</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With data quality enforcement</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Documented with useful business metadata</a:t>
                      </a:r>
                      <a:br>
                        <a:rPr lang="en-US" sz="1400" b="0" i="0" dirty="0">
                          <a:solidFill>
                            <a:srgbClr val="474747"/>
                          </a:solidFill>
                          <a:latin typeface="Meta Offc Pro Normal" panose="020B0504030101020102" pitchFamily="34" charset="0"/>
                        </a:rPr>
                      </a:br>
                      <a:endParaRPr lang="en-US" sz="1400" b="0" i="0" dirty="0">
                        <a:solidFill>
                          <a:srgbClr val="474747"/>
                        </a:solidFill>
                        <a:latin typeface="Meta Offc Pro Normal" panose="020B0504030101020102" pitchFamily="34" charset="0"/>
                      </a:endParaRPr>
                    </a:p>
                    <a:p>
                      <a:pPr marL="285750" indent="-285750">
                        <a:lnSpc>
                          <a:spcPct val="100000"/>
                        </a:lnSpc>
                        <a:buFont typeface="Wingdings" pitchFamily="2" charset="2"/>
                        <a:buChar char="§"/>
                      </a:pPr>
                      <a:r>
                        <a:rPr lang="en-US" sz="1400" b="0" i="0" dirty="0">
                          <a:solidFill>
                            <a:srgbClr val="474747"/>
                          </a:solidFill>
                          <a:latin typeface="Meta Offc Pro Normal" panose="020B0504030101020102" pitchFamily="34" charset="0"/>
                        </a:rPr>
                        <a:t>Updated real-time/near </a:t>
                      </a:r>
                      <a:br>
                        <a:rPr lang="en-US" sz="1400" b="0" i="0" dirty="0">
                          <a:solidFill>
                            <a:srgbClr val="474747"/>
                          </a:solidFill>
                          <a:latin typeface="Meta Offc Pro Normal" panose="020B0504030101020102" pitchFamily="34" charset="0"/>
                        </a:rPr>
                      </a:br>
                      <a:r>
                        <a:rPr lang="en-US" sz="1400" b="0" i="0" dirty="0">
                          <a:solidFill>
                            <a:srgbClr val="474747"/>
                          </a:solidFill>
                          <a:latin typeface="Meta Offc Pro Normal" panose="020B0504030101020102" pitchFamily="34" charset="0"/>
                        </a:rPr>
                        <a:t>real-time (per requirements)</a:t>
                      </a:r>
                    </a:p>
                  </a:txBody>
                  <a:tcPr>
                    <a:solidFill>
                      <a:schemeClr val="bg1"/>
                    </a:solidFill>
                  </a:tcPr>
                </a:tc>
                <a:extLst>
                  <a:ext uri="{0D108BD9-81ED-4DB2-BD59-A6C34878D82A}">
                    <a16:rowId xmlns:a16="http://schemas.microsoft.com/office/drawing/2014/main" val="1530389555"/>
                  </a:ext>
                </a:extLst>
              </a:tr>
            </a:tbl>
          </a:graphicData>
        </a:graphic>
      </p:graphicFrame>
      <p:sp>
        <p:nvSpPr>
          <p:cNvPr id="3" name="Text Placeholder 2">
            <a:extLst>
              <a:ext uri="{FF2B5EF4-FFF2-40B4-BE49-F238E27FC236}">
                <a16:creationId xmlns:a16="http://schemas.microsoft.com/office/drawing/2014/main" id="{DF5AC0B8-F23E-FB48-8C6A-6F91C579811C}"/>
              </a:ext>
            </a:extLst>
          </p:cNvPr>
          <p:cNvSpPr>
            <a:spLocks noGrp="1"/>
          </p:cNvSpPr>
          <p:nvPr>
            <p:ph type="body" sz="quarter" idx="10"/>
          </p:nvPr>
        </p:nvSpPr>
        <p:spPr>
          <a:xfrm>
            <a:off x="457200" y="685800"/>
            <a:ext cx="11430000" cy="914400"/>
          </a:xfrm>
        </p:spPr>
        <p:txBody>
          <a:bodyPr>
            <a:noAutofit/>
          </a:bodyPr>
          <a:lstStyle/>
          <a:p>
            <a:r>
              <a:rPr lang="en-US" dirty="0"/>
              <a:t>To enable analytics at scale and speed, we need invest in a new Enterprise Information Architecture with key datasets managed as strategic assets.</a:t>
            </a:r>
          </a:p>
        </p:txBody>
      </p:sp>
      <p:sp>
        <p:nvSpPr>
          <p:cNvPr id="6" name="Content Placeholder 2">
            <a:extLst>
              <a:ext uri="{FF2B5EF4-FFF2-40B4-BE49-F238E27FC236}">
                <a16:creationId xmlns:a16="http://schemas.microsoft.com/office/drawing/2014/main" id="{6789531D-B016-D540-82BE-BB3D975A3DD6}"/>
              </a:ext>
            </a:extLst>
          </p:cNvPr>
          <p:cNvSpPr txBox="1">
            <a:spLocks noGrp="1"/>
          </p:cNvSpPr>
          <p:nvPr>
            <p:ph idx="11"/>
          </p:nvPr>
        </p:nvSpPr>
        <p:spPr>
          <a:xfrm>
            <a:off x="6210300" y="1828801"/>
            <a:ext cx="5524500" cy="474132"/>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00548A"/>
              </a:buClr>
              <a:buFont typeface="Wingdings" pitchFamily="2" charset="2"/>
              <a:buChar char="§"/>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800" b="1" dirty="0">
                <a:solidFill>
                  <a:srgbClr val="00548A"/>
                </a:solidFill>
              </a:rPr>
              <a:t>Future State: Asset Hypothesis</a:t>
            </a:r>
          </a:p>
        </p:txBody>
      </p:sp>
      <p:sp>
        <p:nvSpPr>
          <p:cNvPr id="7" name="TextBox 6">
            <a:extLst>
              <a:ext uri="{FF2B5EF4-FFF2-40B4-BE49-F238E27FC236}">
                <a16:creationId xmlns:a16="http://schemas.microsoft.com/office/drawing/2014/main" id="{80E749E9-2663-4A4A-B740-1F791D8CE2DE}"/>
              </a:ext>
            </a:extLst>
          </p:cNvPr>
          <p:cNvSpPr txBox="1"/>
          <p:nvPr/>
        </p:nvSpPr>
        <p:spPr>
          <a:xfrm>
            <a:off x="9793771" y="3171593"/>
            <a:ext cx="1381278" cy="307777"/>
          </a:xfrm>
          <a:prstGeom prst="rect">
            <a:avLst/>
          </a:prstGeom>
          <a:noFill/>
        </p:spPr>
        <p:txBody>
          <a:bodyPr wrap="square" rtlCol="0">
            <a:spAutoFit/>
          </a:bodyPr>
          <a:lstStyle/>
          <a:p>
            <a:r>
              <a:rPr lang="en-US" sz="1400" dirty="0">
                <a:latin typeface="Meta Offc Pro Normal" panose="020B0504030101020102"/>
              </a:rPr>
              <a:t>Higher quality</a:t>
            </a:r>
          </a:p>
        </p:txBody>
      </p:sp>
      <p:sp>
        <p:nvSpPr>
          <p:cNvPr id="8" name="TextBox 7">
            <a:extLst>
              <a:ext uri="{FF2B5EF4-FFF2-40B4-BE49-F238E27FC236}">
                <a16:creationId xmlns:a16="http://schemas.microsoft.com/office/drawing/2014/main" id="{A6951175-0B0D-BB45-917A-C0AA23AF29BC}"/>
              </a:ext>
            </a:extLst>
          </p:cNvPr>
          <p:cNvSpPr txBox="1"/>
          <p:nvPr/>
        </p:nvSpPr>
        <p:spPr>
          <a:xfrm>
            <a:off x="6118607" y="2485722"/>
            <a:ext cx="2331125" cy="523220"/>
          </a:xfrm>
          <a:prstGeom prst="rect">
            <a:avLst/>
          </a:prstGeom>
          <a:noFill/>
        </p:spPr>
        <p:txBody>
          <a:bodyPr wrap="square" rtlCol="0">
            <a:spAutoFit/>
          </a:bodyPr>
          <a:lstStyle/>
          <a:p>
            <a:r>
              <a:rPr lang="en-US" sz="1400" dirty="0">
                <a:latin typeface="Meta Offc Pro Normal" panose="020B0504030101020102"/>
              </a:rPr>
              <a:t>Marketing analytics flexibility and integration</a:t>
            </a:r>
          </a:p>
        </p:txBody>
      </p:sp>
      <p:sp>
        <p:nvSpPr>
          <p:cNvPr id="9" name="TextBox 8">
            <a:extLst>
              <a:ext uri="{FF2B5EF4-FFF2-40B4-BE49-F238E27FC236}">
                <a16:creationId xmlns:a16="http://schemas.microsoft.com/office/drawing/2014/main" id="{A8186AD4-472B-5E4A-AC40-8CC6A1EDAB1E}"/>
              </a:ext>
            </a:extLst>
          </p:cNvPr>
          <p:cNvSpPr txBox="1"/>
          <p:nvPr/>
        </p:nvSpPr>
        <p:spPr>
          <a:xfrm>
            <a:off x="7442532" y="5180324"/>
            <a:ext cx="2193796" cy="523220"/>
          </a:xfrm>
          <a:prstGeom prst="rect">
            <a:avLst/>
          </a:prstGeom>
          <a:noFill/>
        </p:spPr>
        <p:txBody>
          <a:bodyPr wrap="square" rtlCol="0">
            <a:spAutoFit/>
          </a:bodyPr>
          <a:lstStyle/>
          <a:p>
            <a:r>
              <a:rPr lang="en-US" sz="1400" dirty="0">
                <a:latin typeface="Meta Offc Pro Normal" panose="020B0504030101020102"/>
              </a:rPr>
              <a:t>Data-driven new </a:t>
            </a:r>
            <a:br>
              <a:rPr lang="en-US" sz="1400" dirty="0">
                <a:latin typeface="Meta Offc Pro Normal" panose="020B0504030101020102"/>
              </a:rPr>
            </a:br>
            <a:r>
              <a:rPr lang="en-US" sz="1400" dirty="0">
                <a:latin typeface="Meta Offc Pro Normal" panose="020B0504030101020102"/>
              </a:rPr>
              <a:t>product development</a:t>
            </a:r>
          </a:p>
        </p:txBody>
      </p:sp>
      <p:sp>
        <p:nvSpPr>
          <p:cNvPr id="10" name="Oval 9">
            <a:extLst>
              <a:ext uri="{FF2B5EF4-FFF2-40B4-BE49-F238E27FC236}">
                <a16:creationId xmlns:a16="http://schemas.microsoft.com/office/drawing/2014/main" id="{07227411-D013-E24D-BF32-79301C2613B8}"/>
              </a:ext>
            </a:extLst>
          </p:cNvPr>
          <p:cNvSpPr/>
          <p:nvPr/>
        </p:nvSpPr>
        <p:spPr>
          <a:xfrm>
            <a:off x="7919131" y="2879828"/>
            <a:ext cx="1946151" cy="1946151"/>
          </a:xfrm>
          <a:prstGeom prst="ellipse">
            <a:avLst/>
          </a:prstGeom>
          <a:solidFill>
            <a:srgbClr val="FF66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eta Offc Pro Normal" panose="020B0504030101020102" pitchFamily="34" charset="0"/>
              </a:rPr>
              <a:t>Customer</a:t>
            </a:r>
          </a:p>
        </p:txBody>
      </p:sp>
      <p:sp>
        <p:nvSpPr>
          <p:cNvPr id="11" name="Oval 10">
            <a:extLst>
              <a:ext uri="{FF2B5EF4-FFF2-40B4-BE49-F238E27FC236}">
                <a16:creationId xmlns:a16="http://schemas.microsoft.com/office/drawing/2014/main" id="{5659CE0D-7BA2-DD46-9D84-4F7CA88DFAD6}"/>
              </a:ext>
            </a:extLst>
          </p:cNvPr>
          <p:cNvSpPr/>
          <p:nvPr/>
        </p:nvSpPr>
        <p:spPr>
          <a:xfrm>
            <a:off x="7022982" y="3042040"/>
            <a:ext cx="1093399" cy="1093399"/>
          </a:xfrm>
          <a:prstGeom prst="ellipse">
            <a:avLst/>
          </a:prstGeom>
          <a:solidFill>
            <a:srgbClr val="FF66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eta Offc Pro Normal" panose="020B0504030101020102" pitchFamily="34" charset="0"/>
              </a:rPr>
              <a:t>Prospect</a:t>
            </a:r>
          </a:p>
        </p:txBody>
      </p:sp>
      <p:sp>
        <p:nvSpPr>
          <p:cNvPr id="12" name="Oval 11">
            <a:extLst>
              <a:ext uri="{FF2B5EF4-FFF2-40B4-BE49-F238E27FC236}">
                <a16:creationId xmlns:a16="http://schemas.microsoft.com/office/drawing/2014/main" id="{6407EDCA-E8A6-B84A-BE42-29E5A6F7FA22}"/>
              </a:ext>
            </a:extLst>
          </p:cNvPr>
          <p:cNvSpPr/>
          <p:nvPr/>
        </p:nvSpPr>
        <p:spPr>
          <a:xfrm>
            <a:off x="7218547" y="3964781"/>
            <a:ext cx="1093399" cy="1093399"/>
          </a:xfrm>
          <a:prstGeom prst="ellipse">
            <a:avLst/>
          </a:prstGeom>
          <a:solidFill>
            <a:srgbClr val="FF66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eta Offc Pro Normal" panose="020B0504030101020102" pitchFamily="34" charset="0"/>
              </a:rPr>
              <a:t>Product</a:t>
            </a:r>
          </a:p>
        </p:txBody>
      </p:sp>
      <p:sp>
        <p:nvSpPr>
          <p:cNvPr id="13" name="Oval 12">
            <a:extLst>
              <a:ext uri="{FF2B5EF4-FFF2-40B4-BE49-F238E27FC236}">
                <a16:creationId xmlns:a16="http://schemas.microsoft.com/office/drawing/2014/main" id="{EE4BB1A5-E0A2-9F4E-B520-E149FA72D266}"/>
              </a:ext>
            </a:extLst>
          </p:cNvPr>
          <p:cNvSpPr/>
          <p:nvPr/>
        </p:nvSpPr>
        <p:spPr>
          <a:xfrm>
            <a:off x="9570914" y="3551543"/>
            <a:ext cx="1093399" cy="1093399"/>
          </a:xfrm>
          <a:prstGeom prst="ellipse">
            <a:avLst/>
          </a:prstGeom>
          <a:solidFill>
            <a:srgbClr val="FF66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eta Offc Pro Normal" panose="020B0504030101020102" pitchFamily="34" charset="0"/>
              </a:rPr>
              <a:t>Merchant</a:t>
            </a:r>
          </a:p>
        </p:txBody>
      </p:sp>
      <p:sp>
        <p:nvSpPr>
          <p:cNvPr id="14" name="TextBox 13">
            <a:extLst>
              <a:ext uri="{FF2B5EF4-FFF2-40B4-BE49-F238E27FC236}">
                <a16:creationId xmlns:a16="http://schemas.microsoft.com/office/drawing/2014/main" id="{04B60F44-2F7C-584D-940D-6787C73C2CC5}"/>
              </a:ext>
            </a:extLst>
          </p:cNvPr>
          <p:cNvSpPr txBox="1"/>
          <p:nvPr/>
        </p:nvSpPr>
        <p:spPr>
          <a:xfrm>
            <a:off x="9797550" y="4773359"/>
            <a:ext cx="2005164" cy="954107"/>
          </a:xfrm>
          <a:prstGeom prst="rect">
            <a:avLst/>
          </a:prstGeom>
          <a:noFill/>
        </p:spPr>
        <p:txBody>
          <a:bodyPr wrap="square" rtlCol="0">
            <a:spAutoFit/>
          </a:bodyPr>
          <a:lstStyle/>
          <a:p>
            <a:r>
              <a:rPr lang="en-US" sz="1400" dirty="0">
                <a:latin typeface="Meta Offc Pro Normal" panose="020B0504030101020102"/>
              </a:rPr>
              <a:t>Improved personalization, service and risk management</a:t>
            </a:r>
          </a:p>
        </p:txBody>
      </p:sp>
      <p:sp>
        <p:nvSpPr>
          <p:cNvPr id="23" name="Rounded Rectangle 22">
            <a:extLst>
              <a:ext uri="{FF2B5EF4-FFF2-40B4-BE49-F238E27FC236}">
                <a16:creationId xmlns:a16="http://schemas.microsoft.com/office/drawing/2014/main" id="{98F58375-B8C0-4842-9AC7-5C7891FC4C50}"/>
              </a:ext>
            </a:extLst>
          </p:cNvPr>
          <p:cNvSpPr/>
          <p:nvPr/>
        </p:nvSpPr>
        <p:spPr>
          <a:xfrm>
            <a:off x="3967539"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24" name="Rounded Rectangle 23">
            <a:extLst>
              <a:ext uri="{FF2B5EF4-FFF2-40B4-BE49-F238E27FC236}">
                <a16:creationId xmlns:a16="http://schemas.microsoft.com/office/drawing/2014/main" id="{B2B7650E-E088-FD49-A7D2-1D9D10CBB25D}"/>
              </a:ext>
            </a:extLst>
          </p:cNvPr>
          <p:cNvSpPr/>
          <p:nvPr/>
        </p:nvSpPr>
        <p:spPr>
          <a:xfrm>
            <a:off x="4255575"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25" name="Rounded Rectangle 24">
            <a:extLst>
              <a:ext uri="{FF2B5EF4-FFF2-40B4-BE49-F238E27FC236}">
                <a16:creationId xmlns:a16="http://schemas.microsoft.com/office/drawing/2014/main" id="{9F949E46-2C55-264E-9885-93BE93B70428}"/>
              </a:ext>
            </a:extLst>
          </p:cNvPr>
          <p:cNvSpPr/>
          <p:nvPr/>
        </p:nvSpPr>
        <p:spPr>
          <a:xfrm>
            <a:off x="4543611"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19" name="Rounded Rectangle 18">
            <a:extLst>
              <a:ext uri="{FF2B5EF4-FFF2-40B4-BE49-F238E27FC236}">
                <a16:creationId xmlns:a16="http://schemas.microsoft.com/office/drawing/2014/main" id="{103579B9-8353-314F-A887-1DA454EB0BBC}"/>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0" name="Rounded Rectangle 19">
            <a:extLst>
              <a:ext uri="{FF2B5EF4-FFF2-40B4-BE49-F238E27FC236}">
                <a16:creationId xmlns:a16="http://schemas.microsoft.com/office/drawing/2014/main" id="{34B53EFD-5405-1F4E-B7AD-171E912E4144}"/>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1" name="Rounded Rectangle 20">
            <a:extLst>
              <a:ext uri="{FF2B5EF4-FFF2-40B4-BE49-F238E27FC236}">
                <a16:creationId xmlns:a16="http://schemas.microsoft.com/office/drawing/2014/main" id="{8C98B678-7D70-E948-8C05-C4477FCBFCD5}"/>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8" name="Rounded Rectangle 27">
            <a:extLst>
              <a:ext uri="{FF2B5EF4-FFF2-40B4-BE49-F238E27FC236}">
                <a16:creationId xmlns:a16="http://schemas.microsoft.com/office/drawing/2014/main" id="{8B072578-AAA9-714E-A734-2F7D8361D7BA}"/>
              </a:ext>
            </a:extLst>
          </p:cNvPr>
          <p:cNvSpPr/>
          <p:nvPr/>
        </p:nvSpPr>
        <p:spPr>
          <a:xfrm>
            <a:off x="2560692" y="6398001"/>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9" name="Rounded Rectangle 28">
            <a:extLst>
              <a:ext uri="{FF2B5EF4-FFF2-40B4-BE49-F238E27FC236}">
                <a16:creationId xmlns:a16="http://schemas.microsoft.com/office/drawing/2014/main" id="{F93445A1-EAD9-D64E-9580-0B469A1CFF86}"/>
              </a:ext>
            </a:extLst>
          </p:cNvPr>
          <p:cNvSpPr/>
          <p:nvPr/>
        </p:nvSpPr>
        <p:spPr>
          <a:xfrm>
            <a:off x="3263079" y="6402168"/>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2" name="Rounded Rectangle 21">
            <a:extLst>
              <a:ext uri="{FF2B5EF4-FFF2-40B4-BE49-F238E27FC236}">
                <a16:creationId xmlns:a16="http://schemas.microsoft.com/office/drawing/2014/main" id="{60ED5C83-814F-804D-9C38-28389CA0AFCB}"/>
              </a:ext>
            </a:extLst>
          </p:cNvPr>
          <p:cNvSpPr/>
          <p:nvPr/>
        </p:nvSpPr>
        <p:spPr>
          <a:xfrm>
            <a:off x="4831647"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13902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219957-4589-1E45-B9F1-582B40E39025}"/>
              </a:ext>
            </a:extLst>
          </p:cNvPr>
          <p:cNvSpPr>
            <a:spLocks noGrp="1"/>
          </p:cNvSpPr>
          <p:nvPr>
            <p:ph type="body" sz="quarter" idx="10"/>
          </p:nvPr>
        </p:nvSpPr>
        <p:spPr/>
        <p:txBody>
          <a:bodyPr/>
          <a:lstStyle/>
          <a:p>
            <a:r>
              <a:rPr lang="en-US" dirty="0"/>
              <a:t>We are enabling a new Cloud Data Catalog to become a single pane</a:t>
            </a:r>
            <a:br>
              <a:rPr lang="en-US" dirty="0"/>
            </a:br>
            <a:r>
              <a:rPr lang="en-US" dirty="0"/>
              <a:t>of glass for all data and meta data.</a:t>
            </a:r>
          </a:p>
        </p:txBody>
      </p:sp>
      <p:pic>
        <p:nvPicPr>
          <p:cNvPr id="6" name="Picture 5">
            <a:extLst>
              <a:ext uri="{FF2B5EF4-FFF2-40B4-BE49-F238E27FC236}">
                <a16:creationId xmlns:a16="http://schemas.microsoft.com/office/drawing/2014/main" id="{51B3D5C5-B23E-7345-BAE4-7A871B576B6D}"/>
              </a:ext>
            </a:extLst>
          </p:cNvPr>
          <p:cNvPicPr>
            <a:picLocks noChangeAspect="1"/>
          </p:cNvPicPr>
          <p:nvPr/>
        </p:nvPicPr>
        <p:blipFill>
          <a:blip r:embed="rId3"/>
          <a:stretch>
            <a:fillRect/>
          </a:stretch>
        </p:blipFill>
        <p:spPr>
          <a:xfrm>
            <a:off x="6601244" y="3490485"/>
            <a:ext cx="817527" cy="149078"/>
          </a:xfrm>
          <a:prstGeom prst="rect">
            <a:avLst/>
          </a:prstGeom>
        </p:spPr>
      </p:pic>
      <p:graphicFrame>
        <p:nvGraphicFramePr>
          <p:cNvPr id="18" name="Table 17">
            <a:extLst>
              <a:ext uri="{FF2B5EF4-FFF2-40B4-BE49-F238E27FC236}">
                <a16:creationId xmlns:a16="http://schemas.microsoft.com/office/drawing/2014/main" id="{D91BF614-AEC5-E449-9CBC-B759C8F9D3D4}"/>
              </a:ext>
            </a:extLst>
          </p:cNvPr>
          <p:cNvGraphicFramePr>
            <a:graphicFrameLocks noGrp="1"/>
          </p:cNvGraphicFramePr>
          <p:nvPr>
            <p:extLst/>
          </p:nvPr>
        </p:nvGraphicFramePr>
        <p:xfrm>
          <a:off x="8857095" y="2288085"/>
          <a:ext cx="2739700" cy="3485388"/>
        </p:xfrm>
        <a:graphic>
          <a:graphicData uri="http://schemas.openxmlformats.org/drawingml/2006/table">
            <a:tbl>
              <a:tblPr bandRow="1">
                <a:tableStyleId>{5C22544A-7EE6-4342-B048-85BDC9FD1C3A}</a:tableStyleId>
              </a:tblPr>
              <a:tblGrid>
                <a:gridCol w="2739700">
                  <a:extLst>
                    <a:ext uri="{9D8B030D-6E8A-4147-A177-3AD203B41FA5}">
                      <a16:colId xmlns:a16="http://schemas.microsoft.com/office/drawing/2014/main" val="3105018614"/>
                    </a:ext>
                  </a:extLst>
                </a:gridCol>
              </a:tblGrid>
              <a:tr h="87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Work Better Together: </a:t>
                      </a: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Everyone in the organization, from data novices to data stewards, can easily search, collaborate and leverage knowledge from one trusted source</a:t>
                      </a:r>
                    </a:p>
                  </a:txBody>
                  <a:tcPr marL="118872" marR="118872" marT="118872" marB="118872">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5065182"/>
                  </a:ext>
                </a:extLst>
              </a:tr>
              <a:tr h="87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Index All Data Knowledge: </a:t>
                      </a: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Automatically collect all knowledge about data and</a:t>
                      </a:r>
                      <a:b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b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its usage so the appropriate information</a:t>
                      </a:r>
                      <a:b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b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is always available</a:t>
                      </a:r>
                    </a:p>
                  </a:txBody>
                  <a:tcPr marL="118872" marR="118872" marT="118872" marB="118872">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2949926"/>
                  </a:ext>
                </a:extLst>
              </a:tr>
              <a:tr h="87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Use Data with Confidence: </a:t>
                      </a: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Share insights that are always relevant, up-to-date,</a:t>
                      </a:r>
                      <a:b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b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accurate, and easy-to-reference across</a:t>
                      </a:r>
                      <a:b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b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the entire organization</a:t>
                      </a:r>
                    </a:p>
                  </a:txBody>
                  <a:tcPr marL="118872" marR="118872" marT="118872" marB="118872">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4267403"/>
                  </a:ext>
                </a:extLst>
              </a:tr>
              <a:tr h="871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548A"/>
                          </a:solidFill>
                          <a:effectLst/>
                          <a:uLnTx/>
                          <a:uFillTx/>
                          <a:latin typeface="Meta Offc Pro Normal" panose="020B0504030101020102" pitchFamily="34" charset="0"/>
                          <a:ea typeface="+mn-ea"/>
                          <a:cs typeface="+mn-cs"/>
                        </a:rPr>
                        <a:t>Improve Productivity: </a:t>
                      </a: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Reduce the time needed to onboard users, document data, and write complex queries with one</a:t>
                      </a:r>
                      <a:b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br>
                      <a:r>
                        <a:rPr kumimoji="0" lang="en-US" sz="1000" b="0" i="0" u="none" strike="noStrike" kern="1200" cap="none" spc="0" normalizeH="0" baseline="0" noProof="0" dirty="0">
                          <a:ln>
                            <a:noFill/>
                          </a:ln>
                          <a:solidFill>
                            <a:srgbClr val="65665C"/>
                          </a:solidFill>
                          <a:effectLst/>
                          <a:uLnTx/>
                          <a:uFillTx/>
                          <a:latin typeface="Meta Offc Pro Normal" panose="020B0504030101020102" pitchFamily="34" charset="0"/>
                          <a:ea typeface="+mn-ea"/>
                          <a:cs typeface="+mn-cs"/>
                        </a:rPr>
                        <a:t>easy-to-use interface</a:t>
                      </a:r>
                    </a:p>
                  </a:txBody>
                  <a:tcPr marL="118872" marR="118872" marT="118872" marB="118872">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grpSp>
        <p:nvGrpSpPr>
          <p:cNvPr id="48" name="Group 47">
            <a:extLst>
              <a:ext uri="{FF2B5EF4-FFF2-40B4-BE49-F238E27FC236}">
                <a16:creationId xmlns:a16="http://schemas.microsoft.com/office/drawing/2014/main" id="{E30263D0-337F-2048-AE31-6EA738D38D8D}"/>
              </a:ext>
            </a:extLst>
          </p:cNvPr>
          <p:cNvGrpSpPr/>
          <p:nvPr/>
        </p:nvGrpSpPr>
        <p:grpSpPr>
          <a:xfrm>
            <a:off x="1780661" y="4347312"/>
            <a:ext cx="990644" cy="1703429"/>
            <a:chOff x="1842175" y="4139628"/>
            <a:chExt cx="990644" cy="1703429"/>
          </a:xfrm>
        </p:grpSpPr>
        <p:pic>
          <p:nvPicPr>
            <p:cNvPr id="37" name="Picture 36">
              <a:extLst>
                <a:ext uri="{FF2B5EF4-FFF2-40B4-BE49-F238E27FC236}">
                  <a16:creationId xmlns:a16="http://schemas.microsoft.com/office/drawing/2014/main" id="{57D75861-4EB1-064B-A8E1-1971DB30EF7E}"/>
                </a:ext>
              </a:extLst>
            </p:cNvPr>
            <p:cNvPicPr>
              <a:picLocks noChangeAspect="1"/>
            </p:cNvPicPr>
            <p:nvPr/>
          </p:nvPicPr>
          <p:blipFill rotWithShape="1">
            <a:blip r:embed="rId4"/>
            <a:srcRect t="11334" b="18571"/>
            <a:stretch/>
          </p:blipFill>
          <p:spPr>
            <a:xfrm>
              <a:off x="1842175" y="5337189"/>
              <a:ext cx="990644" cy="228600"/>
            </a:xfrm>
            <a:prstGeom prst="rect">
              <a:avLst/>
            </a:prstGeom>
          </p:spPr>
        </p:pic>
        <p:pic>
          <p:nvPicPr>
            <p:cNvPr id="38" name="Picture 37">
              <a:extLst>
                <a:ext uri="{FF2B5EF4-FFF2-40B4-BE49-F238E27FC236}">
                  <a16:creationId xmlns:a16="http://schemas.microsoft.com/office/drawing/2014/main" id="{8BBFA5C2-7AED-994B-AD87-3488B4CCC82F}"/>
                </a:ext>
              </a:extLst>
            </p:cNvPr>
            <p:cNvPicPr>
              <a:picLocks noChangeAspect="1"/>
            </p:cNvPicPr>
            <p:nvPr/>
          </p:nvPicPr>
          <p:blipFill>
            <a:blip r:embed="rId5"/>
            <a:stretch>
              <a:fillRect/>
            </a:stretch>
          </p:blipFill>
          <p:spPr>
            <a:xfrm>
              <a:off x="2075193" y="4462615"/>
              <a:ext cx="524608" cy="457200"/>
            </a:xfrm>
            <a:prstGeom prst="rect">
              <a:avLst/>
            </a:prstGeom>
          </p:spPr>
        </p:pic>
        <p:pic>
          <p:nvPicPr>
            <p:cNvPr id="39" name="Picture 38">
              <a:extLst>
                <a:ext uri="{FF2B5EF4-FFF2-40B4-BE49-F238E27FC236}">
                  <a16:creationId xmlns:a16="http://schemas.microsoft.com/office/drawing/2014/main" id="{B532BE9A-EF07-5240-A809-0400E2E83882}"/>
                </a:ext>
              </a:extLst>
            </p:cNvPr>
            <p:cNvPicPr>
              <a:picLocks noChangeAspect="1"/>
            </p:cNvPicPr>
            <p:nvPr/>
          </p:nvPicPr>
          <p:blipFill>
            <a:blip r:embed="rId6"/>
            <a:stretch>
              <a:fillRect/>
            </a:stretch>
          </p:blipFill>
          <p:spPr>
            <a:xfrm>
              <a:off x="1966359" y="5014202"/>
              <a:ext cx="742277" cy="228600"/>
            </a:xfrm>
            <a:prstGeom prst="rect">
              <a:avLst/>
            </a:prstGeom>
          </p:spPr>
        </p:pic>
        <p:pic>
          <p:nvPicPr>
            <p:cNvPr id="40" name="Picture 39">
              <a:extLst>
                <a:ext uri="{FF2B5EF4-FFF2-40B4-BE49-F238E27FC236}">
                  <a16:creationId xmlns:a16="http://schemas.microsoft.com/office/drawing/2014/main" id="{FEA88477-9B2A-8546-B271-008B1F963EB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666" t="8638" r="3798" b="16921"/>
            <a:stretch/>
          </p:blipFill>
          <p:spPr>
            <a:xfrm>
              <a:off x="1876030" y="4139628"/>
              <a:ext cx="922935" cy="228600"/>
            </a:xfrm>
            <a:prstGeom prst="rect">
              <a:avLst/>
            </a:prstGeom>
          </p:spPr>
        </p:pic>
        <p:sp>
          <p:nvSpPr>
            <p:cNvPr id="41" name="TextBox 40">
              <a:extLst>
                <a:ext uri="{FF2B5EF4-FFF2-40B4-BE49-F238E27FC236}">
                  <a16:creationId xmlns:a16="http://schemas.microsoft.com/office/drawing/2014/main" id="{6C94BB25-C013-AC4F-8605-6CC3D6A4CE7D}"/>
                </a:ext>
              </a:extLst>
            </p:cNvPr>
            <p:cNvSpPr txBox="1"/>
            <p:nvPr/>
          </p:nvSpPr>
          <p:spPr>
            <a:xfrm>
              <a:off x="2063177" y="5660177"/>
              <a:ext cx="548640" cy="182880"/>
            </a:xfrm>
            <a:prstGeom prst="rect">
              <a:avLst/>
            </a:prstGeom>
            <a:noFill/>
          </p:spPr>
          <p:txBody>
            <a:bodyPr wrap="square" lIns="0" tIns="0" rIns="0" bIns="0" rtlCol="0">
              <a:spAutoFit/>
            </a:bodyPr>
            <a:lstStyle/>
            <a:p>
              <a:pPr algn="ctr"/>
              <a:r>
                <a:rPr lang="en-US" sz="1400" dirty="0">
                  <a:latin typeface="Meta Offc Pro Normal" panose="020B0504030101020102" pitchFamily="34" charset="0"/>
                </a:rPr>
                <a:t>others</a:t>
              </a:r>
            </a:p>
          </p:txBody>
        </p:sp>
      </p:grpSp>
      <p:sp>
        <p:nvSpPr>
          <p:cNvPr id="32" name="Rectangle 31">
            <a:extLst>
              <a:ext uri="{FF2B5EF4-FFF2-40B4-BE49-F238E27FC236}">
                <a16:creationId xmlns:a16="http://schemas.microsoft.com/office/drawing/2014/main" id="{4CA9D8D9-5C1F-5841-A3D5-27A1780E146F}"/>
              </a:ext>
            </a:extLst>
          </p:cNvPr>
          <p:cNvSpPr/>
          <p:nvPr/>
        </p:nvSpPr>
        <p:spPr>
          <a:xfrm>
            <a:off x="500330" y="3266265"/>
            <a:ext cx="833133" cy="480131"/>
          </a:xfrm>
          <a:prstGeom prst="rect">
            <a:avLst/>
          </a:prstGeom>
        </p:spPr>
        <p:txBody>
          <a:bodyPr wrap="square">
            <a:spAutoFit/>
          </a:bodyPr>
          <a:lstStyle/>
          <a:p>
            <a:pPr algn="ctr">
              <a:lnSpc>
                <a:spcPct val="90000"/>
              </a:lnSpc>
              <a:defRPr/>
            </a:pPr>
            <a:r>
              <a:rPr lang="en-US" sz="1400" dirty="0">
                <a:solidFill>
                  <a:srgbClr val="474747"/>
                </a:solidFill>
                <a:latin typeface="Meta Offc Pro Medium" panose="020B0504030101020102" pitchFamily="34" charset="0"/>
                <a:ea typeface="Arial" charset="0"/>
              </a:rPr>
              <a:t>Cloud 1</a:t>
            </a:r>
            <a:r>
              <a:rPr lang="en-US" sz="1400" baseline="30000" dirty="0">
                <a:solidFill>
                  <a:srgbClr val="474747"/>
                </a:solidFill>
                <a:latin typeface="Meta Offc Pro Medium" panose="020B0504030101020102" pitchFamily="34" charset="0"/>
                <a:ea typeface="Arial" charset="0"/>
              </a:rPr>
              <a:t>st</a:t>
            </a:r>
            <a:endParaRPr lang="en-US" sz="1400" dirty="0">
              <a:solidFill>
                <a:srgbClr val="474747"/>
              </a:solidFill>
              <a:latin typeface="Meta Offc Pro Medium" panose="020B0504030101020102" pitchFamily="34" charset="0"/>
              <a:ea typeface="Arial" charset="0"/>
            </a:endParaRPr>
          </a:p>
        </p:txBody>
      </p:sp>
      <p:sp>
        <p:nvSpPr>
          <p:cNvPr id="34" name="Rectangle 33">
            <a:extLst>
              <a:ext uri="{FF2B5EF4-FFF2-40B4-BE49-F238E27FC236}">
                <a16:creationId xmlns:a16="http://schemas.microsoft.com/office/drawing/2014/main" id="{DFFB5521-B431-1846-83C4-85C425F4A0D0}"/>
              </a:ext>
            </a:extLst>
          </p:cNvPr>
          <p:cNvSpPr/>
          <p:nvPr/>
        </p:nvSpPr>
        <p:spPr>
          <a:xfrm>
            <a:off x="490489" y="4957678"/>
            <a:ext cx="852816" cy="482696"/>
          </a:xfrm>
          <a:prstGeom prst="rect">
            <a:avLst/>
          </a:prstGeom>
        </p:spPr>
        <p:txBody>
          <a:bodyPr wrap="square">
            <a:spAutoFit/>
          </a:bodyPr>
          <a:lstStyle/>
          <a:p>
            <a:pPr algn="ctr">
              <a:lnSpc>
                <a:spcPct val="90000"/>
              </a:lnSpc>
              <a:defRPr/>
            </a:pPr>
            <a:r>
              <a:rPr lang="en-US" sz="1400" dirty="0">
                <a:solidFill>
                  <a:srgbClr val="474747"/>
                </a:solidFill>
                <a:latin typeface="Meta Offc Pro Medium" panose="020B0504030101020102" pitchFamily="34" charset="0"/>
                <a:ea typeface="Arial" charset="0"/>
              </a:rPr>
              <a:t>On Prem 2</a:t>
            </a:r>
            <a:r>
              <a:rPr lang="en-US" sz="1400" baseline="30000" dirty="0">
                <a:solidFill>
                  <a:srgbClr val="474747"/>
                </a:solidFill>
                <a:latin typeface="Meta Offc Pro Medium" panose="020B0504030101020102" pitchFamily="34" charset="0"/>
                <a:ea typeface="Arial" charset="0"/>
              </a:rPr>
              <a:t>nd</a:t>
            </a:r>
            <a:endParaRPr lang="en-US" sz="1400" dirty="0">
              <a:solidFill>
                <a:srgbClr val="474747"/>
              </a:solidFill>
              <a:latin typeface="Meta Offc Pro Medium" panose="020B0504030101020102" pitchFamily="34" charset="0"/>
              <a:ea typeface="Arial" charset="0"/>
            </a:endParaRPr>
          </a:p>
        </p:txBody>
      </p:sp>
      <p:grpSp>
        <p:nvGrpSpPr>
          <p:cNvPr id="49" name="Group 48">
            <a:extLst>
              <a:ext uri="{FF2B5EF4-FFF2-40B4-BE49-F238E27FC236}">
                <a16:creationId xmlns:a16="http://schemas.microsoft.com/office/drawing/2014/main" id="{8294DF61-2FA5-274A-8C76-3AC3589E3412}"/>
              </a:ext>
            </a:extLst>
          </p:cNvPr>
          <p:cNvGrpSpPr/>
          <p:nvPr/>
        </p:nvGrpSpPr>
        <p:grpSpPr>
          <a:xfrm>
            <a:off x="1858823" y="2382296"/>
            <a:ext cx="844060" cy="1655329"/>
            <a:chOff x="1858823" y="2174612"/>
            <a:chExt cx="844060" cy="1655329"/>
          </a:xfrm>
        </p:grpSpPr>
        <p:pic>
          <p:nvPicPr>
            <p:cNvPr id="28" name="Picture 27">
              <a:extLst>
                <a:ext uri="{FF2B5EF4-FFF2-40B4-BE49-F238E27FC236}">
                  <a16:creationId xmlns:a16="http://schemas.microsoft.com/office/drawing/2014/main" id="{D0707916-7FF0-1040-984D-4B703E67850A}"/>
                </a:ext>
              </a:extLst>
            </p:cNvPr>
            <p:cNvPicPr>
              <a:picLocks noChangeAspect="1"/>
            </p:cNvPicPr>
            <p:nvPr/>
          </p:nvPicPr>
          <p:blipFill rotWithShape="1">
            <a:blip r:embed="rId8"/>
            <a:srcRect l="1984" t="12192" r="2525" b="13704"/>
            <a:stretch/>
          </p:blipFill>
          <p:spPr>
            <a:xfrm>
              <a:off x="1873866" y="2616660"/>
              <a:ext cx="813974" cy="228600"/>
            </a:xfrm>
            <a:prstGeom prst="rect">
              <a:avLst/>
            </a:prstGeom>
          </p:spPr>
        </p:pic>
        <p:pic>
          <p:nvPicPr>
            <p:cNvPr id="29" name="Picture 28">
              <a:extLst>
                <a:ext uri="{FF2B5EF4-FFF2-40B4-BE49-F238E27FC236}">
                  <a16:creationId xmlns:a16="http://schemas.microsoft.com/office/drawing/2014/main" id="{0F6CE542-818B-1D4D-B6D8-95CAFAE6367B}"/>
                </a:ext>
              </a:extLst>
            </p:cNvPr>
            <p:cNvPicPr>
              <a:picLocks noChangeAspect="1"/>
            </p:cNvPicPr>
            <p:nvPr/>
          </p:nvPicPr>
          <p:blipFill rotWithShape="1">
            <a:blip r:embed="rId9"/>
            <a:srcRect t="1489"/>
            <a:stretch/>
          </p:blipFill>
          <p:spPr>
            <a:xfrm>
              <a:off x="1924416" y="2174612"/>
              <a:ext cx="712875" cy="292608"/>
            </a:xfrm>
            <a:prstGeom prst="rect">
              <a:avLst/>
            </a:prstGeom>
          </p:spPr>
        </p:pic>
        <p:pic>
          <p:nvPicPr>
            <p:cNvPr id="30" name="Picture 29">
              <a:extLst>
                <a:ext uri="{FF2B5EF4-FFF2-40B4-BE49-F238E27FC236}">
                  <a16:creationId xmlns:a16="http://schemas.microsoft.com/office/drawing/2014/main" id="{C42F3501-39A0-FF4E-97B1-FCA89DD8076C}"/>
                </a:ext>
              </a:extLst>
            </p:cNvPr>
            <p:cNvPicPr>
              <a:picLocks noChangeAspect="1"/>
            </p:cNvPicPr>
            <p:nvPr/>
          </p:nvPicPr>
          <p:blipFill>
            <a:blip r:embed="rId10"/>
            <a:stretch>
              <a:fillRect/>
            </a:stretch>
          </p:blipFill>
          <p:spPr>
            <a:xfrm>
              <a:off x="1858823" y="3601341"/>
              <a:ext cx="844060" cy="228600"/>
            </a:xfrm>
            <a:prstGeom prst="rect">
              <a:avLst/>
            </a:prstGeom>
          </p:spPr>
        </p:pic>
        <p:pic>
          <p:nvPicPr>
            <p:cNvPr id="31" name="Picture 30">
              <a:extLst>
                <a:ext uri="{FF2B5EF4-FFF2-40B4-BE49-F238E27FC236}">
                  <a16:creationId xmlns:a16="http://schemas.microsoft.com/office/drawing/2014/main" id="{C4E83AD8-80FA-884C-A4BC-976E6C984C80}"/>
                </a:ext>
              </a:extLst>
            </p:cNvPr>
            <p:cNvPicPr>
              <a:picLocks noChangeAspect="1"/>
            </p:cNvPicPr>
            <p:nvPr/>
          </p:nvPicPr>
          <p:blipFill rotWithShape="1">
            <a:blip r:embed="rId11"/>
            <a:srcRect t="3989" b="3384"/>
            <a:stretch/>
          </p:blipFill>
          <p:spPr>
            <a:xfrm>
              <a:off x="2077816" y="2994700"/>
              <a:ext cx="406074" cy="457200"/>
            </a:xfrm>
            <a:prstGeom prst="rect">
              <a:avLst/>
            </a:prstGeom>
          </p:spPr>
        </p:pic>
      </p:grpSp>
      <p:cxnSp>
        <p:nvCxnSpPr>
          <p:cNvPr id="43" name="Straight Connector 42">
            <a:extLst>
              <a:ext uri="{FF2B5EF4-FFF2-40B4-BE49-F238E27FC236}">
                <a16:creationId xmlns:a16="http://schemas.microsoft.com/office/drawing/2014/main" id="{64C59DF8-B295-B647-ADC5-C7B3E8B8FAA1}"/>
              </a:ext>
            </a:extLst>
          </p:cNvPr>
          <p:cNvCxnSpPr/>
          <p:nvPr/>
        </p:nvCxnSpPr>
        <p:spPr>
          <a:xfrm>
            <a:off x="1372175" y="2382296"/>
            <a:ext cx="5856" cy="3657600"/>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2F11EA4-E6B8-3E46-8736-77F01780B6AD}"/>
              </a:ext>
            </a:extLst>
          </p:cNvPr>
          <p:cNvCxnSpPr/>
          <p:nvPr/>
        </p:nvCxnSpPr>
        <p:spPr>
          <a:xfrm>
            <a:off x="457200" y="4208184"/>
            <a:ext cx="2395918" cy="0"/>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09B30656-4EF9-C349-908D-03F27CCAC2C3}"/>
              </a:ext>
            </a:extLst>
          </p:cNvPr>
          <p:cNvSpPr txBox="1">
            <a:spLocks/>
          </p:cNvSpPr>
          <p:nvPr/>
        </p:nvSpPr>
        <p:spPr>
          <a:xfrm>
            <a:off x="8094154" y="1872374"/>
            <a:ext cx="3779259" cy="506135"/>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00548A"/>
              </a:buClr>
              <a:buFont typeface="Wingdings" pitchFamily="2" charset="2"/>
              <a:buChar char="§"/>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800" b="1" dirty="0">
                <a:solidFill>
                  <a:srgbClr val="00548A"/>
                </a:solidFill>
              </a:rPr>
              <a:t>Benefits</a:t>
            </a:r>
          </a:p>
        </p:txBody>
      </p:sp>
      <p:sp>
        <p:nvSpPr>
          <p:cNvPr id="44" name="Content Placeholder 2">
            <a:extLst>
              <a:ext uri="{FF2B5EF4-FFF2-40B4-BE49-F238E27FC236}">
                <a16:creationId xmlns:a16="http://schemas.microsoft.com/office/drawing/2014/main" id="{09B30656-4EF9-C349-908D-03F27CCAC2C3}"/>
              </a:ext>
            </a:extLst>
          </p:cNvPr>
          <p:cNvSpPr txBox="1">
            <a:spLocks/>
          </p:cNvSpPr>
          <p:nvPr/>
        </p:nvSpPr>
        <p:spPr>
          <a:xfrm>
            <a:off x="4811009" y="1872374"/>
            <a:ext cx="2607178" cy="399548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00548A"/>
              </a:buClr>
              <a:buFont typeface="Wingdings" pitchFamily="2" charset="2"/>
              <a:buChar char="§"/>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800" b="1" dirty="0">
                <a:solidFill>
                  <a:srgbClr val="00548A"/>
                </a:solidFill>
              </a:rPr>
              <a:t>Cloud Data Catalog</a:t>
            </a:r>
          </a:p>
        </p:txBody>
      </p:sp>
      <p:sp>
        <p:nvSpPr>
          <p:cNvPr id="46" name="Content Placeholder 2">
            <a:extLst>
              <a:ext uri="{FF2B5EF4-FFF2-40B4-BE49-F238E27FC236}">
                <a16:creationId xmlns:a16="http://schemas.microsoft.com/office/drawing/2014/main" id="{09B30656-4EF9-C349-908D-03F27CCAC2C3}"/>
              </a:ext>
            </a:extLst>
          </p:cNvPr>
          <p:cNvSpPr txBox="1">
            <a:spLocks/>
          </p:cNvSpPr>
          <p:nvPr/>
        </p:nvSpPr>
        <p:spPr>
          <a:xfrm>
            <a:off x="491706" y="1872374"/>
            <a:ext cx="3675401" cy="461396"/>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00548A"/>
              </a:buClr>
              <a:buFont typeface="Wingdings" pitchFamily="2" charset="2"/>
              <a:buChar char="§"/>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800" b="1" dirty="0">
                <a:solidFill>
                  <a:srgbClr val="00548A"/>
                </a:solidFill>
              </a:rPr>
              <a:t>Data sources</a:t>
            </a:r>
          </a:p>
        </p:txBody>
      </p:sp>
      <p:cxnSp>
        <p:nvCxnSpPr>
          <p:cNvPr id="7" name="Elbow Connector 6"/>
          <p:cNvCxnSpPr>
            <a:cxnSpLocks/>
          </p:cNvCxnSpPr>
          <p:nvPr/>
        </p:nvCxnSpPr>
        <p:spPr>
          <a:xfrm>
            <a:off x="2780493" y="2524885"/>
            <a:ext cx="2731950" cy="1053246"/>
          </a:xfrm>
          <a:prstGeom prst="bentConnector3">
            <a:avLst>
              <a:gd name="adj1" fmla="val 50000"/>
            </a:avLst>
          </a:prstGeom>
          <a:ln>
            <a:solidFill>
              <a:srgbClr val="474747"/>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820530" y="4152659"/>
            <a:ext cx="2550939" cy="1036181"/>
          </a:xfrm>
          <a:prstGeom prst="rect">
            <a:avLst/>
          </a:prstGeom>
        </p:spPr>
        <p:txBody>
          <a:bodyPr wrap="square">
            <a:spAutoFit/>
          </a:bodyPr>
          <a:lstStyle/>
          <a:p>
            <a:pPr defTabSz="1828823">
              <a:spcAft>
                <a:spcPts val="1600"/>
              </a:spcAft>
              <a:buClr>
                <a:srgbClr val="FF6600"/>
              </a:buClr>
            </a:pPr>
            <a:r>
              <a:rPr lang="en-US" sz="1200" dirty="0">
                <a:solidFill>
                  <a:srgbClr val="474747"/>
                </a:solidFill>
                <a:latin typeface="Meta Offc Pro Normal" panose="020B0504030101020102" pitchFamily="34" charset="0"/>
                <a:cs typeface="Arial" panose="020B0604020202020204" pitchFamily="34" charset="0"/>
              </a:rPr>
              <a:t>Single pane of glass for enterprise</a:t>
            </a:r>
          </a:p>
          <a:p>
            <a:pPr marL="171450" indent="-171450" defTabSz="1828823">
              <a:buClr>
                <a:srgbClr val="00548A"/>
              </a:buClr>
              <a:buFont typeface="Wingdings" panose="05000000000000000000" pitchFamily="2" charset="2"/>
              <a:buChar char="§"/>
            </a:pPr>
            <a:r>
              <a:rPr lang="en-US" sz="1200" dirty="0">
                <a:solidFill>
                  <a:srgbClr val="474747"/>
                </a:solidFill>
                <a:latin typeface="Meta Offc Pro Normal" panose="020B0504030101020102" pitchFamily="34" charset="0"/>
                <a:cs typeface="Arial" panose="020B0604020202020204" pitchFamily="34" charset="0"/>
              </a:rPr>
              <a:t>Metadata</a:t>
            </a:r>
          </a:p>
          <a:p>
            <a:pPr marL="171450" indent="-171450" defTabSz="1828823">
              <a:buClr>
                <a:srgbClr val="00548A"/>
              </a:buClr>
              <a:buFont typeface="Wingdings" panose="05000000000000000000" pitchFamily="2" charset="2"/>
              <a:buChar char="§"/>
            </a:pPr>
            <a:r>
              <a:rPr lang="en-US" sz="1200" dirty="0">
                <a:solidFill>
                  <a:srgbClr val="474747"/>
                </a:solidFill>
                <a:latin typeface="Meta Offc Pro Normal" panose="020B0504030101020102" pitchFamily="34" charset="0"/>
                <a:cs typeface="Arial" panose="020B0604020202020204" pitchFamily="34" charset="0"/>
              </a:rPr>
              <a:t>Lineage</a:t>
            </a:r>
          </a:p>
          <a:p>
            <a:pPr marL="171450" indent="-171450" defTabSz="1828823">
              <a:buClr>
                <a:srgbClr val="00548A"/>
              </a:buClr>
              <a:buFont typeface="Wingdings" panose="05000000000000000000" pitchFamily="2" charset="2"/>
              <a:buChar char="§"/>
            </a:pPr>
            <a:r>
              <a:rPr lang="en-US" sz="1200" dirty="0">
                <a:solidFill>
                  <a:srgbClr val="474747"/>
                </a:solidFill>
                <a:latin typeface="Meta Offc Pro Normal" panose="020B0504030101020102" pitchFamily="34" charset="0"/>
                <a:cs typeface="Arial" panose="020B0604020202020204" pitchFamily="34" charset="0"/>
              </a:rPr>
              <a:t>Data quality</a:t>
            </a:r>
          </a:p>
        </p:txBody>
      </p:sp>
      <p:sp>
        <p:nvSpPr>
          <p:cNvPr id="88" name="Oval 87">
            <a:extLst>
              <a:ext uri="{FF2B5EF4-FFF2-40B4-BE49-F238E27FC236}">
                <a16:creationId xmlns:a16="http://schemas.microsoft.com/office/drawing/2014/main" id="{1CB23291-540E-9449-9876-4C2CDC4FDA58}"/>
              </a:ext>
            </a:extLst>
          </p:cNvPr>
          <p:cNvSpPr/>
          <p:nvPr/>
        </p:nvSpPr>
        <p:spPr>
          <a:xfrm>
            <a:off x="8062267" y="4192385"/>
            <a:ext cx="627433" cy="627433"/>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E37C60F3-51A0-504C-BADA-B0E3E80F44EB}"/>
              </a:ext>
            </a:extLst>
          </p:cNvPr>
          <p:cNvSpPr/>
          <p:nvPr/>
        </p:nvSpPr>
        <p:spPr>
          <a:xfrm>
            <a:off x="8062267" y="5066261"/>
            <a:ext cx="627433" cy="627433"/>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22DFFD45-4A85-AE4F-9E16-78BE321121BD}"/>
              </a:ext>
            </a:extLst>
          </p:cNvPr>
          <p:cNvSpPr/>
          <p:nvPr/>
        </p:nvSpPr>
        <p:spPr>
          <a:xfrm>
            <a:off x="8062267" y="2444631"/>
            <a:ext cx="627433" cy="627433"/>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6865C0F8-82E4-3447-9B6F-0C86A0249FB1}"/>
              </a:ext>
            </a:extLst>
          </p:cNvPr>
          <p:cNvSpPr/>
          <p:nvPr/>
        </p:nvSpPr>
        <p:spPr>
          <a:xfrm>
            <a:off x="8062267" y="3318508"/>
            <a:ext cx="627433" cy="627433"/>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2378A562-2F2B-F34D-9DD9-36520FE24823}"/>
              </a:ext>
            </a:extLst>
          </p:cNvPr>
          <p:cNvCxnSpPr>
            <a:cxnSpLocks/>
          </p:cNvCxnSpPr>
          <p:nvPr/>
        </p:nvCxnSpPr>
        <p:spPr>
          <a:xfrm>
            <a:off x="4141790" y="2528600"/>
            <a:ext cx="0" cy="3522141"/>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92D539-6C7F-FB45-AD97-5BDC557BD641}"/>
              </a:ext>
            </a:extLst>
          </p:cNvPr>
          <p:cNvCxnSpPr/>
          <p:nvPr/>
        </p:nvCxnSpPr>
        <p:spPr>
          <a:xfrm>
            <a:off x="2780493" y="2954139"/>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A2A031D-3C85-F845-B6AF-CC7D34E6C5C1}"/>
              </a:ext>
            </a:extLst>
          </p:cNvPr>
          <p:cNvCxnSpPr/>
          <p:nvPr/>
        </p:nvCxnSpPr>
        <p:spPr>
          <a:xfrm>
            <a:off x="2780493" y="3409519"/>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BA7A66B-73BA-FB4A-9AEC-32811C307D17}"/>
              </a:ext>
            </a:extLst>
          </p:cNvPr>
          <p:cNvCxnSpPr/>
          <p:nvPr/>
        </p:nvCxnSpPr>
        <p:spPr>
          <a:xfrm>
            <a:off x="2780493" y="3923325"/>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886810-FDC2-E242-A451-309B50929BC2}"/>
              </a:ext>
            </a:extLst>
          </p:cNvPr>
          <p:cNvCxnSpPr/>
          <p:nvPr/>
        </p:nvCxnSpPr>
        <p:spPr>
          <a:xfrm>
            <a:off x="2780493" y="4465109"/>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4CA8D70-1219-6547-AA30-75A01D14651A}"/>
              </a:ext>
            </a:extLst>
          </p:cNvPr>
          <p:cNvCxnSpPr/>
          <p:nvPr/>
        </p:nvCxnSpPr>
        <p:spPr>
          <a:xfrm>
            <a:off x="2787234" y="4898899"/>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A28864A-1786-244E-BAFB-71858E9A031A}"/>
              </a:ext>
            </a:extLst>
          </p:cNvPr>
          <p:cNvCxnSpPr/>
          <p:nvPr/>
        </p:nvCxnSpPr>
        <p:spPr>
          <a:xfrm>
            <a:off x="2771305" y="5322501"/>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8957F5-200A-B14C-ABD3-455EBE55814A}"/>
              </a:ext>
            </a:extLst>
          </p:cNvPr>
          <p:cNvCxnSpPr/>
          <p:nvPr/>
        </p:nvCxnSpPr>
        <p:spPr>
          <a:xfrm>
            <a:off x="2787234" y="5686566"/>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E060C33-45C5-D24A-8C8C-F2573C9E7BEC}"/>
              </a:ext>
            </a:extLst>
          </p:cNvPr>
          <p:cNvCxnSpPr/>
          <p:nvPr/>
        </p:nvCxnSpPr>
        <p:spPr>
          <a:xfrm>
            <a:off x="2771304" y="6050741"/>
            <a:ext cx="1361297" cy="0"/>
          </a:xfrm>
          <a:prstGeom prst="line">
            <a:avLst/>
          </a:prstGeom>
          <a:ln>
            <a:solidFill>
              <a:srgbClr val="474747"/>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6580DCF-D2B7-4A45-BF75-3B34597B2555}"/>
              </a:ext>
            </a:extLst>
          </p:cNvPr>
          <p:cNvGrpSpPr/>
          <p:nvPr/>
        </p:nvGrpSpPr>
        <p:grpSpPr>
          <a:xfrm>
            <a:off x="5646290" y="3095375"/>
            <a:ext cx="878732" cy="878732"/>
            <a:chOff x="5646290" y="3095375"/>
            <a:chExt cx="878732" cy="878732"/>
          </a:xfrm>
        </p:grpSpPr>
        <p:sp>
          <p:nvSpPr>
            <p:cNvPr id="55" name="Oval 54">
              <a:extLst>
                <a:ext uri="{FF2B5EF4-FFF2-40B4-BE49-F238E27FC236}">
                  <a16:creationId xmlns:a16="http://schemas.microsoft.com/office/drawing/2014/main" id="{648E4306-4C85-C745-925E-4BB00609A5C2}"/>
                </a:ext>
              </a:extLst>
            </p:cNvPr>
            <p:cNvSpPr/>
            <p:nvPr/>
          </p:nvSpPr>
          <p:spPr>
            <a:xfrm>
              <a:off x="5646290" y="3095375"/>
              <a:ext cx="878732" cy="878732"/>
            </a:xfrm>
            <a:prstGeom prst="ellipse">
              <a:avLst/>
            </a:prstGeom>
            <a:solidFill>
              <a:srgbClr val="00548A"/>
            </a:solidFill>
            <a:ln w="635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38">
              <a:extLst>
                <a:ext uri="{FF2B5EF4-FFF2-40B4-BE49-F238E27FC236}">
                  <a16:creationId xmlns:a16="http://schemas.microsoft.com/office/drawing/2014/main" id="{4A856020-1E59-9C48-8557-E6C0E827E82B}"/>
                </a:ext>
              </a:extLst>
            </p:cNvPr>
            <p:cNvSpPr>
              <a:spLocks noEditPoints="1"/>
            </p:cNvSpPr>
            <p:nvPr/>
          </p:nvSpPr>
          <p:spPr bwMode="auto">
            <a:xfrm>
              <a:off x="5780751" y="3233672"/>
              <a:ext cx="609810" cy="602139"/>
            </a:xfrm>
            <a:custGeom>
              <a:avLst/>
              <a:gdLst>
                <a:gd name="T0" fmla="*/ 58 w 202"/>
                <a:gd name="T1" fmla="*/ 162 h 199"/>
                <a:gd name="T2" fmla="*/ 150 w 202"/>
                <a:gd name="T3" fmla="*/ 157 h 199"/>
                <a:gd name="T4" fmla="*/ 144 w 202"/>
                <a:gd name="T5" fmla="*/ 139 h 199"/>
                <a:gd name="T6" fmla="*/ 52 w 202"/>
                <a:gd name="T7" fmla="*/ 144 h 199"/>
                <a:gd name="T8" fmla="*/ 76 w 202"/>
                <a:gd name="T9" fmla="*/ 147 h 199"/>
                <a:gd name="T10" fmla="*/ 76 w 202"/>
                <a:gd name="T11" fmla="*/ 155 h 199"/>
                <a:gd name="T12" fmla="*/ 76 w 202"/>
                <a:gd name="T13" fmla="*/ 147 h 199"/>
                <a:gd name="T14" fmla="*/ 66 w 202"/>
                <a:gd name="T15" fmla="*/ 151 h 199"/>
                <a:gd name="T16" fmla="*/ 58 w 202"/>
                <a:gd name="T17" fmla="*/ 151 h 199"/>
                <a:gd name="T18" fmla="*/ 85 w 202"/>
                <a:gd name="T19" fmla="*/ 189 h 199"/>
                <a:gd name="T20" fmla="*/ 62 w 202"/>
                <a:gd name="T21" fmla="*/ 193 h 199"/>
                <a:gd name="T22" fmla="*/ 47 w 202"/>
                <a:gd name="T23" fmla="*/ 189 h 199"/>
                <a:gd name="T24" fmla="*/ 62 w 202"/>
                <a:gd name="T25" fmla="*/ 186 h 199"/>
                <a:gd name="T26" fmla="*/ 85 w 202"/>
                <a:gd name="T27" fmla="*/ 189 h 199"/>
                <a:gd name="T28" fmla="*/ 58 w 202"/>
                <a:gd name="T29" fmla="*/ 133 h 199"/>
                <a:gd name="T30" fmla="*/ 150 w 202"/>
                <a:gd name="T31" fmla="*/ 128 h 199"/>
                <a:gd name="T32" fmla="*/ 144 w 202"/>
                <a:gd name="T33" fmla="*/ 110 h 199"/>
                <a:gd name="T34" fmla="*/ 52 w 202"/>
                <a:gd name="T35" fmla="*/ 115 h 199"/>
                <a:gd name="T36" fmla="*/ 76 w 202"/>
                <a:gd name="T37" fmla="*/ 118 h 199"/>
                <a:gd name="T38" fmla="*/ 76 w 202"/>
                <a:gd name="T39" fmla="*/ 126 h 199"/>
                <a:gd name="T40" fmla="*/ 76 w 202"/>
                <a:gd name="T41" fmla="*/ 118 h 199"/>
                <a:gd name="T42" fmla="*/ 66 w 202"/>
                <a:gd name="T43" fmla="*/ 122 h 199"/>
                <a:gd name="T44" fmla="*/ 58 w 202"/>
                <a:gd name="T45" fmla="*/ 122 h 199"/>
                <a:gd name="T46" fmla="*/ 58 w 202"/>
                <a:gd name="T47" fmla="*/ 104 h 199"/>
                <a:gd name="T48" fmla="*/ 150 w 202"/>
                <a:gd name="T49" fmla="*/ 99 h 199"/>
                <a:gd name="T50" fmla="*/ 144 w 202"/>
                <a:gd name="T51" fmla="*/ 81 h 199"/>
                <a:gd name="T52" fmla="*/ 52 w 202"/>
                <a:gd name="T53" fmla="*/ 86 h 199"/>
                <a:gd name="T54" fmla="*/ 58 w 202"/>
                <a:gd name="T55" fmla="*/ 104 h 199"/>
                <a:gd name="T56" fmla="*/ 80 w 202"/>
                <a:gd name="T57" fmla="*/ 93 h 199"/>
                <a:gd name="T58" fmla="*/ 72 w 202"/>
                <a:gd name="T59" fmla="*/ 93 h 199"/>
                <a:gd name="T60" fmla="*/ 62 w 202"/>
                <a:gd name="T61" fmla="*/ 89 h 199"/>
                <a:gd name="T62" fmla="*/ 62 w 202"/>
                <a:gd name="T63" fmla="*/ 97 h 199"/>
                <a:gd name="T64" fmla="*/ 62 w 202"/>
                <a:gd name="T65" fmla="*/ 89 h 199"/>
                <a:gd name="T66" fmla="*/ 147 w 202"/>
                <a:gd name="T67" fmla="*/ 197 h 199"/>
                <a:gd name="T68" fmla="*/ 117 w 202"/>
                <a:gd name="T69" fmla="*/ 193 h 199"/>
                <a:gd name="T70" fmla="*/ 117 w 202"/>
                <a:gd name="T71" fmla="*/ 186 h 199"/>
                <a:gd name="T72" fmla="*/ 147 w 202"/>
                <a:gd name="T73" fmla="*/ 181 h 199"/>
                <a:gd name="T74" fmla="*/ 112 w 202"/>
                <a:gd name="T75" fmla="*/ 188 h 199"/>
                <a:gd name="T76" fmla="*/ 90 w 202"/>
                <a:gd name="T77" fmla="*/ 188 h 199"/>
                <a:gd name="T78" fmla="*/ 95 w 202"/>
                <a:gd name="T79" fmla="*/ 168 h 199"/>
                <a:gd name="T80" fmla="*/ 107 w 202"/>
                <a:gd name="T81" fmla="*/ 179 h 199"/>
                <a:gd name="T82" fmla="*/ 202 w 202"/>
                <a:gd name="T83" fmla="*/ 79 h 199"/>
                <a:gd name="T84" fmla="*/ 156 w 202"/>
                <a:gd name="T85" fmla="*/ 117 h 199"/>
                <a:gd name="T86" fmla="*/ 152 w 202"/>
                <a:gd name="T87" fmla="*/ 107 h 199"/>
                <a:gd name="T88" fmla="*/ 156 w 202"/>
                <a:gd name="T89" fmla="*/ 86 h 199"/>
                <a:gd name="T90" fmla="*/ 58 w 202"/>
                <a:gd name="T91" fmla="*/ 75 h 199"/>
                <a:gd name="T92" fmla="*/ 46 w 202"/>
                <a:gd name="T93" fmla="*/ 99 h 199"/>
                <a:gd name="T94" fmla="*/ 46 w 202"/>
                <a:gd name="T95" fmla="*/ 115 h 199"/>
                <a:gd name="T96" fmla="*/ 31 w 202"/>
                <a:gd name="T97" fmla="*/ 117 h 199"/>
                <a:gd name="T98" fmla="*/ 31 w 202"/>
                <a:gd name="T99" fmla="*/ 55 h 199"/>
                <a:gd name="T100" fmla="*/ 34 w 202"/>
                <a:gd name="T101" fmla="*/ 53 h 199"/>
                <a:gd name="T102" fmla="*/ 95 w 202"/>
                <a:gd name="T103" fmla="*/ 0 h 199"/>
                <a:gd name="T104" fmla="*/ 133 w 202"/>
                <a:gd name="T105" fmla="*/ 28 h 199"/>
                <a:gd name="T106" fmla="*/ 163 w 202"/>
                <a:gd name="T107" fmla="*/ 4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199">
                  <a:moveTo>
                    <a:pt x="52" y="157"/>
                  </a:moveTo>
                  <a:cubicBezTo>
                    <a:pt x="52" y="160"/>
                    <a:pt x="55" y="162"/>
                    <a:pt x="58" y="162"/>
                  </a:cubicBezTo>
                  <a:cubicBezTo>
                    <a:pt x="144" y="162"/>
                    <a:pt x="144" y="162"/>
                    <a:pt x="144" y="162"/>
                  </a:cubicBezTo>
                  <a:cubicBezTo>
                    <a:pt x="147" y="162"/>
                    <a:pt x="150" y="160"/>
                    <a:pt x="150" y="157"/>
                  </a:cubicBezTo>
                  <a:cubicBezTo>
                    <a:pt x="150" y="144"/>
                    <a:pt x="150" y="144"/>
                    <a:pt x="150" y="144"/>
                  </a:cubicBezTo>
                  <a:cubicBezTo>
                    <a:pt x="150" y="141"/>
                    <a:pt x="147" y="139"/>
                    <a:pt x="144" y="139"/>
                  </a:cubicBezTo>
                  <a:cubicBezTo>
                    <a:pt x="58" y="139"/>
                    <a:pt x="58" y="139"/>
                    <a:pt x="58" y="139"/>
                  </a:cubicBezTo>
                  <a:cubicBezTo>
                    <a:pt x="55" y="139"/>
                    <a:pt x="52" y="141"/>
                    <a:pt x="52" y="144"/>
                  </a:cubicBezTo>
                  <a:lnTo>
                    <a:pt x="52" y="157"/>
                  </a:lnTo>
                  <a:close/>
                  <a:moveTo>
                    <a:pt x="76" y="147"/>
                  </a:moveTo>
                  <a:cubicBezTo>
                    <a:pt x="79" y="147"/>
                    <a:pt x="80" y="148"/>
                    <a:pt x="80" y="151"/>
                  </a:cubicBezTo>
                  <a:cubicBezTo>
                    <a:pt x="80" y="153"/>
                    <a:pt x="79" y="155"/>
                    <a:pt x="76" y="155"/>
                  </a:cubicBezTo>
                  <a:cubicBezTo>
                    <a:pt x="74" y="155"/>
                    <a:pt x="72" y="153"/>
                    <a:pt x="72" y="151"/>
                  </a:cubicBezTo>
                  <a:cubicBezTo>
                    <a:pt x="72" y="148"/>
                    <a:pt x="74" y="147"/>
                    <a:pt x="76" y="147"/>
                  </a:cubicBezTo>
                  <a:close/>
                  <a:moveTo>
                    <a:pt x="62" y="147"/>
                  </a:moveTo>
                  <a:cubicBezTo>
                    <a:pt x="65" y="147"/>
                    <a:pt x="66" y="148"/>
                    <a:pt x="66" y="151"/>
                  </a:cubicBezTo>
                  <a:cubicBezTo>
                    <a:pt x="66" y="153"/>
                    <a:pt x="65" y="155"/>
                    <a:pt x="62" y="155"/>
                  </a:cubicBezTo>
                  <a:cubicBezTo>
                    <a:pt x="60" y="155"/>
                    <a:pt x="58" y="153"/>
                    <a:pt x="58" y="151"/>
                  </a:cubicBezTo>
                  <a:cubicBezTo>
                    <a:pt x="58" y="148"/>
                    <a:pt x="60" y="147"/>
                    <a:pt x="62" y="147"/>
                  </a:cubicBezTo>
                  <a:close/>
                  <a:moveTo>
                    <a:pt x="85" y="189"/>
                  </a:moveTo>
                  <a:cubicBezTo>
                    <a:pt x="85" y="190"/>
                    <a:pt x="85" y="192"/>
                    <a:pt x="86" y="193"/>
                  </a:cubicBezTo>
                  <a:cubicBezTo>
                    <a:pt x="62" y="193"/>
                    <a:pt x="62" y="193"/>
                    <a:pt x="62" y="193"/>
                  </a:cubicBezTo>
                  <a:cubicBezTo>
                    <a:pt x="61" y="195"/>
                    <a:pt x="58" y="197"/>
                    <a:pt x="55" y="197"/>
                  </a:cubicBezTo>
                  <a:cubicBezTo>
                    <a:pt x="51" y="197"/>
                    <a:pt x="47" y="193"/>
                    <a:pt x="47" y="189"/>
                  </a:cubicBezTo>
                  <a:cubicBezTo>
                    <a:pt x="47" y="185"/>
                    <a:pt x="51" y="181"/>
                    <a:pt x="55" y="181"/>
                  </a:cubicBezTo>
                  <a:cubicBezTo>
                    <a:pt x="58" y="181"/>
                    <a:pt x="61" y="183"/>
                    <a:pt x="62" y="186"/>
                  </a:cubicBezTo>
                  <a:cubicBezTo>
                    <a:pt x="86" y="186"/>
                    <a:pt x="86" y="186"/>
                    <a:pt x="86" y="186"/>
                  </a:cubicBezTo>
                  <a:cubicBezTo>
                    <a:pt x="85" y="187"/>
                    <a:pt x="85" y="188"/>
                    <a:pt x="85" y="189"/>
                  </a:cubicBezTo>
                  <a:close/>
                  <a:moveTo>
                    <a:pt x="52" y="128"/>
                  </a:moveTo>
                  <a:cubicBezTo>
                    <a:pt x="52" y="131"/>
                    <a:pt x="55" y="133"/>
                    <a:pt x="58" y="133"/>
                  </a:cubicBezTo>
                  <a:cubicBezTo>
                    <a:pt x="144" y="133"/>
                    <a:pt x="144" y="133"/>
                    <a:pt x="144" y="133"/>
                  </a:cubicBezTo>
                  <a:cubicBezTo>
                    <a:pt x="147" y="133"/>
                    <a:pt x="150" y="131"/>
                    <a:pt x="150" y="128"/>
                  </a:cubicBezTo>
                  <a:cubicBezTo>
                    <a:pt x="150" y="115"/>
                    <a:pt x="150" y="115"/>
                    <a:pt x="150" y="115"/>
                  </a:cubicBezTo>
                  <a:cubicBezTo>
                    <a:pt x="150" y="112"/>
                    <a:pt x="147" y="110"/>
                    <a:pt x="144" y="110"/>
                  </a:cubicBezTo>
                  <a:cubicBezTo>
                    <a:pt x="58" y="110"/>
                    <a:pt x="58" y="110"/>
                    <a:pt x="58" y="110"/>
                  </a:cubicBezTo>
                  <a:cubicBezTo>
                    <a:pt x="55" y="110"/>
                    <a:pt x="52" y="112"/>
                    <a:pt x="52" y="115"/>
                  </a:cubicBezTo>
                  <a:lnTo>
                    <a:pt x="52" y="128"/>
                  </a:lnTo>
                  <a:close/>
                  <a:moveTo>
                    <a:pt x="76" y="118"/>
                  </a:moveTo>
                  <a:cubicBezTo>
                    <a:pt x="79" y="118"/>
                    <a:pt x="80" y="119"/>
                    <a:pt x="80" y="122"/>
                  </a:cubicBezTo>
                  <a:cubicBezTo>
                    <a:pt x="80" y="124"/>
                    <a:pt x="79" y="126"/>
                    <a:pt x="76" y="126"/>
                  </a:cubicBezTo>
                  <a:cubicBezTo>
                    <a:pt x="74" y="126"/>
                    <a:pt x="72" y="124"/>
                    <a:pt x="72" y="122"/>
                  </a:cubicBezTo>
                  <a:cubicBezTo>
                    <a:pt x="72" y="119"/>
                    <a:pt x="74" y="118"/>
                    <a:pt x="76" y="118"/>
                  </a:cubicBezTo>
                  <a:close/>
                  <a:moveTo>
                    <a:pt x="62" y="118"/>
                  </a:moveTo>
                  <a:cubicBezTo>
                    <a:pt x="65" y="118"/>
                    <a:pt x="66" y="119"/>
                    <a:pt x="66" y="122"/>
                  </a:cubicBezTo>
                  <a:cubicBezTo>
                    <a:pt x="66" y="124"/>
                    <a:pt x="65" y="126"/>
                    <a:pt x="62" y="126"/>
                  </a:cubicBezTo>
                  <a:cubicBezTo>
                    <a:pt x="60" y="126"/>
                    <a:pt x="58" y="124"/>
                    <a:pt x="58" y="122"/>
                  </a:cubicBezTo>
                  <a:cubicBezTo>
                    <a:pt x="58" y="119"/>
                    <a:pt x="60" y="118"/>
                    <a:pt x="62" y="118"/>
                  </a:cubicBezTo>
                  <a:close/>
                  <a:moveTo>
                    <a:pt x="58" y="104"/>
                  </a:moveTo>
                  <a:cubicBezTo>
                    <a:pt x="144" y="104"/>
                    <a:pt x="144" y="104"/>
                    <a:pt x="144" y="104"/>
                  </a:cubicBezTo>
                  <a:cubicBezTo>
                    <a:pt x="147" y="104"/>
                    <a:pt x="150" y="102"/>
                    <a:pt x="150" y="99"/>
                  </a:cubicBezTo>
                  <a:cubicBezTo>
                    <a:pt x="150" y="86"/>
                    <a:pt x="150" y="86"/>
                    <a:pt x="150" y="86"/>
                  </a:cubicBezTo>
                  <a:cubicBezTo>
                    <a:pt x="150" y="83"/>
                    <a:pt x="147" y="81"/>
                    <a:pt x="144" y="81"/>
                  </a:cubicBezTo>
                  <a:cubicBezTo>
                    <a:pt x="58" y="81"/>
                    <a:pt x="58" y="81"/>
                    <a:pt x="58" y="81"/>
                  </a:cubicBezTo>
                  <a:cubicBezTo>
                    <a:pt x="55" y="81"/>
                    <a:pt x="52" y="83"/>
                    <a:pt x="52" y="86"/>
                  </a:cubicBezTo>
                  <a:cubicBezTo>
                    <a:pt x="52" y="99"/>
                    <a:pt x="52" y="99"/>
                    <a:pt x="52" y="99"/>
                  </a:cubicBezTo>
                  <a:cubicBezTo>
                    <a:pt x="52" y="102"/>
                    <a:pt x="55" y="104"/>
                    <a:pt x="58" y="104"/>
                  </a:cubicBezTo>
                  <a:close/>
                  <a:moveTo>
                    <a:pt x="76" y="89"/>
                  </a:moveTo>
                  <a:cubicBezTo>
                    <a:pt x="79" y="89"/>
                    <a:pt x="80" y="91"/>
                    <a:pt x="80" y="93"/>
                  </a:cubicBezTo>
                  <a:cubicBezTo>
                    <a:pt x="80" y="95"/>
                    <a:pt x="79" y="97"/>
                    <a:pt x="76" y="97"/>
                  </a:cubicBezTo>
                  <a:cubicBezTo>
                    <a:pt x="74" y="97"/>
                    <a:pt x="72" y="95"/>
                    <a:pt x="72" y="93"/>
                  </a:cubicBezTo>
                  <a:cubicBezTo>
                    <a:pt x="72" y="91"/>
                    <a:pt x="74" y="89"/>
                    <a:pt x="76" y="89"/>
                  </a:cubicBezTo>
                  <a:close/>
                  <a:moveTo>
                    <a:pt x="62" y="89"/>
                  </a:moveTo>
                  <a:cubicBezTo>
                    <a:pt x="65" y="89"/>
                    <a:pt x="66" y="91"/>
                    <a:pt x="66" y="93"/>
                  </a:cubicBezTo>
                  <a:cubicBezTo>
                    <a:pt x="66" y="95"/>
                    <a:pt x="65" y="97"/>
                    <a:pt x="62" y="97"/>
                  </a:cubicBezTo>
                  <a:cubicBezTo>
                    <a:pt x="60" y="97"/>
                    <a:pt x="58" y="95"/>
                    <a:pt x="58" y="93"/>
                  </a:cubicBezTo>
                  <a:cubicBezTo>
                    <a:pt x="58" y="91"/>
                    <a:pt x="60" y="89"/>
                    <a:pt x="62" y="89"/>
                  </a:cubicBezTo>
                  <a:close/>
                  <a:moveTo>
                    <a:pt x="155" y="189"/>
                  </a:moveTo>
                  <a:cubicBezTo>
                    <a:pt x="155" y="193"/>
                    <a:pt x="151" y="197"/>
                    <a:pt x="147" y="197"/>
                  </a:cubicBezTo>
                  <a:cubicBezTo>
                    <a:pt x="144" y="197"/>
                    <a:pt x="141" y="195"/>
                    <a:pt x="140" y="193"/>
                  </a:cubicBezTo>
                  <a:cubicBezTo>
                    <a:pt x="117" y="193"/>
                    <a:pt x="117" y="193"/>
                    <a:pt x="117" y="193"/>
                  </a:cubicBezTo>
                  <a:cubicBezTo>
                    <a:pt x="117" y="192"/>
                    <a:pt x="117" y="190"/>
                    <a:pt x="117" y="189"/>
                  </a:cubicBezTo>
                  <a:cubicBezTo>
                    <a:pt x="117" y="188"/>
                    <a:pt x="117" y="187"/>
                    <a:pt x="117" y="186"/>
                  </a:cubicBezTo>
                  <a:cubicBezTo>
                    <a:pt x="140" y="186"/>
                    <a:pt x="140" y="186"/>
                    <a:pt x="140" y="186"/>
                  </a:cubicBezTo>
                  <a:cubicBezTo>
                    <a:pt x="141" y="183"/>
                    <a:pt x="144" y="181"/>
                    <a:pt x="147" y="181"/>
                  </a:cubicBezTo>
                  <a:cubicBezTo>
                    <a:pt x="151" y="181"/>
                    <a:pt x="155" y="185"/>
                    <a:pt x="155" y="189"/>
                  </a:cubicBezTo>
                  <a:close/>
                  <a:moveTo>
                    <a:pt x="112" y="188"/>
                  </a:moveTo>
                  <a:cubicBezTo>
                    <a:pt x="112" y="195"/>
                    <a:pt x="107" y="199"/>
                    <a:pt x="101" y="199"/>
                  </a:cubicBezTo>
                  <a:cubicBezTo>
                    <a:pt x="95" y="199"/>
                    <a:pt x="90" y="195"/>
                    <a:pt x="90" y="188"/>
                  </a:cubicBezTo>
                  <a:cubicBezTo>
                    <a:pt x="90" y="185"/>
                    <a:pt x="92" y="181"/>
                    <a:pt x="95" y="179"/>
                  </a:cubicBezTo>
                  <a:cubicBezTo>
                    <a:pt x="95" y="168"/>
                    <a:pt x="95" y="168"/>
                    <a:pt x="95" y="168"/>
                  </a:cubicBezTo>
                  <a:cubicBezTo>
                    <a:pt x="107" y="168"/>
                    <a:pt x="107" y="168"/>
                    <a:pt x="107" y="168"/>
                  </a:cubicBezTo>
                  <a:cubicBezTo>
                    <a:pt x="107" y="179"/>
                    <a:pt x="107" y="179"/>
                    <a:pt x="107" y="179"/>
                  </a:cubicBezTo>
                  <a:cubicBezTo>
                    <a:pt x="110" y="181"/>
                    <a:pt x="112" y="185"/>
                    <a:pt x="112" y="188"/>
                  </a:cubicBezTo>
                  <a:close/>
                  <a:moveTo>
                    <a:pt x="202" y="79"/>
                  </a:moveTo>
                  <a:cubicBezTo>
                    <a:pt x="202" y="100"/>
                    <a:pt x="184" y="117"/>
                    <a:pt x="163" y="117"/>
                  </a:cubicBezTo>
                  <a:cubicBezTo>
                    <a:pt x="156" y="117"/>
                    <a:pt x="156" y="117"/>
                    <a:pt x="156" y="117"/>
                  </a:cubicBezTo>
                  <a:cubicBezTo>
                    <a:pt x="156" y="115"/>
                    <a:pt x="156" y="115"/>
                    <a:pt x="156" y="115"/>
                  </a:cubicBezTo>
                  <a:cubicBezTo>
                    <a:pt x="156" y="112"/>
                    <a:pt x="155" y="109"/>
                    <a:pt x="152" y="107"/>
                  </a:cubicBezTo>
                  <a:cubicBezTo>
                    <a:pt x="155" y="105"/>
                    <a:pt x="156" y="102"/>
                    <a:pt x="156" y="99"/>
                  </a:cubicBezTo>
                  <a:cubicBezTo>
                    <a:pt x="156" y="86"/>
                    <a:pt x="156" y="86"/>
                    <a:pt x="156" y="86"/>
                  </a:cubicBezTo>
                  <a:cubicBezTo>
                    <a:pt x="156" y="80"/>
                    <a:pt x="151" y="75"/>
                    <a:pt x="144" y="75"/>
                  </a:cubicBezTo>
                  <a:cubicBezTo>
                    <a:pt x="58" y="75"/>
                    <a:pt x="58" y="75"/>
                    <a:pt x="58" y="75"/>
                  </a:cubicBezTo>
                  <a:cubicBezTo>
                    <a:pt x="51" y="75"/>
                    <a:pt x="46" y="80"/>
                    <a:pt x="46" y="86"/>
                  </a:cubicBezTo>
                  <a:cubicBezTo>
                    <a:pt x="46" y="99"/>
                    <a:pt x="46" y="99"/>
                    <a:pt x="46" y="99"/>
                  </a:cubicBezTo>
                  <a:cubicBezTo>
                    <a:pt x="46" y="102"/>
                    <a:pt x="48" y="105"/>
                    <a:pt x="50" y="107"/>
                  </a:cubicBezTo>
                  <a:cubicBezTo>
                    <a:pt x="48" y="109"/>
                    <a:pt x="46" y="112"/>
                    <a:pt x="46" y="115"/>
                  </a:cubicBezTo>
                  <a:cubicBezTo>
                    <a:pt x="46" y="117"/>
                    <a:pt x="46" y="117"/>
                    <a:pt x="46" y="117"/>
                  </a:cubicBezTo>
                  <a:cubicBezTo>
                    <a:pt x="31" y="117"/>
                    <a:pt x="31" y="117"/>
                    <a:pt x="31" y="117"/>
                  </a:cubicBezTo>
                  <a:cubicBezTo>
                    <a:pt x="14" y="117"/>
                    <a:pt x="0" y="103"/>
                    <a:pt x="0" y="86"/>
                  </a:cubicBezTo>
                  <a:cubicBezTo>
                    <a:pt x="0" y="69"/>
                    <a:pt x="14" y="55"/>
                    <a:pt x="31" y="55"/>
                  </a:cubicBezTo>
                  <a:cubicBezTo>
                    <a:pt x="32" y="55"/>
                    <a:pt x="33" y="55"/>
                    <a:pt x="35" y="56"/>
                  </a:cubicBezTo>
                  <a:cubicBezTo>
                    <a:pt x="34" y="55"/>
                    <a:pt x="34" y="54"/>
                    <a:pt x="34" y="53"/>
                  </a:cubicBezTo>
                  <a:cubicBezTo>
                    <a:pt x="34" y="39"/>
                    <a:pt x="46" y="27"/>
                    <a:pt x="60" y="27"/>
                  </a:cubicBezTo>
                  <a:cubicBezTo>
                    <a:pt x="64" y="11"/>
                    <a:pt x="79" y="0"/>
                    <a:pt x="95" y="0"/>
                  </a:cubicBezTo>
                  <a:cubicBezTo>
                    <a:pt x="113" y="0"/>
                    <a:pt x="127" y="12"/>
                    <a:pt x="131" y="28"/>
                  </a:cubicBezTo>
                  <a:cubicBezTo>
                    <a:pt x="132" y="28"/>
                    <a:pt x="132" y="28"/>
                    <a:pt x="133" y="28"/>
                  </a:cubicBezTo>
                  <a:cubicBezTo>
                    <a:pt x="142" y="28"/>
                    <a:pt x="149" y="34"/>
                    <a:pt x="152" y="41"/>
                  </a:cubicBezTo>
                  <a:cubicBezTo>
                    <a:pt x="156" y="40"/>
                    <a:pt x="159" y="40"/>
                    <a:pt x="163" y="40"/>
                  </a:cubicBezTo>
                  <a:cubicBezTo>
                    <a:pt x="184" y="40"/>
                    <a:pt x="202" y="57"/>
                    <a:pt x="202" y="79"/>
                  </a:cubicBezTo>
                  <a:close/>
                </a:path>
              </a:pathLst>
            </a:custGeom>
            <a:solidFill>
              <a:schemeClr val="bg1"/>
            </a:solidFill>
            <a:ln>
              <a:noFill/>
            </a:ln>
            <a:extLst/>
          </p:spPr>
          <p:txBody>
            <a:bodyPr vert="horz" wrap="square" lIns="182880" tIns="91440" rIns="182880" bIns="91440" numCol="1" anchor="t" anchorCtr="0" compatLnSpc="1">
              <a:prstTxWarp prst="textNoShape">
                <a:avLst/>
              </a:prstTxWarp>
            </a:bodyPr>
            <a:lstStyle/>
            <a:p>
              <a:endParaRPr lang="en-US" sz="7200" dirty="0"/>
            </a:p>
          </p:txBody>
        </p:sp>
      </p:grpSp>
      <p:grpSp>
        <p:nvGrpSpPr>
          <p:cNvPr id="62" name="Group 61">
            <a:extLst>
              <a:ext uri="{FF2B5EF4-FFF2-40B4-BE49-F238E27FC236}">
                <a16:creationId xmlns:a16="http://schemas.microsoft.com/office/drawing/2014/main" id="{C1F3D855-1D7A-A54D-A7F0-2E0CBC4609F1}"/>
              </a:ext>
            </a:extLst>
          </p:cNvPr>
          <p:cNvGrpSpPr/>
          <p:nvPr/>
        </p:nvGrpSpPr>
        <p:grpSpPr>
          <a:xfrm>
            <a:off x="8195840" y="5220557"/>
            <a:ext cx="384782" cy="321071"/>
            <a:chOff x="9423400" y="4965701"/>
            <a:chExt cx="728663" cy="608013"/>
          </a:xfrm>
          <a:solidFill>
            <a:srgbClr val="00548A"/>
          </a:solidFill>
        </p:grpSpPr>
        <p:sp>
          <p:nvSpPr>
            <p:cNvPr id="63" name="Freeform 45">
              <a:extLst>
                <a:ext uri="{FF2B5EF4-FFF2-40B4-BE49-F238E27FC236}">
                  <a16:creationId xmlns:a16="http://schemas.microsoft.com/office/drawing/2014/main" id="{F8343D42-FF6D-B547-AF3E-341F48653B68}"/>
                </a:ext>
              </a:extLst>
            </p:cNvPr>
            <p:cNvSpPr>
              <a:spLocks/>
            </p:cNvSpPr>
            <p:nvPr/>
          </p:nvSpPr>
          <p:spPr bwMode="auto">
            <a:xfrm>
              <a:off x="9467850" y="4965701"/>
              <a:ext cx="139700" cy="146050"/>
            </a:xfrm>
            <a:custGeom>
              <a:avLst/>
              <a:gdLst>
                <a:gd name="T0" fmla="*/ 4 w 37"/>
                <a:gd name="T1" fmla="*/ 25 h 39"/>
                <a:gd name="T2" fmla="*/ 5 w 37"/>
                <a:gd name="T3" fmla="*/ 25 h 39"/>
                <a:gd name="T4" fmla="*/ 19 w 37"/>
                <a:gd name="T5" fmla="*/ 39 h 39"/>
                <a:gd name="T6" fmla="*/ 33 w 37"/>
                <a:gd name="T7" fmla="*/ 25 h 39"/>
                <a:gd name="T8" fmla="*/ 33 w 37"/>
                <a:gd name="T9" fmla="*/ 25 h 39"/>
                <a:gd name="T10" fmla="*/ 37 w 37"/>
                <a:gd name="T11" fmla="*/ 20 h 39"/>
                <a:gd name="T12" fmla="*/ 34 w 37"/>
                <a:gd name="T13" fmla="*/ 14 h 39"/>
                <a:gd name="T14" fmla="*/ 19 w 37"/>
                <a:gd name="T15" fmla="*/ 0 h 39"/>
                <a:gd name="T16" fmla="*/ 3 w 37"/>
                <a:gd name="T17" fmla="*/ 14 h 39"/>
                <a:gd name="T18" fmla="*/ 0 w 37"/>
                <a:gd name="T19" fmla="*/ 20 h 39"/>
                <a:gd name="T20" fmla="*/ 4 w 37"/>
                <a:gd name="T21"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9">
                  <a:moveTo>
                    <a:pt x="4" y="25"/>
                  </a:moveTo>
                  <a:cubicBezTo>
                    <a:pt x="5" y="25"/>
                    <a:pt x="5" y="25"/>
                    <a:pt x="5" y="25"/>
                  </a:cubicBezTo>
                  <a:cubicBezTo>
                    <a:pt x="7" y="33"/>
                    <a:pt x="13" y="39"/>
                    <a:pt x="19" y="39"/>
                  </a:cubicBezTo>
                  <a:cubicBezTo>
                    <a:pt x="25" y="39"/>
                    <a:pt x="30" y="33"/>
                    <a:pt x="33" y="25"/>
                  </a:cubicBezTo>
                  <a:cubicBezTo>
                    <a:pt x="33" y="25"/>
                    <a:pt x="33" y="25"/>
                    <a:pt x="33" y="25"/>
                  </a:cubicBezTo>
                  <a:cubicBezTo>
                    <a:pt x="35" y="25"/>
                    <a:pt x="37" y="23"/>
                    <a:pt x="37" y="20"/>
                  </a:cubicBezTo>
                  <a:cubicBezTo>
                    <a:pt x="37" y="17"/>
                    <a:pt x="36" y="15"/>
                    <a:pt x="34" y="14"/>
                  </a:cubicBezTo>
                  <a:cubicBezTo>
                    <a:pt x="34" y="5"/>
                    <a:pt x="27" y="0"/>
                    <a:pt x="19" y="0"/>
                  </a:cubicBezTo>
                  <a:cubicBezTo>
                    <a:pt x="11" y="0"/>
                    <a:pt x="4" y="5"/>
                    <a:pt x="3" y="14"/>
                  </a:cubicBezTo>
                  <a:cubicBezTo>
                    <a:pt x="2" y="15"/>
                    <a:pt x="0" y="17"/>
                    <a:pt x="0" y="20"/>
                  </a:cubicBezTo>
                  <a:cubicBezTo>
                    <a:pt x="0" y="23"/>
                    <a:pt x="2" y="25"/>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46">
              <a:extLst>
                <a:ext uri="{FF2B5EF4-FFF2-40B4-BE49-F238E27FC236}">
                  <a16:creationId xmlns:a16="http://schemas.microsoft.com/office/drawing/2014/main" id="{3366134E-234C-484E-BFE3-572B1E8E13EB}"/>
                </a:ext>
              </a:extLst>
            </p:cNvPr>
            <p:cNvSpPr>
              <a:spLocks/>
            </p:cNvSpPr>
            <p:nvPr/>
          </p:nvSpPr>
          <p:spPr bwMode="auto">
            <a:xfrm>
              <a:off x="9423400" y="5114926"/>
              <a:ext cx="233363" cy="450850"/>
            </a:xfrm>
            <a:custGeom>
              <a:avLst/>
              <a:gdLst>
                <a:gd name="T0" fmla="*/ 61 w 62"/>
                <a:gd name="T1" fmla="*/ 27 h 120"/>
                <a:gd name="T2" fmla="*/ 61 w 62"/>
                <a:gd name="T3" fmla="*/ 15 h 120"/>
                <a:gd name="T4" fmla="*/ 47 w 62"/>
                <a:gd name="T5" fmla="*/ 0 h 120"/>
                <a:gd name="T6" fmla="*/ 40 w 62"/>
                <a:gd name="T7" fmla="*/ 0 h 120"/>
                <a:gd name="T8" fmla="*/ 35 w 62"/>
                <a:gd name="T9" fmla="*/ 16 h 120"/>
                <a:gd name="T10" fmla="*/ 32 w 62"/>
                <a:gd name="T11" fmla="*/ 7 h 120"/>
                <a:gd name="T12" fmla="*/ 36 w 62"/>
                <a:gd name="T13" fmla="*/ 2 h 120"/>
                <a:gd name="T14" fmla="*/ 35 w 62"/>
                <a:gd name="T15" fmla="*/ 2 h 120"/>
                <a:gd name="T16" fmla="*/ 30 w 62"/>
                <a:gd name="T17" fmla="*/ 2 h 120"/>
                <a:gd name="T18" fmla="*/ 26 w 62"/>
                <a:gd name="T19" fmla="*/ 2 h 120"/>
                <a:gd name="T20" fmla="*/ 26 w 62"/>
                <a:gd name="T21" fmla="*/ 2 h 120"/>
                <a:gd name="T22" fmla="*/ 30 w 62"/>
                <a:gd name="T23" fmla="*/ 8 h 120"/>
                <a:gd name="T24" fmla="*/ 26 w 62"/>
                <a:gd name="T25" fmla="*/ 16 h 120"/>
                <a:gd name="T26" fmla="*/ 21 w 62"/>
                <a:gd name="T27" fmla="*/ 0 h 120"/>
                <a:gd name="T28" fmla="*/ 15 w 62"/>
                <a:gd name="T29" fmla="*/ 0 h 120"/>
                <a:gd name="T30" fmla="*/ 0 w 62"/>
                <a:gd name="T31" fmla="*/ 15 h 120"/>
                <a:gd name="T32" fmla="*/ 0 w 62"/>
                <a:gd name="T33" fmla="*/ 27 h 120"/>
                <a:gd name="T34" fmla="*/ 0 w 62"/>
                <a:gd name="T35" fmla="*/ 28 h 120"/>
                <a:gd name="T36" fmla="*/ 0 w 62"/>
                <a:gd name="T37" fmla="*/ 62 h 120"/>
                <a:gd name="T38" fmla="*/ 5 w 62"/>
                <a:gd name="T39" fmla="*/ 67 h 120"/>
                <a:gd name="T40" fmla="*/ 10 w 62"/>
                <a:gd name="T41" fmla="*/ 67 h 120"/>
                <a:gd name="T42" fmla="*/ 10 w 62"/>
                <a:gd name="T43" fmla="*/ 120 h 120"/>
                <a:gd name="T44" fmla="*/ 52 w 62"/>
                <a:gd name="T45" fmla="*/ 120 h 120"/>
                <a:gd name="T46" fmla="*/ 52 w 62"/>
                <a:gd name="T47" fmla="*/ 67 h 120"/>
                <a:gd name="T48" fmla="*/ 57 w 62"/>
                <a:gd name="T49" fmla="*/ 67 h 120"/>
                <a:gd name="T50" fmla="*/ 62 w 62"/>
                <a:gd name="T51" fmla="*/ 62 h 120"/>
                <a:gd name="T52" fmla="*/ 62 w 62"/>
                <a:gd name="T53" fmla="*/ 28 h 120"/>
                <a:gd name="T54" fmla="*/ 61 w 62"/>
                <a:gd name="T55" fmla="*/ 2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120">
                  <a:moveTo>
                    <a:pt x="61" y="27"/>
                  </a:moveTo>
                  <a:cubicBezTo>
                    <a:pt x="61" y="15"/>
                    <a:pt x="61" y="15"/>
                    <a:pt x="61" y="15"/>
                  </a:cubicBezTo>
                  <a:cubicBezTo>
                    <a:pt x="61" y="6"/>
                    <a:pt x="55" y="0"/>
                    <a:pt x="47" y="0"/>
                  </a:cubicBezTo>
                  <a:cubicBezTo>
                    <a:pt x="40" y="0"/>
                    <a:pt x="40" y="0"/>
                    <a:pt x="40" y="0"/>
                  </a:cubicBezTo>
                  <a:cubicBezTo>
                    <a:pt x="35" y="16"/>
                    <a:pt x="35" y="16"/>
                    <a:pt x="35" y="16"/>
                  </a:cubicBezTo>
                  <a:cubicBezTo>
                    <a:pt x="32" y="7"/>
                    <a:pt x="32" y="7"/>
                    <a:pt x="32" y="7"/>
                  </a:cubicBezTo>
                  <a:cubicBezTo>
                    <a:pt x="36" y="2"/>
                    <a:pt x="36" y="2"/>
                    <a:pt x="36" y="2"/>
                  </a:cubicBezTo>
                  <a:cubicBezTo>
                    <a:pt x="35" y="2"/>
                    <a:pt x="35" y="2"/>
                    <a:pt x="35" y="2"/>
                  </a:cubicBezTo>
                  <a:cubicBezTo>
                    <a:pt x="34" y="2"/>
                    <a:pt x="32" y="2"/>
                    <a:pt x="30" y="2"/>
                  </a:cubicBezTo>
                  <a:cubicBezTo>
                    <a:pt x="29" y="2"/>
                    <a:pt x="27" y="2"/>
                    <a:pt x="26" y="2"/>
                  </a:cubicBezTo>
                  <a:cubicBezTo>
                    <a:pt x="26" y="2"/>
                    <a:pt x="26" y="2"/>
                    <a:pt x="26" y="2"/>
                  </a:cubicBezTo>
                  <a:cubicBezTo>
                    <a:pt x="30" y="8"/>
                    <a:pt x="30" y="8"/>
                    <a:pt x="30" y="8"/>
                  </a:cubicBezTo>
                  <a:cubicBezTo>
                    <a:pt x="26" y="16"/>
                    <a:pt x="26" y="16"/>
                    <a:pt x="26" y="16"/>
                  </a:cubicBezTo>
                  <a:cubicBezTo>
                    <a:pt x="21" y="0"/>
                    <a:pt x="21" y="0"/>
                    <a:pt x="21" y="0"/>
                  </a:cubicBezTo>
                  <a:cubicBezTo>
                    <a:pt x="15" y="0"/>
                    <a:pt x="15" y="0"/>
                    <a:pt x="15" y="0"/>
                  </a:cubicBezTo>
                  <a:cubicBezTo>
                    <a:pt x="7" y="0"/>
                    <a:pt x="0" y="6"/>
                    <a:pt x="0" y="15"/>
                  </a:cubicBezTo>
                  <a:cubicBezTo>
                    <a:pt x="0" y="27"/>
                    <a:pt x="0" y="27"/>
                    <a:pt x="0" y="27"/>
                  </a:cubicBezTo>
                  <a:cubicBezTo>
                    <a:pt x="0" y="27"/>
                    <a:pt x="0" y="28"/>
                    <a:pt x="0" y="28"/>
                  </a:cubicBezTo>
                  <a:cubicBezTo>
                    <a:pt x="0" y="62"/>
                    <a:pt x="0" y="62"/>
                    <a:pt x="0" y="62"/>
                  </a:cubicBezTo>
                  <a:cubicBezTo>
                    <a:pt x="0" y="65"/>
                    <a:pt x="2" y="67"/>
                    <a:pt x="5" y="67"/>
                  </a:cubicBezTo>
                  <a:cubicBezTo>
                    <a:pt x="10" y="67"/>
                    <a:pt x="10" y="67"/>
                    <a:pt x="10" y="67"/>
                  </a:cubicBezTo>
                  <a:cubicBezTo>
                    <a:pt x="10" y="120"/>
                    <a:pt x="10" y="120"/>
                    <a:pt x="10" y="120"/>
                  </a:cubicBezTo>
                  <a:cubicBezTo>
                    <a:pt x="52" y="120"/>
                    <a:pt x="52" y="120"/>
                    <a:pt x="52" y="120"/>
                  </a:cubicBezTo>
                  <a:cubicBezTo>
                    <a:pt x="52" y="67"/>
                    <a:pt x="52" y="67"/>
                    <a:pt x="52" y="67"/>
                  </a:cubicBezTo>
                  <a:cubicBezTo>
                    <a:pt x="57" y="67"/>
                    <a:pt x="57" y="67"/>
                    <a:pt x="57" y="67"/>
                  </a:cubicBezTo>
                  <a:cubicBezTo>
                    <a:pt x="59" y="67"/>
                    <a:pt x="62" y="65"/>
                    <a:pt x="62" y="62"/>
                  </a:cubicBezTo>
                  <a:cubicBezTo>
                    <a:pt x="62" y="28"/>
                    <a:pt x="62" y="28"/>
                    <a:pt x="62" y="28"/>
                  </a:cubicBezTo>
                  <a:cubicBezTo>
                    <a:pt x="62" y="28"/>
                    <a:pt x="61" y="28"/>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47">
              <a:extLst>
                <a:ext uri="{FF2B5EF4-FFF2-40B4-BE49-F238E27FC236}">
                  <a16:creationId xmlns:a16="http://schemas.microsoft.com/office/drawing/2014/main" id="{3D8F9B06-1D53-0B4D-9A7B-BD1365840D74}"/>
                </a:ext>
              </a:extLst>
            </p:cNvPr>
            <p:cNvSpPr>
              <a:spLocks/>
            </p:cNvSpPr>
            <p:nvPr/>
          </p:nvSpPr>
          <p:spPr bwMode="auto">
            <a:xfrm>
              <a:off x="9686925" y="5295901"/>
              <a:ext cx="171450" cy="277813"/>
            </a:xfrm>
            <a:custGeom>
              <a:avLst/>
              <a:gdLst>
                <a:gd name="T0" fmla="*/ 46 w 46"/>
                <a:gd name="T1" fmla="*/ 67 h 74"/>
                <a:gd name="T2" fmla="*/ 39 w 46"/>
                <a:gd name="T3" fmla="*/ 74 h 74"/>
                <a:gd name="T4" fmla="*/ 7 w 46"/>
                <a:gd name="T5" fmla="*/ 74 h 74"/>
                <a:gd name="T6" fmla="*/ 0 w 46"/>
                <a:gd name="T7" fmla="*/ 67 h 74"/>
                <a:gd name="T8" fmla="*/ 0 w 46"/>
                <a:gd name="T9" fmla="*/ 7 h 74"/>
                <a:gd name="T10" fmla="*/ 7 w 46"/>
                <a:gd name="T11" fmla="*/ 0 h 74"/>
                <a:gd name="T12" fmla="*/ 39 w 46"/>
                <a:gd name="T13" fmla="*/ 0 h 74"/>
                <a:gd name="T14" fmla="*/ 46 w 46"/>
                <a:gd name="T15" fmla="*/ 7 h 74"/>
                <a:gd name="T16" fmla="*/ 46 w 46"/>
                <a:gd name="T17"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4">
                  <a:moveTo>
                    <a:pt x="46" y="67"/>
                  </a:moveTo>
                  <a:cubicBezTo>
                    <a:pt x="46" y="71"/>
                    <a:pt x="43" y="74"/>
                    <a:pt x="39" y="74"/>
                  </a:cubicBezTo>
                  <a:cubicBezTo>
                    <a:pt x="7" y="74"/>
                    <a:pt x="7" y="74"/>
                    <a:pt x="7" y="74"/>
                  </a:cubicBezTo>
                  <a:cubicBezTo>
                    <a:pt x="4" y="74"/>
                    <a:pt x="0" y="71"/>
                    <a:pt x="0" y="67"/>
                  </a:cubicBezTo>
                  <a:cubicBezTo>
                    <a:pt x="0" y="7"/>
                    <a:pt x="0" y="7"/>
                    <a:pt x="0" y="7"/>
                  </a:cubicBezTo>
                  <a:cubicBezTo>
                    <a:pt x="0" y="4"/>
                    <a:pt x="4" y="0"/>
                    <a:pt x="7" y="0"/>
                  </a:cubicBezTo>
                  <a:cubicBezTo>
                    <a:pt x="39" y="0"/>
                    <a:pt x="39" y="0"/>
                    <a:pt x="39" y="0"/>
                  </a:cubicBezTo>
                  <a:cubicBezTo>
                    <a:pt x="43" y="0"/>
                    <a:pt x="46" y="4"/>
                    <a:pt x="46" y="7"/>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48">
              <a:extLst>
                <a:ext uri="{FF2B5EF4-FFF2-40B4-BE49-F238E27FC236}">
                  <a16:creationId xmlns:a16="http://schemas.microsoft.com/office/drawing/2014/main" id="{D52A9884-EEAA-0B4B-806D-8D808B88EBD4}"/>
                </a:ext>
              </a:extLst>
            </p:cNvPr>
            <p:cNvSpPr>
              <a:spLocks/>
            </p:cNvSpPr>
            <p:nvPr/>
          </p:nvSpPr>
          <p:spPr bwMode="auto">
            <a:xfrm>
              <a:off x="9832975" y="4991101"/>
              <a:ext cx="319088" cy="582613"/>
            </a:xfrm>
            <a:custGeom>
              <a:avLst/>
              <a:gdLst>
                <a:gd name="T0" fmla="*/ 81 w 85"/>
                <a:gd name="T1" fmla="*/ 42 h 155"/>
                <a:gd name="T2" fmla="*/ 50 w 85"/>
                <a:gd name="T3" fmla="*/ 5 h 155"/>
                <a:gd name="T4" fmla="*/ 35 w 85"/>
                <a:gd name="T5" fmla="*/ 5 h 155"/>
                <a:gd name="T6" fmla="*/ 4 w 85"/>
                <a:gd name="T7" fmla="*/ 42 h 155"/>
                <a:gd name="T8" fmla="*/ 8 w 85"/>
                <a:gd name="T9" fmla="*/ 51 h 155"/>
                <a:gd name="T10" fmla="*/ 19 w 85"/>
                <a:gd name="T11" fmla="*/ 51 h 155"/>
                <a:gd name="T12" fmla="*/ 19 w 85"/>
                <a:gd name="T13" fmla="*/ 148 h 155"/>
                <a:gd name="T14" fmla="*/ 26 w 85"/>
                <a:gd name="T15" fmla="*/ 155 h 155"/>
                <a:gd name="T16" fmla="*/ 58 w 85"/>
                <a:gd name="T17" fmla="*/ 155 h 155"/>
                <a:gd name="T18" fmla="*/ 65 w 85"/>
                <a:gd name="T19" fmla="*/ 148 h 155"/>
                <a:gd name="T20" fmla="*/ 65 w 85"/>
                <a:gd name="T21" fmla="*/ 51 h 155"/>
                <a:gd name="T22" fmla="*/ 76 w 85"/>
                <a:gd name="T23" fmla="*/ 51 h 155"/>
                <a:gd name="T24" fmla="*/ 81 w 85"/>
                <a:gd name="T25" fmla="*/ 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55">
                  <a:moveTo>
                    <a:pt x="81" y="42"/>
                  </a:moveTo>
                  <a:cubicBezTo>
                    <a:pt x="50" y="5"/>
                    <a:pt x="50" y="5"/>
                    <a:pt x="50" y="5"/>
                  </a:cubicBezTo>
                  <a:cubicBezTo>
                    <a:pt x="46" y="0"/>
                    <a:pt x="39" y="0"/>
                    <a:pt x="35" y="5"/>
                  </a:cubicBezTo>
                  <a:cubicBezTo>
                    <a:pt x="4" y="42"/>
                    <a:pt x="4" y="42"/>
                    <a:pt x="4" y="42"/>
                  </a:cubicBezTo>
                  <a:cubicBezTo>
                    <a:pt x="0" y="47"/>
                    <a:pt x="2" y="51"/>
                    <a:pt x="8" y="51"/>
                  </a:cubicBezTo>
                  <a:cubicBezTo>
                    <a:pt x="19" y="51"/>
                    <a:pt x="19" y="51"/>
                    <a:pt x="19" y="51"/>
                  </a:cubicBezTo>
                  <a:cubicBezTo>
                    <a:pt x="19" y="148"/>
                    <a:pt x="19" y="148"/>
                    <a:pt x="19" y="148"/>
                  </a:cubicBezTo>
                  <a:cubicBezTo>
                    <a:pt x="19" y="152"/>
                    <a:pt x="22" y="155"/>
                    <a:pt x="26" y="155"/>
                  </a:cubicBezTo>
                  <a:cubicBezTo>
                    <a:pt x="58" y="155"/>
                    <a:pt x="58" y="155"/>
                    <a:pt x="58" y="155"/>
                  </a:cubicBezTo>
                  <a:cubicBezTo>
                    <a:pt x="62" y="155"/>
                    <a:pt x="65" y="152"/>
                    <a:pt x="65" y="148"/>
                  </a:cubicBezTo>
                  <a:cubicBezTo>
                    <a:pt x="65" y="51"/>
                    <a:pt x="65" y="51"/>
                    <a:pt x="65" y="51"/>
                  </a:cubicBezTo>
                  <a:cubicBezTo>
                    <a:pt x="76" y="51"/>
                    <a:pt x="76" y="51"/>
                    <a:pt x="76" y="51"/>
                  </a:cubicBezTo>
                  <a:cubicBezTo>
                    <a:pt x="83" y="51"/>
                    <a:pt x="85" y="47"/>
                    <a:pt x="8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8" name="Freeform 344">
            <a:extLst>
              <a:ext uri="{FF2B5EF4-FFF2-40B4-BE49-F238E27FC236}">
                <a16:creationId xmlns:a16="http://schemas.microsoft.com/office/drawing/2014/main" id="{21BDF16E-4F8C-0E4E-9C4E-1EBE4AECF57C}"/>
              </a:ext>
            </a:extLst>
          </p:cNvPr>
          <p:cNvSpPr>
            <a:spLocks noEditPoints="1"/>
          </p:cNvSpPr>
          <p:nvPr/>
        </p:nvSpPr>
        <p:spPr bwMode="auto">
          <a:xfrm>
            <a:off x="8206614" y="3467703"/>
            <a:ext cx="344918" cy="344918"/>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69" name="Group 68">
            <a:extLst>
              <a:ext uri="{FF2B5EF4-FFF2-40B4-BE49-F238E27FC236}">
                <a16:creationId xmlns:a16="http://schemas.microsoft.com/office/drawing/2014/main" id="{CC7CD61B-F8F5-6241-A8F4-CB2F36A4FE66}"/>
              </a:ext>
            </a:extLst>
          </p:cNvPr>
          <p:cNvGrpSpPr/>
          <p:nvPr/>
        </p:nvGrpSpPr>
        <p:grpSpPr>
          <a:xfrm>
            <a:off x="8163166" y="4273072"/>
            <a:ext cx="413766" cy="471480"/>
            <a:chOff x="4616451" y="1741488"/>
            <a:chExt cx="2959100" cy="3371850"/>
          </a:xfrm>
          <a:solidFill>
            <a:srgbClr val="00548A"/>
          </a:solidFill>
        </p:grpSpPr>
        <p:sp>
          <p:nvSpPr>
            <p:cNvPr id="77" name="Freeform 5">
              <a:extLst>
                <a:ext uri="{FF2B5EF4-FFF2-40B4-BE49-F238E27FC236}">
                  <a16:creationId xmlns:a16="http://schemas.microsoft.com/office/drawing/2014/main" id="{AE2C5B26-3067-C44B-8996-24D437E9C9DA}"/>
                </a:ext>
              </a:extLst>
            </p:cNvPr>
            <p:cNvSpPr>
              <a:spLocks noEditPoints="1"/>
            </p:cNvSpPr>
            <p:nvPr/>
          </p:nvSpPr>
          <p:spPr bwMode="auto">
            <a:xfrm>
              <a:off x="4616451" y="1741488"/>
              <a:ext cx="2959100" cy="3371850"/>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Freeform 6">
              <a:extLst>
                <a:ext uri="{FF2B5EF4-FFF2-40B4-BE49-F238E27FC236}">
                  <a16:creationId xmlns:a16="http://schemas.microsoft.com/office/drawing/2014/main" id="{2BFEDB46-DC78-0945-9D41-F83592713745}"/>
                </a:ext>
              </a:extLst>
            </p:cNvPr>
            <p:cNvSpPr>
              <a:spLocks/>
            </p:cNvSpPr>
            <p:nvPr/>
          </p:nvSpPr>
          <p:spPr bwMode="auto">
            <a:xfrm>
              <a:off x="5184776" y="2062163"/>
              <a:ext cx="2085975" cy="1700213"/>
            </a:xfrm>
            <a:custGeom>
              <a:avLst/>
              <a:gdLst>
                <a:gd name="T0" fmla="*/ 367 w 554"/>
                <a:gd name="T1" fmla="*/ 21 h 452"/>
                <a:gd name="T2" fmla="*/ 325 w 554"/>
                <a:gd name="T3" fmla="*/ 5 h 452"/>
                <a:gd name="T4" fmla="*/ 298 w 554"/>
                <a:gd name="T5" fmla="*/ 11 h 452"/>
                <a:gd name="T6" fmla="*/ 267 w 554"/>
                <a:gd name="T7" fmla="*/ 0 h 452"/>
                <a:gd name="T8" fmla="*/ 243 w 554"/>
                <a:gd name="T9" fmla="*/ 7 h 452"/>
                <a:gd name="T10" fmla="*/ 223 w 554"/>
                <a:gd name="T11" fmla="*/ 5 h 452"/>
                <a:gd name="T12" fmla="*/ 168 w 554"/>
                <a:gd name="T13" fmla="*/ 24 h 452"/>
                <a:gd name="T14" fmla="*/ 163 w 554"/>
                <a:gd name="T15" fmla="*/ 24 h 452"/>
                <a:gd name="T16" fmla="*/ 96 w 554"/>
                <a:gd name="T17" fmla="*/ 54 h 452"/>
                <a:gd name="T18" fmla="*/ 38 w 554"/>
                <a:gd name="T19" fmla="*/ 123 h 452"/>
                <a:gd name="T20" fmla="*/ 15 w 554"/>
                <a:gd name="T21" fmla="*/ 156 h 452"/>
                <a:gd name="T22" fmla="*/ 15 w 554"/>
                <a:gd name="T23" fmla="*/ 161 h 452"/>
                <a:gd name="T24" fmla="*/ 0 w 554"/>
                <a:gd name="T25" fmla="*/ 210 h 452"/>
                <a:gd name="T26" fmla="*/ 39 w 554"/>
                <a:gd name="T27" fmla="*/ 282 h 452"/>
                <a:gd name="T28" fmla="*/ 103 w 554"/>
                <a:gd name="T29" fmla="*/ 327 h 452"/>
                <a:gd name="T30" fmla="*/ 135 w 554"/>
                <a:gd name="T31" fmla="*/ 319 h 452"/>
                <a:gd name="T32" fmla="*/ 177 w 554"/>
                <a:gd name="T33" fmla="*/ 344 h 452"/>
                <a:gd name="T34" fmla="*/ 260 w 554"/>
                <a:gd name="T35" fmla="*/ 403 h 452"/>
                <a:gd name="T36" fmla="*/ 296 w 554"/>
                <a:gd name="T37" fmla="*/ 395 h 452"/>
                <a:gd name="T38" fmla="*/ 391 w 554"/>
                <a:gd name="T39" fmla="*/ 452 h 452"/>
                <a:gd name="T40" fmla="*/ 492 w 554"/>
                <a:gd name="T41" fmla="*/ 382 h 452"/>
                <a:gd name="T42" fmla="*/ 549 w 554"/>
                <a:gd name="T43" fmla="*/ 287 h 452"/>
                <a:gd name="T44" fmla="*/ 547 w 554"/>
                <a:gd name="T45" fmla="*/ 267 h 452"/>
                <a:gd name="T46" fmla="*/ 554 w 554"/>
                <a:gd name="T47" fmla="*/ 235 h 452"/>
                <a:gd name="T48" fmla="*/ 536 w 554"/>
                <a:gd name="T49" fmla="*/ 185 h 452"/>
                <a:gd name="T50" fmla="*/ 537 w 554"/>
                <a:gd name="T51" fmla="*/ 174 h 452"/>
                <a:gd name="T52" fmla="*/ 493 w 554"/>
                <a:gd name="T53" fmla="*/ 106 h 452"/>
                <a:gd name="T54" fmla="*/ 367 w 554"/>
                <a:gd name="T55" fmla="*/ 2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452">
                  <a:moveTo>
                    <a:pt x="367" y="21"/>
                  </a:moveTo>
                  <a:cubicBezTo>
                    <a:pt x="356" y="11"/>
                    <a:pt x="341" y="5"/>
                    <a:pt x="325" y="5"/>
                  </a:cubicBezTo>
                  <a:cubicBezTo>
                    <a:pt x="315" y="5"/>
                    <a:pt x="306" y="7"/>
                    <a:pt x="298" y="11"/>
                  </a:cubicBezTo>
                  <a:cubicBezTo>
                    <a:pt x="289" y="4"/>
                    <a:pt x="279" y="0"/>
                    <a:pt x="267" y="0"/>
                  </a:cubicBezTo>
                  <a:cubicBezTo>
                    <a:pt x="258" y="0"/>
                    <a:pt x="250" y="3"/>
                    <a:pt x="243" y="7"/>
                  </a:cubicBezTo>
                  <a:cubicBezTo>
                    <a:pt x="237" y="5"/>
                    <a:pt x="230" y="5"/>
                    <a:pt x="223" y="5"/>
                  </a:cubicBezTo>
                  <a:cubicBezTo>
                    <a:pt x="203" y="5"/>
                    <a:pt x="183" y="12"/>
                    <a:pt x="168" y="24"/>
                  </a:cubicBezTo>
                  <a:cubicBezTo>
                    <a:pt x="166" y="24"/>
                    <a:pt x="165" y="24"/>
                    <a:pt x="163" y="24"/>
                  </a:cubicBezTo>
                  <a:cubicBezTo>
                    <a:pt x="136" y="24"/>
                    <a:pt x="112" y="36"/>
                    <a:pt x="96" y="54"/>
                  </a:cubicBezTo>
                  <a:cubicBezTo>
                    <a:pt x="63" y="60"/>
                    <a:pt x="38" y="89"/>
                    <a:pt x="38" y="123"/>
                  </a:cubicBezTo>
                  <a:cubicBezTo>
                    <a:pt x="24" y="128"/>
                    <a:pt x="15" y="141"/>
                    <a:pt x="15" y="156"/>
                  </a:cubicBezTo>
                  <a:cubicBezTo>
                    <a:pt x="15" y="158"/>
                    <a:pt x="15" y="159"/>
                    <a:pt x="15" y="161"/>
                  </a:cubicBezTo>
                  <a:cubicBezTo>
                    <a:pt x="6" y="175"/>
                    <a:pt x="0" y="192"/>
                    <a:pt x="0" y="210"/>
                  </a:cubicBezTo>
                  <a:cubicBezTo>
                    <a:pt x="0" y="240"/>
                    <a:pt x="16" y="266"/>
                    <a:pt x="39" y="282"/>
                  </a:cubicBezTo>
                  <a:cubicBezTo>
                    <a:pt x="48" y="308"/>
                    <a:pt x="74" y="327"/>
                    <a:pt x="103" y="327"/>
                  </a:cubicBezTo>
                  <a:cubicBezTo>
                    <a:pt x="115" y="327"/>
                    <a:pt x="126" y="324"/>
                    <a:pt x="135" y="319"/>
                  </a:cubicBezTo>
                  <a:cubicBezTo>
                    <a:pt x="145" y="332"/>
                    <a:pt x="160" y="341"/>
                    <a:pt x="177" y="344"/>
                  </a:cubicBezTo>
                  <a:cubicBezTo>
                    <a:pt x="189" y="378"/>
                    <a:pt x="222" y="403"/>
                    <a:pt x="260" y="403"/>
                  </a:cubicBezTo>
                  <a:cubicBezTo>
                    <a:pt x="273" y="403"/>
                    <a:pt x="285" y="400"/>
                    <a:pt x="296" y="395"/>
                  </a:cubicBezTo>
                  <a:cubicBezTo>
                    <a:pt x="314" y="429"/>
                    <a:pt x="350" y="452"/>
                    <a:pt x="391" y="452"/>
                  </a:cubicBezTo>
                  <a:cubicBezTo>
                    <a:pt x="437" y="452"/>
                    <a:pt x="477" y="423"/>
                    <a:pt x="492" y="382"/>
                  </a:cubicBezTo>
                  <a:cubicBezTo>
                    <a:pt x="526" y="364"/>
                    <a:pt x="549" y="328"/>
                    <a:pt x="549" y="287"/>
                  </a:cubicBezTo>
                  <a:cubicBezTo>
                    <a:pt x="549" y="280"/>
                    <a:pt x="548" y="274"/>
                    <a:pt x="547" y="267"/>
                  </a:cubicBezTo>
                  <a:cubicBezTo>
                    <a:pt x="552" y="257"/>
                    <a:pt x="554" y="246"/>
                    <a:pt x="554" y="235"/>
                  </a:cubicBezTo>
                  <a:cubicBezTo>
                    <a:pt x="554" y="216"/>
                    <a:pt x="547" y="199"/>
                    <a:pt x="536" y="185"/>
                  </a:cubicBezTo>
                  <a:cubicBezTo>
                    <a:pt x="536" y="182"/>
                    <a:pt x="537" y="178"/>
                    <a:pt x="537" y="174"/>
                  </a:cubicBezTo>
                  <a:cubicBezTo>
                    <a:pt x="537" y="144"/>
                    <a:pt x="519" y="118"/>
                    <a:pt x="493" y="106"/>
                  </a:cubicBezTo>
                  <a:cubicBezTo>
                    <a:pt x="472" y="57"/>
                    <a:pt x="423" y="22"/>
                    <a:pt x="36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159">
            <a:extLst>
              <a:ext uri="{FF2B5EF4-FFF2-40B4-BE49-F238E27FC236}">
                <a16:creationId xmlns:a16="http://schemas.microsoft.com/office/drawing/2014/main" id="{2F1F75F8-2A1B-CE47-A813-15764839D77F}"/>
              </a:ext>
            </a:extLst>
          </p:cNvPr>
          <p:cNvSpPr>
            <a:spLocks noEditPoints="1"/>
          </p:cNvSpPr>
          <p:nvPr/>
        </p:nvSpPr>
        <p:spPr bwMode="auto">
          <a:xfrm>
            <a:off x="8163167" y="2568053"/>
            <a:ext cx="413766" cy="386085"/>
          </a:xfrm>
          <a:custGeom>
            <a:avLst/>
            <a:gdLst>
              <a:gd name="T0" fmla="*/ 21 w 120"/>
              <a:gd name="T1" fmla="*/ 64 h 112"/>
              <a:gd name="T2" fmla="*/ 12 w 120"/>
              <a:gd name="T3" fmla="*/ 64 h 112"/>
              <a:gd name="T4" fmla="*/ 0 w 120"/>
              <a:gd name="T5" fmla="*/ 54 h 112"/>
              <a:gd name="T6" fmla="*/ 8 w 120"/>
              <a:gd name="T7" fmla="*/ 32 h 112"/>
              <a:gd name="T8" fmla="*/ 24 w 120"/>
              <a:gd name="T9" fmla="*/ 37 h 112"/>
              <a:gd name="T10" fmla="*/ 33 w 120"/>
              <a:gd name="T11" fmla="*/ 36 h 112"/>
              <a:gd name="T12" fmla="*/ 32 w 120"/>
              <a:gd name="T13" fmla="*/ 40 h 112"/>
              <a:gd name="T14" fmla="*/ 37 w 120"/>
              <a:gd name="T15" fmla="*/ 56 h 112"/>
              <a:gd name="T16" fmla="*/ 21 w 120"/>
              <a:gd name="T17" fmla="*/ 64 h 112"/>
              <a:gd name="T18" fmla="*/ 24 w 120"/>
              <a:gd name="T19" fmla="*/ 32 h 112"/>
              <a:gd name="T20" fmla="*/ 8 w 120"/>
              <a:gd name="T21" fmla="*/ 16 h 112"/>
              <a:gd name="T22" fmla="*/ 24 w 120"/>
              <a:gd name="T23" fmla="*/ 0 h 112"/>
              <a:gd name="T24" fmla="*/ 40 w 120"/>
              <a:gd name="T25" fmla="*/ 16 h 112"/>
              <a:gd name="T26" fmla="*/ 24 w 120"/>
              <a:gd name="T27" fmla="*/ 32 h 112"/>
              <a:gd name="T28" fmla="*/ 87 w 120"/>
              <a:gd name="T29" fmla="*/ 112 h 112"/>
              <a:gd name="T30" fmla="*/ 33 w 120"/>
              <a:gd name="T31" fmla="*/ 112 h 112"/>
              <a:gd name="T32" fmla="*/ 16 w 120"/>
              <a:gd name="T33" fmla="*/ 95 h 112"/>
              <a:gd name="T34" fmla="*/ 38 w 120"/>
              <a:gd name="T35" fmla="*/ 60 h 112"/>
              <a:gd name="T36" fmla="*/ 60 w 120"/>
              <a:gd name="T37" fmla="*/ 68 h 112"/>
              <a:gd name="T38" fmla="*/ 83 w 120"/>
              <a:gd name="T39" fmla="*/ 60 h 112"/>
              <a:gd name="T40" fmla="*/ 104 w 120"/>
              <a:gd name="T41" fmla="*/ 95 h 112"/>
              <a:gd name="T42" fmla="*/ 87 w 120"/>
              <a:gd name="T43" fmla="*/ 112 h 112"/>
              <a:gd name="T44" fmla="*/ 60 w 120"/>
              <a:gd name="T45" fmla="*/ 64 h 112"/>
              <a:gd name="T46" fmla="*/ 36 w 120"/>
              <a:gd name="T47" fmla="*/ 40 h 112"/>
              <a:gd name="T48" fmla="*/ 60 w 120"/>
              <a:gd name="T49" fmla="*/ 16 h 112"/>
              <a:gd name="T50" fmla="*/ 84 w 120"/>
              <a:gd name="T51" fmla="*/ 40 h 112"/>
              <a:gd name="T52" fmla="*/ 60 w 120"/>
              <a:gd name="T53" fmla="*/ 64 h 112"/>
              <a:gd name="T54" fmla="*/ 96 w 120"/>
              <a:gd name="T55" fmla="*/ 32 h 112"/>
              <a:gd name="T56" fmla="*/ 80 w 120"/>
              <a:gd name="T57" fmla="*/ 16 h 112"/>
              <a:gd name="T58" fmla="*/ 96 w 120"/>
              <a:gd name="T59" fmla="*/ 0 h 112"/>
              <a:gd name="T60" fmla="*/ 112 w 120"/>
              <a:gd name="T61" fmla="*/ 16 h 112"/>
              <a:gd name="T62" fmla="*/ 96 w 120"/>
              <a:gd name="T63" fmla="*/ 32 h 112"/>
              <a:gd name="T64" fmla="*/ 108 w 120"/>
              <a:gd name="T65" fmla="*/ 64 h 112"/>
              <a:gd name="T66" fmla="*/ 100 w 120"/>
              <a:gd name="T67" fmla="*/ 64 h 112"/>
              <a:gd name="T68" fmla="*/ 83 w 120"/>
              <a:gd name="T69" fmla="*/ 56 h 112"/>
              <a:gd name="T70" fmla="*/ 88 w 120"/>
              <a:gd name="T71" fmla="*/ 40 h 112"/>
              <a:gd name="T72" fmla="*/ 88 w 120"/>
              <a:gd name="T73" fmla="*/ 36 h 112"/>
              <a:gd name="T74" fmla="*/ 96 w 120"/>
              <a:gd name="T75" fmla="*/ 37 h 112"/>
              <a:gd name="T76" fmla="*/ 112 w 120"/>
              <a:gd name="T77" fmla="*/ 32 h 112"/>
              <a:gd name="T78" fmla="*/ 120 w 120"/>
              <a:gd name="T79" fmla="*/ 54 h 112"/>
              <a:gd name="T80" fmla="*/ 108 w 120"/>
              <a:gd name="T81" fmla="*/ 6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112">
                <a:moveTo>
                  <a:pt x="21" y="64"/>
                </a:moveTo>
                <a:cubicBezTo>
                  <a:pt x="12" y="64"/>
                  <a:pt x="12" y="64"/>
                  <a:pt x="12" y="64"/>
                </a:cubicBezTo>
                <a:cubicBezTo>
                  <a:pt x="6" y="64"/>
                  <a:pt x="0" y="61"/>
                  <a:pt x="0" y="54"/>
                </a:cubicBezTo>
                <a:cubicBezTo>
                  <a:pt x="0" y="49"/>
                  <a:pt x="0" y="32"/>
                  <a:pt x="8" y="32"/>
                </a:cubicBezTo>
                <a:cubicBezTo>
                  <a:pt x="9" y="32"/>
                  <a:pt x="16" y="37"/>
                  <a:pt x="24" y="37"/>
                </a:cubicBezTo>
                <a:cubicBezTo>
                  <a:pt x="27" y="37"/>
                  <a:pt x="30" y="36"/>
                  <a:pt x="33" y="36"/>
                </a:cubicBezTo>
                <a:cubicBezTo>
                  <a:pt x="32" y="37"/>
                  <a:pt x="32" y="38"/>
                  <a:pt x="32" y="40"/>
                </a:cubicBezTo>
                <a:cubicBezTo>
                  <a:pt x="32" y="45"/>
                  <a:pt x="34" y="51"/>
                  <a:pt x="37" y="56"/>
                </a:cubicBezTo>
                <a:cubicBezTo>
                  <a:pt x="31" y="56"/>
                  <a:pt x="25" y="59"/>
                  <a:pt x="21" y="64"/>
                </a:cubicBezTo>
                <a:close/>
                <a:moveTo>
                  <a:pt x="24" y="32"/>
                </a:moveTo>
                <a:cubicBezTo>
                  <a:pt x="15" y="32"/>
                  <a:pt x="8" y="24"/>
                  <a:pt x="8" y="16"/>
                </a:cubicBezTo>
                <a:cubicBezTo>
                  <a:pt x="8" y="7"/>
                  <a:pt x="15" y="0"/>
                  <a:pt x="24" y="0"/>
                </a:cubicBezTo>
                <a:cubicBezTo>
                  <a:pt x="33" y="0"/>
                  <a:pt x="40" y="7"/>
                  <a:pt x="40" y="16"/>
                </a:cubicBezTo>
                <a:cubicBezTo>
                  <a:pt x="40" y="24"/>
                  <a:pt x="33" y="32"/>
                  <a:pt x="24" y="32"/>
                </a:cubicBezTo>
                <a:close/>
                <a:moveTo>
                  <a:pt x="87" y="112"/>
                </a:moveTo>
                <a:cubicBezTo>
                  <a:pt x="33" y="112"/>
                  <a:pt x="33" y="112"/>
                  <a:pt x="33" y="112"/>
                </a:cubicBezTo>
                <a:cubicBezTo>
                  <a:pt x="23" y="112"/>
                  <a:pt x="16" y="106"/>
                  <a:pt x="16" y="95"/>
                </a:cubicBezTo>
                <a:cubicBezTo>
                  <a:pt x="16" y="81"/>
                  <a:pt x="20" y="60"/>
                  <a:pt x="38" y="60"/>
                </a:cubicBezTo>
                <a:cubicBezTo>
                  <a:pt x="40" y="60"/>
                  <a:pt x="48" y="68"/>
                  <a:pt x="60" y="68"/>
                </a:cubicBezTo>
                <a:cubicBezTo>
                  <a:pt x="73" y="68"/>
                  <a:pt x="80" y="60"/>
                  <a:pt x="83" y="60"/>
                </a:cubicBezTo>
                <a:cubicBezTo>
                  <a:pt x="101" y="60"/>
                  <a:pt x="104" y="81"/>
                  <a:pt x="104" y="95"/>
                </a:cubicBezTo>
                <a:cubicBezTo>
                  <a:pt x="104" y="106"/>
                  <a:pt x="97" y="112"/>
                  <a:pt x="87" y="112"/>
                </a:cubicBezTo>
                <a:close/>
                <a:moveTo>
                  <a:pt x="60" y="64"/>
                </a:moveTo>
                <a:cubicBezTo>
                  <a:pt x="47" y="64"/>
                  <a:pt x="36" y="53"/>
                  <a:pt x="36" y="40"/>
                </a:cubicBezTo>
                <a:cubicBezTo>
                  <a:pt x="36" y="26"/>
                  <a:pt x="47" y="16"/>
                  <a:pt x="60" y="16"/>
                </a:cubicBezTo>
                <a:cubicBezTo>
                  <a:pt x="73" y="16"/>
                  <a:pt x="84" y="26"/>
                  <a:pt x="84" y="40"/>
                </a:cubicBezTo>
                <a:cubicBezTo>
                  <a:pt x="84" y="53"/>
                  <a:pt x="73" y="64"/>
                  <a:pt x="60" y="64"/>
                </a:cubicBezTo>
                <a:close/>
                <a:moveTo>
                  <a:pt x="96" y="32"/>
                </a:moveTo>
                <a:cubicBezTo>
                  <a:pt x="87" y="32"/>
                  <a:pt x="80" y="24"/>
                  <a:pt x="80" y="16"/>
                </a:cubicBezTo>
                <a:cubicBezTo>
                  <a:pt x="80" y="7"/>
                  <a:pt x="87" y="0"/>
                  <a:pt x="96" y="0"/>
                </a:cubicBezTo>
                <a:cubicBezTo>
                  <a:pt x="105" y="0"/>
                  <a:pt x="112" y="7"/>
                  <a:pt x="112" y="16"/>
                </a:cubicBezTo>
                <a:cubicBezTo>
                  <a:pt x="112" y="24"/>
                  <a:pt x="105" y="32"/>
                  <a:pt x="96" y="32"/>
                </a:cubicBezTo>
                <a:close/>
                <a:moveTo>
                  <a:pt x="108" y="64"/>
                </a:moveTo>
                <a:cubicBezTo>
                  <a:pt x="100" y="64"/>
                  <a:pt x="100" y="64"/>
                  <a:pt x="100" y="64"/>
                </a:cubicBezTo>
                <a:cubicBezTo>
                  <a:pt x="95" y="59"/>
                  <a:pt x="90" y="56"/>
                  <a:pt x="83" y="56"/>
                </a:cubicBezTo>
                <a:cubicBezTo>
                  <a:pt x="86" y="51"/>
                  <a:pt x="88" y="45"/>
                  <a:pt x="88" y="40"/>
                </a:cubicBezTo>
                <a:cubicBezTo>
                  <a:pt x="88" y="38"/>
                  <a:pt x="88" y="37"/>
                  <a:pt x="88" y="36"/>
                </a:cubicBezTo>
                <a:cubicBezTo>
                  <a:pt x="91" y="36"/>
                  <a:pt x="93" y="37"/>
                  <a:pt x="96" y="37"/>
                </a:cubicBezTo>
                <a:cubicBezTo>
                  <a:pt x="105" y="37"/>
                  <a:pt x="111" y="32"/>
                  <a:pt x="112" y="32"/>
                </a:cubicBezTo>
                <a:cubicBezTo>
                  <a:pt x="120" y="32"/>
                  <a:pt x="120" y="49"/>
                  <a:pt x="120" y="54"/>
                </a:cubicBezTo>
                <a:cubicBezTo>
                  <a:pt x="120" y="61"/>
                  <a:pt x="114" y="64"/>
                  <a:pt x="108" y="64"/>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1" name="Rounded Rectangle 80">
            <a:extLst>
              <a:ext uri="{FF2B5EF4-FFF2-40B4-BE49-F238E27FC236}">
                <a16:creationId xmlns:a16="http://schemas.microsoft.com/office/drawing/2014/main" id="{6D314CC3-2353-8F48-AC99-5F1451520BED}"/>
              </a:ext>
            </a:extLst>
          </p:cNvPr>
          <p:cNvSpPr/>
          <p:nvPr/>
        </p:nvSpPr>
        <p:spPr>
          <a:xfrm>
            <a:off x="3967539"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82" name="Rounded Rectangle 81">
            <a:extLst>
              <a:ext uri="{FF2B5EF4-FFF2-40B4-BE49-F238E27FC236}">
                <a16:creationId xmlns:a16="http://schemas.microsoft.com/office/drawing/2014/main" id="{B7B1B75C-579B-8842-94E9-3F67DF113E6A}"/>
              </a:ext>
            </a:extLst>
          </p:cNvPr>
          <p:cNvSpPr/>
          <p:nvPr/>
        </p:nvSpPr>
        <p:spPr>
          <a:xfrm>
            <a:off x="4255575" y="6402633"/>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83" name="Rounded Rectangle 82">
            <a:extLst>
              <a:ext uri="{FF2B5EF4-FFF2-40B4-BE49-F238E27FC236}">
                <a16:creationId xmlns:a16="http://schemas.microsoft.com/office/drawing/2014/main" id="{35130788-4523-1C4A-ACF6-A83B34C7C272}"/>
              </a:ext>
            </a:extLst>
          </p:cNvPr>
          <p:cNvSpPr/>
          <p:nvPr/>
        </p:nvSpPr>
        <p:spPr>
          <a:xfrm>
            <a:off x="4543611" y="6407396"/>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84" name="Rounded Rectangle 83">
            <a:extLst>
              <a:ext uri="{FF2B5EF4-FFF2-40B4-BE49-F238E27FC236}">
                <a16:creationId xmlns:a16="http://schemas.microsoft.com/office/drawing/2014/main" id="{81FA77DA-78BF-6A49-AA64-8D1B9C2D7122}"/>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85" name="Rounded Rectangle 84">
            <a:extLst>
              <a:ext uri="{FF2B5EF4-FFF2-40B4-BE49-F238E27FC236}">
                <a16:creationId xmlns:a16="http://schemas.microsoft.com/office/drawing/2014/main" id="{FACB38D8-ADD6-A742-9044-276CCB8CCA0B}"/>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86" name="Rounded Rectangle 85">
            <a:extLst>
              <a:ext uri="{FF2B5EF4-FFF2-40B4-BE49-F238E27FC236}">
                <a16:creationId xmlns:a16="http://schemas.microsoft.com/office/drawing/2014/main" id="{FD1D42AA-E260-CE46-885B-63F3CCF671E0}"/>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87" name="Rounded Rectangle 86">
            <a:extLst>
              <a:ext uri="{FF2B5EF4-FFF2-40B4-BE49-F238E27FC236}">
                <a16:creationId xmlns:a16="http://schemas.microsoft.com/office/drawing/2014/main" id="{A18B36FD-5C96-BF4C-B01D-5EC8B79608B3}"/>
              </a:ext>
            </a:extLst>
          </p:cNvPr>
          <p:cNvSpPr/>
          <p:nvPr/>
        </p:nvSpPr>
        <p:spPr>
          <a:xfrm>
            <a:off x="2560692" y="6398001"/>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89" name="Rounded Rectangle 88">
            <a:extLst>
              <a:ext uri="{FF2B5EF4-FFF2-40B4-BE49-F238E27FC236}">
                <a16:creationId xmlns:a16="http://schemas.microsoft.com/office/drawing/2014/main" id="{7E6EBCB5-9D37-8C48-BEB5-0D99AE7A3172}"/>
              </a:ext>
            </a:extLst>
          </p:cNvPr>
          <p:cNvSpPr/>
          <p:nvPr/>
        </p:nvSpPr>
        <p:spPr>
          <a:xfrm>
            <a:off x="3263079" y="6402168"/>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58" name="Rounded Rectangle 57">
            <a:extLst>
              <a:ext uri="{FF2B5EF4-FFF2-40B4-BE49-F238E27FC236}">
                <a16:creationId xmlns:a16="http://schemas.microsoft.com/office/drawing/2014/main" id="{A46A0439-A85A-0142-9A1E-95B944725397}"/>
              </a:ext>
            </a:extLst>
          </p:cNvPr>
          <p:cNvSpPr/>
          <p:nvPr/>
        </p:nvSpPr>
        <p:spPr>
          <a:xfrm>
            <a:off x="4831647"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endParaRPr lang="en-US" sz="800" b="0" i="0" dirty="0">
              <a:solidFill>
                <a:schemeClr val="tx1"/>
              </a:solidFill>
              <a:latin typeface="Meta Offc Pro Thin" panose="020B0404030101020102" pitchFamily="34" charset="0"/>
              <a:cs typeface="Arial" panose="020B0604020202020204" pitchFamily="34" charset="0"/>
            </a:endParaRPr>
          </a:p>
        </p:txBody>
      </p:sp>
    </p:spTree>
    <p:extLst>
      <p:ext uri="{BB962C8B-B14F-4D97-AF65-F5344CB8AC3E}">
        <p14:creationId xmlns:p14="http://schemas.microsoft.com/office/powerpoint/2010/main" val="1712825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25031A-AE96-F148-A930-5A1610CE3170}"/>
              </a:ext>
            </a:extLst>
          </p:cNvPr>
          <p:cNvSpPr>
            <a:spLocks noGrp="1"/>
          </p:cNvSpPr>
          <p:nvPr>
            <p:ph type="body" sz="quarter" idx="10"/>
          </p:nvPr>
        </p:nvSpPr>
        <p:spPr/>
        <p:txBody>
          <a:bodyPr/>
          <a:lstStyle/>
          <a:p>
            <a:r>
              <a:rPr lang="en-US" dirty="0"/>
              <a:t>To manage data as a strategic asset we will implement a governance model that balances effective governance with ease of use.</a:t>
            </a:r>
          </a:p>
        </p:txBody>
      </p:sp>
      <p:graphicFrame>
        <p:nvGraphicFramePr>
          <p:cNvPr id="16" name="Content Placeholder 4">
            <a:extLst>
              <a:ext uri="{FF2B5EF4-FFF2-40B4-BE49-F238E27FC236}">
                <a16:creationId xmlns:a16="http://schemas.microsoft.com/office/drawing/2014/main" id="{03FD1E6F-7B63-604C-A8F2-7B92E9C2EB3E}"/>
              </a:ext>
            </a:extLst>
          </p:cNvPr>
          <p:cNvGraphicFramePr>
            <a:graphicFrameLocks/>
          </p:cNvGraphicFramePr>
          <p:nvPr>
            <p:extLst>
              <p:ext uri="{D42A27DB-BD31-4B8C-83A1-F6EECF244321}">
                <p14:modId xmlns:p14="http://schemas.microsoft.com/office/powerpoint/2010/main" val="602053513"/>
              </p:ext>
            </p:extLst>
          </p:nvPr>
        </p:nvGraphicFramePr>
        <p:xfrm>
          <a:off x="457200" y="2420111"/>
          <a:ext cx="11277600" cy="3169920"/>
        </p:xfrm>
        <a:graphic>
          <a:graphicData uri="http://schemas.openxmlformats.org/drawingml/2006/table">
            <a:tbl>
              <a:tblPr bandRow="1">
                <a:tableStyleId>{5C22544A-7EE6-4342-B048-85BDC9FD1C3A}</a:tableStyleId>
              </a:tblPr>
              <a:tblGrid>
                <a:gridCol w="2389909">
                  <a:extLst>
                    <a:ext uri="{9D8B030D-6E8A-4147-A177-3AD203B41FA5}">
                      <a16:colId xmlns:a16="http://schemas.microsoft.com/office/drawing/2014/main" val="1923226055"/>
                    </a:ext>
                  </a:extLst>
                </a:gridCol>
                <a:gridCol w="8887691">
                  <a:extLst>
                    <a:ext uri="{9D8B030D-6E8A-4147-A177-3AD203B41FA5}">
                      <a16:colId xmlns:a16="http://schemas.microsoft.com/office/drawing/2014/main" val="3030711725"/>
                    </a:ext>
                  </a:extLst>
                </a:gridCol>
              </a:tblGrid>
              <a:tr h="370840">
                <a:tc>
                  <a:txBody>
                    <a:bodyPr/>
                    <a:lstStyle/>
                    <a:p>
                      <a:r>
                        <a:rPr lang="en-US" sz="2000" b="0" i="0" dirty="0">
                          <a:solidFill>
                            <a:schemeClr val="bg1"/>
                          </a:solidFill>
                          <a:latin typeface="Meta Offc Pro Normal" panose="020B0504030101020102" pitchFamily="34" charset="0"/>
                        </a:rPr>
                        <a:t>Improve</a:t>
                      </a:r>
                    </a:p>
                    <a:p>
                      <a:r>
                        <a:rPr lang="en-US" sz="2000" b="0" i="0" dirty="0">
                          <a:solidFill>
                            <a:schemeClr val="bg1"/>
                          </a:solidFill>
                          <a:latin typeface="Meta Offc Pro Normal" panose="020B0504030101020102" pitchFamily="34" charset="0"/>
                        </a:rPr>
                        <a:t>Governance</a:t>
                      </a:r>
                    </a:p>
                  </a:txBody>
                  <a:tcPr marL="228600" marR="137160" marT="137160" marB="137160" anchor="ctr">
                    <a:lnB w="76200" cap="flat" cmpd="sng" algn="ctr">
                      <a:solidFill>
                        <a:schemeClr val="bg1"/>
                      </a:solidFill>
                      <a:prstDash val="solid"/>
                      <a:round/>
                      <a:headEnd type="none" w="med" len="med"/>
                      <a:tailEnd type="none" w="med" len="med"/>
                    </a:lnB>
                    <a:solidFill>
                      <a:srgbClr val="00548A"/>
                    </a:solidFill>
                  </a:tcPr>
                </a:tc>
                <a:tc>
                  <a:txBody>
                    <a:bodyPr/>
                    <a:lstStyle/>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Convene an Executive Data Council</a:t>
                      </a:r>
                    </a:p>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Simplify the governance structure, focusing on value</a:t>
                      </a:r>
                    </a:p>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Align Business and Technical Data Steward roles</a:t>
                      </a:r>
                    </a:p>
                  </a:txBody>
                  <a:tcPr marL="228600" marR="137160" marT="137160" marB="137160">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41745911"/>
                  </a:ext>
                </a:extLst>
              </a:tr>
              <a:tr h="370840">
                <a:tc>
                  <a:txBody>
                    <a:bodyPr/>
                    <a:lstStyle/>
                    <a:p>
                      <a:r>
                        <a:rPr lang="en-US" sz="2000" b="0" i="0" dirty="0">
                          <a:solidFill>
                            <a:schemeClr val="bg1"/>
                          </a:solidFill>
                          <a:latin typeface="Meta Offc Pro Normal" panose="020B0504030101020102" pitchFamily="34" charset="0"/>
                        </a:rPr>
                        <a:t>Simplify Policy </a:t>
                      </a:r>
                      <a:br>
                        <a:rPr lang="en-US" sz="2000" b="0" i="0" dirty="0">
                          <a:solidFill>
                            <a:schemeClr val="bg1"/>
                          </a:solidFill>
                          <a:latin typeface="Meta Offc Pro Normal" panose="020B0504030101020102" pitchFamily="34" charset="0"/>
                        </a:rPr>
                      </a:br>
                      <a:r>
                        <a:rPr lang="en-US" sz="2000" b="0" i="0" dirty="0">
                          <a:solidFill>
                            <a:schemeClr val="bg1"/>
                          </a:solidFill>
                          <a:latin typeface="Meta Offc Pro Normal" panose="020B0504030101020102" pitchFamily="34" charset="0"/>
                        </a:rPr>
                        <a:t>and Standards</a:t>
                      </a:r>
                    </a:p>
                  </a:txBody>
                  <a:tcPr marL="228600" marR="137160" marT="137160" marB="137160" anchor="ct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0548A"/>
                    </a:solidFill>
                  </a:tcPr>
                </a:tc>
                <a:tc>
                  <a:txBody>
                    <a:bodyPr/>
                    <a:lstStyle/>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Streamline the Advanced Analytics Platforms Policy and Standards</a:t>
                      </a:r>
                    </a:p>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Communicate New Policy &amp; Standards</a:t>
                      </a:r>
                    </a:p>
                  </a:txBody>
                  <a:tcPr marL="228600" marR="137160" marT="137160" marB="137160">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12716565"/>
                  </a:ext>
                </a:extLst>
              </a:tr>
              <a:tr h="370840">
                <a:tc>
                  <a:txBody>
                    <a:bodyPr/>
                    <a:lstStyle/>
                    <a:p>
                      <a:r>
                        <a:rPr lang="en-US" sz="2000" b="0" i="0" dirty="0">
                          <a:solidFill>
                            <a:schemeClr val="bg1"/>
                          </a:solidFill>
                          <a:latin typeface="Meta Offc Pro Normal" panose="020B0504030101020102" pitchFamily="34" charset="0"/>
                        </a:rPr>
                        <a:t>Improve Compliance</a:t>
                      </a:r>
                      <a:br>
                        <a:rPr lang="en-US" sz="2000" b="0" i="0" dirty="0">
                          <a:solidFill>
                            <a:schemeClr val="bg1"/>
                          </a:solidFill>
                          <a:latin typeface="Meta Offc Pro Normal" panose="020B0504030101020102" pitchFamily="34" charset="0"/>
                        </a:rPr>
                      </a:br>
                      <a:r>
                        <a:rPr lang="en-US" sz="2000" b="0" i="0" dirty="0">
                          <a:solidFill>
                            <a:schemeClr val="bg1"/>
                          </a:solidFill>
                          <a:latin typeface="Meta Offc Pro Normal" panose="020B0504030101020102" pitchFamily="34" charset="0"/>
                        </a:rPr>
                        <a:t>and Execution</a:t>
                      </a:r>
                    </a:p>
                  </a:txBody>
                  <a:tcPr marL="228600" marR="137160" marT="137160" marB="137160" anchor="ctr">
                    <a:lnT w="76200" cap="flat" cmpd="sng" algn="ctr">
                      <a:solidFill>
                        <a:schemeClr val="bg1"/>
                      </a:solidFill>
                      <a:prstDash val="solid"/>
                      <a:round/>
                      <a:headEnd type="none" w="med" len="med"/>
                      <a:tailEnd type="none" w="med" len="med"/>
                    </a:lnT>
                    <a:solidFill>
                      <a:srgbClr val="00548A"/>
                    </a:solidFill>
                  </a:tcPr>
                </a:tc>
                <a:tc>
                  <a:txBody>
                    <a:bodyPr/>
                    <a:lstStyle/>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Automate governance processes</a:t>
                      </a:r>
                    </a:p>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Implement improved tools for Cataloging and Data Quality</a:t>
                      </a:r>
                    </a:p>
                    <a:p>
                      <a:pPr marL="285750" lvl="0" indent="-285750">
                        <a:buClr>
                          <a:srgbClr val="00548A"/>
                        </a:buClr>
                        <a:buFont typeface="Wingdings" pitchFamily="2" charset="2"/>
                        <a:buChar char="§"/>
                      </a:pPr>
                      <a:r>
                        <a:rPr lang="en-US" sz="1800" b="0" i="0" dirty="0">
                          <a:solidFill>
                            <a:srgbClr val="474747"/>
                          </a:solidFill>
                          <a:latin typeface="Meta Offc Pro Normal" panose="020B0504030101020102" pitchFamily="34" charset="0"/>
                        </a:rPr>
                        <a:t>Focus on Cloud</a:t>
                      </a:r>
                    </a:p>
                  </a:txBody>
                  <a:tcPr marL="228600" marR="137160" marT="137160" marB="137160">
                    <a:lnT w="762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225624517"/>
                  </a:ext>
                </a:extLst>
              </a:tr>
            </a:tbl>
          </a:graphicData>
        </a:graphic>
      </p:graphicFrame>
      <p:sp>
        <p:nvSpPr>
          <p:cNvPr id="17" name="Rounded Rectangle 16">
            <a:extLst>
              <a:ext uri="{FF2B5EF4-FFF2-40B4-BE49-F238E27FC236}">
                <a16:creationId xmlns:a16="http://schemas.microsoft.com/office/drawing/2014/main" id="{CD4368DA-FD99-E44A-B07A-F05734DC034F}"/>
              </a:ext>
            </a:extLst>
          </p:cNvPr>
          <p:cNvSpPr/>
          <p:nvPr/>
        </p:nvSpPr>
        <p:spPr>
          <a:xfrm>
            <a:off x="3967539" y="6402633"/>
            <a:ext cx="22860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1</a:t>
            </a:r>
          </a:p>
        </p:txBody>
      </p:sp>
      <p:sp>
        <p:nvSpPr>
          <p:cNvPr id="18" name="Rounded Rectangle 17">
            <a:extLst>
              <a:ext uri="{FF2B5EF4-FFF2-40B4-BE49-F238E27FC236}">
                <a16:creationId xmlns:a16="http://schemas.microsoft.com/office/drawing/2014/main" id="{86DAA6F4-C791-1B44-AAB0-86E2E4D5CEBB}"/>
              </a:ext>
            </a:extLst>
          </p:cNvPr>
          <p:cNvSpPr/>
          <p:nvPr/>
        </p:nvSpPr>
        <p:spPr>
          <a:xfrm>
            <a:off x="4255575" y="6402633"/>
            <a:ext cx="22860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2</a:t>
            </a:r>
          </a:p>
        </p:txBody>
      </p:sp>
      <p:sp>
        <p:nvSpPr>
          <p:cNvPr id="19" name="Rounded Rectangle 18">
            <a:extLst>
              <a:ext uri="{FF2B5EF4-FFF2-40B4-BE49-F238E27FC236}">
                <a16:creationId xmlns:a16="http://schemas.microsoft.com/office/drawing/2014/main" id="{16CEDA64-A27F-994D-98F3-0C21462B99D9}"/>
              </a:ext>
            </a:extLst>
          </p:cNvPr>
          <p:cNvSpPr/>
          <p:nvPr/>
        </p:nvSpPr>
        <p:spPr>
          <a:xfrm>
            <a:off x="4543611" y="6407396"/>
            <a:ext cx="22860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3</a:t>
            </a:r>
          </a:p>
        </p:txBody>
      </p:sp>
      <p:sp>
        <p:nvSpPr>
          <p:cNvPr id="20" name="Rounded Rectangle 19">
            <a:extLst>
              <a:ext uri="{FF2B5EF4-FFF2-40B4-BE49-F238E27FC236}">
                <a16:creationId xmlns:a16="http://schemas.microsoft.com/office/drawing/2014/main" id="{1713A511-A552-8345-83A7-57CD03302D24}"/>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1" name="Rounded Rectangle 20">
            <a:extLst>
              <a:ext uri="{FF2B5EF4-FFF2-40B4-BE49-F238E27FC236}">
                <a16:creationId xmlns:a16="http://schemas.microsoft.com/office/drawing/2014/main" id="{482F7D2A-59A1-7442-BF74-0006F09FA8BF}"/>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2" name="Rounded Rectangle 21">
            <a:extLst>
              <a:ext uri="{FF2B5EF4-FFF2-40B4-BE49-F238E27FC236}">
                <a16:creationId xmlns:a16="http://schemas.microsoft.com/office/drawing/2014/main" id="{8A65D52F-E570-AD40-A272-BE86E2607818}"/>
              </a:ext>
            </a:extLst>
          </p:cNvPr>
          <p:cNvSpPr/>
          <p:nvPr/>
        </p:nvSpPr>
        <p:spPr>
          <a:xfrm>
            <a:off x="1856232"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3" name="Rounded Rectangle 22">
            <a:extLst>
              <a:ext uri="{FF2B5EF4-FFF2-40B4-BE49-F238E27FC236}">
                <a16:creationId xmlns:a16="http://schemas.microsoft.com/office/drawing/2014/main" id="{2F1AB2FE-BCE8-F943-BA1E-E55177CACCAE}"/>
              </a:ext>
            </a:extLst>
          </p:cNvPr>
          <p:cNvSpPr/>
          <p:nvPr/>
        </p:nvSpPr>
        <p:spPr>
          <a:xfrm>
            <a:off x="2560692" y="6398001"/>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4" name="Rounded Rectangle 23">
            <a:extLst>
              <a:ext uri="{FF2B5EF4-FFF2-40B4-BE49-F238E27FC236}">
                <a16:creationId xmlns:a16="http://schemas.microsoft.com/office/drawing/2014/main" id="{9D9BB034-CD9D-1E48-9438-F520EFF84458}"/>
              </a:ext>
            </a:extLst>
          </p:cNvPr>
          <p:cNvSpPr/>
          <p:nvPr/>
        </p:nvSpPr>
        <p:spPr>
          <a:xfrm>
            <a:off x="3263079" y="6402168"/>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12" name="Rounded Rectangle 11">
            <a:extLst>
              <a:ext uri="{FF2B5EF4-FFF2-40B4-BE49-F238E27FC236}">
                <a16:creationId xmlns:a16="http://schemas.microsoft.com/office/drawing/2014/main" id="{267F7016-6232-1444-8C0F-DF367EE93918}"/>
              </a:ext>
            </a:extLst>
          </p:cNvPr>
          <p:cNvSpPr/>
          <p:nvPr/>
        </p:nvSpPr>
        <p:spPr>
          <a:xfrm>
            <a:off x="4831647"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11585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4FBFDD-4B31-1342-8120-496A31560026}"/>
              </a:ext>
            </a:extLst>
          </p:cNvPr>
          <p:cNvSpPr>
            <a:spLocks noGrp="1"/>
          </p:cNvSpPr>
          <p:nvPr>
            <p:ph type="body" sz="quarter" idx="11"/>
          </p:nvPr>
        </p:nvSpPr>
        <p:spPr/>
        <p:txBody>
          <a:bodyPr/>
          <a:lstStyle/>
          <a:p>
            <a:r>
              <a:rPr lang="en-US" dirty="0"/>
              <a:t>ROADMAP</a:t>
            </a:r>
          </a:p>
        </p:txBody>
      </p:sp>
      <p:sp>
        <p:nvSpPr>
          <p:cNvPr id="5" name="Text Placeholder 4">
            <a:extLst>
              <a:ext uri="{FF2B5EF4-FFF2-40B4-BE49-F238E27FC236}">
                <a16:creationId xmlns:a16="http://schemas.microsoft.com/office/drawing/2014/main" id="{AB8D7174-D8E4-674F-A252-0C54A88E77C1}"/>
              </a:ext>
            </a:extLst>
          </p:cNvPr>
          <p:cNvSpPr>
            <a:spLocks noGrp="1"/>
          </p:cNvSpPr>
          <p:nvPr>
            <p:ph type="body" sz="quarter" idx="12"/>
          </p:nvPr>
        </p:nvSpPr>
        <p:spPr/>
        <p:txBody>
          <a:bodyPr/>
          <a:lstStyle/>
          <a:p>
            <a:r>
              <a:rPr lang="en-US" dirty="0"/>
              <a:t>2018 to 2020</a:t>
            </a:r>
          </a:p>
        </p:txBody>
      </p:sp>
    </p:spTree>
    <p:extLst>
      <p:ext uri="{BB962C8B-B14F-4D97-AF65-F5344CB8AC3E}">
        <p14:creationId xmlns:p14="http://schemas.microsoft.com/office/powerpoint/2010/main" val="29996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5648E6-3E40-C24D-BA8C-BA5FED7ABC62}"/>
              </a:ext>
            </a:extLst>
          </p:cNvPr>
          <p:cNvSpPr>
            <a:spLocks noGrp="1"/>
          </p:cNvSpPr>
          <p:nvPr>
            <p:ph type="body" sz="quarter" idx="11"/>
          </p:nvPr>
        </p:nvSpPr>
        <p:spPr/>
        <p:txBody>
          <a:bodyPr/>
          <a:lstStyle/>
          <a:p>
            <a:r>
              <a:rPr lang="en-US" dirty="0"/>
              <a:t>STRATEGY</a:t>
            </a:r>
          </a:p>
        </p:txBody>
      </p:sp>
      <p:sp>
        <p:nvSpPr>
          <p:cNvPr id="5" name="Text Placeholder 4">
            <a:extLst>
              <a:ext uri="{FF2B5EF4-FFF2-40B4-BE49-F238E27FC236}">
                <a16:creationId xmlns:a16="http://schemas.microsoft.com/office/drawing/2014/main" id="{7D6B5D6A-71AF-FB43-A6B0-33BB2FEE8782}"/>
              </a:ext>
            </a:extLst>
          </p:cNvPr>
          <p:cNvSpPr>
            <a:spLocks noGrp="1"/>
          </p:cNvSpPr>
          <p:nvPr>
            <p:ph type="body" sz="quarter" idx="12"/>
          </p:nvPr>
        </p:nvSpPr>
        <p:spPr/>
        <p:txBody>
          <a:bodyPr/>
          <a:lstStyle/>
          <a:p>
            <a:r>
              <a:rPr lang="en-US" dirty="0"/>
              <a:t>Where do we want to go?</a:t>
            </a:r>
          </a:p>
        </p:txBody>
      </p:sp>
    </p:spTree>
    <p:extLst>
      <p:ext uri="{BB962C8B-B14F-4D97-AF65-F5344CB8AC3E}">
        <p14:creationId xmlns:p14="http://schemas.microsoft.com/office/powerpoint/2010/main" val="3062717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82FA623-1FDC-6C4E-9C36-B8FDEAC93496}"/>
              </a:ext>
            </a:extLst>
          </p:cNvPr>
          <p:cNvGraphicFramePr>
            <a:graphicFrameLocks noGrp="1"/>
          </p:cNvGraphicFramePr>
          <p:nvPr>
            <p:ph idx="1"/>
            <p:extLst/>
          </p:nvPr>
        </p:nvGraphicFramePr>
        <p:xfrm>
          <a:off x="535979" y="1453662"/>
          <a:ext cx="11210544" cy="4612351"/>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006275840"/>
                    </a:ext>
                  </a:extLst>
                </a:gridCol>
                <a:gridCol w="850392">
                  <a:extLst>
                    <a:ext uri="{9D8B030D-6E8A-4147-A177-3AD203B41FA5}">
                      <a16:colId xmlns:a16="http://schemas.microsoft.com/office/drawing/2014/main" val="1852676193"/>
                    </a:ext>
                  </a:extLst>
                </a:gridCol>
                <a:gridCol w="850392">
                  <a:extLst>
                    <a:ext uri="{9D8B030D-6E8A-4147-A177-3AD203B41FA5}">
                      <a16:colId xmlns:a16="http://schemas.microsoft.com/office/drawing/2014/main" val="2852363406"/>
                    </a:ext>
                  </a:extLst>
                </a:gridCol>
                <a:gridCol w="850392">
                  <a:extLst>
                    <a:ext uri="{9D8B030D-6E8A-4147-A177-3AD203B41FA5}">
                      <a16:colId xmlns:a16="http://schemas.microsoft.com/office/drawing/2014/main" val="88938319"/>
                    </a:ext>
                  </a:extLst>
                </a:gridCol>
                <a:gridCol w="850392">
                  <a:extLst>
                    <a:ext uri="{9D8B030D-6E8A-4147-A177-3AD203B41FA5}">
                      <a16:colId xmlns:a16="http://schemas.microsoft.com/office/drawing/2014/main" val="4176527890"/>
                    </a:ext>
                  </a:extLst>
                </a:gridCol>
                <a:gridCol w="850392">
                  <a:extLst>
                    <a:ext uri="{9D8B030D-6E8A-4147-A177-3AD203B41FA5}">
                      <a16:colId xmlns:a16="http://schemas.microsoft.com/office/drawing/2014/main" val="1073312878"/>
                    </a:ext>
                  </a:extLst>
                </a:gridCol>
                <a:gridCol w="850392">
                  <a:extLst>
                    <a:ext uri="{9D8B030D-6E8A-4147-A177-3AD203B41FA5}">
                      <a16:colId xmlns:a16="http://schemas.microsoft.com/office/drawing/2014/main" val="2167330132"/>
                    </a:ext>
                  </a:extLst>
                </a:gridCol>
                <a:gridCol w="850392">
                  <a:extLst>
                    <a:ext uri="{9D8B030D-6E8A-4147-A177-3AD203B41FA5}">
                      <a16:colId xmlns:a16="http://schemas.microsoft.com/office/drawing/2014/main" val="999252458"/>
                    </a:ext>
                  </a:extLst>
                </a:gridCol>
                <a:gridCol w="850392">
                  <a:extLst>
                    <a:ext uri="{9D8B030D-6E8A-4147-A177-3AD203B41FA5}">
                      <a16:colId xmlns:a16="http://schemas.microsoft.com/office/drawing/2014/main" val="264177830"/>
                    </a:ext>
                  </a:extLst>
                </a:gridCol>
                <a:gridCol w="850392">
                  <a:extLst>
                    <a:ext uri="{9D8B030D-6E8A-4147-A177-3AD203B41FA5}">
                      <a16:colId xmlns:a16="http://schemas.microsoft.com/office/drawing/2014/main" val="2686622368"/>
                    </a:ext>
                  </a:extLst>
                </a:gridCol>
                <a:gridCol w="850392">
                  <a:extLst>
                    <a:ext uri="{9D8B030D-6E8A-4147-A177-3AD203B41FA5}">
                      <a16:colId xmlns:a16="http://schemas.microsoft.com/office/drawing/2014/main" val="360210483"/>
                    </a:ext>
                  </a:extLst>
                </a:gridCol>
                <a:gridCol w="850392">
                  <a:extLst>
                    <a:ext uri="{9D8B030D-6E8A-4147-A177-3AD203B41FA5}">
                      <a16:colId xmlns:a16="http://schemas.microsoft.com/office/drawing/2014/main" val="360663569"/>
                    </a:ext>
                  </a:extLst>
                </a:gridCol>
                <a:gridCol w="850392">
                  <a:extLst>
                    <a:ext uri="{9D8B030D-6E8A-4147-A177-3AD203B41FA5}">
                      <a16:colId xmlns:a16="http://schemas.microsoft.com/office/drawing/2014/main" val="888184310"/>
                    </a:ext>
                  </a:extLst>
                </a:gridCol>
              </a:tblGrid>
              <a:tr h="241044">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extLst>
                  <a:ext uri="{0D108BD9-81ED-4DB2-BD59-A6C34878D82A}">
                    <a16:rowId xmlns:a16="http://schemas.microsoft.com/office/drawing/2014/main" val="427108178"/>
                  </a:ext>
                </a:extLst>
              </a:tr>
              <a:tr h="241044">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1696236">
                <a:tc>
                  <a:txBody>
                    <a:bodyPr/>
                    <a:lstStyle/>
                    <a:p>
                      <a:pPr marL="0" indent="0" algn="r">
                        <a:lnSpc>
                          <a:spcPct val="100000"/>
                        </a:lnSpc>
                        <a:buFont typeface="+mj-lt"/>
                        <a:buNone/>
                      </a:pPr>
                      <a:r>
                        <a:rPr lang="en-US" sz="1000" b="0" i="0" cap="none" spc="0" dirty="0">
                          <a:ln w="0"/>
                          <a:solidFill>
                            <a:srgbClr val="474747"/>
                          </a:solidFill>
                          <a:effectLst/>
                          <a:latin typeface="Meta Offc Pro Normal" panose="020B0504030101020102" pitchFamily="34" charset="0"/>
                        </a:rPr>
                        <a:t>Milestones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endParaRPr lang="en-US" sz="800" b="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r>
                        <a:rPr lang="en-US" sz="800" b="0" dirty="0">
                          <a:solidFill>
                            <a:srgbClr val="474747"/>
                          </a:solidFill>
                          <a:latin typeface="Meta Offc Pro Normal" panose="020B0504030101020102" pitchFamily="34" charset="0"/>
                        </a:rPr>
                        <a:t>CECL Temporary Cloud Environment</a:t>
                      </a:r>
                    </a:p>
                  </a:txBody>
                  <a:tcPr marL="45720" marR="4572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dirty="0">
                        <a:solidFill>
                          <a:srgbClr val="474747"/>
                        </a:solidFill>
                        <a:latin typeface="Meta Offc Pro Normal" panose="020B0504030101020102"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800" b="0" i="0" dirty="0">
                          <a:solidFill>
                            <a:srgbClr val="474747"/>
                          </a:solidFill>
                          <a:latin typeface="Meta Offc Pro Normal" panose="020B0504030101020102" pitchFamily="34" charset="0"/>
                        </a:rPr>
                        <a:t>Hadoop Archive Migrated to the Cloud</a:t>
                      </a: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endParaRPr lang="en-US" sz="800" b="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endParaRPr lang="en-US" sz="800" b="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r>
                        <a:rPr lang="en-US" sz="800" b="0" dirty="0">
                          <a:solidFill>
                            <a:srgbClr val="474747"/>
                          </a:solidFill>
                          <a:latin typeface="Meta Offc Pro Normal" panose="020B0504030101020102" pitchFamily="34" charset="0"/>
                        </a:rPr>
                        <a:t>50% TD data in Cloud</a:t>
                      </a:r>
                    </a:p>
                    <a:p>
                      <a:pPr marL="171450" indent="-171450">
                        <a:buClr>
                          <a:srgbClr val="00548A"/>
                        </a:buClr>
                        <a:buFont typeface="Wingdings" pitchFamily="2" charset="2"/>
                        <a:buChar char="§"/>
                      </a:pPr>
                      <a:r>
                        <a:rPr lang="en-US" sz="800" b="0" dirty="0">
                          <a:solidFill>
                            <a:srgbClr val="474747"/>
                          </a:solidFill>
                          <a:latin typeface="Meta Offc Pro Normal" panose="020B0504030101020102" pitchFamily="34" charset="0"/>
                        </a:rPr>
                        <a:t>Modeling Platform 1.0 (SAS)</a:t>
                      </a:r>
                    </a:p>
                    <a:p>
                      <a:pPr marL="171450" indent="-171450">
                        <a:buClr>
                          <a:srgbClr val="00548A"/>
                        </a:buClr>
                        <a:buFont typeface="Wingdings" pitchFamily="2" charset="2"/>
                        <a:buChar char="§"/>
                      </a:pPr>
                      <a:r>
                        <a:rPr lang="en-US" sz="800" b="0" dirty="0">
                          <a:solidFill>
                            <a:srgbClr val="474747"/>
                          </a:solidFill>
                          <a:latin typeface="Meta Offc Pro Normal" panose="020B0504030101020102" pitchFamily="34" charset="0"/>
                        </a:rPr>
                        <a:t>Tableau integrated with Cloud</a:t>
                      </a:r>
                    </a:p>
                    <a:p>
                      <a:pPr marL="171450" indent="-171450">
                        <a:buClr>
                          <a:srgbClr val="00548A"/>
                        </a:buClr>
                        <a:buFont typeface="Wingdings" pitchFamily="2" charset="2"/>
                        <a:buChar char="§"/>
                      </a:pPr>
                      <a:r>
                        <a:rPr lang="en-US" sz="800" b="0" dirty="0">
                          <a:solidFill>
                            <a:srgbClr val="474747"/>
                          </a:solidFill>
                          <a:latin typeface="Meta Offc Pro Normal" panose="020B0504030101020102" pitchFamily="34" charset="0"/>
                        </a:rPr>
                        <a:t>Cloud Data Catalog</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endParaRPr lang="en-US" sz="800" b="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endParaRPr lang="en-US" sz="800" b="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r>
                        <a:rPr lang="en-US" sz="800" b="0" dirty="0">
                          <a:solidFill>
                            <a:srgbClr val="474747"/>
                          </a:solidFill>
                          <a:latin typeface="Meta Offc Pro Normal" panose="020B0504030101020102" pitchFamily="34" charset="0"/>
                        </a:rPr>
                        <a:t>Snowflake access, data load patterns ready for pilot users</a:t>
                      </a:r>
                    </a:p>
                    <a:p>
                      <a:pPr marL="171450" indent="-171450">
                        <a:buClr>
                          <a:srgbClr val="00548A"/>
                        </a:buClr>
                        <a:buFont typeface="Wingdings" pitchFamily="2" charset="2"/>
                        <a:buChar char="§"/>
                      </a:pPr>
                      <a:r>
                        <a:rPr lang="en-US" sz="800" b="0" dirty="0">
                          <a:solidFill>
                            <a:srgbClr val="474747"/>
                          </a:solidFill>
                          <a:latin typeface="Meta Offc Pro Normal" panose="020B0504030101020102" pitchFamily="34" charset="0"/>
                        </a:rPr>
                        <a:t>App migrations to Cloud can begin</a:t>
                      </a: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marL="171450" marR="0" lvl="0" indent="-171450" algn="l" defTabSz="914400" rtl="0" eaLnBrk="1" fontAlgn="auto" latinLnBrk="0" hangingPunct="1">
                        <a:lnSpc>
                          <a:spcPct val="100000"/>
                        </a:lnSpc>
                        <a:spcBef>
                          <a:spcPts val="0"/>
                        </a:spcBef>
                        <a:spcAft>
                          <a:spcPts val="0"/>
                        </a:spcAft>
                        <a:buClr>
                          <a:srgbClr val="00548A"/>
                        </a:buClr>
                        <a:buSzTx/>
                        <a:buFont typeface="Wingdings" pitchFamily="2" charset="2"/>
                        <a:buChar char="§"/>
                        <a:tabLst/>
                        <a:defRPr/>
                      </a:pPr>
                      <a:endParaRPr lang="en-US" sz="800" b="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
                          <a:srgbClr val="00548A"/>
                        </a:buClr>
                        <a:buSzTx/>
                        <a:buFont typeface="Wingdings" pitchFamily="2" charset="2"/>
                        <a:buChar char="§"/>
                        <a:tabLst/>
                        <a:defRPr/>
                      </a:pPr>
                      <a:endParaRPr lang="en-US" sz="800" b="0" dirty="0">
                        <a:solidFill>
                          <a:srgbClr val="474747"/>
                        </a:solidFill>
                        <a:latin typeface="Meta Offc Pro Normal" panose="020B0504030101020102" pitchFamily="34" charset="0"/>
                      </a:endParaRPr>
                    </a:p>
                    <a:p>
                      <a:pPr marL="171450" marR="0" lvl="0" indent="-171450" algn="l" defTabSz="914400" rtl="0" eaLnBrk="1" fontAlgn="auto" latinLnBrk="0" hangingPunct="1">
                        <a:lnSpc>
                          <a:spcPct val="100000"/>
                        </a:lnSpc>
                        <a:spcBef>
                          <a:spcPts val="0"/>
                        </a:spcBef>
                        <a:spcAft>
                          <a:spcPts val="0"/>
                        </a:spcAft>
                        <a:buClr>
                          <a:srgbClr val="00548A"/>
                        </a:buClr>
                        <a:buSzTx/>
                        <a:buFont typeface="Wingdings" pitchFamily="2" charset="2"/>
                        <a:buChar char="§"/>
                        <a:tabLst/>
                        <a:defRPr/>
                      </a:pPr>
                      <a:endParaRPr lang="en-US" sz="800" b="0" dirty="0">
                        <a:solidFill>
                          <a:srgbClr val="474747"/>
                        </a:solidFill>
                        <a:latin typeface="Meta Offc Pro Normal" panose="020B0504030101020102" pitchFamily="34" charset="0"/>
                      </a:endParaRPr>
                    </a:p>
                    <a:p>
                      <a:pPr marL="171450" marR="0" lvl="0" indent="-171450" algn="l" defTabSz="914400" rtl="0" eaLnBrk="1" fontAlgn="auto" latinLnBrk="0" hangingPunct="1">
                        <a:lnSpc>
                          <a:spcPct val="100000"/>
                        </a:lnSpc>
                        <a:spcBef>
                          <a:spcPts val="0"/>
                        </a:spcBef>
                        <a:spcAft>
                          <a:spcPts val="0"/>
                        </a:spcAft>
                        <a:buClr>
                          <a:srgbClr val="00548A"/>
                        </a:buClr>
                        <a:buSzTx/>
                        <a:buFont typeface="Wingdings" pitchFamily="2" charset="2"/>
                        <a:buChar char="§"/>
                        <a:tabLst/>
                        <a:defRPr/>
                      </a:pPr>
                      <a:endParaRPr lang="en-US" sz="800" b="0" dirty="0">
                        <a:solidFill>
                          <a:srgbClr val="474747"/>
                        </a:solidFill>
                        <a:latin typeface="Meta Offc Pro Normal" panose="020B0504030101020102" pitchFamily="34" charset="0"/>
                      </a:endParaRPr>
                    </a:p>
                    <a:p>
                      <a:pPr marL="171450" indent="-171450">
                        <a:buClr>
                          <a:srgbClr val="00548A"/>
                        </a:buClr>
                        <a:buFont typeface="Wingdings" pitchFamily="2" charset="2"/>
                        <a:buChar char="§"/>
                      </a:pPr>
                      <a:r>
                        <a:rPr lang="en-US" sz="800" b="0" i="0" dirty="0">
                          <a:solidFill>
                            <a:srgbClr val="474747"/>
                          </a:solidFill>
                          <a:latin typeface="Meta Offc Pro Normal" panose="020B0504030101020102" pitchFamily="34" charset="0"/>
                        </a:rPr>
                        <a:t>Real-time data first use case</a:t>
                      </a: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solidFill>
                            <a:srgbClr val="474747"/>
                          </a:solidFill>
                          <a:latin typeface="Meta Offc Pro Normal" panose="020B0504030101020102" pitchFamily="34" charset="0"/>
                        </a:rPr>
                        <a:t>Cloud Production Account SOX Compliant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solidFill>
                            <a:srgbClr val="474747"/>
                          </a:solidFill>
                          <a:latin typeface="Meta Offc Pro Normal" panose="020B0504030101020102" pitchFamily="34" charset="0"/>
                        </a:rPr>
                        <a:t>Teradata Aster replacement on the Cloud</a:t>
                      </a: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dirty="0">
                          <a:solidFill>
                            <a:srgbClr val="474747"/>
                          </a:solidFill>
                          <a:latin typeface="Meta Offc Pro Normal" panose="020B0504030101020102" pitchFamily="34" charset="0"/>
                        </a:rPr>
                        <a:t>Cross-region (East-West) resiliency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dirty="0">
                          <a:solidFill>
                            <a:srgbClr val="474747"/>
                          </a:solidFill>
                          <a:latin typeface="Meta Offc Pro Normal" panose="020B0504030101020102" pitchFamily="34" charset="0"/>
                        </a:rPr>
                        <a:t>Operational data store (Teradata FDR replacement) on Cloud</a:t>
                      </a: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marL="171450" indent="-171450">
                        <a:lnSpc>
                          <a:spcPct val="100000"/>
                        </a:lnSpc>
                        <a:buFont typeface="Arial" panose="020B0604020202020204" pitchFamily="34" charset="0"/>
                        <a:buChar char="•"/>
                      </a:pPr>
                      <a:r>
                        <a:rPr lang="en-US" sz="800" b="0" i="0" dirty="0">
                          <a:solidFill>
                            <a:srgbClr val="474747"/>
                          </a:solidFill>
                          <a:latin typeface="Meta Offc Pro Normal" panose="020B0504030101020102" pitchFamily="34" charset="0"/>
                        </a:rPr>
                        <a:t>TD platform refresh , reduced footprint</a:t>
                      </a:r>
                    </a:p>
                    <a:p>
                      <a:pPr marL="171450" indent="-171450">
                        <a:lnSpc>
                          <a:spcPct val="100000"/>
                        </a:lnSpc>
                        <a:buFont typeface="Arial" panose="020B0604020202020204" pitchFamily="34" charset="0"/>
                        <a:buChar char="•"/>
                      </a:pPr>
                      <a:r>
                        <a:rPr lang="en-US" sz="800" b="0" i="0" dirty="0">
                          <a:solidFill>
                            <a:srgbClr val="474747"/>
                          </a:solidFill>
                          <a:latin typeface="Meta Offc Pro Normal" panose="020B0504030101020102" pitchFamily="34" charset="0"/>
                        </a:rPr>
                        <a:t>Retire On-premise Aster appliance</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rgbClr val="474747"/>
                        </a:solidFill>
                        <a:latin typeface="Meta Offc Pro Normal" panose="020B0504030101020102"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solidFill>
                            <a:srgbClr val="474747"/>
                          </a:solidFill>
                          <a:latin typeface="Meta Offc Pro Normal" panose="020B0504030101020102" pitchFamily="34" charset="0"/>
                        </a:rPr>
                        <a:t>Multi-cloud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solidFill>
                            <a:srgbClr val="474747"/>
                          </a:solidFill>
                          <a:latin typeface="Meta Offc Pro Normal" panose="020B0504030101020102" pitchFamily="34" charset="0"/>
                        </a:rPr>
                        <a:t>Retire On-premise Abinitio platform</a:t>
                      </a: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1375677">
                <a:tc>
                  <a:txBody>
                    <a:bodyPr/>
                    <a:lstStyle/>
                    <a:p>
                      <a:pPr marL="0" indent="0" algn="r" defTabSz="914400" rtl="0" eaLnBrk="1" latinLnBrk="0" hangingPunct="1">
                        <a:lnSpc>
                          <a:spcPct val="100000"/>
                        </a:lnSpc>
                        <a:spcAft>
                          <a:spcPts val="600"/>
                        </a:spcAft>
                        <a:buFont typeface="+mj-lt"/>
                        <a:buNone/>
                        <a:defRPr/>
                      </a:pPr>
                      <a:r>
                        <a:rPr lang="en-US" sz="1000" b="0" i="0" kern="1200" cap="none" spc="0" dirty="0">
                          <a:ln w="0"/>
                          <a:solidFill>
                            <a:srgbClr val="474747"/>
                          </a:solidFill>
                          <a:effectLst/>
                          <a:latin typeface="Meta Offc Pro Normal" panose="020B0504030101020102" pitchFamily="34" charset="0"/>
                          <a:ea typeface="+mn-ea"/>
                          <a:cs typeface="+mn-cs"/>
                        </a:rPr>
                        <a:t>Business Implications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
                          <a:srgbClr val="00548A"/>
                        </a:buClr>
                        <a:buSzTx/>
                        <a:buFont typeface="Wingdings" pitchFamily="2" charset="2"/>
                        <a:buChar char="§"/>
                        <a:tabLst/>
                        <a:defRP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893791">
                <a:tc>
                  <a:txBody>
                    <a:bodyPr/>
                    <a:lstStyle/>
                    <a:p>
                      <a:pPr marL="0" marR="0" lvl="0" indent="0" algn="r" defTabSz="685800" rtl="0" eaLnBrk="1" fontAlgn="auto" latinLnBrk="0" hangingPunct="1">
                        <a:lnSpc>
                          <a:spcPct val="100000"/>
                        </a:lnSpc>
                        <a:spcBef>
                          <a:spcPts val="0"/>
                        </a:spcBef>
                        <a:spcAft>
                          <a:spcPts val="0"/>
                        </a:spcAft>
                        <a:buClrTx/>
                        <a:buSzTx/>
                        <a:buFont typeface="+mj-lt"/>
                        <a:buNone/>
                        <a:tabLst/>
                        <a:defRPr/>
                      </a:pPr>
                      <a:r>
                        <a:rPr lang="en-US" sz="1000" b="0" i="0" cap="none" spc="0" dirty="0">
                          <a:ln w="0"/>
                          <a:solidFill>
                            <a:srgbClr val="474747"/>
                          </a:solidFill>
                          <a:effectLst/>
                          <a:latin typeface="Meta Offc Pro Normal" panose="020B0504030101020102" pitchFamily="34" charset="0"/>
                        </a:rPr>
                        <a:t>Risks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1450" indent="-171450">
                        <a:lnSpc>
                          <a:spcPct val="100000"/>
                        </a:lnSpc>
                        <a:buClr>
                          <a:srgbClr val="00548A"/>
                        </a:buClr>
                        <a:buFont typeface="Wingdings" pitchFamily="2" charset="2"/>
                        <a:buChar cha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
                          <a:srgbClr val="00548A"/>
                        </a:buClr>
                        <a:buSzTx/>
                        <a:buFont typeface="Wingdings" pitchFamily="2" charset="2"/>
                        <a:buChar char="§"/>
                        <a:tabLst/>
                        <a:defRPr/>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r>
                        <a:rPr lang="en-US" sz="800" b="0" i="0" dirty="0">
                          <a:solidFill>
                            <a:srgbClr val="474747"/>
                          </a:solidFill>
                          <a:latin typeface="Meta Offc Pro Normal" panose="020B0504030101020102" pitchFamily="34" charset="0"/>
                        </a:rPr>
                        <a:t>TD capacity limit reached</a:t>
                      </a:r>
                    </a:p>
                    <a:p>
                      <a:pPr marL="171450" indent="-171450">
                        <a:lnSpc>
                          <a:spcPct val="100000"/>
                        </a:lnSpc>
                        <a:buClr>
                          <a:srgbClr val="00548A"/>
                        </a:buClr>
                        <a:buFont typeface="Wingdings" pitchFamily="2" charset="2"/>
                        <a:buChar char="§"/>
                      </a:pPr>
                      <a:r>
                        <a:rPr lang="en-US" sz="800" b="0" i="0" dirty="0">
                          <a:solidFill>
                            <a:srgbClr val="474747"/>
                          </a:solidFill>
                          <a:latin typeface="Meta Offc Pro Normal" panose="020B0504030101020102" pitchFamily="34" charset="0"/>
                        </a:rPr>
                        <a:t>Pace of app migration risks TD capacity</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nSpc>
                          <a:spcPct val="100000"/>
                        </a:lnSpc>
                        <a:buClr>
                          <a:srgbClr val="00548A"/>
                        </a:buClr>
                        <a:buFont typeface="Wingdings" pitchFamily="2" charset="2"/>
                        <a:buChar char="§"/>
                      </a:pPr>
                      <a:r>
                        <a:rPr lang="en-US" sz="800" b="0" i="0" dirty="0">
                          <a:solidFill>
                            <a:srgbClr val="474747"/>
                          </a:solidFill>
                          <a:latin typeface="Meta Offc Pro Normal" panose="020B0504030101020102" pitchFamily="34" charset="0"/>
                        </a:rPr>
                        <a:t>Prod acct with SOX compliance dates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7048712"/>
                  </a:ext>
                </a:extLst>
              </a:tr>
            </a:tbl>
          </a:graphicData>
        </a:graphic>
      </p:graphicFrame>
      <p:sp>
        <p:nvSpPr>
          <p:cNvPr id="26" name="Text Placeholder 2">
            <a:extLst>
              <a:ext uri="{FF2B5EF4-FFF2-40B4-BE49-F238E27FC236}">
                <a16:creationId xmlns:a16="http://schemas.microsoft.com/office/drawing/2014/main" id="{164E0768-82E2-E040-80E5-28C86750F6BA}"/>
              </a:ext>
            </a:extLst>
          </p:cNvPr>
          <p:cNvSpPr txBox="1">
            <a:spLocks/>
          </p:cNvSpPr>
          <p:nvPr/>
        </p:nvSpPr>
        <p:spPr>
          <a:xfrm>
            <a:off x="457200" y="685800"/>
            <a:ext cx="11277600" cy="914400"/>
          </a:xfrm>
          <a:prstGeom prst="rect">
            <a:avLst/>
          </a:prstGeom>
        </p:spPr>
        <p:txBody>
          <a:bodyPr vert="horz" lIns="0" tIns="0" rIns="0" bIns="0" rtlCol="0">
            <a:normAutofit/>
          </a:bodyPr>
          <a:lstStyle>
            <a:lvl1pPr marL="0" indent="0" algn="l" defTabSz="914400" rtl="0" eaLnBrk="1" latinLnBrk="0" hangingPunct="1">
              <a:lnSpc>
                <a:spcPts val="3200"/>
              </a:lnSpc>
              <a:spcBef>
                <a:spcPts val="1600"/>
              </a:spcBef>
              <a:buClr>
                <a:srgbClr val="00548A"/>
              </a:buClr>
              <a:buFont typeface="Wingdings" pitchFamily="2" charset="2"/>
              <a:buNone/>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 to 2020 Roadmap: Key Milestones</a:t>
            </a:r>
          </a:p>
        </p:txBody>
      </p:sp>
      <p:sp>
        <p:nvSpPr>
          <p:cNvPr id="45" name="Rectangle 44">
            <a:extLst>
              <a:ext uri="{FF2B5EF4-FFF2-40B4-BE49-F238E27FC236}">
                <a16:creationId xmlns:a16="http://schemas.microsoft.com/office/drawing/2014/main" id="{7232991C-7C62-F644-A6CB-015A8D464F1F}"/>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cxnSp>
        <p:nvCxnSpPr>
          <p:cNvPr id="29" name="Elbow Connector 28">
            <a:extLst>
              <a:ext uri="{FF2B5EF4-FFF2-40B4-BE49-F238E27FC236}">
                <a16:creationId xmlns:a16="http://schemas.microsoft.com/office/drawing/2014/main" id="{5615ED52-8789-024B-AD11-0CD765C8EF16}"/>
              </a:ext>
            </a:extLst>
          </p:cNvPr>
          <p:cNvCxnSpPr>
            <a:cxnSpLocks/>
          </p:cNvCxnSpPr>
          <p:nvPr/>
        </p:nvCxnSpPr>
        <p:spPr>
          <a:xfrm flipV="1">
            <a:off x="4753875" y="1999923"/>
            <a:ext cx="3604600" cy="1"/>
          </a:xfrm>
          <a:prstGeom prst="bentConnector3">
            <a:avLst>
              <a:gd name="adj1" fmla="val -3390"/>
            </a:avLst>
          </a:prstGeom>
          <a:ln w="12700">
            <a:solidFill>
              <a:srgbClr val="00548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548F820F-A87C-4A47-9E7B-DE93590660AC}"/>
              </a:ext>
            </a:extLst>
          </p:cNvPr>
          <p:cNvCxnSpPr>
            <a:cxnSpLocks/>
          </p:cNvCxnSpPr>
          <p:nvPr/>
        </p:nvCxnSpPr>
        <p:spPr>
          <a:xfrm rot="16200000" flipV="1">
            <a:off x="6572059" y="2229819"/>
            <a:ext cx="224616" cy="51870"/>
          </a:xfrm>
          <a:prstGeom prst="bentConnector3">
            <a:avLst>
              <a:gd name="adj1" fmla="val 47173"/>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F786D67-4A51-4E48-B9BC-AF907AFFCD45}"/>
              </a:ext>
            </a:extLst>
          </p:cNvPr>
          <p:cNvSpPr txBox="1"/>
          <p:nvPr/>
        </p:nvSpPr>
        <p:spPr>
          <a:xfrm>
            <a:off x="6335634" y="2858069"/>
            <a:ext cx="837281" cy="954107"/>
          </a:xfrm>
          <a:prstGeom prst="rect">
            <a:avLst/>
          </a:prstGeom>
          <a:noFill/>
        </p:spPr>
        <p:txBody>
          <a:bodyPr wrap="square" rtlCol="0">
            <a:spAutoFit/>
          </a:bodyPr>
          <a:lstStyle/>
          <a:p>
            <a:pPr marL="171450" indent="-171450">
              <a:buClr>
                <a:srgbClr val="00548A"/>
              </a:buClr>
              <a:buFont typeface="Wingdings" pitchFamily="2" charset="2"/>
              <a:buChar char="§"/>
            </a:pPr>
            <a:r>
              <a:rPr lang="en-US" sz="800" dirty="0">
                <a:solidFill>
                  <a:srgbClr val="474747"/>
                </a:solidFill>
                <a:latin typeface="Meta Offc Pro Normal" panose="020B0504030101020102" pitchFamily="34" charset="0"/>
              </a:rPr>
              <a:t>Cloud Production Account</a:t>
            </a:r>
          </a:p>
          <a:p>
            <a:pPr marL="171450" indent="-171450">
              <a:buClr>
                <a:srgbClr val="00548A"/>
              </a:buClr>
              <a:buFont typeface="Wingdings" pitchFamily="2" charset="2"/>
              <a:buChar char="§"/>
            </a:pPr>
            <a:r>
              <a:rPr lang="en-US" sz="800" dirty="0">
                <a:solidFill>
                  <a:srgbClr val="474747"/>
                </a:solidFill>
                <a:latin typeface="Meta Offc Pro Normal" panose="020B0504030101020102" pitchFamily="34" charset="0"/>
              </a:rPr>
              <a:t>100% TD data in </a:t>
            </a:r>
            <a:br>
              <a:rPr lang="en-US" sz="800" dirty="0">
                <a:solidFill>
                  <a:srgbClr val="474747"/>
                </a:solidFill>
                <a:latin typeface="Meta Offc Pro Normal" panose="020B0504030101020102" pitchFamily="34" charset="0"/>
              </a:rPr>
            </a:br>
            <a:r>
              <a:rPr lang="en-US" sz="800" dirty="0">
                <a:solidFill>
                  <a:srgbClr val="474747"/>
                </a:solidFill>
                <a:latin typeface="Meta Offc Pro Normal" panose="020B0504030101020102" pitchFamily="34" charset="0"/>
              </a:rPr>
              <a:t>Cloud S3</a:t>
            </a:r>
          </a:p>
          <a:p>
            <a:pPr marL="171450" indent="-171450">
              <a:buClr>
                <a:srgbClr val="00548A"/>
              </a:buClr>
              <a:buFont typeface="Wingdings" pitchFamily="2" charset="2"/>
              <a:buChar char="§"/>
            </a:pPr>
            <a:endParaRPr lang="en-US" sz="800" dirty="0">
              <a:solidFill>
                <a:srgbClr val="474747"/>
              </a:solidFill>
              <a:latin typeface="Meta Offc Pro Normal" panose="020B0504030101020102" pitchFamily="34" charset="0"/>
            </a:endParaRPr>
          </a:p>
        </p:txBody>
      </p:sp>
      <p:cxnSp>
        <p:nvCxnSpPr>
          <p:cNvPr id="52" name="Straight Connector 51">
            <a:extLst>
              <a:ext uri="{FF2B5EF4-FFF2-40B4-BE49-F238E27FC236}">
                <a16:creationId xmlns:a16="http://schemas.microsoft.com/office/drawing/2014/main" id="{CC17535C-F1B3-4D48-9B53-055A03808198}"/>
              </a:ext>
            </a:extLst>
          </p:cNvPr>
          <p:cNvCxnSpPr>
            <a:cxnSpLocks/>
          </p:cNvCxnSpPr>
          <p:nvPr/>
        </p:nvCxnSpPr>
        <p:spPr>
          <a:xfrm>
            <a:off x="6439378" y="2129481"/>
            <a:ext cx="4863" cy="764844"/>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2EF8754-4F02-4542-87E1-F1F03EB6B615}"/>
              </a:ext>
            </a:extLst>
          </p:cNvPr>
          <p:cNvCxnSpPr>
            <a:cxnSpLocks/>
          </p:cNvCxnSpPr>
          <p:nvPr/>
        </p:nvCxnSpPr>
        <p:spPr>
          <a:xfrm>
            <a:off x="5564788" y="2203324"/>
            <a:ext cx="0" cy="231532"/>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96F0003-ECD9-164A-943A-CE11B42E0DC9}"/>
              </a:ext>
            </a:extLst>
          </p:cNvPr>
          <p:cNvSpPr txBox="1"/>
          <p:nvPr/>
        </p:nvSpPr>
        <p:spPr>
          <a:xfrm>
            <a:off x="5455409" y="2398600"/>
            <a:ext cx="1082582" cy="1200329"/>
          </a:xfrm>
          <a:prstGeom prst="rect">
            <a:avLst/>
          </a:prstGeom>
          <a:noFill/>
        </p:spPr>
        <p:txBody>
          <a:bodyPr wrap="square" rtlCol="0">
            <a:spAutoFit/>
          </a:bodyPr>
          <a:lstStyle/>
          <a:p>
            <a:pPr marL="171450" indent="-171450">
              <a:buClr>
                <a:srgbClr val="00548A"/>
              </a:buClr>
              <a:buFont typeface="Wingdings" pitchFamily="2" charset="2"/>
              <a:buChar char="§"/>
            </a:pPr>
            <a:r>
              <a:rPr lang="en-US" sz="800" dirty="0">
                <a:solidFill>
                  <a:srgbClr val="474747"/>
                </a:solidFill>
                <a:latin typeface="Meta Offc Pro Normal" panose="020B0504030101020102" pitchFamily="34" charset="0"/>
              </a:rPr>
              <a:t>Modelling platform 2.0 on OpenShift (H20; R; Python)</a:t>
            </a:r>
          </a:p>
          <a:p>
            <a:pPr marL="171450" indent="-171450">
              <a:buClr>
                <a:srgbClr val="00548A"/>
              </a:buClr>
              <a:buFont typeface="Wingdings" pitchFamily="2" charset="2"/>
              <a:buChar char="§"/>
            </a:pPr>
            <a:r>
              <a:rPr lang="en-US" sz="800" dirty="0">
                <a:solidFill>
                  <a:srgbClr val="474747"/>
                </a:solidFill>
                <a:latin typeface="Meta Offc Pro Normal" panose="020B0504030101020102" pitchFamily="34" charset="0"/>
              </a:rPr>
              <a:t>Abi on Linux</a:t>
            </a:r>
          </a:p>
          <a:p>
            <a:pPr marL="171450" indent="-171450">
              <a:buClr>
                <a:srgbClr val="00548A"/>
              </a:buClr>
              <a:buFont typeface="Wingdings" pitchFamily="2" charset="2"/>
              <a:buChar char="§"/>
            </a:pPr>
            <a:r>
              <a:rPr lang="en-US" sz="800" dirty="0">
                <a:solidFill>
                  <a:srgbClr val="474747"/>
                </a:solidFill>
                <a:latin typeface="Meta Offc Pro Normal" panose="020B0504030101020102" pitchFamily="34" charset="0"/>
              </a:rPr>
              <a:t>External data integration</a:t>
            </a:r>
          </a:p>
          <a:p>
            <a:pPr marL="171450" indent="-171450">
              <a:buClr>
                <a:srgbClr val="00548A"/>
              </a:buClr>
              <a:buFont typeface="Wingdings" pitchFamily="2" charset="2"/>
              <a:buChar char="§"/>
            </a:pPr>
            <a:r>
              <a:rPr lang="en-US" sz="800" dirty="0">
                <a:solidFill>
                  <a:srgbClr val="474747"/>
                </a:solidFill>
                <a:latin typeface="Meta Offc Pro Normal" panose="020B0504030101020102" pitchFamily="34" charset="0"/>
              </a:rPr>
              <a:t>Self-service , Cloud-portal</a:t>
            </a:r>
          </a:p>
        </p:txBody>
      </p:sp>
      <p:sp>
        <p:nvSpPr>
          <p:cNvPr id="64" name="TextBox 63">
            <a:extLst>
              <a:ext uri="{FF2B5EF4-FFF2-40B4-BE49-F238E27FC236}">
                <a16:creationId xmlns:a16="http://schemas.microsoft.com/office/drawing/2014/main" id="{E92C83FC-18D6-7941-9BDE-B6A747EF7636}"/>
              </a:ext>
            </a:extLst>
          </p:cNvPr>
          <p:cNvSpPr txBox="1"/>
          <p:nvPr/>
        </p:nvSpPr>
        <p:spPr>
          <a:xfrm>
            <a:off x="4829290" y="2898014"/>
            <a:ext cx="828475" cy="707886"/>
          </a:xfrm>
          <a:prstGeom prst="rect">
            <a:avLst/>
          </a:prstGeom>
          <a:noFill/>
        </p:spPr>
        <p:txBody>
          <a:bodyPr wrap="square" rtlCol="0">
            <a:spAutoFit/>
          </a:bodyPr>
          <a:lstStyle/>
          <a:p>
            <a:pPr marL="171450" indent="-171450">
              <a:buClr>
                <a:srgbClr val="FF6000"/>
              </a:buClr>
              <a:buFont typeface="Wingdings" pitchFamily="2" charset="2"/>
              <a:buChar char="§"/>
            </a:pPr>
            <a:r>
              <a:rPr lang="en-US" sz="800" dirty="0">
                <a:solidFill>
                  <a:srgbClr val="474747"/>
                </a:solidFill>
                <a:latin typeface="Meta Offc Pro Normal" panose="020B0504030101020102" pitchFamily="34" charset="0"/>
              </a:rPr>
              <a:t>TD capacity limit reached</a:t>
            </a:r>
          </a:p>
          <a:p>
            <a:pPr>
              <a:buClr>
                <a:srgbClr val="FF6000"/>
              </a:buClr>
            </a:pPr>
            <a:endParaRPr lang="en-US" sz="800" dirty="0">
              <a:solidFill>
                <a:srgbClr val="474747"/>
              </a:solidFill>
              <a:latin typeface="Meta Offc Pro Normal" panose="020B0504030101020102" pitchFamily="34" charset="0"/>
            </a:endParaRPr>
          </a:p>
        </p:txBody>
      </p:sp>
      <p:cxnSp>
        <p:nvCxnSpPr>
          <p:cNvPr id="65" name="Elbow Connector 64">
            <a:extLst>
              <a:ext uri="{FF2B5EF4-FFF2-40B4-BE49-F238E27FC236}">
                <a16:creationId xmlns:a16="http://schemas.microsoft.com/office/drawing/2014/main" id="{28697C31-4577-D340-A92D-F457E22386E7}"/>
              </a:ext>
            </a:extLst>
          </p:cNvPr>
          <p:cNvCxnSpPr>
            <a:cxnSpLocks/>
          </p:cNvCxnSpPr>
          <p:nvPr/>
        </p:nvCxnSpPr>
        <p:spPr>
          <a:xfrm rot="5400000" flipH="1" flipV="1">
            <a:off x="4613362" y="2450230"/>
            <a:ext cx="828557" cy="171584"/>
          </a:xfrm>
          <a:prstGeom prst="bentConnector3">
            <a:avLst>
              <a:gd name="adj1" fmla="val 84334"/>
            </a:avLst>
          </a:prstGeom>
          <a:ln w="12700">
            <a:solidFill>
              <a:srgbClr val="FF600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CADC1F51-CC91-B343-8ADC-8E9C363E727E}"/>
              </a:ext>
            </a:extLst>
          </p:cNvPr>
          <p:cNvCxnSpPr>
            <a:cxnSpLocks/>
          </p:cNvCxnSpPr>
          <p:nvPr/>
        </p:nvCxnSpPr>
        <p:spPr>
          <a:xfrm flipV="1">
            <a:off x="3299545" y="2077848"/>
            <a:ext cx="1330689" cy="222356"/>
          </a:xfrm>
          <a:prstGeom prst="bentConnector4">
            <a:avLst>
              <a:gd name="adj1" fmla="val 46715"/>
              <a:gd name="adj2" fmla="val 48"/>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84" name="Elbow Connector 83">
            <a:extLst>
              <a:ext uri="{FF2B5EF4-FFF2-40B4-BE49-F238E27FC236}">
                <a16:creationId xmlns:a16="http://schemas.microsoft.com/office/drawing/2014/main" id="{9856988A-800E-534E-8045-2F93BA2A77B4}"/>
              </a:ext>
            </a:extLst>
          </p:cNvPr>
          <p:cNvCxnSpPr>
            <a:cxnSpLocks/>
          </p:cNvCxnSpPr>
          <p:nvPr/>
        </p:nvCxnSpPr>
        <p:spPr>
          <a:xfrm flipV="1">
            <a:off x="1612521" y="2140650"/>
            <a:ext cx="973691" cy="157891"/>
          </a:xfrm>
          <a:prstGeom prst="bentConnector3">
            <a:avLst>
              <a:gd name="adj1" fmla="val 98260"/>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2767D71-EA5A-1847-9077-DCCE127207B8}"/>
              </a:ext>
            </a:extLst>
          </p:cNvPr>
          <p:cNvCxnSpPr>
            <a:cxnSpLocks/>
          </p:cNvCxnSpPr>
          <p:nvPr/>
        </p:nvCxnSpPr>
        <p:spPr>
          <a:xfrm>
            <a:off x="1610816" y="2300844"/>
            <a:ext cx="0" cy="71304"/>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9ACE664-4046-034C-8C35-B98DD0AE7795}"/>
              </a:ext>
            </a:extLst>
          </p:cNvPr>
          <p:cNvCxnSpPr>
            <a:cxnSpLocks/>
          </p:cNvCxnSpPr>
          <p:nvPr/>
        </p:nvCxnSpPr>
        <p:spPr>
          <a:xfrm>
            <a:off x="3307095" y="2296797"/>
            <a:ext cx="0" cy="75351"/>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5493BA8-6427-2348-A01F-1DB0AD265792}"/>
              </a:ext>
            </a:extLst>
          </p:cNvPr>
          <p:cNvCxnSpPr>
            <a:cxnSpLocks/>
          </p:cNvCxnSpPr>
          <p:nvPr/>
        </p:nvCxnSpPr>
        <p:spPr>
          <a:xfrm flipH="1" flipV="1">
            <a:off x="4630492" y="1999922"/>
            <a:ext cx="3516" cy="205512"/>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D86B7CC0-5024-6249-9011-539008393796}"/>
              </a:ext>
            </a:extLst>
          </p:cNvPr>
          <p:cNvGrpSpPr/>
          <p:nvPr/>
        </p:nvGrpSpPr>
        <p:grpSpPr>
          <a:xfrm>
            <a:off x="1544378" y="5173533"/>
            <a:ext cx="3397470" cy="615553"/>
            <a:chOff x="1544378" y="5372313"/>
            <a:chExt cx="3397470" cy="615553"/>
          </a:xfrm>
        </p:grpSpPr>
        <p:sp>
          <p:nvSpPr>
            <p:cNvPr id="7" name="TextBox 6">
              <a:extLst>
                <a:ext uri="{FF2B5EF4-FFF2-40B4-BE49-F238E27FC236}">
                  <a16:creationId xmlns:a16="http://schemas.microsoft.com/office/drawing/2014/main" id="{8D854F0A-8D31-D94E-9559-1F44DEEB4633}"/>
                </a:ext>
              </a:extLst>
            </p:cNvPr>
            <p:cNvSpPr txBox="1"/>
            <p:nvPr/>
          </p:nvSpPr>
          <p:spPr>
            <a:xfrm>
              <a:off x="1544378" y="5372313"/>
              <a:ext cx="3397470" cy="615553"/>
            </a:xfrm>
            <a:prstGeom prst="rect">
              <a:avLst/>
            </a:prstGeom>
            <a:noFill/>
          </p:spPr>
          <p:txBody>
            <a:bodyPr wrap="square" rtlCol="0">
              <a:spAutoFit/>
            </a:bodyPr>
            <a:lstStyle/>
            <a:p>
              <a:pPr marL="171450" indent="-171450" algn="ctr">
                <a:lnSpc>
                  <a:spcPct val="100000"/>
                </a:lnSpc>
                <a:buClr>
                  <a:srgbClr val="00548A"/>
                </a:buClr>
                <a:buFont typeface="Wingdings" pitchFamily="2" charset="2"/>
                <a:buChar char="§"/>
              </a:pPr>
              <a:r>
                <a:rPr lang="en-US" sz="800" dirty="0">
                  <a:solidFill>
                    <a:srgbClr val="474747"/>
                  </a:solidFill>
                  <a:latin typeface="Meta Offc Pro Normal" panose="020B0504030101020102" pitchFamily="34" charset="0"/>
                </a:rPr>
                <a:t>Resiliency of Gen 1 platform</a:t>
              </a:r>
            </a:p>
            <a:p>
              <a:pPr marL="171450" indent="-171450" algn="ctr">
                <a:lnSpc>
                  <a:spcPct val="100000"/>
                </a:lnSpc>
                <a:buClr>
                  <a:srgbClr val="00548A"/>
                </a:buClr>
                <a:buFont typeface="Wingdings" pitchFamily="2" charset="2"/>
                <a:buChar char="§"/>
              </a:pPr>
              <a:r>
                <a:rPr lang="en-US" sz="800" dirty="0">
                  <a:solidFill>
                    <a:srgbClr val="474747"/>
                  </a:solidFill>
                  <a:latin typeface="Meta Offc Pro Normal" panose="020B0504030101020102" pitchFamily="34" charset="0"/>
                </a:rPr>
                <a:t>TD capacity</a:t>
              </a:r>
            </a:p>
            <a:p>
              <a:endParaRPr lang="en-US" dirty="0"/>
            </a:p>
          </p:txBody>
        </p:sp>
        <p:cxnSp>
          <p:nvCxnSpPr>
            <p:cNvPr id="10" name="Straight Arrow Connector 9">
              <a:extLst>
                <a:ext uri="{FF2B5EF4-FFF2-40B4-BE49-F238E27FC236}">
                  <a16:creationId xmlns:a16="http://schemas.microsoft.com/office/drawing/2014/main" id="{BD1D5B9F-BA7F-C54C-9E45-A6FBE2B6B41C}"/>
                </a:ext>
              </a:extLst>
            </p:cNvPr>
            <p:cNvCxnSpPr>
              <a:cxnSpLocks/>
            </p:cNvCxnSpPr>
            <p:nvPr/>
          </p:nvCxnSpPr>
          <p:spPr>
            <a:xfrm flipH="1">
              <a:off x="1544378" y="5465379"/>
              <a:ext cx="951934" cy="0"/>
            </a:xfrm>
            <a:prstGeom prst="straightConnector1">
              <a:avLst/>
            </a:prstGeom>
            <a:ln w="12700">
              <a:solidFill>
                <a:srgbClr val="00548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151AA8C-7B12-CC4F-A5D9-BD9FC1A641F4}"/>
                </a:ext>
              </a:extLst>
            </p:cNvPr>
            <p:cNvCxnSpPr>
              <a:cxnSpLocks/>
            </p:cNvCxnSpPr>
            <p:nvPr/>
          </p:nvCxnSpPr>
          <p:spPr>
            <a:xfrm>
              <a:off x="3969519" y="5460125"/>
              <a:ext cx="951934" cy="0"/>
            </a:xfrm>
            <a:prstGeom prst="straightConnector1">
              <a:avLst/>
            </a:prstGeom>
            <a:ln w="12700">
              <a:solidFill>
                <a:srgbClr val="00548A"/>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6" name="Straight Connector 65">
            <a:extLst>
              <a:ext uri="{FF2B5EF4-FFF2-40B4-BE49-F238E27FC236}">
                <a16:creationId xmlns:a16="http://schemas.microsoft.com/office/drawing/2014/main" id="{1EB6261D-2E76-4347-82D0-D08E157CDB21}"/>
              </a:ext>
            </a:extLst>
          </p:cNvPr>
          <p:cNvCxnSpPr>
            <a:cxnSpLocks/>
          </p:cNvCxnSpPr>
          <p:nvPr/>
        </p:nvCxnSpPr>
        <p:spPr>
          <a:xfrm>
            <a:off x="4158014" y="2294866"/>
            <a:ext cx="0" cy="71304"/>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53" name="Progress">
            <a:extLst>
              <a:ext uri="{FF2B5EF4-FFF2-40B4-BE49-F238E27FC236}">
                <a16:creationId xmlns:a16="http://schemas.microsoft.com/office/drawing/2014/main" id="{3332F773-7D56-8C49-8F1D-2111FD4E5DF8}"/>
              </a:ext>
            </a:extLst>
          </p:cNvPr>
          <p:cNvSpPr/>
          <p:nvPr/>
        </p:nvSpPr>
        <p:spPr>
          <a:xfrm>
            <a:off x="1544379" y="2072300"/>
            <a:ext cx="10195560" cy="91440"/>
          </a:xfrm>
          <a:prstGeom prst="roundRect">
            <a:avLst>
              <a:gd name="adj" fmla="val 50000"/>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nvGrpSpPr>
          <p:cNvPr id="61" name="Group 60">
            <a:extLst>
              <a:ext uri="{FF2B5EF4-FFF2-40B4-BE49-F238E27FC236}">
                <a16:creationId xmlns:a16="http://schemas.microsoft.com/office/drawing/2014/main" id="{BDC5AE40-83BF-E14C-B88B-78180840ABC8}"/>
              </a:ext>
            </a:extLst>
          </p:cNvPr>
          <p:cNvGrpSpPr/>
          <p:nvPr/>
        </p:nvGrpSpPr>
        <p:grpSpPr>
          <a:xfrm>
            <a:off x="2485245" y="2028497"/>
            <a:ext cx="8479935" cy="182737"/>
            <a:chOff x="2485245" y="2028497"/>
            <a:chExt cx="8479935" cy="182737"/>
          </a:xfrm>
        </p:grpSpPr>
        <p:sp>
          <p:nvSpPr>
            <p:cNvPr id="67" name="Oval 66">
              <a:extLst>
                <a:ext uri="{FF2B5EF4-FFF2-40B4-BE49-F238E27FC236}">
                  <a16:creationId xmlns:a16="http://schemas.microsoft.com/office/drawing/2014/main" id="{4B5CE361-2AC4-964F-8A21-2EA981796541}"/>
                </a:ext>
              </a:extLst>
            </p:cNvPr>
            <p:cNvSpPr/>
            <p:nvPr/>
          </p:nvSpPr>
          <p:spPr>
            <a:xfrm>
              <a:off x="10790353" y="203060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latin typeface="Meta Offc Pro Normal" panose="020B0504030101020102" pitchFamily="34" charset="0"/>
              </a:endParaRPr>
            </a:p>
          </p:txBody>
        </p:sp>
        <p:sp>
          <p:nvSpPr>
            <p:cNvPr id="69" name="Oval 68">
              <a:extLst>
                <a:ext uri="{FF2B5EF4-FFF2-40B4-BE49-F238E27FC236}">
                  <a16:creationId xmlns:a16="http://schemas.microsoft.com/office/drawing/2014/main" id="{2922341F-743A-D041-82B4-BCEC7DB37A53}"/>
                </a:ext>
              </a:extLst>
            </p:cNvPr>
            <p:cNvSpPr/>
            <p:nvPr/>
          </p:nvSpPr>
          <p:spPr>
            <a:xfrm>
              <a:off x="2485245" y="202849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latin typeface="Meta Offc Pro Normal" panose="020B0504030101020102" pitchFamily="34" charset="0"/>
                </a:rPr>
                <a:t>1</a:t>
              </a:r>
            </a:p>
          </p:txBody>
        </p:sp>
        <p:sp>
          <p:nvSpPr>
            <p:cNvPr id="70" name="Oval 69">
              <a:extLst>
                <a:ext uri="{FF2B5EF4-FFF2-40B4-BE49-F238E27FC236}">
                  <a16:creationId xmlns:a16="http://schemas.microsoft.com/office/drawing/2014/main" id="{A284C292-3AF0-E04D-9936-F87B42071724}"/>
                </a:ext>
              </a:extLst>
            </p:cNvPr>
            <p:cNvSpPr/>
            <p:nvPr/>
          </p:nvSpPr>
          <p:spPr>
            <a:xfrm>
              <a:off x="4549171" y="202849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71" name="Oval 70">
              <a:extLst>
                <a:ext uri="{FF2B5EF4-FFF2-40B4-BE49-F238E27FC236}">
                  <a16:creationId xmlns:a16="http://schemas.microsoft.com/office/drawing/2014/main" id="{346C9F24-A9F8-AF49-9EC8-90CA4D972071}"/>
                </a:ext>
              </a:extLst>
            </p:cNvPr>
            <p:cNvSpPr/>
            <p:nvPr/>
          </p:nvSpPr>
          <p:spPr>
            <a:xfrm>
              <a:off x="5024543" y="2028497"/>
              <a:ext cx="174827" cy="17482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73" name="Oval 72">
              <a:extLst>
                <a:ext uri="{FF2B5EF4-FFF2-40B4-BE49-F238E27FC236}">
                  <a16:creationId xmlns:a16="http://schemas.microsoft.com/office/drawing/2014/main" id="{9CA08BA4-B518-624B-AB4C-0BAB7F4A3BC1}"/>
                </a:ext>
              </a:extLst>
            </p:cNvPr>
            <p:cNvSpPr/>
            <p:nvPr/>
          </p:nvSpPr>
          <p:spPr>
            <a:xfrm>
              <a:off x="5477375" y="203640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75" name="Oval 74">
              <a:extLst>
                <a:ext uri="{FF2B5EF4-FFF2-40B4-BE49-F238E27FC236}">
                  <a16:creationId xmlns:a16="http://schemas.microsoft.com/office/drawing/2014/main" id="{38DBB1AF-FD3A-4748-BFC8-4BE2CBA6AE28}"/>
                </a:ext>
              </a:extLst>
            </p:cNvPr>
            <p:cNvSpPr/>
            <p:nvPr/>
          </p:nvSpPr>
          <p:spPr>
            <a:xfrm>
              <a:off x="6356828" y="202849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76" name="Oval 75">
              <a:extLst>
                <a:ext uri="{FF2B5EF4-FFF2-40B4-BE49-F238E27FC236}">
                  <a16:creationId xmlns:a16="http://schemas.microsoft.com/office/drawing/2014/main" id="{1032EE14-214F-4643-A1A6-64D74C10B0A8}"/>
                </a:ext>
              </a:extLst>
            </p:cNvPr>
            <p:cNvSpPr/>
            <p:nvPr/>
          </p:nvSpPr>
          <p:spPr>
            <a:xfrm>
              <a:off x="6570317" y="202849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77" name="Oval 76">
              <a:extLst>
                <a:ext uri="{FF2B5EF4-FFF2-40B4-BE49-F238E27FC236}">
                  <a16:creationId xmlns:a16="http://schemas.microsoft.com/office/drawing/2014/main" id="{0EA017BA-445F-834F-95AC-8B8B65D54C2E}"/>
                </a:ext>
              </a:extLst>
            </p:cNvPr>
            <p:cNvSpPr/>
            <p:nvPr/>
          </p:nvSpPr>
          <p:spPr>
            <a:xfrm>
              <a:off x="7312061" y="202849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78" name="Oval 77">
              <a:extLst>
                <a:ext uri="{FF2B5EF4-FFF2-40B4-BE49-F238E27FC236}">
                  <a16:creationId xmlns:a16="http://schemas.microsoft.com/office/drawing/2014/main" id="{1DE48F6B-6E4F-134F-9B57-BF57D80078CB}"/>
                </a:ext>
              </a:extLst>
            </p:cNvPr>
            <p:cNvSpPr/>
            <p:nvPr/>
          </p:nvSpPr>
          <p:spPr>
            <a:xfrm>
              <a:off x="6938162" y="202849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79" name="Oval 78">
              <a:extLst>
                <a:ext uri="{FF2B5EF4-FFF2-40B4-BE49-F238E27FC236}">
                  <a16:creationId xmlns:a16="http://schemas.microsoft.com/office/drawing/2014/main" id="{176B4B7A-7D46-F545-BC73-B7651B2055F4}"/>
                </a:ext>
              </a:extLst>
            </p:cNvPr>
            <p:cNvSpPr/>
            <p:nvPr/>
          </p:nvSpPr>
          <p:spPr>
            <a:xfrm>
              <a:off x="3849112" y="2028497"/>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grpSp>
      <p:sp>
        <p:nvSpPr>
          <p:cNvPr id="81" name="TextBox 80">
            <a:extLst>
              <a:ext uri="{FF2B5EF4-FFF2-40B4-BE49-F238E27FC236}">
                <a16:creationId xmlns:a16="http://schemas.microsoft.com/office/drawing/2014/main" id="{74154783-596A-8044-AFF2-204497107436}"/>
              </a:ext>
            </a:extLst>
          </p:cNvPr>
          <p:cNvSpPr txBox="1"/>
          <p:nvPr/>
        </p:nvSpPr>
        <p:spPr>
          <a:xfrm>
            <a:off x="1544378" y="3784858"/>
            <a:ext cx="2613636" cy="1546577"/>
          </a:xfrm>
          <a:prstGeom prst="rect">
            <a:avLst/>
          </a:prstGeom>
          <a:noFill/>
        </p:spPr>
        <p:txBody>
          <a:bodyPr wrap="square" rtlCol="0">
            <a:spAutoFit/>
          </a:bodyPr>
          <a:lstStyle/>
          <a:p>
            <a:pPr marL="228600" indent="-228600">
              <a:buFont typeface="+mj-lt"/>
              <a:buAutoNum type="arabicPeriod"/>
            </a:pPr>
            <a:r>
              <a:rPr lang="en-US" sz="800" dirty="0">
                <a:solidFill>
                  <a:srgbClr val="474747"/>
                </a:solidFill>
                <a:latin typeface="Meta Offc Pro Normal" panose="020B0504030101020102" pitchFamily="34" charset="0"/>
              </a:rPr>
              <a:t>CECL analytics enabled on Cloud.</a:t>
            </a:r>
          </a:p>
          <a:p>
            <a:pPr marL="228600" indent="-228600">
              <a:spcBef>
                <a:spcPts val="600"/>
              </a:spcBef>
              <a:buFont typeface="+mj-lt"/>
              <a:buAutoNum type="arabicPeriod"/>
            </a:pPr>
            <a:r>
              <a:rPr lang="en-US" sz="800" dirty="0">
                <a:solidFill>
                  <a:srgbClr val="474747"/>
                </a:solidFill>
                <a:latin typeface="Meta Offc Pro Normal" panose="020B0504030101020102" pitchFamily="34" charset="0"/>
              </a:rPr>
              <a:t>Discover data archived on Cloud-improved resiliency.</a:t>
            </a:r>
          </a:p>
          <a:p>
            <a:pPr marL="228600" indent="-228600">
              <a:spcBef>
                <a:spcPts val="600"/>
              </a:spcBef>
              <a:buFont typeface="+mj-lt"/>
              <a:buAutoNum type="arabicPeriod"/>
            </a:pPr>
            <a:r>
              <a:rPr lang="en-US" sz="800" dirty="0">
                <a:solidFill>
                  <a:srgbClr val="474747"/>
                </a:solidFill>
                <a:latin typeface="Meta Offc Pro Normal" panose="020B0504030101020102" pitchFamily="34" charset="0"/>
              </a:rPr>
              <a:t>Pilot users can experiment with analytics on subset of Discover data available on Snowflake MPP on the cloud.</a:t>
            </a:r>
          </a:p>
          <a:p>
            <a:pPr marL="228600">
              <a:spcBef>
                <a:spcPts val="300"/>
              </a:spcBef>
            </a:pPr>
            <a:r>
              <a:rPr lang="en-US" sz="800" dirty="0">
                <a:solidFill>
                  <a:srgbClr val="474747"/>
                </a:solidFill>
                <a:latin typeface="Meta Offc Pro Normal" panose="020B0504030101020102" pitchFamily="34" charset="0"/>
              </a:rPr>
              <a:t>App migrations can begin. Need to prioritize across critical DR apps, new and existing apps.</a:t>
            </a:r>
          </a:p>
          <a:p>
            <a:pPr marL="228600"/>
            <a:endParaRPr lang="en-US" dirty="0">
              <a:solidFill>
                <a:srgbClr val="474747"/>
              </a:solidFill>
            </a:endParaRPr>
          </a:p>
        </p:txBody>
      </p:sp>
      <p:sp>
        <p:nvSpPr>
          <p:cNvPr id="82" name="TextBox 81">
            <a:extLst>
              <a:ext uri="{FF2B5EF4-FFF2-40B4-BE49-F238E27FC236}">
                <a16:creationId xmlns:a16="http://schemas.microsoft.com/office/drawing/2014/main" id="{2E90F265-FBAF-EA46-BB49-1688ADA26599}"/>
              </a:ext>
            </a:extLst>
          </p:cNvPr>
          <p:cNvSpPr txBox="1"/>
          <p:nvPr/>
        </p:nvSpPr>
        <p:spPr>
          <a:xfrm>
            <a:off x="4105525" y="3806908"/>
            <a:ext cx="2533576" cy="1277273"/>
          </a:xfrm>
          <a:prstGeom prst="rect">
            <a:avLst/>
          </a:prstGeom>
          <a:noFill/>
        </p:spPr>
        <p:txBody>
          <a:bodyPr wrap="square" rtlCol="0">
            <a:spAutoFit/>
          </a:bodyPr>
          <a:lstStyle/>
          <a:p>
            <a:pPr marL="228600" indent="-228600">
              <a:spcBef>
                <a:spcPts val="300"/>
              </a:spcBef>
              <a:buFont typeface="+mj-lt"/>
              <a:buAutoNum type="arabicPeriod" startAt="4"/>
            </a:pPr>
            <a:r>
              <a:rPr lang="en-US" sz="800" dirty="0">
                <a:solidFill>
                  <a:srgbClr val="474747"/>
                </a:solidFill>
                <a:latin typeface="Meta Offc Pro Normal" panose="020B0504030101020102" pitchFamily="34" charset="0"/>
              </a:rPr>
              <a:t>Expanded analytic user base, external data integration to perform analytics on majority of Discover data on cloud.</a:t>
            </a:r>
          </a:p>
          <a:p>
            <a:pPr marL="228600">
              <a:spcBef>
                <a:spcPts val="300"/>
              </a:spcBef>
            </a:pPr>
            <a:r>
              <a:rPr lang="en-US" sz="800" dirty="0">
                <a:solidFill>
                  <a:srgbClr val="474747"/>
                </a:solidFill>
                <a:latin typeface="Meta Offc Pro Normal" panose="020B0504030101020102" pitchFamily="34" charset="0"/>
              </a:rPr>
              <a:t>Resiliency of data transformation platform (Abi) materially improved and deployed on modern operating system.</a:t>
            </a:r>
          </a:p>
          <a:p>
            <a:pPr marL="228600">
              <a:spcBef>
                <a:spcPts val="300"/>
              </a:spcBef>
            </a:pPr>
            <a:r>
              <a:rPr lang="en-US" sz="800" dirty="0">
                <a:solidFill>
                  <a:srgbClr val="474747"/>
                </a:solidFill>
                <a:latin typeface="Meta Offc Pro Normal" panose="020B0504030101020102" pitchFamily="34" charset="0"/>
              </a:rPr>
              <a:t>Improved Cloud user experience with a Self-service portal and enterprise container platform for Modelling.</a:t>
            </a:r>
          </a:p>
        </p:txBody>
      </p:sp>
      <p:sp>
        <p:nvSpPr>
          <p:cNvPr id="83" name="TextBox 82">
            <a:extLst>
              <a:ext uri="{FF2B5EF4-FFF2-40B4-BE49-F238E27FC236}">
                <a16:creationId xmlns:a16="http://schemas.microsoft.com/office/drawing/2014/main" id="{FE8EB8F2-1B18-0842-8B72-D25155A7580A}"/>
              </a:ext>
            </a:extLst>
          </p:cNvPr>
          <p:cNvSpPr txBox="1"/>
          <p:nvPr/>
        </p:nvSpPr>
        <p:spPr>
          <a:xfrm>
            <a:off x="6637438" y="3799468"/>
            <a:ext cx="2552180" cy="1469633"/>
          </a:xfrm>
          <a:prstGeom prst="rect">
            <a:avLst/>
          </a:prstGeom>
          <a:noFill/>
        </p:spPr>
        <p:txBody>
          <a:bodyPr wrap="square" rtlCol="0">
            <a:spAutoFit/>
          </a:bodyPr>
          <a:lstStyle/>
          <a:p>
            <a:pPr marL="228600" indent="-228600">
              <a:buFont typeface="+mj-lt"/>
              <a:buAutoNum type="arabicPeriod" startAt="5"/>
            </a:pPr>
            <a:r>
              <a:rPr lang="en-US" sz="800" dirty="0">
                <a:solidFill>
                  <a:srgbClr val="474747"/>
                </a:solidFill>
                <a:latin typeface="Meta Offc Pro Normal" panose="020B0504030101020102" pitchFamily="34" charset="0"/>
              </a:rPr>
              <a:t>New Cloud account with production controls available.</a:t>
            </a:r>
          </a:p>
          <a:p>
            <a:pPr marL="228600">
              <a:spcBef>
                <a:spcPts val="300"/>
              </a:spcBef>
            </a:pPr>
            <a:r>
              <a:rPr lang="en-US" sz="800" dirty="0">
                <a:solidFill>
                  <a:srgbClr val="474747"/>
                </a:solidFill>
                <a:latin typeface="Meta Offc Pro Normal" panose="020B0504030101020102" pitchFamily="34" charset="0"/>
              </a:rPr>
              <a:t>All of  Teradata data available on the cloud</a:t>
            </a:r>
          </a:p>
          <a:p>
            <a:pPr marL="228600" indent="-228600">
              <a:spcBef>
                <a:spcPts val="600"/>
              </a:spcBef>
              <a:buFont typeface="+mj-lt"/>
              <a:buAutoNum type="arabicPeriod" startAt="6"/>
            </a:pPr>
            <a:r>
              <a:rPr lang="en-US" sz="800" dirty="0">
                <a:solidFill>
                  <a:srgbClr val="474747"/>
                </a:solidFill>
                <a:latin typeface="Meta Offc Pro Normal" panose="020B0504030101020102" pitchFamily="34" charset="0"/>
              </a:rPr>
              <a:t>Real-time analytics capabilities available on the Cloud. </a:t>
            </a:r>
          </a:p>
          <a:p>
            <a:pPr marL="228600" indent="-228600">
              <a:spcBef>
                <a:spcPts val="600"/>
              </a:spcBef>
              <a:buFont typeface="+mj-lt"/>
              <a:buAutoNum type="arabicPeriod" startAt="6"/>
            </a:pPr>
            <a:r>
              <a:rPr lang="en-US" sz="800" dirty="0">
                <a:solidFill>
                  <a:srgbClr val="474747"/>
                </a:solidFill>
                <a:latin typeface="Meta Offc Pro Normal" panose="020B0504030101020102" pitchFamily="34" charset="0"/>
              </a:rPr>
              <a:t>FICO DMP decisioning insourced environment available.</a:t>
            </a:r>
          </a:p>
          <a:p>
            <a:pPr marL="228600" indent="-228600">
              <a:spcBef>
                <a:spcPts val="600"/>
              </a:spcBef>
              <a:buFont typeface="+mj-lt"/>
              <a:buAutoNum type="arabicPeriod" startAt="6"/>
            </a:pPr>
            <a:endParaRPr lang="en-US" sz="800" dirty="0">
              <a:solidFill>
                <a:srgbClr val="474747"/>
              </a:solidFill>
              <a:latin typeface="Meta Offc Pro Normal" panose="020B0504030101020102" pitchFamily="34" charset="0"/>
            </a:endParaRPr>
          </a:p>
          <a:p>
            <a:pPr marL="228600" indent="-228600">
              <a:buFont typeface="+mj-lt"/>
              <a:buAutoNum type="arabicPeriod" startAt="6"/>
            </a:pPr>
            <a:endParaRPr lang="en-US" sz="800" dirty="0">
              <a:solidFill>
                <a:srgbClr val="474747"/>
              </a:solidFill>
              <a:latin typeface="Meta Offc Pro Normal" panose="020B0504030101020102" pitchFamily="34" charset="0"/>
            </a:endParaRPr>
          </a:p>
        </p:txBody>
      </p:sp>
      <p:sp>
        <p:nvSpPr>
          <p:cNvPr id="85" name="TextBox 84">
            <a:extLst>
              <a:ext uri="{FF2B5EF4-FFF2-40B4-BE49-F238E27FC236}">
                <a16:creationId xmlns:a16="http://schemas.microsoft.com/office/drawing/2014/main" id="{93EECD81-9C2C-2742-9BCA-65C07791F8FF}"/>
              </a:ext>
            </a:extLst>
          </p:cNvPr>
          <p:cNvSpPr txBox="1"/>
          <p:nvPr/>
        </p:nvSpPr>
        <p:spPr>
          <a:xfrm>
            <a:off x="9218194" y="3802992"/>
            <a:ext cx="2523552" cy="1508105"/>
          </a:xfrm>
          <a:prstGeom prst="rect">
            <a:avLst/>
          </a:prstGeom>
          <a:noFill/>
        </p:spPr>
        <p:txBody>
          <a:bodyPr wrap="square" rtlCol="0">
            <a:spAutoFit/>
          </a:bodyPr>
          <a:lstStyle/>
          <a:p>
            <a:pPr marL="228600" indent="-228600">
              <a:buFont typeface="+mj-lt"/>
              <a:buAutoNum type="arabicPeriod" startAt="8"/>
            </a:pPr>
            <a:r>
              <a:rPr lang="en-US" sz="800" dirty="0">
                <a:solidFill>
                  <a:srgbClr val="474747"/>
                </a:solidFill>
                <a:latin typeface="Meta Offc Pro Normal" panose="020B0504030101020102" pitchFamily="34" charset="0"/>
              </a:rPr>
              <a:t>Cloud accounts fully production ready. </a:t>
            </a:r>
          </a:p>
          <a:p>
            <a:pPr marL="228600">
              <a:spcBef>
                <a:spcPts val="300"/>
              </a:spcBef>
            </a:pPr>
            <a:r>
              <a:rPr lang="en-US" sz="800" dirty="0">
                <a:solidFill>
                  <a:srgbClr val="474747"/>
                </a:solidFill>
                <a:latin typeface="Meta Offc Pro Normal" panose="020B0504030101020102" pitchFamily="34" charset="0"/>
              </a:rPr>
              <a:t>Teradata Aster (Clickstream analytics) migrated to Cloud based capability.</a:t>
            </a:r>
          </a:p>
          <a:p>
            <a:pPr marL="228600" indent="-228600">
              <a:spcBef>
                <a:spcPts val="600"/>
              </a:spcBef>
              <a:buFont typeface="+mj-lt"/>
              <a:buAutoNum type="arabicPeriod" startAt="9"/>
            </a:pPr>
            <a:r>
              <a:rPr lang="en-US" sz="800" dirty="0">
                <a:solidFill>
                  <a:srgbClr val="474747"/>
                </a:solidFill>
                <a:latin typeface="Meta Offc Pro Normal" panose="020B0504030101020102" pitchFamily="34" charset="0"/>
              </a:rPr>
              <a:t>Cross-region Cloud DR resiliency for Tier 1 apps. FDR Replacement on the Cloud</a:t>
            </a:r>
          </a:p>
          <a:p>
            <a:pPr marL="228600" indent="-228600">
              <a:spcBef>
                <a:spcPts val="600"/>
              </a:spcBef>
              <a:buFont typeface="+mj-lt"/>
              <a:buAutoNum type="arabicPeriod" startAt="9"/>
            </a:pPr>
            <a:r>
              <a:rPr lang="en-US" sz="800" dirty="0">
                <a:solidFill>
                  <a:srgbClr val="474747"/>
                </a:solidFill>
                <a:latin typeface="Meta Offc Pro Normal" panose="020B0504030101020102" pitchFamily="34" charset="0"/>
              </a:rPr>
              <a:t>Teradata platform due for refresh, footprint reduced.</a:t>
            </a:r>
          </a:p>
          <a:p>
            <a:pPr marL="228600" indent="-228600">
              <a:spcBef>
                <a:spcPts val="600"/>
              </a:spcBef>
              <a:buFont typeface="+mj-lt"/>
              <a:buAutoNum type="arabicPeriod" startAt="9"/>
            </a:pPr>
            <a:r>
              <a:rPr lang="en-US" sz="800" dirty="0">
                <a:solidFill>
                  <a:srgbClr val="474747"/>
                </a:solidFill>
                <a:latin typeface="Meta Offc Pro Normal" panose="020B0504030101020102" pitchFamily="34" charset="0"/>
              </a:rPr>
              <a:t>Multi-Cloud analytics capability.</a:t>
            </a:r>
          </a:p>
          <a:p>
            <a:pPr marL="228600">
              <a:spcBef>
                <a:spcPts val="300"/>
              </a:spcBef>
            </a:pPr>
            <a:endParaRPr lang="en-US" sz="800" dirty="0">
              <a:solidFill>
                <a:srgbClr val="474747"/>
              </a:solidFill>
              <a:latin typeface="Meta Offc Pro Normal" panose="020B0504030101020102" pitchFamily="34" charset="0"/>
            </a:endParaRPr>
          </a:p>
        </p:txBody>
      </p:sp>
      <p:cxnSp>
        <p:nvCxnSpPr>
          <p:cNvPr id="86" name="Elbow Connector 85">
            <a:extLst>
              <a:ext uri="{FF2B5EF4-FFF2-40B4-BE49-F238E27FC236}">
                <a16:creationId xmlns:a16="http://schemas.microsoft.com/office/drawing/2014/main" id="{D166E2B0-EEA4-8B48-9F44-37892A141462}"/>
              </a:ext>
            </a:extLst>
          </p:cNvPr>
          <p:cNvCxnSpPr>
            <a:cxnSpLocks/>
          </p:cNvCxnSpPr>
          <p:nvPr/>
        </p:nvCxnSpPr>
        <p:spPr>
          <a:xfrm flipV="1">
            <a:off x="2454507" y="2248405"/>
            <a:ext cx="1474652" cy="117765"/>
          </a:xfrm>
          <a:prstGeom prst="bentConnector3">
            <a:avLst>
              <a:gd name="adj1" fmla="val 50000"/>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15C7118-3CDD-8848-982B-500E1D4F626F}"/>
              </a:ext>
            </a:extLst>
          </p:cNvPr>
          <p:cNvCxnSpPr>
            <a:cxnSpLocks/>
          </p:cNvCxnSpPr>
          <p:nvPr/>
        </p:nvCxnSpPr>
        <p:spPr>
          <a:xfrm>
            <a:off x="3935764" y="2180566"/>
            <a:ext cx="0" cy="71304"/>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F04E0A2-F052-7947-818F-4FADEEAC88B6}"/>
              </a:ext>
            </a:extLst>
          </p:cNvPr>
          <p:cNvCxnSpPr>
            <a:cxnSpLocks/>
          </p:cNvCxnSpPr>
          <p:nvPr/>
        </p:nvCxnSpPr>
        <p:spPr>
          <a:xfrm>
            <a:off x="2459632" y="2359448"/>
            <a:ext cx="0" cy="603553"/>
          </a:xfrm>
          <a:prstGeom prst="line">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5A0E5FFF-2AF8-2248-B2BD-2B144ACF4244}"/>
              </a:ext>
            </a:extLst>
          </p:cNvPr>
          <p:cNvCxnSpPr>
            <a:cxnSpLocks/>
          </p:cNvCxnSpPr>
          <p:nvPr/>
        </p:nvCxnSpPr>
        <p:spPr>
          <a:xfrm rot="16200000" flipV="1">
            <a:off x="6621065" y="2588175"/>
            <a:ext cx="1236305" cy="446943"/>
          </a:xfrm>
          <a:prstGeom prst="bentConnector3">
            <a:avLst>
              <a:gd name="adj1" fmla="val 92141"/>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54AF996C-560C-574E-AD45-9B8A1F4A8909}"/>
              </a:ext>
            </a:extLst>
          </p:cNvPr>
          <p:cNvSpPr txBox="1"/>
          <p:nvPr/>
        </p:nvSpPr>
        <p:spPr>
          <a:xfrm>
            <a:off x="7343985" y="3367797"/>
            <a:ext cx="837281" cy="338554"/>
          </a:xfrm>
          <a:prstGeom prst="rect">
            <a:avLst/>
          </a:prstGeom>
          <a:noFill/>
        </p:spPr>
        <p:txBody>
          <a:bodyPr wrap="square" rtlCol="0">
            <a:spAutoFit/>
          </a:bodyPr>
          <a:lstStyle/>
          <a:p>
            <a:pPr marL="171450" indent="-171450">
              <a:buClr>
                <a:srgbClr val="00548A"/>
              </a:buClr>
              <a:buFont typeface="Wingdings" pitchFamily="2" charset="2"/>
              <a:buChar char="§"/>
            </a:pPr>
            <a:r>
              <a:rPr lang="en-US" sz="800" dirty="0">
                <a:solidFill>
                  <a:srgbClr val="474747"/>
                </a:solidFill>
                <a:latin typeface="Meta Offc Pro Normal" panose="020B0504030101020102" pitchFamily="34" charset="0"/>
              </a:rPr>
              <a:t>FICO DMP</a:t>
            </a:r>
            <a:br>
              <a:rPr lang="en-US" sz="800" dirty="0">
                <a:solidFill>
                  <a:srgbClr val="474747"/>
                </a:solidFill>
                <a:latin typeface="Meta Offc Pro Normal" panose="020B0504030101020102" pitchFamily="34" charset="0"/>
              </a:rPr>
            </a:br>
            <a:r>
              <a:rPr lang="en-US" sz="800" dirty="0">
                <a:solidFill>
                  <a:srgbClr val="474747"/>
                </a:solidFill>
                <a:latin typeface="Meta Offc Pro Normal" panose="020B0504030101020102" pitchFamily="34" charset="0"/>
              </a:rPr>
              <a:t>Insourced</a:t>
            </a:r>
          </a:p>
        </p:txBody>
      </p:sp>
      <p:sp>
        <p:nvSpPr>
          <p:cNvPr id="119" name="TextBox 118">
            <a:extLst>
              <a:ext uri="{FF2B5EF4-FFF2-40B4-BE49-F238E27FC236}">
                <a16:creationId xmlns:a16="http://schemas.microsoft.com/office/drawing/2014/main" id="{184C000A-02D4-9D4B-80FA-6AF558E1AF03}"/>
              </a:ext>
            </a:extLst>
          </p:cNvPr>
          <p:cNvSpPr txBox="1"/>
          <p:nvPr/>
        </p:nvSpPr>
        <p:spPr>
          <a:xfrm>
            <a:off x="7249199" y="2010298"/>
            <a:ext cx="299696"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8</a:t>
            </a:r>
          </a:p>
        </p:txBody>
      </p:sp>
      <p:cxnSp>
        <p:nvCxnSpPr>
          <p:cNvPr id="87" name="Elbow Connector 86">
            <a:extLst>
              <a:ext uri="{FF2B5EF4-FFF2-40B4-BE49-F238E27FC236}">
                <a16:creationId xmlns:a16="http://schemas.microsoft.com/office/drawing/2014/main" id="{0E85F33F-AFA8-3A45-AF31-BD90DD736552}"/>
              </a:ext>
            </a:extLst>
          </p:cNvPr>
          <p:cNvCxnSpPr>
            <a:cxnSpLocks/>
          </p:cNvCxnSpPr>
          <p:nvPr/>
        </p:nvCxnSpPr>
        <p:spPr>
          <a:xfrm rot="16200000" flipV="1">
            <a:off x="10846786" y="2237835"/>
            <a:ext cx="149377" cy="87413"/>
          </a:xfrm>
          <a:prstGeom prst="bentConnector3">
            <a:avLst>
              <a:gd name="adj1" fmla="val 50000"/>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3A27294E-E6E3-8341-AB6A-8E3A9C5B60C3}"/>
              </a:ext>
            </a:extLst>
          </p:cNvPr>
          <p:cNvSpPr/>
          <p:nvPr/>
        </p:nvSpPr>
        <p:spPr>
          <a:xfrm>
            <a:off x="9951760" y="2034640"/>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9" name="TextBox 18">
            <a:extLst>
              <a:ext uri="{FF2B5EF4-FFF2-40B4-BE49-F238E27FC236}">
                <a16:creationId xmlns:a16="http://schemas.microsoft.com/office/drawing/2014/main" id="{CD1223A8-B3FD-1E4B-8495-83A55D3416C3}"/>
              </a:ext>
            </a:extLst>
          </p:cNvPr>
          <p:cNvSpPr txBox="1"/>
          <p:nvPr/>
        </p:nvSpPr>
        <p:spPr>
          <a:xfrm>
            <a:off x="10727725" y="2020930"/>
            <a:ext cx="300082" cy="215444"/>
          </a:xfrm>
          <a:prstGeom prst="rect">
            <a:avLst/>
          </a:prstGeom>
          <a:noFill/>
        </p:spPr>
        <p:txBody>
          <a:bodyPr wrap="none" rtlCol="0">
            <a:spAutoFit/>
          </a:bodyPr>
          <a:lstStyle/>
          <a:p>
            <a:r>
              <a:rPr lang="en-US" sz="800" dirty="0">
                <a:solidFill>
                  <a:schemeClr val="bg1"/>
                </a:solidFill>
                <a:latin typeface="Meta Offc Pro Normal" panose="020B0504030101020102" pitchFamily="34" charset="0"/>
              </a:rPr>
              <a:t>11</a:t>
            </a:r>
          </a:p>
        </p:txBody>
      </p:sp>
      <p:cxnSp>
        <p:nvCxnSpPr>
          <p:cNvPr id="90" name="Elbow Connector 89">
            <a:extLst>
              <a:ext uri="{FF2B5EF4-FFF2-40B4-BE49-F238E27FC236}">
                <a16:creationId xmlns:a16="http://schemas.microsoft.com/office/drawing/2014/main" id="{85288595-D5D6-0648-B350-7F27E7D6E068}"/>
              </a:ext>
            </a:extLst>
          </p:cNvPr>
          <p:cNvCxnSpPr>
            <a:cxnSpLocks/>
          </p:cNvCxnSpPr>
          <p:nvPr/>
        </p:nvCxnSpPr>
        <p:spPr>
          <a:xfrm rot="16200000" flipV="1">
            <a:off x="9995799" y="2230641"/>
            <a:ext cx="149377" cy="87413"/>
          </a:xfrm>
          <a:prstGeom prst="bentConnector3">
            <a:avLst>
              <a:gd name="adj1" fmla="val 50000"/>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cxnSp>
        <p:nvCxnSpPr>
          <p:cNvPr id="92" name="Elbow Connector 91">
            <a:extLst>
              <a:ext uri="{FF2B5EF4-FFF2-40B4-BE49-F238E27FC236}">
                <a16:creationId xmlns:a16="http://schemas.microsoft.com/office/drawing/2014/main" id="{EADCB5FA-20BC-A94F-B56D-E9653F926858}"/>
              </a:ext>
            </a:extLst>
          </p:cNvPr>
          <p:cNvCxnSpPr>
            <a:cxnSpLocks/>
          </p:cNvCxnSpPr>
          <p:nvPr/>
        </p:nvCxnSpPr>
        <p:spPr>
          <a:xfrm rot="16200000" flipV="1">
            <a:off x="7403400" y="2206612"/>
            <a:ext cx="163720" cy="153298"/>
          </a:xfrm>
          <a:prstGeom prst="bentConnector3">
            <a:avLst>
              <a:gd name="adj1" fmla="val 66236"/>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4221E2A9-1CC3-6143-80B8-14FBD5351618}"/>
              </a:ext>
            </a:extLst>
          </p:cNvPr>
          <p:cNvSpPr/>
          <p:nvPr/>
        </p:nvSpPr>
        <p:spPr>
          <a:xfrm>
            <a:off x="9093624" y="2032283"/>
            <a:ext cx="174827" cy="17482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97" name="TextBox 96">
            <a:extLst>
              <a:ext uri="{FF2B5EF4-FFF2-40B4-BE49-F238E27FC236}">
                <a16:creationId xmlns:a16="http://schemas.microsoft.com/office/drawing/2014/main" id="{587C602B-E521-E944-BD84-B63A43CA05B0}"/>
              </a:ext>
            </a:extLst>
          </p:cNvPr>
          <p:cNvSpPr txBox="1"/>
          <p:nvPr/>
        </p:nvSpPr>
        <p:spPr>
          <a:xfrm>
            <a:off x="9889132" y="2020930"/>
            <a:ext cx="300082" cy="215444"/>
          </a:xfrm>
          <a:prstGeom prst="rect">
            <a:avLst/>
          </a:prstGeom>
          <a:noFill/>
        </p:spPr>
        <p:txBody>
          <a:bodyPr wrap="none" rtlCol="0">
            <a:spAutoFit/>
          </a:bodyPr>
          <a:lstStyle/>
          <a:p>
            <a:r>
              <a:rPr lang="en-US" sz="800" dirty="0">
                <a:solidFill>
                  <a:schemeClr val="bg1"/>
                </a:solidFill>
                <a:latin typeface="Meta Offc Pro Normal" panose="020B0504030101020102" pitchFamily="34" charset="0"/>
              </a:rPr>
              <a:t>10</a:t>
            </a:r>
          </a:p>
        </p:txBody>
      </p:sp>
      <p:cxnSp>
        <p:nvCxnSpPr>
          <p:cNvPr id="98" name="Elbow Connector 97">
            <a:extLst>
              <a:ext uri="{FF2B5EF4-FFF2-40B4-BE49-F238E27FC236}">
                <a16:creationId xmlns:a16="http://schemas.microsoft.com/office/drawing/2014/main" id="{AE24F4FC-2150-2749-BCC2-3F54BB628C80}"/>
              </a:ext>
            </a:extLst>
          </p:cNvPr>
          <p:cNvCxnSpPr>
            <a:cxnSpLocks/>
          </p:cNvCxnSpPr>
          <p:nvPr/>
        </p:nvCxnSpPr>
        <p:spPr>
          <a:xfrm rot="16200000" flipV="1">
            <a:off x="9144278" y="2237301"/>
            <a:ext cx="146846" cy="91012"/>
          </a:xfrm>
          <a:prstGeom prst="bentConnector3">
            <a:avLst>
              <a:gd name="adj1" fmla="val 50000"/>
            </a:avLst>
          </a:prstGeom>
          <a:ln w="12700">
            <a:solidFill>
              <a:srgbClr val="00548A"/>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27CE8FA-80EF-224F-9126-BE701CE06845}"/>
              </a:ext>
            </a:extLst>
          </p:cNvPr>
          <p:cNvSpPr txBox="1"/>
          <p:nvPr/>
        </p:nvSpPr>
        <p:spPr>
          <a:xfrm>
            <a:off x="1593111" y="105489"/>
            <a:ext cx="10153961" cy="246221"/>
          </a:xfrm>
          <a:prstGeom prst="rect">
            <a:avLst/>
          </a:prstGeom>
          <a:noFill/>
        </p:spPr>
        <p:txBody>
          <a:bodyPr wrap="square" lIns="164592"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chemeClr val="bg1"/>
                </a:solidFill>
                <a:latin typeface="Meta Offc Pro Medium" panose="020B0504030101020102" pitchFamily="34" charset="0"/>
              </a:rPr>
              <a:t>Platform Roadmap 2018–2020</a:t>
            </a:r>
          </a:p>
        </p:txBody>
      </p:sp>
      <p:sp>
        <p:nvSpPr>
          <p:cNvPr id="56" name="Rounded Rectangle 55">
            <a:extLst>
              <a:ext uri="{FF2B5EF4-FFF2-40B4-BE49-F238E27FC236}">
                <a16:creationId xmlns:a16="http://schemas.microsoft.com/office/drawing/2014/main" id="{26777AE0-F3E8-A54D-805B-2760B40D98FB}"/>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57" name="Rounded Rectangle 56">
            <a:extLst>
              <a:ext uri="{FF2B5EF4-FFF2-40B4-BE49-F238E27FC236}">
                <a16:creationId xmlns:a16="http://schemas.microsoft.com/office/drawing/2014/main" id="{78B7FAF9-7130-D348-AF45-1374987E2A9B}"/>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58" name="Rounded Rectangle 57">
            <a:extLst>
              <a:ext uri="{FF2B5EF4-FFF2-40B4-BE49-F238E27FC236}">
                <a16:creationId xmlns:a16="http://schemas.microsoft.com/office/drawing/2014/main" id="{66C7DD5F-9359-5441-989A-682A973879D4}"/>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59" name="Rounded Rectangle 58">
            <a:extLst>
              <a:ext uri="{FF2B5EF4-FFF2-40B4-BE49-F238E27FC236}">
                <a16:creationId xmlns:a16="http://schemas.microsoft.com/office/drawing/2014/main" id="{9012DB80-3446-684F-B9C1-513A40273F95}"/>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68" name="Rounded Rectangle 67">
            <a:extLst>
              <a:ext uri="{FF2B5EF4-FFF2-40B4-BE49-F238E27FC236}">
                <a16:creationId xmlns:a16="http://schemas.microsoft.com/office/drawing/2014/main" id="{E425DFDF-603D-5C44-94AF-606529D751A1}"/>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72" name="Rounded Rectangle 71">
            <a:extLst>
              <a:ext uri="{FF2B5EF4-FFF2-40B4-BE49-F238E27FC236}">
                <a16:creationId xmlns:a16="http://schemas.microsoft.com/office/drawing/2014/main" id="{65CF6F1C-3249-DA4D-A2DA-D65D3749ABED}"/>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2521795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82FA623-1FDC-6C4E-9C36-B8FDEAC93496}"/>
              </a:ext>
            </a:extLst>
          </p:cNvPr>
          <p:cNvGraphicFramePr>
            <a:graphicFrameLocks noGrp="1"/>
          </p:cNvGraphicFramePr>
          <p:nvPr>
            <p:ph idx="1"/>
            <p:extLst>
              <p:ext uri="{D42A27DB-BD31-4B8C-83A1-F6EECF244321}">
                <p14:modId xmlns:p14="http://schemas.microsoft.com/office/powerpoint/2010/main" val="1602243376"/>
              </p:ext>
            </p:extLst>
          </p:nvPr>
        </p:nvGraphicFramePr>
        <p:xfrm>
          <a:off x="533400" y="1447800"/>
          <a:ext cx="11201400" cy="3784127"/>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endParaRPr lang="en-US" sz="800" b="0" i="0" cap="none" spc="0" dirty="0">
                        <a:ln w="0"/>
                        <a:solidFill>
                          <a:srgbClr val="474747"/>
                        </a:solidFill>
                        <a:effectLst/>
                        <a:latin typeface="Meta Offc Pro Normal" panose="020B0504030101020102" pitchFamily="34" charset="0"/>
                      </a:endParaRPr>
                    </a:p>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Conduct workforce planning including</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org alignment</a:t>
                      </a:r>
                      <a:r>
                        <a:rPr lang="en-US" sz="800" b="0" i="0" cap="none" spc="0" baseline="0" dirty="0">
                          <a:ln w="0"/>
                          <a:solidFill>
                            <a:srgbClr val="474747"/>
                          </a:solidFill>
                          <a:effectLst/>
                          <a:latin typeface="Meta Offc Pro Normal" panose="020B0504030101020102" pitchFamily="34" charset="0"/>
                        </a:rPr>
                        <a:t> and skills assessment </a:t>
                      </a:r>
                      <a:endParaRPr lang="en-US" sz="800" b="0" i="0" cap="none" spc="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rabicPeriod"/>
                      </a:pPr>
                      <a:r>
                        <a:rPr lang="en-US" sz="800" b="0" i="0" cap="none" spc="0" baseline="0" dirty="0">
                          <a:ln w="0"/>
                          <a:solidFill>
                            <a:srgbClr val="474747"/>
                          </a:solidFill>
                          <a:effectLst/>
                          <a:latin typeface="Meta Offc Pro Normal" panose="020B0504030101020102" pitchFamily="34" charset="0"/>
                        </a:rPr>
                        <a:t>Workforce strategy, 2018–2020, defined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spcAft>
                          <a:spcPts val="600"/>
                        </a:spcAft>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Continuously improve talent acquisitions</a:t>
                      </a:r>
                      <a:br>
                        <a:rPr lang="en-US" sz="800" b="0" i="0" kern="1200" cap="none" spc="0" dirty="0">
                          <a:ln w="0"/>
                          <a:solidFill>
                            <a:srgbClr val="474747"/>
                          </a:solidFill>
                          <a:effectLst/>
                          <a:latin typeface="Meta Offc Pro Normal" panose="020B0504030101020102" pitchFamily="34" charset="0"/>
                          <a:ea typeface="+mn-ea"/>
                          <a:cs typeface="+mn-cs"/>
                        </a:rPr>
                      </a:br>
                      <a:r>
                        <a:rPr lang="en-US" sz="800" b="0" i="0" kern="1200" cap="none" spc="0" dirty="0">
                          <a:ln w="0"/>
                          <a:solidFill>
                            <a:srgbClr val="474747"/>
                          </a:solidFill>
                          <a:effectLst/>
                          <a:latin typeface="Meta Offc Pro Normal" panose="020B0504030101020102" pitchFamily="34" charset="0"/>
                          <a:ea typeface="+mn-ea"/>
                          <a:cs typeface="+mn-cs"/>
                        </a:rPr>
                        <a:t>processes  to win the talent wars</a:t>
                      </a:r>
                    </a:p>
                    <a:p>
                      <a:pPr marL="228600" indent="-228600" algn="l" defTabSz="914400" rtl="0" eaLnBrk="1" latinLnBrk="0" hangingPunct="1">
                        <a:lnSpc>
                          <a:spcPct val="150000"/>
                        </a:lnSpc>
                        <a:buClr>
                          <a:srgbClr val="00548A"/>
                        </a:buClr>
                        <a:buFont typeface="+mj-lt"/>
                        <a:buAutoNum type="alphaLcPeriod"/>
                        <a:defRPr/>
                      </a:pPr>
                      <a:r>
                        <a:rPr lang="en-US" sz="800" b="0" i="0" kern="1200" cap="none" spc="0" dirty="0">
                          <a:ln w="0"/>
                          <a:solidFill>
                            <a:srgbClr val="474747"/>
                          </a:solidFill>
                          <a:effectLst/>
                          <a:latin typeface="Meta Offc Pro Normal" panose="020B0504030101020102" pitchFamily="34" charset="0"/>
                          <a:ea typeface="+mn-ea"/>
                          <a:cs typeface="+mn-cs"/>
                        </a:rPr>
                        <a:t>Implement AAP New Hire Onboarding Program</a:t>
                      </a:r>
                    </a:p>
                    <a:p>
                      <a:pPr marL="228600" indent="-228600" algn="l" defTabSz="914400" rtl="0" eaLnBrk="1" latinLnBrk="0" hangingPunct="1">
                        <a:lnSpc>
                          <a:spcPct val="150000"/>
                        </a:lnSpc>
                        <a:buClr>
                          <a:srgbClr val="00548A"/>
                        </a:buClr>
                        <a:buFont typeface="+mj-lt"/>
                        <a:buAutoNum type="alphaLcPeriod"/>
                        <a:defRPr/>
                      </a:pPr>
                      <a:r>
                        <a:rPr lang="en-US" sz="800" b="0" i="0" kern="1200" cap="none" spc="0" dirty="0">
                          <a:ln w="0"/>
                          <a:solidFill>
                            <a:srgbClr val="474747"/>
                          </a:solidFill>
                          <a:effectLst/>
                          <a:latin typeface="Meta Offc Pro Normal" panose="020B0504030101020102" pitchFamily="34" charset="0"/>
                          <a:ea typeface="+mn-ea"/>
                          <a:cs typeface="+mn-cs"/>
                        </a:rPr>
                        <a:t>Improve Interviewing Techniques </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rabicPeriod"/>
                      </a:pPr>
                      <a:r>
                        <a:rPr lang="en-US" sz="800" b="0" i="0" cap="none" spc="0" baseline="0" dirty="0">
                          <a:ln w="0"/>
                          <a:solidFill>
                            <a:srgbClr val="474747"/>
                          </a:solidFill>
                          <a:effectLst/>
                          <a:latin typeface="Meta Offc Pro Normal" panose="020B0504030101020102" pitchFamily="34" charset="0"/>
                        </a:rPr>
                        <a:t>Achieve time-to-hire of 30 days </a:t>
                      </a:r>
                    </a:p>
                    <a:p>
                      <a:pPr marL="228600" indent="-228600">
                        <a:lnSpc>
                          <a:spcPct val="100000"/>
                        </a:lnSpc>
                        <a:buFont typeface="+mj-lt"/>
                        <a:buAutoNum type="arabicPeriod"/>
                      </a:pPr>
                      <a:r>
                        <a:rPr lang="en-US" sz="800" b="0" i="0" cap="none" spc="0" baseline="0" dirty="0">
                          <a:ln w="0"/>
                          <a:solidFill>
                            <a:srgbClr val="474747"/>
                          </a:solidFill>
                          <a:effectLst/>
                          <a:latin typeface="Meta Offc Pro Normal" panose="020B0504030101020102" pitchFamily="34" charset="0"/>
                        </a:rPr>
                        <a:t>&lt; 5% attrition, year 1 new hires </a:t>
                      </a:r>
                    </a:p>
                    <a:p>
                      <a:pPr marL="228600" indent="-228600">
                        <a:lnSpc>
                          <a:spcPct val="100000"/>
                        </a:lnSpc>
                        <a:buFont typeface="+mj-lt"/>
                        <a:buAutoNum type="arabicPeriod"/>
                      </a:pPr>
                      <a:r>
                        <a:rPr lang="en-US" sz="800" b="0" i="0" cap="none" spc="0" baseline="0" dirty="0">
                          <a:ln w="0"/>
                          <a:solidFill>
                            <a:srgbClr val="474747"/>
                          </a:solidFill>
                          <a:effectLst/>
                          <a:latin typeface="Meta Offc Pro Normal" panose="020B0504030101020102" pitchFamily="34" charset="0"/>
                        </a:rPr>
                        <a:t>Fill 10 positions per month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spcAft>
                          <a:spcPts val="600"/>
                        </a:spcAft>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New hands-on technical, solutioning and</a:t>
                      </a:r>
                      <a:br>
                        <a:rPr lang="en-US" sz="800" b="0" i="0" kern="1200" cap="none" spc="0" dirty="0">
                          <a:ln w="0"/>
                          <a:solidFill>
                            <a:srgbClr val="474747"/>
                          </a:solidFill>
                          <a:effectLst/>
                          <a:latin typeface="Meta Offc Pro Normal" panose="020B0504030101020102" pitchFamily="34" charset="0"/>
                          <a:ea typeface="+mn-ea"/>
                          <a:cs typeface="+mn-cs"/>
                        </a:rPr>
                      </a:br>
                      <a:r>
                        <a:rPr lang="en-US" sz="800" b="0" i="0" kern="1200" cap="none" spc="0" dirty="0">
                          <a:ln w="0"/>
                          <a:solidFill>
                            <a:srgbClr val="474747"/>
                          </a:solidFill>
                          <a:effectLst/>
                          <a:latin typeface="Meta Offc Pro Normal" panose="020B0504030101020102" pitchFamily="34" charset="0"/>
                          <a:ea typeface="+mn-ea"/>
                          <a:cs typeface="+mn-cs"/>
                        </a:rPr>
                        <a:t>business training programs developed</a:t>
                      </a:r>
                    </a:p>
                    <a:p>
                      <a:pPr marL="228600" indent="-228600" algn="l" defTabSz="914400" rtl="0" eaLnBrk="1" latinLnBrk="0" hangingPunct="1">
                        <a:lnSpc>
                          <a:spcPct val="150000"/>
                        </a:lnSpc>
                        <a:buClr>
                          <a:srgbClr val="00548A"/>
                        </a:buClr>
                        <a:buFont typeface="+mj-lt"/>
                        <a:buAutoNum type="alphaLcPeriod"/>
                        <a:defRPr/>
                      </a:pPr>
                      <a:r>
                        <a:rPr lang="en-US" sz="800" b="0" i="0" kern="1200" cap="none" spc="0" dirty="0">
                          <a:ln w="0"/>
                          <a:solidFill>
                            <a:srgbClr val="474747"/>
                          </a:solidFill>
                          <a:effectLst/>
                          <a:latin typeface="Meta Offc Pro Normal" panose="020B0504030101020102" pitchFamily="34" charset="0"/>
                          <a:ea typeface="+mn-ea"/>
                          <a:cs typeface="+mn-cs"/>
                        </a:rPr>
                        <a:t>AWS Cloud Training  </a:t>
                      </a:r>
                    </a:p>
                    <a:p>
                      <a:pPr marL="228600" indent="-228600" algn="l" defTabSz="914400" rtl="0" eaLnBrk="1" latinLnBrk="0" hangingPunct="1">
                        <a:lnSpc>
                          <a:spcPct val="150000"/>
                        </a:lnSpc>
                        <a:buClr>
                          <a:srgbClr val="00548A"/>
                        </a:buClr>
                        <a:buFont typeface="+mj-lt"/>
                        <a:buAutoNum type="alphaLcPeriod"/>
                        <a:defRPr/>
                      </a:pPr>
                      <a:r>
                        <a:rPr lang="en-US" sz="800" b="0" i="0" kern="1200" cap="none" spc="0" dirty="0">
                          <a:ln w="0"/>
                          <a:solidFill>
                            <a:srgbClr val="474747"/>
                          </a:solidFill>
                          <a:effectLst/>
                          <a:latin typeface="Meta Offc Pro Normal" panose="020B0504030101020102" pitchFamily="34" charset="0"/>
                          <a:ea typeface="+mn-ea"/>
                          <a:cs typeface="+mn-cs"/>
                        </a:rPr>
                        <a:t>Leadership Communications    </a:t>
                      </a:r>
                    </a:p>
                    <a:p>
                      <a:pPr marL="228600" indent="-228600" algn="l" defTabSz="914400" rtl="0" eaLnBrk="1" latinLnBrk="0" hangingPunct="1">
                        <a:lnSpc>
                          <a:spcPct val="150000"/>
                        </a:lnSpc>
                        <a:buClr>
                          <a:srgbClr val="00548A"/>
                        </a:buClr>
                        <a:buFont typeface="+mj-lt"/>
                        <a:buAutoNum type="alphaLcPeriod"/>
                        <a:defRPr/>
                      </a:pPr>
                      <a:r>
                        <a:rPr lang="en-US" sz="800" b="0" i="0" kern="1200" cap="none" spc="0" dirty="0">
                          <a:ln w="0"/>
                          <a:solidFill>
                            <a:srgbClr val="474747"/>
                          </a:solidFill>
                          <a:effectLst/>
                          <a:latin typeface="Meta Offc Pro Normal" panose="020B0504030101020102" pitchFamily="34" charset="0"/>
                          <a:ea typeface="+mn-ea"/>
                          <a:cs typeface="+mn-cs"/>
                        </a:rPr>
                        <a:t>Outstanding Manager </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rabicPeriod"/>
                      </a:pPr>
                      <a:r>
                        <a:rPr lang="en-US" sz="800" b="0" i="0" dirty="0">
                          <a:solidFill>
                            <a:srgbClr val="474747"/>
                          </a:solidFill>
                          <a:latin typeface="Meta Offc Pro Normal" panose="020B0504030101020102" pitchFamily="34" charset="0"/>
                        </a:rPr>
                        <a:t>Improved understanding</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of current cloud technology  </a:t>
                      </a:r>
                    </a:p>
                    <a:p>
                      <a:pPr marL="228600" indent="-228600">
                        <a:lnSpc>
                          <a:spcPct val="100000"/>
                        </a:lnSpc>
                        <a:buFont typeface="+mj-lt"/>
                        <a:buAutoNum type="arabicPeriod"/>
                      </a:pPr>
                      <a:r>
                        <a:rPr lang="en-US" sz="800" b="0" i="0" dirty="0">
                          <a:solidFill>
                            <a:srgbClr val="474747"/>
                          </a:solidFill>
                          <a:latin typeface="Meta Offc Pro Normal" panose="020B0504030101020102" pitchFamily="34" charset="0"/>
                        </a:rPr>
                        <a:t>Improved leadership</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and solutioning skills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4</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600"/>
                        </a:spcAft>
                        <a:buClrTx/>
                        <a:buSzTx/>
                        <a:buFont typeface="+mj-lt"/>
                        <a:buNone/>
                        <a:tabLst/>
                        <a:defRPr/>
                      </a:pPr>
                      <a:r>
                        <a:rPr lang="en-US" sz="800" b="0" i="0" kern="1200" cap="none" spc="0" dirty="0">
                          <a:ln w="0"/>
                          <a:solidFill>
                            <a:srgbClr val="474747"/>
                          </a:solidFill>
                          <a:effectLst/>
                          <a:latin typeface="Meta Offc Pro Normal" panose="020B0504030101020102" pitchFamily="34" charset="0"/>
                          <a:ea typeface="+mn-ea"/>
                          <a:cs typeface="+mn-cs"/>
                        </a:rPr>
                        <a:t>Grow Analytics Thought Leadership</a:t>
                      </a:r>
                    </a:p>
                    <a:p>
                      <a:pPr marL="228600" marR="0" lvl="0" indent="-228600" algn="l" defTabSz="914400" rtl="0" eaLnBrk="1" fontAlgn="auto" latinLnBrk="0" hangingPunct="1">
                        <a:lnSpc>
                          <a:spcPct val="150000"/>
                        </a:lnSpc>
                        <a:spcBef>
                          <a:spcPts val="0"/>
                        </a:spcBef>
                        <a:spcAft>
                          <a:spcPts val="0"/>
                        </a:spcAft>
                        <a:buClr>
                          <a:srgbClr val="00548A"/>
                        </a:buClr>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Hackathons</a:t>
                      </a:r>
                    </a:p>
                    <a:p>
                      <a:pPr marL="228600" marR="0" lvl="0" indent="-228600" algn="l" defTabSz="914400" rtl="0" eaLnBrk="1" fontAlgn="auto" latinLnBrk="0" hangingPunct="1">
                        <a:lnSpc>
                          <a:spcPct val="150000"/>
                        </a:lnSpc>
                        <a:spcBef>
                          <a:spcPts val="0"/>
                        </a:spcBef>
                        <a:spcAft>
                          <a:spcPts val="0"/>
                        </a:spcAft>
                        <a:buClr>
                          <a:srgbClr val="00548A"/>
                        </a:buClr>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AAP Speaker Series </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rabicPeriod"/>
                      </a:pPr>
                      <a:r>
                        <a:rPr lang="en-US" sz="800" b="0" i="0" cap="none" spc="0" dirty="0">
                          <a:ln w="0"/>
                          <a:solidFill>
                            <a:srgbClr val="474747"/>
                          </a:solidFill>
                          <a:effectLst/>
                          <a:latin typeface="Meta Offc Pro Normal" panose="020B0504030101020102" pitchFamily="34" charset="0"/>
                        </a:rPr>
                        <a:t>Implement innovative customer-</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impacting analytics solutions  </a:t>
                      </a:r>
                    </a:p>
                    <a:p>
                      <a:pPr marL="228600" indent="-228600">
                        <a:lnSpc>
                          <a:spcPct val="100000"/>
                        </a:lnSpc>
                        <a:buFont typeface="+mj-lt"/>
                        <a:buAutoNum type="arabicPeriod"/>
                      </a:pPr>
                      <a:r>
                        <a:rPr lang="en-US" sz="800" b="0" i="0" cap="none" spc="0" dirty="0">
                          <a:ln w="0"/>
                          <a:solidFill>
                            <a:srgbClr val="474747"/>
                          </a:solidFill>
                          <a:effectLst/>
                          <a:latin typeface="Meta Offc Pro Normal" panose="020B0504030101020102" pitchFamily="34" charset="0"/>
                        </a:rPr>
                        <a:t>Sought-after in industry for</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innovative approaches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129391"/>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5</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Continuously improve org</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engagement and effectiveness </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rabicPeriod"/>
                      </a:pPr>
                      <a:r>
                        <a:rPr lang="en-US" sz="800" b="0" i="0" cap="none" spc="0" dirty="0">
                          <a:ln w="0"/>
                          <a:solidFill>
                            <a:srgbClr val="474747"/>
                          </a:solidFill>
                          <a:effectLst/>
                          <a:latin typeface="Meta Offc Pro Normal" panose="020B0504030101020102" pitchFamily="34" charset="0"/>
                        </a:rPr>
                        <a:t>90% response rate to Barometer survey  (Nov 1)</a:t>
                      </a:r>
                    </a:p>
                    <a:p>
                      <a:pPr marL="228600" indent="-228600">
                        <a:lnSpc>
                          <a:spcPct val="100000"/>
                        </a:lnSpc>
                        <a:buFont typeface="+mj-lt"/>
                        <a:buAutoNum type="arabicPeriod"/>
                      </a:pPr>
                      <a:r>
                        <a:rPr lang="en-US" sz="800" b="0" i="0" cap="none" spc="0" dirty="0">
                          <a:ln w="0"/>
                          <a:solidFill>
                            <a:srgbClr val="474747"/>
                          </a:solidFill>
                          <a:effectLst/>
                          <a:latin typeface="Meta Offc Pro Normal" panose="020B0504030101020102" pitchFamily="34" charset="0"/>
                        </a:rPr>
                        <a:t>10% improvement in 3 targeted areas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27048712"/>
                  </a:ext>
                </a:extLst>
              </a:tr>
            </a:tbl>
          </a:graphicData>
        </a:graphic>
      </p:graphicFrame>
      <p:sp>
        <p:nvSpPr>
          <p:cNvPr id="26" name="Text Placeholder 2">
            <a:extLst>
              <a:ext uri="{FF2B5EF4-FFF2-40B4-BE49-F238E27FC236}">
                <a16:creationId xmlns:a16="http://schemas.microsoft.com/office/drawing/2014/main" id="{164E0768-82E2-E040-80E5-28C86750F6BA}"/>
              </a:ext>
            </a:extLst>
          </p:cNvPr>
          <p:cNvSpPr txBox="1">
            <a:spLocks/>
          </p:cNvSpPr>
          <p:nvPr/>
        </p:nvSpPr>
        <p:spPr>
          <a:xfrm>
            <a:off x="457200" y="685800"/>
            <a:ext cx="11277600" cy="914400"/>
          </a:xfrm>
          <a:prstGeom prst="rect">
            <a:avLst/>
          </a:prstGeom>
        </p:spPr>
        <p:txBody>
          <a:bodyPr vert="horz" lIns="0" tIns="0" rIns="0" bIns="0" rtlCol="0">
            <a:normAutofit/>
          </a:bodyPr>
          <a:lstStyle>
            <a:lvl1pPr marL="0" indent="0" algn="l" defTabSz="914400" rtl="0" eaLnBrk="1" latinLnBrk="0" hangingPunct="1">
              <a:lnSpc>
                <a:spcPts val="3200"/>
              </a:lnSpc>
              <a:spcBef>
                <a:spcPts val="1600"/>
              </a:spcBef>
              <a:buClr>
                <a:srgbClr val="00548A"/>
              </a:buClr>
              <a:buFont typeface="Wingdings" pitchFamily="2" charset="2"/>
              <a:buNone/>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 to 2020 Roadmap: People</a:t>
            </a:r>
          </a:p>
        </p:txBody>
      </p:sp>
      <p:sp>
        <p:nvSpPr>
          <p:cNvPr id="11" name="Progress">
            <a:extLst>
              <a:ext uri="{FF2B5EF4-FFF2-40B4-BE49-F238E27FC236}">
                <a16:creationId xmlns:a16="http://schemas.microsoft.com/office/drawing/2014/main" id="{A6456A1B-F46C-0640-B098-771F21E0ADF3}"/>
              </a:ext>
            </a:extLst>
          </p:cNvPr>
          <p:cNvSpPr/>
          <p:nvPr/>
        </p:nvSpPr>
        <p:spPr>
          <a:xfrm>
            <a:off x="3520561" y="4987503"/>
            <a:ext cx="54864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9" name="Progress">
            <a:extLst>
              <a:ext uri="{FF2B5EF4-FFF2-40B4-BE49-F238E27FC236}">
                <a16:creationId xmlns:a16="http://schemas.microsoft.com/office/drawing/2014/main" id="{E5A6AA77-1CC2-DB46-B664-1A350967C12C}"/>
              </a:ext>
            </a:extLst>
          </p:cNvPr>
          <p:cNvSpPr/>
          <p:nvPr/>
        </p:nvSpPr>
        <p:spPr>
          <a:xfrm>
            <a:off x="5350950" y="458802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0" name="Progress">
            <a:extLst>
              <a:ext uri="{FF2B5EF4-FFF2-40B4-BE49-F238E27FC236}">
                <a16:creationId xmlns:a16="http://schemas.microsoft.com/office/drawing/2014/main" id="{52FC02CE-B749-444F-A607-36B07C22AB8E}"/>
              </a:ext>
            </a:extLst>
          </p:cNvPr>
          <p:cNvSpPr/>
          <p:nvPr/>
        </p:nvSpPr>
        <p:spPr>
          <a:xfrm>
            <a:off x="5810535" y="458802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1" name="Progress">
            <a:extLst>
              <a:ext uri="{FF2B5EF4-FFF2-40B4-BE49-F238E27FC236}">
                <a16:creationId xmlns:a16="http://schemas.microsoft.com/office/drawing/2014/main" id="{1228DB32-7522-FB42-82D4-FF18813ADFE9}"/>
              </a:ext>
            </a:extLst>
          </p:cNvPr>
          <p:cNvSpPr/>
          <p:nvPr/>
        </p:nvSpPr>
        <p:spPr>
          <a:xfrm>
            <a:off x="6270120" y="458802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2" name="Progress">
            <a:extLst>
              <a:ext uri="{FF2B5EF4-FFF2-40B4-BE49-F238E27FC236}">
                <a16:creationId xmlns:a16="http://schemas.microsoft.com/office/drawing/2014/main" id="{574D084D-27FE-AC42-8F24-99F464057FD8}"/>
              </a:ext>
            </a:extLst>
          </p:cNvPr>
          <p:cNvSpPr/>
          <p:nvPr/>
        </p:nvSpPr>
        <p:spPr>
          <a:xfrm>
            <a:off x="6729705" y="458802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4" name="Progress">
            <a:extLst>
              <a:ext uri="{FF2B5EF4-FFF2-40B4-BE49-F238E27FC236}">
                <a16:creationId xmlns:a16="http://schemas.microsoft.com/office/drawing/2014/main" id="{D05DA53B-14CB-5742-BCB2-6B383AF8008B}"/>
              </a:ext>
            </a:extLst>
          </p:cNvPr>
          <p:cNvSpPr/>
          <p:nvPr/>
        </p:nvSpPr>
        <p:spPr>
          <a:xfrm>
            <a:off x="7189290" y="458802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5" name="Progress">
            <a:extLst>
              <a:ext uri="{FF2B5EF4-FFF2-40B4-BE49-F238E27FC236}">
                <a16:creationId xmlns:a16="http://schemas.microsoft.com/office/drawing/2014/main" id="{CBF168E6-3539-EA4B-B7B8-B47BB8AD2A56}"/>
              </a:ext>
            </a:extLst>
          </p:cNvPr>
          <p:cNvSpPr/>
          <p:nvPr/>
        </p:nvSpPr>
        <p:spPr>
          <a:xfrm>
            <a:off x="7648875" y="458802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6" name="Progress">
            <a:extLst>
              <a:ext uri="{FF2B5EF4-FFF2-40B4-BE49-F238E27FC236}">
                <a16:creationId xmlns:a16="http://schemas.microsoft.com/office/drawing/2014/main" id="{887DE9E2-A0C8-604A-A462-ACAD8DFB45F6}"/>
              </a:ext>
            </a:extLst>
          </p:cNvPr>
          <p:cNvSpPr/>
          <p:nvPr/>
        </p:nvSpPr>
        <p:spPr>
          <a:xfrm>
            <a:off x="8108460" y="458802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7" name="Progress">
            <a:extLst>
              <a:ext uri="{FF2B5EF4-FFF2-40B4-BE49-F238E27FC236}">
                <a16:creationId xmlns:a16="http://schemas.microsoft.com/office/drawing/2014/main" id="{37D0A176-3B9C-D840-B388-B2A39D204A22}"/>
              </a:ext>
            </a:extLst>
          </p:cNvPr>
          <p:cNvSpPr/>
          <p:nvPr/>
        </p:nvSpPr>
        <p:spPr>
          <a:xfrm>
            <a:off x="8568049" y="4587237"/>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9" name="Progress">
            <a:extLst>
              <a:ext uri="{FF2B5EF4-FFF2-40B4-BE49-F238E27FC236}">
                <a16:creationId xmlns:a16="http://schemas.microsoft.com/office/drawing/2014/main" id="{A95A92C7-498B-0D49-96A4-9B1F2D515A08}"/>
              </a:ext>
            </a:extLst>
          </p:cNvPr>
          <p:cNvSpPr/>
          <p:nvPr/>
        </p:nvSpPr>
        <p:spPr>
          <a:xfrm>
            <a:off x="5812341" y="4335348"/>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40" name="Progress">
            <a:extLst>
              <a:ext uri="{FF2B5EF4-FFF2-40B4-BE49-F238E27FC236}">
                <a16:creationId xmlns:a16="http://schemas.microsoft.com/office/drawing/2014/main" id="{59A23890-5847-2340-A0C2-DB068623E86A}"/>
              </a:ext>
            </a:extLst>
          </p:cNvPr>
          <p:cNvSpPr/>
          <p:nvPr/>
        </p:nvSpPr>
        <p:spPr>
          <a:xfrm>
            <a:off x="6729705" y="4335348"/>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41" name="Progress">
            <a:extLst>
              <a:ext uri="{FF2B5EF4-FFF2-40B4-BE49-F238E27FC236}">
                <a16:creationId xmlns:a16="http://schemas.microsoft.com/office/drawing/2014/main" id="{4889CE69-C5DC-8E4B-A4C9-7783D65CEBCC}"/>
              </a:ext>
            </a:extLst>
          </p:cNvPr>
          <p:cNvSpPr/>
          <p:nvPr/>
        </p:nvSpPr>
        <p:spPr>
          <a:xfrm>
            <a:off x="7628202" y="4335348"/>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42" name="Progress">
            <a:extLst>
              <a:ext uri="{FF2B5EF4-FFF2-40B4-BE49-F238E27FC236}">
                <a16:creationId xmlns:a16="http://schemas.microsoft.com/office/drawing/2014/main" id="{2707C916-FD1E-7942-9FA2-1713BD0BC053}"/>
              </a:ext>
            </a:extLst>
          </p:cNvPr>
          <p:cNvSpPr/>
          <p:nvPr/>
        </p:nvSpPr>
        <p:spPr>
          <a:xfrm>
            <a:off x="8568049" y="434338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43" name="Progress">
            <a:extLst>
              <a:ext uri="{FF2B5EF4-FFF2-40B4-BE49-F238E27FC236}">
                <a16:creationId xmlns:a16="http://schemas.microsoft.com/office/drawing/2014/main" id="{B5216FB8-DBB7-554A-8495-0F66C34BE483}"/>
              </a:ext>
            </a:extLst>
          </p:cNvPr>
          <p:cNvSpPr/>
          <p:nvPr/>
        </p:nvSpPr>
        <p:spPr>
          <a:xfrm>
            <a:off x="4891365" y="3645978"/>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44" name="Progress">
            <a:extLst>
              <a:ext uri="{FF2B5EF4-FFF2-40B4-BE49-F238E27FC236}">
                <a16:creationId xmlns:a16="http://schemas.microsoft.com/office/drawing/2014/main" id="{A17C1C29-F9BE-A74D-AD36-E338B57B79F9}"/>
              </a:ext>
            </a:extLst>
          </p:cNvPr>
          <p:cNvSpPr/>
          <p:nvPr/>
        </p:nvSpPr>
        <p:spPr>
          <a:xfrm>
            <a:off x="4431780" y="3382426"/>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46" name="Progress">
            <a:extLst>
              <a:ext uri="{FF2B5EF4-FFF2-40B4-BE49-F238E27FC236}">
                <a16:creationId xmlns:a16="http://schemas.microsoft.com/office/drawing/2014/main" id="{49C35B09-4B7E-1142-B96C-C002FE25322E}"/>
              </a:ext>
            </a:extLst>
          </p:cNvPr>
          <p:cNvSpPr/>
          <p:nvPr/>
        </p:nvSpPr>
        <p:spPr>
          <a:xfrm>
            <a:off x="3520561" y="2624853"/>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47" name="Progress">
            <a:extLst>
              <a:ext uri="{FF2B5EF4-FFF2-40B4-BE49-F238E27FC236}">
                <a16:creationId xmlns:a16="http://schemas.microsoft.com/office/drawing/2014/main" id="{2D7F5AE9-A8EB-6A41-9332-B8FEAF8FA044}"/>
              </a:ext>
            </a:extLst>
          </p:cNvPr>
          <p:cNvSpPr/>
          <p:nvPr/>
        </p:nvSpPr>
        <p:spPr>
          <a:xfrm>
            <a:off x="3977761" y="2913150"/>
            <a:ext cx="9144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3" name="Progress">
            <a:extLst>
              <a:ext uri="{FF2B5EF4-FFF2-40B4-BE49-F238E27FC236}">
                <a16:creationId xmlns:a16="http://schemas.microsoft.com/office/drawing/2014/main" id="{B5216FB8-DBB7-554A-8495-0F66C34BE483}"/>
              </a:ext>
            </a:extLst>
          </p:cNvPr>
          <p:cNvSpPr/>
          <p:nvPr/>
        </p:nvSpPr>
        <p:spPr>
          <a:xfrm>
            <a:off x="6044305" y="3909530"/>
            <a:ext cx="43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3" name="Rounded Rectangle 22">
            <a:extLst>
              <a:ext uri="{FF2B5EF4-FFF2-40B4-BE49-F238E27FC236}">
                <a16:creationId xmlns:a16="http://schemas.microsoft.com/office/drawing/2014/main" id="{EFBA1256-0194-2B41-9C0F-8BD67D03EC86}"/>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4" name="Rounded Rectangle 23">
            <a:extLst>
              <a:ext uri="{FF2B5EF4-FFF2-40B4-BE49-F238E27FC236}">
                <a16:creationId xmlns:a16="http://schemas.microsoft.com/office/drawing/2014/main" id="{4DFFFC47-6C02-A74E-94DF-FFB65DA0440F}"/>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5" name="Rounded Rectangle 24">
            <a:extLst>
              <a:ext uri="{FF2B5EF4-FFF2-40B4-BE49-F238E27FC236}">
                <a16:creationId xmlns:a16="http://schemas.microsoft.com/office/drawing/2014/main" id="{192135D9-D432-C94B-A7B7-47D06C20EFD5}"/>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7" name="Rounded Rectangle 26">
            <a:extLst>
              <a:ext uri="{FF2B5EF4-FFF2-40B4-BE49-F238E27FC236}">
                <a16:creationId xmlns:a16="http://schemas.microsoft.com/office/drawing/2014/main" id="{1FC9D2E7-1B6B-964C-BC8C-1740A946BB08}"/>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8" name="Rounded Rectangle 27">
            <a:extLst>
              <a:ext uri="{FF2B5EF4-FFF2-40B4-BE49-F238E27FC236}">
                <a16:creationId xmlns:a16="http://schemas.microsoft.com/office/drawing/2014/main" id="{F8DEF3DC-FF8C-AC46-836C-2333532CDDE6}"/>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38" name="Rounded Rectangle 37">
            <a:extLst>
              <a:ext uri="{FF2B5EF4-FFF2-40B4-BE49-F238E27FC236}">
                <a16:creationId xmlns:a16="http://schemas.microsoft.com/office/drawing/2014/main" id="{D1EA110B-D42F-E843-AAF5-E2400C82F3C6}"/>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45" name="Rectangle 44">
            <a:extLst>
              <a:ext uri="{FF2B5EF4-FFF2-40B4-BE49-F238E27FC236}">
                <a16:creationId xmlns:a16="http://schemas.microsoft.com/office/drawing/2014/main" id="{7232991C-7C62-F644-A6CB-015A8D464F1F}"/>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7" name="Group 6">
            <a:extLst>
              <a:ext uri="{FF2B5EF4-FFF2-40B4-BE49-F238E27FC236}">
                <a16:creationId xmlns:a16="http://schemas.microsoft.com/office/drawing/2014/main" id="{2DA05577-EE45-7E46-8597-A020893E402E}"/>
              </a:ext>
            </a:extLst>
          </p:cNvPr>
          <p:cNvGrpSpPr/>
          <p:nvPr/>
        </p:nvGrpSpPr>
        <p:grpSpPr>
          <a:xfrm>
            <a:off x="9637826" y="1765561"/>
            <a:ext cx="1920416" cy="123111"/>
            <a:chOff x="9637826" y="1765561"/>
            <a:chExt cx="1920416" cy="123111"/>
          </a:xfrm>
        </p:grpSpPr>
        <p:grpSp>
          <p:nvGrpSpPr>
            <p:cNvPr id="3" name="Group 2">
              <a:extLst>
                <a:ext uri="{FF2B5EF4-FFF2-40B4-BE49-F238E27FC236}">
                  <a16:creationId xmlns:a16="http://schemas.microsoft.com/office/drawing/2014/main" id="{8EBDEFAF-2954-A54D-8D1F-02B51AAD1089}"/>
                </a:ext>
              </a:extLst>
            </p:cNvPr>
            <p:cNvGrpSpPr/>
            <p:nvPr/>
          </p:nvGrpSpPr>
          <p:grpSpPr>
            <a:xfrm>
              <a:off x="10872442" y="1765561"/>
              <a:ext cx="685800" cy="123111"/>
              <a:chOff x="10690420" y="1765561"/>
              <a:chExt cx="685800" cy="123111"/>
            </a:xfrm>
          </p:grpSpPr>
          <p:sp>
            <p:nvSpPr>
              <p:cNvPr id="52" name="Progress">
                <a:extLst>
                  <a:ext uri="{FF2B5EF4-FFF2-40B4-BE49-F238E27FC236}">
                    <a16:creationId xmlns:a16="http://schemas.microsoft.com/office/drawing/2014/main" id="{B7BB6E69-7700-C34D-9018-32EDF7F60313}"/>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53" name="TextBox 52">
                <a:extLst>
                  <a:ext uri="{FF2B5EF4-FFF2-40B4-BE49-F238E27FC236}">
                    <a16:creationId xmlns:a16="http://schemas.microsoft.com/office/drawing/2014/main" id="{6BA43396-2CD0-B848-85A0-83F852C9082B}"/>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5" name="Group 4">
              <a:extLst>
                <a:ext uri="{FF2B5EF4-FFF2-40B4-BE49-F238E27FC236}">
                  <a16:creationId xmlns:a16="http://schemas.microsoft.com/office/drawing/2014/main" id="{5097A9D2-CED1-9D4A-8E6C-9C8FB8710DFF}"/>
                </a:ext>
              </a:extLst>
            </p:cNvPr>
            <p:cNvGrpSpPr/>
            <p:nvPr/>
          </p:nvGrpSpPr>
          <p:grpSpPr>
            <a:xfrm>
              <a:off x="9637826" y="1781396"/>
              <a:ext cx="1055115" cy="91440"/>
              <a:chOff x="9654540" y="1775428"/>
              <a:chExt cx="1055115" cy="91440"/>
            </a:xfrm>
          </p:grpSpPr>
          <p:sp>
            <p:nvSpPr>
              <p:cNvPr id="49" name="Progress">
                <a:extLst>
                  <a:ext uri="{FF2B5EF4-FFF2-40B4-BE49-F238E27FC236}">
                    <a16:creationId xmlns:a16="http://schemas.microsoft.com/office/drawing/2014/main" id="{6B9EE349-7BAC-D142-9D62-28286EDAD7D9}"/>
                  </a:ext>
                </a:extLst>
              </p:cNvPr>
              <p:cNvSpPr/>
              <p:nvPr/>
            </p:nvSpPr>
            <p:spPr>
              <a:xfrm flipV="1">
                <a:off x="10294620" y="1784572"/>
                <a:ext cx="415035" cy="73152"/>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9" name="TextBox 98">
                <a:extLst>
                  <a:ext uri="{FF2B5EF4-FFF2-40B4-BE49-F238E27FC236}">
                    <a16:creationId xmlns:a16="http://schemas.microsoft.com/office/drawing/2014/main" id="{756621D6-F3F2-DE48-B0C2-8416EC3A6857}"/>
                  </a:ext>
                </a:extLst>
              </p:cNvPr>
              <p:cNvSpPr txBox="1"/>
              <p:nvPr/>
            </p:nvSpPr>
            <p:spPr>
              <a:xfrm>
                <a:off x="9654540" y="1775428"/>
                <a:ext cx="640080" cy="91440"/>
              </a:xfrm>
              <a:prstGeom prst="rect">
                <a:avLst/>
              </a:prstGeom>
              <a:noFill/>
            </p:spPr>
            <p:txBody>
              <a:bodyPr wrap="square" lIns="0" tIns="0" rIns="45720" bIns="0" rtlCol="0" anchor="ctr">
                <a:spAutoFit/>
              </a:bodyPr>
              <a:lstStyle/>
              <a:p>
                <a:pPr algn="r"/>
                <a:r>
                  <a:rPr lang="en-US" sz="800" dirty="0">
                    <a:solidFill>
                      <a:srgbClr val="FF6000"/>
                    </a:solidFill>
                    <a:latin typeface="Meta Offc Pro Normal" panose="020B0504030101020102" pitchFamily="34" charset="0"/>
                  </a:rPr>
                  <a:t>Critical Path</a:t>
                </a:r>
              </a:p>
            </p:txBody>
          </p:sp>
        </p:grpSp>
      </p:grpSp>
      <p:sp>
        <p:nvSpPr>
          <p:cNvPr id="76" name="TextBox 75">
            <a:extLst>
              <a:ext uri="{FF2B5EF4-FFF2-40B4-BE49-F238E27FC236}">
                <a16:creationId xmlns:a16="http://schemas.microsoft.com/office/drawing/2014/main" id="{A48AE49A-76BC-ED43-AD2E-9A1184D8CC27}"/>
              </a:ext>
            </a:extLst>
          </p:cNvPr>
          <p:cNvSpPr txBox="1"/>
          <p:nvPr/>
        </p:nvSpPr>
        <p:spPr>
          <a:xfrm>
            <a:off x="3977761" y="259645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2a </a:t>
            </a:r>
          </a:p>
        </p:txBody>
      </p:sp>
      <p:sp>
        <p:nvSpPr>
          <p:cNvPr id="77" name="TextBox 76">
            <a:extLst>
              <a:ext uri="{FF2B5EF4-FFF2-40B4-BE49-F238E27FC236}">
                <a16:creationId xmlns:a16="http://schemas.microsoft.com/office/drawing/2014/main" id="{6E395119-A52D-0843-8CC7-017748EDA504}"/>
              </a:ext>
            </a:extLst>
          </p:cNvPr>
          <p:cNvSpPr txBox="1"/>
          <p:nvPr/>
        </p:nvSpPr>
        <p:spPr>
          <a:xfrm>
            <a:off x="4895003" y="288507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2b  </a:t>
            </a:r>
          </a:p>
        </p:txBody>
      </p:sp>
      <p:sp>
        <p:nvSpPr>
          <p:cNvPr id="78" name="TextBox 77">
            <a:extLst>
              <a:ext uri="{FF2B5EF4-FFF2-40B4-BE49-F238E27FC236}">
                <a16:creationId xmlns:a16="http://schemas.microsoft.com/office/drawing/2014/main" id="{10E20236-DBF3-2448-AA69-503329DF4AA1}"/>
              </a:ext>
            </a:extLst>
          </p:cNvPr>
          <p:cNvSpPr txBox="1"/>
          <p:nvPr/>
        </p:nvSpPr>
        <p:spPr>
          <a:xfrm>
            <a:off x="4870692" y="335120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3a  </a:t>
            </a:r>
          </a:p>
        </p:txBody>
      </p:sp>
      <p:sp>
        <p:nvSpPr>
          <p:cNvPr id="79" name="TextBox 78">
            <a:extLst>
              <a:ext uri="{FF2B5EF4-FFF2-40B4-BE49-F238E27FC236}">
                <a16:creationId xmlns:a16="http://schemas.microsoft.com/office/drawing/2014/main" id="{200CDEA5-0973-4E42-BCE2-FCD7B04B6850}"/>
              </a:ext>
            </a:extLst>
          </p:cNvPr>
          <p:cNvSpPr txBox="1"/>
          <p:nvPr/>
        </p:nvSpPr>
        <p:spPr>
          <a:xfrm>
            <a:off x="5350950" y="3614754"/>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3b  </a:t>
            </a:r>
          </a:p>
        </p:txBody>
      </p:sp>
      <p:sp>
        <p:nvSpPr>
          <p:cNvPr id="80" name="TextBox 79">
            <a:extLst>
              <a:ext uri="{FF2B5EF4-FFF2-40B4-BE49-F238E27FC236}">
                <a16:creationId xmlns:a16="http://schemas.microsoft.com/office/drawing/2014/main" id="{9C1E4462-FB31-1343-B5FD-C3E5213B795D}"/>
              </a:ext>
            </a:extLst>
          </p:cNvPr>
          <p:cNvSpPr txBox="1"/>
          <p:nvPr/>
        </p:nvSpPr>
        <p:spPr>
          <a:xfrm>
            <a:off x="6480432" y="387465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3c   </a:t>
            </a:r>
          </a:p>
        </p:txBody>
      </p:sp>
      <p:sp>
        <p:nvSpPr>
          <p:cNvPr id="81" name="TextBox 80">
            <a:extLst>
              <a:ext uri="{FF2B5EF4-FFF2-40B4-BE49-F238E27FC236}">
                <a16:creationId xmlns:a16="http://schemas.microsoft.com/office/drawing/2014/main" id="{CDD6C7E7-4864-6B4E-B628-73E1D6EF5900}"/>
              </a:ext>
            </a:extLst>
          </p:cNvPr>
          <p:cNvSpPr txBox="1"/>
          <p:nvPr/>
        </p:nvSpPr>
        <p:spPr>
          <a:xfrm>
            <a:off x="5576142" y="430740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4a   </a:t>
            </a:r>
          </a:p>
        </p:txBody>
      </p:sp>
      <p:sp>
        <p:nvSpPr>
          <p:cNvPr id="82" name="TextBox 81">
            <a:extLst>
              <a:ext uri="{FF2B5EF4-FFF2-40B4-BE49-F238E27FC236}">
                <a16:creationId xmlns:a16="http://schemas.microsoft.com/office/drawing/2014/main" id="{0B4D2244-4FF1-CF44-8E4C-9E312D25F32B}"/>
              </a:ext>
            </a:extLst>
          </p:cNvPr>
          <p:cNvSpPr txBox="1"/>
          <p:nvPr/>
        </p:nvSpPr>
        <p:spPr>
          <a:xfrm>
            <a:off x="5116403" y="456461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4b</a:t>
            </a:r>
          </a:p>
        </p:txBody>
      </p:sp>
      <p:grpSp>
        <p:nvGrpSpPr>
          <p:cNvPr id="71" name="Group 70">
            <a:extLst>
              <a:ext uri="{FF2B5EF4-FFF2-40B4-BE49-F238E27FC236}">
                <a16:creationId xmlns:a16="http://schemas.microsoft.com/office/drawing/2014/main" id="{473E042C-87F9-3749-9A9B-70800FB416C2}"/>
              </a:ext>
            </a:extLst>
          </p:cNvPr>
          <p:cNvGrpSpPr/>
          <p:nvPr/>
        </p:nvGrpSpPr>
        <p:grpSpPr>
          <a:xfrm>
            <a:off x="4008476" y="1927821"/>
            <a:ext cx="4575857" cy="4487291"/>
            <a:chOff x="4008476" y="1927821"/>
            <a:chExt cx="4575857" cy="4487291"/>
          </a:xfrm>
        </p:grpSpPr>
        <p:cxnSp>
          <p:nvCxnSpPr>
            <p:cNvPr id="72" name="Straight Connector 71">
              <a:extLst>
                <a:ext uri="{FF2B5EF4-FFF2-40B4-BE49-F238E27FC236}">
                  <a16:creationId xmlns:a16="http://schemas.microsoft.com/office/drawing/2014/main" id="{87D2FEA5-6B18-4D46-9EA5-9EB17C512012}"/>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514CD31-2BC5-0E44-917D-75EBC24D9E99}"/>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D885F10-34B1-1248-914E-C0B36D362DC2}"/>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DCE1339-2590-8F42-A68B-22CA35EF00DD}"/>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AFCC4D-DB82-6949-84C4-6FCBF59E2905}"/>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F8A51F-49C4-9F4B-9BFC-82A0F68F6B8F}"/>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5256861-2A36-6E4F-B92F-09867919D8AB}"/>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9F53E06-48CC-EE4E-AC1D-66F14B5914CC}"/>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3212A08-6B2C-4B4A-803B-2CFEA03DE473}"/>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9E3F704-41C9-DE4D-BD53-0BB687BD03FD}"/>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B3A1428-C886-0B46-B2A1-04B4553FB5E1}"/>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2F0A3EB-5210-484A-997F-0D1C74D3A9D4}"/>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B9E2AA05-CEDF-8E44-8F96-530F9A50D12D}"/>
                </a:ext>
              </a:extLst>
            </p:cNvPr>
            <p:cNvGrpSpPr/>
            <p:nvPr/>
          </p:nvGrpSpPr>
          <p:grpSpPr>
            <a:xfrm>
              <a:off x="4008476" y="6199668"/>
              <a:ext cx="4575857" cy="215444"/>
              <a:chOff x="4008476" y="6199668"/>
              <a:chExt cx="4575857" cy="215444"/>
            </a:xfrm>
          </p:grpSpPr>
          <p:sp>
            <p:nvSpPr>
              <p:cNvPr id="118" name="Oval 117">
                <a:extLst>
                  <a:ext uri="{FF2B5EF4-FFF2-40B4-BE49-F238E27FC236}">
                    <a16:creationId xmlns:a16="http://schemas.microsoft.com/office/drawing/2014/main" id="{BAE36C5B-53CB-894A-B592-B0A4B50CEF86}"/>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19" name="Oval 118">
                <a:extLst>
                  <a:ext uri="{FF2B5EF4-FFF2-40B4-BE49-F238E27FC236}">
                    <a16:creationId xmlns:a16="http://schemas.microsoft.com/office/drawing/2014/main" id="{FB3A1EDE-E501-EA4D-B92D-E46AD29D9DDB}"/>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20" name="Oval 119">
                <a:extLst>
                  <a:ext uri="{FF2B5EF4-FFF2-40B4-BE49-F238E27FC236}">
                    <a16:creationId xmlns:a16="http://schemas.microsoft.com/office/drawing/2014/main" id="{012223D1-9232-C84D-85AD-DFA22988CB0A}"/>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21" name="Oval 120">
                <a:extLst>
                  <a:ext uri="{FF2B5EF4-FFF2-40B4-BE49-F238E27FC236}">
                    <a16:creationId xmlns:a16="http://schemas.microsoft.com/office/drawing/2014/main" id="{DEE8CE03-FFE3-954C-9F15-5F847F5767AB}"/>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22" name="Oval 121">
                <a:extLst>
                  <a:ext uri="{FF2B5EF4-FFF2-40B4-BE49-F238E27FC236}">
                    <a16:creationId xmlns:a16="http://schemas.microsoft.com/office/drawing/2014/main" id="{E14D346F-2EB3-714B-95AA-5F8BDE29BAED}"/>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23" name="Oval 122">
                <a:extLst>
                  <a:ext uri="{FF2B5EF4-FFF2-40B4-BE49-F238E27FC236}">
                    <a16:creationId xmlns:a16="http://schemas.microsoft.com/office/drawing/2014/main" id="{4D58B751-EF94-204E-AB5E-811AEFA0BE6B}"/>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24" name="Oval 123">
                <a:extLst>
                  <a:ext uri="{FF2B5EF4-FFF2-40B4-BE49-F238E27FC236}">
                    <a16:creationId xmlns:a16="http://schemas.microsoft.com/office/drawing/2014/main" id="{26439712-6D08-8244-A3E8-D53A98BE423F}"/>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25" name="Oval 124">
                <a:extLst>
                  <a:ext uri="{FF2B5EF4-FFF2-40B4-BE49-F238E27FC236}">
                    <a16:creationId xmlns:a16="http://schemas.microsoft.com/office/drawing/2014/main" id="{813D6C53-4F5D-DE45-82E6-12A21AD136E0}"/>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26" name="Oval 125">
                <a:extLst>
                  <a:ext uri="{FF2B5EF4-FFF2-40B4-BE49-F238E27FC236}">
                    <a16:creationId xmlns:a16="http://schemas.microsoft.com/office/drawing/2014/main" id="{3E667BB7-9FB3-4C4C-9F0D-C6ADBB7082E5}"/>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27" name="Oval 126">
                <a:extLst>
                  <a:ext uri="{FF2B5EF4-FFF2-40B4-BE49-F238E27FC236}">
                    <a16:creationId xmlns:a16="http://schemas.microsoft.com/office/drawing/2014/main" id="{D3996FDE-7D42-1341-85B3-16ACD9CCF71C}"/>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28" name="Oval 127">
                <a:extLst>
                  <a:ext uri="{FF2B5EF4-FFF2-40B4-BE49-F238E27FC236}">
                    <a16:creationId xmlns:a16="http://schemas.microsoft.com/office/drawing/2014/main" id="{4FDCE1B5-2547-2345-A672-D7AC1A311258}"/>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29" name="Oval 128">
                <a:extLst>
                  <a:ext uri="{FF2B5EF4-FFF2-40B4-BE49-F238E27FC236}">
                    <a16:creationId xmlns:a16="http://schemas.microsoft.com/office/drawing/2014/main" id="{90B1C9FA-D853-A24F-9A31-006D2E90606D}"/>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30" name="TextBox 129">
                <a:extLst>
                  <a:ext uri="{FF2B5EF4-FFF2-40B4-BE49-F238E27FC236}">
                    <a16:creationId xmlns:a16="http://schemas.microsoft.com/office/drawing/2014/main" id="{C767B966-1D78-5748-826C-6D756E19C6F6}"/>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1419480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38A5BF-3B89-F74A-AE13-ED9396F7E9FE}"/>
              </a:ext>
            </a:extLst>
          </p:cNvPr>
          <p:cNvSpPr>
            <a:spLocks noGrp="1"/>
          </p:cNvSpPr>
          <p:nvPr>
            <p:ph type="body" sz="quarter" idx="10"/>
          </p:nvPr>
        </p:nvSpPr>
        <p:spPr>
          <a:xfrm>
            <a:off x="457200" y="685800"/>
            <a:ext cx="11277600" cy="860925"/>
          </a:xfrm>
        </p:spPr>
        <p:txBody>
          <a:bodyPr>
            <a:normAutofit/>
          </a:bodyPr>
          <a:lstStyle/>
          <a:p>
            <a:r>
              <a:rPr lang="en-US" dirty="0"/>
              <a:t>2018 to 2020 Roadmap: Process</a:t>
            </a:r>
          </a:p>
        </p:txBody>
      </p:sp>
      <p:graphicFrame>
        <p:nvGraphicFramePr>
          <p:cNvPr id="28" name="Content Placeholder 3">
            <a:extLst>
              <a:ext uri="{FF2B5EF4-FFF2-40B4-BE49-F238E27FC236}">
                <a16:creationId xmlns:a16="http://schemas.microsoft.com/office/drawing/2014/main" id="{057D7200-CD17-DB4E-A5AA-D58E9D35C199}"/>
              </a:ext>
            </a:extLst>
          </p:cNvPr>
          <p:cNvGraphicFramePr>
            <a:graphicFrameLocks noGrp="1"/>
          </p:cNvGraphicFramePr>
          <p:nvPr>
            <p:ph idx="1"/>
            <p:extLst>
              <p:ext uri="{D42A27DB-BD31-4B8C-83A1-F6EECF244321}">
                <p14:modId xmlns:p14="http://schemas.microsoft.com/office/powerpoint/2010/main" val="786342111"/>
              </p:ext>
            </p:extLst>
          </p:nvPr>
        </p:nvGraphicFramePr>
        <p:xfrm>
          <a:off x="530352" y="1444752"/>
          <a:ext cx="11201400" cy="352594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Stabilize</a:t>
                      </a:r>
                      <a:r>
                        <a:rPr lang="en-US" sz="800" b="0" i="0" cap="none" spc="0" baseline="0" dirty="0">
                          <a:ln w="0"/>
                          <a:solidFill>
                            <a:srgbClr val="474747"/>
                          </a:solidFill>
                          <a:effectLst/>
                          <a:latin typeface="Meta Offc Pro Normal" panose="020B0504030101020102" pitchFamily="34" charset="0"/>
                        </a:rPr>
                        <a:t> production data environments and identify process improvement needs</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Stabilize</a:t>
                      </a:r>
                      <a:r>
                        <a:rPr lang="en-US" sz="800" b="0" i="0" cap="none" spc="0" baseline="0" dirty="0">
                          <a:ln w="0"/>
                          <a:solidFill>
                            <a:srgbClr val="474747"/>
                          </a:solidFill>
                          <a:effectLst/>
                          <a:latin typeface="Meta Offc Pro Normal" panose="020B0504030101020102" pitchFamily="34" charset="0"/>
                        </a:rPr>
                        <a:t> gaps in job schedules, open incidents, and data quality exceptions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Assess effectiveness of delivery processes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Formalize work intake process, track all requests in Jira, and baseline appropriate allocations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Define initial enterprise Data Assets and patterns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Staff Operations teams for both production support and delivery</a:t>
                      </a:r>
                      <a:endParaRPr lang="pl-PL" sz="800" b="0" i="0" cap="none" spc="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Improve key processes &amp;</a:t>
                      </a:r>
                      <a:r>
                        <a:rPr lang="en-US" sz="800" b="0" i="0" cap="none" spc="0" baseline="0" dirty="0">
                          <a:ln w="0"/>
                          <a:solidFill>
                            <a:srgbClr val="474747"/>
                          </a:solidFill>
                          <a:effectLst/>
                          <a:latin typeface="Meta Offc Pro Normal" panose="020B0504030101020102" pitchFamily="34" charset="0"/>
                        </a:rPr>
                        <a:t> controls and remediate causes of data environment issues</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Realign production support and refine processes by incorporating DSOS into Operations team</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Define target Data Architecture and Data Management processes, align initiatives to Data Asset patterns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Align all teams to DMS and track delivery metrics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Revise testing, deployment, and support processes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Revise coding and configuration management</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Embed new/revised processes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Mature Agile execution,</a:t>
                      </a:r>
                      <a:r>
                        <a:rPr lang="en-US" sz="800" b="0" i="0" cap="none" spc="0" baseline="0" dirty="0">
                          <a:ln w="0"/>
                          <a:solidFill>
                            <a:srgbClr val="474747"/>
                          </a:solidFill>
                          <a:effectLst/>
                          <a:latin typeface="Meta Offc Pro Normal" panose="020B0504030101020102" pitchFamily="34" charset="0"/>
                        </a:rPr>
                        <a:t> track delivery</a:t>
                      </a:r>
                      <a:r>
                        <a:rPr lang="en-US" sz="800" b="0" i="0" cap="none" spc="0" dirty="0">
                          <a:ln w="0"/>
                          <a:solidFill>
                            <a:srgbClr val="474747"/>
                          </a:solidFill>
                          <a:effectLst/>
                          <a:latin typeface="Meta Offc Pro Normal" panose="020B0504030101020102" pitchFamily="34" charset="0"/>
                        </a:rPr>
                        <a:t> metrics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Socialize target Data Architecture and embed controls in delivery processes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Automate key processes such as model deployment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Refine and embed cloud data movement and ingestion patterns</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bl>
          </a:graphicData>
        </a:graphic>
      </p:graphicFrame>
      <p:sp>
        <p:nvSpPr>
          <p:cNvPr id="29" name="Progress">
            <a:extLst>
              <a:ext uri="{FF2B5EF4-FFF2-40B4-BE49-F238E27FC236}">
                <a16:creationId xmlns:a16="http://schemas.microsoft.com/office/drawing/2014/main" id="{B6BA7720-DED4-4546-A563-101A55FD22C9}"/>
              </a:ext>
            </a:extLst>
          </p:cNvPr>
          <p:cNvSpPr/>
          <p:nvPr/>
        </p:nvSpPr>
        <p:spPr>
          <a:xfrm>
            <a:off x="4458117" y="2045763"/>
            <a:ext cx="40614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8" name="Progress">
            <a:extLst>
              <a:ext uri="{FF2B5EF4-FFF2-40B4-BE49-F238E27FC236}">
                <a16:creationId xmlns:a16="http://schemas.microsoft.com/office/drawing/2014/main" id="{B6BA7720-DED4-4546-A563-101A55FD22C9}"/>
              </a:ext>
            </a:extLst>
          </p:cNvPr>
          <p:cNvSpPr/>
          <p:nvPr/>
        </p:nvSpPr>
        <p:spPr>
          <a:xfrm>
            <a:off x="4743817" y="2243049"/>
            <a:ext cx="55144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 name="Progress">
            <a:extLst>
              <a:ext uri="{FF2B5EF4-FFF2-40B4-BE49-F238E27FC236}">
                <a16:creationId xmlns:a16="http://schemas.microsoft.com/office/drawing/2014/main" id="{B6BA7720-DED4-4546-A563-101A55FD22C9}"/>
              </a:ext>
            </a:extLst>
          </p:cNvPr>
          <p:cNvSpPr/>
          <p:nvPr/>
        </p:nvSpPr>
        <p:spPr>
          <a:xfrm>
            <a:off x="4470471" y="2440335"/>
            <a:ext cx="40614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 name="Progress">
            <a:extLst>
              <a:ext uri="{FF2B5EF4-FFF2-40B4-BE49-F238E27FC236}">
                <a16:creationId xmlns:a16="http://schemas.microsoft.com/office/drawing/2014/main" id="{B6BA7720-DED4-4546-A563-101A55FD22C9}"/>
              </a:ext>
            </a:extLst>
          </p:cNvPr>
          <p:cNvSpPr/>
          <p:nvPr/>
        </p:nvSpPr>
        <p:spPr>
          <a:xfrm>
            <a:off x="4706190" y="2637621"/>
            <a:ext cx="79145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4" name="Progress">
            <a:extLst>
              <a:ext uri="{FF2B5EF4-FFF2-40B4-BE49-F238E27FC236}">
                <a16:creationId xmlns:a16="http://schemas.microsoft.com/office/drawing/2014/main" id="{B6BA7720-DED4-4546-A563-101A55FD22C9}"/>
              </a:ext>
            </a:extLst>
          </p:cNvPr>
          <p:cNvSpPr/>
          <p:nvPr/>
        </p:nvSpPr>
        <p:spPr>
          <a:xfrm>
            <a:off x="4672514" y="2834907"/>
            <a:ext cx="95766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6" name="Progress">
            <a:extLst>
              <a:ext uri="{FF2B5EF4-FFF2-40B4-BE49-F238E27FC236}">
                <a16:creationId xmlns:a16="http://schemas.microsoft.com/office/drawing/2014/main" id="{B6BA7720-DED4-4546-A563-101A55FD22C9}"/>
              </a:ext>
            </a:extLst>
          </p:cNvPr>
          <p:cNvSpPr/>
          <p:nvPr/>
        </p:nvSpPr>
        <p:spPr>
          <a:xfrm>
            <a:off x="5045817" y="3134034"/>
            <a:ext cx="5405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8" name="Progress">
            <a:extLst>
              <a:ext uri="{FF2B5EF4-FFF2-40B4-BE49-F238E27FC236}">
                <a16:creationId xmlns:a16="http://schemas.microsoft.com/office/drawing/2014/main" id="{B6BA7720-DED4-4546-A563-101A55FD22C9}"/>
              </a:ext>
            </a:extLst>
          </p:cNvPr>
          <p:cNvSpPr/>
          <p:nvPr/>
        </p:nvSpPr>
        <p:spPr>
          <a:xfrm>
            <a:off x="4722173" y="3331901"/>
            <a:ext cx="205283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2" name="Progress">
            <a:extLst>
              <a:ext uri="{FF2B5EF4-FFF2-40B4-BE49-F238E27FC236}">
                <a16:creationId xmlns:a16="http://schemas.microsoft.com/office/drawing/2014/main" id="{B6BA7720-DED4-4546-A563-101A55FD22C9}"/>
              </a:ext>
            </a:extLst>
          </p:cNvPr>
          <p:cNvSpPr/>
          <p:nvPr/>
        </p:nvSpPr>
        <p:spPr>
          <a:xfrm>
            <a:off x="5140368" y="3529768"/>
            <a:ext cx="115877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4" name="Progress">
            <a:extLst>
              <a:ext uri="{FF2B5EF4-FFF2-40B4-BE49-F238E27FC236}">
                <a16:creationId xmlns:a16="http://schemas.microsoft.com/office/drawing/2014/main" id="{B6BA7720-DED4-4546-A563-101A55FD22C9}"/>
              </a:ext>
            </a:extLst>
          </p:cNvPr>
          <p:cNvSpPr/>
          <p:nvPr/>
        </p:nvSpPr>
        <p:spPr>
          <a:xfrm>
            <a:off x="5140368" y="3727635"/>
            <a:ext cx="121061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6" name="Progress">
            <a:extLst>
              <a:ext uri="{FF2B5EF4-FFF2-40B4-BE49-F238E27FC236}">
                <a16:creationId xmlns:a16="http://schemas.microsoft.com/office/drawing/2014/main" id="{B6BA7720-DED4-4546-A563-101A55FD22C9}"/>
              </a:ext>
            </a:extLst>
          </p:cNvPr>
          <p:cNvSpPr/>
          <p:nvPr/>
        </p:nvSpPr>
        <p:spPr>
          <a:xfrm>
            <a:off x="5428689" y="3925502"/>
            <a:ext cx="115877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2" name="Progress">
            <a:extLst>
              <a:ext uri="{FF2B5EF4-FFF2-40B4-BE49-F238E27FC236}">
                <a16:creationId xmlns:a16="http://schemas.microsoft.com/office/drawing/2014/main" id="{B6BA7720-DED4-4546-A563-101A55FD22C9}"/>
              </a:ext>
            </a:extLst>
          </p:cNvPr>
          <p:cNvSpPr/>
          <p:nvPr/>
        </p:nvSpPr>
        <p:spPr>
          <a:xfrm>
            <a:off x="4850555" y="4219682"/>
            <a:ext cx="225811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4" name="Progress">
            <a:extLst>
              <a:ext uri="{FF2B5EF4-FFF2-40B4-BE49-F238E27FC236}">
                <a16:creationId xmlns:a16="http://schemas.microsoft.com/office/drawing/2014/main" id="{B6BA7720-DED4-4546-A563-101A55FD22C9}"/>
              </a:ext>
            </a:extLst>
          </p:cNvPr>
          <p:cNvSpPr/>
          <p:nvPr/>
        </p:nvSpPr>
        <p:spPr>
          <a:xfrm>
            <a:off x="5456044" y="4407435"/>
            <a:ext cx="166341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6" name="Progress">
            <a:extLst>
              <a:ext uri="{FF2B5EF4-FFF2-40B4-BE49-F238E27FC236}">
                <a16:creationId xmlns:a16="http://schemas.microsoft.com/office/drawing/2014/main" id="{B6BA7720-DED4-4546-A563-101A55FD22C9}"/>
              </a:ext>
            </a:extLst>
          </p:cNvPr>
          <p:cNvSpPr/>
          <p:nvPr/>
        </p:nvSpPr>
        <p:spPr>
          <a:xfrm>
            <a:off x="5480938" y="4595188"/>
            <a:ext cx="137472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8" name="Progress">
            <a:extLst>
              <a:ext uri="{FF2B5EF4-FFF2-40B4-BE49-F238E27FC236}">
                <a16:creationId xmlns:a16="http://schemas.microsoft.com/office/drawing/2014/main" id="{B6BA7720-DED4-4546-A563-101A55FD22C9}"/>
              </a:ext>
            </a:extLst>
          </p:cNvPr>
          <p:cNvSpPr/>
          <p:nvPr/>
        </p:nvSpPr>
        <p:spPr>
          <a:xfrm>
            <a:off x="5258331" y="4782941"/>
            <a:ext cx="207531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52" name="Rounded Rectangle 51">
            <a:extLst>
              <a:ext uri="{FF2B5EF4-FFF2-40B4-BE49-F238E27FC236}">
                <a16:creationId xmlns:a16="http://schemas.microsoft.com/office/drawing/2014/main" id="{B59BCFE6-12FB-A04F-A62C-5597519141F2}"/>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53" name="Rounded Rectangle 52">
            <a:extLst>
              <a:ext uri="{FF2B5EF4-FFF2-40B4-BE49-F238E27FC236}">
                <a16:creationId xmlns:a16="http://schemas.microsoft.com/office/drawing/2014/main" id="{711115C5-01D8-FA4D-86C0-5F49DD3AFB95}"/>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54" name="Rounded Rectangle 53">
            <a:extLst>
              <a:ext uri="{FF2B5EF4-FFF2-40B4-BE49-F238E27FC236}">
                <a16:creationId xmlns:a16="http://schemas.microsoft.com/office/drawing/2014/main" id="{1ADCCAAF-DD38-2C4E-B3BF-AF4F61C5B615}"/>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55" name="Rounded Rectangle 54">
            <a:extLst>
              <a:ext uri="{FF2B5EF4-FFF2-40B4-BE49-F238E27FC236}">
                <a16:creationId xmlns:a16="http://schemas.microsoft.com/office/drawing/2014/main" id="{07E594B2-12D2-D246-AE04-0B413CD43215}"/>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56" name="Rounded Rectangle 55">
            <a:extLst>
              <a:ext uri="{FF2B5EF4-FFF2-40B4-BE49-F238E27FC236}">
                <a16:creationId xmlns:a16="http://schemas.microsoft.com/office/drawing/2014/main" id="{1C16823D-BEF7-A049-B74A-6D5D8C228FC9}"/>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57" name="Rounded Rectangle 56">
            <a:extLst>
              <a:ext uri="{FF2B5EF4-FFF2-40B4-BE49-F238E27FC236}">
                <a16:creationId xmlns:a16="http://schemas.microsoft.com/office/drawing/2014/main" id="{D1046238-2D14-A54E-92EC-5A98C05FABAE}"/>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58" name="Rectangle 57">
            <a:extLst>
              <a:ext uri="{FF2B5EF4-FFF2-40B4-BE49-F238E27FC236}">
                <a16:creationId xmlns:a16="http://schemas.microsoft.com/office/drawing/2014/main" id="{9DD293D1-21F3-EC41-8FBE-26FE25EE6F84}"/>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sp>
        <p:nvSpPr>
          <p:cNvPr id="80" name="TextBox 79">
            <a:extLst>
              <a:ext uri="{FF2B5EF4-FFF2-40B4-BE49-F238E27FC236}">
                <a16:creationId xmlns:a16="http://schemas.microsoft.com/office/drawing/2014/main" id="{F1D81196-C186-E549-9F04-D6ACAD955CCE}"/>
              </a:ext>
            </a:extLst>
          </p:cNvPr>
          <p:cNvSpPr txBox="1"/>
          <p:nvPr/>
        </p:nvSpPr>
        <p:spPr>
          <a:xfrm>
            <a:off x="4864259" y="2008619"/>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1a</a:t>
            </a:r>
          </a:p>
        </p:txBody>
      </p:sp>
      <p:sp>
        <p:nvSpPr>
          <p:cNvPr id="81" name="TextBox 80">
            <a:extLst>
              <a:ext uri="{FF2B5EF4-FFF2-40B4-BE49-F238E27FC236}">
                <a16:creationId xmlns:a16="http://schemas.microsoft.com/office/drawing/2014/main" id="{D86A1D36-D7C2-7B47-9696-0395ED409CE8}"/>
              </a:ext>
            </a:extLst>
          </p:cNvPr>
          <p:cNvSpPr txBox="1"/>
          <p:nvPr/>
        </p:nvSpPr>
        <p:spPr>
          <a:xfrm>
            <a:off x="5296140" y="220648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1b</a:t>
            </a:r>
          </a:p>
        </p:txBody>
      </p:sp>
      <p:sp>
        <p:nvSpPr>
          <p:cNvPr id="82" name="TextBox 81">
            <a:extLst>
              <a:ext uri="{FF2B5EF4-FFF2-40B4-BE49-F238E27FC236}">
                <a16:creationId xmlns:a16="http://schemas.microsoft.com/office/drawing/2014/main" id="{52CD14DD-4291-F241-82CE-3C2969B02FC0}"/>
              </a:ext>
            </a:extLst>
          </p:cNvPr>
          <p:cNvSpPr txBox="1"/>
          <p:nvPr/>
        </p:nvSpPr>
        <p:spPr>
          <a:xfrm>
            <a:off x="4873117" y="239751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1c</a:t>
            </a:r>
          </a:p>
        </p:txBody>
      </p:sp>
      <p:sp>
        <p:nvSpPr>
          <p:cNvPr id="83" name="TextBox 82">
            <a:extLst>
              <a:ext uri="{FF2B5EF4-FFF2-40B4-BE49-F238E27FC236}">
                <a16:creationId xmlns:a16="http://schemas.microsoft.com/office/drawing/2014/main" id="{95D4DC66-EA88-6545-9BEC-621476A04FCC}"/>
              </a:ext>
            </a:extLst>
          </p:cNvPr>
          <p:cNvSpPr txBox="1"/>
          <p:nvPr/>
        </p:nvSpPr>
        <p:spPr>
          <a:xfrm>
            <a:off x="5480938" y="260709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1d</a:t>
            </a:r>
          </a:p>
        </p:txBody>
      </p:sp>
      <p:sp>
        <p:nvSpPr>
          <p:cNvPr id="84" name="TextBox 83">
            <a:extLst>
              <a:ext uri="{FF2B5EF4-FFF2-40B4-BE49-F238E27FC236}">
                <a16:creationId xmlns:a16="http://schemas.microsoft.com/office/drawing/2014/main" id="{31F3404E-6162-CF45-B0A7-156503DF8012}"/>
              </a:ext>
            </a:extLst>
          </p:cNvPr>
          <p:cNvSpPr txBox="1"/>
          <p:nvPr/>
        </p:nvSpPr>
        <p:spPr>
          <a:xfrm>
            <a:off x="5631375" y="281468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1e</a:t>
            </a:r>
          </a:p>
        </p:txBody>
      </p:sp>
      <p:sp>
        <p:nvSpPr>
          <p:cNvPr id="85" name="TextBox 84">
            <a:extLst>
              <a:ext uri="{FF2B5EF4-FFF2-40B4-BE49-F238E27FC236}">
                <a16:creationId xmlns:a16="http://schemas.microsoft.com/office/drawing/2014/main" id="{487B7D9F-E858-6F4C-838E-156C2204B244}"/>
              </a:ext>
            </a:extLst>
          </p:cNvPr>
          <p:cNvSpPr txBox="1"/>
          <p:nvPr/>
        </p:nvSpPr>
        <p:spPr>
          <a:xfrm>
            <a:off x="5586191" y="309844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2a</a:t>
            </a:r>
          </a:p>
        </p:txBody>
      </p:sp>
      <p:sp>
        <p:nvSpPr>
          <p:cNvPr id="86" name="TextBox 85">
            <a:extLst>
              <a:ext uri="{FF2B5EF4-FFF2-40B4-BE49-F238E27FC236}">
                <a16:creationId xmlns:a16="http://schemas.microsoft.com/office/drawing/2014/main" id="{49CBF9E8-743C-F649-A0E9-8D4C00BAB6A9}"/>
              </a:ext>
            </a:extLst>
          </p:cNvPr>
          <p:cNvSpPr txBox="1"/>
          <p:nvPr/>
        </p:nvSpPr>
        <p:spPr>
          <a:xfrm>
            <a:off x="6775008" y="330067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2b</a:t>
            </a:r>
          </a:p>
        </p:txBody>
      </p:sp>
      <p:sp>
        <p:nvSpPr>
          <p:cNvPr id="87" name="TextBox 86">
            <a:extLst>
              <a:ext uri="{FF2B5EF4-FFF2-40B4-BE49-F238E27FC236}">
                <a16:creationId xmlns:a16="http://schemas.microsoft.com/office/drawing/2014/main" id="{C24EF076-4873-A44D-908E-8FABD0727C9F}"/>
              </a:ext>
            </a:extLst>
          </p:cNvPr>
          <p:cNvSpPr txBox="1"/>
          <p:nvPr/>
        </p:nvSpPr>
        <p:spPr>
          <a:xfrm>
            <a:off x="6295989" y="349869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2c</a:t>
            </a:r>
          </a:p>
        </p:txBody>
      </p:sp>
      <p:sp>
        <p:nvSpPr>
          <p:cNvPr id="88" name="TextBox 87">
            <a:extLst>
              <a:ext uri="{FF2B5EF4-FFF2-40B4-BE49-F238E27FC236}">
                <a16:creationId xmlns:a16="http://schemas.microsoft.com/office/drawing/2014/main" id="{7C07A95C-A585-D444-890D-6D49F0E83D19}"/>
              </a:ext>
            </a:extLst>
          </p:cNvPr>
          <p:cNvSpPr txBox="1"/>
          <p:nvPr/>
        </p:nvSpPr>
        <p:spPr>
          <a:xfrm>
            <a:off x="6348360" y="369194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2d</a:t>
            </a:r>
          </a:p>
        </p:txBody>
      </p:sp>
      <p:sp>
        <p:nvSpPr>
          <p:cNvPr id="89" name="TextBox 88">
            <a:extLst>
              <a:ext uri="{FF2B5EF4-FFF2-40B4-BE49-F238E27FC236}">
                <a16:creationId xmlns:a16="http://schemas.microsoft.com/office/drawing/2014/main" id="{3F3D9773-B7D6-0C40-AF03-C8D01431BB2E}"/>
              </a:ext>
            </a:extLst>
          </p:cNvPr>
          <p:cNvSpPr txBox="1"/>
          <p:nvPr/>
        </p:nvSpPr>
        <p:spPr>
          <a:xfrm>
            <a:off x="6576960" y="389629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2e</a:t>
            </a:r>
          </a:p>
        </p:txBody>
      </p:sp>
      <p:sp>
        <p:nvSpPr>
          <p:cNvPr id="90" name="TextBox 89">
            <a:extLst>
              <a:ext uri="{FF2B5EF4-FFF2-40B4-BE49-F238E27FC236}">
                <a16:creationId xmlns:a16="http://schemas.microsoft.com/office/drawing/2014/main" id="{61859294-7D35-2741-9A11-331FD6BC615E}"/>
              </a:ext>
            </a:extLst>
          </p:cNvPr>
          <p:cNvSpPr txBox="1"/>
          <p:nvPr/>
        </p:nvSpPr>
        <p:spPr>
          <a:xfrm>
            <a:off x="7108962" y="418845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3a</a:t>
            </a:r>
          </a:p>
        </p:txBody>
      </p:sp>
      <p:sp>
        <p:nvSpPr>
          <p:cNvPr id="91" name="TextBox 90">
            <a:extLst>
              <a:ext uri="{FF2B5EF4-FFF2-40B4-BE49-F238E27FC236}">
                <a16:creationId xmlns:a16="http://schemas.microsoft.com/office/drawing/2014/main" id="{A3237E4A-0ECC-EB4E-9113-C720DE0B9011}"/>
              </a:ext>
            </a:extLst>
          </p:cNvPr>
          <p:cNvSpPr txBox="1"/>
          <p:nvPr/>
        </p:nvSpPr>
        <p:spPr>
          <a:xfrm>
            <a:off x="7119463" y="437621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3b</a:t>
            </a:r>
          </a:p>
        </p:txBody>
      </p:sp>
      <p:sp>
        <p:nvSpPr>
          <p:cNvPr id="92" name="TextBox 91">
            <a:extLst>
              <a:ext uri="{FF2B5EF4-FFF2-40B4-BE49-F238E27FC236}">
                <a16:creationId xmlns:a16="http://schemas.microsoft.com/office/drawing/2014/main" id="{B9C127EE-350E-6E49-8954-825D8097A2AB}"/>
              </a:ext>
            </a:extLst>
          </p:cNvPr>
          <p:cNvSpPr txBox="1"/>
          <p:nvPr/>
        </p:nvSpPr>
        <p:spPr>
          <a:xfrm>
            <a:off x="6855664" y="455964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3c</a:t>
            </a:r>
          </a:p>
        </p:txBody>
      </p:sp>
      <p:sp>
        <p:nvSpPr>
          <p:cNvPr id="93" name="TextBox 92">
            <a:extLst>
              <a:ext uri="{FF2B5EF4-FFF2-40B4-BE49-F238E27FC236}">
                <a16:creationId xmlns:a16="http://schemas.microsoft.com/office/drawing/2014/main" id="{FEB1AAB6-8E2B-1845-8C12-F0D792F370F1}"/>
              </a:ext>
            </a:extLst>
          </p:cNvPr>
          <p:cNvSpPr txBox="1"/>
          <p:nvPr/>
        </p:nvSpPr>
        <p:spPr>
          <a:xfrm>
            <a:off x="7333647" y="475171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3d</a:t>
            </a:r>
          </a:p>
        </p:txBody>
      </p:sp>
      <p:grpSp>
        <p:nvGrpSpPr>
          <p:cNvPr id="123" name="Group 122">
            <a:extLst>
              <a:ext uri="{FF2B5EF4-FFF2-40B4-BE49-F238E27FC236}">
                <a16:creationId xmlns:a16="http://schemas.microsoft.com/office/drawing/2014/main" id="{5873C2D5-2AC3-7742-8392-FB6FF6630DEA}"/>
              </a:ext>
            </a:extLst>
          </p:cNvPr>
          <p:cNvGrpSpPr/>
          <p:nvPr/>
        </p:nvGrpSpPr>
        <p:grpSpPr>
          <a:xfrm>
            <a:off x="9637826" y="1765561"/>
            <a:ext cx="1920416" cy="123111"/>
            <a:chOff x="9637826" y="1765561"/>
            <a:chExt cx="1920416" cy="123111"/>
          </a:xfrm>
        </p:grpSpPr>
        <p:grpSp>
          <p:nvGrpSpPr>
            <p:cNvPr id="124" name="Group 123">
              <a:extLst>
                <a:ext uri="{FF2B5EF4-FFF2-40B4-BE49-F238E27FC236}">
                  <a16:creationId xmlns:a16="http://schemas.microsoft.com/office/drawing/2014/main" id="{4B9DF5A5-2728-634B-BC72-1F02EAC14EC4}"/>
                </a:ext>
              </a:extLst>
            </p:cNvPr>
            <p:cNvGrpSpPr/>
            <p:nvPr/>
          </p:nvGrpSpPr>
          <p:grpSpPr>
            <a:xfrm>
              <a:off x="10872442" y="1765561"/>
              <a:ext cx="685800" cy="123111"/>
              <a:chOff x="10690420" y="1765561"/>
              <a:chExt cx="685800" cy="123111"/>
            </a:xfrm>
          </p:grpSpPr>
          <p:sp>
            <p:nvSpPr>
              <p:cNvPr id="128" name="Progress">
                <a:extLst>
                  <a:ext uri="{FF2B5EF4-FFF2-40B4-BE49-F238E27FC236}">
                    <a16:creationId xmlns:a16="http://schemas.microsoft.com/office/drawing/2014/main" id="{DBB2600E-E608-A147-ACD7-820B0405784F}"/>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9" name="TextBox 128">
                <a:extLst>
                  <a:ext uri="{FF2B5EF4-FFF2-40B4-BE49-F238E27FC236}">
                    <a16:creationId xmlns:a16="http://schemas.microsoft.com/office/drawing/2014/main" id="{AD726287-FEBB-1741-BD77-2D3F1F7D1CF6}"/>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25" name="Group 124">
              <a:extLst>
                <a:ext uri="{FF2B5EF4-FFF2-40B4-BE49-F238E27FC236}">
                  <a16:creationId xmlns:a16="http://schemas.microsoft.com/office/drawing/2014/main" id="{50F665D6-A05A-9949-83B1-EE578BDEDD58}"/>
                </a:ext>
              </a:extLst>
            </p:cNvPr>
            <p:cNvGrpSpPr/>
            <p:nvPr/>
          </p:nvGrpSpPr>
          <p:grpSpPr>
            <a:xfrm>
              <a:off x="9637826" y="1781396"/>
              <a:ext cx="1055115" cy="91440"/>
              <a:chOff x="9654540" y="1775428"/>
              <a:chExt cx="1055115" cy="91440"/>
            </a:xfrm>
          </p:grpSpPr>
          <p:sp>
            <p:nvSpPr>
              <p:cNvPr id="126" name="Progress">
                <a:extLst>
                  <a:ext uri="{FF2B5EF4-FFF2-40B4-BE49-F238E27FC236}">
                    <a16:creationId xmlns:a16="http://schemas.microsoft.com/office/drawing/2014/main" id="{EB5957DA-C093-C445-BAC0-7A02A7D843BE}"/>
                  </a:ext>
                </a:extLst>
              </p:cNvPr>
              <p:cNvSpPr/>
              <p:nvPr/>
            </p:nvSpPr>
            <p:spPr>
              <a:xfrm flipV="1">
                <a:off x="10294620" y="1784572"/>
                <a:ext cx="415035" cy="73152"/>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7" name="TextBox 126">
                <a:extLst>
                  <a:ext uri="{FF2B5EF4-FFF2-40B4-BE49-F238E27FC236}">
                    <a16:creationId xmlns:a16="http://schemas.microsoft.com/office/drawing/2014/main" id="{975D73BE-9F4C-5E49-98C4-52170C9104AE}"/>
                  </a:ext>
                </a:extLst>
              </p:cNvPr>
              <p:cNvSpPr txBox="1"/>
              <p:nvPr/>
            </p:nvSpPr>
            <p:spPr>
              <a:xfrm>
                <a:off x="9654540" y="1775428"/>
                <a:ext cx="640080" cy="91440"/>
              </a:xfrm>
              <a:prstGeom prst="rect">
                <a:avLst/>
              </a:prstGeom>
              <a:noFill/>
            </p:spPr>
            <p:txBody>
              <a:bodyPr wrap="square" lIns="0" tIns="0" rIns="45720" bIns="0" rtlCol="0" anchor="ctr">
                <a:spAutoFit/>
              </a:bodyPr>
              <a:lstStyle/>
              <a:p>
                <a:pPr algn="r"/>
                <a:r>
                  <a:rPr lang="en-US" sz="800" dirty="0">
                    <a:solidFill>
                      <a:srgbClr val="FF6000"/>
                    </a:solidFill>
                    <a:latin typeface="Meta Offc Pro Normal" panose="020B0504030101020102" pitchFamily="34" charset="0"/>
                  </a:rPr>
                  <a:t>Critical Path</a:t>
                </a:r>
              </a:p>
            </p:txBody>
          </p:sp>
        </p:grpSp>
      </p:grpSp>
      <p:grpSp>
        <p:nvGrpSpPr>
          <p:cNvPr id="73" name="Group 72">
            <a:extLst>
              <a:ext uri="{FF2B5EF4-FFF2-40B4-BE49-F238E27FC236}">
                <a16:creationId xmlns:a16="http://schemas.microsoft.com/office/drawing/2014/main" id="{1629C878-3373-4C43-A3EC-267B6817D6A0}"/>
              </a:ext>
            </a:extLst>
          </p:cNvPr>
          <p:cNvGrpSpPr/>
          <p:nvPr/>
        </p:nvGrpSpPr>
        <p:grpSpPr>
          <a:xfrm>
            <a:off x="4008476" y="1927821"/>
            <a:ext cx="4575857" cy="4487291"/>
            <a:chOff x="4008476" y="1927821"/>
            <a:chExt cx="4575857" cy="4487291"/>
          </a:xfrm>
        </p:grpSpPr>
        <p:cxnSp>
          <p:nvCxnSpPr>
            <p:cNvPr id="74" name="Straight Connector 73">
              <a:extLst>
                <a:ext uri="{FF2B5EF4-FFF2-40B4-BE49-F238E27FC236}">
                  <a16:creationId xmlns:a16="http://schemas.microsoft.com/office/drawing/2014/main" id="{87A7BE34-9029-F142-98FA-89BB1EB654B9}"/>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743F68E-D46B-374E-B804-05944F34843B}"/>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B84DF78-6945-154C-9658-B5D6E59B12A9}"/>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37883A7-221E-1148-AE9A-1ADA2B078895}"/>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3A19913-32AC-8E48-A70E-9423A447C945}"/>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D3FA622-BBE7-5246-9184-DD0AEA7A1EC8}"/>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F40073E-7ABD-7547-ACA2-44A80A027F5C}"/>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AB9819C-E807-4C41-B413-8424E08CB317}"/>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6F5967D-86C1-6A49-8191-8E97D7E3FD5E}"/>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8FFB631-9CB9-414E-9DD8-A93C2849B03D}"/>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4F55630-27FF-E749-B046-EE11B66D1BEC}"/>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9552194-5AD3-5949-8525-7BFA01FF58DB}"/>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5601C1A8-D06F-554E-AFFC-9449FA2E4CD5}"/>
                </a:ext>
              </a:extLst>
            </p:cNvPr>
            <p:cNvGrpSpPr/>
            <p:nvPr/>
          </p:nvGrpSpPr>
          <p:grpSpPr>
            <a:xfrm>
              <a:off x="4008476" y="6199668"/>
              <a:ext cx="4575857" cy="215444"/>
              <a:chOff x="4008476" y="6199668"/>
              <a:chExt cx="4575857" cy="215444"/>
            </a:xfrm>
          </p:grpSpPr>
          <p:sp>
            <p:nvSpPr>
              <p:cNvPr id="101" name="Oval 100">
                <a:extLst>
                  <a:ext uri="{FF2B5EF4-FFF2-40B4-BE49-F238E27FC236}">
                    <a16:creationId xmlns:a16="http://schemas.microsoft.com/office/drawing/2014/main" id="{E137ED76-12EF-FE46-A90A-96039386547A}"/>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02" name="Oval 101">
                <a:extLst>
                  <a:ext uri="{FF2B5EF4-FFF2-40B4-BE49-F238E27FC236}">
                    <a16:creationId xmlns:a16="http://schemas.microsoft.com/office/drawing/2014/main" id="{0750CD7B-712A-BC41-92A1-82B6C601C92F}"/>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03" name="Oval 102">
                <a:extLst>
                  <a:ext uri="{FF2B5EF4-FFF2-40B4-BE49-F238E27FC236}">
                    <a16:creationId xmlns:a16="http://schemas.microsoft.com/office/drawing/2014/main" id="{3445AA62-2CB4-9848-85B4-E149F905270B}"/>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04" name="Oval 103">
                <a:extLst>
                  <a:ext uri="{FF2B5EF4-FFF2-40B4-BE49-F238E27FC236}">
                    <a16:creationId xmlns:a16="http://schemas.microsoft.com/office/drawing/2014/main" id="{D8184C02-851A-604C-9F18-5747B3899FC8}"/>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05" name="Oval 104">
                <a:extLst>
                  <a:ext uri="{FF2B5EF4-FFF2-40B4-BE49-F238E27FC236}">
                    <a16:creationId xmlns:a16="http://schemas.microsoft.com/office/drawing/2014/main" id="{02657372-FC90-9942-BD1B-B2FC8BFD8544}"/>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06" name="Oval 105">
                <a:extLst>
                  <a:ext uri="{FF2B5EF4-FFF2-40B4-BE49-F238E27FC236}">
                    <a16:creationId xmlns:a16="http://schemas.microsoft.com/office/drawing/2014/main" id="{8BE89B9E-57C3-6548-95A4-B7916489B28D}"/>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07" name="Oval 106">
                <a:extLst>
                  <a:ext uri="{FF2B5EF4-FFF2-40B4-BE49-F238E27FC236}">
                    <a16:creationId xmlns:a16="http://schemas.microsoft.com/office/drawing/2014/main" id="{FE27ED78-911F-C446-8F43-69308924282C}"/>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08" name="Oval 107">
                <a:extLst>
                  <a:ext uri="{FF2B5EF4-FFF2-40B4-BE49-F238E27FC236}">
                    <a16:creationId xmlns:a16="http://schemas.microsoft.com/office/drawing/2014/main" id="{6E8D5332-C4CC-5D49-8091-928F3FFD6F34}"/>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09" name="Oval 108">
                <a:extLst>
                  <a:ext uri="{FF2B5EF4-FFF2-40B4-BE49-F238E27FC236}">
                    <a16:creationId xmlns:a16="http://schemas.microsoft.com/office/drawing/2014/main" id="{123EAC43-3E91-D843-AF2B-750D6E7864F8}"/>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10" name="Oval 109">
                <a:extLst>
                  <a:ext uri="{FF2B5EF4-FFF2-40B4-BE49-F238E27FC236}">
                    <a16:creationId xmlns:a16="http://schemas.microsoft.com/office/drawing/2014/main" id="{EA3C3D6E-5064-DE4A-B08A-DBAFC577E53B}"/>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1" name="Oval 110">
                <a:extLst>
                  <a:ext uri="{FF2B5EF4-FFF2-40B4-BE49-F238E27FC236}">
                    <a16:creationId xmlns:a16="http://schemas.microsoft.com/office/drawing/2014/main" id="{719B9AE2-B50B-5B42-9612-EFF31AFCCD22}"/>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2" name="Oval 111">
                <a:extLst>
                  <a:ext uri="{FF2B5EF4-FFF2-40B4-BE49-F238E27FC236}">
                    <a16:creationId xmlns:a16="http://schemas.microsoft.com/office/drawing/2014/main" id="{62998339-C6B0-1C49-B534-75141974C67D}"/>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3" name="TextBox 112">
                <a:extLst>
                  <a:ext uri="{FF2B5EF4-FFF2-40B4-BE49-F238E27FC236}">
                    <a16:creationId xmlns:a16="http://schemas.microsoft.com/office/drawing/2014/main" id="{5E02A4F8-C5F6-B840-9BAA-59FB1FCB24BE}"/>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1888866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38A5BF-3B89-F74A-AE13-ED9396F7E9FE}"/>
              </a:ext>
            </a:extLst>
          </p:cNvPr>
          <p:cNvSpPr>
            <a:spLocks noGrp="1"/>
          </p:cNvSpPr>
          <p:nvPr>
            <p:ph type="body" sz="quarter" idx="10"/>
          </p:nvPr>
        </p:nvSpPr>
        <p:spPr>
          <a:xfrm>
            <a:off x="457200" y="685800"/>
            <a:ext cx="11277600" cy="860925"/>
          </a:xfrm>
        </p:spPr>
        <p:txBody>
          <a:bodyPr>
            <a:normAutofit/>
          </a:bodyPr>
          <a:lstStyle/>
          <a:p>
            <a:r>
              <a:rPr lang="en-US" dirty="0"/>
              <a:t>2018 to 2020 Roadmap: Process</a:t>
            </a:r>
          </a:p>
        </p:txBody>
      </p:sp>
      <p:graphicFrame>
        <p:nvGraphicFramePr>
          <p:cNvPr id="28" name="Content Placeholder 3">
            <a:extLst>
              <a:ext uri="{FF2B5EF4-FFF2-40B4-BE49-F238E27FC236}">
                <a16:creationId xmlns:a16="http://schemas.microsoft.com/office/drawing/2014/main" id="{057D7200-CD17-DB4E-A5AA-D58E9D35C199}"/>
              </a:ext>
            </a:extLst>
          </p:cNvPr>
          <p:cNvGraphicFramePr>
            <a:graphicFrameLocks noGrp="1"/>
          </p:cNvGraphicFramePr>
          <p:nvPr>
            <p:ph idx="1"/>
            <p:extLst/>
          </p:nvPr>
        </p:nvGraphicFramePr>
        <p:xfrm>
          <a:off x="530352" y="1444752"/>
          <a:ext cx="11201400" cy="352594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Stabilize</a:t>
                      </a:r>
                      <a:r>
                        <a:rPr lang="en-US" sz="800" b="0" i="0" cap="none" spc="0" baseline="0" dirty="0">
                          <a:ln w="0"/>
                          <a:solidFill>
                            <a:srgbClr val="474747"/>
                          </a:solidFill>
                          <a:effectLst/>
                          <a:latin typeface="Meta Offc Pro Normal" panose="020B0504030101020102" pitchFamily="34" charset="0"/>
                        </a:rPr>
                        <a:t> production data environments and identify process improvement needs</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Stabilize</a:t>
                      </a:r>
                      <a:r>
                        <a:rPr lang="en-US" sz="800" b="0" i="0" cap="none" spc="0" baseline="0" dirty="0">
                          <a:ln w="0"/>
                          <a:solidFill>
                            <a:srgbClr val="474747"/>
                          </a:solidFill>
                          <a:effectLst/>
                          <a:latin typeface="Meta Offc Pro Normal" panose="020B0504030101020102" pitchFamily="34" charset="0"/>
                        </a:rPr>
                        <a:t> gaps in job schedules, open incidents, and data quality exceptions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Assess effectiveness of delivery processes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Formalize work intake process, track all requests in Jira, and baseline appropriate allocations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Define initial enterprise Data Assets and patterns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Staff Operations teams for both production support and delivery</a:t>
                      </a:r>
                      <a:endParaRPr lang="pl-PL" sz="800" b="0" i="0" cap="none" spc="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Improve key processes &amp;</a:t>
                      </a:r>
                      <a:r>
                        <a:rPr lang="en-US" sz="800" b="0" i="0" cap="none" spc="0" baseline="0" dirty="0">
                          <a:ln w="0"/>
                          <a:solidFill>
                            <a:srgbClr val="474747"/>
                          </a:solidFill>
                          <a:effectLst/>
                          <a:latin typeface="Meta Offc Pro Normal" panose="020B0504030101020102" pitchFamily="34" charset="0"/>
                        </a:rPr>
                        <a:t> controls and remediate causes of data environment issues</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Realign production support and refine processes by incorporating DSOS into Operations team</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Define target Data Architecture and Data Management processes, align initiatives to Data Asset patterns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Align all teams to DMS and track delivery metrics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Revise testing, deployment, and support processes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Revise coding and configuration management</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Embed new/revised processes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Mature Agile execution,</a:t>
                      </a:r>
                      <a:r>
                        <a:rPr lang="en-US" sz="800" b="0" i="0" cap="none" spc="0" baseline="0" dirty="0">
                          <a:ln w="0"/>
                          <a:solidFill>
                            <a:srgbClr val="474747"/>
                          </a:solidFill>
                          <a:effectLst/>
                          <a:latin typeface="Meta Offc Pro Normal" panose="020B0504030101020102" pitchFamily="34" charset="0"/>
                        </a:rPr>
                        <a:t> track delivery</a:t>
                      </a:r>
                      <a:r>
                        <a:rPr lang="en-US" sz="800" b="0" i="0" cap="none" spc="0" dirty="0">
                          <a:ln w="0"/>
                          <a:solidFill>
                            <a:srgbClr val="474747"/>
                          </a:solidFill>
                          <a:effectLst/>
                          <a:latin typeface="Meta Offc Pro Normal" panose="020B0504030101020102" pitchFamily="34" charset="0"/>
                        </a:rPr>
                        <a:t> metrics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Socialize target Data Architecture and embed controls in delivery processes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Automate key processes such as model deployment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Refine and embed cloud data movement and ingestion patterns</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bl>
          </a:graphicData>
        </a:graphic>
      </p:graphicFrame>
      <p:sp>
        <p:nvSpPr>
          <p:cNvPr id="29" name="Progress">
            <a:extLst>
              <a:ext uri="{FF2B5EF4-FFF2-40B4-BE49-F238E27FC236}">
                <a16:creationId xmlns:a16="http://schemas.microsoft.com/office/drawing/2014/main" id="{B6BA7720-DED4-4546-A563-101A55FD22C9}"/>
              </a:ext>
            </a:extLst>
          </p:cNvPr>
          <p:cNvSpPr/>
          <p:nvPr/>
        </p:nvSpPr>
        <p:spPr>
          <a:xfrm>
            <a:off x="4458117" y="2045763"/>
            <a:ext cx="40614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8" name="Progress">
            <a:extLst>
              <a:ext uri="{FF2B5EF4-FFF2-40B4-BE49-F238E27FC236}">
                <a16:creationId xmlns:a16="http://schemas.microsoft.com/office/drawing/2014/main" id="{B6BA7720-DED4-4546-A563-101A55FD22C9}"/>
              </a:ext>
            </a:extLst>
          </p:cNvPr>
          <p:cNvSpPr/>
          <p:nvPr/>
        </p:nvSpPr>
        <p:spPr>
          <a:xfrm>
            <a:off x="4743817" y="2243049"/>
            <a:ext cx="55144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 name="Progress">
            <a:extLst>
              <a:ext uri="{FF2B5EF4-FFF2-40B4-BE49-F238E27FC236}">
                <a16:creationId xmlns:a16="http://schemas.microsoft.com/office/drawing/2014/main" id="{B6BA7720-DED4-4546-A563-101A55FD22C9}"/>
              </a:ext>
            </a:extLst>
          </p:cNvPr>
          <p:cNvSpPr/>
          <p:nvPr/>
        </p:nvSpPr>
        <p:spPr>
          <a:xfrm>
            <a:off x="4470471" y="2440335"/>
            <a:ext cx="40614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 name="Progress">
            <a:extLst>
              <a:ext uri="{FF2B5EF4-FFF2-40B4-BE49-F238E27FC236}">
                <a16:creationId xmlns:a16="http://schemas.microsoft.com/office/drawing/2014/main" id="{B6BA7720-DED4-4546-A563-101A55FD22C9}"/>
              </a:ext>
            </a:extLst>
          </p:cNvPr>
          <p:cNvSpPr/>
          <p:nvPr/>
        </p:nvSpPr>
        <p:spPr>
          <a:xfrm>
            <a:off x="4706190" y="2637621"/>
            <a:ext cx="79145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4" name="Progress">
            <a:extLst>
              <a:ext uri="{FF2B5EF4-FFF2-40B4-BE49-F238E27FC236}">
                <a16:creationId xmlns:a16="http://schemas.microsoft.com/office/drawing/2014/main" id="{B6BA7720-DED4-4546-A563-101A55FD22C9}"/>
              </a:ext>
            </a:extLst>
          </p:cNvPr>
          <p:cNvSpPr/>
          <p:nvPr/>
        </p:nvSpPr>
        <p:spPr>
          <a:xfrm>
            <a:off x="4672514" y="2834907"/>
            <a:ext cx="95766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6" name="Progress">
            <a:extLst>
              <a:ext uri="{FF2B5EF4-FFF2-40B4-BE49-F238E27FC236}">
                <a16:creationId xmlns:a16="http://schemas.microsoft.com/office/drawing/2014/main" id="{B6BA7720-DED4-4546-A563-101A55FD22C9}"/>
              </a:ext>
            </a:extLst>
          </p:cNvPr>
          <p:cNvSpPr/>
          <p:nvPr/>
        </p:nvSpPr>
        <p:spPr>
          <a:xfrm>
            <a:off x="5045817" y="3134034"/>
            <a:ext cx="5405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8" name="Progress">
            <a:extLst>
              <a:ext uri="{FF2B5EF4-FFF2-40B4-BE49-F238E27FC236}">
                <a16:creationId xmlns:a16="http://schemas.microsoft.com/office/drawing/2014/main" id="{B6BA7720-DED4-4546-A563-101A55FD22C9}"/>
              </a:ext>
            </a:extLst>
          </p:cNvPr>
          <p:cNvSpPr/>
          <p:nvPr/>
        </p:nvSpPr>
        <p:spPr>
          <a:xfrm>
            <a:off x="4722173" y="3331901"/>
            <a:ext cx="205283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2" name="Progress">
            <a:extLst>
              <a:ext uri="{FF2B5EF4-FFF2-40B4-BE49-F238E27FC236}">
                <a16:creationId xmlns:a16="http://schemas.microsoft.com/office/drawing/2014/main" id="{B6BA7720-DED4-4546-A563-101A55FD22C9}"/>
              </a:ext>
            </a:extLst>
          </p:cNvPr>
          <p:cNvSpPr/>
          <p:nvPr/>
        </p:nvSpPr>
        <p:spPr>
          <a:xfrm>
            <a:off x="5140368" y="3529768"/>
            <a:ext cx="115877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4" name="Progress">
            <a:extLst>
              <a:ext uri="{FF2B5EF4-FFF2-40B4-BE49-F238E27FC236}">
                <a16:creationId xmlns:a16="http://schemas.microsoft.com/office/drawing/2014/main" id="{B6BA7720-DED4-4546-A563-101A55FD22C9}"/>
              </a:ext>
            </a:extLst>
          </p:cNvPr>
          <p:cNvSpPr/>
          <p:nvPr/>
        </p:nvSpPr>
        <p:spPr>
          <a:xfrm>
            <a:off x="5140368" y="3727635"/>
            <a:ext cx="121061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6" name="Progress">
            <a:extLst>
              <a:ext uri="{FF2B5EF4-FFF2-40B4-BE49-F238E27FC236}">
                <a16:creationId xmlns:a16="http://schemas.microsoft.com/office/drawing/2014/main" id="{B6BA7720-DED4-4546-A563-101A55FD22C9}"/>
              </a:ext>
            </a:extLst>
          </p:cNvPr>
          <p:cNvSpPr/>
          <p:nvPr/>
        </p:nvSpPr>
        <p:spPr>
          <a:xfrm>
            <a:off x="5428689" y="3925502"/>
            <a:ext cx="115877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2" name="Progress">
            <a:extLst>
              <a:ext uri="{FF2B5EF4-FFF2-40B4-BE49-F238E27FC236}">
                <a16:creationId xmlns:a16="http://schemas.microsoft.com/office/drawing/2014/main" id="{B6BA7720-DED4-4546-A563-101A55FD22C9}"/>
              </a:ext>
            </a:extLst>
          </p:cNvPr>
          <p:cNvSpPr/>
          <p:nvPr/>
        </p:nvSpPr>
        <p:spPr>
          <a:xfrm>
            <a:off x="4850555" y="4219682"/>
            <a:ext cx="225811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4" name="Progress">
            <a:extLst>
              <a:ext uri="{FF2B5EF4-FFF2-40B4-BE49-F238E27FC236}">
                <a16:creationId xmlns:a16="http://schemas.microsoft.com/office/drawing/2014/main" id="{B6BA7720-DED4-4546-A563-101A55FD22C9}"/>
              </a:ext>
            </a:extLst>
          </p:cNvPr>
          <p:cNvSpPr/>
          <p:nvPr/>
        </p:nvSpPr>
        <p:spPr>
          <a:xfrm>
            <a:off x="5456044" y="4407435"/>
            <a:ext cx="166341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6" name="Progress">
            <a:extLst>
              <a:ext uri="{FF2B5EF4-FFF2-40B4-BE49-F238E27FC236}">
                <a16:creationId xmlns:a16="http://schemas.microsoft.com/office/drawing/2014/main" id="{B6BA7720-DED4-4546-A563-101A55FD22C9}"/>
              </a:ext>
            </a:extLst>
          </p:cNvPr>
          <p:cNvSpPr/>
          <p:nvPr/>
        </p:nvSpPr>
        <p:spPr>
          <a:xfrm>
            <a:off x="5480938" y="4595188"/>
            <a:ext cx="137472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8" name="Progress">
            <a:extLst>
              <a:ext uri="{FF2B5EF4-FFF2-40B4-BE49-F238E27FC236}">
                <a16:creationId xmlns:a16="http://schemas.microsoft.com/office/drawing/2014/main" id="{B6BA7720-DED4-4546-A563-101A55FD22C9}"/>
              </a:ext>
            </a:extLst>
          </p:cNvPr>
          <p:cNvSpPr/>
          <p:nvPr/>
        </p:nvSpPr>
        <p:spPr>
          <a:xfrm>
            <a:off x="5258331" y="4782941"/>
            <a:ext cx="207531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52" name="Rounded Rectangle 51">
            <a:extLst>
              <a:ext uri="{FF2B5EF4-FFF2-40B4-BE49-F238E27FC236}">
                <a16:creationId xmlns:a16="http://schemas.microsoft.com/office/drawing/2014/main" id="{B59BCFE6-12FB-A04F-A62C-5597519141F2}"/>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53" name="Rounded Rectangle 52">
            <a:extLst>
              <a:ext uri="{FF2B5EF4-FFF2-40B4-BE49-F238E27FC236}">
                <a16:creationId xmlns:a16="http://schemas.microsoft.com/office/drawing/2014/main" id="{711115C5-01D8-FA4D-86C0-5F49DD3AFB95}"/>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54" name="Rounded Rectangle 53">
            <a:extLst>
              <a:ext uri="{FF2B5EF4-FFF2-40B4-BE49-F238E27FC236}">
                <a16:creationId xmlns:a16="http://schemas.microsoft.com/office/drawing/2014/main" id="{1ADCCAAF-DD38-2C4E-B3BF-AF4F61C5B615}"/>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55" name="Rounded Rectangle 54">
            <a:extLst>
              <a:ext uri="{FF2B5EF4-FFF2-40B4-BE49-F238E27FC236}">
                <a16:creationId xmlns:a16="http://schemas.microsoft.com/office/drawing/2014/main" id="{07E594B2-12D2-D246-AE04-0B413CD43215}"/>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56" name="Rounded Rectangle 55">
            <a:extLst>
              <a:ext uri="{FF2B5EF4-FFF2-40B4-BE49-F238E27FC236}">
                <a16:creationId xmlns:a16="http://schemas.microsoft.com/office/drawing/2014/main" id="{1C16823D-BEF7-A049-B74A-6D5D8C228FC9}"/>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57" name="Rounded Rectangle 56">
            <a:extLst>
              <a:ext uri="{FF2B5EF4-FFF2-40B4-BE49-F238E27FC236}">
                <a16:creationId xmlns:a16="http://schemas.microsoft.com/office/drawing/2014/main" id="{D1046238-2D14-A54E-92EC-5A98C05FABAE}"/>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58" name="Rectangle 57">
            <a:extLst>
              <a:ext uri="{FF2B5EF4-FFF2-40B4-BE49-F238E27FC236}">
                <a16:creationId xmlns:a16="http://schemas.microsoft.com/office/drawing/2014/main" id="{9DD293D1-21F3-EC41-8FBE-26FE25EE6F84}"/>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sp>
        <p:nvSpPr>
          <p:cNvPr id="80" name="TextBox 79">
            <a:extLst>
              <a:ext uri="{FF2B5EF4-FFF2-40B4-BE49-F238E27FC236}">
                <a16:creationId xmlns:a16="http://schemas.microsoft.com/office/drawing/2014/main" id="{F1D81196-C186-E549-9F04-D6ACAD955CCE}"/>
              </a:ext>
            </a:extLst>
          </p:cNvPr>
          <p:cNvSpPr txBox="1"/>
          <p:nvPr/>
        </p:nvSpPr>
        <p:spPr>
          <a:xfrm>
            <a:off x="4864259" y="2008619"/>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1a</a:t>
            </a:r>
          </a:p>
        </p:txBody>
      </p:sp>
      <p:sp>
        <p:nvSpPr>
          <p:cNvPr id="81" name="TextBox 80">
            <a:extLst>
              <a:ext uri="{FF2B5EF4-FFF2-40B4-BE49-F238E27FC236}">
                <a16:creationId xmlns:a16="http://schemas.microsoft.com/office/drawing/2014/main" id="{D86A1D36-D7C2-7B47-9696-0395ED409CE8}"/>
              </a:ext>
            </a:extLst>
          </p:cNvPr>
          <p:cNvSpPr txBox="1"/>
          <p:nvPr/>
        </p:nvSpPr>
        <p:spPr>
          <a:xfrm>
            <a:off x="5296140" y="220648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1b</a:t>
            </a:r>
          </a:p>
        </p:txBody>
      </p:sp>
      <p:sp>
        <p:nvSpPr>
          <p:cNvPr id="82" name="TextBox 81">
            <a:extLst>
              <a:ext uri="{FF2B5EF4-FFF2-40B4-BE49-F238E27FC236}">
                <a16:creationId xmlns:a16="http://schemas.microsoft.com/office/drawing/2014/main" id="{52CD14DD-4291-F241-82CE-3C2969B02FC0}"/>
              </a:ext>
            </a:extLst>
          </p:cNvPr>
          <p:cNvSpPr txBox="1"/>
          <p:nvPr/>
        </p:nvSpPr>
        <p:spPr>
          <a:xfrm>
            <a:off x="4873117" y="239751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1c</a:t>
            </a:r>
          </a:p>
        </p:txBody>
      </p:sp>
      <p:sp>
        <p:nvSpPr>
          <p:cNvPr id="83" name="TextBox 82">
            <a:extLst>
              <a:ext uri="{FF2B5EF4-FFF2-40B4-BE49-F238E27FC236}">
                <a16:creationId xmlns:a16="http://schemas.microsoft.com/office/drawing/2014/main" id="{95D4DC66-EA88-6545-9BEC-621476A04FCC}"/>
              </a:ext>
            </a:extLst>
          </p:cNvPr>
          <p:cNvSpPr txBox="1"/>
          <p:nvPr/>
        </p:nvSpPr>
        <p:spPr>
          <a:xfrm>
            <a:off x="5480938" y="260709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1d</a:t>
            </a:r>
          </a:p>
        </p:txBody>
      </p:sp>
      <p:sp>
        <p:nvSpPr>
          <p:cNvPr id="84" name="TextBox 83">
            <a:extLst>
              <a:ext uri="{FF2B5EF4-FFF2-40B4-BE49-F238E27FC236}">
                <a16:creationId xmlns:a16="http://schemas.microsoft.com/office/drawing/2014/main" id="{31F3404E-6162-CF45-B0A7-156503DF8012}"/>
              </a:ext>
            </a:extLst>
          </p:cNvPr>
          <p:cNvSpPr txBox="1"/>
          <p:nvPr/>
        </p:nvSpPr>
        <p:spPr>
          <a:xfrm>
            <a:off x="5631375" y="281468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1e</a:t>
            </a:r>
          </a:p>
        </p:txBody>
      </p:sp>
      <p:sp>
        <p:nvSpPr>
          <p:cNvPr id="85" name="TextBox 84">
            <a:extLst>
              <a:ext uri="{FF2B5EF4-FFF2-40B4-BE49-F238E27FC236}">
                <a16:creationId xmlns:a16="http://schemas.microsoft.com/office/drawing/2014/main" id="{487B7D9F-E858-6F4C-838E-156C2204B244}"/>
              </a:ext>
            </a:extLst>
          </p:cNvPr>
          <p:cNvSpPr txBox="1"/>
          <p:nvPr/>
        </p:nvSpPr>
        <p:spPr>
          <a:xfrm>
            <a:off x="5586191" y="309844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2a</a:t>
            </a:r>
          </a:p>
        </p:txBody>
      </p:sp>
      <p:sp>
        <p:nvSpPr>
          <p:cNvPr id="86" name="TextBox 85">
            <a:extLst>
              <a:ext uri="{FF2B5EF4-FFF2-40B4-BE49-F238E27FC236}">
                <a16:creationId xmlns:a16="http://schemas.microsoft.com/office/drawing/2014/main" id="{49CBF9E8-743C-F649-A0E9-8D4C00BAB6A9}"/>
              </a:ext>
            </a:extLst>
          </p:cNvPr>
          <p:cNvSpPr txBox="1"/>
          <p:nvPr/>
        </p:nvSpPr>
        <p:spPr>
          <a:xfrm>
            <a:off x="6775008" y="330067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2b</a:t>
            </a:r>
          </a:p>
        </p:txBody>
      </p:sp>
      <p:sp>
        <p:nvSpPr>
          <p:cNvPr id="87" name="TextBox 86">
            <a:extLst>
              <a:ext uri="{FF2B5EF4-FFF2-40B4-BE49-F238E27FC236}">
                <a16:creationId xmlns:a16="http://schemas.microsoft.com/office/drawing/2014/main" id="{C24EF076-4873-A44D-908E-8FABD0727C9F}"/>
              </a:ext>
            </a:extLst>
          </p:cNvPr>
          <p:cNvSpPr txBox="1"/>
          <p:nvPr/>
        </p:nvSpPr>
        <p:spPr>
          <a:xfrm>
            <a:off x="6295989" y="349869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2c</a:t>
            </a:r>
          </a:p>
        </p:txBody>
      </p:sp>
      <p:sp>
        <p:nvSpPr>
          <p:cNvPr id="88" name="TextBox 87">
            <a:extLst>
              <a:ext uri="{FF2B5EF4-FFF2-40B4-BE49-F238E27FC236}">
                <a16:creationId xmlns:a16="http://schemas.microsoft.com/office/drawing/2014/main" id="{7C07A95C-A585-D444-890D-6D49F0E83D19}"/>
              </a:ext>
            </a:extLst>
          </p:cNvPr>
          <p:cNvSpPr txBox="1"/>
          <p:nvPr/>
        </p:nvSpPr>
        <p:spPr>
          <a:xfrm>
            <a:off x="6348360" y="369194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2d</a:t>
            </a:r>
          </a:p>
        </p:txBody>
      </p:sp>
      <p:sp>
        <p:nvSpPr>
          <p:cNvPr id="89" name="TextBox 88">
            <a:extLst>
              <a:ext uri="{FF2B5EF4-FFF2-40B4-BE49-F238E27FC236}">
                <a16:creationId xmlns:a16="http://schemas.microsoft.com/office/drawing/2014/main" id="{3F3D9773-B7D6-0C40-AF03-C8D01431BB2E}"/>
              </a:ext>
            </a:extLst>
          </p:cNvPr>
          <p:cNvSpPr txBox="1"/>
          <p:nvPr/>
        </p:nvSpPr>
        <p:spPr>
          <a:xfrm>
            <a:off x="6576960" y="389629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2e</a:t>
            </a:r>
          </a:p>
        </p:txBody>
      </p:sp>
      <p:sp>
        <p:nvSpPr>
          <p:cNvPr id="90" name="TextBox 89">
            <a:extLst>
              <a:ext uri="{FF2B5EF4-FFF2-40B4-BE49-F238E27FC236}">
                <a16:creationId xmlns:a16="http://schemas.microsoft.com/office/drawing/2014/main" id="{61859294-7D35-2741-9A11-331FD6BC615E}"/>
              </a:ext>
            </a:extLst>
          </p:cNvPr>
          <p:cNvSpPr txBox="1"/>
          <p:nvPr/>
        </p:nvSpPr>
        <p:spPr>
          <a:xfrm>
            <a:off x="7108962" y="418845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3a</a:t>
            </a:r>
          </a:p>
        </p:txBody>
      </p:sp>
      <p:sp>
        <p:nvSpPr>
          <p:cNvPr id="91" name="TextBox 90">
            <a:extLst>
              <a:ext uri="{FF2B5EF4-FFF2-40B4-BE49-F238E27FC236}">
                <a16:creationId xmlns:a16="http://schemas.microsoft.com/office/drawing/2014/main" id="{A3237E4A-0ECC-EB4E-9113-C720DE0B9011}"/>
              </a:ext>
            </a:extLst>
          </p:cNvPr>
          <p:cNvSpPr txBox="1"/>
          <p:nvPr/>
        </p:nvSpPr>
        <p:spPr>
          <a:xfrm>
            <a:off x="7119463" y="437621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3b</a:t>
            </a:r>
          </a:p>
        </p:txBody>
      </p:sp>
      <p:sp>
        <p:nvSpPr>
          <p:cNvPr id="92" name="TextBox 91">
            <a:extLst>
              <a:ext uri="{FF2B5EF4-FFF2-40B4-BE49-F238E27FC236}">
                <a16:creationId xmlns:a16="http://schemas.microsoft.com/office/drawing/2014/main" id="{B9C127EE-350E-6E49-8954-825D8097A2AB}"/>
              </a:ext>
            </a:extLst>
          </p:cNvPr>
          <p:cNvSpPr txBox="1"/>
          <p:nvPr/>
        </p:nvSpPr>
        <p:spPr>
          <a:xfrm>
            <a:off x="6855664" y="455964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3c</a:t>
            </a:r>
          </a:p>
        </p:txBody>
      </p:sp>
      <p:sp>
        <p:nvSpPr>
          <p:cNvPr id="93" name="TextBox 92">
            <a:extLst>
              <a:ext uri="{FF2B5EF4-FFF2-40B4-BE49-F238E27FC236}">
                <a16:creationId xmlns:a16="http://schemas.microsoft.com/office/drawing/2014/main" id="{FEB1AAB6-8E2B-1845-8C12-F0D792F370F1}"/>
              </a:ext>
            </a:extLst>
          </p:cNvPr>
          <p:cNvSpPr txBox="1"/>
          <p:nvPr/>
        </p:nvSpPr>
        <p:spPr>
          <a:xfrm>
            <a:off x="7333647" y="475171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3d</a:t>
            </a:r>
          </a:p>
        </p:txBody>
      </p:sp>
      <p:grpSp>
        <p:nvGrpSpPr>
          <p:cNvPr id="123" name="Group 122">
            <a:extLst>
              <a:ext uri="{FF2B5EF4-FFF2-40B4-BE49-F238E27FC236}">
                <a16:creationId xmlns:a16="http://schemas.microsoft.com/office/drawing/2014/main" id="{5873C2D5-2AC3-7742-8392-FB6FF6630DEA}"/>
              </a:ext>
            </a:extLst>
          </p:cNvPr>
          <p:cNvGrpSpPr/>
          <p:nvPr/>
        </p:nvGrpSpPr>
        <p:grpSpPr>
          <a:xfrm>
            <a:off x="9637826" y="1765561"/>
            <a:ext cx="1920416" cy="123111"/>
            <a:chOff x="9637826" y="1765561"/>
            <a:chExt cx="1920416" cy="123111"/>
          </a:xfrm>
        </p:grpSpPr>
        <p:grpSp>
          <p:nvGrpSpPr>
            <p:cNvPr id="124" name="Group 123">
              <a:extLst>
                <a:ext uri="{FF2B5EF4-FFF2-40B4-BE49-F238E27FC236}">
                  <a16:creationId xmlns:a16="http://schemas.microsoft.com/office/drawing/2014/main" id="{4B9DF5A5-2728-634B-BC72-1F02EAC14EC4}"/>
                </a:ext>
              </a:extLst>
            </p:cNvPr>
            <p:cNvGrpSpPr/>
            <p:nvPr/>
          </p:nvGrpSpPr>
          <p:grpSpPr>
            <a:xfrm>
              <a:off x="10872442" y="1765561"/>
              <a:ext cx="685800" cy="123111"/>
              <a:chOff x="10690420" y="1765561"/>
              <a:chExt cx="685800" cy="123111"/>
            </a:xfrm>
          </p:grpSpPr>
          <p:sp>
            <p:nvSpPr>
              <p:cNvPr id="128" name="Progress">
                <a:extLst>
                  <a:ext uri="{FF2B5EF4-FFF2-40B4-BE49-F238E27FC236}">
                    <a16:creationId xmlns:a16="http://schemas.microsoft.com/office/drawing/2014/main" id="{DBB2600E-E608-A147-ACD7-820B0405784F}"/>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9" name="TextBox 128">
                <a:extLst>
                  <a:ext uri="{FF2B5EF4-FFF2-40B4-BE49-F238E27FC236}">
                    <a16:creationId xmlns:a16="http://schemas.microsoft.com/office/drawing/2014/main" id="{AD726287-FEBB-1741-BD77-2D3F1F7D1CF6}"/>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25" name="Group 124">
              <a:extLst>
                <a:ext uri="{FF2B5EF4-FFF2-40B4-BE49-F238E27FC236}">
                  <a16:creationId xmlns:a16="http://schemas.microsoft.com/office/drawing/2014/main" id="{50F665D6-A05A-9949-83B1-EE578BDEDD58}"/>
                </a:ext>
              </a:extLst>
            </p:cNvPr>
            <p:cNvGrpSpPr/>
            <p:nvPr/>
          </p:nvGrpSpPr>
          <p:grpSpPr>
            <a:xfrm>
              <a:off x="9637826" y="1781396"/>
              <a:ext cx="1055115" cy="91440"/>
              <a:chOff x="9654540" y="1775428"/>
              <a:chExt cx="1055115" cy="91440"/>
            </a:xfrm>
          </p:grpSpPr>
          <p:sp>
            <p:nvSpPr>
              <p:cNvPr id="126" name="Progress">
                <a:extLst>
                  <a:ext uri="{FF2B5EF4-FFF2-40B4-BE49-F238E27FC236}">
                    <a16:creationId xmlns:a16="http://schemas.microsoft.com/office/drawing/2014/main" id="{EB5957DA-C093-C445-BAC0-7A02A7D843BE}"/>
                  </a:ext>
                </a:extLst>
              </p:cNvPr>
              <p:cNvSpPr/>
              <p:nvPr/>
            </p:nvSpPr>
            <p:spPr>
              <a:xfrm flipV="1">
                <a:off x="10294620" y="1784572"/>
                <a:ext cx="415035" cy="73152"/>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7" name="TextBox 126">
                <a:extLst>
                  <a:ext uri="{FF2B5EF4-FFF2-40B4-BE49-F238E27FC236}">
                    <a16:creationId xmlns:a16="http://schemas.microsoft.com/office/drawing/2014/main" id="{975D73BE-9F4C-5E49-98C4-52170C9104AE}"/>
                  </a:ext>
                </a:extLst>
              </p:cNvPr>
              <p:cNvSpPr txBox="1"/>
              <p:nvPr/>
            </p:nvSpPr>
            <p:spPr>
              <a:xfrm>
                <a:off x="9654540" y="1775428"/>
                <a:ext cx="640080" cy="91440"/>
              </a:xfrm>
              <a:prstGeom prst="rect">
                <a:avLst/>
              </a:prstGeom>
              <a:noFill/>
            </p:spPr>
            <p:txBody>
              <a:bodyPr wrap="square" lIns="0" tIns="0" rIns="45720" bIns="0" rtlCol="0" anchor="ctr">
                <a:spAutoFit/>
              </a:bodyPr>
              <a:lstStyle/>
              <a:p>
                <a:pPr algn="r"/>
                <a:r>
                  <a:rPr lang="en-US" sz="800" dirty="0">
                    <a:solidFill>
                      <a:srgbClr val="FF6000"/>
                    </a:solidFill>
                    <a:latin typeface="Meta Offc Pro Normal" panose="020B0504030101020102" pitchFamily="34" charset="0"/>
                  </a:rPr>
                  <a:t>Critical Path</a:t>
                </a:r>
              </a:p>
            </p:txBody>
          </p:sp>
        </p:grpSp>
      </p:grpSp>
      <p:grpSp>
        <p:nvGrpSpPr>
          <p:cNvPr id="73" name="Group 72">
            <a:extLst>
              <a:ext uri="{FF2B5EF4-FFF2-40B4-BE49-F238E27FC236}">
                <a16:creationId xmlns:a16="http://schemas.microsoft.com/office/drawing/2014/main" id="{EAFA52E0-6668-A74B-8AC4-DA01D180E2CC}"/>
              </a:ext>
            </a:extLst>
          </p:cNvPr>
          <p:cNvGrpSpPr/>
          <p:nvPr/>
        </p:nvGrpSpPr>
        <p:grpSpPr>
          <a:xfrm>
            <a:off x="4008476" y="1927821"/>
            <a:ext cx="4575857" cy="4487291"/>
            <a:chOff x="4008476" y="1927821"/>
            <a:chExt cx="4575857" cy="4487291"/>
          </a:xfrm>
        </p:grpSpPr>
        <p:cxnSp>
          <p:nvCxnSpPr>
            <p:cNvPr id="74" name="Straight Connector 73">
              <a:extLst>
                <a:ext uri="{FF2B5EF4-FFF2-40B4-BE49-F238E27FC236}">
                  <a16:creationId xmlns:a16="http://schemas.microsoft.com/office/drawing/2014/main" id="{259AD96D-05E0-764D-A2DB-4A941A80A5BC}"/>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4309D3-3113-364F-A909-22859FACE39E}"/>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3259E10-3765-BE49-AFB3-52063B3648D3}"/>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65570C-7460-EE43-8C94-17BEB93BF32E}"/>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D3FB7F-B07C-DE48-8DC7-E989C35F4828}"/>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3288E89-0CB4-4848-B6DA-59BDB2169F7B}"/>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D0F61C-9DF0-F148-B1BC-B333DF27A00F}"/>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5D481B-890E-D847-8A89-BB6B56F31C6A}"/>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CF996C6-C200-D143-81CF-3D8B55624B2F}"/>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ABD1DC6-AC14-614B-907B-94E5A724D917}"/>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582E7ED-B62B-0F4A-9F36-FFD8E0962F68}"/>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C2E2336-6B8A-314B-812F-5FEB8ECEA6F3}"/>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A6F0E9AC-5B31-6A4D-8514-CF89FEF7FAAB}"/>
                </a:ext>
              </a:extLst>
            </p:cNvPr>
            <p:cNvGrpSpPr/>
            <p:nvPr/>
          </p:nvGrpSpPr>
          <p:grpSpPr>
            <a:xfrm>
              <a:off x="4008476" y="6199668"/>
              <a:ext cx="4575857" cy="215444"/>
              <a:chOff x="4008476" y="6199668"/>
              <a:chExt cx="4575857" cy="215444"/>
            </a:xfrm>
          </p:grpSpPr>
          <p:sp>
            <p:nvSpPr>
              <p:cNvPr id="101" name="Oval 100">
                <a:extLst>
                  <a:ext uri="{FF2B5EF4-FFF2-40B4-BE49-F238E27FC236}">
                    <a16:creationId xmlns:a16="http://schemas.microsoft.com/office/drawing/2014/main" id="{F76057BD-C561-6244-907B-7BA09E700AB7}"/>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02" name="Oval 101">
                <a:extLst>
                  <a:ext uri="{FF2B5EF4-FFF2-40B4-BE49-F238E27FC236}">
                    <a16:creationId xmlns:a16="http://schemas.microsoft.com/office/drawing/2014/main" id="{A869724E-70C0-424D-A2C6-B726E5FA50F6}"/>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03" name="Oval 102">
                <a:extLst>
                  <a:ext uri="{FF2B5EF4-FFF2-40B4-BE49-F238E27FC236}">
                    <a16:creationId xmlns:a16="http://schemas.microsoft.com/office/drawing/2014/main" id="{98ABBE1F-1208-5C46-9DF6-A9FC61092BC3}"/>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04" name="Oval 103">
                <a:extLst>
                  <a:ext uri="{FF2B5EF4-FFF2-40B4-BE49-F238E27FC236}">
                    <a16:creationId xmlns:a16="http://schemas.microsoft.com/office/drawing/2014/main" id="{96867E4B-2C33-BC44-BA04-01B4BF5D7DE4}"/>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05" name="Oval 104">
                <a:extLst>
                  <a:ext uri="{FF2B5EF4-FFF2-40B4-BE49-F238E27FC236}">
                    <a16:creationId xmlns:a16="http://schemas.microsoft.com/office/drawing/2014/main" id="{0FC22CB6-8D03-484A-9C37-B5CD3E65A33A}"/>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06" name="Oval 105">
                <a:extLst>
                  <a:ext uri="{FF2B5EF4-FFF2-40B4-BE49-F238E27FC236}">
                    <a16:creationId xmlns:a16="http://schemas.microsoft.com/office/drawing/2014/main" id="{165463D3-DB42-8642-BBDE-FC4F19177DD3}"/>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07" name="Oval 106">
                <a:extLst>
                  <a:ext uri="{FF2B5EF4-FFF2-40B4-BE49-F238E27FC236}">
                    <a16:creationId xmlns:a16="http://schemas.microsoft.com/office/drawing/2014/main" id="{22CB0AED-E588-7944-90BE-F9752D34C996}"/>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08" name="Oval 107">
                <a:extLst>
                  <a:ext uri="{FF2B5EF4-FFF2-40B4-BE49-F238E27FC236}">
                    <a16:creationId xmlns:a16="http://schemas.microsoft.com/office/drawing/2014/main" id="{EDF2A6D3-17AB-5945-8800-B7E9A3247992}"/>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09" name="Oval 108">
                <a:extLst>
                  <a:ext uri="{FF2B5EF4-FFF2-40B4-BE49-F238E27FC236}">
                    <a16:creationId xmlns:a16="http://schemas.microsoft.com/office/drawing/2014/main" id="{2D849B18-983A-2242-BE32-A000CF60912D}"/>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10" name="Oval 109">
                <a:extLst>
                  <a:ext uri="{FF2B5EF4-FFF2-40B4-BE49-F238E27FC236}">
                    <a16:creationId xmlns:a16="http://schemas.microsoft.com/office/drawing/2014/main" id="{67B6198A-B613-034D-A0C7-2A969DBF9D25}"/>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1" name="Oval 110">
                <a:extLst>
                  <a:ext uri="{FF2B5EF4-FFF2-40B4-BE49-F238E27FC236}">
                    <a16:creationId xmlns:a16="http://schemas.microsoft.com/office/drawing/2014/main" id="{355BEC4C-9203-A54B-B742-29BAFC605505}"/>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2" name="Oval 111">
                <a:extLst>
                  <a:ext uri="{FF2B5EF4-FFF2-40B4-BE49-F238E27FC236}">
                    <a16:creationId xmlns:a16="http://schemas.microsoft.com/office/drawing/2014/main" id="{F3320156-18F4-134D-88BF-CA68D54E0AAF}"/>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3" name="TextBox 112">
                <a:extLst>
                  <a:ext uri="{FF2B5EF4-FFF2-40B4-BE49-F238E27FC236}">
                    <a16:creationId xmlns:a16="http://schemas.microsoft.com/office/drawing/2014/main" id="{D1F42114-6BCE-AD47-8CBE-578FEF1A1F9F}"/>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2084977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10BEBA-39F0-C84F-BDEA-3304A4C7325B}"/>
              </a:ext>
            </a:extLst>
          </p:cNvPr>
          <p:cNvSpPr>
            <a:spLocks noGrp="1"/>
          </p:cNvSpPr>
          <p:nvPr>
            <p:ph type="body" sz="quarter" idx="10"/>
          </p:nvPr>
        </p:nvSpPr>
        <p:spPr/>
        <p:txBody>
          <a:bodyPr/>
          <a:lstStyle/>
          <a:p>
            <a:r>
              <a:rPr lang="en-US" dirty="0"/>
              <a:t>2018 to 2020 Roadmap: Platforms</a:t>
            </a:r>
          </a:p>
          <a:p>
            <a:endParaRPr lang="en-US" dirty="0"/>
          </a:p>
        </p:txBody>
      </p:sp>
      <p:graphicFrame>
        <p:nvGraphicFramePr>
          <p:cNvPr id="4" name="Content Placeholder 3">
            <a:extLst>
              <a:ext uri="{FF2B5EF4-FFF2-40B4-BE49-F238E27FC236}">
                <a16:creationId xmlns:a16="http://schemas.microsoft.com/office/drawing/2014/main" id="{5DDD81A6-AB4B-A14E-812F-8762AE3875E3}"/>
              </a:ext>
            </a:extLst>
          </p:cNvPr>
          <p:cNvGraphicFramePr>
            <a:graphicFrameLocks noGrp="1"/>
          </p:cNvGraphicFramePr>
          <p:nvPr>
            <p:ph idx="1"/>
            <p:extLst/>
          </p:nvPr>
        </p:nvGraphicFramePr>
        <p:xfrm>
          <a:off x="533400" y="1447800"/>
          <a:ext cx="11201400" cy="3160182"/>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Set up Cloud account for Analytics &amp; Production deployment with proactive monitoring, automation and security</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Accounts: 1) Analytics 2) Staging 3) Prod 4) SOX </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Automation : Infrastructure as code (IAC)</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Security : Universal access layer (UAL)</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Cloud self-service portal – 1) Platform as service. 2) Data as service. 3) Model as service</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Cloud Resiliency: 1) Cross-region DR 2) Multi-cloud</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Develop Cloud data exchange patterns for internal data, external data and Real-time data</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Cloud data patterns : 1) TD, EDS to S3 Avro 2) S3 to Snowflake 3)ORC 4)External data 5)Real-time 6)Graph</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Cloud-data exchange – Data Microservice, Messaging</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ETL paterns on the Cloud : 1) EMR-Spark ETL 2) Abi-container POC 3) Abi-container pattern deployment</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0">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Cloud Data platform</a:t>
                      </a:r>
                      <a:r>
                        <a:rPr lang="en-US" sz="800" b="0" i="0" cap="none" spc="0" baseline="0" dirty="0">
                          <a:ln w="0"/>
                          <a:solidFill>
                            <a:srgbClr val="474747"/>
                          </a:solidFill>
                          <a:effectLst/>
                          <a:latin typeface="Meta Offc Pro Normal" panose="020B0504030101020102" pitchFamily="34" charset="0"/>
                        </a:rPr>
                        <a:t> (Data Lake, MPP Database, Graph DB, ODS) and processing platform</a:t>
                      </a:r>
                      <a:endParaRPr lang="en-US" sz="800" b="0" i="0" cap="none" spc="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pl-PL" sz="800" b="0" i="0" cap="none" spc="0" dirty="0">
                          <a:ln w="0"/>
                          <a:solidFill>
                            <a:srgbClr val="474747"/>
                          </a:solidFill>
                          <a:effectLst/>
                          <a:latin typeface="Meta Offc Pro Normal" panose="020B0504030101020102" pitchFamily="34" charset="0"/>
                        </a:rPr>
                        <a:t>Data storage : 1) S3 2) Snowflake. 3) Graph Db. 4) ODS </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Processing pltfrm : Openshift container platform</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Real time platform : Kafka</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Decomission On-premise HDP platform</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Teradata refresh</a:t>
                      </a:r>
                    </a:p>
                  </a:txBody>
                  <a:tcPr marL="116643" marR="54864"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bl>
          </a:graphicData>
        </a:graphic>
      </p:graphicFrame>
      <p:grpSp>
        <p:nvGrpSpPr>
          <p:cNvPr id="23" name="Group 22">
            <a:extLst>
              <a:ext uri="{FF2B5EF4-FFF2-40B4-BE49-F238E27FC236}">
                <a16:creationId xmlns:a16="http://schemas.microsoft.com/office/drawing/2014/main" id="{338B8291-84DA-DC48-9154-983E32993EEF}"/>
              </a:ext>
            </a:extLst>
          </p:cNvPr>
          <p:cNvGrpSpPr/>
          <p:nvPr/>
        </p:nvGrpSpPr>
        <p:grpSpPr>
          <a:xfrm>
            <a:off x="9637826" y="1765561"/>
            <a:ext cx="1920416" cy="123111"/>
            <a:chOff x="9637826" y="1765561"/>
            <a:chExt cx="1920416" cy="123111"/>
          </a:xfrm>
        </p:grpSpPr>
        <p:grpSp>
          <p:nvGrpSpPr>
            <p:cNvPr id="24" name="Group 23">
              <a:extLst>
                <a:ext uri="{FF2B5EF4-FFF2-40B4-BE49-F238E27FC236}">
                  <a16:creationId xmlns:a16="http://schemas.microsoft.com/office/drawing/2014/main" id="{D6374583-2B7C-0E4E-9F3A-12651C2CA7DE}"/>
                </a:ext>
              </a:extLst>
            </p:cNvPr>
            <p:cNvGrpSpPr/>
            <p:nvPr/>
          </p:nvGrpSpPr>
          <p:grpSpPr>
            <a:xfrm>
              <a:off x="10872442" y="1765561"/>
              <a:ext cx="685800" cy="123111"/>
              <a:chOff x="10690420" y="1765561"/>
              <a:chExt cx="685800" cy="123111"/>
            </a:xfrm>
          </p:grpSpPr>
          <p:sp>
            <p:nvSpPr>
              <p:cNvPr id="28" name="Progress">
                <a:extLst>
                  <a:ext uri="{FF2B5EF4-FFF2-40B4-BE49-F238E27FC236}">
                    <a16:creationId xmlns:a16="http://schemas.microsoft.com/office/drawing/2014/main" id="{6F87374A-8929-6844-8DAA-277191A3E721}"/>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9" name="TextBox 28">
                <a:extLst>
                  <a:ext uri="{FF2B5EF4-FFF2-40B4-BE49-F238E27FC236}">
                    <a16:creationId xmlns:a16="http://schemas.microsoft.com/office/drawing/2014/main" id="{8E239945-1305-2745-849C-AF19D09B968C}"/>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25" name="Group 24">
              <a:extLst>
                <a:ext uri="{FF2B5EF4-FFF2-40B4-BE49-F238E27FC236}">
                  <a16:creationId xmlns:a16="http://schemas.microsoft.com/office/drawing/2014/main" id="{54AB2765-BBD0-504C-B1C7-9F8CDB4CDF3D}"/>
                </a:ext>
              </a:extLst>
            </p:cNvPr>
            <p:cNvGrpSpPr/>
            <p:nvPr/>
          </p:nvGrpSpPr>
          <p:grpSpPr>
            <a:xfrm>
              <a:off x="9637826" y="1781396"/>
              <a:ext cx="1055115" cy="91440"/>
              <a:chOff x="9654540" y="1775428"/>
              <a:chExt cx="1055115" cy="91440"/>
            </a:xfrm>
          </p:grpSpPr>
          <p:sp>
            <p:nvSpPr>
              <p:cNvPr id="26" name="Progress">
                <a:extLst>
                  <a:ext uri="{FF2B5EF4-FFF2-40B4-BE49-F238E27FC236}">
                    <a16:creationId xmlns:a16="http://schemas.microsoft.com/office/drawing/2014/main" id="{D382E011-4897-8743-A485-99AF5954A4F8}"/>
                  </a:ext>
                </a:extLst>
              </p:cNvPr>
              <p:cNvSpPr/>
              <p:nvPr/>
            </p:nvSpPr>
            <p:spPr>
              <a:xfrm flipV="1">
                <a:off x="10294620" y="1784572"/>
                <a:ext cx="415035" cy="73152"/>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7" name="TextBox 26">
                <a:extLst>
                  <a:ext uri="{FF2B5EF4-FFF2-40B4-BE49-F238E27FC236}">
                    <a16:creationId xmlns:a16="http://schemas.microsoft.com/office/drawing/2014/main" id="{82AC3BA5-F40D-5E40-BC79-95B9140619C0}"/>
                  </a:ext>
                </a:extLst>
              </p:cNvPr>
              <p:cNvSpPr txBox="1"/>
              <p:nvPr/>
            </p:nvSpPr>
            <p:spPr>
              <a:xfrm>
                <a:off x="9654540" y="1775428"/>
                <a:ext cx="640080" cy="91440"/>
              </a:xfrm>
              <a:prstGeom prst="rect">
                <a:avLst/>
              </a:prstGeom>
              <a:noFill/>
            </p:spPr>
            <p:txBody>
              <a:bodyPr wrap="square" lIns="0" tIns="0" rIns="45720" bIns="0" rtlCol="0" anchor="ctr">
                <a:spAutoFit/>
              </a:bodyPr>
              <a:lstStyle/>
              <a:p>
                <a:pPr algn="r"/>
                <a:r>
                  <a:rPr lang="en-US" sz="800" dirty="0">
                    <a:solidFill>
                      <a:srgbClr val="FF6000"/>
                    </a:solidFill>
                    <a:latin typeface="Meta Offc Pro Normal" panose="020B0504030101020102" pitchFamily="34" charset="0"/>
                  </a:rPr>
                  <a:t>Critical Path</a:t>
                </a:r>
              </a:p>
            </p:txBody>
          </p:sp>
        </p:grpSp>
      </p:grpSp>
      <p:sp>
        <p:nvSpPr>
          <p:cNvPr id="64" name="Progress">
            <a:extLst>
              <a:ext uri="{FF2B5EF4-FFF2-40B4-BE49-F238E27FC236}">
                <a16:creationId xmlns:a16="http://schemas.microsoft.com/office/drawing/2014/main" id="{CA903E8D-A6BD-0C49-A500-6A028D10C020}"/>
              </a:ext>
            </a:extLst>
          </p:cNvPr>
          <p:cNvSpPr/>
          <p:nvPr/>
        </p:nvSpPr>
        <p:spPr>
          <a:xfrm>
            <a:off x="3954840" y="1983997"/>
            <a:ext cx="82296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65" name="TextBox 64">
            <a:extLst>
              <a:ext uri="{FF2B5EF4-FFF2-40B4-BE49-F238E27FC236}">
                <a16:creationId xmlns:a16="http://schemas.microsoft.com/office/drawing/2014/main" id="{EA3DE0D2-441F-6644-9435-F50727255D3A}"/>
              </a:ext>
            </a:extLst>
          </p:cNvPr>
          <p:cNvSpPr txBox="1"/>
          <p:nvPr/>
        </p:nvSpPr>
        <p:spPr>
          <a:xfrm>
            <a:off x="6846546" y="1970126"/>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1a</a:t>
            </a:r>
          </a:p>
        </p:txBody>
      </p:sp>
      <p:sp>
        <p:nvSpPr>
          <p:cNvPr id="66" name="Progress">
            <a:extLst>
              <a:ext uri="{FF2B5EF4-FFF2-40B4-BE49-F238E27FC236}">
                <a16:creationId xmlns:a16="http://schemas.microsoft.com/office/drawing/2014/main" id="{5A2B55DF-F359-2E45-846A-2937B9722D2F}"/>
              </a:ext>
            </a:extLst>
          </p:cNvPr>
          <p:cNvSpPr/>
          <p:nvPr/>
        </p:nvSpPr>
        <p:spPr>
          <a:xfrm>
            <a:off x="5415014" y="3225360"/>
            <a:ext cx="93235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rgbClr val="474747"/>
              </a:solidFill>
              <a:latin typeface="Meta Offc Pro Normal" panose="020B0504030101020102" pitchFamily="34" charset="0"/>
            </a:endParaRPr>
          </a:p>
        </p:txBody>
      </p:sp>
      <p:sp>
        <p:nvSpPr>
          <p:cNvPr id="67" name="Progress">
            <a:extLst>
              <a:ext uri="{FF2B5EF4-FFF2-40B4-BE49-F238E27FC236}">
                <a16:creationId xmlns:a16="http://schemas.microsoft.com/office/drawing/2014/main" id="{FD6ED905-C3B3-5646-B544-CFEB825357BB}"/>
              </a:ext>
            </a:extLst>
          </p:cNvPr>
          <p:cNvSpPr/>
          <p:nvPr/>
        </p:nvSpPr>
        <p:spPr>
          <a:xfrm>
            <a:off x="4357401" y="3591112"/>
            <a:ext cx="70144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68" name="Progress">
            <a:extLst>
              <a:ext uri="{FF2B5EF4-FFF2-40B4-BE49-F238E27FC236}">
                <a16:creationId xmlns:a16="http://schemas.microsoft.com/office/drawing/2014/main" id="{2586A469-3E2B-9240-8E14-7BE69D39F02D}"/>
              </a:ext>
            </a:extLst>
          </p:cNvPr>
          <p:cNvSpPr/>
          <p:nvPr/>
        </p:nvSpPr>
        <p:spPr>
          <a:xfrm>
            <a:off x="5380076" y="1985962"/>
            <a:ext cx="54021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69" name="Progress">
            <a:extLst>
              <a:ext uri="{FF2B5EF4-FFF2-40B4-BE49-F238E27FC236}">
                <a16:creationId xmlns:a16="http://schemas.microsoft.com/office/drawing/2014/main" id="{CAACA73B-7C81-024E-85CF-30DE64362AF9}"/>
              </a:ext>
            </a:extLst>
          </p:cNvPr>
          <p:cNvSpPr/>
          <p:nvPr/>
        </p:nvSpPr>
        <p:spPr>
          <a:xfrm>
            <a:off x="5224257" y="2161042"/>
            <a:ext cx="96348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rgbClr val="474747"/>
              </a:solidFill>
              <a:latin typeface="Meta Offc Pro Normal" panose="020B0504030101020102" pitchFamily="34" charset="0"/>
            </a:endParaRPr>
          </a:p>
        </p:txBody>
      </p:sp>
      <p:sp>
        <p:nvSpPr>
          <p:cNvPr id="70" name="Progress">
            <a:extLst>
              <a:ext uri="{FF2B5EF4-FFF2-40B4-BE49-F238E27FC236}">
                <a16:creationId xmlns:a16="http://schemas.microsoft.com/office/drawing/2014/main" id="{212D19FB-8302-0548-BDC9-4E34FF41F615}"/>
              </a:ext>
            </a:extLst>
          </p:cNvPr>
          <p:cNvSpPr/>
          <p:nvPr/>
        </p:nvSpPr>
        <p:spPr>
          <a:xfrm>
            <a:off x="5920042" y="1989147"/>
            <a:ext cx="43053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3</a:t>
            </a:r>
            <a:endParaRPr lang="ru-RU" sz="600" dirty="0">
              <a:solidFill>
                <a:srgbClr val="474747"/>
              </a:solidFill>
              <a:latin typeface="Meta Offc Pro Normal" panose="020B0504030101020102" pitchFamily="34" charset="0"/>
            </a:endParaRPr>
          </a:p>
        </p:txBody>
      </p:sp>
      <p:sp>
        <p:nvSpPr>
          <p:cNvPr id="71" name="Progress">
            <a:extLst>
              <a:ext uri="{FF2B5EF4-FFF2-40B4-BE49-F238E27FC236}">
                <a16:creationId xmlns:a16="http://schemas.microsoft.com/office/drawing/2014/main" id="{BDA447EB-4BE6-5D41-9689-078D6A1B7237}"/>
              </a:ext>
            </a:extLst>
          </p:cNvPr>
          <p:cNvSpPr/>
          <p:nvPr/>
        </p:nvSpPr>
        <p:spPr>
          <a:xfrm>
            <a:off x="5148051" y="2318120"/>
            <a:ext cx="1186292" cy="91440"/>
          </a:xfrm>
          <a:prstGeom prst="roundRect">
            <a:avLst>
              <a:gd name="adj" fmla="val 50000"/>
            </a:avLst>
          </a:prstGeom>
          <a:gradFill>
            <a:gsLst>
              <a:gs pos="100000">
                <a:srgbClr val="A8133E"/>
              </a:gs>
              <a:gs pos="88000">
                <a:schemeClr val="bg1">
                  <a:lumMod val="65000"/>
                </a:schemeClr>
              </a:gs>
              <a:gs pos="0">
                <a:srgbClr val="FF6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rgbClr val="474747"/>
              </a:solidFill>
              <a:latin typeface="Meta Offc Pro Normal" panose="020B0504030101020102" pitchFamily="34" charset="0"/>
            </a:endParaRPr>
          </a:p>
        </p:txBody>
      </p:sp>
      <p:sp>
        <p:nvSpPr>
          <p:cNvPr id="72" name="Progress">
            <a:extLst>
              <a:ext uri="{FF2B5EF4-FFF2-40B4-BE49-F238E27FC236}">
                <a16:creationId xmlns:a16="http://schemas.microsoft.com/office/drawing/2014/main" id="{E1193E13-4CBC-0B4D-9C61-5EC10C292DF2}"/>
              </a:ext>
            </a:extLst>
          </p:cNvPr>
          <p:cNvSpPr/>
          <p:nvPr/>
        </p:nvSpPr>
        <p:spPr>
          <a:xfrm>
            <a:off x="5624404" y="2469889"/>
            <a:ext cx="44368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73" name="TextBox 72">
            <a:extLst>
              <a:ext uri="{FF2B5EF4-FFF2-40B4-BE49-F238E27FC236}">
                <a16:creationId xmlns:a16="http://schemas.microsoft.com/office/drawing/2014/main" id="{325C880B-C1EA-9540-8BF4-899229026F63}"/>
              </a:ext>
            </a:extLst>
          </p:cNvPr>
          <p:cNvSpPr txBox="1"/>
          <p:nvPr/>
        </p:nvSpPr>
        <p:spPr>
          <a:xfrm>
            <a:off x="6175931" y="2152827"/>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1b</a:t>
            </a:r>
          </a:p>
        </p:txBody>
      </p:sp>
      <p:sp>
        <p:nvSpPr>
          <p:cNvPr id="74" name="TextBox 73">
            <a:extLst>
              <a:ext uri="{FF2B5EF4-FFF2-40B4-BE49-F238E27FC236}">
                <a16:creationId xmlns:a16="http://schemas.microsoft.com/office/drawing/2014/main" id="{7BEA9D7D-76FA-A244-B6BF-5E5B9EEA4D74}"/>
              </a:ext>
            </a:extLst>
          </p:cNvPr>
          <p:cNvSpPr txBox="1"/>
          <p:nvPr/>
        </p:nvSpPr>
        <p:spPr>
          <a:xfrm>
            <a:off x="6312495" y="2308096"/>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1c</a:t>
            </a:r>
          </a:p>
        </p:txBody>
      </p:sp>
      <p:sp>
        <p:nvSpPr>
          <p:cNvPr id="75" name="TextBox 74">
            <a:extLst>
              <a:ext uri="{FF2B5EF4-FFF2-40B4-BE49-F238E27FC236}">
                <a16:creationId xmlns:a16="http://schemas.microsoft.com/office/drawing/2014/main" id="{59F7BB3D-8509-6A42-8E1D-7AAFB5B71BC0}"/>
              </a:ext>
            </a:extLst>
          </p:cNvPr>
          <p:cNvSpPr txBox="1"/>
          <p:nvPr/>
        </p:nvSpPr>
        <p:spPr>
          <a:xfrm>
            <a:off x="6838081" y="2467405"/>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1d</a:t>
            </a:r>
          </a:p>
        </p:txBody>
      </p:sp>
      <p:sp>
        <p:nvSpPr>
          <p:cNvPr id="76" name="Progress">
            <a:extLst>
              <a:ext uri="{FF2B5EF4-FFF2-40B4-BE49-F238E27FC236}">
                <a16:creationId xmlns:a16="http://schemas.microsoft.com/office/drawing/2014/main" id="{0DA3EEDF-D338-D447-9A48-DAEFAF932F0E}"/>
              </a:ext>
            </a:extLst>
          </p:cNvPr>
          <p:cNvSpPr/>
          <p:nvPr/>
        </p:nvSpPr>
        <p:spPr>
          <a:xfrm>
            <a:off x="6352080" y="1988610"/>
            <a:ext cx="504751" cy="91440"/>
          </a:xfrm>
          <a:prstGeom prst="roundRect">
            <a:avLst>
              <a:gd name="adj" fmla="val 50000"/>
            </a:avLst>
          </a:prstGeom>
          <a:gradFill>
            <a:gsLst>
              <a:gs pos="100000">
                <a:srgbClr val="A8133E"/>
              </a:gs>
              <a:gs pos="54000">
                <a:schemeClr val="bg1">
                  <a:lumMod val="65000"/>
                </a:schemeClr>
              </a:gs>
              <a:gs pos="0">
                <a:schemeClr val="bg1">
                  <a:lumMod val="6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4</a:t>
            </a:r>
            <a:endParaRPr lang="ru-RU" sz="600" dirty="0">
              <a:solidFill>
                <a:srgbClr val="474747"/>
              </a:solidFill>
              <a:latin typeface="Meta Offc Pro Normal" panose="020B0504030101020102" pitchFamily="34" charset="0"/>
            </a:endParaRPr>
          </a:p>
        </p:txBody>
      </p:sp>
      <p:sp>
        <p:nvSpPr>
          <p:cNvPr id="77" name="Progress">
            <a:extLst>
              <a:ext uri="{FF2B5EF4-FFF2-40B4-BE49-F238E27FC236}">
                <a16:creationId xmlns:a16="http://schemas.microsoft.com/office/drawing/2014/main" id="{98318F9B-631C-814B-B680-7B226BFF0E9D}"/>
              </a:ext>
            </a:extLst>
          </p:cNvPr>
          <p:cNvSpPr/>
          <p:nvPr/>
        </p:nvSpPr>
        <p:spPr>
          <a:xfrm>
            <a:off x="6068759" y="2470754"/>
            <a:ext cx="35084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78" name="Progress">
            <a:extLst>
              <a:ext uri="{FF2B5EF4-FFF2-40B4-BE49-F238E27FC236}">
                <a16:creationId xmlns:a16="http://schemas.microsoft.com/office/drawing/2014/main" id="{5664ECC1-ED2D-8D48-943C-D70AC410B205}"/>
              </a:ext>
            </a:extLst>
          </p:cNvPr>
          <p:cNvSpPr/>
          <p:nvPr/>
        </p:nvSpPr>
        <p:spPr>
          <a:xfrm>
            <a:off x="6417909" y="2475198"/>
            <a:ext cx="42076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3</a:t>
            </a:r>
            <a:endParaRPr lang="ru-RU" sz="600" dirty="0">
              <a:solidFill>
                <a:srgbClr val="474747"/>
              </a:solidFill>
              <a:latin typeface="Meta Offc Pro Normal" panose="020B0504030101020102" pitchFamily="34" charset="0"/>
            </a:endParaRPr>
          </a:p>
        </p:txBody>
      </p:sp>
      <p:sp>
        <p:nvSpPr>
          <p:cNvPr id="79" name="Progress">
            <a:extLst>
              <a:ext uri="{FF2B5EF4-FFF2-40B4-BE49-F238E27FC236}">
                <a16:creationId xmlns:a16="http://schemas.microsoft.com/office/drawing/2014/main" id="{842AFCA8-9A0A-AA41-832A-4337916BC2B0}"/>
              </a:ext>
            </a:extLst>
          </p:cNvPr>
          <p:cNvSpPr/>
          <p:nvPr/>
        </p:nvSpPr>
        <p:spPr>
          <a:xfrm>
            <a:off x="4367280" y="2859609"/>
            <a:ext cx="51421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80" name="Progress">
            <a:extLst>
              <a:ext uri="{FF2B5EF4-FFF2-40B4-BE49-F238E27FC236}">
                <a16:creationId xmlns:a16="http://schemas.microsoft.com/office/drawing/2014/main" id="{00EF2FE9-54B1-CB47-B682-3891CC7E3674}"/>
              </a:ext>
            </a:extLst>
          </p:cNvPr>
          <p:cNvSpPr/>
          <p:nvPr/>
        </p:nvSpPr>
        <p:spPr>
          <a:xfrm>
            <a:off x="4891793" y="2859609"/>
            <a:ext cx="395072" cy="91440"/>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81" name="Progress">
            <a:extLst>
              <a:ext uri="{FF2B5EF4-FFF2-40B4-BE49-F238E27FC236}">
                <a16:creationId xmlns:a16="http://schemas.microsoft.com/office/drawing/2014/main" id="{2B170CBF-05AB-3A42-9FA1-577C2B4427BC}"/>
              </a:ext>
            </a:extLst>
          </p:cNvPr>
          <p:cNvSpPr/>
          <p:nvPr/>
        </p:nvSpPr>
        <p:spPr>
          <a:xfrm>
            <a:off x="5553452" y="2859609"/>
            <a:ext cx="27184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4</a:t>
            </a:r>
            <a:endParaRPr lang="ru-RU" sz="600" dirty="0">
              <a:solidFill>
                <a:srgbClr val="474747"/>
              </a:solidFill>
              <a:latin typeface="Meta Offc Pro Normal" panose="020B0504030101020102" pitchFamily="34" charset="0"/>
            </a:endParaRPr>
          </a:p>
        </p:txBody>
      </p:sp>
      <p:sp>
        <p:nvSpPr>
          <p:cNvPr id="82" name="Progress">
            <a:extLst>
              <a:ext uri="{FF2B5EF4-FFF2-40B4-BE49-F238E27FC236}">
                <a16:creationId xmlns:a16="http://schemas.microsoft.com/office/drawing/2014/main" id="{A3F91283-93FB-1846-8A8B-79D82DF21E7A}"/>
              </a:ext>
            </a:extLst>
          </p:cNvPr>
          <p:cNvSpPr/>
          <p:nvPr/>
        </p:nvSpPr>
        <p:spPr>
          <a:xfrm>
            <a:off x="5819614" y="2859609"/>
            <a:ext cx="58554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5, 6</a:t>
            </a:r>
            <a:endParaRPr lang="ru-RU" sz="600" dirty="0">
              <a:solidFill>
                <a:srgbClr val="474747"/>
              </a:solidFill>
              <a:latin typeface="Meta Offc Pro Normal" panose="020B0504030101020102" pitchFamily="34" charset="0"/>
            </a:endParaRPr>
          </a:p>
        </p:txBody>
      </p:sp>
      <p:sp>
        <p:nvSpPr>
          <p:cNvPr id="83" name="TextBox 82">
            <a:extLst>
              <a:ext uri="{FF2B5EF4-FFF2-40B4-BE49-F238E27FC236}">
                <a16:creationId xmlns:a16="http://schemas.microsoft.com/office/drawing/2014/main" id="{19851BE3-2A91-FB4A-969D-D3C4D764EE61}"/>
              </a:ext>
            </a:extLst>
          </p:cNvPr>
          <p:cNvSpPr txBox="1"/>
          <p:nvPr/>
        </p:nvSpPr>
        <p:spPr>
          <a:xfrm>
            <a:off x="6417909" y="2847608"/>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2a</a:t>
            </a:r>
          </a:p>
        </p:txBody>
      </p:sp>
      <p:sp>
        <p:nvSpPr>
          <p:cNvPr id="84" name="TextBox 83">
            <a:extLst>
              <a:ext uri="{FF2B5EF4-FFF2-40B4-BE49-F238E27FC236}">
                <a16:creationId xmlns:a16="http://schemas.microsoft.com/office/drawing/2014/main" id="{8D29D7A3-3867-0E47-B8CB-59F2712B58E2}"/>
              </a:ext>
            </a:extLst>
          </p:cNvPr>
          <p:cNvSpPr txBox="1"/>
          <p:nvPr/>
        </p:nvSpPr>
        <p:spPr>
          <a:xfrm>
            <a:off x="6351492" y="3211944"/>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2b</a:t>
            </a:r>
          </a:p>
        </p:txBody>
      </p:sp>
      <p:sp>
        <p:nvSpPr>
          <p:cNvPr id="85" name="Progress">
            <a:extLst>
              <a:ext uri="{FF2B5EF4-FFF2-40B4-BE49-F238E27FC236}">
                <a16:creationId xmlns:a16="http://schemas.microsoft.com/office/drawing/2014/main" id="{12AF8993-3231-5941-A96A-7DF8BEEBD4FE}"/>
              </a:ext>
            </a:extLst>
          </p:cNvPr>
          <p:cNvSpPr/>
          <p:nvPr/>
        </p:nvSpPr>
        <p:spPr>
          <a:xfrm>
            <a:off x="5562979" y="3591112"/>
            <a:ext cx="70144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86" name="Progress">
            <a:extLst>
              <a:ext uri="{FF2B5EF4-FFF2-40B4-BE49-F238E27FC236}">
                <a16:creationId xmlns:a16="http://schemas.microsoft.com/office/drawing/2014/main" id="{737250B2-819E-BE49-8190-120B6AE86381}"/>
              </a:ext>
            </a:extLst>
          </p:cNvPr>
          <p:cNvSpPr/>
          <p:nvPr/>
        </p:nvSpPr>
        <p:spPr>
          <a:xfrm>
            <a:off x="6298513" y="3591112"/>
            <a:ext cx="49310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3</a:t>
            </a:r>
            <a:endParaRPr lang="ru-RU" sz="600" dirty="0">
              <a:solidFill>
                <a:srgbClr val="474747"/>
              </a:solidFill>
              <a:latin typeface="Meta Offc Pro Normal" panose="020B0504030101020102" pitchFamily="34" charset="0"/>
            </a:endParaRPr>
          </a:p>
        </p:txBody>
      </p:sp>
      <p:sp>
        <p:nvSpPr>
          <p:cNvPr id="87" name="TextBox 86">
            <a:extLst>
              <a:ext uri="{FF2B5EF4-FFF2-40B4-BE49-F238E27FC236}">
                <a16:creationId xmlns:a16="http://schemas.microsoft.com/office/drawing/2014/main" id="{B69935DC-FB72-4842-B4DA-4957240EE8FD}"/>
              </a:ext>
            </a:extLst>
          </p:cNvPr>
          <p:cNvSpPr txBox="1"/>
          <p:nvPr/>
        </p:nvSpPr>
        <p:spPr>
          <a:xfrm>
            <a:off x="6795729" y="3575276"/>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2c</a:t>
            </a:r>
          </a:p>
        </p:txBody>
      </p:sp>
      <p:sp>
        <p:nvSpPr>
          <p:cNvPr id="88" name="Progress">
            <a:extLst>
              <a:ext uri="{FF2B5EF4-FFF2-40B4-BE49-F238E27FC236}">
                <a16:creationId xmlns:a16="http://schemas.microsoft.com/office/drawing/2014/main" id="{D930B78B-F42D-7344-908B-41B152ABD7D3}"/>
              </a:ext>
            </a:extLst>
          </p:cNvPr>
          <p:cNvSpPr/>
          <p:nvPr/>
        </p:nvSpPr>
        <p:spPr>
          <a:xfrm>
            <a:off x="4357401" y="3826596"/>
            <a:ext cx="49071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89" name="Progress">
            <a:extLst>
              <a:ext uri="{FF2B5EF4-FFF2-40B4-BE49-F238E27FC236}">
                <a16:creationId xmlns:a16="http://schemas.microsoft.com/office/drawing/2014/main" id="{6F68B5B0-3916-E64D-B97D-CF5582B4B2B7}"/>
              </a:ext>
            </a:extLst>
          </p:cNvPr>
          <p:cNvSpPr/>
          <p:nvPr/>
        </p:nvSpPr>
        <p:spPr>
          <a:xfrm>
            <a:off x="4866981" y="3826744"/>
            <a:ext cx="490718" cy="91440"/>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90" name="Progress">
            <a:extLst>
              <a:ext uri="{FF2B5EF4-FFF2-40B4-BE49-F238E27FC236}">
                <a16:creationId xmlns:a16="http://schemas.microsoft.com/office/drawing/2014/main" id="{F427C639-0AAC-E84E-B007-EE197E39414D}"/>
              </a:ext>
            </a:extLst>
          </p:cNvPr>
          <p:cNvSpPr/>
          <p:nvPr/>
        </p:nvSpPr>
        <p:spPr>
          <a:xfrm>
            <a:off x="5395891" y="3826497"/>
            <a:ext cx="61217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3</a:t>
            </a:r>
            <a:endParaRPr lang="ru-RU" sz="600" dirty="0">
              <a:solidFill>
                <a:srgbClr val="474747"/>
              </a:solidFill>
              <a:latin typeface="Meta Offc Pro Normal" panose="020B0504030101020102" pitchFamily="34" charset="0"/>
            </a:endParaRPr>
          </a:p>
        </p:txBody>
      </p:sp>
      <p:sp>
        <p:nvSpPr>
          <p:cNvPr id="91" name="Progress">
            <a:extLst>
              <a:ext uri="{FF2B5EF4-FFF2-40B4-BE49-F238E27FC236}">
                <a16:creationId xmlns:a16="http://schemas.microsoft.com/office/drawing/2014/main" id="{CA5BEED4-3B1D-A549-BD81-F98618BFD42C}"/>
              </a:ext>
            </a:extLst>
          </p:cNvPr>
          <p:cNvSpPr/>
          <p:nvPr/>
        </p:nvSpPr>
        <p:spPr>
          <a:xfrm>
            <a:off x="6264446" y="3825261"/>
            <a:ext cx="45891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4</a:t>
            </a:r>
            <a:endParaRPr lang="ru-RU" sz="600" dirty="0">
              <a:solidFill>
                <a:srgbClr val="474747"/>
              </a:solidFill>
              <a:latin typeface="Meta Offc Pro Normal" panose="020B0504030101020102" pitchFamily="34" charset="0"/>
            </a:endParaRPr>
          </a:p>
        </p:txBody>
      </p:sp>
      <p:sp>
        <p:nvSpPr>
          <p:cNvPr id="92" name="Progress">
            <a:extLst>
              <a:ext uri="{FF2B5EF4-FFF2-40B4-BE49-F238E27FC236}">
                <a16:creationId xmlns:a16="http://schemas.microsoft.com/office/drawing/2014/main" id="{C53B45FC-88F3-7644-9C7E-50F79BCC181A}"/>
              </a:ext>
            </a:extLst>
          </p:cNvPr>
          <p:cNvSpPr/>
          <p:nvPr/>
        </p:nvSpPr>
        <p:spPr>
          <a:xfrm>
            <a:off x="5051494" y="3983743"/>
            <a:ext cx="82016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rgbClr val="474747"/>
              </a:solidFill>
              <a:latin typeface="Meta Offc Pro Normal" panose="020B0504030101020102" pitchFamily="34" charset="0"/>
            </a:endParaRPr>
          </a:p>
        </p:txBody>
      </p:sp>
      <p:sp>
        <p:nvSpPr>
          <p:cNvPr id="93" name="Progress">
            <a:extLst>
              <a:ext uri="{FF2B5EF4-FFF2-40B4-BE49-F238E27FC236}">
                <a16:creationId xmlns:a16="http://schemas.microsoft.com/office/drawing/2014/main" id="{083697DA-28DF-B84F-8D9B-9F80FF2F3B7E}"/>
              </a:ext>
            </a:extLst>
          </p:cNvPr>
          <p:cNvSpPr/>
          <p:nvPr/>
        </p:nvSpPr>
        <p:spPr>
          <a:xfrm>
            <a:off x="5421915" y="4142225"/>
            <a:ext cx="94986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rgbClr val="474747"/>
              </a:solidFill>
              <a:latin typeface="Meta Offc Pro Normal" panose="020B0504030101020102" pitchFamily="34" charset="0"/>
            </a:endParaRPr>
          </a:p>
        </p:txBody>
      </p:sp>
      <p:sp>
        <p:nvSpPr>
          <p:cNvPr id="94" name="TextBox 93">
            <a:extLst>
              <a:ext uri="{FF2B5EF4-FFF2-40B4-BE49-F238E27FC236}">
                <a16:creationId xmlns:a16="http://schemas.microsoft.com/office/drawing/2014/main" id="{03FA9B61-6791-1C40-B9A8-C6BF26BBC8BC}"/>
              </a:ext>
            </a:extLst>
          </p:cNvPr>
          <p:cNvSpPr txBox="1"/>
          <p:nvPr/>
        </p:nvSpPr>
        <p:spPr>
          <a:xfrm>
            <a:off x="6723126" y="3815164"/>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3a</a:t>
            </a:r>
          </a:p>
        </p:txBody>
      </p:sp>
      <p:sp>
        <p:nvSpPr>
          <p:cNvPr id="95" name="TextBox 94">
            <a:extLst>
              <a:ext uri="{FF2B5EF4-FFF2-40B4-BE49-F238E27FC236}">
                <a16:creationId xmlns:a16="http://schemas.microsoft.com/office/drawing/2014/main" id="{A13EEC9C-3635-CA45-8F05-957271304015}"/>
              </a:ext>
            </a:extLst>
          </p:cNvPr>
          <p:cNvSpPr txBox="1"/>
          <p:nvPr/>
        </p:nvSpPr>
        <p:spPr>
          <a:xfrm>
            <a:off x="5862850" y="3974888"/>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3b</a:t>
            </a:r>
          </a:p>
        </p:txBody>
      </p:sp>
      <p:sp>
        <p:nvSpPr>
          <p:cNvPr id="96" name="TextBox 95">
            <a:extLst>
              <a:ext uri="{FF2B5EF4-FFF2-40B4-BE49-F238E27FC236}">
                <a16:creationId xmlns:a16="http://schemas.microsoft.com/office/drawing/2014/main" id="{B5174D3C-E2D4-EC4C-96E9-808CE28966B6}"/>
              </a:ext>
            </a:extLst>
          </p:cNvPr>
          <p:cNvSpPr txBox="1"/>
          <p:nvPr/>
        </p:nvSpPr>
        <p:spPr>
          <a:xfrm>
            <a:off x="6371510" y="4126389"/>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3c</a:t>
            </a:r>
          </a:p>
        </p:txBody>
      </p:sp>
      <p:sp>
        <p:nvSpPr>
          <p:cNvPr id="97" name="Progress">
            <a:extLst>
              <a:ext uri="{FF2B5EF4-FFF2-40B4-BE49-F238E27FC236}">
                <a16:creationId xmlns:a16="http://schemas.microsoft.com/office/drawing/2014/main" id="{ABDA3C1F-018E-EC44-BF68-8D2784C146F5}"/>
              </a:ext>
            </a:extLst>
          </p:cNvPr>
          <p:cNvSpPr/>
          <p:nvPr/>
        </p:nvSpPr>
        <p:spPr>
          <a:xfrm>
            <a:off x="6245062" y="4300707"/>
            <a:ext cx="45891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rgbClr val="474747"/>
              </a:solidFill>
              <a:latin typeface="Meta Offc Pro Normal" panose="020B0504030101020102" pitchFamily="34" charset="0"/>
            </a:endParaRPr>
          </a:p>
        </p:txBody>
      </p:sp>
      <p:sp>
        <p:nvSpPr>
          <p:cNvPr id="98" name="TextBox 97">
            <a:extLst>
              <a:ext uri="{FF2B5EF4-FFF2-40B4-BE49-F238E27FC236}">
                <a16:creationId xmlns:a16="http://schemas.microsoft.com/office/drawing/2014/main" id="{24061B82-065B-6549-83A4-ADC6040B22F5}"/>
              </a:ext>
            </a:extLst>
          </p:cNvPr>
          <p:cNvSpPr txBox="1"/>
          <p:nvPr/>
        </p:nvSpPr>
        <p:spPr>
          <a:xfrm>
            <a:off x="6699868" y="4284871"/>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3d</a:t>
            </a:r>
          </a:p>
        </p:txBody>
      </p:sp>
      <p:sp>
        <p:nvSpPr>
          <p:cNvPr id="99" name="Progress">
            <a:extLst>
              <a:ext uri="{FF2B5EF4-FFF2-40B4-BE49-F238E27FC236}">
                <a16:creationId xmlns:a16="http://schemas.microsoft.com/office/drawing/2014/main" id="{93F5E2DD-B8E0-A641-AC14-696408B3FBEE}"/>
              </a:ext>
            </a:extLst>
          </p:cNvPr>
          <p:cNvSpPr/>
          <p:nvPr/>
        </p:nvSpPr>
        <p:spPr>
          <a:xfrm>
            <a:off x="7947964" y="4459189"/>
            <a:ext cx="45891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rgbClr val="474747"/>
              </a:solidFill>
              <a:latin typeface="Meta Offc Pro Normal" panose="020B0504030101020102" pitchFamily="34" charset="0"/>
            </a:endParaRPr>
          </a:p>
        </p:txBody>
      </p:sp>
      <p:sp>
        <p:nvSpPr>
          <p:cNvPr id="100" name="TextBox 99">
            <a:extLst>
              <a:ext uri="{FF2B5EF4-FFF2-40B4-BE49-F238E27FC236}">
                <a16:creationId xmlns:a16="http://schemas.microsoft.com/office/drawing/2014/main" id="{CB92A153-ADB4-D440-BD78-83425210771F}"/>
              </a:ext>
            </a:extLst>
          </p:cNvPr>
          <p:cNvSpPr txBox="1"/>
          <p:nvPr/>
        </p:nvSpPr>
        <p:spPr>
          <a:xfrm>
            <a:off x="8401453" y="4443353"/>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3e</a:t>
            </a:r>
          </a:p>
        </p:txBody>
      </p:sp>
      <p:sp>
        <p:nvSpPr>
          <p:cNvPr id="101" name="Progress">
            <a:extLst>
              <a:ext uri="{FF2B5EF4-FFF2-40B4-BE49-F238E27FC236}">
                <a16:creationId xmlns:a16="http://schemas.microsoft.com/office/drawing/2014/main" id="{F5D4EC97-B12A-4E41-A4EE-8ED6C93F1106}"/>
              </a:ext>
            </a:extLst>
          </p:cNvPr>
          <p:cNvSpPr/>
          <p:nvPr/>
        </p:nvSpPr>
        <p:spPr>
          <a:xfrm>
            <a:off x="7022551" y="2627647"/>
            <a:ext cx="84350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102" name="Progress">
            <a:extLst>
              <a:ext uri="{FF2B5EF4-FFF2-40B4-BE49-F238E27FC236}">
                <a16:creationId xmlns:a16="http://schemas.microsoft.com/office/drawing/2014/main" id="{9C6278D4-ABAE-1F40-8932-A4034CDF41FD}"/>
              </a:ext>
            </a:extLst>
          </p:cNvPr>
          <p:cNvSpPr/>
          <p:nvPr/>
        </p:nvSpPr>
        <p:spPr>
          <a:xfrm>
            <a:off x="7921302" y="2627417"/>
            <a:ext cx="61250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103" name="TextBox 102">
            <a:extLst>
              <a:ext uri="{FF2B5EF4-FFF2-40B4-BE49-F238E27FC236}">
                <a16:creationId xmlns:a16="http://schemas.microsoft.com/office/drawing/2014/main" id="{BBA2ED24-AF62-C04B-87AB-D9D97DA1B4FA}"/>
              </a:ext>
            </a:extLst>
          </p:cNvPr>
          <p:cNvSpPr txBox="1"/>
          <p:nvPr/>
        </p:nvSpPr>
        <p:spPr>
          <a:xfrm>
            <a:off x="8529956" y="2611581"/>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1e</a:t>
            </a:r>
          </a:p>
        </p:txBody>
      </p:sp>
      <p:sp>
        <p:nvSpPr>
          <p:cNvPr id="104" name="Progress">
            <a:extLst>
              <a:ext uri="{FF2B5EF4-FFF2-40B4-BE49-F238E27FC236}">
                <a16:creationId xmlns:a16="http://schemas.microsoft.com/office/drawing/2014/main" id="{AAB3D01B-B44B-6F4D-94EB-3615285C2A25}"/>
              </a:ext>
            </a:extLst>
          </p:cNvPr>
          <p:cNvSpPr/>
          <p:nvPr/>
        </p:nvSpPr>
        <p:spPr>
          <a:xfrm>
            <a:off x="5291130" y="2859609"/>
            <a:ext cx="27184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3</a:t>
            </a:r>
            <a:endParaRPr lang="ru-RU" sz="600" dirty="0">
              <a:solidFill>
                <a:srgbClr val="474747"/>
              </a:solidFill>
              <a:latin typeface="Meta Offc Pro Normal" panose="020B0504030101020102" pitchFamily="34" charset="0"/>
            </a:endParaRPr>
          </a:p>
        </p:txBody>
      </p:sp>
      <p:grpSp>
        <p:nvGrpSpPr>
          <p:cNvPr id="37" name="Group 36">
            <a:extLst>
              <a:ext uri="{FF2B5EF4-FFF2-40B4-BE49-F238E27FC236}">
                <a16:creationId xmlns:a16="http://schemas.microsoft.com/office/drawing/2014/main" id="{ECE9DFAA-8C3A-BC45-BF87-9F8216CD6F7F}"/>
              </a:ext>
            </a:extLst>
          </p:cNvPr>
          <p:cNvGrpSpPr/>
          <p:nvPr/>
        </p:nvGrpSpPr>
        <p:grpSpPr>
          <a:xfrm>
            <a:off x="4008476" y="1927821"/>
            <a:ext cx="4575857" cy="4487291"/>
            <a:chOff x="4008476" y="1927821"/>
            <a:chExt cx="4575857" cy="4487291"/>
          </a:xfrm>
        </p:grpSpPr>
        <p:cxnSp>
          <p:nvCxnSpPr>
            <p:cNvPr id="38" name="Straight Connector 37">
              <a:extLst>
                <a:ext uri="{FF2B5EF4-FFF2-40B4-BE49-F238E27FC236}">
                  <a16:creationId xmlns:a16="http://schemas.microsoft.com/office/drawing/2014/main" id="{694B9B4E-C323-AF4D-B17C-BDB3B5D066F2}"/>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EEF7B7-8484-284E-9378-165B23030931}"/>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619CCA-9CA4-1D41-9B2C-2C17112619E7}"/>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E94BB1-433A-D841-A201-742DAB003F04}"/>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C30AA67-6D35-B04F-AF3A-83CB75074FAE}"/>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B2A7317-0E8B-1840-8120-D220EB1CD763}"/>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A87F8E5-F0FF-0E41-952B-954BFD0E4811}"/>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F466271-713A-A042-A9E2-65FBC5E077E7}"/>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49CD0A-F2C5-3B4C-A32F-F51EB878A8B3}"/>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FB40CC2-7D8C-A547-AF12-FA2BE88DE96D}"/>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1AE6CF-A00D-0E48-A340-551560F6A5AC}"/>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913FD83-63CA-4C4E-A1A7-CD334413F8B6}"/>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9AF8E8-6657-6142-9F37-97352D756F08}"/>
                </a:ext>
              </a:extLst>
            </p:cNvPr>
            <p:cNvGrpSpPr/>
            <p:nvPr/>
          </p:nvGrpSpPr>
          <p:grpSpPr>
            <a:xfrm>
              <a:off x="4008476" y="6199668"/>
              <a:ext cx="4575857" cy="215444"/>
              <a:chOff x="4008476" y="6199668"/>
              <a:chExt cx="4575857" cy="215444"/>
            </a:xfrm>
          </p:grpSpPr>
          <p:sp>
            <p:nvSpPr>
              <p:cNvPr id="51" name="Oval 50">
                <a:extLst>
                  <a:ext uri="{FF2B5EF4-FFF2-40B4-BE49-F238E27FC236}">
                    <a16:creationId xmlns:a16="http://schemas.microsoft.com/office/drawing/2014/main" id="{B8354828-C53F-B14C-BCC6-CF1847DAC4CF}"/>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52" name="Oval 51">
                <a:extLst>
                  <a:ext uri="{FF2B5EF4-FFF2-40B4-BE49-F238E27FC236}">
                    <a16:creationId xmlns:a16="http://schemas.microsoft.com/office/drawing/2014/main" id="{04113235-4E2D-D045-A731-1F1BBED3F979}"/>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53" name="Oval 52">
                <a:extLst>
                  <a:ext uri="{FF2B5EF4-FFF2-40B4-BE49-F238E27FC236}">
                    <a16:creationId xmlns:a16="http://schemas.microsoft.com/office/drawing/2014/main" id="{4948E8C6-66C9-FA48-B362-11DB1A3469B8}"/>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54" name="Oval 53">
                <a:extLst>
                  <a:ext uri="{FF2B5EF4-FFF2-40B4-BE49-F238E27FC236}">
                    <a16:creationId xmlns:a16="http://schemas.microsoft.com/office/drawing/2014/main" id="{67A18B24-2821-1244-B602-AAFD983C4C63}"/>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55" name="Oval 54">
                <a:extLst>
                  <a:ext uri="{FF2B5EF4-FFF2-40B4-BE49-F238E27FC236}">
                    <a16:creationId xmlns:a16="http://schemas.microsoft.com/office/drawing/2014/main" id="{D2548570-9FDE-3A40-9654-0EC4294D6038}"/>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56" name="Oval 55">
                <a:extLst>
                  <a:ext uri="{FF2B5EF4-FFF2-40B4-BE49-F238E27FC236}">
                    <a16:creationId xmlns:a16="http://schemas.microsoft.com/office/drawing/2014/main" id="{D8C6B314-81C7-9043-B1DF-A6177348F62A}"/>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57" name="Oval 56">
                <a:extLst>
                  <a:ext uri="{FF2B5EF4-FFF2-40B4-BE49-F238E27FC236}">
                    <a16:creationId xmlns:a16="http://schemas.microsoft.com/office/drawing/2014/main" id="{A1FB1B2A-BF7F-0A42-92B6-7FC9AB31A946}"/>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58" name="Oval 57">
                <a:extLst>
                  <a:ext uri="{FF2B5EF4-FFF2-40B4-BE49-F238E27FC236}">
                    <a16:creationId xmlns:a16="http://schemas.microsoft.com/office/drawing/2014/main" id="{FF3E76F0-D430-B74C-8091-5ACF284714FB}"/>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59" name="Oval 58">
                <a:extLst>
                  <a:ext uri="{FF2B5EF4-FFF2-40B4-BE49-F238E27FC236}">
                    <a16:creationId xmlns:a16="http://schemas.microsoft.com/office/drawing/2014/main" id="{A8B2B47C-AC9F-A24F-9BC4-32B686125DF9}"/>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60" name="Oval 59">
                <a:extLst>
                  <a:ext uri="{FF2B5EF4-FFF2-40B4-BE49-F238E27FC236}">
                    <a16:creationId xmlns:a16="http://schemas.microsoft.com/office/drawing/2014/main" id="{2B541025-EC43-6142-8E96-95482029A071}"/>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61" name="Oval 60">
                <a:extLst>
                  <a:ext uri="{FF2B5EF4-FFF2-40B4-BE49-F238E27FC236}">
                    <a16:creationId xmlns:a16="http://schemas.microsoft.com/office/drawing/2014/main" id="{FA4C0D4D-C753-2D4F-BE50-9649BEBE2A89}"/>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62" name="Oval 61">
                <a:extLst>
                  <a:ext uri="{FF2B5EF4-FFF2-40B4-BE49-F238E27FC236}">
                    <a16:creationId xmlns:a16="http://schemas.microsoft.com/office/drawing/2014/main" id="{3C9561B9-328B-E744-B27E-D2FFEB555DEA}"/>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63" name="TextBox 62">
                <a:extLst>
                  <a:ext uri="{FF2B5EF4-FFF2-40B4-BE49-F238E27FC236}">
                    <a16:creationId xmlns:a16="http://schemas.microsoft.com/office/drawing/2014/main" id="{3E46C58B-0E0E-1544-B4D6-C1195E59173E}"/>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
        <p:nvSpPr>
          <p:cNvPr id="105" name="TextBox 104">
            <a:extLst>
              <a:ext uri="{FF2B5EF4-FFF2-40B4-BE49-F238E27FC236}">
                <a16:creationId xmlns:a16="http://schemas.microsoft.com/office/drawing/2014/main" id="{A95B7767-9641-324D-884D-36B53658D246}"/>
              </a:ext>
            </a:extLst>
          </p:cNvPr>
          <p:cNvSpPr txBox="1"/>
          <p:nvPr/>
        </p:nvSpPr>
        <p:spPr>
          <a:xfrm>
            <a:off x="1593111" y="105489"/>
            <a:ext cx="10153961" cy="246221"/>
          </a:xfrm>
          <a:prstGeom prst="rect">
            <a:avLst/>
          </a:prstGeom>
          <a:noFill/>
        </p:spPr>
        <p:txBody>
          <a:bodyPr wrap="square" lIns="164592" tIns="0" rIns="0" bIns="0" rtlCol="0" anchor="ctr">
            <a:spAutoFit/>
          </a:bodyPr>
          <a:lstStyle/>
          <a:p>
            <a:pPr lvl="0">
              <a:defRPr/>
            </a:pPr>
            <a:r>
              <a:rPr lang="en-US" sz="1600" dirty="0">
                <a:solidFill>
                  <a:prstClr val="white"/>
                </a:solidFill>
                <a:latin typeface="Meta Offc Pro Medium" panose="020B0504030101020102" pitchFamily="34" charset="0"/>
              </a:rPr>
              <a:t>Platform Roadmap 2018–2020</a:t>
            </a:r>
          </a:p>
        </p:txBody>
      </p:sp>
      <p:sp>
        <p:nvSpPr>
          <p:cNvPr id="107" name="Rounded Rectangle 106">
            <a:extLst>
              <a:ext uri="{FF2B5EF4-FFF2-40B4-BE49-F238E27FC236}">
                <a16:creationId xmlns:a16="http://schemas.microsoft.com/office/drawing/2014/main" id="{46F7DCEC-5AE9-EE47-887B-ADF1A9EEFB85}"/>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08" name="Rounded Rectangle 107">
            <a:extLst>
              <a:ext uri="{FF2B5EF4-FFF2-40B4-BE49-F238E27FC236}">
                <a16:creationId xmlns:a16="http://schemas.microsoft.com/office/drawing/2014/main" id="{A535549E-8646-CB45-B957-92DA238DEF19}"/>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09" name="Rounded Rectangle 108">
            <a:extLst>
              <a:ext uri="{FF2B5EF4-FFF2-40B4-BE49-F238E27FC236}">
                <a16:creationId xmlns:a16="http://schemas.microsoft.com/office/drawing/2014/main" id="{012F05A8-BD7E-7F49-A62F-D55F67CF7D30}"/>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10" name="Rounded Rectangle 109">
            <a:extLst>
              <a:ext uri="{FF2B5EF4-FFF2-40B4-BE49-F238E27FC236}">
                <a16:creationId xmlns:a16="http://schemas.microsoft.com/office/drawing/2014/main" id="{9BA54E92-BB45-A242-B6F9-6E24560CDF7F}"/>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111" name="Rounded Rectangle 110">
            <a:extLst>
              <a:ext uri="{FF2B5EF4-FFF2-40B4-BE49-F238E27FC236}">
                <a16:creationId xmlns:a16="http://schemas.microsoft.com/office/drawing/2014/main" id="{0FEE1A41-63B8-684E-9677-BA75E1A5FA38}"/>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112" name="Rounded Rectangle 111">
            <a:extLst>
              <a:ext uri="{FF2B5EF4-FFF2-40B4-BE49-F238E27FC236}">
                <a16:creationId xmlns:a16="http://schemas.microsoft.com/office/drawing/2014/main" id="{93C6B2B2-2AC7-2948-9449-D1113F814DEC}"/>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113" name="Rectangle 112">
            <a:extLst>
              <a:ext uri="{FF2B5EF4-FFF2-40B4-BE49-F238E27FC236}">
                <a16:creationId xmlns:a16="http://schemas.microsoft.com/office/drawing/2014/main" id="{1FD1B37D-4473-D541-9250-3D56B4E491D5}"/>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spTree>
    <p:extLst>
      <p:ext uri="{BB962C8B-B14F-4D97-AF65-F5344CB8AC3E}">
        <p14:creationId xmlns:p14="http://schemas.microsoft.com/office/powerpoint/2010/main" val="317646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10BEBA-39F0-C84F-BDEA-3304A4C7325B}"/>
              </a:ext>
            </a:extLst>
          </p:cNvPr>
          <p:cNvSpPr>
            <a:spLocks noGrp="1"/>
          </p:cNvSpPr>
          <p:nvPr>
            <p:ph type="body" sz="quarter" idx="10"/>
          </p:nvPr>
        </p:nvSpPr>
        <p:spPr/>
        <p:txBody>
          <a:bodyPr/>
          <a:lstStyle/>
          <a:p>
            <a:r>
              <a:rPr lang="en-US" dirty="0"/>
              <a:t>2018 to 2020 Roadmap: Platforms </a:t>
            </a:r>
            <a:r>
              <a:rPr lang="en-US" dirty="0">
                <a:solidFill>
                  <a:schemeClr val="bg2">
                    <a:lumMod val="75000"/>
                  </a:schemeClr>
                </a:solidFill>
              </a:rPr>
              <a:t>(Continued)</a:t>
            </a:r>
            <a:endParaRPr lang="en-US" dirty="0"/>
          </a:p>
          <a:p>
            <a:endParaRPr lang="en-US" dirty="0"/>
          </a:p>
        </p:txBody>
      </p:sp>
      <p:graphicFrame>
        <p:nvGraphicFramePr>
          <p:cNvPr id="4" name="Content Placeholder 3">
            <a:extLst>
              <a:ext uri="{FF2B5EF4-FFF2-40B4-BE49-F238E27FC236}">
                <a16:creationId xmlns:a16="http://schemas.microsoft.com/office/drawing/2014/main" id="{5DDD81A6-AB4B-A14E-812F-8762AE3875E3}"/>
              </a:ext>
            </a:extLst>
          </p:cNvPr>
          <p:cNvGraphicFramePr>
            <a:graphicFrameLocks noGrp="1"/>
          </p:cNvGraphicFramePr>
          <p:nvPr>
            <p:ph idx="1"/>
            <p:extLst/>
          </p:nvPr>
        </p:nvGraphicFramePr>
        <p:xfrm>
          <a:off x="533400" y="1447800"/>
          <a:ext cx="11201400" cy="2970388"/>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4</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Build Analytic and deployment capabilities</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with access to usable data</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pl-PL" sz="800" b="0" i="0" cap="none" spc="0" dirty="0">
                          <a:ln w="0"/>
                          <a:solidFill>
                            <a:srgbClr val="474747"/>
                          </a:solidFill>
                          <a:effectLst/>
                          <a:latin typeface="Meta Offc Pro Normal" panose="020B0504030101020102" pitchFamily="34" charset="0"/>
                        </a:rPr>
                        <a:t>Zipline – Analytic tool : 1) SAS 2) H20 3) Spark, Python, Jupyter, Rstudio 4) New UI</a:t>
                      </a:r>
                    </a:p>
                    <a:p>
                      <a:pPr marL="228600" indent="-228600">
                        <a:lnSpc>
                          <a:spcPct val="100000"/>
                        </a:lnSpc>
                        <a:buFont typeface="+mj-lt"/>
                        <a:buAutoNum type="alphaLcPeriod"/>
                      </a:pPr>
                      <a:r>
                        <a:rPr lang="pl-PL" sz="800" b="0" i="0" cap="none" spc="0" dirty="0">
                          <a:ln w="0"/>
                          <a:solidFill>
                            <a:srgbClr val="474747"/>
                          </a:solidFill>
                          <a:effectLst/>
                          <a:latin typeface="Meta Offc Pro Normal" panose="020B0504030101020102" pitchFamily="34" charset="0"/>
                        </a:rPr>
                        <a:t>Model workflow integration with Jira</a:t>
                      </a:r>
                    </a:p>
                    <a:p>
                      <a:pPr marL="228600" indent="-228600">
                        <a:lnSpc>
                          <a:spcPct val="100000"/>
                        </a:lnSpc>
                        <a:buFont typeface="+mj-lt"/>
                        <a:buAutoNum type="alphaLcPeriod"/>
                      </a:pPr>
                      <a:r>
                        <a:rPr lang="pl-PL" sz="800" b="0" i="0" cap="none" spc="0" dirty="0">
                          <a:ln w="0"/>
                          <a:solidFill>
                            <a:srgbClr val="474747"/>
                          </a:solidFill>
                          <a:effectLst/>
                          <a:latin typeface="Meta Offc Pro Normal" panose="020B0504030101020102" pitchFamily="34" charset="0"/>
                        </a:rPr>
                        <a:t> Model deployment  : Model run-time environment </a:t>
                      </a:r>
                    </a:p>
                    <a:p>
                      <a:pPr marL="228600" indent="-228600">
                        <a:lnSpc>
                          <a:spcPct val="100000"/>
                        </a:lnSpc>
                        <a:buFont typeface="+mj-lt"/>
                        <a:buAutoNum type="alphaLcPeriod"/>
                      </a:pPr>
                      <a:r>
                        <a:rPr lang="pl-PL" sz="800" b="0" i="0" cap="none" spc="0" dirty="0">
                          <a:ln w="0"/>
                          <a:solidFill>
                            <a:srgbClr val="474747"/>
                          </a:solidFill>
                          <a:effectLst/>
                          <a:latin typeface="Meta Offc Pro Normal" panose="020B0504030101020102" pitchFamily="34" charset="0"/>
                        </a:rPr>
                        <a:t>Model as service : Model as Rest APIs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5</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Build strong capabilities in Data</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management and governance tools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Data catalog tool: Alation</a:t>
                      </a: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Data quality tool: Ab Initio DQE</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0">
                <a:tc>
                  <a:txBody>
                    <a:bodyPr/>
                    <a:lstStyle/>
                    <a:p>
                      <a:pPr algn="r">
                        <a:lnSpc>
                          <a:spcPct val="100000"/>
                        </a:lnSpc>
                      </a:pPr>
                      <a:r>
                        <a:rPr lang="en-US" sz="1000" b="0" i="0" dirty="0">
                          <a:solidFill>
                            <a:srgbClr val="00548A"/>
                          </a:solidFill>
                          <a:latin typeface="Meta Offc Pro Normal" panose="020B0504030101020102" pitchFamily="34" charset="0"/>
                        </a:rPr>
                        <a:t>6</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Build capabilities for data visualization &amp; reporting</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On-prem Tableau integrated with Cloud</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BI stack (Tableau) native on AWS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0">
                <a:tc>
                  <a:txBody>
                    <a:bodyPr/>
                    <a:lstStyle/>
                    <a:p>
                      <a:pPr algn="r">
                        <a:lnSpc>
                          <a:spcPct val="100000"/>
                        </a:lnSpc>
                      </a:pPr>
                      <a:r>
                        <a:rPr lang="en-US" sz="1000" b="0" i="0" dirty="0">
                          <a:solidFill>
                            <a:srgbClr val="00548A"/>
                          </a:solidFill>
                          <a:latin typeface="Meta Offc Pro Normal" panose="020B0504030101020102" pitchFamily="34" charset="0"/>
                        </a:rPr>
                        <a:t>7</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Resilient Ab Initio ETL platform and remove single points of failure in the architecture</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AIX to Linux job migration</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GPFS to NFS migration</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Cloud job scheduler: 1) POC 2) Implementation</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Tool replacement : 1) Harmony 2) Live queue 3)B&amp;C</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Abi on Cloud-container buildout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ETL job migration to Cloud Abi platform</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dirty="0">
                          <a:ln w="0"/>
                          <a:solidFill>
                            <a:srgbClr val="474747"/>
                          </a:solidFill>
                          <a:effectLst/>
                          <a:latin typeface="Meta Offc Pro Normal" panose="020B0504030101020102" pitchFamily="34" charset="0"/>
                        </a:rPr>
                        <a:t>Retire On-premise ETL grid</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3250622"/>
                  </a:ext>
                </a:extLst>
              </a:tr>
            </a:tbl>
          </a:graphicData>
        </a:graphic>
      </p:graphicFrame>
      <p:grpSp>
        <p:nvGrpSpPr>
          <p:cNvPr id="23" name="Group 22">
            <a:extLst>
              <a:ext uri="{FF2B5EF4-FFF2-40B4-BE49-F238E27FC236}">
                <a16:creationId xmlns:a16="http://schemas.microsoft.com/office/drawing/2014/main" id="{338B8291-84DA-DC48-9154-983E32993EEF}"/>
              </a:ext>
            </a:extLst>
          </p:cNvPr>
          <p:cNvGrpSpPr/>
          <p:nvPr/>
        </p:nvGrpSpPr>
        <p:grpSpPr>
          <a:xfrm>
            <a:off x="9637826" y="1765561"/>
            <a:ext cx="1920416" cy="123111"/>
            <a:chOff x="9637826" y="1765561"/>
            <a:chExt cx="1920416" cy="123111"/>
          </a:xfrm>
        </p:grpSpPr>
        <p:grpSp>
          <p:nvGrpSpPr>
            <p:cNvPr id="24" name="Group 23">
              <a:extLst>
                <a:ext uri="{FF2B5EF4-FFF2-40B4-BE49-F238E27FC236}">
                  <a16:creationId xmlns:a16="http://schemas.microsoft.com/office/drawing/2014/main" id="{D6374583-2B7C-0E4E-9F3A-12651C2CA7DE}"/>
                </a:ext>
              </a:extLst>
            </p:cNvPr>
            <p:cNvGrpSpPr/>
            <p:nvPr/>
          </p:nvGrpSpPr>
          <p:grpSpPr>
            <a:xfrm>
              <a:off x="10872442" y="1765561"/>
              <a:ext cx="685800" cy="123111"/>
              <a:chOff x="10690420" y="1765561"/>
              <a:chExt cx="685800" cy="123111"/>
            </a:xfrm>
          </p:grpSpPr>
          <p:sp>
            <p:nvSpPr>
              <p:cNvPr id="28" name="Progress">
                <a:extLst>
                  <a:ext uri="{FF2B5EF4-FFF2-40B4-BE49-F238E27FC236}">
                    <a16:creationId xmlns:a16="http://schemas.microsoft.com/office/drawing/2014/main" id="{6F87374A-8929-6844-8DAA-277191A3E721}"/>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9" name="TextBox 28">
                <a:extLst>
                  <a:ext uri="{FF2B5EF4-FFF2-40B4-BE49-F238E27FC236}">
                    <a16:creationId xmlns:a16="http://schemas.microsoft.com/office/drawing/2014/main" id="{8E239945-1305-2745-849C-AF19D09B968C}"/>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25" name="Group 24">
              <a:extLst>
                <a:ext uri="{FF2B5EF4-FFF2-40B4-BE49-F238E27FC236}">
                  <a16:creationId xmlns:a16="http://schemas.microsoft.com/office/drawing/2014/main" id="{54AB2765-BBD0-504C-B1C7-9F8CDB4CDF3D}"/>
                </a:ext>
              </a:extLst>
            </p:cNvPr>
            <p:cNvGrpSpPr/>
            <p:nvPr/>
          </p:nvGrpSpPr>
          <p:grpSpPr>
            <a:xfrm>
              <a:off x="9637826" y="1781396"/>
              <a:ext cx="1055115" cy="91440"/>
              <a:chOff x="9654540" y="1775428"/>
              <a:chExt cx="1055115" cy="91440"/>
            </a:xfrm>
          </p:grpSpPr>
          <p:sp>
            <p:nvSpPr>
              <p:cNvPr id="26" name="Progress">
                <a:extLst>
                  <a:ext uri="{FF2B5EF4-FFF2-40B4-BE49-F238E27FC236}">
                    <a16:creationId xmlns:a16="http://schemas.microsoft.com/office/drawing/2014/main" id="{D382E011-4897-8743-A485-99AF5954A4F8}"/>
                  </a:ext>
                </a:extLst>
              </p:cNvPr>
              <p:cNvSpPr/>
              <p:nvPr/>
            </p:nvSpPr>
            <p:spPr>
              <a:xfrm flipV="1">
                <a:off x="10294620" y="1784572"/>
                <a:ext cx="415035" cy="73152"/>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7" name="TextBox 26">
                <a:extLst>
                  <a:ext uri="{FF2B5EF4-FFF2-40B4-BE49-F238E27FC236}">
                    <a16:creationId xmlns:a16="http://schemas.microsoft.com/office/drawing/2014/main" id="{82AC3BA5-F40D-5E40-BC79-95B9140619C0}"/>
                  </a:ext>
                </a:extLst>
              </p:cNvPr>
              <p:cNvSpPr txBox="1"/>
              <p:nvPr/>
            </p:nvSpPr>
            <p:spPr>
              <a:xfrm>
                <a:off x="9654540" y="1775428"/>
                <a:ext cx="640080" cy="91440"/>
              </a:xfrm>
              <a:prstGeom prst="rect">
                <a:avLst/>
              </a:prstGeom>
              <a:noFill/>
            </p:spPr>
            <p:txBody>
              <a:bodyPr wrap="square" lIns="0" tIns="0" rIns="45720" bIns="0" rtlCol="0" anchor="ctr">
                <a:spAutoFit/>
              </a:bodyPr>
              <a:lstStyle/>
              <a:p>
                <a:pPr algn="r"/>
                <a:r>
                  <a:rPr lang="en-US" sz="800" dirty="0">
                    <a:solidFill>
                      <a:srgbClr val="FF6000"/>
                    </a:solidFill>
                    <a:latin typeface="Meta Offc Pro Normal" panose="020B0504030101020102" pitchFamily="34" charset="0"/>
                  </a:rPr>
                  <a:t>Critical Path</a:t>
                </a:r>
              </a:p>
            </p:txBody>
          </p:sp>
        </p:grpSp>
      </p:grpSp>
      <p:grpSp>
        <p:nvGrpSpPr>
          <p:cNvPr id="37" name="Group 36">
            <a:extLst>
              <a:ext uri="{FF2B5EF4-FFF2-40B4-BE49-F238E27FC236}">
                <a16:creationId xmlns:a16="http://schemas.microsoft.com/office/drawing/2014/main" id="{ECE9DFAA-8C3A-BC45-BF87-9F8216CD6F7F}"/>
              </a:ext>
            </a:extLst>
          </p:cNvPr>
          <p:cNvGrpSpPr/>
          <p:nvPr/>
        </p:nvGrpSpPr>
        <p:grpSpPr>
          <a:xfrm>
            <a:off x="4008476" y="1927821"/>
            <a:ext cx="4575857" cy="4487291"/>
            <a:chOff x="4008476" y="1927821"/>
            <a:chExt cx="4575857" cy="4487291"/>
          </a:xfrm>
        </p:grpSpPr>
        <p:cxnSp>
          <p:nvCxnSpPr>
            <p:cNvPr id="38" name="Straight Connector 37">
              <a:extLst>
                <a:ext uri="{FF2B5EF4-FFF2-40B4-BE49-F238E27FC236}">
                  <a16:creationId xmlns:a16="http://schemas.microsoft.com/office/drawing/2014/main" id="{694B9B4E-C323-AF4D-B17C-BDB3B5D066F2}"/>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EEF7B7-8484-284E-9378-165B23030931}"/>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619CCA-9CA4-1D41-9B2C-2C17112619E7}"/>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E94BB1-433A-D841-A201-742DAB003F04}"/>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C30AA67-6D35-B04F-AF3A-83CB75074FAE}"/>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B2A7317-0E8B-1840-8120-D220EB1CD763}"/>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A87F8E5-F0FF-0E41-952B-954BFD0E4811}"/>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F466271-713A-A042-A9E2-65FBC5E077E7}"/>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49CD0A-F2C5-3B4C-A32F-F51EB878A8B3}"/>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FB40CC2-7D8C-A547-AF12-FA2BE88DE96D}"/>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91AE6CF-A00D-0E48-A340-551560F6A5AC}"/>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913FD83-63CA-4C4E-A1A7-CD334413F8B6}"/>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9AF8E8-6657-6142-9F37-97352D756F08}"/>
                </a:ext>
              </a:extLst>
            </p:cNvPr>
            <p:cNvGrpSpPr/>
            <p:nvPr/>
          </p:nvGrpSpPr>
          <p:grpSpPr>
            <a:xfrm>
              <a:off x="4008476" y="6199668"/>
              <a:ext cx="4575857" cy="215444"/>
              <a:chOff x="4008476" y="6199668"/>
              <a:chExt cx="4575857" cy="215444"/>
            </a:xfrm>
          </p:grpSpPr>
          <p:sp>
            <p:nvSpPr>
              <p:cNvPr id="51" name="Oval 50">
                <a:extLst>
                  <a:ext uri="{FF2B5EF4-FFF2-40B4-BE49-F238E27FC236}">
                    <a16:creationId xmlns:a16="http://schemas.microsoft.com/office/drawing/2014/main" id="{B8354828-C53F-B14C-BCC6-CF1847DAC4CF}"/>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52" name="Oval 51">
                <a:extLst>
                  <a:ext uri="{FF2B5EF4-FFF2-40B4-BE49-F238E27FC236}">
                    <a16:creationId xmlns:a16="http://schemas.microsoft.com/office/drawing/2014/main" id="{04113235-4E2D-D045-A731-1F1BBED3F979}"/>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53" name="Oval 52">
                <a:extLst>
                  <a:ext uri="{FF2B5EF4-FFF2-40B4-BE49-F238E27FC236}">
                    <a16:creationId xmlns:a16="http://schemas.microsoft.com/office/drawing/2014/main" id="{4948E8C6-66C9-FA48-B362-11DB1A3469B8}"/>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54" name="Oval 53">
                <a:extLst>
                  <a:ext uri="{FF2B5EF4-FFF2-40B4-BE49-F238E27FC236}">
                    <a16:creationId xmlns:a16="http://schemas.microsoft.com/office/drawing/2014/main" id="{67A18B24-2821-1244-B602-AAFD983C4C63}"/>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55" name="Oval 54">
                <a:extLst>
                  <a:ext uri="{FF2B5EF4-FFF2-40B4-BE49-F238E27FC236}">
                    <a16:creationId xmlns:a16="http://schemas.microsoft.com/office/drawing/2014/main" id="{D2548570-9FDE-3A40-9654-0EC4294D6038}"/>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56" name="Oval 55">
                <a:extLst>
                  <a:ext uri="{FF2B5EF4-FFF2-40B4-BE49-F238E27FC236}">
                    <a16:creationId xmlns:a16="http://schemas.microsoft.com/office/drawing/2014/main" id="{D8C6B314-81C7-9043-B1DF-A6177348F62A}"/>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57" name="Oval 56">
                <a:extLst>
                  <a:ext uri="{FF2B5EF4-FFF2-40B4-BE49-F238E27FC236}">
                    <a16:creationId xmlns:a16="http://schemas.microsoft.com/office/drawing/2014/main" id="{A1FB1B2A-BF7F-0A42-92B6-7FC9AB31A946}"/>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58" name="Oval 57">
                <a:extLst>
                  <a:ext uri="{FF2B5EF4-FFF2-40B4-BE49-F238E27FC236}">
                    <a16:creationId xmlns:a16="http://schemas.microsoft.com/office/drawing/2014/main" id="{FF3E76F0-D430-B74C-8091-5ACF284714FB}"/>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59" name="Oval 58">
                <a:extLst>
                  <a:ext uri="{FF2B5EF4-FFF2-40B4-BE49-F238E27FC236}">
                    <a16:creationId xmlns:a16="http://schemas.microsoft.com/office/drawing/2014/main" id="{A8B2B47C-AC9F-A24F-9BC4-32B686125DF9}"/>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60" name="Oval 59">
                <a:extLst>
                  <a:ext uri="{FF2B5EF4-FFF2-40B4-BE49-F238E27FC236}">
                    <a16:creationId xmlns:a16="http://schemas.microsoft.com/office/drawing/2014/main" id="{2B541025-EC43-6142-8E96-95482029A071}"/>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61" name="Oval 60">
                <a:extLst>
                  <a:ext uri="{FF2B5EF4-FFF2-40B4-BE49-F238E27FC236}">
                    <a16:creationId xmlns:a16="http://schemas.microsoft.com/office/drawing/2014/main" id="{FA4C0D4D-C753-2D4F-BE50-9649BEBE2A89}"/>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62" name="Oval 61">
                <a:extLst>
                  <a:ext uri="{FF2B5EF4-FFF2-40B4-BE49-F238E27FC236}">
                    <a16:creationId xmlns:a16="http://schemas.microsoft.com/office/drawing/2014/main" id="{3C9561B9-328B-E744-B27E-D2FFEB555DEA}"/>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63" name="TextBox 62">
                <a:extLst>
                  <a:ext uri="{FF2B5EF4-FFF2-40B4-BE49-F238E27FC236}">
                    <a16:creationId xmlns:a16="http://schemas.microsoft.com/office/drawing/2014/main" id="{3E46C58B-0E0E-1544-B4D6-C1195E59173E}"/>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
        <p:nvSpPr>
          <p:cNvPr id="105" name="Progress">
            <a:extLst>
              <a:ext uri="{FF2B5EF4-FFF2-40B4-BE49-F238E27FC236}">
                <a16:creationId xmlns:a16="http://schemas.microsoft.com/office/drawing/2014/main" id="{EB6D66CE-16E5-DD48-9432-986D78D2E50D}"/>
              </a:ext>
            </a:extLst>
          </p:cNvPr>
          <p:cNvSpPr/>
          <p:nvPr/>
        </p:nvSpPr>
        <p:spPr>
          <a:xfrm>
            <a:off x="4372338" y="1971061"/>
            <a:ext cx="49071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106" name="Progress">
            <a:extLst>
              <a:ext uri="{FF2B5EF4-FFF2-40B4-BE49-F238E27FC236}">
                <a16:creationId xmlns:a16="http://schemas.microsoft.com/office/drawing/2014/main" id="{F3F2F598-DF5E-384F-A751-371C4CB8BCFD}"/>
              </a:ext>
            </a:extLst>
          </p:cNvPr>
          <p:cNvSpPr/>
          <p:nvPr/>
        </p:nvSpPr>
        <p:spPr>
          <a:xfrm>
            <a:off x="4872601" y="1974829"/>
            <a:ext cx="49071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107" name="Progress">
            <a:extLst>
              <a:ext uri="{FF2B5EF4-FFF2-40B4-BE49-F238E27FC236}">
                <a16:creationId xmlns:a16="http://schemas.microsoft.com/office/drawing/2014/main" id="{E86030E6-1462-F84E-B84F-719DF2B9C7A3}"/>
              </a:ext>
            </a:extLst>
          </p:cNvPr>
          <p:cNvSpPr/>
          <p:nvPr/>
        </p:nvSpPr>
        <p:spPr>
          <a:xfrm>
            <a:off x="5372588" y="1982132"/>
            <a:ext cx="42013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3</a:t>
            </a:r>
            <a:endParaRPr lang="ru-RU" sz="600" dirty="0">
              <a:solidFill>
                <a:srgbClr val="474747"/>
              </a:solidFill>
              <a:latin typeface="Meta Offc Pro Normal" panose="020B0504030101020102" pitchFamily="34" charset="0"/>
            </a:endParaRPr>
          </a:p>
        </p:txBody>
      </p:sp>
      <p:sp>
        <p:nvSpPr>
          <p:cNvPr id="108" name="Progress">
            <a:extLst>
              <a:ext uri="{FF2B5EF4-FFF2-40B4-BE49-F238E27FC236}">
                <a16:creationId xmlns:a16="http://schemas.microsoft.com/office/drawing/2014/main" id="{07962C99-5ABE-3E43-A630-88E16A4428B3}"/>
              </a:ext>
            </a:extLst>
          </p:cNvPr>
          <p:cNvSpPr/>
          <p:nvPr/>
        </p:nvSpPr>
        <p:spPr>
          <a:xfrm>
            <a:off x="5792742" y="1984601"/>
            <a:ext cx="54160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4</a:t>
            </a:r>
            <a:endParaRPr lang="ru-RU" sz="600" dirty="0">
              <a:solidFill>
                <a:srgbClr val="474747"/>
              </a:solidFill>
              <a:latin typeface="Meta Offc Pro Normal" panose="020B0504030101020102" pitchFamily="34" charset="0"/>
            </a:endParaRPr>
          </a:p>
        </p:txBody>
      </p:sp>
      <p:sp>
        <p:nvSpPr>
          <p:cNvPr id="109" name="Progress">
            <a:extLst>
              <a:ext uri="{FF2B5EF4-FFF2-40B4-BE49-F238E27FC236}">
                <a16:creationId xmlns:a16="http://schemas.microsoft.com/office/drawing/2014/main" id="{5F38D598-70F6-B64C-A28A-CA0E4FE2205A}"/>
              </a:ext>
            </a:extLst>
          </p:cNvPr>
          <p:cNvSpPr/>
          <p:nvPr/>
        </p:nvSpPr>
        <p:spPr>
          <a:xfrm>
            <a:off x="5382659" y="2158217"/>
            <a:ext cx="77309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0" name="TextBox 109">
            <a:extLst>
              <a:ext uri="{FF2B5EF4-FFF2-40B4-BE49-F238E27FC236}">
                <a16:creationId xmlns:a16="http://schemas.microsoft.com/office/drawing/2014/main" id="{F1DBD977-BE0A-C348-9D2D-30E04DEA221E}"/>
              </a:ext>
            </a:extLst>
          </p:cNvPr>
          <p:cNvSpPr txBox="1"/>
          <p:nvPr/>
        </p:nvSpPr>
        <p:spPr>
          <a:xfrm>
            <a:off x="6329378" y="1961876"/>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4a</a:t>
            </a:r>
          </a:p>
        </p:txBody>
      </p:sp>
      <p:sp>
        <p:nvSpPr>
          <p:cNvPr id="111" name="TextBox 110">
            <a:extLst>
              <a:ext uri="{FF2B5EF4-FFF2-40B4-BE49-F238E27FC236}">
                <a16:creationId xmlns:a16="http://schemas.microsoft.com/office/drawing/2014/main" id="{0D724CA3-0CE4-1A41-A87B-F5351BDE755A}"/>
              </a:ext>
            </a:extLst>
          </p:cNvPr>
          <p:cNvSpPr txBox="1"/>
          <p:nvPr/>
        </p:nvSpPr>
        <p:spPr>
          <a:xfrm>
            <a:off x="6144167" y="2139973"/>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4b</a:t>
            </a:r>
          </a:p>
        </p:txBody>
      </p:sp>
      <p:sp>
        <p:nvSpPr>
          <p:cNvPr id="112" name="Progress">
            <a:extLst>
              <a:ext uri="{FF2B5EF4-FFF2-40B4-BE49-F238E27FC236}">
                <a16:creationId xmlns:a16="http://schemas.microsoft.com/office/drawing/2014/main" id="{2D935980-597A-AA41-9033-5208E61EF424}"/>
              </a:ext>
            </a:extLst>
          </p:cNvPr>
          <p:cNvSpPr/>
          <p:nvPr/>
        </p:nvSpPr>
        <p:spPr>
          <a:xfrm>
            <a:off x="6121609" y="2331418"/>
            <a:ext cx="65082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3" name="TextBox 112">
            <a:extLst>
              <a:ext uri="{FF2B5EF4-FFF2-40B4-BE49-F238E27FC236}">
                <a16:creationId xmlns:a16="http://schemas.microsoft.com/office/drawing/2014/main" id="{3F76FB40-1563-834A-98C7-19655B710B41}"/>
              </a:ext>
            </a:extLst>
          </p:cNvPr>
          <p:cNvSpPr txBox="1"/>
          <p:nvPr/>
        </p:nvSpPr>
        <p:spPr>
          <a:xfrm>
            <a:off x="6765486" y="2313399"/>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4c</a:t>
            </a:r>
          </a:p>
        </p:txBody>
      </p:sp>
      <p:sp>
        <p:nvSpPr>
          <p:cNvPr id="114" name="Progress">
            <a:extLst>
              <a:ext uri="{FF2B5EF4-FFF2-40B4-BE49-F238E27FC236}">
                <a16:creationId xmlns:a16="http://schemas.microsoft.com/office/drawing/2014/main" id="{4E97D193-D633-A54B-B2AB-0030F0794617}"/>
              </a:ext>
            </a:extLst>
          </p:cNvPr>
          <p:cNvSpPr/>
          <p:nvPr/>
        </p:nvSpPr>
        <p:spPr>
          <a:xfrm>
            <a:off x="4629885" y="2725308"/>
            <a:ext cx="116293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5" name="Progress">
            <a:extLst>
              <a:ext uri="{FF2B5EF4-FFF2-40B4-BE49-F238E27FC236}">
                <a16:creationId xmlns:a16="http://schemas.microsoft.com/office/drawing/2014/main" id="{F116CA34-C3C4-D244-A2BF-A172186D7EB3}"/>
              </a:ext>
            </a:extLst>
          </p:cNvPr>
          <p:cNvSpPr/>
          <p:nvPr/>
        </p:nvSpPr>
        <p:spPr>
          <a:xfrm>
            <a:off x="5211352" y="2900487"/>
            <a:ext cx="116293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6" name="TextBox 115">
            <a:extLst>
              <a:ext uri="{FF2B5EF4-FFF2-40B4-BE49-F238E27FC236}">
                <a16:creationId xmlns:a16="http://schemas.microsoft.com/office/drawing/2014/main" id="{0F863F6B-6F87-0A41-B93D-7197FB678B11}"/>
              </a:ext>
            </a:extLst>
          </p:cNvPr>
          <p:cNvSpPr txBox="1"/>
          <p:nvPr/>
        </p:nvSpPr>
        <p:spPr>
          <a:xfrm>
            <a:off x="5798892" y="2711640"/>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5a</a:t>
            </a:r>
          </a:p>
        </p:txBody>
      </p:sp>
      <p:sp>
        <p:nvSpPr>
          <p:cNvPr id="117" name="TextBox 116">
            <a:extLst>
              <a:ext uri="{FF2B5EF4-FFF2-40B4-BE49-F238E27FC236}">
                <a16:creationId xmlns:a16="http://schemas.microsoft.com/office/drawing/2014/main" id="{BBC54540-29B9-894E-AD9C-6EAEB545C67C}"/>
              </a:ext>
            </a:extLst>
          </p:cNvPr>
          <p:cNvSpPr txBox="1"/>
          <p:nvPr/>
        </p:nvSpPr>
        <p:spPr>
          <a:xfrm>
            <a:off x="6373474" y="2886777"/>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5b</a:t>
            </a:r>
          </a:p>
        </p:txBody>
      </p:sp>
      <p:sp>
        <p:nvSpPr>
          <p:cNvPr id="118" name="Progress">
            <a:extLst>
              <a:ext uri="{FF2B5EF4-FFF2-40B4-BE49-F238E27FC236}">
                <a16:creationId xmlns:a16="http://schemas.microsoft.com/office/drawing/2014/main" id="{BC85322A-85A9-7146-B83E-C91E580341B6}"/>
              </a:ext>
            </a:extLst>
          </p:cNvPr>
          <p:cNvSpPr/>
          <p:nvPr/>
        </p:nvSpPr>
        <p:spPr>
          <a:xfrm>
            <a:off x="4622051" y="3120497"/>
            <a:ext cx="65082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9" name="Progress">
            <a:extLst>
              <a:ext uri="{FF2B5EF4-FFF2-40B4-BE49-F238E27FC236}">
                <a16:creationId xmlns:a16="http://schemas.microsoft.com/office/drawing/2014/main" id="{09DB8B7A-30AB-F241-9E64-628901166BDC}"/>
              </a:ext>
            </a:extLst>
          </p:cNvPr>
          <p:cNvSpPr/>
          <p:nvPr/>
        </p:nvSpPr>
        <p:spPr>
          <a:xfrm>
            <a:off x="5285131" y="3291180"/>
            <a:ext cx="65082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0" name="TextBox 119">
            <a:extLst>
              <a:ext uri="{FF2B5EF4-FFF2-40B4-BE49-F238E27FC236}">
                <a16:creationId xmlns:a16="http://schemas.microsoft.com/office/drawing/2014/main" id="{F3AA8508-A760-9F48-91E2-E6F19C3409A2}"/>
              </a:ext>
            </a:extLst>
          </p:cNvPr>
          <p:cNvSpPr txBox="1"/>
          <p:nvPr/>
        </p:nvSpPr>
        <p:spPr>
          <a:xfrm>
            <a:off x="5271437" y="3107367"/>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6a</a:t>
            </a:r>
          </a:p>
        </p:txBody>
      </p:sp>
      <p:sp>
        <p:nvSpPr>
          <p:cNvPr id="121" name="TextBox 120">
            <a:extLst>
              <a:ext uri="{FF2B5EF4-FFF2-40B4-BE49-F238E27FC236}">
                <a16:creationId xmlns:a16="http://schemas.microsoft.com/office/drawing/2014/main" id="{A70C4EC7-9B2E-C149-BB69-E576D0402D92}"/>
              </a:ext>
            </a:extLst>
          </p:cNvPr>
          <p:cNvSpPr txBox="1"/>
          <p:nvPr/>
        </p:nvSpPr>
        <p:spPr>
          <a:xfrm>
            <a:off x="5926892" y="3277530"/>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6b</a:t>
            </a:r>
          </a:p>
        </p:txBody>
      </p:sp>
      <p:sp>
        <p:nvSpPr>
          <p:cNvPr id="122" name="Progress">
            <a:extLst>
              <a:ext uri="{FF2B5EF4-FFF2-40B4-BE49-F238E27FC236}">
                <a16:creationId xmlns:a16="http://schemas.microsoft.com/office/drawing/2014/main" id="{DEFAFD49-BDE8-8A4C-9F03-63EDF2A50FB6}"/>
              </a:ext>
            </a:extLst>
          </p:cNvPr>
          <p:cNvSpPr/>
          <p:nvPr/>
        </p:nvSpPr>
        <p:spPr>
          <a:xfrm>
            <a:off x="6119388" y="2504619"/>
            <a:ext cx="65082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3" name="TextBox 122">
            <a:extLst>
              <a:ext uri="{FF2B5EF4-FFF2-40B4-BE49-F238E27FC236}">
                <a16:creationId xmlns:a16="http://schemas.microsoft.com/office/drawing/2014/main" id="{11A13285-A1D8-2843-8D79-1F04057A0A4D}"/>
              </a:ext>
            </a:extLst>
          </p:cNvPr>
          <p:cNvSpPr txBox="1"/>
          <p:nvPr/>
        </p:nvSpPr>
        <p:spPr>
          <a:xfrm>
            <a:off x="6764829" y="2485979"/>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4d</a:t>
            </a:r>
          </a:p>
        </p:txBody>
      </p:sp>
      <p:sp>
        <p:nvSpPr>
          <p:cNvPr id="124" name="Progress">
            <a:extLst>
              <a:ext uri="{FF2B5EF4-FFF2-40B4-BE49-F238E27FC236}">
                <a16:creationId xmlns:a16="http://schemas.microsoft.com/office/drawing/2014/main" id="{228550F5-FF01-2B4E-8D7B-19F643219715}"/>
              </a:ext>
            </a:extLst>
          </p:cNvPr>
          <p:cNvSpPr/>
          <p:nvPr/>
        </p:nvSpPr>
        <p:spPr>
          <a:xfrm>
            <a:off x="4617697" y="3509349"/>
            <a:ext cx="1688968" cy="91440"/>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5" name="TextBox 124">
            <a:extLst>
              <a:ext uri="{FF2B5EF4-FFF2-40B4-BE49-F238E27FC236}">
                <a16:creationId xmlns:a16="http://schemas.microsoft.com/office/drawing/2014/main" id="{73134CF0-7634-0647-B7DC-91480E5FFC0A}"/>
              </a:ext>
            </a:extLst>
          </p:cNvPr>
          <p:cNvSpPr txBox="1"/>
          <p:nvPr/>
        </p:nvSpPr>
        <p:spPr>
          <a:xfrm>
            <a:off x="6309256" y="3494759"/>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7a</a:t>
            </a:r>
          </a:p>
        </p:txBody>
      </p:sp>
      <p:sp>
        <p:nvSpPr>
          <p:cNvPr id="126" name="Progress">
            <a:extLst>
              <a:ext uri="{FF2B5EF4-FFF2-40B4-BE49-F238E27FC236}">
                <a16:creationId xmlns:a16="http://schemas.microsoft.com/office/drawing/2014/main" id="{58714E13-92C3-3742-A627-810C1EA4F69B}"/>
              </a:ext>
            </a:extLst>
          </p:cNvPr>
          <p:cNvSpPr/>
          <p:nvPr/>
        </p:nvSpPr>
        <p:spPr>
          <a:xfrm>
            <a:off x="5464466" y="3659635"/>
            <a:ext cx="1153424" cy="91440"/>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7" name="TextBox 126">
            <a:extLst>
              <a:ext uri="{FF2B5EF4-FFF2-40B4-BE49-F238E27FC236}">
                <a16:creationId xmlns:a16="http://schemas.microsoft.com/office/drawing/2014/main" id="{606D8CD6-EF11-464E-AD4F-3758D57F65E4}"/>
              </a:ext>
            </a:extLst>
          </p:cNvPr>
          <p:cNvSpPr txBox="1"/>
          <p:nvPr/>
        </p:nvSpPr>
        <p:spPr>
          <a:xfrm>
            <a:off x="6612047" y="3643844"/>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7b</a:t>
            </a:r>
          </a:p>
        </p:txBody>
      </p:sp>
      <p:sp>
        <p:nvSpPr>
          <p:cNvPr id="128" name="TextBox 127">
            <a:extLst>
              <a:ext uri="{FF2B5EF4-FFF2-40B4-BE49-F238E27FC236}">
                <a16:creationId xmlns:a16="http://schemas.microsoft.com/office/drawing/2014/main" id="{395B752C-FBEE-7848-9A83-FE1E2F30091B}"/>
              </a:ext>
            </a:extLst>
          </p:cNvPr>
          <p:cNvSpPr txBox="1"/>
          <p:nvPr/>
        </p:nvSpPr>
        <p:spPr>
          <a:xfrm>
            <a:off x="7080171" y="3929940"/>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7d</a:t>
            </a:r>
          </a:p>
        </p:txBody>
      </p:sp>
      <p:sp>
        <p:nvSpPr>
          <p:cNvPr id="129" name="Progress">
            <a:extLst>
              <a:ext uri="{FF2B5EF4-FFF2-40B4-BE49-F238E27FC236}">
                <a16:creationId xmlns:a16="http://schemas.microsoft.com/office/drawing/2014/main" id="{63BC253A-4C38-7D40-B1A8-E993BB8470AA}"/>
              </a:ext>
            </a:extLst>
          </p:cNvPr>
          <p:cNvSpPr/>
          <p:nvPr/>
        </p:nvSpPr>
        <p:spPr>
          <a:xfrm>
            <a:off x="5964134" y="3960207"/>
            <a:ext cx="38323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130" name="Progress">
            <a:extLst>
              <a:ext uri="{FF2B5EF4-FFF2-40B4-BE49-F238E27FC236}">
                <a16:creationId xmlns:a16="http://schemas.microsoft.com/office/drawing/2014/main" id="{8180940A-69D3-514B-B294-5EF3A6848E2C}"/>
              </a:ext>
            </a:extLst>
          </p:cNvPr>
          <p:cNvSpPr/>
          <p:nvPr/>
        </p:nvSpPr>
        <p:spPr>
          <a:xfrm>
            <a:off x="6380155" y="3956336"/>
            <a:ext cx="33441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131" name="Progress">
            <a:extLst>
              <a:ext uri="{FF2B5EF4-FFF2-40B4-BE49-F238E27FC236}">
                <a16:creationId xmlns:a16="http://schemas.microsoft.com/office/drawing/2014/main" id="{6EFE9D8A-83AF-5248-B9E1-E6E70BAE8B95}"/>
              </a:ext>
            </a:extLst>
          </p:cNvPr>
          <p:cNvSpPr/>
          <p:nvPr/>
        </p:nvSpPr>
        <p:spPr>
          <a:xfrm>
            <a:off x="5467014" y="3809921"/>
            <a:ext cx="88372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1</a:t>
            </a:r>
            <a:endParaRPr lang="ru-RU" sz="600" dirty="0">
              <a:solidFill>
                <a:srgbClr val="474747"/>
              </a:solidFill>
              <a:latin typeface="Meta Offc Pro Normal" panose="020B0504030101020102" pitchFamily="34" charset="0"/>
            </a:endParaRPr>
          </a:p>
        </p:txBody>
      </p:sp>
      <p:sp>
        <p:nvSpPr>
          <p:cNvPr id="132" name="TextBox 131">
            <a:extLst>
              <a:ext uri="{FF2B5EF4-FFF2-40B4-BE49-F238E27FC236}">
                <a16:creationId xmlns:a16="http://schemas.microsoft.com/office/drawing/2014/main" id="{D8CE7350-A1C3-D04B-8532-E9A444608A79}"/>
              </a:ext>
            </a:extLst>
          </p:cNvPr>
          <p:cNvSpPr txBox="1"/>
          <p:nvPr/>
        </p:nvSpPr>
        <p:spPr>
          <a:xfrm>
            <a:off x="6737551" y="3797916"/>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7c</a:t>
            </a:r>
          </a:p>
        </p:txBody>
      </p:sp>
      <p:sp>
        <p:nvSpPr>
          <p:cNvPr id="133" name="Progress">
            <a:extLst>
              <a:ext uri="{FF2B5EF4-FFF2-40B4-BE49-F238E27FC236}">
                <a16:creationId xmlns:a16="http://schemas.microsoft.com/office/drawing/2014/main" id="{E89831B3-C3E0-5547-9AA2-EE0C82E6104E}"/>
              </a:ext>
            </a:extLst>
          </p:cNvPr>
          <p:cNvSpPr/>
          <p:nvPr/>
        </p:nvSpPr>
        <p:spPr>
          <a:xfrm>
            <a:off x="5928752" y="4110493"/>
            <a:ext cx="96058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34" name="TextBox 133">
            <a:extLst>
              <a:ext uri="{FF2B5EF4-FFF2-40B4-BE49-F238E27FC236}">
                <a16:creationId xmlns:a16="http://schemas.microsoft.com/office/drawing/2014/main" id="{665BBDB0-B2B7-0E45-BB1A-DD15E562B299}"/>
              </a:ext>
            </a:extLst>
          </p:cNvPr>
          <p:cNvSpPr txBox="1"/>
          <p:nvPr/>
        </p:nvSpPr>
        <p:spPr>
          <a:xfrm>
            <a:off x="6889340" y="4093064"/>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7e</a:t>
            </a:r>
          </a:p>
        </p:txBody>
      </p:sp>
      <p:sp>
        <p:nvSpPr>
          <p:cNvPr id="135" name="Progress">
            <a:extLst>
              <a:ext uri="{FF2B5EF4-FFF2-40B4-BE49-F238E27FC236}">
                <a16:creationId xmlns:a16="http://schemas.microsoft.com/office/drawing/2014/main" id="{5E0473FC-A864-9D4A-9B78-D5A2354D56ED}"/>
              </a:ext>
            </a:extLst>
          </p:cNvPr>
          <p:cNvSpPr/>
          <p:nvPr/>
        </p:nvSpPr>
        <p:spPr>
          <a:xfrm>
            <a:off x="6748693" y="4260779"/>
            <a:ext cx="12677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36" name="TextBox 135">
            <a:extLst>
              <a:ext uri="{FF2B5EF4-FFF2-40B4-BE49-F238E27FC236}">
                <a16:creationId xmlns:a16="http://schemas.microsoft.com/office/drawing/2014/main" id="{99DA6456-6AC9-E547-8C61-3B828C73D111}"/>
              </a:ext>
            </a:extLst>
          </p:cNvPr>
          <p:cNvSpPr txBox="1"/>
          <p:nvPr/>
        </p:nvSpPr>
        <p:spPr>
          <a:xfrm>
            <a:off x="7987215" y="4244943"/>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7f</a:t>
            </a:r>
          </a:p>
        </p:txBody>
      </p:sp>
      <p:sp>
        <p:nvSpPr>
          <p:cNvPr id="137" name="Progress">
            <a:extLst>
              <a:ext uri="{FF2B5EF4-FFF2-40B4-BE49-F238E27FC236}">
                <a16:creationId xmlns:a16="http://schemas.microsoft.com/office/drawing/2014/main" id="{B64478C8-683C-FC49-A1C3-2085D2A8F61E}"/>
              </a:ext>
            </a:extLst>
          </p:cNvPr>
          <p:cNvSpPr/>
          <p:nvPr/>
        </p:nvSpPr>
        <p:spPr>
          <a:xfrm>
            <a:off x="8227555" y="4260779"/>
            <a:ext cx="56302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38" name="Progress">
            <a:extLst>
              <a:ext uri="{FF2B5EF4-FFF2-40B4-BE49-F238E27FC236}">
                <a16:creationId xmlns:a16="http://schemas.microsoft.com/office/drawing/2014/main" id="{D8D1F16C-AE5F-BD4F-97CD-C56D3B016F16}"/>
              </a:ext>
            </a:extLst>
          </p:cNvPr>
          <p:cNvSpPr/>
          <p:nvPr/>
        </p:nvSpPr>
        <p:spPr>
          <a:xfrm>
            <a:off x="6382906" y="3808079"/>
            <a:ext cx="35464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2</a:t>
            </a:r>
            <a:endParaRPr lang="ru-RU" sz="600" dirty="0">
              <a:solidFill>
                <a:srgbClr val="474747"/>
              </a:solidFill>
              <a:latin typeface="Meta Offc Pro Normal" panose="020B0504030101020102" pitchFamily="34" charset="0"/>
            </a:endParaRPr>
          </a:p>
        </p:txBody>
      </p:sp>
      <p:sp>
        <p:nvSpPr>
          <p:cNvPr id="139" name="Progress">
            <a:extLst>
              <a:ext uri="{FF2B5EF4-FFF2-40B4-BE49-F238E27FC236}">
                <a16:creationId xmlns:a16="http://schemas.microsoft.com/office/drawing/2014/main" id="{296CE3E8-7362-FF41-945C-684A4CC7A58C}"/>
              </a:ext>
            </a:extLst>
          </p:cNvPr>
          <p:cNvSpPr/>
          <p:nvPr/>
        </p:nvSpPr>
        <p:spPr>
          <a:xfrm>
            <a:off x="6746941" y="3953430"/>
            <a:ext cx="31672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rgbClr val="474747"/>
                </a:solidFill>
                <a:latin typeface="Meta Offc Pro Normal" panose="020B0504030101020102" pitchFamily="34" charset="0"/>
              </a:rPr>
              <a:t>3</a:t>
            </a:r>
            <a:endParaRPr lang="ru-RU" sz="600" dirty="0">
              <a:solidFill>
                <a:srgbClr val="474747"/>
              </a:solidFill>
              <a:latin typeface="Meta Offc Pro Normal" panose="020B0504030101020102" pitchFamily="34" charset="0"/>
            </a:endParaRPr>
          </a:p>
        </p:txBody>
      </p:sp>
      <p:sp>
        <p:nvSpPr>
          <p:cNvPr id="141" name="TextBox 140">
            <a:extLst>
              <a:ext uri="{FF2B5EF4-FFF2-40B4-BE49-F238E27FC236}">
                <a16:creationId xmlns:a16="http://schemas.microsoft.com/office/drawing/2014/main" id="{939A6EC6-6944-BE4A-B94B-9CE0F302BEC2}"/>
              </a:ext>
            </a:extLst>
          </p:cNvPr>
          <p:cNvSpPr txBox="1"/>
          <p:nvPr/>
        </p:nvSpPr>
        <p:spPr>
          <a:xfrm>
            <a:off x="8790580" y="4249465"/>
            <a:ext cx="365760" cy="123111"/>
          </a:xfrm>
          <a:prstGeom prst="rect">
            <a:avLst/>
          </a:prstGeom>
          <a:noFill/>
        </p:spPr>
        <p:txBody>
          <a:bodyPr wrap="square" lIns="45720" tIns="0" rIns="0" bIns="0" rtlCol="0" anchor="ctr" anchorCtr="0">
            <a:spAutoFit/>
          </a:bodyPr>
          <a:lstStyle/>
          <a:p>
            <a:r>
              <a:rPr lang="en-US" sz="800" dirty="0">
                <a:solidFill>
                  <a:srgbClr val="474747"/>
                </a:solidFill>
                <a:latin typeface="Meta Offc Pro Normal" panose="020B0504030101020102" pitchFamily="34" charset="0"/>
              </a:rPr>
              <a:t>7g</a:t>
            </a:r>
          </a:p>
        </p:txBody>
      </p:sp>
      <p:sp>
        <p:nvSpPr>
          <p:cNvPr id="74" name="TextBox 73">
            <a:extLst>
              <a:ext uri="{FF2B5EF4-FFF2-40B4-BE49-F238E27FC236}">
                <a16:creationId xmlns:a16="http://schemas.microsoft.com/office/drawing/2014/main" id="{50CA4343-7ED5-574A-BB33-B7C23F76D87D}"/>
              </a:ext>
            </a:extLst>
          </p:cNvPr>
          <p:cNvSpPr txBox="1"/>
          <p:nvPr/>
        </p:nvSpPr>
        <p:spPr>
          <a:xfrm>
            <a:off x="1593111" y="105489"/>
            <a:ext cx="10153961" cy="246221"/>
          </a:xfrm>
          <a:prstGeom prst="rect">
            <a:avLst/>
          </a:prstGeom>
          <a:noFill/>
        </p:spPr>
        <p:txBody>
          <a:bodyPr wrap="square" lIns="164592" tIns="0" rIns="0" bIns="0" rtlCol="0" anchor="ctr">
            <a:spAutoFit/>
          </a:bodyPr>
          <a:lstStyle/>
          <a:p>
            <a:pPr lvl="0">
              <a:defRPr/>
            </a:pPr>
            <a:r>
              <a:rPr lang="en-US" sz="1600" dirty="0">
                <a:solidFill>
                  <a:prstClr val="white"/>
                </a:solidFill>
                <a:latin typeface="Meta Offc Pro Medium" panose="020B0504030101020102" pitchFamily="34" charset="0"/>
              </a:rPr>
              <a:t>Platform Roadmap 2018–2020</a:t>
            </a:r>
          </a:p>
        </p:txBody>
      </p:sp>
      <p:sp>
        <p:nvSpPr>
          <p:cNvPr id="76" name="Rounded Rectangle 75">
            <a:extLst>
              <a:ext uri="{FF2B5EF4-FFF2-40B4-BE49-F238E27FC236}">
                <a16:creationId xmlns:a16="http://schemas.microsoft.com/office/drawing/2014/main" id="{1D88F64A-6A7A-FF4E-9D07-0AF85EEBA259}"/>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77" name="Rounded Rectangle 76">
            <a:extLst>
              <a:ext uri="{FF2B5EF4-FFF2-40B4-BE49-F238E27FC236}">
                <a16:creationId xmlns:a16="http://schemas.microsoft.com/office/drawing/2014/main" id="{CE474DFD-65C1-0C41-9322-314219689D3F}"/>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78" name="Rounded Rectangle 77">
            <a:extLst>
              <a:ext uri="{FF2B5EF4-FFF2-40B4-BE49-F238E27FC236}">
                <a16:creationId xmlns:a16="http://schemas.microsoft.com/office/drawing/2014/main" id="{9865450D-3035-F34D-8E17-3247A80FFE0B}"/>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79" name="Rounded Rectangle 78">
            <a:extLst>
              <a:ext uri="{FF2B5EF4-FFF2-40B4-BE49-F238E27FC236}">
                <a16:creationId xmlns:a16="http://schemas.microsoft.com/office/drawing/2014/main" id="{A2DE41C7-D52D-E84A-8B48-10F9E2472CE1}"/>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80" name="Rounded Rectangle 79">
            <a:extLst>
              <a:ext uri="{FF2B5EF4-FFF2-40B4-BE49-F238E27FC236}">
                <a16:creationId xmlns:a16="http://schemas.microsoft.com/office/drawing/2014/main" id="{FB43EF5C-9FEE-2A42-B232-F35CE58EAB7C}"/>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81" name="Rounded Rectangle 80">
            <a:extLst>
              <a:ext uri="{FF2B5EF4-FFF2-40B4-BE49-F238E27FC236}">
                <a16:creationId xmlns:a16="http://schemas.microsoft.com/office/drawing/2014/main" id="{655BFE1B-ADAD-F445-9D0E-8CAB76DE7085}"/>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82" name="Rectangle 81">
            <a:extLst>
              <a:ext uri="{FF2B5EF4-FFF2-40B4-BE49-F238E27FC236}">
                <a16:creationId xmlns:a16="http://schemas.microsoft.com/office/drawing/2014/main" id="{E3A96970-DFEB-5F40-B592-7D0F0BB2117D}"/>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spTree>
    <p:extLst>
      <p:ext uri="{BB962C8B-B14F-4D97-AF65-F5344CB8AC3E}">
        <p14:creationId xmlns:p14="http://schemas.microsoft.com/office/powerpoint/2010/main" val="1346036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1644502504"/>
              </p:ext>
            </p:extLst>
          </p:nvPr>
        </p:nvGraphicFramePr>
        <p:xfrm>
          <a:off x="484632" y="1447800"/>
          <a:ext cx="11227621" cy="3178470"/>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624316">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Data Assets: Customer, Account, Events </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(Card, Bank)</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CIMS</a:t>
                      </a:r>
                      <a:r>
                        <a:rPr lang="en-US" sz="800" b="0" i="0" cap="none" spc="0" baseline="0" dirty="0">
                          <a:ln w="0"/>
                          <a:solidFill>
                            <a:srgbClr val="474747"/>
                          </a:solidFill>
                          <a:effectLst/>
                          <a:latin typeface="Meta Offc Pro Normal" panose="020B0504030101020102" pitchFamily="34" charset="0"/>
                        </a:rPr>
                        <a:t> 2 Enhance foundational data and establish single </a:t>
                      </a:r>
                      <a:r>
                        <a:rPr lang="en-US" sz="800" b="0" i="0" kern="1200" cap="none" spc="0" baseline="0" dirty="0">
                          <a:ln w="0"/>
                          <a:solidFill>
                            <a:srgbClr val="474747"/>
                          </a:solidFill>
                          <a:effectLst/>
                          <a:latin typeface="Meta Offc Pro Normal" panose="020B0504030101020102" pitchFamily="34" charset="0"/>
                          <a:ea typeface="+mn-ea"/>
                          <a:cs typeface="+mn-cs"/>
                        </a:rPr>
                        <a:t>version of truth for Card data</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baseline="0" dirty="0">
                          <a:ln w="0"/>
                          <a:solidFill>
                            <a:srgbClr val="474747"/>
                          </a:solidFill>
                          <a:effectLst/>
                          <a:latin typeface="Meta Offc Pro Normal" panose="020B0504030101020102" pitchFamily="34" charset="0"/>
                          <a:ea typeface="+mn-ea"/>
                          <a:cs typeface="+mn-cs"/>
                        </a:rPr>
                        <a:t>CIMS 2 Accelerate availability of curated data</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baseline="0" dirty="0">
                          <a:ln w="0"/>
                          <a:solidFill>
                            <a:srgbClr val="474747"/>
                          </a:solidFill>
                          <a:effectLst/>
                          <a:latin typeface="Meta Offc Pro Normal" panose="020B0504030101020102" pitchFamily="34" charset="0"/>
                          <a:ea typeface="+mn-ea"/>
                          <a:cs typeface="+mn-cs"/>
                        </a:rPr>
                        <a:t>CIMS 2 Improve model development Time to Market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baseline="0" dirty="0">
                          <a:ln w="0"/>
                          <a:solidFill>
                            <a:srgbClr val="474747"/>
                          </a:solidFill>
                          <a:effectLst/>
                          <a:latin typeface="Meta Offc Pro Normal" panose="020B0504030101020102" pitchFamily="34" charset="0"/>
                          <a:ea typeface="+mn-ea"/>
                          <a:cs typeface="+mn-cs"/>
                        </a:rPr>
                        <a:t>Establish Enterprise Master Data Repository </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baseline="0" dirty="0">
                          <a:ln w="0"/>
                          <a:solidFill>
                            <a:srgbClr val="474747"/>
                          </a:solidFill>
                          <a:effectLst/>
                          <a:latin typeface="Meta Offc Pro Normal" panose="020B0504030101020102" pitchFamily="34" charset="0"/>
                          <a:ea typeface="+mn-ea"/>
                          <a:cs typeface="+mn-cs"/>
                        </a:rPr>
                        <a:t>Customer profitability data and rules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511819">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Data Assets: Customer/Prospect </a:t>
                      </a:r>
                      <a:br>
                        <a:rPr lang="en-US" sz="800" b="0" i="0" cap="none" spc="0" dirty="0">
                          <a:ln w="0"/>
                          <a:solidFill>
                            <a:srgbClr val="474747"/>
                          </a:solidFill>
                          <a:effectLst/>
                          <a:latin typeface="Meta Offc Pro Normal" panose="020B0504030101020102" pitchFamily="34" charset="0"/>
                        </a:rPr>
                      </a:br>
                      <a:r>
                        <a:rPr lang="en-US" sz="800" b="0" i="0" cap="none" spc="0" dirty="0">
                          <a:ln w="0"/>
                          <a:solidFill>
                            <a:srgbClr val="474747"/>
                          </a:solidFill>
                          <a:effectLst/>
                          <a:latin typeface="Meta Offc Pro Normal" panose="020B0504030101020102" pitchFamily="34" charset="0"/>
                        </a:rPr>
                        <a:t>(Card, Bank)</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Marketing Database delivers enhanced customer and prospect data</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Centralization of data needed for people-based marketing and analytics across products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0">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cap="none" spc="0" dirty="0">
                          <a:ln w="0"/>
                          <a:solidFill>
                            <a:srgbClr val="474747"/>
                          </a:solidFill>
                          <a:effectLst/>
                          <a:latin typeface="Meta Offc Pro Normal" panose="020B0504030101020102" pitchFamily="34" charset="0"/>
                        </a:rPr>
                        <a:t>Data Assets: </a:t>
                      </a:r>
                      <a:r>
                        <a:rPr lang="en-US" sz="800" b="0" i="0" kern="1200" cap="none" spc="0" dirty="0">
                          <a:ln w="0"/>
                          <a:solidFill>
                            <a:srgbClr val="474747"/>
                          </a:solidFill>
                          <a:effectLst/>
                          <a:latin typeface="Meta Offc Pro Normal" panose="020B0504030101020102" pitchFamily="34" charset="0"/>
                          <a:ea typeface="+mn-ea"/>
                          <a:cs typeface="+mn-cs"/>
                        </a:rPr>
                        <a:t>Merchant</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Evaluate additional data attribute</a:t>
                      </a:r>
                      <a:r>
                        <a:rPr lang="en-US" sz="800" b="0" i="0" cap="none" spc="0" baseline="0" dirty="0">
                          <a:ln w="0"/>
                          <a:solidFill>
                            <a:srgbClr val="474747"/>
                          </a:solidFill>
                          <a:effectLst/>
                          <a:latin typeface="Meta Offc Pro Normal" panose="020B0504030101020102" pitchFamily="34" charset="0"/>
                        </a:rPr>
                        <a:t> availability and accuracy</a:t>
                      </a:r>
                      <a:endParaRPr lang="en-US" sz="800" b="0" i="0" cap="none" spc="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Merchant</a:t>
                      </a:r>
                      <a:r>
                        <a:rPr lang="en-US" sz="800" b="0" i="0" cap="none" spc="0" baseline="0" dirty="0">
                          <a:ln w="0"/>
                          <a:solidFill>
                            <a:srgbClr val="474747"/>
                          </a:solidFill>
                          <a:effectLst/>
                          <a:latin typeface="Meta Offc Pro Normal" panose="020B0504030101020102" pitchFamily="34" charset="0"/>
                        </a:rPr>
                        <a:t> data in cloud ready for analytics consumption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Further integrate/enhance new data serving internal/external clients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0">
                <a:tc>
                  <a:txBody>
                    <a:bodyPr/>
                    <a:lstStyle/>
                    <a:p>
                      <a:pPr algn="r">
                        <a:lnSpc>
                          <a:spcPct val="100000"/>
                        </a:lnSpc>
                      </a:pPr>
                      <a:r>
                        <a:rPr lang="en-US" sz="1000" b="0" i="0" dirty="0">
                          <a:solidFill>
                            <a:srgbClr val="00548A"/>
                          </a:solidFill>
                          <a:latin typeface="Meta Offc Pro Normal" panose="020B0504030101020102" pitchFamily="34" charset="0"/>
                        </a:rPr>
                        <a:t>4</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Data Assets: Fraud/AML</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a:noFill/>
                          </a:ln>
                          <a:solidFill>
                            <a:srgbClr val="474747"/>
                          </a:solidFill>
                          <a:effectLst/>
                          <a:latin typeface="Meta Offc Pro Normal" panose="020B0504030101020102" pitchFamily="34" charset="0"/>
                        </a:rPr>
                        <a:t>Fraud</a:t>
                      </a:r>
                      <a:r>
                        <a:rPr lang="en-US" sz="800" b="0" i="0" cap="none" spc="0" baseline="0" dirty="0">
                          <a:ln>
                            <a:noFill/>
                          </a:ln>
                          <a:solidFill>
                            <a:srgbClr val="474747"/>
                          </a:solidFill>
                          <a:effectLst/>
                          <a:latin typeface="Meta Offc Pro Normal" panose="020B0504030101020102" pitchFamily="34" charset="0"/>
                        </a:rPr>
                        <a:t> analytical solution in link analysis based visual investigation tool (Vista)</a:t>
                      </a:r>
                      <a:endParaRPr lang="pl-PL" sz="800" b="0" i="0" cap="none" spc="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129391"/>
                  </a:ext>
                </a:extLst>
              </a:tr>
            </a:tbl>
          </a:graphicData>
        </a:graphic>
      </p:graphicFrame>
      <p:sp>
        <p:nvSpPr>
          <p:cNvPr id="3" name="Text Placeholder 2">
            <a:extLst>
              <a:ext uri="{FF2B5EF4-FFF2-40B4-BE49-F238E27FC236}">
                <a16:creationId xmlns:a16="http://schemas.microsoft.com/office/drawing/2014/main" id="{98CD1939-34EA-1043-BB29-6AE880939803}"/>
              </a:ext>
            </a:extLst>
          </p:cNvPr>
          <p:cNvSpPr>
            <a:spLocks noGrp="1"/>
          </p:cNvSpPr>
          <p:nvPr>
            <p:ph type="body" sz="quarter" idx="10"/>
          </p:nvPr>
        </p:nvSpPr>
        <p:spPr/>
        <p:txBody>
          <a:bodyPr/>
          <a:lstStyle/>
          <a:p>
            <a:r>
              <a:rPr lang="en-US" dirty="0"/>
              <a:t>2018 to 2020 Roadmap: Data</a:t>
            </a:r>
          </a:p>
        </p:txBody>
      </p:sp>
      <p:sp>
        <p:nvSpPr>
          <p:cNvPr id="20" name="Rounded Rectangle 19">
            <a:extLst>
              <a:ext uri="{FF2B5EF4-FFF2-40B4-BE49-F238E27FC236}">
                <a16:creationId xmlns:a16="http://schemas.microsoft.com/office/drawing/2014/main" id="{E035752D-63A3-9644-B4B5-39DEAAF571D1}"/>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1" name="Rounded Rectangle 20">
            <a:extLst>
              <a:ext uri="{FF2B5EF4-FFF2-40B4-BE49-F238E27FC236}">
                <a16:creationId xmlns:a16="http://schemas.microsoft.com/office/drawing/2014/main" id="{5F60111A-539E-8644-B9E7-3F52CB37FD2E}"/>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2" name="Rounded Rectangle 21">
            <a:extLst>
              <a:ext uri="{FF2B5EF4-FFF2-40B4-BE49-F238E27FC236}">
                <a16:creationId xmlns:a16="http://schemas.microsoft.com/office/drawing/2014/main" id="{8E310A22-B18B-524B-9830-91AF81EC9B8F}"/>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3" name="Rounded Rectangle 22">
            <a:extLst>
              <a:ext uri="{FF2B5EF4-FFF2-40B4-BE49-F238E27FC236}">
                <a16:creationId xmlns:a16="http://schemas.microsoft.com/office/drawing/2014/main" id="{DBA54F50-626D-4C4F-8026-74E8D5CAE1BB}"/>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4" name="Rounded Rectangle 23">
            <a:extLst>
              <a:ext uri="{FF2B5EF4-FFF2-40B4-BE49-F238E27FC236}">
                <a16:creationId xmlns:a16="http://schemas.microsoft.com/office/drawing/2014/main" id="{54FA5C98-12EC-054A-951B-9B7733F9600B}"/>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5" name="Rounded Rectangle 24">
            <a:extLst>
              <a:ext uri="{FF2B5EF4-FFF2-40B4-BE49-F238E27FC236}">
                <a16:creationId xmlns:a16="http://schemas.microsoft.com/office/drawing/2014/main" id="{1067E77E-2719-7743-A2B7-238F2F9B66F8}"/>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18" name="Rectangle 17">
            <a:extLst>
              <a:ext uri="{FF2B5EF4-FFF2-40B4-BE49-F238E27FC236}">
                <a16:creationId xmlns:a16="http://schemas.microsoft.com/office/drawing/2014/main" id="{536A5AB6-6C3F-9643-994C-51A21EBC2925}"/>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89" name="Group 88">
            <a:extLst>
              <a:ext uri="{FF2B5EF4-FFF2-40B4-BE49-F238E27FC236}">
                <a16:creationId xmlns:a16="http://schemas.microsoft.com/office/drawing/2014/main" id="{A094853E-5901-4A4D-B4B9-2A554193C396}"/>
              </a:ext>
            </a:extLst>
          </p:cNvPr>
          <p:cNvGrpSpPr/>
          <p:nvPr/>
        </p:nvGrpSpPr>
        <p:grpSpPr>
          <a:xfrm>
            <a:off x="9637826" y="1765561"/>
            <a:ext cx="1920416" cy="123111"/>
            <a:chOff x="9637826" y="1765561"/>
            <a:chExt cx="1920416" cy="123111"/>
          </a:xfrm>
        </p:grpSpPr>
        <p:grpSp>
          <p:nvGrpSpPr>
            <p:cNvPr id="90" name="Group 89">
              <a:extLst>
                <a:ext uri="{FF2B5EF4-FFF2-40B4-BE49-F238E27FC236}">
                  <a16:creationId xmlns:a16="http://schemas.microsoft.com/office/drawing/2014/main" id="{6529CBB4-9D16-9B45-B8A7-0EB5D37C1AAA}"/>
                </a:ext>
              </a:extLst>
            </p:cNvPr>
            <p:cNvGrpSpPr/>
            <p:nvPr/>
          </p:nvGrpSpPr>
          <p:grpSpPr>
            <a:xfrm>
              <a:off x="10872442" y="1765561"/>
              <a:ext cx="685800" cy="123111"/>
              <a:chOff x="10690420" y="1765561"/>
              <a:chExt cx="685800" cy="123111"/>
            </a:xfrm>
          </p:grpSpPr>
          <p:sp>
            <p:nvSpPr>
              <p:cNvPr id="94" name="Progress">
                <a:extLst>
                  <a:ext uri="{FF2B5EF4-FFF2-40B4-BE49-F238E27FC236}">
                    <a16:creationId xmlns:a16="http://schemas.microsoft.com/office/drawing/2014/main" id="{93CEA32F-AEB6-4C4B-B6CE-7427EBEBAF96}"/>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5" name="TextBox 94">
                <a:extLst>
                  <a:ext uri="{FF2B5EF4-FFF2-40B4-BE49-F238E27FC236}">
                    <a16:creationId xmlns:a16="http://schemas.microsoft.com/office/drawing/2014/main" id="{DCAECF47-B23E-AD44-A440-420F29BD3B23}"/>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91" name="Group 90">
              <a:extLst>
                <a:ext uri="{FF2B5EF4-FFF2-40B4-BE49-F238E27FC236}">
                  <a16:creationId xmlns:a16="http://schemas.microsoft.com/office/drawing/2014/main" id="{37A59F07-B937-FE4F-9B2F-6BE4FD590EAF}"/>
                </a:ext>
              </a:extLst>
            </p:cNvPr>
            <p:cNvGrpSpPr/>
            <p:nvPr/>
          </p:nvGrpSpPr>
          <p:grpSpPr>
            <a:xfrm>
              <a:off x="9637826" y="1781396"/>
              <a:ext cx="1055115" cy="91440"/>
              <a:chOff x="9654540" y="1775428"/>
              <a:chExt cx="1055115" cy="91440"/>
            </a:xfrm>
          </p:grpSpPr>
          <p:sp>
            <p:nvSpPr>
              <p:cNvPr id="92" name="Progress">
                <a:extLst>
                  <a:ext uri="{FF2B5EF4-FFF2-40B4-BE49-F238E27FC236}">
                    <a16:creationId xmlns:a16="http://schemas.microsoft.com/office/drawing/2014/main" id="{75DE7ADD-3AF0-F943-AC20-93835A5CAB96}"/>
                  </a:ext>
                </a:extLst>
              </p:cNvPr>
              <p:cNvSpPr/>
              <p:nvPr/>
            </p:nvSpPr>
            <p:spPr>
              <a:xfrm flipV="1">
                <a:off x="10294620" y="1784572"/>
                <a:ext cx="415035" cy="73152"/>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3" name="TextBox 92">
                <a:extLst>
                  <a:ext uri="{FF2B5EF4-FFF2-40B4-BE49-F238E27FC236}">
                    <a16:creationId xmlns:a16="http://schemas.microsoft.com/office/drawing/2014/main" id="{6B43BAC9-3544-2742-B947-CAA50BD19F86}"/>
                  </a:ext>
                </a:extLst>
              </p:cNvPr>
              <p:cNvSpPr txBox="1"/>
              <p:nvPr/>
            </p:nvSpPr>
            <p:spPr>
              <a:xfrm>
                <a:off x="9654540" y="1775428"/>
                <a:ext cx="640080" cy="91440"/>
              </a:xfrm>
              <a:prstGeom prst="rect">
                <a:avLst/>
              </a:prstGeom>
              <a:noFill/>
            </p:spPr>
            <p:txBody>
              <a:bodyPr wrap="square" lIns="0" tIns="0" rIns="45720" bIns="0" rtlCol="0" anchor="ctr">
                <a:spAutoFit/>
              </a:bodyPr>
              <a:lstStyle/>
              <a:p>
                <a:pPr algn="r"/>
                <a:r>
                  <a:rPr lang="en-US" sz="800" dirty="0">
                    <a:solidFill>
                      <a:srgbClr val="FF6000"/>
                    </a:solidFill>
                    <a:latin typeface="Meta Offc Pro Normal" panose="020B0504030101020102" pitchFamily="34" charset="0"/>
                  </a:rPr>
                  <a:t>Critical Path</a:t>
                </a:r>
              </a:p>
            </p:txBody>
          </p:sp>
        </p:grpSp>
      </p:grpSp>
      <p:grpSp>
        <p:nvGrpSpPr>
          <p:cNvPr id="16" name="Group 15">
            <a:extLst>
              <a:ext uri="{FF2B5EF4-FFF2-40B4-BE49-F238E27FC236}">
                <a16:creationId xmlns:a16="http://schemas.microsoft.com/office/drawing/2014/main" id="{AA1CAEBC-9B20-6C4D-8AC1-1EB070E3B3A0}"/>
              </a:ext>
            </a:extLst>
          </p:cNvPr>
          <p:cNvGrpSpPr/>
          <p:nvPr/>
        </p:nvGrpSpPr>
        <p:grpSpPr>
          <a:xfrm>
            <a:off x="5364822" y="2391078"/>
            <a:ext cx="2051559" cy="246221"/>
            <a:chOff x="5364822" y="2413380"/>
            <a:chExt cx="2051559" cy="246221"/>
          </a:xfrm>
        </p:grpSpPr>
        <p:sp>
          <p:nvSpPr>
            <p:cNvPr id="58" name="Progress">
              <a:extLst>
                <a:ext uri="{FF2B5EF4-FFF2-40B4-BE49-F238E27FC236}">
                  <a16:creationId xmlns:a16="http://schemas.microsoft.com/office/drawing/2014/main" id="{4B7B9685-36A6-FD45-9603-3AF9333CFDC6}"/>
                </a:ext>
              </a:extLst>
            </p:cNvPr>
            <p:cNvSpPr/>
            <p:nvPr/>
          </p:nvSpPr>
          <p:spPr>
            <a:xfrm>
              <a:off x="5364822" y="2501295"/>
              <a:ext cx="1735618"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1" name="TextBox 60">
              <a:extLst>
                <a:ext uri="{FF2B5EF4-FFF2-40B4-BE49-F238E27FC236}">
                  <a16:creationId xmlns:a16="http://schemas.microsoft.com/office/drawing/2014/main" id="{1597F908-FC98-5E4B-8D96-92004EC10C79}"/>
                </a:ext>
              </a:extLst>
            </p:cNvPr>
            <p:cNvSpPr txBox="1"/>
            <p:nvPr/>
          </p:nvSpPr>
          <p:spPr>
            <a:xfrm>
              <a:off x="7033732" y="2413380"/>
              <a:ext cx="382649" cy="246221"/>
            </a:xfrm>
            <a:prstGeom prst="rect">
              <a:avLst/>
            </a:prstGeom>
            <a:noFill/>
          </p:spPr>
          <p:txBody>
            <a:bodyPr wrap="square" rtlCol="0">
              <a:spAutoFit/>
            </a:bodyPr>
            <a:lstStyle/>
            <a:p>
              <a:r>
                <a:rPr lang="en-US" sz="1000" dirty="0">
                  <a:latin typeface="Meta Offc Pro Normal" panose="020B0504030101020102" pitchFamily="34" charset="0"/>
                </a:rPr>
                <a:t>1d</a:t>
              </a:r>
            </a:p>
          </p:txBody>
        </p:sp>
      </p:grpSp>
      <p:grpSp>
        <p:nvGrpSpPr>
          <p:cNvPr id="4" name="Group 3">
            <a:extLst>
              <a:ext uri="{FF2B5EF4-FFF2-40B4-BE49-F238E27FC236}">
                <a16:creationId xmlns:a16="http://schemas.microsoft.com/office/drawing/2014/main" id="{034DF4C4-FBCD-594D-92DC-18D2A90BA4D7}"/>
              </a:ext>
            </a:extLst>
          </p:cNvPr>
          <p:cNvGrpSpPr/>
          <p:nvPr/>
        </p:nvGrpSpPr>
        <p:grpSpPr>
          <a:xfrm>
            <a:off x="4403352" y="1934604"/>
            <a:ext cx="1200514" cy="246221"/>
            <a:chOff x="4403352" y="1956906"/>
            <a:chExt cx="1200514" cy="246221"/>
          </a:xfrm>
        </p:grpSpPr>
        <p:sp>
          <p:nvSpPr>
            <p:cNvPr id="53" name="Progress">
              <a:extLst>
                <a:ext uri="{FF2B5EF4-FFF2-40B4-BE49-F238E27FC236}">
                  <a16:creationId xmlns:a16="http://schemas.microsoft.com/office/drawing/2014/main" id="{C4EEFF30-3937-5E44-82FD-9FF629E2DC90}"/>
                </a:ext>
              </a:extLst>
            </p:cNvPr>
            <p:cNvSpPr/>
            <p:nvPr/>
          </p:nvSpPr>
          <p:spPr>
            <a:xfrm>
              <a:off x="4403352" y="2039949"/>
              <a:ext cx="890646"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2" name="TextBox 61">
              <a:extLst>
                <a:ext uri="{FF2B5EF4-FFF2-40B4-BE49-F238E27FC236}">
                  <a16:creationId xmlns:a16="http://schemas.microsoft.com/office/drawing/2014/main" id="{1A9C0A9C-5C49-9F4D-ADA1-976BA4D39012}"/>
                </a:ext>
              </a:extLst>
            </p:cNvPr>
            <p:cNvSpPr txBox="1"/>
            <p:nvPr/>
          </p:nvSpPr>
          <p:spPr>
            <a:xfrm>
              <a:off x="5221217" y="1956906"/>
              <a:ext cx="382649" cy="246221"/>
            </a:xfrm>
            <a:prstGeom prst="rect">
              <a:avLst/>
            </a:prstGeom>
            <a:noFill/>
          </p:spPr>
          <p:txBody>
            <a:bodyPr wrap="square" rtlCol="0">
              <a:spAutoFit/>
            </a:bodyPr>
            <a:lstStyle/>
            <a:p>
              <a:r>
                <a:rPr lang="en-US" sz="1000" dirty="0">
                  <a:latin typeface="Meta Offc Pro Normal" panose="020B0504030101020102" pitchFamily="34" charset="0"/>
                </a:rPr>
                <a:t>1a</a:t>
              </a:r>
            </a:p>
          </p:txBody>
        </p:sp>
      </p:grpSp>
      <p:grpSp>
        <p:nvGrpSpPr>
          <p:cNvPr id="14" name="Group 13">
            <a:extLst>
              <a:ext uri="{FF2B5EF4-FFF2-40B4-BE49-F238E27FC236}">
                <a16:creationId xmlns:a16="http://schemas.microsoft.com/office/drawing/2014/main" id="{5C76CA2E-CA38-CD4D-AFE1-E84535735E94}"/>
              </a:ext>
            </a:extLst>
          </p:cNvPr>
          <p:cNvGrpSpPr/>
          <p:nvPr/>
        </p:nvGrpSpPr>
        <p:grpSpPr>
          <a:xfrm>
            <a:off x="5321875" y="2132756"/>
            <a:ext cx="1202370" cy="246221"/>
            <a:chOff x="5321875" y="2155058"/>
            <a:chExt cx="1202370" cy="246221"/>
          </a:xfrm>
        </p:grpSpPr>
        <p:sp>
          <p:nvSpPr>
            <p:cNvPr id="60" name="Progress">
              <a:extLst>
                <a:ext uri="{FF2B5EF4-FFF2-40B4-BE49-F238E27FC236}">
                  <a16:creationId xmlns:a16="http://schemas.microsoft.com/office/drawing/2014/main" id="{8351C4A2-9D9F-2F44-8E73-3214404E90A3}"/>
                </a:ext>
              </a:extLst>
            </p:cNvPr>
            <p:cNvSpPr/>
            <p:nvPr/>
          </p:nvSpPr>
          <p:spPr>
            <a:xfrm>
              <a:off x="5321875" y="2233979"/>
              <a:ext cx="890646"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3" name="TextBox 62">
              <a:extLst>
                <a:ext uri="{FF2B5EF4-FFF2-40B4-BE49-F238E27FC236}">
                  <a16:creationId xmlns:a16="http://schemas.microsoft.com/office/drawing/2014/main" id="{A33947F1-7797-B942-BAEC-C4D7E11DADC9}"/>
                </a:ext>
              </a:extLst>
            </p:cNvPr>
            <p:cNvSpPr txBox="1"/>
            <p:nvPr/>
          </p:nvSpPr>
          <p:spPr>
            <a:xfrm>
              <a:off x="6141596" y="2155058"/>
              <a:ext cx="382649" cy="246221"/>
            </a:xfrm>
            <a:prstGeom prst="rect">
              <a:avLst/>
            </a:prstGeom>
            <a:noFill/>
          </p:spPr>
          <p:txBody>
            <a:bodyPr wrap="square" rtlCol="0">
              <a:spAutoFit/>
            </a:bodyPr>
            <a:lstStyle/>
            <a:p>
              <a:r>
                <a:rPr lang="en-US" sz="1000" dirty="0">
                  <a:latin typeface="Meta Offc Pro Normal" panose="020B0504030101020102" pitchFamily="34" charset="0"/>
                </a:rPr>
                <a:t>1b</a:t>
              </a:r>
            </a:p>
          </p:txBody>
        </p:sp>
      </p:grpSp>
      <p:grpSp>
        <p:nvGrpSpPr>
          <p:cNvPr id="15" name="Group 14">
            <a:extLst>
              <a:ext uri="{FF2B5EF4-FFF2-40B4-BE49-F238E27FC236}">
                <a16:creationId xmlns:a16="http://schemas.microsoft.com/office/drawing/2014/main" id="{6CC589C7-D495-0F46-ACDA-5DABF3E1D693}"/>
              </a:ext>
            </a:extLst>
          </p:cNvPr>
          <p:cNvGrpSpPr/>
          <p:nvPr/>
        </p:nvGrpSpPr>
        <p:grpSpPr>
          <a:xfrm>
            <a:off x="5145980" y="2256161"/>
            <a:ext cx="1795088" cy="246221"/>
            <a:chOff x="5145980" y="2278463"/>
            <a:chExt cx="1795088" cy="246221"/>
          </a:xfrm>
        </p:grpSpPr>
        <p:sp>
          <p:nvSpPr>
            <p:cNvPr id="57" name="Progress">
              <a:extLst>
                <a:ext uri="{FF2B5EF4-FFF2-40B4-BE49-F238E27FC236}">
                  <a16:creationId xmlns:a16="http://schemas.microsoft.com/office/drawing/2014/main" id="{91D935B7-B610-364B-81C5-714161C6BCB9}"/>
                </a:ext>
              </a:extLst>
            </p:cNvPr>
            <p:cNvSpPr/>
            <p:nvPr/>
          </p:nvSpPr>
          <p:spPr>
            <a:xfrm>
              <a:off x="5145980" y="2367637"/>
              <a:ext cx="1491860"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4" name="TextBox 63">
              <a:extLst>
                <a:ext uri="{FF2B5EF4-FFF2-40B4-BE49-F238E27FC236}">
                  <a16:creationId xmlns:a16="http://schemas.microsoft.com/office/drawing/2014/main" id="{75A6E241-42A5-A045-A9FC-32E191D91208}"/>
                </a:ext>
              </a:extLst>
            </p:cNvPr>
            <p:cNvSpPr txBox="1"/>
            <p:nvPr/>
          </p:nvSpPr>
          <p:spPr>
            <a:xfrm>
              <a:off x="6558419" y="2278463"/>
              <a:ext cx="382649" cy="246221"/>
            </a:xfrm>
            <a:prstGeom prst="rect">
              <a:avLst/>
            </a:prstGeom>
            <a:noFill/>
          </p:spPr>
          <p:txBody>
            <a:bodyPr wrap="square" rtlCol="0">
              <a:spAutoFit/>
            </a:bodyPr>
            <a:lstStyle/>
            <a:p>
              <a:r>
                <a:rPr lang="en-US" sz="1000" dirty="0">
                  <a:latin typeface="Meta Offc Pro Normal" panose="020B0504030101020102" pitchFamily="34" charset="0"/>
                </a:rPr>
                <a:t>1c</a:t>
              </a:r>
            </a:p>
          </p:txBody>
        </p:sp>
      </p:grpSp>
      <p:grpSp>
        <p:nvGrpSpPr>
          <p:cNvPr id="76" name="Group 75">
            <a:extLst>
              <a:ext uri="{FF2B5EF4-FFF2-40B4-BE49-F238E27FC236}">
                <a16:creationId xmlns:a16="http://schemas.microsoft.com/office/drawing/2014/main" id="{3F2F393D-AC17-C942-995A-E2EFF7E3E9D3}"/>
              </a:ext>
            </a:extLst>
          </p:cNvPr>
          <p:cNvGrpSpPr/>
          <p:nvPr/>
        </p:nvGrpSpPr>
        <p:grpSpPr>
          <a:xfrm>
            <a:off x="5400089" y="2790677"/>
            <a:ext cx="1158277" cy="246221"/>
            <a:chOff x="5400089" y="2790677"/>
            <a:chExt cx="1158277" cy="246221"/>
          </a:xfrm>
        </p:grpSpPr>
        <p:sp>
          <p:nvSpPr>
            <p:cNvPr id="54" name="Progress">
              <a:extLst>
                <a:ext uri="{FF2B5EF4-FFF2-40B4-BE49-F238E27FC236}">
                  <a16:creationId xmlns:a16="http://schemas.microsoft.com/office/drawing/2014/main" id="{27178125-7AD6-634D-A269-39F5C6E8C5EC}"/>
                </a:ext>
              </a:extLst>
            </p:cNvPr>
            <p:cNvSpPr/>
            <p:nvPr/>
          </p:nvSpPr>
          <p:spPr>
            <a:xfrm>
              <a:off x="5400089" y="2867923"/>
              <a:ext cx="848825"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5" name="TextBox 64">
              <a:extLst>
                <a:ext uri="{FF2B5EF4-FFF2-40B4-BE49-F238E27FC236}">
                  <a16:creationId xmlns:a16="http://schemas.microsoft.com/office/drawing/2014/main" id="{39FA0C4F-9688-7D47-911E-B0EB19DC8DDC}"/>
                </a:ext>
              </a:extLst>
            </p:cNvPr>
            <p:cNvSpPr txBox="1"/>
            <p:nvPr/>
          </p:nvSpPr>
          <p:spPr>
            <a:xfrm>
              <a:off x="6175717" y="2790677"/>
              <a:ext cx="382649" cy="246221"/>
            </a:xfrm>
            <a:prstGeom prst="rect">
              <a:avLst/>
            </a:prstGeom>
            <a:noFill/>
          </p:spPr>
          <p:txBody>
            <a:bodyPr wrap="square" rtlCol="0">
              <a:spAutoFit/>
            </a:bodyPr>
            <a:lstStyle/>
            <a:p>
              <a:r>
                <a:rPr lang="en-US" sz="1000" dirty="0">
                  <a:latin typeface="Meta Offc Pro Normal" panose="020B0504030101020102" pitchFamily="34" charset="0"/>
                </a:rPr>
                <a:t>2a</a:t>
              </a:r>
            </a:p>
          </p:txBody>
        </p:sp>
      </p:grpSp>
      <p:grpSp>
        <p:nvGrpSpPr>
          <p:cNvPr id="75" name="Group 74">
            <a:extLst>
              <a:ext uri="{FF2B5EF4-FFF2-40B4-BE49-F238E27FC236}">
                <a16:creationId xmlns:a16="http://schemas.microsoft.com/office/drawing/2014/main" id="{1AA4D02C-E46C-7740-B8E0-1E6E694E3BB4}"/>
              </a:ext>
            </a:extLst>
          </p:cNvPr>
          <p:cNvGrpSpPr/>
          <p:nvPr/>
        </p:nvGrpSpPr>
        <p:grpSpPr>
          <a:xfrm>
            <a:off x="6204773" y="2980247"/>
            <a:ext cx="1336556" cy="246221"/>
            <a:chOff x="6204773" y="2980247"/>
            <a:chExt cx="1336556" cy="246221"/>
          </a:xfrm>
        </p:grpSpPr>
        <p:sp>
          <p:nvSpPr>
            <p:cNvPr id="59" name="Progress">
              <a:extLst>
                <a:ext uri="{FF2B5EF4-FFF2-40B4-BE49-F238E27FC236}">
                  <a16:creationId xmlns:a16="http://schemas.microsoft.com/office/drawing/2014/main" id="{845E11D1-D421-FC40-AD50-51C1A5DF1EEC}"/>
                </a:ext>
              </a:extLst>
            </p:cNvPr>
            <p:cNvSpPr/>
            <p:nvPr/>
          </p:nvSpPr>
          <p:spPr>
            <a:xfrm>
              <a:off x="6204773" y="3064927"/>
              <a:ext cx="1027079"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6" name="TextBox 65">
              <a:extLst>
                <a:ext uri="{FF2B5EF4-FFF2-40B4-BE49-F238E27FC236}">
                  <a16:creationId xmlns:a16="http://schemas.microsoft.com/office/drawing/2014/main" id="{F208FD6E-896C-F442-A778-B46B6396C52D}"/>
                </a:ext>
              </a:extLst>
            </p:cNvPr>
            <p:cNvSpPr txBox="1"/>
            <p:nvPr/>
          </p:nvSpPr>
          <p:spPr>
            <a:xfrm>
              <a:off x="7158680" y="2980247"/>
              <a:ext cx="382649" cy="246221"/>
            </a:xfrm>
            <a:prstGeom prst="rect">
              <a:avLst/>
            </a:prstGeom>
            <a:noFill/>
          </p:spPr>
          <p:txBody>
            <a:bodyPr wrap="square" rtlCol="0">
              <a:spAutoFit/>
            </a:bodyPr>
            <a:lstStyle/>
            <a:p>
              <a:r>
                <a:rPr lang="en-US" sz="1000" dirty="0">
                  <a:latin typeface="Meta Offc Pro Normal" panose="020B0504030101020102" pitchFamily="34" charset="0"/>
                </a:rPr>
                <a:t>2b</a:t>
              </a:r>
            </a:p>
          </p:txBody>
        </p:sp>
      </p:grpSp>
      <p:grpSp>
        <p:nvGrpSpPr>
          <p:cNvPr id="81" name="Group 80">
            <a:extLst>
              <a:ext uri="{FF2B5EF4-FFF2-40B4-BE49-F238E27FC236}">
                <a16:creationId xmlns:a16="http://schemas.microsoft.com/office/drawing/2014/main" id="{2082DA5E-5DD6-AA4F-92F4-D418194CCA34}"/>
              </a:ext>
            </a:extLst>
          </p:cNvPr>
          <p:cNvGrpSpPr/>
          <p:nvPr/>
        </p:nvGrpSpPr>
        <p:grpSpPr>
          <a:xfrm>
            <a:off x="4893476" y="3410125"/>
            <a:ext cx="753145" cy="246221"/>
            <a:chOff x="4893476" y="3410125"/>
            <a:chExt cx="753145" cy="246221"/>
          </a:xfrm>
        </p:grpSpPr>
        <p:sp>
          <p:nvSpPr>
            <p:cNvPr id="55" name="Progress">
              <a:extLst>
                <a:ext uri="{FF2B5EF4-FFF2-40B4-BE49-F238E27FC236}">
                  <a16:creationId xmlns:a16="http://schemas.microsoft.com/office/drawing/2014/main" id="{9A981792-5A37-3942-A16A-9FABBA2C6801}"/>
                </a:ext>
              </a:extLst>
            </p:cNvPr>
            <p:cNvSpPr/>
            <p:nvPr/>
          </p:nvSpPr>
          <p:spPr>
            <a:xfrm>
              <a:off x="4893476" y="3494124"/>
              <a:ext cx="442888"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7" name="TextBox 66">
              <a:extLst>
                <a:ext uri="{FF2B5EF4-FFF2-40B4-BE49-F238E27FC236}">
                  <a16:creationId xmlns:a16="http://schemas.microsoft.com/office/drawing/2014/main" id="{83E04262-DB00-4E49-96C1-7E9CF6D13DDA}"/>
                </a:ext>
              </a:extLst>
            </p:cNvPr>
            <p:cNvSpPr txBox="1"/>
            <p:nvPr/>
          </p:nvSpPr>
          <p:spPr>
            <a:xfrm>
              <a:off x="5263972" y="3410125"/>
              <a:ext cx="382649" cy="246221"/>
            </a:xfrm>
            <a:prstGeom prst="rect">
              <a:avLst/>
            </a:prstGeom>
            <a:noFill/>
          </p:spPr>
          <p:txBody>
            <a:bodyPr wrap="square" rtlCol="0">
              <a:spAutoFit/>
            </a:bodyPr>
            <a:lstStyle/>
            <a:p>
              <a:r>
                <a:rPr lang="en-US" sz="1000" dirty="0">
                  <a:latin typeface="Meta Offc Pro Normal" panose="020B0504030101020102" pitchFamily="34" charset="0"/>
                </a:rPr>
                <a:t>3a</a:t>
              </a:r>
            </a:p>
          </p:txBody>
        </p:sp>
      </p:grpSp>
      <p:grpSp>
        <p:nvGrpSpPr>
          <p:cNvPr id="78" name="Group 77">
            <a:extLst>
              <a:ext uri="{FF2B5EF4-FFF2-40B4-BE49-F238E27FC236}">
                <a16:creationId xmlns:a16="http://schemas.microsoft.com/office/drawing/2014/main" id="{F03BE0E7-9DC4-474A-99D3-A2AC487BFD26}"/>
              </a:ext>
            </a:extLst>
          </p:cNvPr>
          <p:cNvGrpSpPr/>
          <p:nvPr/>
        </p:nvGrpSpPr>
        <p:grpSpPr>
          <a:xfrm>
            <a:off x="5159748" y="4254089"/>
            <a:ext cx="1342722" cy="246221"/>
            <a:chOff x="5159748" y="4254089"/>
            <a:chExt cx="1342722" cy="246221"/>
          </a:xfrm>
        </p:grpSpPr>
        <p:sp>
          <p:nvSpPr>
            <p:cNvPr id="56" name="Progress">
              <a:extLst>
                <a:ext uri="{FF2B5EF4-FFF2-40B4-BE49-F238E27FC236}">
                  <a16:creationId xmlns:a16="http://schemas.microsoft.com/office/drawing/2014/main" id="{E1B2B291-6F77-9D49-9734-E53E404E76E3}"/>
                </a:ext>
              </a:extLst>
            </p:cNvPr>
            <p:cNvSpPr/>
            <p:nvPr/>
          </p:nvSpPr>
          <p:spPr>
            <a:xfrm>
              <a:off x="5159748" y="4334201"/>
              <a:ext cx="1027079"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8" name="TextBox 67">
              <a:extLst>
                <a:ext uri="{FF2B5EF4-FFF2-40B4-BE49-F238E27FC236}">
                  <a16:creationId xmlns:a16="http://schemas.microsoft.com/office/drawing/2014/main" id="{317ADEAA-38AA-9F4E-8EAE-93B37483E2A6}"/>
                </a:ext>
              </a:extLst>
            </p:cNvPr>
            <p:cNvSpPr txBox="1"/>
            <p:nvPr/>
          </p:nvSpPr>
          <p:spPr>
            <a:xfrm>
              <a:off x="6119821" y="4254089"/>
              <a:ext cx="382649" cy="246221"/>
            </a:xfrm>
            <a:prstGeom prst="rect">
              <a:avLst/>
            </a:prstGeom>
            <a:noFill/>
          </p:spPr>
          <p:txBody>
            <a:bodyPr wrap="square" rtlCol="0">
              <a:spAutoFit/>
            </a:bodyPr>
            <a:lstStyle/>
            <a:p>
              <a:r>
                <a:rPr lang="en-US" sz="1000" dirty="0">
                  <a:latin typeface="Meta Offc Pro Normal" panose="020B0504030101020102" pitchFamily="34" charset="0"/>
                </a:rPr>
                <a:t>4a</a:t>
              </a:r>
            </a:p>
          </p:txBody>
        </p:sp>
      </p:grpSp>
      <p:grpSp>
        <p:nvGrpSpPr>
          <p:cNvPr id="80" name="Group 79">
            <a:extLst>
              <a:ext uri="{FF2B5EF4-FFF2-40B4-BE49-F238E27FC236}">
                <a16:creationId xmlns:a16="http://schemas.microsoft.com/office/drawing/2014/main" id="{D3D9C865-EEEF-904A-8FB7-66BE7AA43891}"/>
              </a:ext>
            </a:extLst>
          </p:cNvPr>
          <p:cNvGrpSpPr/>
          <p:nvPr/>
        </p:nvGrpSpPr>
        <p:grpSpPr>
          <a:xfrm>
            <a:off x="4901684" y="3621193"/>
            <a:ext cx="1169181" cy="246221"/>
            <a:chOff x="4901684" y="3621193"/>
            <a:chExt cx="1169181" cy="246221"/>
          </a:xfrm>
        </p:grpSpPr>
        <p:sp>
          <p:nvSpPr>
            <p:cNvPr id="69" name="Progress">
              <a:extLst>
                <a:ext uri="{FF2B5EF4-FFF2-40B4-BE49-F238E27FC236}">
                  <a16:creationId xmlns:a16="http://schemas.microsoft.com/office/drawing/2014/main" id="{5E2336D2-19DD-A64A-8048-9FD09AD4A3FE}"/>
                </a:ext>
              </a:extLst>
            </p:cNvPr>
            <p:cNvSpPr/>
            <p:nvPr/>
          </p:nvSpPr>
          <p:spPr>
            <a:xfrm>
              <a:off x="4901684" y="3705192"/>
              <a:ext cx="863065"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70" name="TextBox 69">
              <a:extLst>
                <a:ext uri="{FF2B5EF4-FFF2-40B4-BE49-F238E27FC236}">
                  <a16:creationId xmlns:a16="http://schemas.microsoft.com/office/drawing/2014/main" id="{591F352C-583E-3B49-A43F-A5BC64BF3E1F}"/>
                </a:ext>
              </a:extLst>
            </p:cNvPr>
            <p:cNvSpPr txBox="1"/>
            <p:nvPr/>
          </p:nvSpPr>
          <p:spPr>
            <a:xfrm>
              <a:off x="5688216" y="3621193"/>
              <a:ext cx="382649" cy="246221"/>
            </a:xfrm>
            <a:prstGeom prst="rect">
              <a:avLst/>
            </a:prstGeom>
            <a:noFill/>
          </p:spPr>
          <p:txBody>
            <a:bodyPr wrap="square" rtlCol="0">
              <a:spAutoFit/>
            </a:bodyPr>
            <a:lstStyle/>
            <a:p>
              <a:r>
                <a:rPr lang="en-US" sz="1000" dirty="0">
                  <a:latin typeface="Meta Offc Pro Normal" panose="020B0504030101020102" pitchFamily="34" charset="0"/>
                </a:rPr>
                <a:t>3b</a:t>
              </a:r>
            </a:p>
          </p:txBody>
        </p:sp>
      </p:grpSp>
      <p:grpSp>
        <p:nvGrpSpPr>
          <p:cNvPr id="79" name="Group 78">
            <a:extLst>
              <a:ext uri="{FF2B5EF4-FFF2-40B4-BE49-F238E27FC236}">
                <a16:creationId xmlns:a16="http://schemas.microsoft.com/office/drawing/2014/main" id="{DBFE0264-62B4-5C40-B109-FC8B332D5769}"/>
              </a:ext>
            </a:extLst>
          </p:cNvPr>
          <p:cNvGrpSpPr/>
          <p:nvPr/>
        </p:nvGrpSpPr>
        <p:grpSpPr>
          <a:xfrm>
            <a:off x="5867067" y="3832263"/>
            <a:ext cx="1746580" cy="246221"/>
            <a:chOff x="5867067" y="3832263"/>
            <a:chExt cx="1746580" cy="246221"/>
          </a:xfrm>
        </p:grpSpPr>
        <p:sp>
          <p:nvSpPr>
            <p:cNvPr id="71" name="Progress">
              <a:extLst>
                <a:ext uri="{FF2B5EF4-FFF2-40B4-BE49-F238E27FC236}">
                  <a16:creationId xmlns:a16="http://schemas.microsoft.com/office/drawing/2014/main" id="{80576669-B97F-7A40-9626-1A0A691E2319}"/>
                </a:ext>
              </a:extLst>
            </p:cNvPr>
            <p:cNvSpPr/>
            <p:nvPr/>
          </p:nvSpPr>
          <p:spPr>
            <a:xfrm>
              <a:off x="5867067" y="3916260"/>
              <a:ext cx="1263614"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72" name="TextBox 71">
              <a:extLst>
                <a:ext uri="{FF2B5EF4-FFF2-40B4-BE49-F238E27FC236}">
                  <a16:creationId xmlns:a16="http://schemas.microsoft.com/office/drawing/2014/main" id="{A1D2C89C-FBBD-CE4D-B49C-B5C5E709E7C9}"/>
                </a:ext>
              </a:extLst>
            </p:cNvPr>
            <p:cNvSpPr txBox="1"/>
            <p:nvPr/>
          </p:nvSpPr>
          <p:spPr>
            <a:xfrm>
              <a:off x="7053410" y="3832263"/>
              <a:ext cx="560237" cy="246221"/>
            </a:xfrm>
            <a:prstGeom prst="rect">
              <a:avLst/>
            </a:prstGeom>
            <a:noFill/>
          </p:spPr>
          <p:txBody>
            <a:bodyPr wrap="square" rtlCol="0">
              <a:spAutoFit/>
            </a:bodyPr>
            <a:lstStyle/>
            <a:p>
              <a:r>
                <a:rPr lang="en-US" sz="1000" dirty="0">
                  <a:latin typeface="Meta Offc Pro Normal" panose="020B0504030101020102" pitchFamily="34" charset="0"/>
                </a:rPr>
                <a:t>3c</a:t>
              </a:r>
            </a:p>
          </p:txBody>
        </p:sp>
      </p:grpSp>
      <p:grpSp>
        <p:nvGrpSpPr>
          <p:cNvPr id="17" name="Group 16">
            <a:extLst>
              <a:ext uri="{FF2B5EF4-FFF2-40B4-BE49-F238E27FC236}">
                <a16:creationId xmlns:a16="http://schemas.microsoft.com/office/drawing/2014/main" id="{19D9B76E-AD9A-D54B-AC4A-FF93A34E8E66}"/>
              </a:ext>
            </a:extLst>
          </p:cNvPr>
          <p:cNvGrpSpPr/>
          <p:nvPr/>
        </p:nvGrpSpPr>
        <p:grpSpPr>
          <a:xfrm>
            <a:off x="5371294" y="2521104"/>
            <a:ext cx="1199898" cy="246221"/>
            <a:chOff x="5371294" y="2543406"/>
            <a:chExt cx="1199898" cy="246221"/>
          </a:xfrm>
        </p:grpSpPr>
        <p:sp>
          <p:nvSpPr>
            <p:cNvPr id="73" name="Progress">
              <a:extLst>
                <a:ext uri="{FF2B5EF4-FFF2-40B4-BE49-F238E27FC236}">
                  <a16:creationId xmlns:a16="http://schemas.microsoft.com/office/drawing/2014/main" id="{D8B3B6C4-70A4-2342-9ADB-D54323C07121}"/>
                </a:ext>
              </a:extLst>
            </p:cNvPr>
            <p:cNvSpPr/>
            <p:nvPr/>
          </p:nvSpPr>
          <p:spPr>
            <a:xfrm>
              <a:off x="5371294" y="2634954"/>
              <a:ext cx="890646"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74" name="TextBox 73">
              <a:extLst>
                <a:ext uri="{FF2B5EF4-FFF2-40B4-BE49-F238E27FC236}">
                  <a16:creationId xmlns:a16="http://schemas.microsoft.com/office/drawing/2014/main" id="{17A653F2-8CA8-7143-ACBB-499E3663DF17}"/>
                </a:ext>
              </a:extLst>
            </p:cNvPr>
            <p:cNvSpPr txBox="1"/>
            <p:nvPr/>
          </p:nvSpPr>
          <p:spPr>
            <a:xfrm>
              <a:off x="6188543" y="2543406"/>
              <a:ext cx="382649" cy="246221"/>
            </a:xfrm>
            <a:prstGeom prst="rect">
              <a:avLst/>
            </a:prstGeom>
            <a:noFill/>
          </p:spPr>
          <p:txBody>
            <a:bodyPr wrap="square" rtlCol="0">
              <a:spAutoFit/>
            </a:bodyPr>
            <a:lstStyle/>
            <a:p>
              <a:r>
                <a:rPr lang="en-US" sz="1000" dirty="0">
                  <a:latin typeface="Meta Offc Pro Normal" panose="020B0504030101020102" pitchFamily="34" charset="0"/>
                </a:rPr>
                <a:t>1e</a:t>
              </a:r>
            </a:p>
          </p:txBody>
        </p:sp>
      </p:grpSp>
      <p:grpSp>
        <p:nvGrpSpPr>
          <p:cNvPr id="116" name="Group 115">
            <a:extLst>
              <a:ext uri="{FF2B5EF4-FFF2-40B4-BE49-F238E27FC236}">
                <a16:creationId xmlns:a16="http://schemas.microsoft.com/office/drawing/2014/main" id="{16B23BCC-06DD-974B-A716-F03835AAAC30}"/>
              </a:ext>
            </a:extLst>
          </p:cNvPr>
          <p:cNvGrpSpPr/>
          <p:nvPr/>
        </p:nvGrpSpPr>
        <p:grpSpPr>
          <a:xfrm>
            <a:off x="4008476" y="1927821"/>
            <a:ext cx="4575857" cy="4487291"/>
            <a:chOff x="4008476" y="1927821"/>
            <a:chExt cx="4575857" cy="4487291"/>
          </a:xfrm>
        </p:grpSpPr>
        <p:cxnSp>
          <p:nvCxnSpPr>
            <p:cNvPr id="117" name="Straight Connector 116">
              <a:extLst>
                <a:ext uri="{FF2B5EF4-FFF2-40B4-BE49-F238E27FC236}">
                  <a16:creationId xmlns:a16="http://schemas.microsoft.com/office/drawing/2014/main" id="{73C0517C-47AC-1047-A97E-6A3023CE0101}"/>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7605E3D-F2CC-3B43-AFE3-942ADD1ABF98}"/>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DB37B3A-9D65-7E42-8433-1A7EE247155C}"/>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8861AA7-00DD-9A46-A59B-9A600B683F68}"/>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BA4399D-8961-3048-99FE-FC8863C52265}"/>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9B488E6-47C2-8949-804C-F935094EC9BF}"/>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67F038C-F725-9947-A3EC-520D0AF3C6D1}"/>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4A70FEF-4048-A249-98F2-894260973AC5}"/>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1FE50A8-8D39-074F-BA29-A339906AB911}"/>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C1D8594-7D83-6044-8676-3925E76E88C3}"/>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E1BDB02-5C00-0E47-9143-E21612B5A346}"/>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45A0FD0-9578-7848-8770-FB1D2DFD1A71}"/>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5C0AEDB1-E15E-414B-8FBF-6EA68FD97A20}"/>
                </a:ext>
              </a:extLst>
            </p:cNvPr>
            <p:cNvGrpSpPr/>
            <p:nvPr/>
          </p:nvGrpSpPr>
          <p:grpSpPr>
            <a:xfrm>
              <a:off x="4008476" y="6199668"/>
              <a:ext cx="4575857" cy="215444"/>
              <a:chOff x="4008476" y="6199668"/>
              <a:chExt cx="4575857" cy="215444"/>
            </a:xfrm>
          </p:grpSpPr>
          <p:sp>
            <p:nvSpPr>
              <p:cNvPr id="130" name="Oval 129">
                <a:extLst>
                  <a:ext uri="{FF2B5EF4-FFF2-40B4-BE49-F238E27FC236}">
                    <a16:creationId xmlns:a16="http://schemas.microsoft.com/office/drawing/2014/main" id="{00B101B7-B21D-E74E-A6A9-28CBC3A1B7C6}"/>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31" name="Oval 130">
                <a:extLst>
                  <a:ext uri="{FF2B5EF4-FFF2-40B4-BE49-F238E27FC236}">
                    <a16:creationId xmlns:a16="http://schemas.microsoft.com/office/drawing/2014/main" id="{EDC77A9F-2CC8-D74F-AA46-3A4DAB3EF82A}"/>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32" name="Oval 131">
                <a:extLst>
                  <a:ext uri="{FF2B5EF4-FFF2-40B4-BE49-F238E27FC236}">
                    <a16:creationId xmlns:a16="http://schemas.microsoft.com/office/drawing/2014/main" id="{588E6AD7-C55F-A94C-9F63-9E603FEAE195}"/>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33" name="Oval 132">
                <a:extLst>
                  <a:ext uri="{FF2B5EF4-FFF2-40B4-BE49-F238E27FC236}">
                    <a16:creationId xmlns:a16="http://schemas.microsoft.com/office/drawing/2014/main" id="{8EBAED23-3F0C-5648-8A7D-C83DB9931CE4}"/>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34" name="Oval 133">
                <a:extLst>
                  <a:ext uri="{FF2B5EF4-FFF2-40B4-BE49-F238E27FC236}">
                    <a16:creationId xmlns:a16="http://schemas.microsoft.com/office/drawing/2014/main" id="{550BC8A8-E276-6D48-9EFA-373727D6A7B9}"/>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35" name="Oval 134">
                <a:extLst>
                  <a:ext uri="{FF2B5EF4-FFF2-40B4-BE49-F238E27FC236}">
                    <a16:creationId xmlns:a16="http://schemas.microsoft.com/office/drawing/2014/main" id="{56888A8E-ACD5-2940-9FBE-4E2897F44A76}"/>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36" name="Oval 135">
                <a:extLst>
                  <a:ext uri="{FF2B5EF4-FFF2-40B4-BE49-F238E27FC236}">
                    <a16:creationId xmlns:a16="http://schemas.microsoft.com/office/drawing/2014/main" id="{3E9C0258-1D4E-264D-8671-BDB9218E50E8}"/>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37" name="Oval 136">
                <a:extLst>
                  <a:ext uri="{FF2B5EF4-FFF2-40B4-BE49-F238E27FC236}">
                    <a16:creationId xmlns:a16="http://schemas.microsoft.com/office/drawing/2014/main" id="{CBDA93BA-7D8F-4847-B4C8-31E994F8A2F9}"/>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38" name="Oval 137">
                <a:extLst>
                  <a:ext uri="{FF2B5EF4-FFF2-40B4-BE49-F238E27FC236}">
                    <a16:creationId xmlns:a16="http://schemas.microsoft.com/office/drawing/2014/main" id="{A84F79DB-3D07-284D-8BC0-F3193C5DA062}"/>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39" name="Oval 138">
                <a:extLst>
                  <a:ext uri="{FF2B5EF4-FFF2-40B4-BE49-F238E27FC236}">
                    <a16:creationId xmlns:a16="http://schemas.microsoft.com/office/drawing/2014/main" id="{FDFD9DC9-1DAF-934B-9AAE-D3DE5EC8B4B9}"/>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0" name="Oval 139">
                <a:extLst>
                  <a:ext uri="{FF2B5EF4-FFF2-40B4-BE49-F238E27FC236}">
                    <a16:creationId xmlns:a16="http://schemas.microsoft.com/office/drawing/2014/main" id="{952A4CEE-0F1E-CA44-A848-44BBBEAD28B8}"/>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1" name="Oval 140">
                <a:extLst>
                  <a:ext uri="{FF2B5EF4-FFF2-40B4-BE49-F238E27FC236}">
                    <a16:creationId xmlns:a16="http://schemas.microsoft.com/office/drawing/2014/main" id="{32F301E3-E03E-7B49-99F7-11F7628FAF46}"/>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2" name="TextBox 141">
                <a:extLst>
                  <a:ext uri="{FF2B5EF4-FFF2-40B4-BE49-F238E27FC236}">
                    <a16:creationId xmlns:a16="http://schemas.microsoft.com/office/drawing/2014/main" id="{9B28B630-ED1D-C542-A27D-0722F2B681B1}"/>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3323966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2462121178"/>
              </p:ext>
            </p:extLst>
          </p:nvPr>
        </p:nvGraphicFramePr>
        <p:xfrm>
          <a:off x="484632" y="1447800"/>
          <a:ext cx="11227621" cy="2681122"/>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624316">
                <a:tc>
                  <a:txBody>
                    <a:bodyPr/>
                    <a:lstStyle/>
                    <a:p>
                      <a:pPr algn="r">
                        <a:lnSpc>
                          <a:spcPct val="100000"/>
                        </a:lnSpc>
                      </a:pPr>
                      <a:r>
                        <a:rPr lang="en-US" sz="1000" b="0" i="0" dirty="0">
                          <a:solidFill>
                            <a:srgbClr val="00548A"/>
                          </a:solidFill>
                          <a:latin typeface="Meta Offc Pro Normal" panose="020B0504030101020102" pitchFamily="34" charset="0"/>
                        </a:rPr>
                        <a:t>5</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Data Governance: Implement </a:t>
                      </a:r>
                      <a:r>
                        <a:rPr lang="en-US" sz="800" b="0" i="0" kern="1200" cap="none" spc="0" dirty="0" err="1">
                          <a:ln w="0"/>
                          <a:solidFill>
                            <a:srgbClr val="474747"/>
                          </a:solidFill>
                          <a:effectLst/>
                          <a:latin typeface="Meta Offc Pro Normal" panose="020B0504030101020102" pitchFamily="34" charset="0"/>
                          <a:ea typeface="+mn-ea"/>
                          <a:cs typeface="+mn-cs"/>
                        </a:rPr>
                        <a:t>Alation</a:t>
                      </a:r>
                      <a:r>
                        <a:rPr lang="en-US" sz="800" b="0" i="0" kern="1200" cap="none" spc="0" dirty="0">
                          <a:ln w="0"/>
                          <a:solidFill>
                            <a:srgbClr val="474747"/>
                          </a:solidFill>
                          <a:effectLst/>
                          <a:latin typeface="Meta Offc Pro Normal" panose="020B0504030101020102" pitchFamily="34" charset="0"/>
                          <a:ea typeface="+mn-ea"/>
                          <a:cs typeface="+mn-cs"/>
                        </a:rPr>
                        <a:t> for enhanced </a:t>
                      </a:r>
                      <a:r>
                        <a:rPr lang="en-US" sz="800" b="0" i="0" kern="1200" cap="none" spc="0" baseline="0" dirty="0">
                          <a:ln w="0"/>
                          <a:solidFill>
                            <a:srgbClr val="474747"/>
                          </a:solidFill>
                          <a:effectLst/>
                          <a:latin typeface="Meta Offc Pro Normal" panose="020B0504030101020102" pitchFamily="34" charset="0"/>
                          <a:ea typeface="+mn-ea"/>
                          <a:cs typeface="+mn-cs"/>
                        </a:rPr>
                        <a:t>Data Catalog functionality</a:t>
                      </a:r>
                      <a:endParaRPr lang="en-US" sz="800" b="0" i="0"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dirty="0">
                          <a:solidFill>
                            <a:srgbClr val="474747"/>
                          </a:solidFill>
                          <a:latin typeface="Meta Offc Pro Normal" panose="020B0504030101020102" pitchFamily="34" charset="0"/>
                        </a:rPr>
                        <a:t>Provide ‘single pane of glass’ for all data workers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Complete Governance-ready view with Lineage and Classification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Roll out to business users</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511819">
                <a:tc>
                  <a:txBody>
                    <a:bodyPr/>
                    <a:lstStyle/>
                    <a:p>
                      <a:pPr algn="r">
                        <a:lnSpc>
                          <a:spcPct val="100000"/>
                        </a:lnSpc>
                      </a:pPr>
                      <a:r>
                        <a:rPr lang="en-US" sz="1000" b="0" i="0" dirty="0">
                          <a:solidFill>
                            <a:srgbClr val="00548A"/>
                          </a:solidFill>
                          <a:latin typeface="Meta Offc Pro Normal" panose="020B0504030101020102" pitchFamily="34" charset="0"/>
                        </a:rPr>
                        <a:t>6</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kern="1200" cap="none" spc="0" dirty="0">
                          <a:ln w="0"/>
                          <a:solidFill>
                            <a:srgbClr val="474747"/>
                          </a:solidFill>
                          <a:effectLst/>
                          <a:latin typeface="Meta Offc Pro Normal" panose="020B0504030101020102" pitchFamily="34" charset="0"/>
                          <a:ea typeface="+mn-ea"/>
                          <a:cs typeface="+mn-cs"/>
                        </a:rPr>
                        <a:t>Data Governance: </a:t>
                      </a:r>
                      <a:r>
                        <a:rPr lang="en-US" sz="800" b="0" i="0" cap="none" spc="0" dirty="0">
                          <a:ln w="0"/>
                          <a:solidFill>
                            <a:srgbClr val="474747"/>
                          </a:solidFill>
                          <a:effectLst/>
                          <a:latin typeface="Meta Offc Pro Normal" panose="020B0504030101020102" pitchFamily="34" charset="0"/>
                        </a:rPr>
                        <a:t>Implement</a:t>
                      </a:r>
                      <a:r>
                        <a:rPr lang="en-US" sz="800" b="0" i="0" cap="none" spc="0" baseline="0" dirty="0">
                          <a:ln w="0"/>
                          <a:solidFill>
                            <a:srgbClr val="474747"/>
                          </a:solidFill>
                          <a:effectLst/>
                          <a:latin typeface="Meta Offc Pro Normal" panose="020B0504030101020102" pitchFamily="34" charset="0"/>
                        </a:rPr>
                        <a:t> DQE for improved Data Quality</a:t>
                      </a:r>
                      <a:endParaRPr lang="en-US" sz="800" b="0" i="0" cap="none" spc="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baseline="0" dirty="0">
                          <a:solidFill>
                            <a:srgbClr val="474747"/>
                          </a:solidFill>
                          <a:latin typeface="Meta Offc Pro Normal" panose="020B0504030101020102" pitchFamily="34" charset="0"/>
                        </a:rPr>
                        <a:t>Integrate DQE with ETL tooling, enhance Q</a:t>
                      </a:r>
                      <a:r>
                        <a:rPr lang="en-US" sz="800" b="0" i="0" dirty="0">
                          <a:solidFill>
                            <a:srgbClr val="474747"/>
                          </a:solidFill>
                          <a:latin typeface="Meta Offc Pro Normal" panose="020B0504030101020102" pitchFamily="34" charset="0"/>
                        </a:rPr>
                        <a:t>uality</a:t>
                      </a:r>
                      <a:r>
                        <a:rPr lang="en-US" sz="800" b="0" i="0" baseline="0" dirty="0">
                          <a:solidFill>
                            <a:srgbClr val="474747"/>
                          </a:solidFill>
                          <a:latin typeface="Meta Offc Pro Normal" panose="020B0504030101020102" pitchFamily="34" charset="0"/>
                        </a:rPr>
                        <a:t> reporting on data at rest</a:t>
                      </a:r>
                      <a:endParaRPr lang="en-US" sz="800" b="0" i="0" dirty="0">
                        <a:solidFill>
                          <a:srgbClr val="474747"/>
                        </a:solidFill>
                        <a:latin typeface="Meta Offc Pro Normal" panose="020B0504030101020102" pitchFamily="34" charset="0"/>
                      </a:endParaRP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Implement Data Profiling and </a:t>
                      </a:r>
                      <a:r>
                        <a:rPr lang="en-US" sz="800" b="0" i="0" dirty="0">
                          <a:solidFill>
                            <a:srgbClr val="474747"/>
                          </a:solidFill>
                          <a:latin typeface="Meta Offc Pro Normal" panose="020B0504030101020102" pitchFamily="34" charset="0"/>
                        </a:rPr>
                        <a:t>Business input</a:t>
                      </a:r>
                      <a:r>
                        <a:rPr lang="en-US" sz="800" b="0" i="0" baseline="0" dirty="0">
                          <a:solidFill>
                            <a:srgbClr val="474747"/>
                          </a:solidFill>
                          <a:latin typeface="Meta Offc Pro Normal" panose="020B0504030101020102" pitchFamily="34" charset="0"/>
                        </a:rPr>
                        <a:t> capability for Business Rules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0">
                <a:tc>
                  <a:txBody>
                    <a:bodyPr/>
                    <a:lstStyle/>
                    <a:p>
                      <a:pPr algn="r">
                        <a:lnSpc>
                          <a:spcPct val="100000"/>
                        </a:lnSpc>
                      </a:pPr>
                      <a:r>
                        <a:rPr lang="en-US" sz="1000" b="0" i="0" dirty="0">
                          <a:solidFill>
                            <a:srgbClr val="00548A"/>
                          </a:solidFill>
                          <a:latin typeface="Meta Offc Pro Normal" panose="020B0504030101020102" pitchFamily="34" charset="0"/>
                        </a:rPr>
                        <a:t>7</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Data Governance: Revise Enterprise</a:t>
                      </a:r>
                      <a:r>
                        <a:rPr lang="en-US" sz="800" b="0" i="0" cap="none" spc="0" baseline="0" dirty="0">
                          <a:ln w="0"/>
                          <a:solidFill>
                            <a:srgbClr val="474747"/>
                          </a:solidFill>
                          <a:effectLst/>
                          <a:latin typeface="Meta Offc Pro Normal" panose="020B0504030101020102" pitchFamily="34" charset="0"/>
                        </a:rPr>
                        <a:t> Data Governance Program</a:t>
                      </a:r>
                      <a:endParaRPr lang="en-US" sz="800" b="0" i="0" cap="none" spc="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Engage Executive</a:t>
                      </a:r>
                      <a:r>
                        <a:rPr lang="en-US" sz="800" b="0" i="0" cap="none" spc="0" baseline="0" dirty="0">
                          <a:ln w="0"/>
                          <a:solidFill>
                            <a:srgbClr val="474747"/>
                          </a:solidFill>
                          <a:effectLst/>
                          <a:latin typeface="Meta Offc Pro Normal" panose="020B0504030101020102" pitchFamily="34" charset="0"/>
                        </a:rPr>
                        <a:t> leadership for data initiatives</a:t>
                      </a:r>
                      <a:endParaRPr lang="en-US" sz="800" b="0" i="0" cap="none" spc="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Simplify Data Stewards Program with clear responsibilities</a:t>
                      </a:r>
                      <a:endParaRPr lang="pl-PL" sz="800" b="0" i="0" cap="none" spc="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0">
                <a:tc>
                  <a:txBody>
                    <a:bodyPr/>
                    <a:lstStyle/>
                    <a:p>
                      <a:pPr algn="r">
                        <a:lnSpc>
                          <a:spcPct val="100000"/>
                        </a:lnSpc>
                      </a:pPr>
                      <a:r>
                        <a:rPr lang="en-US" sz="1000" b="0" i="0" dirty="0">
                          <a:solidFill>
                            <a:srgbClr val="00548A"/>
                          </a:solidFill>
                          <a:latin typeface="Meta Offc Pro Normal" panose="020B0504030101020102" pitchFamily="34" charset="0"/>
                        </a:rPr>
                        <a:t>8</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Data Governance: Simplify Policy and Standards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Focus on core responsibilities of Metadata and Quality. Condense</a:t>
                      </a:r>
                      <a:r>
                        <a:rPr lang="en-US" sz="800" b="0" i="0" cap="none" spc="0" baseline="0" dirty="0">
                          <a:ln w="0"/>
                          <a:solidFill>
                            <a:srgbClr val="474747"/>
                          </a:solidFill>
                          <a:effectLst/>
                          <a:latin typeface="Meta Offc Pro Normal" panose="020B0504030101020102" pitchFamily="34" charset="0"/>
                        </a:rPr>
                        <a:t> and simplify from five Standards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to one</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129391"/>
                  </a:ext>
                </a:extLst>
              </a:tr>
            </a:tbl>
          </a:graphicData>
        </a:graphic>
      </p:graphicFrame>
      <p:sp>
        <p:nvSpPr>
          <p:cNvPr id="3" name="Text Placeholder 2">
            <a:extLst>
              <a:ext uri="{FF2B5EF4-FFF2-40B4-BE49-F238E27FC236}">
                <a16:creationId xmlns:a16="http://schemas.microsoft.com/office/drawing/2014/main" id="{98CD1939-34EA-1043-BB29-6AE880939803}"/>
              </a:ext>
            </a:extLst>
          </p:cNvPr>
          <p:cNvSpPr>
            <a:spLocks noGrp="1"/>
          </p:cNvSpPr>
          <p:nvPr>
            <p:ph type="body" sz="quarter" idx="10"/>
          </p:nvPr>
        </p:nvSpPr>
        <p:spPr/>
        <p:txBody>
          <a:bodyPr/>
          <a:lstStyle/>
          <a:p>
            <a:r>
              <a:rPr lang="en-US" dirty="0"/>
              <a:t>2018 to 2020 Roadmap: Data </a:t>
            </a:r>
            <a:r>
              <a:rPr lang="en-US" dirty="0">
                <a:solidFill>
                  <a:schemeClr val="bg2">
                    <a:lumMod val="75000"/>
                  </a:schemeClr>
                </a:solidFill>
              </a:rPr>
              <a:t>(Continued)</a:t>
            </a:r>
          </a:p>
        </p:txBody>
      </p:sp>
      <p:sp>
        <p:nvSpPr>
          <p:cNvPr id="20" name="Rounded Rectangle 19">
            <a:extLst>
              <a:ext uri="{FF2B5EF4-FFF2-40B4-BE49-F238E27FC236}">
                <a16:creationId xmlns:a16="http://schemas.microsoft.com/office/drawing/2014/main" id="{E035752D-63A3-9644-B4B5-39DEAAF571D1}"/>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1" name="Rounded Rectangle 20">
            <a:extLst>
              <a:ext uri="{FF2B5EF4-FFF2-40B4-BE49-F238E27FC236}">
                <a16:creationId xmlns:a16="http://schemas.microsoft.com/office/drawing/2014/main" id="{5F60111A-539E-8644-B9E7-3F52CB37FD2E}"/>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2" name="Rounded Rectangle 21">
            <a:extLst>
              <a:ext uri="{FF2B5EF4-FFF2-40B4-BE49-F238E27FC236}">
                <a16:creationId xmlns:a16="http://schemas.microsoft.com/office/drawing/2014/main" id="{8E310A22-B18B-524B-9830-91AF81EC9B8F}"/>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3" name="Rounded Rectangle 22">
            <a:extLst>
              <a:ext uri="{FF2B5EF4-FFF2-40B4-BE49-F238E27FC236}">
                <a16:creationId xmlns:a16="http://schemas.microsoft.com/office/drawing/2014/main" id="{DBA54F50-626D-4C4F-8026-74E8D5CAE1BB}"/>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4" name="Rounded Rectangle 23">
            <a:extLst>
              <a:ext uri="{FF2B5EF4-FFF2-40B4-BE49-F238E27FC236}">
                <a16:creationId xmlns:a16="http://schemas.microsoft.com/office/drawing/2014/main" id="{54FA5C98-12EC-054A-951B-9B7733F9600B}"/>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5" name="Rounded Rectangle 24">
            <a:extLst>
              <a:ext uri="{FF2B5EF4-FFF2-40B4-BE49-F238E27FC236}">
                <a16:creationId xmlns:a16="http://schemas.microsoft.com/office/drawing/2014/main" id="{1067E77E-2719-7743-A2B7-238F2F9B66F8}"/>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18" name="Rectangle 17">
            <a:extLst>
              <a:ext uri="{FF2B5EF4-FFF2-40B4-BE49-F238E27FC236}">
                <a16:creationId xmlns:a16="http://schemas.microsoft.com/office/drawing/2014/main" id="{536A5AB6-6C3F-9643-994C-51A21EBC2925}"/>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89" name="Group 88">
            <a:extLst>
              <a:ext uri="{FF2B5EF4-FFF2-40B4-BE49-F238E27FC236}">
                <a16:creationId xmlns:a16="http://schemas.microsoft.com/office/drawing/2014/main" id="{A094853E-5901-4A4D-B4B9-2A554193C396}"/>
              </a:ext>
            </a:extLst>
          </p:cNvPr>
          <p:cNvGrpSpPr/>
          <p:nvPr/>
        </p:nvGrpSpPr>
        <p:grpSpPr>
          <a:xfrm>
            <a:off x="9637826" y="1765561"/>
            <a:ext cx="1920416" cy="123111"/>
            <a:chOff x="9637826" y="1765561"/>
            <a:chExt cx="1920416" cy="123111"/>
          </a:xfrm>
        </p:grpSpPr>
        <p:grpSp>
          <p:nvGrpSpPr>
            <p:cNvPr id="90" name="Group 89">
              <a:extLst>
                <a:ext uri="{FF2B5EF4-FFF2-40B4-BE49-F238E27FC236}">
                  <a16:creationId xmlns:a16="http://schemas.microsoft.com/office/drawing/2014/main" id="{6529CBB4-9D16-9B45-B8A7-0EB5D37C1AAA}"/>
                </a:ext>
              </a:extLst>
            </p:cNvPr>
            <p:cNvGrpSpPr/>
            <p:nvPr/>
          </p:nvGrpSpPr>
          <p:grpSpPr>
            <a:xfrm>
              <a:off x="10872442" y="1765561"/>
              <a:ext cx="685800" cy="123111"/>
              <a:chOff x="10690420" y="1765561"/>
              <a:chExt cx="685800" cy="123111"/>
            </a:xfrm>
          </p:grpSpPr>
          <p:sp>
            <p:nvSpPr>
              <p:cNvPr id="94" name="Progress">
                <a:extLst>
                  <a:ext uri="{FF2B5EF4-FFF2-40B4-BE49-F238E27FC236}">
                    <a16:creationId xmlns:a16="http://schemas.microsoft.com/office/drawing/2014/main" id="{93CEA32F-AEB6-4C4B-B6CE-7427EBEBAF96}"/>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5" name="TextBox 94">
                <a:extLst>
                  <a:ext uri="{FF2B5EF4-FFF2-40B4-BE49-F238E27FC236}">
                    <a16:creationId xmlns:a16="http://schemas.microsoft.com/office/drawing/2014/main" id="{DCAECF47-B23E-AD44-A440-420F29BD3B23}"/>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91" name="Group 90">
              <a:extLst>
                <a:ext uri="{FF2B5EF4-FFF2-40B4-BE49-F238E27FC236}">
                  <a16:creationId xmlns:a16="http://schemas.microsoft.com/office/drawing/2014/main" id="{37A59F07-B937-FE4F-9B2F-6BE4FD590EAF}"/>
                </a:ext>
              </a:extLst>
            </p:cNvPr>
            <p:cNvGrpSpPr/>
            <p:nvPr/>
          </p:nvGrpSpPr>
          <p:grpSpPr>
            <a:xfrm>
              <a:off x="9637826" y="1781396"/>
              <a:ext cx="1055115" cy="91440"/>
              <a:chOff x="9654540" y="1775428"/>
              <a:chExt cx="1055115" cy="91440"/>
            </a:xfrm>
          </p:grpSpPr>
          <p:sp>
            <p:nvSpPr>
              <p:cNvPr id="92" name="Progress">
                <a:extLst>
                  <a:ext uri="{FF2B5EF4-FFF2-40B4-BE49-F238E27FC236}">
                    <a16:creationId xmlns:a16="http://schemas.microsoft.com/office/drawing/2014/main" id="{75DE7ADD-3AF0-F943-AC20-93835A5CAB96}"/>
                  </a:ext>
                </a:extLst>
              </p:cNvPr>
              <p:cNvSpPr/>
              <p:nvPr/>
            </p:nvSpPr>
            <p:spPr>
              <a:xfrm flipV="1">
                <a:off x="10294620" y="1784572"/>
                <a:ext cx="415035" cy="73152"/>
              </a:xfrm>
              <a:prstGeom prst="roundRect">
                <a:avLst>
                  <a:gd name="adj" fmla="val 50000"/>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3" name="TextBox 92">
                <a:extLst>
                  <a:ext uri="{FF2B5EF4-FFF2-40B4-BE49-F238E27FC236}">
                    <a16:creationId xmlns:a16="http://schemas.microsoft.com/office/drawing/2014/main" id="{6B43BAC9-3544-2742-B947-CAA50BD19F86}"/>
                  </a:ext>
                </a:extLst>
              </p:cNvPr>
              <p:cNvSpPr txBox="1"/>
              <p:nvPr/>
            </p:nvSpPr>
            <p:spPr>
              <a:xfrm>
                <a:off x="9654540" y="1775428"/>
                <a:ext cx="640080" cy="91440"/>
              </a:xfrm>
              <a:prstGeom prst="rect">
                <a:avLst/>
              </a:prstGeom>
              <a:noFill/>
            </p:spPr>
            <p:txBody>
              <a:bodyPr wrap="square" lIns="0" tIns="0" rIns="45720" bIns="0" rtlCol="0" anchor="ctr">
                <a:spAutoFit/>
              </a:bodyPr>
              <a:lstStyle/>
              <a:p>
                <a:pPr algn="r"/>
                <a:r>
                  <a:rPr lang="en-US" sz="800" dirty="0">
                    <a:solidFill>
                      <a:srgbClr val="FF6000"/>
                    </a:solidFill>
                    <a:latin typeface="Meta Offc Pro Normal" panose="020B0504030101020102" pitchFamily="34" charset="0"/>
                  </a:rPr>
                  <a:t>Critical Path</a:t>
                </a:r>
              </a:p>
            </p:txBody>
          </p:sp>
        </p:grpSp>
      </p:grpSp>
      <p:grpSp>
        <p:nvGrpSpPr>
          <p:cNvPr id="2" name="Group 1">
            <a:extLst>
              <a:ext uri="{FF2B5EF4-FFF2-40B4-BE49-F238E27FC236}">
                <a16:creationId xmlns:a16="http://schemas.microsoft.com/office/drawing/2014/main" id="{A0A98093-A402-EE4D-9465-F29BD846AB75}"/>
              </a:ext>
            </a:extLst>
          </p:cNvPr>
          <p:cNvGrpSpPr/>
          <p:nvPr/>
        </p:nvGrpSpPr>
        <p:grpSpPr>
          <a:xfrm>
            <a:off x="4509217" y="1939649"/>
            <a:ext cx="1984251" cy="246221"/>
            <a:chOff x="4509217" y="1939649"/>
            <a:chExt cx="1984251" cy="246221"/>
          </a:xfrm>
        </p:grpSpPr>
        <p:sp>
          <p:nvSpPr>
            <p:cNvPr id="54" name="Progress">
              <a:extLst>
                <a:ext uri="{FF2B5EF4-FFF2-40B4-BE49-F238E27FC236}">
                  <a16:creationId xmlns:a16="http://schemas.microsoft.com/office/drawing/2014/main" id="{3BEB2485-8C69-E742-92CB-382A5047AB9E}"/>
                </a:ext>
              </a:extLst>
            </p:cNvPr>
            <p:cNvSpPr/>
            <p:nvPr/>
          </p:nvSpPr>
          <p:spPr>
            <a:xfrm>
              <a:off x="4509217" y="2028267"/>
              <a:ext cx="1677629"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1" name="TextBox 60">
              <a:extLst>
                <a:ext uri="{FF2B5EF4-FFF2-40B4-BE49-F238E27FC236}">
                  <a16:creationId xmlns:a16="http://schemas.microsoft.com/office/drawing/2014/main" id="{4008550B-A54B-0440-A6AF-BCEDAB445874}"/>
                </a:ext>
              </a:extLst>
            </p:cNvPr>
            <p:cNvSpPr txBox="1"/>
            <p:nvPr/>
          </p:nvSpPr>
          <p:spPr>
            <a:xfrm>
              <a:off x="6110819" y="1939649"/>
              <a:ext cx="382649" cy="246221"/>
            </a:xfrm>
            <a:prstGeom prst="rect">
              <a:avLst/>
            </a:prstGeom>
            <a:noFill/>
          </p:spPr>
          <p:txBody>
            <a:bodyPr wrap="square" rtlCol="0">
              <a:spAutoFit/>
            </a:bodyPr>
            <a:lstStyle/>
            <a:p>
              <a:r>
                <a:rPr lang="en-US" sz="1000" dirty="0">
                  <a:latin typeface="Meta Offc Pro Normal" panose="020B0504030101020102" pitchFamily="34" charset="0"/>
                </a:rPr>
                <a:t>5a</a:t>
              </a:r>
            </a:p>
          </p:txBody>
        </p:sp>
      </p:grpSp>
      <p:grpSp>
        <p:nvGrpSpPr>
          <p:cNvPr id="4" name="Group 3">
            <a:extLst>
              <a:ext uri="{FF2B5EF4-FFF2-40B4-BE49-F238E27FC236}">
                <a16:creationId xmlns:a16="http://schemas.microsoft.com/office/drawing/2014/main" id="{E460C1D2-C050-514D-8CAB-8855CA195373}"/>
              </a:ext>
            </a:extLst>
          </p:cNvPr>
          <p:cNvGrpSpPr/>
          <p:nvPr/>
        </p:nvGrpSpPr>
        <p:grpSpPr>
          <a:xfrm>
            <a:off x="5188843" y="2073808"/>
            <a:ext cx="1996841" cy="246221"/>
            <a:chOff x="5188843" y="2073808"/>
            <a:chExt cx="1996841" cy="246221"/>
          </a:xfrm>
        </p:grpSpPr>
        <p:sp>
          <p:nvSpPr>
            <p:cNvPr id="57" name="Progress">
              <a:extLst>
                <a:ext uri="{FF2B5EF4-FFF2-40B4-BE49-F238E27FC236}">
                  <a16:creationId xmlns:a16="http://schemas.microsoft.com/office/drawing/2014/main" id="{2CEA5FE3-AE79-644A-81F3-BA7C78634A1B}"/>
                </a:ext>
              </a:extLst>
            </p:cNvPr>
            <p:cNvSpPr/>
            <p:nvPr/>
          </p:nvSpPr>
          <p:spPr>
            <a:xfrm>
              <a:off x="5188843" y="2162737"/>
              <a:ext cx="1677629"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2" name="TextBox 61">
              <a:extLst>
                <a:ext uri="{FF2B5EF4-FFF2-40B4-BE49-F238E27FC236}">
                  <a16:creationId xmlns:a16="http://schemas.microsoft.com/office/drawing/2014/main" id="{66AD1D53-007F-4240-A3E4-1A7D7BCBC256}"/>
                </a:ext>
              </a:extLst>
            </p:cNvPr>
            <p:cNvSpPr txBox="1"/>
            <p:nvPr/>
          </p:nvSpPr>
          <p:spPr>
            <a:xfrm>
              <a:off x="6803035" y="2073808"/>
              <a:ext cx="382649" cy="246221"/>
            </a:xfrm>
            <a:prstGeom prst="rect">
              <a:avLst/>
            </a:prstGeom>
            <a:noFill/>
          </p:spPr>
          <p:txBody>
            <a:bodyPr wrap="square" rtlCol="0">
              <a:spAutoFit/>
            </a:bodyPr>
            <a:lstStyle/>
            <a:p>
              <a:r>
                <a:rPr lang="en-US" sz="1000" dirty="0">
                  <a:latin typeface="Meta Offc Pro Normal" panose="020B0504030101020102" pitchFamily="34" charset="0"/>
                </a:rPr>
                <a:t>5b</a:t>
              </a:r>
            </a:p>
          </p:txBody>
        </p:sp>
      </p:grpSp>
      <p:grpSp>
        <p:nvGrpSpPr>
          <p:cNvPr id="14" name="Group 13">
            <a:extLst>
              <a:ext uri="{FF2B5EF4-FFF2-40B4-BE49-F238E27FC236}">
                <a16:creationId xmlns:a16="http://schemas.microsoft.com/office/drawing/2014/main" id="{0876E038-4B92-7946-A0EC-D1BD5EB0843D}"/>
              </a:ext>
            </a:extLst>
          </p:cNvPr>
          <p:cNvGrpSpPr/>
          <p:nvPr/>
        </p:nvGrpSpPr>
        <p:grpSpPr>
          <a:xfrm>
            <a:off x="5209435" y="2298571"/>
            <a:ext cx="1991058" cy="246221"/>
            <a:chOff x="5209435" y="2298571"/>
            <a:chExt cx="1991058" cy="246221"/>
          </a:xfrm>
        </p:grpSpPr>
        <p:sp>
          <p:nvSpPr>
            <p:cNvPr id="58" name="Progress">
              <a:extLst>
                <a:ext uri="{FF2B5EF4-FFF2-40B4-BE49-F238E27FC236}">
                  <a16:creationId xmlns:a16="http://schemas.microsoft.com/office/drawing/2014/main" id="{9C2ADA6C-6EE7-104E-BC4A-DA4A9B489101}"/>
                </a:ext>
              </a:extLst>
            </p:cNvPr>
            <p:cNvSpPr/>
            <p:nvPr/>
          </p:nvSpPr>
          <p:spPr>
            <a:xfrm>
              <a:off x="5209435" y="2377892"/>
              <a:ext cx="1677629"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3" name="TextBox 62">
              <a:extLst>
                <a:ext uri="{FF2B5EF4-FFF2-40B4-BE49-F238E27FC236}">
                  <a16:creationId xmlns:a16="http://schemas.microsoft.com/office/drawing/2014/main" id="{B0603622-B84E-974F-8FD8-9DC9A82D9FE6}"/>
                </a:ext>
              </a:extLst>
            </p:cNvPr>
            <p:cNvSpPr txBox="1"/>
            <p:nvPr/>
          </p:nvSpPr>
          <p:spPr>
            <a:xfrm>
              <a:off x="6817844" y="2298571"/>
              <a:ext cx="382649" cy="246221"/>
            </a:xfrm>
            <a:prstGeom prst="rect">
              <a:avLst/>
            </a:prstGeom>
            <a:noFill/>
          </p:spPr>
          <p:txBody>
            <a:bodyPr wrap="square" rtlCol="0">
              <a:spAutoFit/>
            </a:bodyPr>
            <a:lstStyle/>
            <a:p>
              <a:r>
                <a:rPr lang="en-US" sz="1000" dirty="0">
                  <a:latin typeface="Meta Offc Pro Normal" panose="020B0504030101020102" pitchFamily="34" charset="0"/>
                </a:rPr>
                <a:t>5c</a:t>
              </a:r>
            </a:p>
          </p:txBody>
        </p:sp>
      </p:grpSp>
      <p:grpSp>
        <p:nvGrpSpPr>
          <p:cNvPr id="15" name="Group 14">
            <a:extLst>
              <a:ext uri="{FF2B5EF4-FFF2-40B4-BE49-F238E27FC236}">
                <a16:creationId xmlns:a16="http://schemas.microsoft.com/office/drawing/2014/main" id="{BBB2F00F-C1F4-2A43-A885-4F99399081F9}"/>
              </a:ext>
            </a:extLst>
          </p:cNvPr>
          <p:cNvGrpSpPr/>
          <p:nvPr/>
        </p:nvGrpSpPr>
        <p:grpSpPr>
          <a:xfrm>
            <a:off x="4509217" y="2581472"/>
            <a:ext cx="2011146" cy="246221"/>
            <a:chOff x="4509217" y="2581472"/>
            <a:chExt cx="2011146" cy="246221"/>
          </a:xfrm>
        </p:grpSpPr>
        <p:sp>
          <p:nvSpPr>
            <p:cNvPr id="55" name="Progress">
              <a:extLst>
                <a:ext uri="{FF2B5EF4-FFF2-40B4-BE49-F238E27FC236}">
                  <a16:creationId xmlns:a16="http://schemas.microsoft.com/office/drawing/2014/main" id="{483AD86E-78F8-6740-819C-F598DB47CA44}"/>
                </a:ext>
              </a:extLst>
            </p:cNvPr>
            <p:cNvSpPr/>
            <p:nvPr/>
          </p:nvSpPr>
          <p:spPr>
            <a:xfrm>
              <a:off x="4509217" y="2660954"/>
              <a:ext cx="1677628"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4" name="TextBox 63">
              <a:extLst>
                <a:ext uri="{FF2B5EF4-FFF2-40B4-BE49-F238E27FC236}">
                  <a16:creationId xmlns:a16="http://schemas.microsoft.com/office/drawing/2014/main" id="{BC8261F6-EF90-3049-BE99-3E6001782486}"/>
                </a:ext>
              </a:extLst>
            </p:cNvPr>
            <p:cNvSpPr txBox="1"/>
            <p:nvPr/>
          </p:nvSpPr>
          <p:spPr>
            <a:xfrm>
              <a:off x="6137714" y="2581472"/>
              <a:ext cx="382649" cy="246221"/>
            </a:xfrm>
            <a:prstGeom prst="rect">
              <a:avLst/>
            </a:prstGeom>
            <a:noFill/>
          </p:spPr>
          <p:txBody>
            <a:bodyPr wrap="square" rtlCol="0">
              <a:spAutoFit/>
            </a:bodyPr>
            <a:lstStyle/>
            <a:p>
              <a:r>
                <a:rPr lang="en-US" sz="1000" dirty="0">
                  <a:latin typeface="Meta Offc Pro Normal" panose="020B0504030101020102" pitchFamily="34" charset="0"/>
                </a:rPr>
                <a:t>6a</a:t>
              </a:r>
            </a:p>
          </p:txBody>
        </p:sp>
      </p:grpSp>
      <p:grpSp>
        <p:nvGrpSpPr>
          <p:cNvPr id="16" name="Group 15">
            <a:extLst>
              <a:ext uri="{FF2B5EF4-FFF2-40B4-BE49-F238E27FC236}">
                <a16:creationId xmlns:a16="http://schemas.microsoft.com/office/drawing/2014/main" id="{ED07FEDD-E8EB-CF46-A726-FFF28886C179}"/>
              </a:ext>
            </a:extLst>
          </p:cNvPr>
          <p:cNvGrpSpPr/>
          <p:nvPr/>
        </p:nvGrpSpPr>
        <p:grpSpPr>
          <a:xfrm>
            <a:off x="4908755" y="2802208"/>
            <a:ext cx="2003118" cy="246221"/>
            <a:chOff x="4908755" y="2802208"/>
            <a:chExt cx="2003118" cy="246221"/>
          </a:xfrm>
        </p:grpSpPr>
        <p:sp>
          <p:nvSpPr>
            <p:cNvPr id="59" name="Progress">
              <a:extLst>
                <a:ext uri="{FF2B5EF4-FFF2-40B4-BE49-F238E27FC236}">
                  <a16:creationId xmlns:a16="http://schemas.microsoft.com/office/drawing/2014/main" id="{6CD06845-4DE5-C441-AFF3-D612D4427649}"/>
                </a:ext>
              </a:extLst>
            </p:cNvPr>
            <p:cNvSpPr/>
            <p:nvPr/>
          </p:nvSpPr>
          <p:spPr>
            <a:xfrm>
              <a:off x="4908755" y="2873928"/>
              <a:ext cx="1677628"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5" name="TextBox 64">
              <a:extLst>
                <a:ext uri="{FF2B5EF4-FFF2-40B4-BE49-F238E27FC236}">
                  <a16:creationId xmlns:a16="http://schemas.microsoft.com/office/drawing/2014/main" id="{1E116D38-471F-1F4A-9C2F-5206B198CE96}"/>
                </a:ext>
              </a:extLst>
            </p:cNvPr>
            <p:cNvSpPr txBox="1"/>
            <p:nvPr/>
          </p:nvSpPr>
          <p:spPr>
            <a:xfrm>
              <a:off x="6529224" y="2802208"/>
              <a:ext cx="382649" cy="246221"/>
            </a:xfrm>
            <a:prstGeom prst="rect">
              <a:avLst/>
            </a:prstGeom>
            <a:noFill/>
          </p:spPr>
          <p:txBody>
            <a:bodyPr wrap="square" rtlCol="0">
              <a:spAutoFit/>
            </a:bodyPr>
            <a:lstStyle/>
            <a:p>
              <a:r>
                <a:rPr lang="en-US" sz="1000" dirty="0">
                  <a:latin typeface="Meta Offc Pro Normal" panose="020B0504030101020102" pitchFamily="34" charset="0"/>
                </a:rPr>
                <a:t>6b</a:t>
              </a:r>
            </a:p>
          </p:txBody>
        </p:sp>
      </p:grpSp>
      <p:grpSp>
        <p:nvGrpSpPr>
          <p:cNvPr id="17" name="Group 16">
            <a:extLst>
              <a:ext uri="{FF2B5EF4-FFF2-40B4-BE49-F238E27FC236}">
                <a16:creationId xmlns:a16="http://schemas.microsoft.com/office/drawing/2014/main" id="{E65CB805-1250-2E4E-BE7E-D388E5BDF7D5}"/>
              </a:ext>
            </a:extLst>
          </p:cNvPr>
          <p:cNvGrpSpPr/>
          <p:nvPr/>
        </p:nvGrpSpPr>
        <p:grpSpPr>
          <a:xfrm>
            <a:off x="4509217" y="3178293"/>
            <a:ext cx="2973872" cy="246221"/>
            <a:chOff x="4509217" y="3178293"/>
            <a:chExt cx="2973872" cy="246221"/>
          </a:xfrm>
        </p:grpSpPr>
        <p:sp>
          <p:nvSpPr>
            <p:cNvPr id="53" name="Progress">
              <a:extLst>
                <a:ext uri="{FF2B5EF4-FFF2-40B4-BE49-F238E27FC236}">
                  <a16:creationId xmlns:a16="http://schemas.microsoft.com/office/drawing/2014/main" id="{7035BD85-4B60-B04F-A26F-05E5B1826A20}"/>
                </a:ext>
              </a:extLst>
            </p:cNvPr>
            <p:cNvSpPr/>
            <p:nvPr/>
          </p:nvSpPr>
          <p:spPr>
            <a:xfrm>
              <a:off x="4509217" y="3265461"/>
              <a:ext cx="2649463"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6" name="TextBox 65">
              <a:extLst>
                <a:ext uri="{FF2B5EF4-FFF2-40B4-BE49-F238E27FC236}">
                  <a16:creationId xmlns:a16="http://schemas.microsoft.com/office/drawing/2014/main" id="{E2F9A6D3-F8CB-114B-8F26-254A2773CC51}"/>
                </a:ext>
              </a:extLst>
            </p:cNvPr>
            <p:cNvSpPr txBox="1"/>
            <p:nvPr/>
          </p:nvSpPr>
          <p:spPr>
            <a:xfrm>
              <a:off x="7100440" y="3178293"/>
              <a:ext cx="382649" cy="246221"/>
            </a:xfrm>
            <a:prstGeom prst="rect">
              <a:avLst/>
            </a:prstGeom>
            <a:noFill/>
          </p:spPr>
          <p:txBody>
            <a:bodyPr wrap="square" rtlCol="0">
              <a:spAutoFit/>
            </a:bodyPr>
            <a:lstStyle/>
            <a:p>
              <a:r>
                <a:rPr lang="en-US" sz="1000" dirty="0">
                  <a:latin typeface="Meta Offc Pro Normal" panose="020B0504030101020102" pitchFamily="34" charset="0"/>
                </a:rPr>
                <a:t>7a</a:t>
              </a:r>
            </a:p>
          </p:txBody>
        </p:sp>
      </p:grpSp>
      <p:grpSp>
        <p:nvGrpSpPr>
          <p:cNvPr id="19" name="Group 18">
            <a:extLst>
              <a:ext uri="{FF2B5EF4-FFF2-40B4-BE49-F238E27FC236}">
                <a16:creationId xmlns:a16="http://schemas.microsoft.com/office/drawing/2014/main" id="{69BCB3FD-5A6D-5442-9707-DBD8D4B26D3F}"/>
              </a:ext>
            </a:extLst>
          </p:cNvPr>
          <p:cNvGrpSpPr/>
          <p:nvPr/>
        </p:nvGrpSpPr>
        <p:grpSpPr>
          <a:xfrm>
            <a:off x="4661617" y="3331326"/>
            <a:ext cx="2961225" cy="246221"/>
            <a:chOff x="4661617" y="3331326"/>
            <a:chExt cx="2961225" cy="246221"/>
          </a:xfrm>
        </p:grpSpPr>
        <p:sp>
          <p:nvSpPr>
            <p:cNvPr id="60" name="Progress">
              <a:extLst>
                <a:ext uri="{FF2B5EF4-FFF2-40B4-BE49-F238E27FC236}">
                  <a16:creationId xmlns:a16="http://schemas.microsoft.com/office/drawing/2014/main" id="{04B04B12-D7F1-6C4C-85A1-9FA747211821}"/>
                </a:ext>
              </a:extLst>
            </p:cNvPr>
            <p:cNvSpPr/>
            <p:nvPr/>
          </p:nvSpPr>
          <p:spPr>
            <a:xfrm>
              <a:off x="4661617" y="3408896"/>
              <a:ext cx="2649463"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7" name="TextBox 66">
              <a:extLst>
                <a:ext uri="{FF2B5EF4-FFF2-40B4-BE49-F238E27FC236}">
                  <a16:creationId xmlns:a16="http://schemas.microsoft.com/office/drawing/2014/main" id="{19CE5CC6-165B-C245-80DD-B1B79625732B}"/>
                </a:ext>
              </a:extLst>
            </p:cNvPr>
            <p:cNvSpPr txBox="1"/>
            <p:nvPr/>
          </p:nvSpPr>
          <p:spPr>
            <a:xfrm>
              <a:off x="7240193" y="3331326"/>
              <a:ext cx="382649" cy="246221"/>
            </a:xfrm>
            <a:prstGeom prst="rect">
              <a:avLst/>
            </a:prstGeom>
            <a:noFill/>
          </p:spPr>
          <p:txBody>
            <a:bodyPr wrap="square" rtlCol="0">
              <a:spAutoFit/>
            </a:bodyPr>
            <a:lstStyle/>
            <a:p>
              <a:r>
                <a:rPr lang="en-US" sz="1000" dirty="0">
                  <a:latin typeface="Meta Offc Pro Normal" panose="020B0504030101020102" pitchFamily="34" charset="0"/>
                </a:rPr>
                <a:t>7b</a:t>
              </a:r>
            </a:p>
          </p:txBody>
        </p:sp>
      </p:grpSp>
      <p:grpSp>
        <p:nvGrpSpPr>
          <p:cNvPr id="70" name="Group 69">
            <a:extLst>
              <a:ext uri="{FF2B5EF4-FFF2-40B4-BE49-F238E27FC236}">
                <a16:creationId xmlns:a16="http://schemas.microsoft.com/office/drawing/2014/main" id="{375701FF-14E6-B64F-8000-493C48D6070A}"/>
              </a:ext>
            </a:extLst>
          </p:cNvPr>
          <p:cNvGrpSpPr/>
          <p:nvPr/>
        </p:nvGrpSpPr>
        <p:grpSpPr>
          <a:xfrm>
            <a:off x="4509217" y="3672716"/>
            <a:ext cx="1558253" cy="246221"/>
            <a:chOff x="4509217" y="3672716"/>
            <a:chExt cx="1558253" cy="246221"/>
          </a:xfrm>
        </p:grpSpPr>
        <p:sp>
          <p:nvSpPr>
            <p:cNvPr id="56" name="Progress">
              <a:extLst>
                <a:ext uri="{FF2B5EF4-FFF2-40B4-BE49-F238E27FC236}">
                  <a16:creationId xmlns:a16="http://schemas.microsoft.com/office/drawing/2014/main" id="{5FC1D4CF-40FB-8845-A77A-4B65548863A3}"/>
                </a:ext>
              </a:extLst>
            </p:cNvPr>
            <p:cNvSpPr/>
            <p:nvPr/>
          </p:nvSpPr>
          <p:spPr>
            <a:xfrm>
              <a:off x="4509217" y="3757096"/>
              <a:ext cx="1232786" cy="91440"/>
            </a:xfrm>
            <a:prstGeom prst="roundRect">
              <a:avLst>
                <a:gd name="adj" fmla="val 50000"/>
              </a:avLst>
            </a:prstGeom>
            <a:solidFill>
              <a:srgbClr val="4747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8" name="TextBox 67">
              <a:extLst>
                <a:ext uri="{FF2B5EF4-FFF2-40B4-BE49-F238E27FC236}">
                  <a16:creationId xmlns:a16="http://schemas.microsoft.com/office/drawing/2014/main" id="{327FE89C-73DF-0B41-BCC8-09CF47FC7B9E}"/>
                </a:ext>
              </a:extLst>
            </p:cNvPr>
            <p:cNvSpPr txBox="1"/>
            <p:nvPr/>
          </p:nvSpPr>
          <p:spPr>
            <a:xfrm>
              <a:off x="5684821" y="3672716"/>
              <a:ext cx="382649" cy="246221"/>
            </a:xfrm>
            <a:prstGeom prst="rect">
              <a:avLst/>
            </a:prstGeom>
            <a:noFill/>
          </p:spPr>
          <p:txBody>
            <a:bodyPr wrap="square" rtlCol="0">
              <a:spAutoFit/>
            </a:bodyPr>
            <a:lstStyle/>
            <a:p>
              <a:r>
                <a:rPr lang="en-US" sz="1000" dirty="0">
                  <a:latin typeface="Meta Offc Pro Normal" panose="020B0504030101020102" pitchFamily="34" charset="0"/>
                </a:rPr>
                <a:t>8a</a:t>
              </a:r>
            </a:p>
          </p:txBody>
        </p:sp>
      </p:grpSp>
      <p:grpSp>
        <p:nvGrpSpPr>
          <p:cNvPr id="104" name="Group 103">
            <a:extLst>
              <a:ext uri="{FF2B5EF4-FFF2-40B4-BE49-F238E27FC236}">
                <a16:creationId xmlns:a16="http://schemas.microsoft.com/office/drawing/2014/main" id="{0CEA42D7-0A50-D74C-B3C6-1103F852785D}"/>
              </a:ext>
            </a:extLst>
          </p:cNvPr>
          <p:cNvGrpSpPr/>
          <p:nvPr/>
        </p:nvGrpSpPr>
        <p:grpSpPr>
          <a:xfrm>
            <a:off x="4008476" y="1927821"/>
            <a:ext cx="4575857" cy="4487291"/>
            <a:chOff x="4008476" y="1927821"/>
            <a:chExt cx="4575857" cy="4487291"/>
          </a:xfrm>
        </p:grpSpPr>
        <p:cxnSp>
          <p:nvCxnSpPr>
            <p:cNvPr id="105" name="Straight Connector 104">
              <a:extLst>
                <a:ext uri="{FF2B5EF4-FFF2-40B4-BE49-F238E27FC236}">
                  <a16:creationId xmlns:a16="http://schemas.microsoft.com/office/drawing/2014/main" id="{C32842CA-422D-244C-93B3-783F304B7C3C}"/>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8AE00D2-B5DC-4A4F-9FD5-5FE2107CF411}"/>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CB2DCB7-6766-AE43-AF14-CF19FBF8A717}"/>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5564477-30B0-364C-A74F-39830E439870}"/>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85C5BA-99C5-5942-B577-8DCD94895BD9}"/>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04B76DC-FEAA-B548-9ACF-B8EEB6AEDD7E}"/>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D95EBDD-DAC0-6142-9BF0-E6ED0DA33C27}"/>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A1D77D0-10B5-E048-B2A2-5506E30C31B1}"/>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4098B44-75FD-894E-BD33-B5D1A1C480F6}"/>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3D70E76-8039-E942-91C9-EEDB434CD32F}"/>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E9A7645-44CD-994D-82A0-7FE77902B9F5}"/>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BA5907D-1D75-7641-AC95-F8ABE7B4109F}"/>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304ED63E-EE04-9147-9DC8-B34054023879}"/>
                </a:ext>
              </a:extLst>
            </p:cNvPr>
            <p:cNvGrpSpPr/>
            <p:nvPr/>
          </p:nvGrpSpPr>
          <p:grpSpPr>
            <a:xfrm>
              <a:off x="4008476" y="6199668"/>
              <a:ext cx="4575857" cy="215444"/>
              <a:chOff x="4008476" y="6199668"/>
              <a:chExt cx="4575857" cy="215444"/>
            </a:xfrm>
          </p:grpSpPr>
          <p:sp>
            <p:nvSpPr>
              <p:cNvPr id="118" name="Oval 117">
                <a:extLst>
                  <a:ext uri="{FF2B5EF4-FFF2-40B4-BE49-F238E27FC236}">
                    <a16:creationId xmlns:a16="http://schemas.microsoft.com/office/drawing/2014/main" id="{ED581259-B3FB-4447-90D3-49744CB6F279}"/>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19" name="Oval 118">
                <a:extLst>
                  <a:ext uri="{FF2B5EF4-FFF2-40B4-BE49-F238E27FC236}">
                    <a16:creationId xmlns:a16="http://schemas.microsoft.com/office/drawing/2014/main" id="{57D09FCA-AC3C-9847-BFEE-979FA303F20B}"/>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20" name="Oval 119">
                <a:extLst>
                  <a:ext uri="{FF2B5EF4-FFF2-40B4-BE49-F238E27FC236}">
                    <a16:creationId xmlns:a16="http://schemas.microsoft.com/office/drawing/2014/main" id="{0ACD8E9F-6C89-9D45-BA01-0F58A07734D3}"/>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21" name="Oval 120">
                <a:extLst>
                  <a:ext uri="{FF2B5EF4-FFF2-40B4-BE49-F238E27FC236}">
                    <a16:creationId xmlns:a16="http://schemas.microsoft.com/office/drawing/2014/main" id="{5427C6CE-7849-404D-886E-83202AE86D41}"/>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22" name="Oval 121">
                <a:extLst>
                  <a:ext uri="{FF2B5EF4-FFF2-40B4-BE49-F238E27FC236}">
                    <a16:creationId xmlns:a16="http://schemas.microsoft.com/office/drawing/2014/main" id="{DF79DF2A-6E44-174C-8720-E4ABA79542EC}"/>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23" name="Oval 122">
                <a:extLst>
                  <a:ext uri="{FF2B5EF4-FFF2-40B4-BE49-F238E27FC236}">
                    <a16:creationId xmlns:a16="http://schemas.microsoft.com/office/drawing/2014/main" id="{4DC3FCBC-53BF-8540-B286-FE57EBE1B633}"/>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24" name="Oval 123">
                <a:extLst>
                  <a:ext uri="{FF2B5EF4-FFF2-40B4-BE49-F238E27FC236}">
                    <a16:creationId xmlns:a16="http://schemas.microsoft.com/office/drawing/2014/main" id="{0712E2EC-BBA2-3B48-A6E2-A5A7CDCB53A1}"/>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25" name="Oval 124">
                <a:extLst>
                  <a:ext uri="{FF2B5EF4-FFF2-40B4-BE49-F238E27FC236}">
                    <a16:creationId xmlns:a16="http://schemas.microsoft.com/office/drawing/2014/main" id="{67043590-F038-BF4D-A1F0-8741C12391D8}"/>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26" name="Oval 125">
                <a:extLst>
                  <a:ext uri="{FF2B5EF4-FFF2-40B4-BE49-F238E27FC236}">
                    <a16:creationId xmlns:a16="http://schemas.microsoft.com/office/drawing/2014/main" id="{DE244CA1-2291-124A-AE08-F8D83AEC367F}"/>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27" name="Oval 126">
                <a:extLst>
                  <a:ext uri="{FF2B5EF4-FFF2-40B4-BE49-F238E27FC236}">
                    <a16:creationId xmlns:a16="http://schemas.microsoft.com/office/drawing/2014/main" id="{2C561886-2497-874E-BA1E-D319C2F68FB6}"/>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28" name="Oval 127">
                <a:extLst>
                  <a:ext uri="{FF2B5EF4-FFF2-40B4-BE49-F238E27FC236}">
                    <a16:creationId xmlns:a16="http://schemas.microsoft.com/office/drawing/2014/main" id="{C5C58607-E345-A645-922B-AD2EFB157A74}"/>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29" name="Oval 128">
                <a:extLst>
                  <a:ext uri="{FF2B5EF4-FFF2-40B4-BE49-F238E27FC236}">
                    <a16:creationId xmlns:a16="http://schemas.microsoft.com/office/drawing/2014/main" id="{9FCCBEBB-DBD2-5843-A128-8A14467CA866}"/>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30" name="TextBox 129">
                <a:extLst>
                  <a:ext uri="{FF2B5EF4-FFF2-40B4-BE49-F238E27FC236}">
                    <a16:creationId xmlns:a16="http://schemas.microsoft.com/office/drawing/2014/main" id="{32DFB227-8EF8-A548-A634-EFE047B39A34}"/>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2413552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CC690508-135E-7840-8B95-E14F4100734A}"/>
              </a:ext>
            </a:extLst>
          </p:cNvPr>
          <p:cNvGraphicFramePr>
            <a:graphicFrameLocks/>
          </p:cNvGraphicFramePr>
          <p:nvPr>
            <p:extLst/>
          </p:nvPr>
        </p:nvGraphicFramePr>
        <p:xfrm>
          <a:off x="533400" y="1444752"/>
          <a:ext cx="11201400" cy="353122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a:ln w="0"/>
                          <a:solidFill>
                            <a:srgbClr val="474747"/>
                          </a:solidFill>
                          <a:latin typeface="Meta Offc Pro Normal" panose="020B0504030101020102" pitchFamily="34" charset="0"/>
                        </a:rPr>
                        <a:t>Acquisition Lighthouse</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Onboard ACAPS2, WAFL, Clickstream, Facebook, </a:t>
                      </a:r>
                      <a:r>
                        <a:rPr lang="en-US" sz="800" b="0" i="0" cap="none" spc="0" baseline="0" dirty="0" err="1">
                          <a:ln w="0"/>
                          <a:solidFill>
                            <a:srgbClr val="474747"/>
                          </a:solidFill>
                          <a:effectLst/>
                          <a:latin typeface="Meta Offc Pro Normal" panose="020B0504030101020102" pitchFamily="34" charset="0"/>
                        </a:rPr>
                        <a:t>Clicktale</a:t>
                      </a:r>
                      <a:r>
                        <a:rPr lang="en-US" sz="800" b="0" i="0" cap="none" spc="0" baseline="0" dirty="0">
                          <a:ln w="0"/>
                          <a:solidFill>
                            <a:srgbClr val="474747"/>
                          </a:solidFill>
                          <a:effectLst/>
                          <a:latin typeface="Meta Offc Pro Normal" panose="020B0504030101020102" pitchFamily="34" charset="0"/>
                        </a:rPr>
                        <a:t>, Google DCM and Neustar DSDK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data to S3 &amp; MPP</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Integrate additional data sources on S3 &amp; MPP</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Execute BI use cases &amp; enable reporting</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Migrate business workflows from on-prem. to cloud</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Build custom data marts for marketing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business units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Create Omnichannel marketing capability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via Discover Marketing Database</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Collections Lighthouse</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Pre-Delinquency model and strategies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($66 M 3-year 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Value at Risk (</a:t>
                      </a:r>
                      <a:r>
                        <a:rPr lang="en-US" sz="800" b="0" i="0" cap="none" spc="0" baseline="0" dirty="0" err="1">
                          <a:ln w="0"/>
                          <a:solidFill>
                            <a:srgbClr val="474747"/>
                          </a:solidFill>
                          <a:effectLst/>
                          <a:latin typeface="Meta Offc Pro Normal" panose="020B0504030101020102" pitchFamily="34" charset="0"/>
                        </a:rPr>
                        <a:t>VaR</a:t>
                      </a:r>
                      <a:r>
                        <a:rPr lang="en-US" sz="800" b="0" i="0" cap="none" spc="0" baseline="0" dirty="0">
                          <a:ln w="0"/>
                          <a:solidFill>
                            <a:srgbClr val="474747"/>
                          </a:solidFill>
                          <a:effectLst/>
                          <a:latin typeface="Meta Offc Pro Normal" panose="020B0504030101020102" pitchFamily="34" charset="0"/>
                        </a:rPr>
                        <a:t>) model and strategies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($159 M 3-year 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Offer vs. Cure model and strategies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($108 M 3-year 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Offer Optimization ($49.5 M 3-year 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Behavioral Segmentation ($85.5 M 3-year 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Broken Promise Identification ($58.5 M 3-yearPBT)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Best Contact Channel &amp; Seq. ($85.5 M 3-year PBT)  </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Behavioral Pairing ($49.5 M 3-year 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Messaging Optimization ($34.5 M 3-year PBT)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Agent Effectiveness ($49.5 M 3-year PBT)</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bl>
          </a:graphicData>
        </a:graphic>
      </p:graphicFrame>
      <p:sp>
        <p:nvSpPr>
          <p:cNvPr id="53" name="Text Placeholder 2">
            <a:extLst>
              <a:ext uri="{FF2B5EF4-FFF2-40B4-BE49-F238E27FC236}">
                <a16:creationId xmlns:a16="http://schemas.microsoft.com/office/drawing/2014/main" id="{8E2B1F14-CA20-9E4D-9093-CDD75AACAEC4}"/>
              </a:ext>
            </a:extLst>
          </p:cNvPr>
          <p:cNvSpPr>
            <a:spLocks noGrp="1"/>
          </p:cNvSpPr>
          <p:nvPr>
            <p:ph type="body" sz="quarter" idx="10"/>
          </p:nvPr>
        </p:nvSpPr>
        <p:spPr>
          <a:xfrm>
            <a:off x="457200" y="685799"/>
            <a:ext cx="11277600" cy="924545"/>
          </a:xfrm>
        </p:spPr>
        <p:txBody>
          <a:bodyPr>
            <a:normAutofit/>
          </a:bodyPr>
          <a:lstStyle/>
          <a:p>
            <a:r>
              <a:rPr lang="en-US" dirty="0"/>
              <a:t>2018 to 2020 Roadmap: Card</a:t>
            </a:r>
          </a:p>
        </p:txBody>
      </p:sp>
      <p:sp>
        <p:nvSpPr>
          <p:cNvPr id="92" name="Rounded Rectangle 91">
            <a:extLst>
              <a:ext uri="{FF2B5EF4-FFF2-40B4-BE49-F238E27FC236}">
                <a16:creationId xmlns:a16="http://schemas.microsoft.com/office/drawing/2014/main" id="{C1B3D52F-6B80-8F44-BCE4-6DDDFD0C888E}"/>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93" name="Rounded Rectangle 92">
            <a:extLst>
              <a:ext uri="{FF2B5EF4-FFF2-40B4-BE49-F238E27FC236}">
                <a16:creationId xmlns:a16="http://schemas.microsoft.com/office/drawing/2014/main" id="{7ECD5096-6A61-134B-B7DD-3148204CE4F3}"/>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94" name="Rounded Rectangle 93">
            <a:extLst>
              <a:ext uri="{FF2B5EF4-FFF2-40B4-BE49-F238E27FC236}">
                <a16:creationId xmlns:a16="http://schemas.microsoft.com/office/drawing/2014/main" id="{AA1C39CE-DB45-3247-BEF7-E36E7FF5D77A}"/>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95" name="Rounded Rectangle 94">
            <a:extLst>
              <a:ext uri="{FF2B5EF4-FFF2-40B4-BE49-F238E27FC236}">
                <a16:creationId xmlns:a16="http://schemas.microsoft.com/office/drawing/2014/main" id="{E9D1239A-FD2E-BB44-9F41-A4FE394A32C3}"/>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96" name="Rounded Rectangle 95">
            <a:extLst>
              <a:ext uri="{FF2B5EF4-FFF2-40B4-BE49-F238E27FC236}">
                <a16:creationId xmlns:a16="http://schemas.microsoft.com/office/drawing/2014/main" id="{D41A8499-190F-A243-A2E6-D3E7035BCD95}"/>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97" name="Rounded Rectangle 96">
            <a:extLst>
              <a:ext uri="{FF2B5EF4-FFF2-40B4-BE49-F238E27FC236}">
                <a16:creationId xmlns:a16="http://schemas.microsoft.com/office/drawing/2014/main" id="{A2F9F3AF-1B3E-5540-9145-E5F7A9040C2D}"/>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98" name="Rectangle 97">
            <a:extLst>
              <a:ext uri="{FF2B5EF4-FFF2-40B4-BE49-F238E27FC236}">
                <a16:creationId xmlns:a16="http://schemas.microsoft.com/office/drawing/2014/main" id="{AB1823CE-A2C2-3B49-B0A4-49DAFD33013C}"/>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sp>
        <p:nvSpPr>
          <p:cNvPr id="171" name="Rounded Rectangle 170">
            <a:extLst>
              <a:ext uri="{FF2B5EF4-FFF2-40B4-BE49-F238E27FC236}">
                <a16:creationId xmlns:a16="http://schemas.microsoft.com/office/drawing/2014/main" id="{105740A4-923C-F643-BCF6-1E74CAB50F0B}"/>
              </a:ext>
            </a:extLst>
          </p:cNvPr>
          <p:cNvSpPr/>
          <p:nvPr/>
        </p:nvSpPr>
        <p:spPr>
          <a:xfrm>
            <a:off x="453507" y="5908456"/>
            <a:ext cx="2743572" cy="192232"/>
          </a:xfrm>
          <a:prstGeom prst="round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Normal" panose="020B0504030101020102" pitchFamily="34" charset="0"/>
              </a:rPr>
              <a:t>AAP: Reference to AAP Platforms Roadmap on Slide 32</a:t>
            </a:r>
          </a:p>
        </p:txBody>
      </p:sp>
      <p:grpSp>
        <p:nvGrpSpPr>
          <p:cNvPr id="103" name="Group 102">
            <a:extLst>
              <a:ext uri="{FF2B5EF4-FFF2-40B4-BE49-F238E27FC236}">
                <a16:creationId xmlns:a16="http://schemas.microsoft.com/office/drawing/2014/main" id="{A814F5F2-D5A7-4543-A62C-6C152D71D4B5}"/>
              </a:ext>
            </a:extLst>
          </p:cNvPr>
          <p:cNvGrpSpPr/>
          <p:nvPr/>
        </p:nvGrpSpPr>
        <p:grpSpPr>
          <a:xfrm>
            <a:off x="10872442" y="1765561"/>
            <a:ext cx="685800" cy="123111"/>
            <a:chOff x="10690420" y="1765561"/>
            <a:chExt cx="685800" cy="123111"/>
          </a:xfrm>
        </p:grpSpPr>
        <p:sp>
          <p:nvSpPr>
            <p:cNvPr id="107" name="Progress">
              <a:extLst>
                <a:ext uri="{FF2B5EF4-FFF2-40B4-BE49-F238E27FC236}">
                  <a16:creationId xmlns:a16="http://schemas.microsoft.com/office/drawing/2014/main" id="{ABDD4405-57CD-CF4B-A479-8B11CCF890A6}"/>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8" name="TextBox 107">
              <a:extLst>
                <a:ext uri="{FF2B5EF4-FFF2-40B4-BE49-F238E27FC236}">
                  <a16:creationId xmlns:a16="http://schemas.microsoft.com/office/drawing/2014/main" id="{ECA75648-ACE8-2947-9BE5-63353BD57690}"/>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04" name="Group 103">
            <a:extLst>
              <a:ext uri="{FF2B5EF4-FFF2-40B4-BE49-F238E27FC236}">
                <a16:creationId xmlns:a16="http://schemas.microsoft.com/office/drawing/2014/main" id="{B10ABED3-539C-014D-853F-B25E60FDEE6B}"/>
              </a:ext>
            </a:extLst>
          </p:cNvPr>
          <p:cNvGrpSpPr/>
          <p:nvPr/>
        </p:nvGrpSpPr>
        <p:grpSpPr>
          <a:xfrm>
            <a:off x="9637826" y="1765561"/>
            <a:ext cx="1055115" cy="123111"/>
            <a:chOff x="9654540" y="1759593"/>
            <a:chExt cx="1055115" cy="123111"/>
          </a:xfrm>
        </p:grpSpPr>
        <p:sp>
          <p:nvSpPr>
            <p:cNvPr id="105" name="Progress">
              <a:extLst>
                <a:ext uri="{FF2B5EF4-FFF2-40B4-BE49-F238E27FC236}">
                  <a16:creationId xmlns:a16="http://schemas.microsoft.com/office/drawing/2014/main" id="{FF6F519D-8CC4-D34E-980B-78278BA7449E}"/>
                </a:ext>
              </a:extLst>
            </p:cNvPr>
            <p:cNvSpPr/>
            <p:nvPr/>
          </p:nvSpPr>
          <p:spPr>
            <a:xfrm flipV="1">
              <a:off x="10294620" y="1784572"/>
              <a:ext cx="415035" cy="73152"/>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6" name="TextBox 105">
              <a:extLst>
                <a:ext uri="{FF2B5EF4-FFF2-40B4-BE49-F238E27FC236}">
                  <a16:creationId xmlns:a16="http://schemas.microsoft.com/office/drawing/2014/main" id="{3DFD1FA5-2AA6-C54F-9857-DE33D07D4C5C}"/>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solidFill>
                    <a:schemeClr val="bg2">
                      <a:lumMod val="50000"/>
                    </a:schemeClr>
                  </a:solidFill>
                  <a:latin typeface="Meta Offc Pro Normal" panose="020B0504030101020102" pitchFamily="34" charset="0"/>
                </a:rPr>
                <a:t>Cloud Ready</a:t>
              </a:r>
            </a:p>
          </p:txBody>
        </p:sp>
      </p:grpSp>
      <p:sp>
        <p:nvSpPr>
          <p:cNvPr id="72" name="Progress">
            <a:extLst>
              <a:ext uri="{FF2B5EF4-FFF2-40B4-BE49-F238E27FC236}">
                <a16:creationId xmlns:a16="http://schemas.microsoft.com/office/drawing/2014/main" id="{10DA2241-677E-B44A-A18F-4F4438DA742D}"/>
              </a:ext>
            </a:extLst>
          </p:cNvPr>
          <p:cNvSpPr/>
          <p:nvPr/>
        </p:nvSpPr>
        <p:spPr>
          <a:xfrm>
            <a:off x="5431869" y="2250875"/>
            <a:ext cx="44790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4a, b, c</a:t>
            </a:r>
            <a:endParaRPr lang="ru-RU" sz="600" dirty="0">
              <a:solidFill>
                <a:schemeClr val="tx1"/>
              </a:solidFill>
              <a:latin typeface="Meta Offc Pro Normal" panose="020B0504030101020102" pitchFamily="34" charset="0"/>
            </a:endParaRPr>
          </a:p>
        </p:txBody>
      </p:sp>
      <p:sp>
        <p:nvSpPr>
          <p:cNvPr id="73" name="Progress">
            <a:extLst>
              <a:ext uri="{FF2B5EF4-FFF2-40B4-BE49-F238E27FC236}">
                <a16:creationId xmlns:a16="http://schemas.microsoft.com/office/drawing/2014/main" id="{AC3DF388-6F42-4249-9461-2C71BDF970A6}"/>
              </a:ext>
            </a:extLst>
          </p:cNvPr>
          <p:cNvSpPr/>
          <p:nvPr/>
        </p:nvSpPr>
        <p:spPr>
          <a:xfrm>
            <a:off x="5461608" y="2455922"/>
            <a:ext cx="61307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4b</a:t>
            </a:r>
            <a:endParaRPr lang="ru-RU" sz="600" dirty="0">
              <a:solidFill>
                <a:schemeClr val="tx1"/>
              </a:solidFill>
              <a:latin typeface="Meta Offc Pro Normal" panose="020B0504030101020102" pitchFamily="34" charset="0"/>
            </a:endParaRPr>
          </a:p>
        </p:txBody>
      </p:sp>
      <p:sp>
        <p:nvSpPr>
          <p:cNvPr id="74" name="Progress">
            <a:extLst>
              <a:ext uri="{FF2B5EF4-FFF2-40B4-BE49-F238E27FC236}">
                <a16:creationId xmlns:a16="http://schemas.microsoft.com/office/drawing/2014/main" id="{59005214-B906-824A-859A-84E98F6AF9E6}"/>
              </a:ext>
            </a:extLst>
          </p:cNvPr>
          <p:cNvSpPr/>
          <p:nvPr/>
        </p:nvSpPr>
        <p:spPr>
          <a:xfrm>
            <a:off x="6145520" y="2660969"/>
            <a:ext cx="101292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5c</a:t>
            </a:r>
            <a:endParaRPr lang="ru-RU" sz="600" dirty="0">
              <a:solidFill>
                <a:schemeClr val="tx1"/>
              </a:solidFill>
              <a:latin typeface="Meta Offc Pro Normal" panose="020B0504030101020102" pitchFamily="34" charset="0"/>
            </a:endParaRPr>
          </a:p>
        </p:txBody>
      </p:sp>
      <p:sp>
        <p:nvSpPr>
          <p:cNvPr id="75" name="Progress">
            <a:extLst>
              <a:ext uri="{FF2B5EF4-FFF2-40B4-BE49-F238E27FC236}">
                <a16:creationId xmlns:a16="http://schemas.microsoft.com/office/drawing/2014/main" id="{D5796890-3947-BA46-80AC-D7C5311399C5}"/>
              </a:ext>
            </a:extLst>
          </p:cNvPr>
          <p:cNvSpPr/>
          <p:nvPr/>
        </p:nvSpPr>
        <p:spPr>
          <a:xfrm>
            <a:off x="6474478" y="2866016"/>
            <a:ext cx="68396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5c</a:t>
            </a:r>
            <a:endParaRPr lang="ru-RU" sz="600" dirty="0">
              <a:solidFill>
                <a:schemeClr val="tx1"/>
              </a:solidFill>
              <a:latin typeface="Meta Offc Pro Normal" panose="020B0504030101020102" pitchFamily="34" charset="0"/>
            </a:endParaRPr>
          </a:p>
        </p:txBody>
      </p:sp>
      <p:sp>
        <p:nvSpPr>
          <p:cNvPr id="76" name="Progress">
            <a:extLst>
              <a:ext uri="{FF2B5EF4-FFF2-40B4-BE49-F238E27FC236}">
                <a16:creationId xmlns:a16="http://schemas.microsoft.com/office/drawing/2014/main" id="{B5CBED4E-D6E6-694D-B44D-4D22AC416B4D}"/>
              </a:ext>
            </a:extLst>
          </p:cNvPr>
          <p:cNvSpPr/>
          <p:nvPr/>
        </p:nvSpPr>
        <p:spPr>
          <a:xfrm>
            <a:off x="5209008" y="3071061"/>
            <a:ext cx="151082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4c</a:t>
            </a:r>
            <a:endParaRPr lang="ru-RU" sz="600" dirty="0">
              <a:solidFill>
                <a:schemeClr val="tx1"/>
              </a:solidFill>
              <a:latin typeface="Meta Offc Pro Normal" panose="020B0504030101020102" pitchFamily="34" charset="0"/>
            </a:endParaRPr>
          </a:p>
        </p:txBody>
      </p:sp>
      <p:sp>
        <p:nvSpPr>
          <p:cNvPr id="80" name="Progress">
            <a:extLst>
              <a:ext uri="{FF2B5EF4-FFF2-40B4-BE49-F238E27FC236}">
                <a16:creationId xmlns:a16="http://schemas.microsoft.com/office/drawing/2014/main" id="{146127EB-E63D-4048-88FC-A013F107E0DA}"/>
              </a:ext>
            </a:extLst>
          </p:cNvPr>
          <p:cNvSpPr/>
          <p:nvPr/>
        </p:nvSpPr>
        <p:spPr>
          <a:xfrm rot="10800000" flipV="1">
            <a:off x="3972023" y="2045828"/>
            <a:ext cx="1773936" cy="91440"/>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4a, b, c</a:t>
            </a:r>
            <a:endParaRPr lang="ru-RU" sz="600" dirty="0">
              <a:solidFill>
                <a:schemeClr val="tx1"/>
              </a:solidFill>
            </a:endParaRPr>
          </a:p>
        </p:txBody>
      </p:sp>
      <p:sp>
        <p:nvSpPr>
          <p:cNvPr id="83" name="TextBox 82">
            <a:extLst>
              <a:ext uri="{FF2B5EF4-FFF2-40B4-BE49-F238E27FC236}">
                <a16:creationId xmlns:a16="http://schemas.microsoft.com/office/drawing/2014/main" id="{A5E5E3F9-4212-3744-BB66-81B34ABD3D39}"/>
              </a:ext>
            </a:extLst>
          </p:cNvPr>
          <p:cNvSpPr txBox="1"/>
          <p:nvPr/>
        </p:nvSpPr>
        <p:spPr>
          <a:xfrm>
            <a:off x="5752845" y="199755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1a</a:t>
            </a:r>
          </a:p>
        </p:txBody>
      </p:sp>
      <p:sp>
        <p:nvSpPr>
          <p:cNvPr id="84" name="TextBox 83">
            <a:extLst>
              <a:ext uri="{FF2B5EF4-FFF2-40B4-BE49-F238E27FC236}">
                <a16:creationId xmlns:a16="http://schemas.microsoft.com/office/drawing/2014/main" id="{A95B296E-6392-0E42-B396-94C42CFDF3DE}"/>
              </a:ext>
            </a:extLst>
          </p:cNvPr>
          <p:cNvSpPr txBox="1"/>
          <p:nvPr/>
        </p:nvSpPr>
        <p:spPr>
          <a:xfrm>
            <a:off x="5882485" y="221807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1b</a:t>
            </a:r>
          </a:p>
        </p:txBody>
      </p:sp>
      <p:sp>
        <p:nvSpPr>
          <p:cNvPr id="86" name="TextBox 85">
            <a:extLst>
              <a:ext uri="{FF2B5EF4-FFF2-40B4-BE49-F238E27FC236}">
                <a16:creationId xmlns:a16="http://schemas.microsoft.com/office/drawing/2014/main" id="{311DFC61-03CF-CD41-A2B7-56ACB8541838}"/>
              </a:ext>
            </a:extLst>
          </p:cNvPr>
          <p:cNvSpPr txBox="1"/>
          <p:nvPr/>
        </p:nvSpPr>
        <p:spPr>
          <a:xfrm>
            <a:off x="6087454" y="242053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1c</a:t>
            </a:r>
          </a:p>
        </p:txBody>
      </p:sp>
      <p:sp>
        <p:nvSpPr>
          <p:cNvPr id="88" name="TextBox 87">
            <a:extLst>
              <a:ext uri="{FF2B5EF4-FFF2-40B4-BE49-F238E27FC236}">
                <a16:creationId xmlns:a16="http://schemas.microsoft.com/office/drawing/2014/main" id="{A4F8F7D8-4A22-124E-8967-E3751CC62463}"/>
              </a:ext>
            </a:extLst>
          </p:cNvPr>
          <p:cNvSpPr txBox="1"/>
          <p:nvPr/>
        </p:nvSpPr>
        <p:spPr>
          <a:xfrm>
            <a:off x="7158446" y="262782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1d</a:t>
            </a:r>
          </a:p>
        </p:txBody>
      </p:sp>
      <p:sp>
        <p:nvSpPr>
          <p:cNvPr id="89" name="TextBox 88">
            <a:extLst>
              <a:ext uri="{FF2B5EF4-FFF2-40B4-BE49-F238E27FC236}">
                <a16:creationId xmlns:a16="http://schemas.microsoft.com/office/drawing/2014/main" id="{599CB391-EC39-1D40-8AB6-F0D5DCA52216}"/>
              </a:ext>
            </a:extLst>
          </p:cNvPr>
          <p:cNvSpPr txBox="1"/>
          <p:nvPr/>
        </p:nvSpPr>
        <p:spPr>
          <a:xfrm>
            <a:off x="7158446" y="282808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1e</a:t>
            </a:r>
          </a:p>
        </p:txBody>
      </p:sp>
      <p:sp>
        <p:nvSpPr>
          <p:cNvPr id="91" name="TextBox 90">
            <a:extLst>
              <a:ext uri="{FF2B5EF4-FFF2-40B4-BE49-F238E27FC236}">
                <a16:creationId xmlns:a16="http://schemas.microsoft.com/office/drawing/2014/main" id="{B82C79BC-35F5-CB4B-9D75-1173A0483003}"/>
              </a:ext>
            </a:extLst>
          </p:cNvPr>
          <p:cNvSpPr txBox="1"/>
          <p:nvPr/>
        </p:nvSpPr>
        <p:spPr>
          <a:xfrm>
            <a:off x="6719832" y="303983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1f</a:t>
            </a:r>
          </a:p>
        </p:txBody>
      </p:sp>
      <p:sp>
        <p:nvSpPr>
          <p:cNvPr id="77" name="Progress">
            <a:extLst>
              <a:ext uri="{FF2B5EF4-FFF2-40B4-BE49-F238E27FC236}">
                <a16:creationId xmlns:a16="http://schemas.microsoft.com/office/drawing/2014/main" id="{0C0C702C-8982-A646-9799-DA72DFCD9B54}"/>
              </a:ext>
            </a:extLst>
          </p:cNvPr>
          <p:cNvSpPr/>
          <p:nvPr/>
        </p:nvSpPr>
        <p:spPr>
          <a:xfrm>
            <a:off x="3971102" y="3395621"/>
            <a:ext cx="70143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99" name="TextBox 98">
            <a:extLst>
              <a:ext uri="{FF2B5EF4-FFF2-40B4-BE49-F238E27FC236}">
                <a16:creationId xmlns:a16="http://schemas.microsoft.com/office/drawing/2014/main" id="{6930C6CA-0EEC-BC47-B3A2-AB5246D30782}"/>
              </a:ext>
            </a:extLst>
          </p:cNvPr>
          <p:cNvSpPr txBox="1"/>
          <p:nvPr/>
        </p:nvSpPr>
        <p:spPr>
          <a:xfrm>
            <a:off x="4672538" y="336439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2a</a:t>
            </a:r>
          </a:p>
        </p:txBody>
      </p:sp>
      <p:sp>
        <p:nvSpPr>
          <p:cNvPr id="78" name="Progress">
            <a:extLst>
              <a:ext uri="{FF2B5EF4-FFF2-40B4-BE49-F238E27FC236}">
                <a16:creationId xmlns:a16="http://schemas.microsoft.com/office/drawing/2014/main" id="{5AD4F53E-5954-BC45-B3B7-49B590C1D31F}"/>
              </a:ext>
            </a:extLst>
          </p:cNvPr>
          <p:cNvSpPr/>
          <p:nvPr/>
        </p:nvSpPr>
        <p:spPr>
          <a:xfrm>
            <a:off x="3968790" y="3850144"/>
            <a:ext cx="82021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100" name="TextBox 99">
            <a:extLst>
              <a:ext uri="{FF2B5EF4-FFF2-40B4-BE49-F238E27FC236}">
                <a16:creationId xmlns:a16="http://schemas.microsoft.com/office/drawing/2014/main" id="{8F61514E-929E-494B-A625-FEC6FD9DC248}"/>
              </a:ext>
            </a:extLst>
          </p:cNvPr>
          <p:cNvSpPr txBox="1"/>
          <p:nvPr/>
        </p:nvSpPr>
        <p:spPr>
          <a:xfrm>
            <a:off x="4786838" y="381892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2b</a:t>
            </a:r>
          </a:p>
        </p:txBody>
      </p:sp>
      <p:sp>
        <p:nvSpPr>
          <p:cNvPr id="79" name="Progress">
            <a:extLst>
              <a:ext uri="{FF2B5EF4-FFF2-40B4-BE49-F238E27FC236}">
                <a16:creationId xmlns:a16="http://schemas.microsoft.com/office/drawing/2014/main" id="{A6B57CF4-9A21-FF41-9521-8857FA151BBF}"/>
              </a:ext>
            </a:extLst>
          </p:cNvPr>
          <p:cNvSpPr/>
          <p:nvPr/>
        </p:nvSpPr>
        <p:spPr>
          <a:xfrm>
            <a:off x="4198229" y="4304667"/>
            <a:ext cx="136476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101" name="TextBox 100">
            <a:extLst>
              <a:ext uri="{FF2B5EF4-FFF2-40B4-BE49-F238E27FC236}">
                <a16:creationId xmlns:a16="http://schemas.microsoft.com/office/drawing/2014/main" id="{8E244904-54D3-F24F-8784-5E3B9DD75062}"/>
              </a:ext>
            </a:extLst>
          </p:cNvPr>
          <p:cNvSpPr txBox="1"/>
          <p:nvPr/>
        </p:nvSpPr>
        <p:spPr>
          <a:xfrm>
            <a:off x="5558429" y="427344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2c</a:t>
            </a:r>
          </a:p>
        </p:txBody>
      </p:sp>
      <p:sp>
        <p:nvSpPr>
          <p:cNvPr id="110" name="Progress">
            <a:extLst>
              <a:ext uri="{FF2B5EF4-FFF2-40B4-BE49-F238E27FC236}">
                <a16:creationId xmlns:a16="http://schemas.microsoft.com/office/drawing/2014/main" id="{6796680B-65D3-1D46-9C3B-4BBA8E3C9773}"/>
              </a:ext>
            </a:extLst>
          </p:cNvPr>
          <p:cNvSpPr/>
          <p:nvPr/>
        </p:nvSpPr>
        <p:spPr>
          <a:xfrm>
            <a:off x="5154126" y="4759190"/>
            <a:ext cx="1565706" cy="9144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11" name="TextBox 110">
            <a:extLst>
              <a:ext uri="{FF2B5EF4-FFF2-40B4-BE49-F238E27FC236}">
                <a16:creationId xmlns:a16="http://schemas.microsoft.com/office/drawing/2014/main" id="{EBB13DAB-9841-E44C-BC19-41DFFADBD2D0}"/>
              </a:ext>
            </a:extLst>
          </p:cNvPr>
          <p:cNvSpPr txBox="1"/>
          <p:nvPr/>
        </p:nvSpPr>
        <p:spPr>
          <a:xfrm>
            <a:off x="8323535" y="4725734"/>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2d</a:t>
            </a:r>
          </a:p>
        </p:txBody>
      </p:sp>
      <p:sp>
        <p:nvSpPr>
          <p:cNvPr id="112" name="Progress">
            <a:extLst>
              <a:ext uri="{FF2B5EF4-FFF2-40B4-BE49-F238E27FC236}">
                <a16:creationId xmlns:a16="http://schemas.microsoft.com/office/drawing/2014/main" id="{4F959C0B-17F3-E54D-B8A4-F7AD32A435BC}"/>
              </a:ext>
            </a:extLst>
          </p:cNvPr>
          <p:cNvSpPr/>
          <p:nvPr/>
        </p:nvSpPr>
        <p:spPr>
          <a:xfrm>
            <a:off x="6618572" y="4759190"/>
            <a:ext cx="1720127"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nvGrpSpPr>
          <p:cNvPr id="127" name="Group 126">
            <a:extLst>
              <a:ext uri="{FF2B5EF4-FFF2-40B4-BE49-F238E27FC236}">
                <a16:creationId xmlns:a16="http://schemas.microsoft.com/office/drawing/2014/main" id="{264334A1-0E1F-B046-9B4E-82450E89DB1E}"/>
              </a:ext>
            </a:extLst>
          </p:cNvPr>
          <p:cNvGrpSpPr/>
          <p:nvPr/>
        </p:nvGrpSpPr>
        <p:grpSpPr>
          <a:xfrm>
            <a:off x="4008476" y="1927821"/>
            <a:ext cx="4575857" cy="4487291"/>
            <a:chOff x="4008476" y="1927821"/>
            <a:chExt cx="4575857" cy="4487291"/>
          </a:xfrm>
        </p:grpSpPr>
        <p:cxnSp>
          <p:nvCxnSpPr>
            <p:cNvPr id="128" name="Straight Connector 127">
              <a:extLst>
                <a:ext uri="{FF2B5EF4-FFF2-40B4-BE49-F238E27FC236}">
                  <a16:creationId xmlns:a16="http://schemas.microsoft.com/office/drawing/2014/main" id="{406B5B3E-A67E-6048-80EF-B55BBF96A81E}"/>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28AC4B3-0654-B648-9D99-A4C9CF70A307}"/>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324B278-9923-4E43-91C9-A95884E3F346}"/>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01F47FD-B3D2-B944-9DBD-E0D3EA5AEBF8}"/>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967FEFB-E020-8E45-AD60-EFEF2FE7819A}"/>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8A94BEC-C50C-D54C-9D16-0DBF14427B79}"/>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EDB3DC5-6F9F-C746-BCF4-CE05C810C120}"/>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5CB6526-E238-1046-99A0-75B69EA71211}"/>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6E950F0-365A-4443-ADE4-028A2CED98D3}"/>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EB6667D-6C0D-6342-80E8-4F38F4A3E113}"/>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817CBE4-F4E8-BF41-BD3B-0AA243F9DE5B}"/>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FB85458-9520-3041-B8CF-25B47E6C90CB}"/>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9FFEF838-5017-DF45-8343-D10006091A06}"/>
                </a:ext>
              </a:extLst>
            </p:cNvPr>
            <p:cNvGrpSpPr/>
            <p:nvPr/>
          </p:nvGrpSpPr>
          <p:grpSpPr>
            <a:xfrm>
              <a:off x="4008476" y="6199668"/>
              <a:ext cx="4575857" cy="215444"/>
              <a:chOff x="4008476" y="6199668"/>
              <a:chExt cx="4575857" cy="215444"/>
            </a:xfrm>
          </p:grpSpPr>
          <p:sp>
            <p:nvSpPr>
              <p:cNvPr id="141" name="Oval 140">
                <a:extLst>
                  <a:ext uri="{FF2B5EF4-FFF2-40B4-BE49-F238E27FC236}">
                    <a16:creationId xmlns:a16="http://schemas.microsoft.com/office/drawing/2014/main" id="{30EAB24A-C621-4F47-A790-88A41D99F06A}"/>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42" name="Oval 141">
                <a:extLst>
                  <a:ext uri="{FF2B5EF4-FFF2-40B4-BE49-F238E27FC236}">
                    <a16:creationId xmlns:a16="http://schemas.microsoft.com/office/drawing/2014/main" id="{76A41244-1DEC-C44C-A34B-45689FEBED9A}"/>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43" name="Oval 142">
                <a:extLst>
                  <a:ext uri="{FF2B5EF4-FFF2-40B4-BE49-F238E27FC236}">
                    <a16:creationId xmlns:a16="http://schemas.microsoft.com/office/drawing/2014/main" id="{5991B005-493D-834B-9A88-2245EC7328F5}"/>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44" name="Oval 143">
                <a:extLst>
                  <a:ext uri="{FF2B5EF4-FFF2-40B4-BE49-F238E27FC236}">
                    <a16:creationId xmlns:a16="http://schemas.microsoft.com/office/drawing/2014/main" id="{CF2BAEBF-97D3-6A49-BAA3-2C9551468F0F}"/>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45" name="Oval 144">
                <a:extLst>
                  <a:ext uri="{FF2B5EF4-FFF2-40B4-BE49-F238E27FC236}">
                    <a16:creationId xmlns:a16="http://schemas.microsoft.com/office/drawing/2014/main" id="{F486E4D5-512B-5645-99E8-92216A7FBE77}"/>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46" name="Oval 145">
                <a:extLst>
                  <a:ext uri="{FF2B5EF4-FFF2-40B4-BE49-F238E27FC236}">
                    <a16:creationId xmlns:a16="http://schemas.microsoft.com/office/drawing/2014/main" id="{EF14EEC9-648F-1043-B666-B0DDC13786DB}"/>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47" name="Oval 146">
                <a:extLst>
                  <a:ext uri="{FF2B5EF4-FFF2-40B4-BE49-F238E27FC236}">
                    <a16:creationId xmlns:a16="http://schemas.microsoft.com/office/drawing/2014/main" id="{BCA0DD04-3663-C642-BD3D-06EDE5802EAD}"/>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48" name="Oval 147">
                <a:extLst>
                  <a:ext uri="{FF2B5EF4-FFF2-40B4-BE49-F238E27FC236}">
                    <a16:creationId xmlns:a16="http://schemas.microsoft.com/office/drawing/2014/main" id="{69C3B53E-529D-8145-8D1A-4A75D623FDE6}"/>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49" name="Oval 148">
                <a:extLst>
                  <a:ext uri="{FF2B5EF4-FFF2-40B4-BE49-F238E27FC236}">
                    <a16:creationId xmlns:a16="http://schemas.microsoft.com/office/drawing/2014/main" id="{9FE8CD20-8AFA-C944-8243-4EB4E66667D8}"/>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50" name="Oval 149">
                <a:extLst>
                  <a:ext uri="{FF2B5EF4-FFF2-40B4-BE49-F238E27FC236}">
                    <a16:creationId xmlns:a16="http://schemas.microsoft.com/office/drawing/2014/main" id="{36760C8B-7FB1-F84E-ADD4-F70AFAE7D1C0}"/>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1" name="Oval 150">
                <a:extLst>
                  <a:ext uri="{FF2B5EF4-FFF2-40B4-BE49-F238E27FC236}">
                    <a16:creationId xmlns:a16="http://schemas.microsoft.com/office/drawing/2014/main" id="{7D160BCA-587C-0444-A774-C7DEA70867F2}"/>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2" name="Oval 151">
                <a:extLst>
                  <a:ext uri="{FF2B5EF4-FFF2-40B4-BE49-F238E27FC236}">
                    <a16:creationId xmlns:a16="http://schemas.microsoft.com/office/drawing/2014/main" id="{528422D5-6ECC-EE43-98D5-5DEF6D551655}"/>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3" name="TextBox 152">
                <a:extLst>
                  <a:ext uri="{FF2B5EF4-FFF2-40B4-BE49-F238E27FC236}">
                    <a16:creationId xmlns:a16="http://schemas.microsoft.com/office/drawing/2014/main" id="{E9C9EC04-1BF8-AF49-AF5E-59DF0B093DB2}"/>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3174947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EA7866-EB3F-0F48-BEFD-AEEE7131E7D9}"/>
              </a:ext>
            </a:extLst>
          </p:cNvPr>
          <p:cNvGraphicFramePr>
            <a:graphicFrameLocks/>
          </p:cNvGraphicFramePr>
          <p:nvPr>
            <p:extLst/>
          </p:nvPr>
        </p:nvGraphicFramePr>
        <p:xfrm>
          <a:off x="533400" y="1444752"/>
          <a:ext cx="11201400" cy="3101671"/>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638069">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Acquisition</a:t>
                      </a:r>
                      <a:r>
                        <a:rPr lang="en-US" sz="800" b="0" i="0" cap="none" spc="0" baseline="0" dirty="0">
                          <a:ln w="0"/>
                          <a:solidFill>
                            <a:srgbClr val="474747"/>
                          </a:solidFill>
                          <a:effectLst/>
                          <a:latin typeface="Meta Offc Pro Normal" panose="020B0504030101020102" pitchFamily="34" charset="0"/>
                        </a:rPr>
                        <a:t> Value Stream (AVS)</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Acquisition Platform Modernization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Acquisition Blaze Releases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Small Business Card (SBC) MVP 1</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Instant Credit</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0">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Collections Value Stream (CVS)</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CMA BI on Cloud</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Migration of Collection Decisioning to FICO DMP</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1216152">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Portfolio</a:t>
                      </a:r>
                      <a:r>
                        <a:rPr lang="en-US" sz="800" b="0" i="0" cap="none" spc="0" baseline="0" dirty="0">
                          <a:ln w="0"/>
                          <a:solidFill>
                            <a:srgbClr val="474747"/>
                          </a:solidFill>
                          <a:effectLst/>
                          <a:latin typeface="Meta Offc Pro Normal" panose="020B0504030101020102" pitchFamily="34" charset="0"/>
                        </a:rPr>
                        <a:t> </a:t>
                      </a:r>
                      <a:r>
                        <a:rPr lang="en-US" sz="800" b="0" i="0" cap="none" spc="0" dirty="0">
                          <a:ln w="0"/>
                          <a:solidFill>
                            <a:srgbClr val="474747"/>
                          </a:solidFill>
                          <a:effectLst/>
                          <a:latin typeface="Meta Offc Pro Normal" panose="020B0504030101020102" pitchFamily="34" charset="0"/>
                        </a:rPr>
                        <a:t>Value Stream (PVS)</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Strategy Delivery</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Model Retirement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Model Delivery</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Disruptive Events MVP 3, 4</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Recurring Billing MVP 1</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Small Business Card (SBC) MVP 1</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Web Target Releases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LIR Infrastructure Modernization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FICO Decision Optimizer</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FICO Operations and FICO on Statements </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Document Tracking for Statements </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CCS Releases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bl>
          </a:graphicData>
        </a:graphic>
      </p:graphicFrame>
      <p:sp>
        <p:nvSpPr>
          <p:cNvPr id="122" name="Text Placeholder 2">
            <a:extLst>
              <a:ext uri="{FF2B5EF4-FFF2-40B4-BE49-F238E27FC236}">
                <a16:creationId xmlns:a16="http://schemas.microsoft.com/office/drawing/2014/main" id="{7C2C6DE1-12CC-4549-B7E2-C914E0A90ACB}"/>
              </a:ext>
            </a:extLst>
          </p:cNvPr>
          <p:cNvSpPr>
            <a:spLocks noGrp="1"/>
          </p:cNvSpPr>
          <p:nvPr>
            <p:ph type="body" sz="quarter" idx="10"/>
          </p:nvPr>
        </p:nvSpPr>
        <p:spPr>
          <a:xfrm>
            <a:off x="457200" y="685799"/>
            <a:ext cx="11277600" cy="924545"/>
          </a:xfrm>
        </p:spPr>
        <p:txBody>
          <a:bodyPr>
            <a:normAutofit/>
          </a:bodyPr>
          <a:lstStyle/>
          <a:p>
            <a:r>
              <a:rPr lang="en-US" dirty="0"/>
              <a:t>2018 to 2020 Roadmap: Card</a:t>
            </a:r>
          </a:p>
        </p:txBody>
      </p:sp>
      <p:sp>
        <p:nvSpPr>
          <p:cNvPr id="123" name="Rounded Rectangle 122">
            <a:extLst>
              <a:ext uri="{FF2B5EF4-FFF2-40B4-BE49-F238E27FC236}">
                <a16:creationId xmlns:a16="http://schemas.microsoft.com/office/drawing/2014/main" id="{10711AAB-1350-C745-807E-F0F61EF9A73F}"/>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24" name="Rounded Rectangle 123">
            <a:extLst>
              <a:ext uri="{FF2B5EF4-FFF2-40B4-BE49-F238E27FC236}">
                <a16:creationId xmlns:a16="http://schemas.microsoft.com/office/drawing/2014/main" id="{EEE151CC-80E1-D146-B878-F32AA9D4280A}"/>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25" name="Rounded Rectangle 124">
            <a:extLst>
              <a:ext uri="{FF2B5EF4-FFF2-40B4-BE49-F238E27FC236}">
                <a16:creationId xmlns:a16="http://schemas.microsoft.com/office/drawing/2014/main" id="{B7529A21-DCA2-874C-824C-E3DB6C6E8075}"/>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26" name="Rounded Rectangle 125">
            <a:extLst>
              <a:ext uri="{FF2B5EF4-FFF2-40B4-BE49-F238E27FC236}">
                <a16:creationId xmlns:a16="http://schemas.microsoft.com/office/drawing/2014/main" id="{56219918-8A6A-F24F-8C1F-FFD987E36C9E}"/>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127" name="Rounded Rectangle 126">
            <a:extLst>
              <a:ext uri="{FF2B5EF4-FFF2-40B4-BE49-F238E27FC236}">
                <a16:creationId xmlns:a16="http://schemas.microsoft.com/office/drawing/2014/main" id="{4A7A66ED-6E14-D64B-9BCE-F2C1DBAAC43F}"/>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128" name="Rounded Rectangle 127">
            <a:extLst>
              <a:ext uri="{FF2B5EF4-FFF2-40B4-BE49-F238E27FC236}">
                <a16:creationId xmlns:a16="http://schemas.microsoft.com/office/drawing/2014/main" id="{5B3838FF-15F4-AF4D-B575-70DDAFF1B044}"/>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129" name="Rectangle 128">
            <a:extLst>
              <a:ext uri="{FF2B5EF4-FFF2-40B4-BE49-F238E27FC236}">
                <a16:creationId xmlns:a16="http://schemas.microsoft.com/office/drawing/2014/main" id="{FD448925-5793-A84A-B223-6F105021FC18}"/>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183" name="Group 182">
            <a:extLst>
              <a:ext uri="{FF2B5EF4-FFF2-40B4-BE49-F238E27FC236}">
                <a16:creationId xmlns:a16="http://schemas.microsoft.com/office/drawing/2014/main" id="{7F23A2E2-C27A-354E-8D4D-7DCD7E299BBC}"/>
              </a:ext>
            </a:extLst>
          </p:cNvPr>
          <p:cNvGrpSpPr/>
          <p:nvPr/>
        </p:nvGrpSpPr>
        <p:grpSpPr>
          <a:xfrm>
            <a:off x="9637826" y="1765561"/>
            <a:ext cx="1920416" cy="123111"/>
            <a:chOff x="9637826" y="1765561"/>
            <a:chExt cx="1920416" cy="123111"/>
          </a:xfrm>
        </p:grpSpPr>
        <p:grpSp>
          <p:nvGrpSpPr>
            <p:cNvPr id="184" name="Group 183">
              <a:extLst>
                <a:ext uri="{FF2B5EF4-FFF2-40B4-BE49-F238E27FC236}">
                  <a16:creationId xmlns:a16="http://schemas.microsoft.com/office/drawing/2014/main" id="{6C8DB5DB-4E0B-A045-882C-65F5A80C808A}"/>
                </a:ext>
              </a:extLst>
            </p:cNvPr>
            <p:cNvGrpSpPr/>
            <p:nvPr/>
          </p:nvGrpSpPr>
          <p:grpSpPr>
            <a:xfrm>
              <a:off x="10872442" y="1765561"/>
              <a:ext cx="685800" cy="123111"/>
              <a:chOff x="10690420" y="1765561"/>
              <a:chExt cx="685800" cy="123111"/>
            </a:xfrm>
          </p:grpSpPr>
          <p:sp>
            <p:nvSpPr>
              <p:cNvPr id="188" name="Progress">
                <a:extLst>
                  <a:ext uri="{FF2B5EF4-FFF2-40B4-BE49-F238E27FC236}">
                    <a16:creationId xmlns:a16="http://schemas.microsoft.com/office/drawing/2014/main" id="{390621DD-1D27-4A45-80DE-A16A2301F318}"/>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89" name="TextBox 188">
                <a:extLst>
                  <a:ext uri="{FF2B5EF4-FFF2-40B4-BE49-F238E27FC236}">
                    <a16:creationId xmlns:a16="http://schemas.microsoft.com/office/drawing/2014/main" id="{81532336-C812-9C42-B0D9-C8DAA0B76E6E}"/>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85" name="Group 184">
              <a:extLst>
                <a:ext uri="{FF2B5EF4-FFF2-40B4-BE49-F238E27FC236}">
                  <a16:creationId xmlns:a16="http://schemas.microsoft.com/office/drawing/2014/main" id="{8E435965-BC56-B743-A99D-8DD4CD7F2820}"/>
                </a:ext>
              </a:extLst>
            </p:cNvPr>
            <p:cNvGrpSpPr/>
            <p:nvPr/>
          </p:nvGrpSpPr>
          <p:grpSpPr>
            <a:xfrm>
              <a:off x="9637826" y="1765561"/>
              <a:ext cx="1055115" cy="123111"/>
              <a:chOff x="9654540" y="1759593"/>
              <a:chExt cx="1055115" cy="123111"/>
            </a:xfrm>
          </p:grpSpPr>
          <p:sp>
            <p:nvSpPr>
              <p:cNvPr id="186" name="Progress">
                <a:extLst>
                  <a:ext uri="{FF2B5EF4-FFF2-40B4-BE49-F238E27FC236}">
                    <a16:creationId xmlns:a16="http://schemas.microsoft.com/office/drawing/2014/main" id="{DB6EA6B0-0503-0E4B-BCA4-31D24B1B1405}"/>
                  </a:ext>
                </a:extLst>
              </p:cNvPr>
              <p:cNvSpPr/>
              <p:nvPr/>
            </p:nvSpPr>
            <p:spPr>
              <a:xfrm flipV="1">
                <a:off x="10294620" y="1784572"/>
                <a:ext cx="415035" cy="73152"/>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87" name="TextBox 186">
                <a:extLst>
                  <a:ext uri="{FF2B5EF4-FFF2-40B4-BE49-F238E27FC236}">
                    <a16:creationId xmlns:a16="http://schemas.microsoft.com/office/drawing/2014/main" id="{66AE23D1-AC17-2546-B45A-89680F6DA0FB}"/>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solidFill>
                      <a:schemeClr val="bg2">
                        <a:lumMod val="50000"/>
                      </a:schemeClr>
                    </a:solidFill>
                    <a:latin typeface="Meta Offc Pro Normal" panose="020B0504030101020102" pitchFamily="34" charset="0"/>
                  </a:rPr>
                  <a:t>Cloud Ready</a:t>
                </a:r>
              </a:p>
            </p:txBody>
          </p:sp>
        </p:grpSp>
      </p:grpSp>
      <p:sp>
        <p:nvSpPr>
          <p:cNvPr id="133" name="Progress">
            <a:extLst>
              <a:ext uri="{FF2B5EF4-FFF2-40B4-BE49-F238E27FC236}">
                <a16:creationId xmlns:a16="http://schemas.microsoft.com/office/drawing/2014/main" id="{13B60FCF-E86B-A149-B765-E7E2B2BC50A9}"/>
              </a:ext>
            </a:extLst>
          </p:cNvPr>
          <p:cNvSpPr/>
          <p:nvPr/>
        </p:nvSpPr>
        <p:spPr>
          <a:xfrm>
            <a:off x="4317564" y="2013186"/>
            <a:ext cx="285864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3c, 4a, 4b, 4c 4d, 5a, 5b, 5c</a:t>
            </a:r>
            <a:endParaRPr lang="ru-RU" sz="600" dirty="0">
              <a:solidFill>
                <a:schemeClr val="tx1"/>
              </a:solidFill>
              <a:latin typeface="Meta Offc Pro Normal" panose="020B0504030101020102" pitchFamily="34" charset="0"/>
            </a:endParaRPr>
          </a:p>
        </p:txBody>
      </p:sp>
      <p:sp>
        <p:nvSpPr>
          <p:cNvPr id="135" name="Progress">
            <a:extLst>
              <a:ext uri="{FF2B5EF4-FFF2-40B4-BE49-F238E27FC236}">
                <a16:creationId xmlns:a16="http://schemas.microsoft.com/office/drawing/2014/main" id="{BA9B5BCF-6F15-9A42-BFE4-AE8DCB706DA4}"/>
              </a:ext>
            </a:extLst>
          </p:cNvPr>
          <p:cNvSpPr/>
          <p:nvPr/>
        </p:nvSpPr>
        <p:spPr>
          <a:xfrm>
            <a:off x="4955846" y="2143382"/>
            <a:ext cx="222036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endParaRPr>
          </a:p>
        </p:txBody>
      </p:sp>
      <p:sp>
        <p:nvSpPr>
          <p:cNvPr id="146" name="Progress">
            <a:extLst>
              <a:ext uri="{FF2B5EF4-FFF2-40B4-BE49-F238E27FC236}">
                <a16:creationId xmlns:a16="http://schemas.microsoft.com/office/drawing/2014/main" id="{951C8C8E-F3E7-BC48-89F5-4FE071C1871A}"/>
              </a:ext>
            </a:extLst>
          </p:cNvPr>
          <p:cNvSpPr/>
          <p:nvPr/>
        </p:nvSpPr>
        <p:spPr>
          <a:xfrm>
            <a:off x="4191989" y="2143893"/>
            <a:ext cx="69330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58" name="Progress">
            <a:extLst>
              <a:ext uri="{FF2B5EF4-FFF2-40B4-BE49-F238E27FC236}">
                <a16:creationId xmlns:a16="http://schemas.microsoft.com/office/drawing/2014/main" id="{61EBB66E-0D83-BC4E-BE2E-A61BF39BFFC0}"/>
              </a:ext>
            </a:extLst>
          </p:cNvPr>
          <p:cNvSpPr/>
          <p:nvPr/>
        </p:nvSpPr>
        <p:spPr>
          <a:xfrm>
            <a:off x="3962550" y="2274600"/>
            <a:ext cx="92274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59" name="Progress">
            <a:extLst>
              <a:ext uri="{FF2B5EF4-FFF2-40B4-BE49-F238E27FC236}">
                <a16:creationId xmlns:a16="http://schemas.microsoft.com/office/drawing/2014/main" id="{EB44B07F-AD23-7C40-9879-8BC165132493}"/>
              </a:ext>
            </a:extLst>
          </p:cNvPr>
          <p:cNvSpPr/>
          <p:nvPr/>
        </p:nvSpPr>
        <p:spPr>
          <a:xfrm>
            <a:off x="5336538" y="2405307"/>
            <a:ext cx="59291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60" name="Progress">
            <a:extLst>
              <a:ext uri="{FF2B5EF4-FFF2-40B4-BE49-F238E27FC236}">
                <a16:creationId xmlns:a16="http://schemas.microsoft.com/office/drawing/2014/main" id="{660FDA69-5894-464C-80E4-83C6DAC3CEF9}"/>
              </a:ext>
            </a:extLst>
          </p:cNvPr>
          <p:cNvSpPr/>
          <p:nvPr/>
        </p:nvSpPr>
        <p:spPr>
          <a:xfrm>
            <a:off x="5732404" y="2668599"/>
            <a:ext cx="127376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   AAP 4a, b, c</a:t>
            </a:r>
            <a:endParaRPr lang="ru-RU" sz="600" dirty="0">
              <a:solidFill>
                <a:schemeClr val="tx1"/>
              </a:solidFill>
              <a:latin typeface="Meta Offc Pro Normal" panose="020B0504030101020102" pitchFamily="34" charset="0"/>
            </a:endParaRPr>
          </a:p>
        </p:txBody>
      </p:sp>
      <p:sp>
        <p:nvSpPr>
          <p:cNvPr id="161" name="Progress">
            <a:extLst>
              <a:ext uri="{FF2B5EF4-FFF2-40B4-BE49-F238E27FC236}">
                <a16:creationId xmlns:a16="http://schemas.microsoft.com/office/drawing/2014/main" id="{FA16F742-2BCE-B145-A164-587E284E62F9}"/>
              </a:ext>
            </a:extLst>
          </p:cNvPr>
          <p:cNvSpPr/>
          <p:nvPr/>
        </p:nvSpPr>
        <p:spPr>
          <a:xfrm>
            <a:off x="5416446" y="2803437"/>
            <a:ext cx="168494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76" name="TextBox 175">
            <a:extLst>
              <a:ext uri="{FF2B5EF4-FFF2-40B4-BE49-F238E27FC236}">
                <a16:creationId xmlns:a16="http://schemas.microsoft.com/office/drawing/2014/main" id="{4A42223F-9946-924C-B6EC-3F653C7FAD8C}"/>
              </a:ext>
            </a:extLst>
          </p:cNvPr>
          <p:cNvSpPr txBox="1"/>
          <p:nvPr/>
        </p:nvSpPr>
        <p:spPr>
          <a:xfrm>
            <a:off x="7176208" y="197567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1a</a:t>
            </a:r>
          </a:p>
        </p:txBody>
      </p:sp>
      <p:sp>
        <p:nvSpPr>
          <p:cNvPr id="177" name="TextBox 176">
            <a:extLst>
              <a:ext uri="{FF2B5EF4-FFF2-40B4-BE49-F238E27FC236}">
                <a16:creationId xmlns:a16="http://schemas.microsoft.com/office/drawing/2014/main" id="{7E4C64AE-16B5-8446-A7A9-AFA3ABDC932F}"/>
              </a:ext>
            </a:extLst>
          </p:cNvPr>
          <p:cNvSpPr txBox="1"/>
          <p:nvPr/>
        </p:nvSpPr>
        <p:spPr>
          <a:xfrm>
            <a:off x="7176208" y="2105019"/>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1b</a:t>
            </a:r>
          </a:p>
        </p:txBody>
      </p:sp>
      <p:sp>
        <p:nvSpPr>
          <p:cNvPr id="178" name="TextBox 177">
            <a:extLst>
              <a:ext uri="{FF2B5EF4-FFF2-40B4-BE49-F238E27FC236}">
                <a16:creationId xmlns:a16="http://schemas.microsoft.com/office/drawing/2014/main" id="{F3F9275F-42AE-2146-AE6F-41B7AC26E955}"/>
              </a:ext>
            </a:extLst>
          </p:cNvPr>
          <p:cNvSpPr txBox="1"/>
          <p:nvPr/>
        </p:nvSpPr>
        <p:spPr>
          <a:xfrm>
            <a:off x="4931901" y="224337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1c</a:t>
            </a:r>
          </a:p>
        </p:txBody>
      </p:sp>
      <p:sp>
        <p:nvSpPr>
          <p:cNvPr id="179" name="TextBox 178">
            <a:extLst>
              <a:ext uri="{FF2B5EF4-FFF2-40B4-BE49-F238E27FC236}">
                <a16:creationId xmlns:a16="http://schemas.microsoft.com/office/drawing/2014/main" id="{FB17EF80-D8F8-7342-BA5A-621A4F3B2617}"/>
              </a:ext>
            </a:extLst>
          </p:cNvPr>
          <p:cNvSpPr txBox="1"/>
          <p:nvPr/>
        </p:nvSpPr>
        <p:spPr>
          <a:xfrm>
            <a:off x="7007137" y="263407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2a</a:t>
            </a:r>
          </a:p>
        </p:txBody>
      </p:sp>
      <p:sp>
        <p:nvSpPr>
          <p:cNvPr id="180" name="TextBox 179">
            <a:extLst>
              <a:ext uri="{FF2B5EF4-FFF2-40B4-BE49-F238E27FC236}">
                <a16:creationId xmlns:a16="http://schemas.microsoft.com/office/drawing/2014/main" id="{11C9911D-D581-B844-8017-194D4082CF0E}"/>
              </a:ext>
            </a:extLst>
          </p:cNvPr>
          <p:cNvSpPr txBox="1"/>
          <p:nvPr/>
        </p:nvSpPr>
        <p:spPr>
          <a:xfrm>
            <a:off x="7101392" y="276710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2b</a:t>
            </a:r>
          </a:p>
        </p:txBody>
      </p:sp>
      <p:sp>
        <p:nvSpPr>
          <p:cNvPr id="196" name="TextBox 195">
            <a:extLst>
              <a:ext uri="{FF2B5EF4-FFF2-40B4-BE49-F238E27FC236}">
                <a16:creationId xmlns:a16="http://schemas.microsoft.com/office/drawing/2014/main" id="{883027BC-0ECC-3143-B3DF-D4AAAF3629A5}"/>
              </a:ext>
            </a:extLst>
          </p:cNvPr>
          <p:cNvSpPr txBox="1"/>
          <p:nvPr/>
        </p:nvSpPr>
        <p:spPr>
          <a:xfrm>
            <a:off x="5919106" y="2375280"/>
            <a:ext cx="284241"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1d</a:t>
            </a:r>
            <a:endParaRPr lang="en-US" sz="600" dirty="0">
              <a:latin typeface="Meta Offc Pro Normal" panose="020B0504030101020102" pitchFamily="34" charset="0"/>
            </a:endParaRPr>
          </a:p>
        </p:txBody>
      </p:sp>
      <p:sp>
        <p:nvSpPr>
          <p:cNvPr id="205" name="Progress">
            <a:extLst>
              <a:ext uri="{FF2B5EF4-FFF2-40B4-BE49-F238E27FC236}">
                <a16:creationId xmlns:a16="http://schemas.microsoft.com/office/drawing/2014/main" id="{AAE96813-707F-4647-A445-6D8561E6E83B}"/>
              </a:ext>
            </a:extLst>
          </p:cNvPr>
          <p:cNvSpPr/>
          <p:nvPr/>
        </p:nvSpPr>
        <p:spPr>
          <a:xfrm>
            <a:off x="3960404" y="3387878"/>
            <a:ext cx="112397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06" name="Progress">
            <a:extLst>
              <a:ext uri="{FF2B5EF4-FFF2-40B4-BE49-F238E27FC236}">
                <a16:creationId xmlns:a16="http://schemas.microsoft.com/office/drawing/2014/main" id="{5927DF26-2E88-7042-BCC9-99079926FFAA}"/>
              </a:ext>
            </a:extLst>
          </p:cNvPr>
          <p:cNvSpPr/>
          <p:nvPr/>
        </p:nvSpPr>
        <p:spPr>
          <a:xfrm>
            <a:off x="3960404" y="3516875"/>
            <a:ext cx="98911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08" name="Progress">
            <a:extLst>
              <a:ext uri="{FF2B5EF4-FFF2-40B4-BE49-F238E27FC236}">
                <a16:creationId xmlns:a16="http://schemas.microsoft.com/office/drawing/2014/main" id="{4BB469C3-C5F7-9C4C-96B1-E6764279DC3D}"/>
              </a:ext>
            </a:extLst>
          </p:cNvPr>
          <p:cNvSpPr/>
          <p:nvPr/>
        </p:nvSpPr>
        <p:spPr>
          <a:xfrm>
            <a:off x="3960404" y="3000887"/>
            <a:ext cx="69954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09" name="Progress">
            <a:extLst>
              <a:ext uri="{FF2B5EF4-FFF2-40B4-BE49-F238E27FC236}">
                <a16:creationId xmlns:a16="http://schemas.microsoft.com/office/drawing/2014/main" id="{7A0D6C89-8453-8442-AC35-369A0522A4DB}"/>
              </a:ext>
            </a:extLst>
          </p:cNvPr>
          <p:cNvSpPr/>
          <p:nvPr/>
        </p:nvSpPr>
        <p:spPr>
          <a:xfrm>
            <a:off x="4715946" y="3000887"/>
            <a:ext cx="229247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11" name="Progress">
            <a:extLst>
              <a:ext uri="{FF2B5EF4-FFF2-40B4-BE49-F238E27FC236}">
                <a16:creationId xmlns:a16="http://schemas.microsoft.com/office/drawing/2014/main" id="{AB9A075B-FF70-CB4A-B987-44411B8AB368}"/>
              </a:ext>
            </a:extLst>
          </p:cNvPr>
          <p:cNvSpPr/>
          <p:nvPr/>
        </p:nvSpPr>
        <p:spPr>
          <a:xfrm>
            <a:off x="3960404" y="3129884"/>
            <a:ext cx="69574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12" name="Progress">
            <a:extLst>
              <a:ext uri="{FF2B5EF4-FFF2-40B4-BE49-F238E27FC236}">
                <a16:creationId xmlns:a16="http://schemas.microsoft.com/office/drawing/2014/main" id="{1672C463-29B4-9848-B17D-10E9B49C62D7}"/>
              </a:ext>
            </a:extLst>
          </p:cNvPr>
          <p:cNvSpPr/>
          <p:nvPr/>
        </p:nvSpPr>
        <p:spPr>
          <a:xfrm>
            <a:off x="4715946" y="3130108"/>
            <a:ext cx="2292476"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14" name="Progress">
            <a:extLst>
              <a:ext uri="{FF2B5EF4-FFF2-40B4-BE49-F238E27FC236}">
                <a16:creationId xmlns:a16="http://schemas.microsoft.com/office/drawing/2014/main" id="{DBBB0770-0798-6F45-8C3D-6DC3BEA5E03C}"/>
              </a:ext>
            </a:extLst>
          </p:cNvPr>
          <p:cNvSpPr/>
          <p:nvPr/>
        </p:nvSpPr>
        <p:spPr>
          <a:xfrm>
            <a:off x="3960404" y="3258881"/>
            <a:ext cx="71518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15" name="Progress">
            <a:extLst>
              <a:ext uri="{FF2B5EF4-FFF2-40B4-BE49-F238E27FC236}">
                <a16:creationId xmlns:a16="http://schemas.microsoft.com/office/drawing/2014/main" id="{97A72058-8B0C-5B41-B2AF-DD25B7E04E47}"/>
              </a:ext>
            </a:extLst>
          </p:cNvPr>
          <p:cNvSpPr/>
          <p:nvPr/>
        </p:nvSpPr>
        <p:spPr>
          <a:xfrm>
            <a:off x="4712542" y="3259329"/>
            <a:ext cx="229588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16" name="Progress">
            <a:extLst>
              <a:ext uri="{FF2B5EF4-FFF2-40B4-BE49-F238E27FC236}">
                <a16:creationId xmlns:a16="http://schemas.microsoft.com/office/drawing/2014/main" id="{C119487A-85A1-F241-AD0F-ABE50C02DFA8}"/>
              </a:ext>
            </a:extLst>
          </p:cNvPr>
          <p:cNvSpPr/>
          <p:nvPr/>
        </p:nvSpPr>
        <p:spPr>
          <a:xfrm>
            <a:off x="3960404" y="3645872"/>
            <a:ext cx="91856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217" name="Progress">
            <a:extLst>
              <a:ext uri="{FF2B5EF4-FFF2-40B4-BE49-F238E27FC236}">
                <a16:creationId xmlns:a16="http://schemas.microsoft.com/office/drawing/2014/main" id="{EE6D915A-5868-1547-9319-4881B2CBBB35}"/>
              </a:ext>
            </a:extLst>
          </p:cNvPr>
          <p:cNvSpPr/>
          <p:nvPr/>
        </p:nvSpPr>
        <p:spPr>
          <a:xfrm>
            <a:off x="5102300" y="3774869"/>
            <a:ext cx="22988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218" name="Progress">
            <a:extLst>
              <a:ext uri="{FF2B5EF4-FFF2-40B4-BE49-F238E27FC236}">
                <a16:creationId xmlns:a16="http://schemas.microsoft.com/office/drawing/2014/main" id="{00097666-6EBC-1D44-B620-89A6F6F33618}"/>
              </a:ext>
            </a:extLst>
          </p:cNvPr>
          <p:cNvSpPr/>
          <p:nvPr/>
        </p:nvSpPr>
        <p:spPr>
          <a:xfrm>
            <a:off x="5318461" y="3903866"/>
            <a:ext cx="116699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219" name="TextBox 218">
            <a:extLst>
              <a:ext uri="{FF2B5EF4-FFF2-40B4-BE49-F238E27FC236}">
                <a16:creationId xmlns:a16="http://schemas.microsoft.com/office/drawing/2014/main" id="{BE98BBEE-FD03-5145-97E0-604FC908B2ED}"/>
              </a:ext>
            </a:extLst>
          </p:cNvPr>
          <p:cNvSpPr txBox="1"/>
          <p:nvPr/>
        </p:nvSpPr>
        <p:spPr>
          <a:xfrm>
            <a:off x="7005018" y="296618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3a</a:t>
            </a:r>
          </a:p>
        </p:txBody>
      </p:sp>
      <p:sp>
        <p:nvSpPr>
          <p:cNvPr id="220" name="TextBox 219">
            <a:extLst>
              <a:ext uri="{FF2B5EF4-FFF2-40B4-BE49-F238E27FC236}">
                <a16:creationId xmlns:a16="http://schemas.microsoft.com/office/drawing/2014/main" id="{8EFCA5C7-0899-A449-A1CF-6433197AE223}"/>
              </a:ext>
            </a:extLst>
          </p:cNvPr>
          <p:cNvSpPr txBox="1"/>
          <p:nvPr/>
        </p:nvSpPr>
        <p:spPr>
          <a:xfrm>
            <a:off x="7005018" y="3098884"/>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3b</a:t>
            </a:r>
          </a:p>
        </p:txBody>
      </p:sp>
      <p:sp>
        <p:nvSpPr>
          <p:cNvPr id="221" name="TextBox 220">
            <a:extLst>
              <a:ext uri="{FF2B5EF4-FFF2-40B4-BE49-F238E27FC236}">
                <a16:creationId xmlns:a16="http://schemas.microsoft.com/office/drawing/2014/main" id="{B9C5A61A-427D-C248-82CF-56AE19A9E3AC}"/>
              </a:ext>
            </a:extLst>
          </p:cNvPr>
          <p:cNvSpPr txBox="1"/>
          <p:nvPr/>
        </p:nvSpPr>
        <p:spPr>
          <a:xfrm>
            <a:off x="7005018" y="323331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3c</a:t>
            </a:r>
          </a:p>
        </p:txBody>
      </p:sp>
      <p:sp>
        <p:nvSpPr>
          <p:cNvPr id="222" name="TextBox 221">
            <a:extLst>
              <a:ext uri="{FF2B5EF4-FFF2-40B4-BE49-F238E27FC236}">
                <a16:creationId xmlns:a16="http://schemas.microsoft.com/office/drawing/2014/main" id="{6BBC9B1C-466A-934F-804E-4026DEA59CC0}"/>
              </a:ext>
            </a:extLst>
          </p:cNvPr>
          <p:cNvSpPr txBox="1"/>
          <p:nvPr/>
        </p:nvSpPr>
        <p:spPr>
          <a:xfrm>
            <a:off x="5081373" y="3359061"/>
            <a:ext cx="237088"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3d</a:t>
            </a:r>
          </a:p>
        </p:txBody>
      </p:sp>
      <p:sp>
        <p:nvSpPr>
          <p:cNvPr id="223" name="TextBox 222">
            <a:extLst>
              <a:ext uri="{FF2B5EF4-FFF2-40B4-BE49-F238E27FC236}">
                <a16:creationId xmlns:a16="http://schemas.microsoft.com/office/drawing/2014/main" id="{4E862AAC-38C9-0646-AEC6-C3DA0424F157}"/>
              </a:ext>
            </a:extLst>
          </p:cNvPr>
          <p:cNvSpPr txBox="1"/>
          <p:nvPr/>
        </p:nvSpPr>
        <p:spPr>
          <a:xfrm>
            <a:off x="4943383" y="348654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3e</a:t>
            </a:r>
          </a:p>
        </p:txBody>
      </p:sp>
      <p:sp>
        <p:nvSpPr>
          <p:cNvPr id="224" name="TextBox 223">
            <a:extLst>
              <a:ext uri="{FF2B5EF4-FFF2-40B4-BE49-F238E27FC236}">
                <a16:creationId xmlns:a16="http://schemas.microsoft.com/office/drawing/2014/main" id="{925077A6-F46F-F745-A497-E658DA7B46ED}"/>
              </a:ext>
            </a:extLst>
          </p:cNvPr>
          <p:cNvSpPr txBox="1"/>
          <p:nvPr/>
        </p:nvSpPr>
        <p:spPr>
          <a:xfrm>
            <a:off x="4884980" y="362163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3f</a:t>
            </a:r>
          </a:p>
        </p:txBody>
      </p:sp>
      <p:sp>
        <p:nvSpPr>
          <p:cNvPr id="225" name="TextBox 224">
            <a:extLst>
              <a:ext uri="{FF2B5EF4-FFF2-40B4-BE49-F238E27FC236}">
                <a16:creationId xmlns:a16="http://schemas.microsoft.com/office/drawing/2014/main" id="{200C828C-CF59-3E4E-9F43-9F875A09D52A}"/>
              </a:ext>
            </a:extLst>
          </p:cNvPr>
          <p:cNvSpPr txBox="1"/>
          <p:nvPr/>
        </p:nvSpPr>
        <p:spPr>
          <a:xfrm>
            <a:off x="7401175" y="3739345"/>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3g</a:t>
            </a:r>
          </a:p>
        </p:txBody>
      </p:sp>
      <p:sp>
        <p:nvSpPr>
          <p:cNvPr id="226" name="TextBox 225">
            <a:extLst>
              <a:ext uri="{FF2B5EF4-FFF2-40B4-BE49-F238E27FC236}">
                <a16:creationId xmlns:a16="http://schemas.microsoft.com/office/drawing/2014/main" id="{2975B9B8-4E17-F048-93B2-1BC38E57F44D}"/>
              </a:ext>
            </a:extLst>
          </p:cNvPr>
          <p:cNvSpPr txBox="1"/>
          <p:nvPr/>
        </p:nvSpPr>
        <p:spPr>
          <a:xfrm>
            <a:off x="6485451" y="3871644"/>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3h</a:t>
            </a:r>
          </a:p>
        </p:txBody>
      </p:sp>
      <p:sp>
        <p:nvSpPr>
          <p:cNvPr id="227" name="Progress">
            <a:extLst>
              <a:ext uri="{FF2B5EF4-FFF2-40B4-BE49-F238E27FC236}">
                <a16:creationId xmlns:a16="http://schemas.microsoft.com/office/drawing/2014/main" id="{09315CE8-660F-0344-B9F6-BE5980889A59}"/>
              </a:ext>
            </a:extLst>
          </p:cNvPr>
          <p:cNvSpPr/>
          <p:nvPr/>
        </p:nvSpPr>
        <p:spPr>
          <a:xfrm>
            <a:off x="5415932" y="4032863"/>
            <a:ext cx="79776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228" name="TextBox 227">
            <a:extLst>
              <a:ext uri="{FF2B5EF4-FFF2-40B4-BE49-F238E27FC236}">
                <a16:creationId xmlns:a16="http://schemas.microsoft.com/office/drawing/2014/main" id="{1CE9F91D-1382-4042-93AF-DBD2EC308EDD}"/>
              </a:ext>
            </a:extLst>
          </p:cNvPr>
          <p:cNvSpPr txBox="1"/>
          <p:nvPr/>
        </p:nvSpPr>
        <p:spPr>
          <a:xfrm>
            <a:off x="6218751" y="400557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3i</a:t>
            </a:r>
          </a:p>
        </p:txBody>
      </p:sp>
      <p:sp>
        <p:nvSpPr>
          <p:cNvPr id="229" name="Progress">
            <a:extLst>
              <a:ext uri="{FF2B5EF4-FFF2-40B4-BE49-F238E27FC236}">
                <a16:creationId xmlns:a16="http://schemas.microsoft.com/office/drawing/2014/main" id="{A4491118-C834-024F-94D7-7C2B4D12E3AE}"/>
              </a:ext>
            </a:extLst>
          </p:cNvPr>
          <p:cNvSpPr/>
          <p:nvPr/>
        </p:nvSpPr>
        <p:spPr>
          <a:xfrm>
            <a:off x="4721403" y="4161860"/>
            <a:ext cx="6257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230" name="TextBox 229">
            <a:extLst>
              <a:ext uri="{FF2B5EF4-FFF2-40B4-BE49-F238E27FC236}">
                <a16:creationId xmlns:a16="http://schemas.microsoft.com/office/drawing/2014/main" id="{636FE8BE-E1B2-0E4E-A126-2DA04A67513F}"/>
              </a:ext>
            </a:extLst>
          </p:cNvPr>
          <p:cNvSpPr txBox="1"/>
          <p:nvPr/>
        </p:nvSpPr>
        <p:spPr>
          <a:xfrm>
            <a:off x="5341554" y="413063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3j</a:t>
            </a:r>
          </a:p>
        </p:txBody>
      </p:sp>
      <p:sp>
        <p:nvSpPr>
          <p:cNvPr id="231" name="Progress">
            <a:extLst>
              <a:ext uri="{FF2B5EF4-FFF2-40B4-BE49-F238E27FC236}">
                <a16:creationId xmlns:a16="http://schemas.microsoft.com/office/drawing/2014/main" id="{855FCC50-12C6-804A-9033-E3E591B13C36}"/>
              </a:ext>
            </a:extLst>
          </p:cNvPr>
          <p:cNvSpPr/>
          <p:nvPr/>
        </p:nvSpPr>
        <p:spPr>
          <a:xfrm>
            <a:off x="5234018" y="4290857"/>
            <a:ext cx="44367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232" name="TextBox 231">
            <a:extLst>
              <a:ext uri="{FF2B5EF4-FFF2-40B4-BE49-F238E27FC236}">
                <a16:creationId xmlns:a16="http://schemas.microsoft.com/office/drawing/2014/main" id="{83D7B3C0-57B3-8C41-9367-87E6F6B3B435}"/>
              </a:ext>
            </a:extLst>
          </p:cNvPr>
          <p:cNvSpPr txBox="1"/>
          <p:nvPr/>
        </p:nvSpPr>
        <p:spPr>
          <a:xfrm>
            <a:off x="5677690" y="4254154"/>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3k</a:t>
            </a:r>
          </a:p>
        </p:txBody>
      </p:sp>
      <p:sp>
        <p:nvSpPr>
          <p:cNvPr id="233" name="Progress">
            <a:extLst>
              <a:ext uri="{FF2B5EF4-FFF2-40B4-BE49-F238E27FC236}">
                <a16:creationId xmlns:a16="http://schemas.microsoft.com/office/drawing/2014/main" id="{511DF64E-889F-E844-A612-C5C762675DE1}"/>
              </a:ext>
            </a:extLst>
          </p:cNvPr>
          <p:cNvSpPr/>
          <p:nvPr/>
        </p:nvSpPr>
        <p:spPr>
          <a:xfrm>
            <a:off x="5067765" y="4419851"/>
            <a:ext cx="203362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234" name="TextBox 233">
            <a:extLst>
              <a:ext uri="{FF2B5EF4-FFF2-40B4-BE49-F238E27FC236}">
                <a16:creationId xmlns:a16="http://schemas.microsoft.com/office/drawing/2014/main" id="{68CA432E-4BCF-C74B-AA54-03385A471E58}"/>
              </a:ext>
            </a:extLst>
          </p:cNvPr>
          <p:cNvSpPr txBox="1"/>
          <p:nvPr/>
        </p:nvSpPr>
        <p:spPr>
          <a:xfrm>
            <a:off x="7097056" y="438229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3l</a:t>
            </a:r>
          </a:p>
        </p:txBody>
      </p:sp>
      <p:grpSp>
        <p:nvGrpSpPr>
          <p:cNvPr id="111" name="Group 110">
            <a:extLst>
              <a:ext uri="{FF2B5EF4-FFF2-40B4-BE49-F238E27FC236}">
                <a16:creationId xmlns:a16="http://schemas.microsoft.com/office/drawing/2014/main" id="{B2484556-826E-BE47-90DB-F05C55F76341}"/>
              </a:ext>
            </a:extLst>
          </p:cNvPr>
          <p:cNvGrpSpPr/>
          <p:nvPr/>
        </p:nvGrpSpPr>
        <p:grpSpPr>
          <a:xfrm>
            <a:off x="4008476" y="1927821"/>
            <a:ext cx="4575857" cy="4487291"/>
            <a:chOff x="4008476" y="1927821"/>
            <a:chExt cx="4575857" cy="4487291"/>
          </a:xfrm>
        </p:grpSpPr>
        <p:cxnSp>
          <p:nvCxnSpPr>
            <p:cNvPr id="112" name="Straight Connector 111">
              <a:extLst>
                <a:ext uri="{FF2B5EF4-FFF2-40B4-BE49-F238E27FC236}">
                  <a16:creationId xmlns:a16="http://schemas.microsoft.com/office/drawing/2014/main" id="{B42C1D6D-91E5-AC47-8533-30B2E189543E}"/>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49DFC2-F462-0941-B9EB-D5890436B148}"/>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EDF50D4-71FF-5B4C-913C-74EB04C3C837}"/>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9C6A1F5-AC9A-6B45-AA88-8C2EA9C9B2D9}"/>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2EB45F1-1383-0B45-9A85-E35505879EF7}"/>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4261B37-752B-1545-9F9B-4D6BFCAB07E5}"/>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9812304-FD82-FE40-8B06-5824234CE2CC}"/>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17E8EC1-DD46-4842-950D-5E2FF007C69D}"/>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19268FD-676A-984E-B29C-7E9028833157}"/>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224F0AB-4FAC-5D4D-A96F-94AD2C1B86BA}"/>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E8C0A2E-377E-BD41-ABA3-163082358007}"/>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3AFDF3E-92B1-DA4C-87B4-EF224C95E65B}"/>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0802392D-E093-C643-9ED0-7105439AE347}"/>
                </a:ext>
              </a:extLst>
            </p:cNvPr>
            <p:cNvGrpSpPr/>
            <p:nvPr/>
          </p:nvGrpSpPr>
          <p:grpSpPr>
            <a:xfrm>
              <a:off x="4008476" y="6199668"/>
              <a:ext cx="4575857" cy="215444"/>
              <a:chOff x="4008476" y="6199668"/>
              <a:chExt cx="4575857" cy="215444"/>
            </a:xfrm>
          </p:grpSpPr>
          <p:sp>
            <p:nvSpPr>
              <p:cNvPr id="134" name="Oval 133">
                <a:extLst>
                  <a:ext uri="{FF2B5EF4-FFF2-40B4-BE49-F238E27FC236}">
                    <a16:creationId xmlns:a16="http://schemas.microsoft.com/office/drawing/2014/main" id="{0316EB95-F8A9-844A-B8EE-6E22C6519C1C}"/>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36" name="Oval 135">
                <a:extLst>
                  <a:ext uri="{FF2B5EF4-FFF2-40B4-BE49-F238E27FC236}">
                    <a16:creationId xmlns:a16="http://schemas.microsoft.com/office/drawing/2014/main" id="{D7E1AAF5-0C60-4740-9F5B-B70BC221379A}"/>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37" name="Oval 136">
                <a:extLst>
                  <a:ext uri="{FF2B5EF4-FFF2-40B4-BE49-F238E27FC236}">
                    <a16:creationId xmlns:a16="http://schemas.microsoft.com/office/drawing/2014/main" id="{000E32C3-37AE-0F42-BD2E-7B36DD4279BB}"/>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38" name="Oval 137">
                <a:extLst>
                  <a:ext uri="{FF2B5EF4-FFF2-40B4-BE49-F238E27FC236}">
                    <a16:creationId xmlns:a16="http://schemas.microsoft.com/office/drawing/2014/main" id="{CA48A1EC-7768-B34C-8BBC-209F05A130F2}"/>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39" name="Oval 138">
                <a:extLst>
                  <a:ext uri="{FF2B5EF4-FFF2-40B4-BE49-F238E27FC236}">
                    <a16:creationId xmlns:a16="http://schemas.microsoft.com/office/drawing/2014/main" id="{20B3A6D7-1F25-0140-8B92-EA5CEFF6ECE6}"/>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40" name="Oval 139">
                <a:extLst>
                  <a:ext uri="{FF2B5EF4-FFF2-40B4-BE49-F238E27FC236}">
                    <a16:creationId xmlns:a16="http://schemas.microsoft.com/office/drawing/2014/main" id="{349D3E56-D486-D944-AEA5-C100BB0F6AD9}"/>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41" name="Oval 140">
                <a:extLst>
                  <a:ext uri="{FF2B5EF4-FFF2-40B4-BE49-F238E27FC236}">
                    <a16:creationId xmlns:a16="http://schemas.microsoft.com/office/drawing/2014/main" id="{AF78A53B-767D-C64D-BF64-5598848B4753}"/>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42" name="Oval 141">
                <a:extLst>
                  <a:ext uri="{FF2B5EF4-FFF2-40B4-BE49-F238E27FC236}">
                    <a16:creationId xmlns:a16="http://schemas.microsoft.com/office/drawing/2014/main" id="{1448D6B7-72DE-854B-938A-FA2A8222BACD}"/>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43" name="Oval 142">
                <a:extLst>
                  <a:ext uri="{FF2B5EF4-FFF2-40B4-BE49-F238E27FC236}">
                    <a16:creationId xmlns:a16="http://schemas.microsoft.com/office/drawing/2014/main" id="{8871B284-460B-F44D-B261-275B2194AE0A}"/>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44" name="Oval 143">
                <a:extLst>
                  <a:ext uri="{FF2B5EF4-FFF2-40B4-BE49-F238E27FC236}">
                    <a16:creationId xmlns:a16="http://schemas.microsoft.com/office/drawing/2014/main" id="{DA8CC957-E396-E244-B6DF-6787854A0859}"/>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5" name="Oval 144">
                <a:extLst>
                  <a:ext uri="{FF2B5EF4-FFF2-40B4-BE49-F238E27FC236}">
                    <a16:creationId xmlns:a16="http://schemas.microsoft.com/office/drawing/2014/main" id="{2E760965-CDE6-2F42-8E87-2993DA7AE72C}"/>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7" name="Oval 146">
                <a:extLst>
                  <a:ext uri="{FF2B5EF4-FFF2-40B4-BE49-F238E27FC236}">
                    <a16:creationId xmlns:a16="http://schemas.microsoft.com/office/drawing/2014/main" id="{8343A817-2E76-8E44-871C-12224B6A7D55}"/>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8" name="TextBox 147">
                <a:extLst>
                  <a:ext uri="{FF2B5EF4-FFF2-40B4-BE49-F238E27FC236}">
                    <a16:creationId xmlns:a16="http://schemas.microsoft.com/office/drawing/2014/main" id="{194AF5A0-7282-F748-B898-9F0ECF5ECE15}"/>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280619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74A6FDA-56CD-304D-B01C-394C3D58A181}"/>
              </a:ext>
            </a:extLst>
          </p:cNvPr>
          <p:cNvGraphicFramePr>
            <a:graphicFrameLocks noGrp="1"/>
          </p:cNvGraphicFramePr>
          <p:nvPr>
            <p:ph idx="1"/>
            <p:extLst>
              <p:ext uri="{D42A27DB-BD31-4B8C-83A1-F6EECF244321}">
                <p14:modId xmlns:p14="http://schemas.microsoft.com/office/powerpoint/2010/main" val="3948068859"/>
              </p:ext>
            </p:extLst>
          </p:nvPr>
        </p:nvGraphicFramePr>
        <p:xfrm>
          <a:off x="457200" y="1828799"/>
          <a:ext cx="11277599" cy="4164229"/>
        </p:xfrm>
        <a:graphic>
          <a:graphicData uri="http://schemas.openxmlformats.org/drawingml/2006/table">
            <a:tbl>
              <a:tblPr bandRow="1">
                <a:tableStyleId>{5C22544A-7EE6-4342-B048-85BDC9FD1C3A}</a:tableStyleId>
              </a:tblPr>
              <a:tblGrid>
                <a:gridCol w="1168399">
                  <a:extLst>
                    <a:ext uri="{9D8B030D-6E8A-4147-A177-3AD203B41FA5}">
                      <a16:colId xmlns:a16="http://schemas.microsoft.com/office/drawing/2014/main" val="1698984169"/>
                    </a:ext>
                  </a:extLst>
                </a:gridCol>
                <a:gridCol w="2021840">
                  <a:extLst>
                    <a:ext uri="{9D8B030D-6E8A-4147-A177-3AD203B41FA5}">
                      <a16:colId xmlns:a16="http://schemas.microsoft.com/office/drawing/2014/main" val="39604739"/>
                    </a:ext>
                  </a:extLst>
                </a:gridCol>
                <a:gridCol w="2021840">
                  <a:extLst>
                    <a:ext uri="{9D8B030D-6E8A-4147-A177-3AD203B41FA5}">
                      <a16:colId xmlns:a16="http://schemas.microsoft.com/office/drawing/2014/main" val="900389149"/>
                    </a:ext>
                  </a:extLst>
                </a:gridCol>
                <a:gridCol w="2021840">
                  <a:extLst>
                    <a:ext uri="{9D8B030D-6E8A-4147-A177-3AD203B41FA5}">
                      <a16:colId xmlns:a16="http://schemas.microsoft.com/office/drawing/2014/main" val="4076084690"/>
                    </a:ext>
                  </a:extLst>
                </a:gridCol>
                <a:gridCol w="2021840">
                  <a:extLst>
                    <a:ext uri="{9D8B030D-6E8A-4147-A177-3AD203B41FA5}">
                      <a16:colId xmlns:a16="http://schemas.microsoft.com/office/drawing/2014/main" val="3381431395"/>
                    </a:ext>
                  </a:extLst>
                </a:gridCol>
                <a:gridCol w="2021840">
                  <a:extLst>
                    <a:ext uri="{9D8B030D-6E8A-4147-A177-3AD203B41FA5}">
                      <a16:colId xmlns:a16="http://schemas.microsoft.com/office/drawing/2014/main" val="1470948318"/>
                    </a:ext>
                  </a:extLst>
                </a:gridCol>
              </a:tblGrid>
              <a:tr h="1224367">
                <a:tc>
                  <a:txBody>
                    <a:bodyPr/>
                    <a:lstStyle/>
                    <a:p>
                      <a:pPr algn="r"/>
                      <a:r>
                        <a:rPr lang="en-US" sz="1200" b="0" i="0" dirty="0">
                          <a:solidFill>
                            <a:schemeClr val="tx1"/>
                          </a:solidFill>
                          <a:latin typeface="Meta Offc Pro Normal" panose="020B0504030101020102" pitchFamily="34" charset="0"/>
                        </a:rPr>
                        <a:t>Discover’s Strategic</a:t>
                      </a:r>
                    </a:p>
                    <a:p>
                      <a:pPr algn="r"/>
                      <a:r>
                        <a:rPr lang="en-US" sz="1200" b="0" i="0" dirty="0">
                          <a:solidFill>
                            <a:schemeClr val="tx1"/>
                          </a:solidFill>
                          <a:latin typeface="Meta Offc Pro Normal" panose="020B0504030101020102" pitchFamily="34" charset="0"/>
                        </a:rPr>
                        <a:t>Direction</a:t>
                      </a:r>
                    </a:p>
                  </a:txBody>
                  <a:tcPr anchor="ctr">
                    <a:noFill/>
                  </a:tcPr>
                </a:tc>
                <a:tc>
                  <a:txBody>
                    <a:bodyPr/>
                    <a:lstStyle/>
                    <a:p>
                      <a:pPr algn="ctr"/>
                      <a:r>
                        <a:rPr lang="en-US" sz="1400" b="0" i="0" dirty="0">
                          <a:solidFill>
                            <a:schemeClr val="bg1"/>
                          </a:solidFill>
                          <a:latin typeface="Meta Offc Pro Medium" panose="020B0504030101020102" pitchFamily="34" charset="0"/>
                        </a:rPr>
                        <a:t>Card</a:t>
                      </a:r>
                    </a:p>
                  </a:txBody>
                  <a:tcPr anchor="b">
                    <a:solidFill>
                      <a:srgbClr val="00548A"/>
                    </a:solidFill>
                  </a:tcPr>
                </a:tc>
                <a:tc>
                  <a:txBody>
                    <a:bodyPr/>
                    <a:lstStyle/>
                    <a:p>
                      <a:pPr algn="ctr"/>
                      <a:r>
                        <a:rPr lang="en-US" sz="1400" b="0" i="0" dirty="0">
                          <a:solidFill>
                            <a:schemeClr val="bg1"/>
                          </a:solidFill>
                          <a:latin typeface="Meta Offc Pro Medium" panose="020B0504030101020102" pitchFamily="34" charset="0"/>
                        </a:rPr>
                        <a:t>Bank</a:t>
                      </a:r>
                    </a:p>
                  </a:txBody>
                  <a:tcPr anchor="b">
                    <a:solidFill>
                      <a:srgbClr val="00548A"/>
                    </a:solidFill>
                  </a:tcPr>
                </a:tc>
                <a:tc>
                  <a:txBody>
                    <a:bodyPr/>
                    <a:lstStyle/>
                    <a:p>
                      <a:pPr algn="ctr"/>
                      <a:r>
                        <a:rPr lang="en-US" sz="1400" b="0" i="0" dirty="0">
                          <a:solidFill>
                            <a:schemeClr val="bg1"/>
                          </a:solidFill>
                          <a:latin typeface="Meta Offc Pro Medium" panose="020B0504030101020102" pitchFamily="34" charset="0"/>
                        </a:rPr>
                        <a:t>Payments</a:t>
                      </a:r>
                    </a:p>
                  </a:txBody>
                  <a:tcPr anchor="b">
                    <a:solidFill>
                      <a:srgbClr val="00548A"/>
                    </a:solidFill>
                  </a:tcPr>
                </a:tc>
                <a:tc>
                  <a:txBody>
                    <a:bodyPr/>
                    <a:lstStyle/>
                    <a:p>
                      <a:pPr algn="ctr"/>
                      <a:r>
                        <a:rPr lang="en-US" sz="1400" b="0" i="0" dirty="0">
                          <a:solidFill>
                            <a:schemeClr val="bg1"/>
                          </a:solidFill>
                          <a:latin typeface="Meta Offc Pro Medium" panose="020B0504030101020102" pitchFamily="34" charset="0"/>
                        </a:rPr>
                        <a:t>Optimize Business Performance</a:t>
                      </a:r>
                    </a:p>
                  </a:txBody>
                  <a:tcPr anchor="b">
                    <a:solidFill>
                      <a:srgbClr val="00548A"/>
                    </a:solidFill>
                  </a:tcPr>
                </a:tc>
                <a:tc>
                  <a:txBody>
                    <a:bodyPr/>
                    <a:lstStyle/>
                    <a:p>
                      <a:pPr algn="ctr"/>
                      <a:r>
                        <a:rPr lang="en-US" sz="1400" b="0" i="0" dirty="0">
                          <a:solidFill>
                            <a:schemeClr val="bg1"/>
                          </a:solidFill>
                          <a:latin typeface="Meta Offc Pro Medium" panose="020B0504030101020102" pitchFamily="34" charset="0"/>
                        </a:rPr>
                        <a:t>Transform Talent</a:t>
                      </a:r>
                      <a:br>
                        <a:rPr lang="en-US" sz="1400" b="0" i="0" dirty="0">
                          <a:solidFill>
                            <a:schemeClr val="bg1"/>
                          </a:solidFill>
                          <a:latin typeface="Meta Offc Pro Medium" panose="020B0504030101020102" pitchFamily="34" charset="0"/>
                        </a:rPr>
                      </a:br>
                      <a:r>
                        <a:rPr lang="en-US" sz="1400" b="0" i="0" dirty="0">
                          <a:solidFill>
                            <a:schemeClr val="bg1"/>
                          </a:solidFill>
                          <a:latin typeface="Meta Offc Pro Medium" panose="020B0504030101020102" pitchFamily="34" charset="0"/>
                        </a:rPr>
                        <a:t>and Culture</a:t>
                      </a:r>
                    </a:p>
                  </a:txBody>
                  <a:tcPr anchor="b">
                    <a:solidFill>
                      <a:srgbClr val="00548A"/>
                    </a:solidFill>
                  </a:tcPr>
                </a:tc>
                <a:extLst>
                  <a:ext uri="{0D108BD9-81ED-4DB2-BD59-A6C34878D82A}">
                    <a16:rowId xmlns:a16="http://schemas.microsoft.com/office/drawing/2014/main" val="3435558659"/>
                  </a:ext>
                </a:extLst>
              </a:tr>
              <a:tr h="422382">
                <a:tc>
                  <a:txBody>
                    <a:bodyPr/>
                    <a:lstStyle/>
                    <a:p>
                      <a:pPr algn="ctr"/>
                      <a:endParaRPr lang="en-US" sz="1400" b="0" i="0" dirty="0">
                        <a:solidFill>
                          <a:schemeClr val="tx1"/>
                        </a:solidFill>
                        <a:latin typeface="Meta Offc Pro Normal" panose="020B0504030101020102" pitchFamily="34" charset="0"/>
                      </a:endParaRPr>
                    </a:p>
                  </a:txBody>
                  <a:tcPr anchor="ctr">
                    <a:noFill/>
                  </a:tcPr>
                </a:tc>
                <a:tc gridSpan="3">
                  <a:txBody>
                    <a:bodyPr/>
                    <a:lstStyle/>
                    <a:p>
                      <a:pPr algn="ctr"/>
                      <a:r>
                        <a:rPr lang="en-US" sz="1400" b="1" i="0" dirty="0">
                          <a:solidFill>
                            <a:srgbClr val="474747"/>
                          </a:solidFill>
                          <a:latin typeface="Meta Offc Pro Normal" panose="020B0504030101020102" pitchFamily="34" charset="0"/>
                        </a:rPr>
                        <a:t>Strategic</a:t>
                      </a:r>
                      <a:endParaRPr lang="en-US" b="1" dirty="0">
                        <a:solidFill>
                          <a:srgbClr val="474747"/>
                        </a:solidFill>
                      </a:endParaRPr>
                    </a:p>
                  </a:txBody>
                  <a:tcPr anchor="ctr">
                    <a:solidFill>
                      <a:schemeClr val="bg1">
                        <a:lumMod val="75000"/>
                      </a:schemeClr>
                    </a:solidFill>
                  </a:tcPr>
                </a:tc>
                <a:tc hMerge="1">
                  <a:txBody>
                    <a:bodyPr/>
                    <a:lstStyle/>
                    <a:p>
                      <a:endParaRPr lang="en-US" sz="1400" b="0" i="0" dirty="0">
                        <a:latin typeface="Meta Offc Pro Normal" panose="020B0504030101020102" pitchFamily="34" charset="0"/>
                      </a:endParaRPr>
                    </a:p>
                  </a:txBody>
                  <a:tcPr/>
                </a:tc>
                <a:tc hMerge="1">
                  <a:txBody>
                    <a:bodyPr/>
                    <a:lstStyle/>
                    <a:p>
                      <a:endParaRPr lang="en-US"/>
                    </a:p>
                  </a:txBody>
                  <a:tcPr/>
                </a:tc>
                <a:tc gridSpan="2">
                  <a:txBody>
                    <a:bodyPr/>
                    <a:lstStyle/>
                    <a:p>
                      <a:pPr algn="ctr"/>
                      <a:r>
                        <a:rPr lang="en-US" sz="1400" b="1" i="0" dirty="0">
                          <a:solidFill>
                            <a:schemeClr val="bg1"/>
                          </a:solidFill>
                          <a:latin typeface="Meta Offc Pro Normal" panose="020B0504030101020102" pitchFamily="34" charset="0"/>
                        </a:rPr>
                        <a:t>Foundational</a:t>
                      </a:r>
                    </a:p>
                  </a:txBody>
                  <a:tcPr anchor="ctr">
                    <a:solidFill>
                      <a:schemeClr val="bg1">
                        <a:lumMod val="50000"/>
                      </a:schemeClr>
                    </a:solidFill>
                  </a:tcPr>
                </a:tc>
                <a:tc hMerge="1">
                  <a:txBody>
                    <a:bodyPr/>
                    <a:lstStyle/>
                    <a:p>
                      <a:endParaRPr lang="en-US" sz="1400" b="0" i="0" dirty="0">
                        <a:latin typeface="Meta Offc Pro Normal" panose="020B0504030101020102" pitchFamily="34" charset="0"/>
                      </a:endParaRPr>
                    </a:p>
                  </a:txBody>
                  <a:tcPr/>
                </a:tc>
                <a:extLst>
                  <a:ext uri="{0D108BD9-81ED-4DB2-BD59-A6C34878D82A}">
                    <a16:rowId xmlns:a16="http://schemas.microsoft.com/office/drawing/2014/main" val="3641581298"/>
                  </a:ext>
                </a:extLst>
              </a:tr>
              <a:tr h="813731">
                <a:tc>
                  <a:txBody>
                    <a:bodyPr/>
                    <a:lstStyle/>
                    <a:p>
                      <a:pPr algn="r"/>
                      <a:r>
                        <a:rPr lang="en-US" sz="1200" b="0" i="0" dirty="0">
                          <a:solidFill>
                            <a:schemeClr val="tx1"/>
                          </a:solidFill>
                          <a:latin typeface="Meta Offc Pro Normal" panose="020B0504030101020102" pitchFamily="34" charset="0"/>
                        </a:rPr>
                        <a:t>What AAP</a:t>
                      </a:r>
                      <a:br>
                        <a:rPr lang="en-US" sz="1200" b="0" i="0" dirty="0">
                          <a:solidFill>
                            <a:schemeClr val="tx1"/>
                          </a:solidFill>
                          <a:latin typeface="Meta Offc Pro Normal" panose="020B0504030101020102" pitchFamily="34" charset="0"/>
                        </a:rPr>
                      </a:br>
                      <a:r>
                        <a:rPr lang="en-US" sz="1200" b="0" i="0" dirty="0">
                          <a:solidFill>
                            <a:schemeClr val="tx1"/>
                          </a:solidFill>
                          <a:latin typeface="Meta Offc Pro Normal" panose="020B0504030101020102" pitchFamily="34" charset="0"/>
                        </a:rPr>
                        <a:t>Will Deliver</a:t>
                      </a:r>
                    </a:p>
                  </a:txBody>
                  <a:tcPr anchor="ctr">
                    <a:noFill/>
                  </a:tcPr>
                </a:tc>
                <a:tc>
                  <a:txBody>
                    <a:bodyPr/>
                    <a:lstStyle/>
                    <a:p>
                      <a:pPr algn="ctr"/>
                      <a:r>
                        <a:rPr lang="en-US" sz="1400" b="0" i="0" dirty="0">
                          <a:solidFill>
                            <a:srgbClr val="474747"/>
                          </a:solidFill>
                          <a:latin typeface="Meta Offc Pro Normal" panose="020B0504030101020102" pitchFamily="34" charset="0"/>
                        </a:rPr>
                        <a:t>Business Outcomes</a:t>
                      </a: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latin typeface="Meta Offc Pro Normal" panose="020B0504030101020102" pitchFamily="34" charset="0"/>
                        </a:rPr>
                        <a:t>Cloud Data Assets</a:t>
                      </a:r>
                    </a:p>
                  </a:txBody>
                  <a:tcPr anchor="ctr">
                    <a:solidFill>
                      <a:schemeClr val="bg1">
                        <a:lumMod val="85000"/>
                      </a:schemeClr>
                    </a:solidFill>
                  </a:tcPr>
                </a:tc>
                <a:tc>
                  <a:txBody>
                    <a:bodyPr/>
                    <a:lstStyle/>
                    <a:p>
                      <a:pPr algn="ctr"/>
                      <a:r>
                        <a:rPr lang="en-US" sz="1400" b="0" i="0" dirty="0">
                          <a:solidFill>
                            <a:srgbClr val="474747"/>
                          </a:solidFill>
                          <a:latin typeface="Meta Offc Pro Normal" panose="020B0504030101020102" pitchFamily="34" charset="0"/>
                        </a:rPr>
                        <a:t>Cloud Data Platform</a:t>
                      </a:r>
                    </a:p>
                  </a:txBody>
                  <a:tcPr anchor="ctr">
                    <a:solidFill>
                      <a:schemeClr val="bg1">
                        <a:lumMod val="85000"/>
                      </a:schemeClr>
                    </a:solidFill>
                  </a:tcPr>
                </a:tc>
                <a:tc>
                  <a:txBody>
                    <a:bodyPr/>
                    <a:lstStyle/>
                    <a:p>
                      <a:pPr algn="ctr"/>
                      <a:r>
                        <a:rPr lang="en-US" sz="1400" b="0" i="0" dirty="0">
                          <a:solidFill>
                            <a:srgbClr val="474747"/>
                          </a:solidFill>
                          <a:latin typeface="Meta Offc Pro Normal" panose="020B0504030101020102" pitchFamily="34" charset="0"/>
                        </a:rPr>
                        <a:t>Improved Processes</a:t>
                      </a:r>
                    </a:p>
                  </a:txBody>
                  <a:tcPr anchor="ctr">
                    <a:solidFill>
                      <a:schemeClr val="bg1">
                        <a:lumMod val="85000"/>
                      </a:schemeClr>
                    </a:solidFill>
                  </a:tcPr>
                </a:tc>
                <a:tc>
                  <a:txBody>
                    <a:bodyPr/>
                    <a:lstStyle/>
                    <a:p>
                      <a:pPr algn="ctr"/>
                      <a:r>
                        <a:rPr lang="en-US" sz="1400" b="0" i="0" dirty="0">
                          <a:solidFill>
                            <a:srgbClr val="474747"/>
                          </a:solidFill>
                          <a:latin typeface="Meta Offc Pro Normal" panose="020B0504030101020102" pitchFamily="34" charset="0"/>
                        </a:rPr>
                        <a:t>Agile Culture and</a:t>
                      </a:r>
                      <a:r>
                        <a:rPr lang="en-US" sz="1400" b="0" i="0" baseline="0" dirty="0">
                          <a:solidFill>
                            <a:srgbClr val="474747"/>
                          </a:solidFill>
                          <a:latin typeface="Meta Offc Pro Normal" panose="020B0504030101020102" pitchFamily="34" charset="0"/>
                        </a:rPr>
                        <a:t> </a:t>
                      </a:r>
                      <a:r>
                        <a:rPr lang="en-US" sz="1400" b="0" i="0" dirty="0">
                          <a:solidFill>
                            <a:srgbClr val="474747"/>
                          </a:solidFill>
                          <a:latin typeface="Meta Offc Pro Normal" panose="020B0504030101020102" pitchFamily="34" charset="0"/>
                        </a:rPr>
                        <a:t>Innovative Talent</a:t>
                      </a:r>
                    </a:p>
                  </a:txBody>
                  <a:tcPr anchor="ctr">
                    <a:solidFill>
                      <a:schemeClr val="bg1">
                        <a:lumMod val="85000"/>
                      </a:schemeClr>
                    </a:solidFill>
                  </a:tcPr>
                </a:tc>
                <a:extLst>
                  <a:ext uri="{0D108BD9-81ED-4DB2-BD59-A6C34878D82A}">
                    <a16:rowId xmlns:a16="http://schemas.microsoft.com/office/drawing/2014/main" val="3863643115"/>
                  </a:ext>
                </a:extLst>
              </a:tr>
              <a:tr h="1703749">
                <a:tc>
                  <a:txBody>
                    <a:bodyPr/>
                    <a:lstStyle/>
                    <a:p>
                      <a:pPr algn="r"/>
                      <a:r>
                        <a:rPr lang="en-US" sz="1200" b="0" i="0" dirty="0">
                          <a:solidFill>
                            <a:schemeClr val="tx1"/>
                          </a:solidFill>
                          <a:latin typeface="Meta Offc Pro Normal" panose="020B0504030101020102" pitchFamily="34" charset="0"/>
                        </a:rPr>
                        <a:t>The Benefit</a:t>
                      </a:r>
                    </a:p>
                  </a:txBody>
                  <a:tcPr anchor="ctr">
                    <a:noFill/>
                  </a:tcPr>
                </a:tc>
                <a:tc>
                  <a:txBody>
                    <a:bodyPr/>
                    <a:lstStyle/>
                    <a:p>
                      <a:pPr marL="171450" indent="-171450">
                        <a:buFont typeface="Wingdings" pitchFamily="2" charset="2"/>
                        <a:buChar char="§"/>
                      </a:pPr>
                      <a:r>
                        <a:rPr lang="en-US" sz="1050" b="0" i="0" dirty="0">
                          <a:solidFill>
                            <a:srgbClr val="474747"/>
                          </a:solidFill>
                          <a:latin typeface="Meta Offc Pro Normal" panose="020B0504030101020102" pitchFamily="34" charset="0"/>
                        </a:rPr>
                        <a:t>Improved ability</a:t>
                      </a:r>
                      <a:br>
                        <a:rPr lang="en-US" sz="1050" b="0" i="0" dirty="0">
                          <a:solidFill>
                            <a:srgbClr val="474747"/>
                          </a:solidFill>
                          <a:latin typeface="Meta Offc Pro Normal" panose="020B0504030101020102" pitchFamily="34" charset="0"/>
                        </a:rPr>
                      </a:br>
                      <a:r>
                        <a:rPr lang="en-US" sz="1050" b="0" i="0" dirty="0">
                          <a:solidFill>
                            <a:srgbClr val="474747"/>
                          </a:solidFill>
                          <a:latin typeface="Meta Offc Pro Normal" panose="020B0504030101020102" pitchFamily="34" charset="0"/>
                        </a:rPr>
                        <a:t>to personalize</a:t>
                      </a:r>
                      <a:r>
                        <a:rPr lang="en-US" sz="1050" b="0" i="0" baseline="0" dirty="0">
                          <a:solidFill>
                            <a:srgbClr val="474747"/>
                          </a:solidFill>
                          <a:latin typeface="Meta Offc Pro Normal" panose="020B0504030101020102" pitchFamily="34" charset="0"/>
                        </a:rPr>
                        <a:t> customer interactions</a:t>
                      </a:r>
                    </a:p>
                    <a:p>
                      <a:pPr marL="171450" indent="-171450">
                        <a:buFont typeface="Wingdings" pitchFamily="2" charset="2"/>
                        <a:buChar char="§"/>
                      </a:pPr>
                      <a:r>
                        <a:rPr lang="en-US" sz="1050" b="0" i="0" baseline="0" dirty="0">
                          <a:solidFill>
                            <a:srgbClr val="474747"/>
                          </a:solidFill>
                          <a:latin typeface="Meta Offc Pro Normal" panose="020B0504030101020102" pitchFamily="34" charset="0"/>
                        </a:rPr>
                        <a:t>Improved quality</a:t>
                      </a:r>
                      <a:br>
                        <a:rPr lang="en-US" sz="1050" b="0" i="0" baseline="0" dirty="0">
                          <a:solidFill>
                            <a:srgbClr val="474747"/>
                          </a:solidFill>
                          <a:latin typeface="Meta Offc Pro Normal" panose="020B0504030101020102" pitchFamily="34" charset="0"/>
                        </a:rPr>
                      </a:br>
                      <a:r>
                        <a:rPr lang="en-US" sz="1050" b="0" i="0" baseline="0" dirty="0">
                          <a:solidFill>
                            <a:srgbClr val="474747"/>
                          </a:solidFill>
                          <a:latin typeface="Meta Offc Pro Normal" panose="020B0504030101020102" pitchFamily="34" charset="0"/>
                        </a:rPr>
                        <a:t>and cost structure</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b="0" i="0" baseline="0" dirty="0">
                          <a:solidFill>
                            <a:srgbClr val="474747"/>
                          </a:solidFill>
                          <a:latin typeface="Meta Offc Pro Normal" panose="020B0504030101020102" pitchFamily="34" charset="0"/>
                        </a:rPr>
                        <a:t>Improved agility in reacting to changing market conditions</a:t>
                      </a:r>
                    </a:p>
                  </a:txBody>
                  <a:tcPr>
                    <a:solidFill>
                      <a:schemeClr val="bg1">
                        <a:lumMod val="95000"/>
                      </a:schemeClr>
                    </a:solidFill>
                  </a:tcPr>
                </a:tc>
                <a:tc>
                  <a:txBody>
                    <a:bodyPr/>
                    <a:lstStyle/>
                    <a:p>
                      <a:pPr marL="171450" indent="-171450">
                        <a:buFont typeface="Wingdings" pitchFamily="2" charset="2"/>
                        <a:buChar char="§"/>
                      </a:pPr>
                      <a:r>
                        <a:rPr lang="en-US" sz="1050" b="0" i="0" dirty="0">
                          <a:solidFill>
                            <a:srgbClr val="474747"/>
                          </a:solidFill>
                          <a:latin typeface="Meta Offc Pro Normal" panose="020B0504030101020102" pitchFamily="34" charset="0"/>
                        </a:rPr>
                        <a:t>Customer</a:t>
                      </a:r>
                    </a:p>
                    <a:p>
                      <a:pPr marL="171450" indent="-171450">
                        <a:buFont typeface="Wingdings" pitchFamily="2" charset="2"/>
                        <a:buChar char="§"/>
                      </a:pPr>
                      <a:r>
                        <a:rPr lang="en-US" sz="1050" b="0" i="0" dirty="0">
                          <a:solidFill>
                            <a:srgbClr val="474747"/>
                          </a:solidFill>
                          <a:latin typeface="Meta Offc Pro Normal" panose="020B0504030101020102" pitchFamily="34" charset="0"/>
                        </a:rPr>
                        <a:t>Consumers</a:t>
                      </a:r>
                    </a:p>
                    <a:p>
                      <a:pPr marL="171450" indent="-171450">
                        <a:buFont typeface="Wingdings" pitchFamily="2" charset="2"/>
                        <a:buChar char="§"/>
                      </a:pPr>
                      <a:r>
                        <a:rPr lang="en-US" sz="1050" b="0" i="0" dirty="0">
                          <a:solidFill>
                            <a:srgbClr val="474747"/>
                          </a:solidFill>
                          <a:latin typeface="Meta Offc Pro Normal" panose="020B0504030101020102" pitchFamily="34" charset="0"/>
                        </a:rPr>
                        <a:t>Merchants</a:t>
                      </a:r>
                    </a:p>
                    <a:p>
                      <a:pPr marL="171450" indent="-171450">
                        <a:buFont typeface="Wingdings" pitchFamily="2" charset="2"/>
                        <a:buChar char="§"/>
                      </a:pPr>
                      <a:r>
                        <a:rPr lang="en-US" sz="1050" b="0" i="0" dirty="0">
                          <a:solidFill>
                            <a:srgbClr val="474747"/>
                          </a:solidFill>
                          <a:latin typeface="Meta Offc Pro Normal" panose="020B0504030101020102" pitchFamily="34" charset="0"/>
                        </a:rPr>
                        <a:t>Entity</a:t>
                      </a:r>
                    </a:p>
                  </a:txBody>
                  <a:tcPr>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050" b="0" i="0" dirty="0">
                          <a:solidFill>
                            <a:srgbClr val="474747"/>
                          </a:solidFill>
                          <a:latin typeface="Meta Offc Pro Normal" panose="020B0504030101020102" pitchFamily="34" charset="0"/>
                        </a:rPr>
                        <a:t>Integrated,</a:t>
                      </a:r>
                      <a:r>
                        <a:rPr lang="en-US" sz="1050" b="0" i="0" baseline="0" dirty="0">
                          <a:solidFill>
                            <a:srgbClr val="474747"/>
                          </a:solidFill>
                          <a:latin typeface="Meta Offc Pro Normal" panose="020B0504030101020102" pitchFamily="34" charset="0"/>
                        </a:rPr>
                        <a:t> modernized,</a:t>
                      </a:r>
                      <a:br>
                        <a:rPr lang="en-US" sz="1050" b="0" i="0" baseline="0" dirty="0">
                          <a:solidFill>
                            <a:srgbClr val="474747"/>
                          </a:solidFill>
                          <a:latin typeface="Meta Offc Pro Normal" panose="020B0504030101020102" pitchFamily="34" charset="0"/>
                        </a:rPr>
                      </a:br>
                      <a:r>
                        <a:rPr lang="en-US" sz="1050" b="0" i="0" baseline="0" dirty="0">
                          <a:solidFill>
                            <a:srgbClr val="474747"/>
                          </a:solidFill>
                          <a:latin typeface="Meta Offc Pro Normal" panose="020B0504030101020102" pitchFamily="34" charset="0"/>
                        </a:rPr>
                        <a:t>highly-scalable analytics</a:t>
                      </a:r>
                      <a:br>
                        <a:rPr lang="en-US" sz="1050" b="0" i="0" baseline="0" dirty="0">
                          <a:solidFill>
                            <a:srgbClr val="474747"/>
                          </a:solidFill>
                          <a:latin typeface="Meta Offc Pro Normal" panose="020B0504030101020102" pitchFamily="34" charset="0"/>
                        </a:rPr>
                      </a:br>
                      <a:r>
                        <a:rPr lang="en-US" sz="1050" b="0" i="0" baseline="0" dirty="0">
                          <a:solidFill>
                            <a:srgbClr val="474747"/>
                          </a:solidFill>
                          <a:latin typeface="Meta Offc Pro Normal" panose="020B0504030101020102" pitchFamily="34" charset="0"/>
                        </a:rPr>
                        <a:t>and data platforms</a:t>
                      </a:r>
                      <a:endParaRPr lang="en-US" sz="1050" b="0" i="0" dirty="0">
                        <a:solidFill>
                          <a:srgbClr val="474747"/>
                        </a:solidFill>
                        <a:latin typeface="Meta Offc Pro Normal" panose="020B0504030101020102" pitchFamily="34" charset="0"/>
                      </a:endParaRPr>
                    </a:p>
                  </a:txBody>
                  <a:tcPr>
                    <a:solidFill>
                      <a:schemeClr val="bg1">
                        <a:lumMod val="95000"/>
                      </a:schemeClr>
                    </a:solidFill>
                  </a:tcPr>
                </a:tc>
                <a:tc>
                  <a:txBody>
                    <a:bodyPr/>
                    <a:lstStyle/>
                    <a:p>
                      <a:pPr marL="171450" indent="-171450">
                        <a:buFont typeface="Wingdings" pitchFamily="2" charset="2"/>
                        <a:buChar char="§"/>
                      </a:pPr>
                      <a:r>
                        <a:rPr lang="en-US" sz="1050" b="0" i="0" dirty="0">
                          <a:solidFill>
                            <a:srgbClr val="474747"/>
                          </a:solidFill>
                          <a:latin typeface="Meta Offc Pro Normal" panose="020B0504030101020102" pitchFamily="34" charset="0"/>
                        </a:rPr>
                        <a:t>Simplified business experience</a:t>
                      </a:r>
                    </a:p>
                    <a:p>
                      <a:pPr marL="171450" indent="-171450">
                        <a:buFont typeface="Wingdings" pitchFamily="2" charset="2"/>
                        <a:buChar char="§"/>
                      </a:pPr>
                      <a:r>
                        <a:rPr lang="en-US" sz="1050" b="0" i="0" dirty="0">
                          <a:solidFill>
                            <a:srgbClr val="474747"/>
                          </a:solidFill>
                          <a:latin typeface="Meta Offc Pro Normal" panose="020B0504030101020102" pitchFamily="34" charset="0"/>
                        </a:rPr>
                        <a:t>Optimized</a:t>
                      </a:r>
                      <a:r>
                        <a:rPr lang="en-US" sz="1050" b="0" i="0" baseline="0" dirty="0">
                          <a:solidFill>
                            <a:srgbClr val="474747"/>
                          </a:solidFill>
                          <a:latin typeface="Meta Offc Pro Normal" panose="020B0504030101020102" pitchFamily="34" charset="0"/>
                        </a:rPr>
                        <a:t> for value</a:t>
                      </a:r>
                      <a:br>
                        <a:rPr lang="en-US" sz="1050" b="0" i="0" baseline="0" dirty="0">
                          <a:solidFill>
                            <a:srgbClr val="474747"/>
                          </a:solidFill>
                          <a:latin typeface="Meta Offc Pro Normal" panose="020B0504030101020102" pitchFamily="34" charset="0"/>
                        </a:rPr>
                      </a:br>
                      <a:r>
                        <a:rPr lang="en-US" sz="1050" b="0" i="0" baseline="0" dirty="0">
                          <a:solidFill>
                            <a:srgbClr val="474747"/>
                          </a:solidFill>
                          <a:latin typeface="Meta Offc Pro Normal" panose="020B0504030101020102" pitchFamily="34" charset="0"/>
                        </a:rPr>
                        <a:t>and not for cost</a:t>
                      </a:r>
                      <a:endParaRPr lang="en-US" sz="1050" b="0" i="0" dirty="0">
                        <a:solidFill>
                          <a:srgbClr val="474747"/>
                        </a:solidFill>
                        <a:latin typeface="Meta Offc Pro Normal" panose="020B0504030101020102" pitchFamily="34" charset="0"/>
                      </a:endParaRPr>
                    </a:p>
                  </a:txBody>
                  <a:tcPr>
                    <a:solidFill>
                      <a:schemeClr val="bg1">
                        <a:lumMod val="95000"/>
                      </a:schemeClr>
                    </a:solidFill>
                  </a:tcPr>
                </a:tc>
                <a:tc>
                  <a:txBody>
                    <a:bodyPr/>
                    <a:lstStyle/>
                    <a:p>
                      <a:pPr marL="171450" indent="-171450">
                        <a:buFont typeface="Wingdings" pitchFamily="2" charset="2"/>
                        <a:buChar char="§"/>
                      </a:pPr>
                      <a:r>
                        <a:rPr lang="en-US" sz="1050" b="0" i="0" dirty="0">
                          <a:solidFill>
                            <a:srgbClr val="474747"/>
                          </a:solidFill>
                          <a:latin typeface="Meta Offc Pro Normal" panose="020B0504030101020102" pitchFamily="34" charset="0"/>
                        </a:rPr>
                        <a:t>Expand pool</a:t>
                      </a:r>
                      <a:br>
                        <a:rPr lang="en-US" sz="1050" b="0" i="0" dirty="0">
                          <a:solidFill>
                            <a:srgbClr val="474747"/>
                          </a:solidFill>
                          <a:latin typeface="Meta Offc Pro Normal" panose="020B0504030101020102" pitchFamily="34" charset="0"/>
                        </a:rPr>
                      </a:br>
                      <a:r>
                        <a:rPr lang="en-US" sz="1050" b="0" i="0" dirty="0">
                          <a:solidFill>
                            <a:srgbClr val="474747"/>
                          </a:solidFill>
                          <a:latin typeface="Meta Offc Pro Normal" panose="020B0504030101020102" pitchFamily="34" charset="0"/>
                        </a:rPr>
                        <a:t>of technologically-</a:t>
                      </a:r>
                      <a:br>
                        <a:rPr lang="en-US" sz="1050" b="0" i="0" dirty="0">
                          <a:solidFill>
                            <a:srgbClr val="474747"/>
                          </a:solidFill>
                          <a:latin typeface="Meta Offc Pro Normal" panose="020B0504030101020102" pitchFamily="34" charset="0"/>
                        </a:rPr>
                      </a:br>
                      <a:r>
                        <a:rPr lang="en-US" sz="1050" b="0" i="0" dirty="0">
                          <a:solidFill>
                            <a:srgbClr val="474747"/>
                          </a:solidFill>
                          <a:latin typeface="Meta Offc Pro Normal" panose="020B0504030101020102" pitchFamily="34" charset="0"/>
                        </a:rPr>
                        <a:t>advanced digital talent</a:t>
                      </a:r>
                    </a:p>
                    <a:p>
                      <a:pPr marL="171450" indent="-171450">
                        <a:buFont typeface="Wingdings" pitchFamily="2" charset="2"/>
                        <a:buChar char="§"/>
                      </a:pPr>
                      <a:r>
                        <a:rPr lang="en-US" sz="1050" b="0" i="0" dirty="0">
                          <a:solidFill>
                            <a:srgbClr val="474747"/>
                          </a:solidFill>
                          <a:latin typeface="Meta Offc Pro Normal" panose="020B0504030101020102" pitchFamily="34" charset="0"/>
                        </a:rPr>
                        <a:t>Drive a culture of agility</a:t>
                      </a:r>
                    </a:p>
                    <a:p>
                      <a:pPr marL="171450" indent="-171450">
                        <a:buFont typeface="Wingdings" pitchFamily="2" charset="2"/>
                        <a:buChar char="§"/>
                      </a:pPr>
                      <a:r>
                        <a:rPr lang="en-US" sz="1050" b="0" i="0" dirty="0">
                          <a:solidFill>
                            <a:srgbClr val="474747"/>
                          </a:solidFill>
                          <a:latin typeface="Meta Offc Pro Normal" panose="020B0504030101020102" pitchFamily="34" charset="0"/>
                        </a:rPr>
                        <a:t>Educate and empower employees to independently leverage data and drive decision-making</a:t>
                      </a:r>
                    </a:p>
                  </a:txBody>
                  <a:tcPr>
                    <a:solidFill>
                      <a:schemeClr val="bg1">
                        <a:lumMod val="95000"/>
                      </a:schemeClr>
                    </a:solidFill>
                  </a:tcPr>
                </a:tc>
                <a:extLst>
                  <a:ext uri="{0D108BD9-81ED-4DB2-BD59-A6C34878D82A}">
                    <a16:rowId xmlns:a16="http://schemas.microsoft.com/office/drawing/2014/main" val="2339653196"/>
                  </a:ext>
                </a:extLst>
              </a:tr>
            </a:tbl>
          </a:graphicData>
        </a:graphic>
      </p:graphicFrame>
      <p:sp>
        <p:nvSpPr>
          <p:cNvPr id="3" name="Text Placeholder 2">
            <a:extLst>
              <a:ext uri="{FF2B5EF4-FFF2-40B4-BE49-F238E27FC236}">
                <a16:creationId xmlns:a16="http://schemas.microsoft.com/office/drawing/2014/main" id="{FBE49EFD-A262-6242-B22A-BE028AF0C161}"/>
              </a:ext>
            </a:extLst>
          </p:cNvPr>
          <p:cNvSpPr>
            <a:spLocks noGrp="1"/>
          </p:cNvSpPr>
          <p:nvPr>
            <p:ph type="body" sz="quarter" idx="10"/>
          </p:nvPr>
        </p:nvSpPr>
        <p:spPr/>
        <p:txBody>
          <a:bodyPr/>
          <a:lstStyle/>
          <a:p>
            <a:r>
              <a:rPr lang="en-US" dirty="0"/>
              <a:t>Discover’s strategy depends on Analytics; AAP is building foundational and strategic elements to enable Discover’s success.</a:t>
            </a:r>
          </a:p>
        </p:txBody>
      </p:sp>
      <p:grpSp>
        <p:nvGrpSpPr>
          <p:cNvPr id="39" name="Group 38">
            <a:extLst>
              <a:ext uri="{FF2B5EF4-FFF2-40B4-BE49-F238E27FC236}">
                <a16:creationId xmlns:a16="http://schemas.microsoft.com/office/drawing/2014/main" id="{EEC916AD-0DF9-F348-8879-AD0431357EEF}"/>
              </a:ext>
            </a:extLst>
          </p:cNvPr>
          <p:cNvGrpSpPr/>
          <p:nvPr/>
        </p:nvGrpSpPr>
        <p:grpSpPr>
          <a:xfrm>
            <a:off x="2202920" y="1616820"/>
            <a:ext cx="8943015" cy="4614931"/>
            <a:chOff x="2202920" y="1783070"/>
            <a:chExt cx="8943015" cy="4614931"/>
          </a:xfrm>
        </p:grpSpPr>
        <p:grpSp>
          <p:nvGrpSpPr>
            <p:cNvPr id="18" name="Group 17">
              <a:extLst>
                <a:ext uri="{FF2B5EF4-FFF2-40B4-BE49-F238E27FC236}">
                  <a16:creationId xmlns:a16="http://schemas.microsoft.com/office/drawing/2014/main" id="{02CD1380-5F15-A648-951F-BAFBAC0110BB}"/>
                </a:ext>
              </a:extLst>
            </p:cNvPr>
            <p:cNvGrpSpPr/>
            <p:nvPr/>
          </p:nvGrpSpPr>
          <p:grpSpPr>
            <a:xfrm>
              <a:off x="4227910" y="1783070"/>
              <a:ext cx="843055" cy="843055"/>
              <a:chOff x="4355790" y="1636272"/>
              <a:chExt cx="843055" cy="843055"/>
            </a:xfrm>
          </p:grpSpPr>
          <p:sp>
            <p:nvSpPr>
              <p:cNvPr id="7" name="Oval 6">
                <a:extLst>
                  <a:ext uri="{FF2B5EF4-FFF2-40B4-BE49-F238E27FC236}">
                    <a16:creationId xmlns:a16="http://schemas.microsoft.com/office/drawing/2014/main" id="{1CB23291-540E-9449-9876-4C2CDC4FDA58}"/>
                  </a:ext>
                </a:extLst>
              </p:cNvPr>
              <p:cNvSpPr/>
              <p:nvPr/>
            </p:nvSpPr>
            <p:spPr>
              <a:xfrm>
                <a:off x="4355790" y="1636272"/>
                <a:ext cx="843055" cy="843055"/>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60">
                <a:extLst>
                  <a:ext uri="{FF2B5EF4-FFF2-40B4-BE49-F238E27FC236}">
                    <a16:creationId xmlns:a16="http://schemas.microsoft.com/office/drawing/2014/main" id="{98D1AB16-FC8E-4541-BBD4-F8C103E28013}"/>
                  </a:ext>
                </a:extLst>
              </p:cNvPr>
              <p:cNvSpPr>
                <a:spLocks noEditPoints="1"/>
              </p:cNvSpPr>
              <p:nvPr/>
            </p:nvSpPr>
            <p:spPr bwMode="auto">
              <a:xfrm>
                <a:off x="4524376" y="1785402"/>
                <a:ext cx="505882" cy="544795"/>
              </a:xfrm>
              <a:custGeom>
                <a:avLst/>
                <a:gdLst>
                  <a:gd name="T0" fmla="*/ 71 w 88"/>
                  <a:gd name="T1" fmla="*/ 95 h 95"/>
                  <a:gd name="T2" fmla="*/ 17 w 88"/>
                  <a:gd name="T3" fmla="*/ 95 h 95"/>
                  <a:gd name="T4" fmla="*/ 0 w 88"/>
                  <a:gd name="T5" fmla="*/ 79 h 95"/>
                  <a:gd name="T6" fmla="*/ 22 w 88"/>
                  <a:gd name="T7" fmla="*/ 44 h 95"/>
                  <a:gd name="T8" fmla="*/ 44 w 88"/>
                  <a:gd name="T9" fmla="*/ 52 h 95"/>
                  <a:gd name="T10" fmla="*/ 67 w 88"/>
                  <a:gd name="T11" fmla="*/ 44 h 95"/>
                  <a:gd name="T12" fmla="*/ 88 w 88"/>
                  <a:gd name="T13" fmla="*/ 79 h 95"/>
                  <a:gd name="T14" fmla="*/ 71 w 88"/>
                  <a:gd name="T15" fmla="*/ 95 h 95"/>
                  <a:gd name="T16" fmla="*/ 44 w 88"/>
                  <a:gd name="T17" fmla="*/ 48 h 95"/>
                  <a:gd name="T18" fmla="*/ 20 w 88"/>
                  <a:gd name="T19" fmla="*/ 24 h 95"/>
                  <a:gd name="T20" fmla="*/ 44 w 88"/>
                  <a:gd name="T21" fmla="*/ 0 h 95"/>
                  <a:gd name="T22" fmla="*/ 68 w 88"/>
                  <a:gd name="T23" fmla="*/ 24 h 95"/>
                  <a:gd name="T24" fmla="*/ 44 w 88"/>
                  <a:gd name="T2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95">
                    <a:moveTo>
                      <a:pt x="71" y="95"/>
                    </a:moveTo>
                    <a:cubicBezTo>
                      <a:pt x="17" y="95"/>
                      <a:pt x="17" y="95"/>
                      <a:pt x="17" y="95"/>
                    </a:cubicBezTo>
                    <a:cubicBezTo>
                      <a:pt x="7" y="95"/>
                      <a:pt x="0" y="89"/>
                      <a:pt x="0" y="79"/>
                    </a:cubicBezTo>
                    <a:cubicBezTo>
                      <a:pt x="0" y="65"/>
                      <a:pt x="4" y="44"/>
                      <a:pt x="22" y="44"/>
                    </a:cubicBezTo>
                    <a:cubicBezTo>
                      <a:pt x="24" y="44"/>
                      <a:pt x="32" y="52"/>
                      <a:pt x="44" y="52"/>
                    </a:cubicBezTo>
                    <a:cubicBezTo>
                      <a:pt x="56" y="52"/>
                      <a:pt x="65" y="44"/>
                      <a:pt x="67" y="44"/>
                    </a:cubicBezTo>
                    <a:cubicBezTo>
                      <a:pt x="85" y="44"/>
                      <a:pt x="88" y="65"/>
                      <a:pt x="88" y="79"/>
                    </a:cubicBezTo>
                    <a:cubicBezTo>
                      <a:pt x="88" y="89"/>
                      <a:pt x="81" y="95"/>
                      <a:pt x="71" y="95"/>
                    </a:cubicBezTo>
                    <a:close/>
                    <a:moveTo>
                      <a:pt x="44" y="48"/>
                    </a:moveTo>
                    <a:cubicBezTo>
                      <a:pt x="31" y="48"/>
                      <a:pt x="20" y="37"/>
                      <a:pt x="20" y="24"/>
                    </a:cubicBezTo>
                    <a:cubicBezTo>
                      <a:pt x="20" y="10"/>
                      <a:pt x="31" y="0"/>
                      <a:pt x="44" y="0"/>
                    </a:cubicBezTo>
                    <a:cubicBezTo>
                      <a:pt x="57" y="0"/>
                      <a:pt x="68" y="10"/>
                      <a:pt x="68" y="24"/>
                    </a:cubicBezTo>
                    <a:cubicBezTo>
                      <a:pt x="68" y="37"/>
                      <a:pt x="57" y="48"/>
                      <a:pt x="44" y="48"/>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a:extLst>
                <a:ext uri="{FF2B5EF4-FFF2-40B4-BE49-F238E27FC236}">
                  <a16:creationId xmlns:a16="http://schemas.microsoft.com/office/drawing/2014/main" id="{52568FD3-79CA-054C-91BF-B06F00A48450}"/>
                </a:ext>
              </a:extLst>
            </p:cNvPr>
            <p:cNvGrpSpPr/>
            <p:nvPr/>
          </p:nvGrpSpPr>
          <p:grpSpPr>
            <a:xfrm>
              <a:off x="2202920" y="1783070"/>
              <a:ext cx="843055" cy="843055"/>
              <a:chOff x="2125989" y="1600200"/>
              <a:chExt cx="843055" cy="843055"/>
            </a:xfrm>
          </p:grpSpPr>
          <p:sp>
            <p:nvSpPr>
              <p:cNvPr id="5" name="Oval 4">
                <a:extLst>
                  <a:ext uri="{FF2B5EF4-FFF2-40B4-BE49-F238E27FC236}">
                    <a16:creationId xmlns:a16="http://schemas.microsoft.com/office/drawing/2014/main" id="{E37C60F3-51A0-504C-BADA-B0E3E80F44EB}"/>
                  </a:ext>
                </a:extLst>
              </p:cNvPr>
              <p:cNvSpPr/>
              <p:nvPr/>
            </p:nvSpPr>
            <p:spPr>
              <a:xfrm>
                <a:off x="2125989" y="1600200"/>
                <a:ext cx="843055" cy="843055"/>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6">
                <a:extLst>
                  <a:ext uri="{FF2B5EF4-FFF2-40B4-BE49-F238E27FC236}">
                    <a16:creationId xmlns:a16="http://schemas.microsoft.com/office/drawing/2014/main" id="{B7AD5FA5-9A80-0245-B07E-A83FEEF81F6B}"/>
                  </a:ext>
                </a:extLst>
              </p:cNvPr>
              <p:cNvSpPr>
                <a:spLocks noEditPoints="1"/>
              </p:cNvSpPr>
              <p:nvPr/>
            </p:nvSpPr>
            <p:spPr bwMode="auto">
              <a:xfrm>
                <a:off x="2283147" y="1796600"/>
                <a:ext cx="528738" cy="450254"/>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a:extLst>
                <a:ext uri="{FF2B5EF4-FFF2-40B4-BE49-F238E27FC236}">
                  <a16:creationId xmlns:a16="http://schemas.microsoft.com/office/drawing/2014/main" id="{E839FE4D-B592-C442-9783-3B19F33E1CFA}"/>
                </a:ext>
              </a:extLst>
            </p:cNvPr>
            <p:cNvGrpSpPr/>
            <p:nvPr/>
          </p:nvGrpSpPr>
          <p:grpSpPr>
            <a:xfrm>
              <a:off x="6252900" y="1783070"/>
              <a:ext cx="843055" cy="843055"/>
              <a:chOff x="6446106" y="1600200"/>
              <a:chExt cx="843055" cy="843055"/>
            </a:xfrm>
          </p:grpSpPr>
          <p:sp>
            <p:nvSpPr>
              <p:cNvPr id="9" name="Oval 8">
                <a:extLst>
                  <a:ext uri="{FF2B5EF4-FFF2-40B4-BE49-F238E27FC236}">
                    <a16:creationId xmlns:a16="http://schemas.microsoft.com/office/drawing/2014/main" id="{E874E794-0D98-3F45-9CDB-3E282A4A8E43}"/>
                  </a:ext>
                </a:extLst>
              </p:cNvPr>
              <p:cNvSpPr/>
              <p:nvPr/>
            </p:nvSpPr>
            <p:spPr>
              <a:xfrm>
                <a:off x="6446106" y="1600200"/>
                <a:ext cx="843055" cy="843055"/>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9">
                <a:extLst>
                  <a:ext uri="{FF2B5EF4-FFF2-40B4-BE49-F238E27FC236}">
                    <a16:creationId xmlns:a16="http://schemas.microsoft.com/office/drawing/2014/main" id="{34FE5A32-5ACE-064A-B63A-7D73B9F9DFC3}"/>
                  </a:ext>
                </a:extLst>
              </p:cNvPr>
              <p:cNvSpPr>
                <a:spLocks noEditPoints="1"/>
              </p:cNvSpPr>
              <p:nvPr/>
            </p:nvSpPr>
            <p:spPr bwMode="auto">
              <a:xfrm>
                <a:off x="6607511" y="1787107"/>
                <a:ext cx="520245" cy="469240"/>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a:extLst>
                <a:ext uri="{FF2B5EF4-FFF2-40B4-BE49-F238E27FC236}">
                  <a16:creationId xmlns:a16="http://schemas.microsoft.com/office/drawing/2014/main" id="{EF37D87B-AFCB-4141-9381-9440FF04AB4A}"/>
                </a:ext>
              </a:extLst>
            </p:cNvPr>
            <p:cNvGrpSpPr/>
            <p:nvPr/>
          </p:nvGrpSpPr>
          <p:grpSpPr>
            <a:xfrm>
              <a:off x="8277890" y="1783070"/>
              <a:ext cx="843055" cy="843055"/>
              <a:chOff x="8502557" y="1597367"/>
              <a:chExt cx="843055" cy="843055"/>
            </a:xfrm>
          </p:grpSpPr>
          <p:sp>
            <p:nvSpPr>
              <p:cNvPr id="11" name="Oval 10">
                <a:extLst>
                  <a:ext uri="{FF2B5EF4-FFF2-40B4-BE49-F238E27FC236}">
                    <a16:creationId xmlns:a16="http://schemas.microsoft.com/office/drawing/2014/main" id="{22DFFD45-4A85-AE4F-9E16-78BE321121BD}"/>
                  </a:ext>
                </a:extLst>
              </p:cNvPr>
              <p:cNvSpPr/>
              <p:nvPr/>
            </p:nvSpPr>
            <p:spPr>
              <a:xfrm>
                <a:off x="8502557" y="1597367"/>
                <a:ext cx="843055" cy="843055"/>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29">
                <a:extLst>
                  <a:ext uri="{FF2B5EF4-FFF2-40B4-BE49-F238E27FC236}">
                    <a16:creationId xmlns:a16="http://schemas.microsoft.com/office/drawing/2014/main" id="{F0E44308-E337-3D4D-BFC7-948B473AFFCE}"/>
                  </a:ext>
                </a:extLst>
              </p:cNvPr>
              <p:cNvSpPr>
                <a:spLocks noEditPoints="1"/>
              </p:cNvSpPr>
              <p:nvPr/>
            </p:nvSpPr>
            <p:spPr bwMode="auto">
              <a:xfrm>
                <a:off x="8627051" y="1755817"/>
                <a:ext cx="594066" cy="526155"/>
              </a:xfrm>
              <a:custGeom>
                <a:avLst/>
                <a:gdLst>
                  <a:gd name="T0" fmla="*/ 1301 w 1560"/>
                  <a:gd name="T1" fmla="*/ 225 h 1383"/>
                  <a:gd name="T2" fmla="*/ 1560 w 1560"/>
                  <a:gd name="T3" fmla="*/ 1 h 1383"/>
                  <a:gd name="T4" fmla="*/ 1197 w 1560"/>
                  <a:gd name="T5" fmla="*/ 190 h 1383"/>
                  <a:gd name="T6" fmla="*/ 772 w 1560"/>
                  <a:gd name="T7" fmla="*/ 171 h 1383"/>
                  <a:gd name="T8" fmla="*/ 349 w 1560"/>
                  <a:gd name="T9" fmla="*/ 160 h 1383"/>
                  <a:gd name="T10" fmla="*/ 0 w 1560"/>
                  <a:gd name="T11" fmla="*/ 639 h 1383"/>
                  <a:gd name="T12" fmla="*/ 159 w 1560"/>
                  <a:gd name="T13" fmla="*/ 788 h 1383"/>
                  <a:gd name="T14" fmla="*/ 108 w 1560"/>
                  <a:gd name="T15" fmla="*/ 977 h 1383"/>
                  <a:gd name="T16" fmla="*/ 203 w 1560"/>
                  <a:gd name="T17" fmla="*/ 1026 h 1383"/>
                  <a:gd name="T18" fmla="*/ 259 w 1560"/>
                  <a:gd name="T19" fmla="*/ 1098 h 1383"/>
                  <a:gd name="T20" fmla="*/ 380 w 1560"/>
                  <a:gd name="T21" fmla="*/ 1146 h 1383"/>
                  <a:gd name="T22" fmla="*/ 484 w 1560"/>
                  <a:gd name="T23" fmla="*/ 1278 h 1383"/>
                  <a:gd name="T24" fmla="*/ 577 w 1560"/>
                  <a:gd name="T25" fmla="*/ 1256 h 1383"/>
                  <a:gd name="T26" fmla="*/ 608 w 1560"/>
                  <a:gd name="T27" fmla="*/ 1294 h 1383"/>
                  <a:gd name="T28" fmla="*/ 690 w 1560"/>
                  <a:gd name="T29" fmla="*/ 1338 h 1383"/>
                  <a:gd name="T30" fmla="*/ 760 w 1560"/>
                  <a:gd name="T31" fmla="*/ 1318 h 1383"/>
                  <a:gd name="T32" fmla="*/ 888 w 1560"/>
                  <a:gd name="T33" fmla="*/ 1358 h 1383"/>
                  <a:gd name="T34" fmla="*/ 920 w 1560"/>
                  <a:gd name="T35" fmla="*/ 1264 h 1383"/>
                  <a:gd name="T36" fmla="*/ 1079 w 1560"/>
                  <a:gd name="T37" fmla="*/ 1192 h 1383"/>
                  <a:gd name="T38" fmla="*/ 1197 w 1560"/>
                  <a:gd name="T39" fmla="*/ 1204 h 1383"/>
                  <a:gd name="T40" fmla="*/ 1343 w 1560"/>
                  <a:gd name="T41" fmla="*/ 1101 h 1383"/>
                  <a:gd name="T42" fmla="*/ 1321 w 1560"/>
                  <a:gd name="T43" fmla="*/ 902 h 1383"/>
                  <a:gd name="T44" fmla="*/ 1511 w 1560"/>
                  <a:gd name="T45" fmla="*/ 711 h 1383"/>
                  <a:gd name="T46" fmla="*/ 1560 w 1560"/>
                  <a:gd name="T47" fmla="*/ 606 h 1383"/>
                  <a:gd name="T48" fmla="*/ 1391 w 1560"/>
                  <a:gd name="T49" fmla="*/ 728 h 1383"/>
                  <a:gd name="T50" fmla="*/ 1166 w 1560"/>
                  <a:gd name="T51" fmla="*/ 843 h 1383"/>
                  <a:gd name="T52" fmla="*/ 1145 w 1560"/>
                  <a:gd name="T53" fmla="*/ 981 h 1383"/>
                  <a:gd name="T54" fmla="*/ 1039 w 1560"/>
                  <a:gd name="T55" fmla="*/ 979 h 1383"/>
                  <a:gd name="T56" fmla="*/ 1002 w 1560"/>
                  <a:gd name="T57" fmla="*/ 1069 h 1383"/>
                  <a:gd name="T58" fmla="*/ 899 w 1560"/>
                  <a:gd name="T59" fmla="*/ 1081 h 1383"/>
                  <a:gd name="T60" fmla="*/ 834 w 1560"/>
                  <a:gd name="T61" fmla="*/ 1179 h 1383"/>
                  <a:gd name="T62" fmla="*/ 736 w 1560"/>
                  <a:gd name="T63" fmla="*/ 1260 h 1383"/>
                  <a:gd name="T64" fmla="*/ 688 w 1560"/>
                  <a:gd name="T65" fmla="*/ 1277 h 1383"/>
                  <a:gd name="T66" fmla="*/ 650 w 1560"/>
                  <a:gd name="T67" fmla="*/ 1224 h 1383"/>
                  <a:gd name="T68" fmla="*/ 821 w 1560"/>
                  <a:gd name="T69" fmla="*/ 1079 h 1383"/>
                  <a:gd name="T70" fmla="*/ 803 w 1560"/>
                  <a:gd name="T71" fmla="*/ 1023 h 1383"/>
                  <a:gd name="T72" fmla="*/ 541 w 1560"/>
                  <a:gd name="T73" fmla="*/ 1205 h 1383"/>
                  <a:gd name="T74" fmla="*/ 452 w 1560"/>
                  <a:gd name="T75" fmla="*/ 1190 h 1383"/>
                  <a:gd name="T76" fmla="*/ 757 w 1560"/>
                  <a:gd name="T77" fmla="*/ 896 h 1383"/>
                  <a:gd name="T78" fmla="*/ 738 w 1560"/>
                  <a:gd name="T79" fmla="*/ 840 h 1383"/>
                  <a:gd name="T80" fmla="*/ 430 w 1560"/>
                  <a:gd name="T81" fmla="*/ 1057 h 1383"/>
                  <a:gd name="T82" fmla="*/ 308 w 1560"/>
                  <a:gd name="T83" fmla="*/ 1064 h 1383"/>
                  <a:gd name="T84" fmla="*/ 345 w 1560"/>
                  <a:gd name="T85" fmla="*/ 961 h 1383"/>
                  <a:gd name="T86" fmla="*/ 674 w 1560"/>
                  <a:gd name="T87" fmla="*/ 722 h 1383"/>
                  <a:gd name="T88" fmla="*/ 627 w 1560"/>
                  <a:gd name="T89" fmla="*/ 694 h 1383"/>
                  <a:gd name="T90" fmla="*/ 280 w 1560"/>
                  <a:gd name="T91" fmla="*/ 932 h 1383"/>
                  <a:gd name="T92" fmla="*/ 160 w 1560"/>
                  <a:gd name="T93" fmla="*/ 941 h 1383"/>
                  <a:gd name="T94" fmla="*/ 813 w 1560"/>
                  <a:gd name="T95" fmla="*/ 384 h 1383"/>
                  <a:gd name="T96" fmla="*/ 1090 w 1560"/>
                  <a:gd name="T97" fmla="*/ 649 h 1383"/>
                  <a:gd name="T98" fmla="*/ 1078 w 1560"/>
                  <a:gd name="T99" fmla="*/ 359 h 1383"/>
                  <a:gd name="T100" fmla="*/ 1147 w 1560"/>
                  <a:gd name="T101" fmla="*/ 251 h 1383"/>
                  <a:gd name="T102" fmla="*/ 1212 w 1560"/>
                  <a:gd name="T103" fmla="*/ 250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0" h="1383">
                    <a:moveTo>
                      <a:pt x="1212" y="250"/>
                    </a:moveTo>
                    <a:cubicBezTo>
                      <a:pt x="1243" y="250"/>
                      <a:pt x="1274" y="242"/>
                      <a:pt x="1301" y="225"/>
                    </a:cubicBezTo>
                    <a:cubicBezTo>
                      <a:pt x="1560" y="73"/>
                      <a:pt x="1560" y="73"/>
                      <a:pt x="1560" y="73"/>
                    </a:cubicBezTo>
                    <a:cubicBezTo>
                      <a:pt x="1560" y="1"/>
                      <a:pt x="1560" y="1"/>
                      <a:pt x="1560" y="1"/>
                    </a:cubicBezTo>
                    <a:cubicBezTo>
                      <a:pt x="1269" y="170"/>
                      <a:pt x="1269" y="170"/>
                      <a:pt x="1269" y="170"/>
                    </a:cubicBezTo>
                    <a:cubicBezTo>
                      <a:pt x="1247" y="183"/>
                      <a:pt x="1222" y="190"/>
                      <a:pt x="1197" y="190"/>
                    </a:cubicBezTo>
                    <a:cubicBezTo>
                      <a:pt x="812" y="185"/>
                      <a:pt x="812" y="185"/>
                      <a:pt x="812" y="185"/>
                    </a:cubicBezTo>
                    <a:cubicBezTo>
                      <a:pt x="793" y="178"/>
                      <a:pt x="778" y="174"/>
                      <a:pt x="772" y="171"/>
                    </a:cubicBezTo>
                    <a:cubicBezTo>
                      <a:pt x="652" y="145"/>
                      <a:pt x="557" y="155"/>
                      <a:pt x="493" y="172"/>
                    </a:cubicBezTo>
                    <a:cubicBezTo>
                      <a:pt x="445" y="185"/>
                      <a:pt x="394" y="180"/>
                      <a:pt x="349" y="160"/>
                    </a:cubicBezTo>
                    <a:cubicBezTo>
                      <a:pt x="0" y="0"/>
                      <a:pt x="0" y="0"/>
                      <a:pt x="0" y="0"/>
                    </a:cubicBezTo>
                    <a:cubicBezTo>
                      <a:pt x="0" y="639"/>
                      <a:pt x="0" y="639"/>
                      <a:pt x="0" y="639"/>
                    </a:cubicBezTo>
                    <a:cubicBezTo>
                      <a:pt x="36" y="659"/>
                      <a:pt x="36" y="659"/>
                      <a:pt x="36" y="659"/>
                    </a:cubicBezTo>
                    <a:cubicBezTo>
                      <a:pt x="90" y="688"/>
                      <a:pt x="132" y="733"/>
                      <a:pt x="159" y="788"/>
                    </a:cubicBezTo>
                    <a:cubicBezTo>
                      <a:pt x="138" y="804"/>
                      <a:pt x="138" y="804"/>
                      <a:pt x="138" y="804"/>
                    </a:cubicBezTo>
                    <a:cubicBezTo>
                      <a:pt x="83" y="844"/>
                      <a:pt x="71" y="922"/>
                      <a:pt x="108" y="977"/>
                    </a:cubicBezTo>
                    <a:cubicBezTo>
                      <a:pt x="128" y="1003"/>
                      <a:pt x="156" y="1020"/>
                      <a:pt x="189" y="1026"/>
                    </a:cubicBezTo>
                    <a:cubicBezTo>
                      <a:pt x="193" y="1026"/>
                      <a:pt x="198" y="1026"/>
                      <a:pt x="203" y="1026"/>
                    </a:cubicBezTo>
                    <a:cubicBezTo>
                      <a:pt x="214" y="1027"/>
                      <a:pt x="226" y="1026"/>
                      <a:pt x="236" y="1024"/>
                    </a:cubicBezTo>
                    <a:cubicBezTo>
                      <a:pt x="236" y="1052"/>
                      <a:pt x="243" y="1075"/>
                      <a:pt x="259" y="1098"/>
                    </a:cubicBezTo>
                    <a:cubicBezTo>
                      <a:pt x="281" y="1128"/>
                      <a:pt x="316" y="1142"/>
                      <a:pt x="353" y="1144"/>
                    </a:cubicBezTo>
                    <a:cubicBezTo>
                      <a:pt x="362" y="1145"/>
                      <a:pt x="372" y="1145"/>
                      <a:pt x="380" y="1146"/>
                    </a:cubicBezTo>
                    <a:cubicBezTo>
                      <a:pt x="376" y="1175"/>
                      <a:pt x="385" y="1204"/>
                      <a:pt x="403" y="1229"/>
                    </a:cubicBezTo>
                    <a:cubicBezTo>
                      <a:pt x="423" y="1255"/>
                      <a:pt x="452" y="1272"/>
                      <a:pt x="484" y="1278"/>
                    </a:cubicBezTo>
                    <a:cubicBezTo>
                      <a:pt x="488" y="1278"/>
                      <a:pt x="494" y="1279"/>
                      <a:pt x="498" y="1279"/>
                    </a:cubicBezTo>
                    <a:cubicBezTo>
                      <a:pt x="527" y="1280"/>
                      <a:pt x="555" y="1272"/>
                      <a:pt x="577" y="1256"/>
                    </a:cubicBezTo>
                    <a:cubicBezTo>
                      <a:pt x="589" y="1246"/>
                      <a:pt x="589" y="1246"/>
                      <a:pt x="589" y="1246"/>
                    </a:cubicBezTo>
                    <a:cubicBezTo>
                      <a:pt x="592" y="1264"/>
                      <a:pt x="597" y="1280"/>
                      <a:pt x="608" y="1294"/>
                    </a:cubicBezTo>
                    <a:cubicBezTo>
                      <a:pt x="625" y="1317"/>
                      <a:pt x="649" y="1332"/>
                      <a:pt x="678" y="1337"/>
                    </a:cubicBezTo>
                    <a:cubicBezTo>
                      <a:pt x="682" y="1338"/>
                      <a:pt x="686" y="1338"/>
                      <a:pt x="690" y="1338"/>
                    </a:cubicBezTo>
                    <a:cubicBezTo>
                      <a:pt x="714" y="1339"/>
                      <a:pt x="737" y="1332"/>
                      <a:pt x="758" y="1318"/>
                    </a:cubicBezTo>
                    <a:cubicBezTo>
                      <a:pt x="760" y="1318"/>
                      <a:pt x="760" y="1318"/>
                      <a:pt x="760" y="1318"/>
                    </a:cubicBezTo>
                    <a:cubicBezTo>
                      <a:pt x="774" y="1338"/>
                      <a:pt x="774" y="1338"/>
                      <a:pt x="774" y="1338"/>
                    </a:cubicBezTo>
                    <a:cubicBezTo>
                      <a:pt x="799" y="1375"/>
                      <a:pt x="852" y="1383"/>
                      <a:pt x="888" y="1358"/>
                    </a:cubicBezTo>
                    <a:cubicBezTo>
                      <a:pt x="919" y="1336"/>
                      <a:pt x="931" y="1294"/>
                      <a:pt x="917" y="1260"/>
                    </a:cubicBezTo>
                    <a:cubicBezTo>
                      <a:pt x="920" y="1264"/>
                      <a:pt x="920" y="1264"/>
                      <a:pt x="920" y="1264"/>
                    </a:cubicBezTo>
                    <a:cubicBezTo>
                      <a:pt x="944" y="1299"/>
                      <a:pt x="989" y="1314"/>
                      <a:pt x="1029" y="1298"/>
                    </a:cubicBezTo>
                    <a:cubicBezTo>
                      <a:pt x="1073" y="1280"/>
                      <a:pt x="1090" y="1233"/>
                      <a:pt x="1079" y="1192"/>
                    </a:cubicBezTo>
                    <a:cubicBezTo>
                      <a:pt x="1108" y="1225"/>
                      <a:pt x="1159" y="1232"/>
                      <a:pt x="1195" y="1206"/>
                    </a:cubicBezTo>
                    <a:cubicBezTo>
                      <a:pt x="1197" y="1204"/>
                      <a:pt x="1197" y="1204"/>
                      <a:pt x="1197" y="1204"/>
                    </a:cubicBezTo>
                    <a:cubicBezTo>
                      <a:pt x="1234" y="1179"/>
                      <a:pt x="1244" y="1131"/>
                      <a:pt x="1225" y="1092"/>
                    </a:cubicBezTo>
                    <a:cubicBezTo>
                      <a:pt x="1256" y="1122"/>
                      <a:pt x="1307" y="1126"/>
                      <a:pt x="1343" y="1101"/>
                    </a:cubicBezTo>
                    <a:cubicBezTo>
                      <a:pt x="1386" y="1070"/>
                      <a:pt x="1397" y="1010"/>
                      <a:pt x="1366" y="967"/>
                    </a:cubicBezTo>
                    <a:cubicBezTo>
                      <a:pt x="1321" y="902"/>
                      <a:pt x="1321" y="902"/>
                      <a:pt x="1321" y="902"/>
                    </a:cubicBezTo>
                    <a:cubicBezTo>
                      <a:pt x="1420" y="787"/>
                      <a:pt x="1420" y="787"/>
                      <a:pt x="1420" y="787"/>
                    </a:cubicBezTo>
                    <a:cubicBezTo>
                      <a:pt x="1445" y="756"/>
                      <a:pt x="1476" y="731"/>
                      <a:pt x="1511" y="711"/>
                    </a:cubicBezTo>
                    <a:cubicBezTo>
                      <a:pt x="1560" y="682"/>
                      <a:pt x="1560" y="682"/>
                      <a:pt x="1560" y="682"/>
                    </a:cubicBezTo>
                    <a:cubicBezTo>
                      <a:pt x="1560" y="606"/>
                      <a:pt x="1560" y="606"/>
                      <a:pt x="1560" y="606"/>
                    </a:cubicBezTo>
                    <a:cubicBezTo>
                      <a:pt x="1492" y="644"/>
                      <a:pt x="1492" y="644"/>
                      <a:pt x="1492" y="644"/>
                    </a:cubicBezTo>
                    <a:cubicBezTo>
                      <a:pt x="1454" y="666"/>
                      <a:pt x="1420" y="694"/>
                      <a:pt x="1391" y="728"/>
                    </a:cubicBezTo>
                    <a:cubicBezTo>
                      <a:pt x="1284" y="851"/>
                      <a:pt x="1284" y="851"/>
                      <a:pt x="1284" y="851"/>
                    </a:cubicBezTo>
                    <a:cubicBezTo>
                      <a:pt x="1253" y="822"/>
                      <a:pt x="1202" y="818"/>
                      <a:pt x="1166" y="843"/>
                    </a:cubicBezTo>
                    <a:cubicBezTo>
                      <a:pt x="1123" y="874"/>
                      <a:pt x="1112" y="934"/>
                      <a:pt x="1143" y="977"/>
                    </a:cubicBezTo>
                    <a:cubicBezTo>
                      <a:pt x="1145" y="981"/>
                      <a:pt x="1145" y="981"/>
                      <a:pt x="1145" y="981"/>
                    </a:cubicBezTo>
                    <a:cubicBezTo>
                      <a:pt x="1143" y="981"/>
                      <a:pt x="1143" y="981"/>
                      <a:pt x="1143" y="981"/>
                    </a:cubicBezTo>
                    <a:cubicBezTo>
                      <a:pt x="1113" y="960"/>
                      <a:pt x="1072" y="957"/>
                      <a:pt x="1039" y="979"/>
                    </a:cubicBezTo>
                    <a:cubicBezTo>
                      <a:pt x="1037" y="981"/>
                      <a:pt x="1037" y="981"/>
                      <a:pt x="1037" y="981"/>
                    </a:cubicBezTo>
                    <a:cubicBezTo>
                      <a:pt x="1009" y="1001"/>
                      <a:pt x="996" y="1035"/>
                      <a:pt x="1002" y="1069"/>
                    </a:cubicBezTo>
                    <a:cubicBezTo>
                      <a:pt x="991" y="1076"/>
                      <a:pt x="991" y="1076"/>
                      <a:pt x="991" y="1076"/>
                    </a:cubicBezTo>
                    <a:cubicBezTo>
                      <a:pt x="963" y="1061"/>
                      <a:pt x="928" y="1061"/>
                      <a:pt x="899" y="1081"/>
                    </a:cubicBezTo>
                    <a:cubicBezTo>
                      <a:pt x="873" y="1099"/>
                      <a:pt x="860" y="1132"/>
                      <a:pt x="862" y="1161"/>
                    </a:cubicBezTo>
                    <a:cubicBezTo>
                      <a:pt x="834" y="1179"/>
                      <a:pt x="834" y="1179"/>
                      <a:pt x="834" y="1179"/>
                    </a:cubicBezTo>
                    <a:cubicBezTo>
                      <a:pt x="812" y="1174"/>
                      <a:pt x="789" y="1179"/>
                      <a:pt x="771" y="1191"/>
                    </a:cubicBezTo>
                    <a:cubicBezTo>
                      <a:pt x="748" y="1208"/>
                      <a:pt x="735" y="1234"/>
                      <a:pt x="736" y="1260"/>
                    </a:cubicBezTo>
                    <a:cubicBezTo>
                      <a:pt x="722" y="1269"/>
                      <a:pt x="722" y="1269"/>
                      <a:pt x="722" y="1269"/>
                    </a:cubicBezTo>
                    <a:cubicBezTo>
                      <a:pt x="713" y="1276"/>
                      <a:pt x="700" y="1279"/>
                      <a:pt x="688" y="1277"/>
                    </a:cubicBezTo>
                    <a:cubicBezTo>
                      <a:pt x="676" y="1274"/>
                      <a:pt x="665" y="1268"/>
                      <a:pt x="658" y="1258"/>
                    </a:cubicBezTo>
                    <a:cubicBezTo>
                      <a:pt x="650" y="1249"/>
                      <a:pt x="647" y="1235"/>
                      <a:pt x="650" y="1224"/>
                    </a:cubicBezTo>
                    <a:cubicBezTo>
                      <a:pt x="652" y="1212"/>
                      <a:pt x="659" y="1201"/>
                      <a:pt x="669" y="1194"/>
                    </a:cubicBezTo>
                    <a:cubicBezTo>
                      <a:pt x="821" y="1079"/>
                      <a:pt x="821" y="1079"/>
                      <a:pt x="821" y="1079"/>
                    </a:cubicBezTo>
                    <a:cubicBezTo>
                      <a:pt x="829" y="1073"/>
                      <a:pt x="834" y="1066"/>
                      <a:pt x="834" y="1056"/>
                    </a:cubicBezTo>
                    <a:cubicBezTo>
                      <a:pt x="835" y="1038"/>
                      <a:pt x="820" y="1023"/>
                      <a:pt x="803" y="1023"/>
                    </a:cubicBezTo>
                    <a:cubicBezTo>
                      <a:pt x="796" y="1023"/>
                      <a:pt x="791" y="1025"/>
                      <a:pt x="785" y="1028"/>
                    </a:cubicBezTo>
                    <a:cubicBezTo>
                      <a:pt x="541" y="1205"/>
                      <a:pt x="541" y="1205"/>
                      <a:pt x="541" y="1205"/>
                    </a:cubicBezTo>
                    <a:cubicBezTo>
                      <a:pt x="527" y="1214"/>
                      <a:pt x="511" y="1219"/>
                      <a:pt x="494" y="1216"/>
                    </a:cubicBezTo>
                    <a:cubicBezTo>
                      <a:pt x="476" y="1213"/>
                      <a:pt x="461" y="1204"/>
                      <a:pt x="452" y="1190"/>
                    </a:cubicBezTo>
                    <a:cubicBezTo>
                      <a:pt x="432" y="1164"/>
                      <a:pt x="438" y="1123"/>
                      <a:pt x="467" y="1103"/>
                    </a:cubicBezTo>
                    <a:cubicBezTo>
                      <a:pt x="757" y="896"/>
                      <a:pt x="757" y="896"/>
                      <a:pt x="757" y="896"/>
                    </a:cubicBezTo>
                    <a:cubicBezTo>
                      <a:pt x="764" y="890"/>
                      <a:pt x="768" y="882"/>
                      <a:pt x="768" y="872"/>
                    </a:cubicBezTo>
                    <a:cubicBezTo>
                      <a:pt x="768" y="855"/>
                      <a:pt x="755" y="841"/>
                      <a:pt x="738" y="840"/>
                    </a:cubicBezTo>
                    <a:cubicBezTo>
                      <a:pt x="728" y="840"/>
                      <a:pt x="721" y="843"/>
                      <a:pt x="714" y="851"/>
                    </a:cubicBezTo>
                    <a:cubicBezTo>
                      <a:pt x="430" y="1057"/>
                      <a:pt x="430" y="1057"/>
                      <a:pt x="430" y="1057"/>
                    </a:cubicBezTo>
                    <a:cubicBezTo>
                      <a:pt x="422" y="1060"/>
                      <a:pt x="418" y="1066"/>
                      <a:pt x="412" y="1071"/>
                    </a:cubicBezTo>
                    <a:cubicBezTo>
                      <a:pt x="377" y="1093"/>
                      <a:pt x="327" y="1088"/>
                      <a:pt x="308" y="1064"/>
                    </a:cubicBezTo>
                    <a:cubicBezTo>
                      <a:pt x="290" y="1038"/>
                      <a:pt x="294" y="1002"/>
                      <a:pt x="317" y="980"/>
                    </a:cubicBezTo>
                    <a:cubicBezTo>
                      <a:pt x="345" y="961"/>
                      <a:pt x="345" y="961"/>
                      <a:pt x="345" y="961"/>
                    </a:cubicBezTo>
                    <a:cubicBezTo>
                      <a:pt x="661" y="745"/>
                      <a:pt x="661" y="745"/>
                      <a:pt x="661" y="745"/>
                    </a:cubicBezTo>
                    <a:cubicBezTo>
                      <a:pt x="669" y="739"/>
                      <a:pt x="674" y="732"/>
                      <a:pt x="674" y="722"/>
                    </a:cubicBezTo>
                    <a:cubicBezTo>
                      <a:pt x="675" y="712"/>
                      <a:pt x="670" y="702"/>
                      <a:pt x="661" y="696"/>
                    </a:cubicBezTo>
                    <a:cubicBezTo>
                      <a:pt x="650" y="688"/>
                      <a:pt x="639" y="687"/>
                      <a:pt x="627" y="694"/>
                    </a:cubicBezTo>
                    <a:cubicBezTo>
                      <a:pt x="288" y="924"/>
                      <a:pt x="288" y="924"/>
                      <a:pt x="288" y="924"/>
                    </a:cubicBezTo>
                    <a:cubicBezTo>
                      <a:pt x="286" y="928"/>
                      <a:pt x="282" y="930"/>
                      <a:pt x="280" y="932"/>
                    </a:cubicBezTo>
                    <a:cubicBezTo>
                      <a:pt x="247" y="955"/>
                      <a:pt x="247" y="955"/>
                      <a:pt x="247" y="955"/>
                    </a:cubicBezTo>
                    <a:cubicBezTo>
                      <a:pt x="221" y="976"/>
                      <a:pt x="180" y="970"/>
                      <a:pt x="160" y="941"/>
                    </a:cubicBezTo>
                    <a:cubicBezTo>
                      <a:pt x="140" y="914"/>
                      <a:pt x="146" y="874"/>
                      <a:pt x="175" y="854"/>
                    </a:cubicBezTo>
                    <a:cubicBezTo>
                      <a:pt x="813" y="384"/>
                      <a:pt x="813" y="384"/>
                      <a:pt x="813" y="384"/>
                    </a:cubicBezTo>
                    <a:cubicBezTo>
                      <a:pt x="864" y="414"/>
                      <a:pt x="902" y="474"/>
                      <a:pt x="902" y="474"/>
                    </a:cubicBezTo>
                    <a:cubicBezTo>
                      <a:pt x="965" y="671"/>
                      <a:pt x="1043" y="673"/>
                      <a:pt x="1090" y="649"/>
                    </a:cubicBezTo>
                    <a:cubicBezTo>
                      <a:pt x="1115" y="637"/>
                      <a:pt x="1126" y="608"/>
                      <a:pt x="1117" y="581"/>
                    </a:cubicBezTo>
                    <a:cubicBezTo>
                      <a:pt x="1092" y="506"/>
                      <a:pt x="1078" y="359"/>
                      <a:pt x="1078" y="359"/>
                    </a:cubicBezTo>
                    <a:cubicBezTo>
                      <a:pt x="1060" y="321"/>
                      <a:pt x="1004" y="281"/>
                      <a:pt x="941" y="248"/>
                    </a:cubicBezTo>
                    <a:cubicBezTo>
                      <a:pt x="1147" y="251"/>
                      <a:pt x="1147" y="251"/>
                      <a:pt x="1147" y="251"/>
                    </a:cubicBezTo>
                    <a:lnTo>
                      <a:pt x="1212" y="250"/>
                    </a:lnTo>
                    <a:close/>
                    <a:moveTo>
                      <a:pt x="1212" y="250"/>
                    </a:moveTo>
                    <a:cubicBezTo>
                      <a:pt x="1212" y="250"/>
                      <a:pt x="1212" y="250"/>
                      <a:pt x="1212" y="250"/>
                    </a:cubicBezTo>
                  </a:path>
                </a:pathLst>
              </a:custGeom>
              <a:solidFill>
                <a:srgbClr val="00548A"/>
              </a:solid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10" name="Group 9">
              <a:extLst>
                <a:ext uri="{FF2B5EF4-FFF2-40B4-BE49-F238E27FC236}">
                  <a16:creationId xmlns:a16="http://schemas.microsoft.com/office/drawing/2014/main" id="{FD4CF421-163C-5641-87C1-0FD0E550A928}"/>
                </a:ext>
              </a:extLst>
            </p:cNvPr>
            <p:cNvGrpSpPr/>
            <p:nvPr/>
          </p:nvGrpSpPr>
          <p:grpSpPr>
            <a:xfrm>
              <a:off x="10302880" y="1783070"/>
              <a:ext cx="843055" cy="843055"/>
              <a:chOff x="10366394" y="1597367"/>
              <a:chExt cx="843055" cy="843055"/>
            </a:xfrm>
          </p:grpSpPr>
          <p:sp>
            <p:nvSpPr>
              <p:cNvPr id="13" name="Oval 12">
                <a:extLst>
                  <a:ext uri="{FF2B5EF4-FFF2-40B4-BE49-F238E27FC236}">
                    <a16:creationId xmlns:a16="http://schemas.microsoft.com/office/drawing/2014/main" id="{6865C0F8-82E4-3447-9B6F-0C86A0249FB1}"/>
                  </a:ext>
                </a:extLst>
              </p:cNvPr>
              <p:cNvSpPr/>
              <p:nvPr/>
            </p:nvSpPr>
            <p:spPr>
              <a:xfrm>
                <a:off x="10366394" y="1597367"/>
                <a:ext cx="843055" cy="843055"/>
              </a:xfrm>
              <a:prstGeom prst="ellipse">
                <a:avLst/>
              </a:prstGeom>
              <a:solidFill>
                <a:schemeClr val="bg1"/>
              </a:solidFill>
              <a:ln w="381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514F5ABA-5276-8243-BB42-47BC85299757}"/>
                  </a:ext>
                </a:extLst>
              </p:cNvPr>
              <p:cNvGrpSpPr/>
              <p:nvPr/>
            </p:nvGrpSpPr>
            <p:grpSpPr>
              <a:xfrm>
                <a:off x="10528590" y="1723390"/>
                <a:ext cx="518662" cy="591008"/>
                <a:chOff x="4616451" y="1741488"/>
                <a:chExt cx="2959100" cy="3371850"/>
              </a:xfrm>
              <a:solidFill>
                <a:srgbClr val="00548A"/>
              </a:solidFill>
            </p:grpSpPr>
            <p:sp>
              <p:nvSpPr>
                <p:cNvPr id="20" name="Freeform 5">
                  <a:extLst>
                    <a:ext uri="{FF2B5EF4-FFF2-40B4-BE49-F238E27FC236}">
                      <a16:creationId xmlns:a16="http://schemas.microsoft.com/office/drawing/2014/main" id="{4F85A1D3-7704-6945-A4C1-838B249B332A}"/>
                    </a:ext>
                  </a:extLst>
                </p:cNvPr>
                <p:cNvSpPr>
                  <a:spLocks noEditPoints="1"/>
                </p:cNvSpPr>
                <p:nvPr/>
              </p:nvSpPr>
              <p:spPr bwMode="auto">
                <a:xfrm>
                  <a:off x="4616451" y="1741488"/>
                  <a:ext cx="2959100" cy="3371850"/>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21" name="Freeform 6">
                  <a:extLst>
                    <a:ext uri="{FF2B5EF4-FFF2-40B4-BE49-F238E27FC236}">
                      <a16:creationId xmlns:a16="http://schemas.microsoft.com/office/drawing/2014/main" id="{00D9EADF-2F78-F44D-9F92-846AF5396F83}"/>
                    </a:ext>
                  </a:extLst>
                </p:cNvPr>
                <p:cNvSpPr>
                  <a:spLocks/>
                </p:cNvSpPr>
                <p:nvPr/>
              </p:nvSpPr>
              <p:spPr bwMode="auto">
                <a:xfrm>
                  <a:off x="5184776" y="2062163"/>
                  <a:ext cx="2085975" cy="1700213"/>
                </a:xfrm>
                <a:custGeom>
                  <a:avLst/>
                  <a:gdLst>
                    <a:gd name="T0" fmla="*/ 367 w 554"/>
                    <a:gd name="T1" fmla="*/ 21 h 452"/>
                    <a:gd name="T2" fmla="*/ 325 w 554"/>
                    <a:gd name="T3" fmla="*/ 5 h 452"/>
                    <a:gd name="T4" fmla="*/ 298 w 554"/>
                    <a:gd name="T5" fmla="*/ 11 h 452"/>
                    <a:gd name="T6" fmla="*/ 267 w 554"/>
                    <a:gd name="T7" fmla="*/ 0 h 452"/>
                    <a:gd name="T8" fmla="*/ 243 w 554"/>
                    <a:gd name="T9" fmla="*/ 7 h 452"/>
                    <a:gd name="T10" fmla="*/ 223 w 554"/>
                    <a:gd name="T11" fmla="*/ 5 h 452"/>
                    <a:gd name="T12" fmla="*/ 168 w 554"/>
                    <a:gd name="T13" fmla="*/ 24 h 452"/>
                    <a:gd name="T14" fmla="*/ 163 w 554"/>
                    <a:gd name="T15" fmla="*/ 24 h 452"/>
                    <a:gd name="T16" fmla="*/ 96 w 554"/>
                    <a:gd name="T17" fmla="*/ 54 h 452"/>
                    <a:gd name="T18" fmla="*/ 38 w 554"/>
                    <a:gd name="T19" fmla="*/ 123 h 452"/>
                    <a:gd name="T20" fmla="*/ 15 w 554"/>
                    <a:gd name="T21" fmla="*/ 156 h 452"/>
                    <a:gd name="T22" fmla="*/ 15 w 554"/>
                    <a:gd name="T23" fmla="*/ 161 h 452"/>
                    <a:gd name="T24" fmla="*/ 0 w 554"/>
                    <a:gd name="T25" fmla="*/ 210 h 452"/>
                    <a:gd name="T26" fmla="*/ 39 w 554"/>
                    <a:gd name="T27" fmla="*/ 282 h 452"/>
                    <a:gd name="T28" fmla="*/ 103 w 554"/>
                    <a:gd name="T29" fmla="*/ 327 h 452"/>
                    <a:gd name="T30" fmla="*/ 135 w 554"/>
                    <a:gd name="T31" fmla="*/ 319 h 452"/>
                    <a:gd name="T32" fmla="*/ 177 w 554"/>
                    <a:gd name="T33" fmla="*/ 344 h 452"/>
                    <a:gd name="T34" fmla="*/ 260 w 554"/>
                    <a:gd name="T35" fmla="*/ 403 h 452"/>
                    <a:gd name="T36" fmla="*/ 296 w 554"/>
                    <a:gd name="T37" fmla="*/ 395 h 452"/>
                    <a:gd name="T38" fmla="*/ 391 w 554"/>
                    <a:gd name="T39" fmla="*/ 452 h 452"/>
                    <a:gd name="T40" fmla="*/ 492 w 554"/>
                    <a:gd name="T41" fmla="*/ 382 h 452"/>
                    <a:gd name="T42" fmla="*/ 549 w 554"/>
                    <a:gd name="T43" fmla="*/ 287 h 452"/>
                    <a:gd name="T44" fmla="*/ 547 w 554"/>
                    <a:gd name="T45" fmla="*/ 267 h 452"/>
                    <a:gd name="T46" fmla="*/ 554 w 554"/>
                    <a:gd name="T47" fmla="*/ 235 h 452"/>
                    <a:gd name="T48" fmla="*/ 536 w 554"/>
                    <a:gd name="T49" fmla="*/ 185 h 452"/>
                    <a:gd name="T50" fmla="*/ 537 w 554"/>
                    <a:gd name="T51" fmla="*/ 174 h 452"/>
                    <a:gd name="T52" fmla="*/ 493 w 554"/>
                    <a:gd name="T53" fmla="*/ 106 h 452"/>
                    <a:gd name="T54" fmla="*/ 367 w 554"/>
                    <a:gd name="T55" fmla="*/ 2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452">
                      <a:moveTo>
                        <a:pt x="367" y="21"/>
                      </a:moveTo>
                      <a:cubicBezTo>
                        <a:pt x="356" y="11"/>
                        <a:pt x="341" y="5"/>
                        <a:pt x="325" y="5"/>
                      </a:cubicBezTo>
                      <a:cubicBezTo>
                        <a:pt x="315" y="5"/>
                        <a:pt x="306" y="7"/>
                        <a:pt x="298" y="11"/>
                      </a:cubicBezTo>
                      <a:cubicBezTo>
                        <a:pt x="289" y="4"/>
                        <a:pt x="279" y="0"/>
                        <a:pt x="267" y="0"/>
                      </a:cubicBezTo>
                      <a:cubicBezTo>
                        <a:pt x="258" y="0"/>
                        <a:pt x="250" y="3"/>
                        <a:pt x="243" y="7"/>
                      </a:cubicBezTo>
                      <a:cubicBezTo>
                        <a:pt x="237" y="5"/>
                        <a:pt x="230" y="5"/>
                        <a:pt x="223" y="5"/>
                      </a:cubicBezTo>
                      <a:cubicBezTo>
                        <a:pt x="203" y="5"/>
                        <a:pt x="183" y="12"/>
                        <a:pt x="168" y="24"/>
                      </a:cubicBezTo>
                      <a:cubicBezTo>
                        <a:pt x="166" y="24"/>
                        <a:pt x="165" y="24"/>
                        <a:pt x="163" y="24"/>
                      </a:cubicBezTo>
                      <a:cubicBezTo>
                        <a:pt x="136" y="24"/>
                        <a:pt x="112" y="36"/>
                        <a:pt x="96" y="54"/>
                      </a:cubicBezTo>
                      <a:cubicBezTo>
                        <a:pt x="63" y="60"/>
                        <a:pt x="38" y="89"/>
                        <a:pt x="38" y="123"/>
                      </a:cubicBezTo>
                      <a:cubicBezTo>
                        <a:pt x="24" y="128"/>
                        <a:pt x="15" y="141"/>
                        <a:pt x="15" y="156"/>
                      </a:cubicBezTo>
                      <a:cubicBezTo>
                        <a:pt x="15" y="158"/>
                        <a:pt x="15" y="159"/>
                        <a:pt x="15" y="161"/>
                      </a:cubicBezTo>
                      <a:cubicBezTo>
                        <a:pt x="6" y="175"/>
                        <a:pt x="0" y="192"/>
                        <a:pt x="0" y="210"/>
                      </a:cubicBezTo>
                      <a:cubicBezTo>
                        <a:pt x="0" y="240"/>
                        <a:pt x="16" y="266"/>
                        <a:pt x="39" y="282"/>
                      </a:cubicBezTo>
                      <a:cubicBezTo>
                        <a:pt x="48" y="308"/>
                        <a:pt x="74" y="327"/>
                        <a:pt x="103" y="327"/>
                      </a:cubicBezTo>
                      <a:cubicBezTo>
                        <a:pt x="115" y="327"/>
                        <a:pt x="126" y="324"/>
                        <a:pt x="135" y="319"/>
                      </a:cubicBezTo>
                      <a:cubicBezTo>
                        <a:pt x="145" y="332"/>
                        <a:pt x="160" y="341"/>
                        <a:pt x="177" y="344"/>
                      </a:cubicBezTo>
                      <a:cubicBezTo>
                        <a:pt x="189" y="378"/>
                        <a:pt x="222" y="403"/>
                        <a:pt x="260" y="403"/>
                      </a:cubicBezTo>
                      <a:cubicBezTo>
                        <a:pt x="273" y="403"/>
                        <a:pt x="285" y="400"/>
                        <a:pt x="296" y="395"/>
                      </a:cubicBezTo>
                      <a:cubicBezTo>
                        <a:pt x="314" y="429"/>
                        <a:pt x="350" y="452"/>
                        <a:pt x="391" y="452"/>
                      </a:cubicBezTo>
                      <a:cubicBezTo>
                        <a:pt x="437" y="452"/>
                        <a:pt x="477" y="423"/>
                        <a:pt x="492" y="382"/>
                      </a:cubicBezTo>
                      <a:cubicBezTo>
                        <a:pt x="526" y="364"/>
                        <a:pt x="549" y="328"/>
                        <a:pt x="549" y="287"/>
                      </a:cubicBezTo>
                      <a:cubicBezTo>
                        <a:pt x="549" y="280"/>
                        <a:pt x="548" y="274"/>
                        <a:pt x="547" y="267"/>
                      </a:cubicBezTo>
                      <a:cubicBezTo>
                        <a:pt x="552" y="257"/>
                        <a:pt x="554" y="246"/>
                        <a:pt x="554" y="235"/>
                      </a:cubicBezTo>
                      <a:cubicBezTo>
                        <a:pt x="554" y="216"/>
                        <a:pt x="547" y="199"/>
                        <a:pt x="536" y="185"/>
                      </a:cubicBezTo>
                      <a:cubicBezTo>
                        <a:pt x="536" y="182"/>
                        <a:pt x="537" y="178"/>
                        <a:pt x="537" y="174"/>
                      </a:cubicBezTo>
                      <a:cubicBezTo>
                        <a:pt x="537" y="144"/>
                        <a:pt x="519" y="118"/>
                        <a:pt x="493" y="106"/>
                      </a:cubicBezTo>
                      <a:cubicBezTo>
                        <a:pt x="472" y="57"/>
                        <a:pt x="423" y="22"/>
                        <a:pt x="36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grpSp>
        <p:grpSp>
          <p:nvGrpSpPr>
            <p:cNvPr id="38" name="Group 37">
              <a:extLst>
                <a:ext uri="{FF2B5EF4-FFF2-40B4-BE49-F238E27FC236}">
                  <a16:creationId xmlns:a16="http://schemas.microsoft.com/office/drawing/2014/main" id="{FC21FFA6-BDE3-6F4F-8490-BBB57F20F912}"/>
                </a:ext>
              </a:extLst>
            </p:cNvPr>
            <p:cNvGrpSpPr/>
            <p:nvPr/>
          </p:nvGrpSpPr>
          <p:grpSpPr>
            <a:xfrm>
              <a:off x="3379065" y="5868314"/>
              <a:ext cx="6611255" cy="529687"/>
              <a:chOff x="3379065" y="5868314"/>
              <a:chExt cx="6611255" cy="529687"/>
            </a:xfrm>
          </p:grpSpPr>
          <p:grpSp>
            <p:nvGrpSpPr>
              <p:cNvPr id="2" name="Group 1"/>
              <p:cNvGrpSpPr/>
              <p:nvPr/>
            </p:nvGrpSpPr>
            <p:grpSpPr>
              <a:xfrm>
                <a:off x="3379065" y="5868314"/>
                <a:ext cx="527392" cy="529687"/>
                <a:chOff x="954167" y="1513841"/>
                <a:chExt cx="1459375" cy="1465727"/>
              </a:xfrm>
            </p:grpSpPr>
            <p:sp>
              <p:nvSpPr>
                <p:cNvPr id="22" name="Freeform 5"/>
                <p:cNvSpPr>
                  <a:spLocks/>
                </p:cNvSpPr>
                <p:nvPr/>
              </p:nvSpPr>
              <p:spPr bwMode="auto">
                <a:xfrm rot="5400000">
                  <a:off x="1296646" y="1862672"/>
                  <a:ext cx="774417" cy="1459375"/>
                </a:xfrm>
                <a:custGeom>
                  <a:avLst/>
                  <a:gdLst>
                    <a:gd name="T0" fmla="*/ 370 w 1064"/>
                    <a:gd name="T1" fmla="*/ 30 h 2005"/>
                    <a:gd name="T2" fmla="*/ 182 w 1064"/>
                    <a:gd name="T3" fmla="*/ 111 h 2005"/>
                    <a:gd name="T4" fmla="*/ 263 w 1064"/>
                    <a:gd name="T5" fmla="*/ 300 h 2005"/>
                    <a:gd name="T6" fmla="*/ 756 w 1064"/>
                    <a:gd name="T7" fmla="*/ 1014 h 2005"/>
                    <a:gd name="T8" fmla="*/ 489 w 1064"/>
                    <a:gd name="T9" fmla="*/ 1541 h 2005"/>
                    <a:gd name="T10" fmla="*/ 448 w 1064"/>
                    <a:gd name="T11" fmla="*/ 1391 h 2005"/>
                    <a:gd name="T12" fmla="*/ 0 w 1064"/>
                    <a:gd name="T13" fmla="*/ 1844 h 2005"/>
                    <a:gd name="T14" fmla="*/ 616 w 1064"/>
                    <a:gd name="T15" fmla="*/ 2005 h 2005"/>
                    <a:gd name="T16" fmla="*/ 570 w 1064"/>
                    <a:gd name="T17" fmla="*/ 1838 h 2005"/>
                    <a:gd name="T18" fmla="*/ 1046 w 1064"/>
                    <a:gd name="T19" fmla="*/ 1027 h 2005"/>
                    <a:gd name="T20" fmla="*/ 370 w 1064"/>
                    <a:gd name="T21" fmla="*/ 3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2005">
                      <a:moveTo>
                        <a:pt x="370" y="30"/>
                      </a:moveTo>
                      <a:cubicBezTo>
                        <a:pt x="296" y="0"/>
                        <a:pt x="212" y="36"/>
                        <a:pt x="182" y="111"/>
                      </a:cubicBezTo>
                      <a:cubicBezTo>
                        <a:pt x="152" y="185"/>
                        <a:pt x="188" y="270"/>
                        <a:pt x="263" y="300"/>
                      </a:cubicBezTo>
                      <a:cubicBezTo>
                        <a:pt x="519" y="402"/>
                        <a:pt x="771" y="680"/>
                        <a:pt x="756" y="1014"/>
                      </a:cubicBezTo>
                      <a:cubicBezTo>
                        <a:pt x="746" y="1224"/>
                        <a:pt x="648" y="1413"/>
                        <a:pt x="489" y="1541"/>
                      </a:cubicBezTo>
                      <a:cubicBezTo>
                        <a:pt x="448" y="1391"/>
                        <a:pt x="448" y="1391"/>
                        <a:pt x="448" y="1391"/>
                      </a:cubicBezTo>
                      <a:cubicBezTo>
                        <a:pt x="0" y="1844"/>
                        <a:pt x="0" y="1844"/>
                        <a:pt x="0" y="1844"/>
                      </a:cubicBezTo>
                      <a:cubicBezTo>
                        <a:pt x="616" y="2005"/>
                        <a:pt x="616" y="2005"/>
                        <a:pt x="616" y="2005"/>
                      </a:cubicBezTo>
                      <a:cubicBezTo>
                        <a:pt x="570" y="1838"/>
                        <a:pt x="570" y="1838"/>
                        <a:pt x="570" y="1838"/>
                      </a:cubicBezTo>
                      <a:cubicBezTo>
                        <a:pt x="850" y="1664"/>
                        <a:pt x="1031" y="1359"/>
                        <a:pt x="1046" y="1027"/>
                      </a:cubicBezTo>
                      <a:cubicBezTo>
                        <a:pt x="1064" y="613"/>
                        <a:pt x="780" y="194"/>
                        <a:pt x="370" y="30"/>
                      </a:cubicBezTo>
                      <a:close/>
                    </a:path>
                  </a:pathLst>
                </a:custGeom>
                <a:solidFill>
                  <a:srgbClr val="FF6000"/>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6"/>
                <p:cNvSpPr>
                  <a:spLocks/>
                </p:cNvSpPr>
                <p:nvPr/>
              </p:nvSpPr>
              <p:spPr bwMode="auto">
                <a:xfrm rot="5400000">
                  <a:off x="1295311" y="1181821"/>
                  <a:ext cx="777087" cy="1441127"/>
                </a:xfrm>
                <a:custGeom>
                  <a:avLst/>
                  <a:gdLst>
                    <a:gd name="T0" fmla="*/ 783 w 1067"/>
                    <a:gd name="T1" fmla="*/ 1699 h 1980"/>
                    <a:gd name="T2" fmla="*/ 310 w 1067"/>
                    <a:gd name="T3" fmla="*/ 991 h 1980"/>
                    <a:gd name="T4" fmla="*/ 578 w 1067"/>
                    <a:gd name="T5" fmla="*/ 464 h 1980"/>
                    <a:gd name="T6" fmla="*/ 619 w 1067"/>
                    <a:gd name="T7" fmla="*/ 614 h 1980"/>
                    <a:gd name="T8" fmla="*/ 1067 w 1067"/>
                    <a:gd name="T9" fmla="*/ 161 h 1980"/>
                    <a:gd name="T10" fmla="*/ 451 w 1067"/>
                    <a:gd name="T11" fmla="*/ 0 h 1980"/>
                    <a:gd name="T12" fmla="*/ 496 w 1067"/>
                    <a:gd name="T13" fmla="*/ 167 h 1980"/>
                    <a:gd name="T14" fmla="*/ 20 w 1067"/>
                    <a:gd name="T15" fmla="*/ 978 h 1980"/>
                    <a:gd name="T16" fmla="*/ 685 w 1067"/>
                    <a:gd name="T17" fmla="*/ 1972 h 1980"/>
                    <a:gd name="T18" fmla="*/ 734 w 1067"/>
                    <a:gd name="T19" fmla="*/ 1980 h 1980"/>
                    <a:gd name="T20" fmla="*/ 871 w 1067"/>
                    <a:gd name="T21" fmla="*/ 1885 h 1980"/>
                    <a:gd name="T22" fmla="*/ 783 w 1067"/>
                    <a:gd name="T23" fmla="*/ 1699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7" h="1980">
                      <a:moveTo>
                        <a:pt x="783" y="1699"/>
                      </a:moveTo>
                      <a:cubicBezTo>
                        <a:pt x="486" y="1591"/>
                        <a:pt x="296" y="1307"/>
                        <a:pt x="310" y="991"/>
                      </a:cubicBezTo>
                      <a:cubicBezTo>
                        <a:pt x="320" y="781"/>
                        <a:pt x="418" y="592"/>
                        <a:pt x="578" y="464"/>
                      </a:cubicBezTo>
                      <a:cubicBezTo>
                        <a:pt x="619" y="614"/>
                        <a:pt x="619" y="614"/>
                        <a:pt x="619" y="614"/>
                      </a:cubicBezTo>
                      <a:cubicBezTo>
                        <a:pt x="1067" y="161"/>
                        <a:pt x="1067" y="161"/>
                        <a:pt x="1067" y="161"/>
                      </a:cubicBezTo>
                      <a:cubicBezTo>
                        <a:pt x="451" y="0"/>
                        <a:pt x="451" y="0"/>
                        <a:pt x="451" y="0"/>
                      </a:cubicBezTo>
                      <a:cubicBezTo>
                        <a:pt x="496" y="167"/>
                        <a:pt x="496" y="167"/>
                        <a:pt x="496" y="167"/>
                      </a:cubicBezTo>
                      <a:cubicBezTo>
                        <a:pt x="216" y="341"/>
                        <a:pt x="36" y="646"/>
                        <a:pt x="20" y="978"/>
                      </a:cubicBezTo>
                      <a:cubicBezTo>
                        <a:pt x="0" y="1422"/>
                        <a:pt x="267" y="1821"/>
                        <a:pt x="685" y="1972"/>
                      </a:cubicBezTo>
                      <a:cubicBezTo>
                        <a:pt x="701" y="1978"/>
                        <a:pt x="718" y="1980"/>
                        <a:pt x="734" y="1980"/>
                      </a:cubicBezTo>
                      <a:cubicBezTo>
                        <a:pt x="794" y="1980"/>
                        <a:pt x="849" y="1944"/>
                        <a:pt x="871" y="1885"/>
                      </a:cubicBezTo>
                      <a:cubicBezTo>
                        <a:pt x="898" y="1809"/>
                        <a:pt x="859" y="1726"/>
                        <a:pt x="783" y="1699"/>
                      </a:cubicBezTo>
                      <a:close/>
                    </a:path>
                  </a:pathLst>
                </a:custGeom>
                <a:solidFill>
                  <a:srgbClr val="00548A"/>
                </a:solid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24" name="Group 23"/>
              <p:cNvGrpSpPr/>
              <p:nvPr/>
            </p:nvGrpSpPr>
            <p:grpSpPr>
              <a:xfrm>
                <a:off x="5412351" y="5868314"/>
                <a:ext cx="527392" cy="529687"/>
                <a:chOff x="954167" y="1513841"/>
                <a:chExt cx="1459375" cy="1465727"/>
              </a:xfrm>
            </p:grpSpPr>
            <p:sp>
              <p:nvSpPr>
                <p:cNvPr id="25" name="Freeform 5"/>
                <p:cNvSpPr>
                  <a:spLocks/>
                </p:cNvSpPr>
                <p:nvPr/>
              </p:nvSpPr>
              <p:spPr bwMode="auto">
                <a:xfrm rot="5400000">
                  <a:off x="1296646" y="1862672"/>
                  <a:ext cx="774417" cy="1459375"/>
                </a:xfrm>
                <a:custGeom>
                  <a:avLst/>
                  <a:gdLst>
                    <a:gd name="T0" fmla="*/ 370 w 1064"/>
                    <a:gd name="T1" fmla="*/ 30 h 2005"/>
                    <a:gd name="T2" fmla="*/ 182 w 1064"/>
                    <a:gd name="T3" fmla="*/ 111 h 2005"/>
                    <a:gd name="T4" fmla="*/ 263 w 1064"/>
                    <a:gd name="T5" fmla="*/ 300 h 2005"/>
                    <a:gd name="T6" fmla="*/ 756 w 1064"/>
                    <a:gd name="T7" fmla="*/ 1014 h 2005"/>
                    <a:gd name="T8" fmla="*/ 489 w 1064"/>
                    <a:gd name="T9" fmla="*/ 1541 h 2005"/>
                    <a:gd name="T10" fmla="*/ 448 w 1064"/>
                    <a:gd name="T11" fmla="*/ 1391 h 2005"/>
                    <a:gd name="T12" fmla="*/ 0 w 1064"/>
                    <a:gd name="T13" fmla="*/ 1844 h 2005"/>
                    <a:gd name="T14" fmla="*/ 616 w 1064"/>
                    <a:gd name="T15" fmla="*/ 2005 h 2005"/>
                    <a:gd name="T16" fmla="*/ 570 w 1064"/>
                    <a:gd name="T17" fmla="*/ 1838 h 2005"/>
                    <a:gd name="T18" fmla="*/ 1046 w 1064"/>
                    <a:gd name="T19" fmla="*/ 1027 h 2005"/>
                    <a:gd name="T20" fmla="*/ 370 w 1064"/>
                    <a:gd name="T21" fmla="*/ 3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2005">
                      <a:moveTo>
                        <a:pt x="370" y="30"/>
                      </a:moveTo>
                      <a:cubicBezTo>
                        <a:pt x="296" y="0"/>
                        <a:pt x="212" y="36"/>
                        <a:pt x="182" y="111"/>
                      </a:cubicBezTo>
                      <a:cubicBezTo>
                        <a:pt x="152" y="185"/>
                        <a:pt x="188" y="270"/>
                        <a:pt x="263" y="300"/>
                      </a:cubicBezTo>
                      <a:cubicBezTo>
                        <a:pt x="519" y="402"/>
                        <a:pt x="771" y="680"/>
                        <a:pt x="756" y="1014"/>
                      </a:cubicBezTo>
                      <a:cubicBezTo>
                        <a:pt x="746" y="1224"/>
                        <a:pt x="648" y="1413"/>
                        <a:pt x="489" y="1541"/>
                      </a:cubicBezTo>
                      <a:cubicBezTo>
                        <a:pt x="448" y="1391"/>
                        <a:pt x="448" y="1391"/>
                        <a:pt x="448" y="1391"/>
                      </a:cubicBezTo>
                      <a:cubicBezTo>
                        <a:pt x="0" y="1844"/>
                        <a:pt x="0" y="1844"/>
                        <a:pt x="0" y="1844"/>
                      </a:cubicBezTo>
                      <a:cubicBezTo>
                        <a:pt x="616" y="2005"/>
                        <a:pt x="616" y="2005"/>
                        <a:pt x="616" y="2005"/>
                      </a:cubicBezTo>
                      <a:cubicBezTo>
                        <a:pt x="570" y="1838"/>
                        <a:pt x="570" y="1838"/>
                        <a:pt x="570" y="1838"/>
                      </a:cubicBezTo>
                      <a:cubicBezTo>
                        <a:pt x="850" y="1664"/>
                        <a:pt x="1031" y="1359"/>
                        <a:pt x="1046" y="1027"/>
                      </a:cubicBezTo>
                      <a:cubicBezTo>
                        <a:pt x="1064" y="613"/>
                        <a:pt x="780" y="194"/>
                        <a:pt x="370" y="30"/>
                      </a:cubicBezTo>
                      <a:close/>
                    </a:path>
                  </a:pathLst>
                </a:custGeom>
                <a:solidFill>
                  <a:srgbClr val="FF6000"/>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26" name="Freeform 6"/>
                <p:cNvSpPr>
                  <a:spLocks/>
                </p:cNvSpPr>
                <p:nvPr/>
              </p:nvSpPr>
              <p:spPr bwMode="auto">
                <a:xfrm rot="5400000">
                  <a:off x="1295311" y="1181821"/>
                  <a:ext cx="777087" cy="1441127"/>
                </a:xfrm>
                <a:custGeom>
                  <a:avLst/>
                  <a:gdLst>
                    <a:gd name="T0" fmla="*/ 783 w 1067"/>
                    <a:gd name="T1" fmla="*/ 1699 h 1980"/>
                    <a:gd name="T2" fmla="*/ 310 w 1067"/>
                    <a:gd name="T3" fmla="*/ 991 h 1980"/>
                    <a:gd name="T4" fmla="*/ 578 w 1067"/>
                    <a:gd name="T5" fmla="*/ 464 h 1980"/>
                    <a:gd name="T6" fmla="*/ 619 w 1067"/>
                    <a:gd name="T7" fmla="*/ 614 h 1980"/>
                    <a:gd name="T8" fmla="*/ 1067 w 1067"/>
                    <a:gd name="T9" fmla="*/ 161 h 1980"/>
                    <a:gd name="T10" fmla="*/ 451 w 1067"/>
                    <a:gd name="T11" fmla="*/ 0 h 1980"/>
                    <a:gd name="T12" fmla="*/ 496 w 1067"/>
                    <a:gd name="T13" fmla="*/ 167 h 1980"/>
                    <a:gd name="T14" fmla="*/ 20 w 1067"/>
                    <a:gd name="T15" fmla="*/ 978 h 1980"/>
                    <a:gd name="T16" fmla="*/ 685 w 1067"/>
                    <a:gd name="T17" fmla="*/ 1972 h 1980"/>
                    <a:gd name="T18" fmla="*/ 734 w 1067"/>
                    <a:gd name="T19" fmla="*/ 1980 h 1980"/>
                    <a:gd name="T20" fmla="*/ 871 w 1067"/>
                    <a:gd name="T21" fmla="*/ 1885 h 1980"/>
                    <a:gd name="T22" fmla="*/ 783 w 1067"/>
                    <a:gd name="T23" fmla="*/ 1699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7" h="1980">
                      <a:moveTo>
                        <a:pt x="783" y="1699"/>
                      </a:moveTo>
                      <a:cubicBezTo>
                        <a:pt x="486" y="1591"/>
                        <a:pt x="296" y="1307"/>
                        <a:pt x="310" y="991"/>
                      </a:cubicBezTo>
                      <a:cubicBezTo>
                        <a:pt x="320" y="781"/>
                        <a:pt x="418" y="592"/>
                        <a:pt x="578" y="464"/>
                      </a:cubicBezTo>
                      <a:cubicBezTo>
                        <a:pt x="619" y="614"/>
                        <a:pt x="619" y="614"/>
                        <a:pt x="619" y="614"/>
                      </a:cubicBezTo>
                      <a:cubicBezTo>
                        <a:pt x="1067" y="161"/>
                        <a:pt x="1067" y="161"/>
                        <a:pt x="1067" y="161"/>
                      </a:cubicBezTo>
                      <a:cubicBezTo>
                        <a:pt x="451" y="0"/>
                        <a:pt x="451" y="0"/>
                        <a:pt x="451" y="0"/>
                      </a:cubicBezTo>
                      <a:cubicBezTo>
                        <a:pt x="496" y="167"/>
                        <a:pt x="496" y="167"/>
                        <a:pt x="496" y="167"/>
                      </a:cubicBezTo>
                      <a:cubicBezTo>
                        <a:pt x="216" y="341"/>
                        <a:pt x="36" y="646"/>
                        <a:pt x="20" y="978"/>
                      </a:cubicBezTo>
                      <a:cubicBezTo>
                        <a:pt x="0" y="1422"/>
                        <a:pt x="267" y="1821"/>
                        <a:pt x="685" y="1972"/>
                      </a:cubicBezTo>
                      <a:cubicBezTo>
                        <a:pt x="701" y="1978"/>
                        <a:pt x="718" y="1980"/>
                        <a:pt x="734" y="1980"/>
                      </a:cubicBezTo>
                      <a:cubicBezTo>
                        <a:pt x="794" y="1980"/>
                        <a:pt x="849" y="1944"/>
                        <a:pt x="871" y="1885"/>
                      </a:cubicBezTo>
                      <a:cubicBezTo>
                        <a:pt x="898" y="1809"/>
                        <a:pt x="859" y="1726"/>
                        <a:pt x="783" y="1699"/>
                      </a:cubicBezTo>
                      <a:close/>
                    </a:path>
                  </a:pathLst>
                </a:custGeom>
                <a:solidFill>
                  <a:srgbClr val="00548A"/>
                </a:solid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27" name="Group 26"/>
              <p:cNvGrpSpPr/>
              <p:nvPr/>
            </p:nvGrpSpPr>
            <p:grpSpPr>
              <a:xfrm>
                <a:off x="7445636" y="5868314"/>
                <a:ext cx="527392" cy="529687"/>
                <a:chOff x="954167" y="1513841"/>
                <a:chExt cx="1459375" cy="1465727"/>
              </a:xfrm>
            </p:grpSpPr>
            <p:sp>
              <p:nvSpPr>
                <p:cNvPr id="28" name="Freeform 5"/>
                <p:cNvSpPr>
                  <a:spLocks/>
                </p:cNvSpPr>
                <p:nvPr/>
              </p:nvSpPr>
              <p:spPr bwMode="auto">
                <a:xfrm rot="5400000">
                  <a:off x="1296646" y="1862672"/>
                  <a:ext cx="774417" cy="1459375"/>
                </a:xfrm>
                <a:custGeom>
                  <a:avLst/>
                  <a:gdLst>
                    <a:gd name="T0" fmla="*/ 370 w 1064"/>
                    <a:gd name="T1" fmla="*/ 30 h 2005"/>
                    <a:gd name="T2" fmla="*/ 182 w 1064"/>
                    <a:gd name="T3" fmla="*/ 111 h 2005"/>
                    <a:gd name="T4" fmla="*/ 263 w 1064"/>
                    <a:gd name="T5" fmla="*/ 300 h 2005"/>
                    <a:gd name="T6" fmla="*/ 756 w 1064"/>
                    <a:gd name="T7" fmla="*/ 1014 h 2005"/>
                    <a:gd name="T8" fmla="*/ 489 w 1064"/>
                    <a:gd name="T9" fmla="*/ 1541 h 2005"/>
                    <a:gd name="T10" fmla="*/ 448 w 1064"/>
                    <a:gd name="T11" fmla="*/ 1391 h 2005"/>
                    <a:gd name="T12" fmla="*/ 0 w 1064"/>
                    <a:gd name="T13" fmla="*/ 1844 h 2005"/>
                    <a:gd name="T14" fmla="*/ 616 w 1064"/>
                    <a:gd name="T15" fmla="*/ 2005 h 2005"/>
                    <a:gd name="T16" fmla="*/ 570 w 1064"/>
                    <a:gd name="T17" fmla="*/ 1838 h 2005"/>
                    <a:gd name="T18" fmla="*/ 1046 w 1064"/>
                    <a:gd name="T19" fmla="*/ 1027 h 2005"/>
                    <a:gd name="T20" fmla="*/ 370 w 1064"/>
                    <a:gd name="T21" fmla="*/ 3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2005">
                      <a:moveTo>
                        <a:pt x="370" y="30"/>
                      </a:moveTo>
                      <a:cubicBezTo>
                        <a:pt x="296" y="0"/>
                        <a:pt x="212" y="36"/>
                        <a:pt x="182" y="111"/>
                      </a:cubicBezTo>
                      <a:cubicBezTo>
                        <a:pt x="152" y="185"/>
                        <a:pt x="188" y="270"/>
                        <a:pt x="263" y="300"/>
                      </a:cubicBezTo>
                      <a:cubicBezTo>
                        <a:pt x="519" y="402"/>
                        <a:pt x="771" y="680"/>
                        <a:pt x="756" y="1014"/>
                      </a:cubicBezTo>
                      <a:cubicBezTo>
                        <a:pt x="746" y="1224"/>
                        <a:pt x="648" y="1413"/>
                        <a:pt x="489" y="1541"/>
                      </a:cubicBezTo>
                      <a:cubicBezTo>
                        <a:pt x="448" y="1391"/>
                        <a:pt x="448" y="1391"/>
                        <a:pt x="448" y="1391"/>
                      </a:cubicBezTo>
                      <a:cubicBezTo>
                        <a:pt x="0" y="1844"/>
                        <a:pt x="0" y="1844"/>
                        <a:pt x="0" y="1844"/>
                      </a:cubicBezTo>
                      <a:cubicBezTo>
                        <a:pt x="616" y="2005"/>
                        <a:pt x="616" y="2005"/>
                        <a:pt x="616" y="2005"/>
                      </a:cubicBezTo>
                      <a:cubicBezTo>
                        <a:pt x="570" y="1838"/>
                        <a:pt x="570" y="1838"/>
                        <a:pt x="570" y="1838"/>
                      </a:cubicBezTo>
                      <a:cubicBezTo>
                        <a:pt x="850" y="1664"/>
                        <a:pt x="1031" y="1359"/>
                        <a:pt x="1046" y="1027"/>
                      </a:cubicBezTo>
                      <a:cubicBezTo>
                        <a:pt x="1064" y="613"/>
                        <a:pt x="780" y="194"/>
                        <a:pt x="370" y="30"/>
                      </a:cubicBezTo>
                      <a:close/>
                    </a:path>
                  </a:pathLst>
                </a:custGeom>
                <a:solidFill>
                  <a:srgbClr val="FF6000"/>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29" name="Freeform 6"/>
                <p:cNvSpPr>
                  <a:spLocks/>
                </p:cNvSpPr>
                <p:nvPr/>
              </p:nvSpPr>
              <p:spPr bwMode="auto">
                <a:xfrm rot="5400000">
                  <a:off x="1295311" y="1181821"/>
                  <a:ext cx="777087" cy="1441127"/>
                </a:xfrm>
                <a:custGeom>
                  <a:avLst/>
                  <a:gdLst>
                    <a:gd name="T0" fmla="*/ 783 w 1067"/>
                    <a:gd name="T1" fmla="*/ 1699 h 1980"/>
                    <a:gd name="T2" fmla="*/ 310 w 1067"/>
                    <a:gd name="T3" fmla="*/ 991 h 1980"/>
                    <a:gd name="T4" fmla="*/ 578 w 1067"/>
                    <a:gd name="T5" fmla="*/ 464 h 1980"/>
                    <a:gd name="T6" fmla="*/ 619 w 1067"/>
                    <a:gd name="T7" fmla="*/ 614 h 1980"/>
                    <a:gd name="T8" fmla="*/ 1067 w 1067"/>
                    <a:gd name="T9" fmla="*/ 161 h 1980"/>
                    <a:gd name="T10" fmla="*/ 451 w 1067"/>
                    <a:gd name="T11" fmla="*/ 0 h 1980"/>
                    <a:gd name="T12" fmla="*/ 496 w 1067"/>
                    <a:gd name="T13" fmla="*/ 167 h 1980"/>
                    <a:gd name="T14" fmla="*/ 20 w 1067"/>
                    <a:gd name="T15" fmla="*/ 978 h 1980"/>
                    <a:gd name="T16" fmla="*/ 685 w 1067"/>
                    <a:gd name="T17" fmla="*/ 1972 h 1980"/>
                    <a:gd name="T18" fmla="*/ 734 w 1067"/>
                    <a:gd name="T19" fmla="*/ 1980 h 1980"/>
                    <a:gd name="T20" fmla="*/ 871 w 1067"/>
                    <a:gd name="T21" fmla="*/ 1885 h 1980"/>
                    <a:gd name="T22" fmla="*/ 783 w 1067"/>
                    <a:gd name="T23" fmla="*/ 1699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7" h="1980">
                      <a:moveTo>
                        <a:pt x="783" y="1699"/>
                      </a:moveTo>
                      <a:cubicBezTo>
                        <a:pt x="486" y="1591"/>
                        <a:pt x="296" y="1307"/>
                        <a:pt x="310" y="991"/>
                      </a:cubicBezTo>
                      <a:cubicBezTo>
                        <a:pt x="320" y="781"/>
                        <a:pt x="418" y="592"/>
                        <a:pt x="578" y="464"/>
                      </a:cubicBezTo>
                      <a:cubicBezTo>
                        <a:pt x="619" y="614"/>
                        <a:pt x="619" y="614"/>
                        <a:pt x="619" y="614"/>
                      </a:cubicBezTo>
                      <a:cubicBezTo>
                        <a:pt x="1067" y="161"/>
                        <a:pt x="1067" y="161"/>
                        <a:pt x="1067" y="161"/>
                      </a:cubicBezTo>
                      <a:cubicBezTo>
                        <a:pt x="451" y="0"/>
                        <a:pt x="451" y="0"/>
                        <a:pt x="451" y="0"/>
                      </a:cubicBezTo>
                      <a:cubicBezTo>
                        <a:pt x="496" y="167"/>
                        <a:pt x="496" y="167"/>
                        <a:pt x="496" y="167"/>
                      </a:cubicBezTo>
                      <a:cubicBezTo>
                        <a:pt x="216" y="341"/>
                        <a:pt x="36" y="646"/>
                        <a:pt x="20" y="978"/>
                      </a:cubicBezTo>
                      <a:cubicBezTo>
                        <a:pt x="0" y="1422"/>
                        <a:pt x="267" y="1821"/>
                        <a:pt x="685" y="1972"/>
                      </a:cubicBezTo>
                      <a:cubicBezTo>
                        <a:pt x="701" y="1978"/>
                        <a:pt x="718" y="1980"/>
                        <a:pt x="734" y="1980"/>
                      </a:cubicBezTo>
                      <a:cubicBezTo>
                        <a:pt x="794" y="1980"/>
                        <a:pt x="849" y="1944"/>
                        <a:pt x="871" y="1885"/>
                      </a:cubicBezTo>
                      <a:cubicBezTo>
                        <a:pt x="898" y="1809"/>
                        <a:pt x="859" y="1726"/>
                        <a:pt x="783" y="1699"/>
                      </a:cubicBezTo>
                      <a:close/>
                    </a:path>
                  </a:pathLst>
                </a:custGeom>
                <a:solidFill>
                  <a:srgbClr val="00548A"/>
                </a:solidFill>
                <a:ln>
                  <a:noFill/>
                </a:ln>
              </p:spPr>
              <p:txBody>
                <a:bodyPr vert="horz" wrap="square" lIns="91440" tIns="45720" rIns="91440" bIns="45720" numCol="1" anchor="t" anchorCtr="0" compatLnSpc="1">
                  <a:prstTxWarp prst="textNoShape">
                    <a:avLst/>
                  </a:prstTxWarp>
                </a:bodyPr>
                <a:lstStyle/>
                <a:p>
                  <a:endParaRPr lang="id-ID" dirty="0"/>
                </a:p>
              </p:txBody>
            </p:sp>
          </p:grpSp>
          <p:grpSp>
            <p:nvGrpSpPr>
              <p:cNvPr id="30" name="Group 29"/>
              <p:cNvGrpSpPr/>
              <p:nvPr/>
            </p:nvGrpSpPr>
            <p:grpSpPr>
              <a:xfrm>
                <a:off x="9462928" y="5868314"/>
                <a:ext cx="527392" cy="529687"/>
                <a:chOff x="954167" y="1513841"/>
                <a:chExt cx="1459375" cy="1465727"/>
              </a:xfrm>
            </p:grpSpPr>
            <p:sp>
              <p:nvSpPr>
                <p:cNvPr id="31" name="Freeform 5"/>
                <p:cNvSpPr>
                  <a:spLocks/>
                </p:cNvSpPr>
                <p:nvPr/>
              </p:nvSpPr>
              <p:spPr bwMode="auto">
                <a:xfrm rot="5400000">
                  <a:off x="1296646" y="1862672"/>
                  <a:ext cx="774417" cy="1459375"/>
                </a:xfrm>
                <a:custGeom>
                  <a:avLst/>
                  <a:gdLst>
                    <a:gd name="T0" fmla="*/ 370 w 1064"/>
                    <a:gd name="T1" fmla="*/ 30 h 2005"/>
                    <a:gd name="T2" fmla="*/ 182 w 1064"/>
                    <a:gd name="T3" fmla="*/ 111 h 2005"/>
                    <a:gd name="T4" fmla="*/ 263 w 1064"/>
                    <a:gd name="T5" fmla="*/ 300 h 2005"/>
                    <a:gd name="T6" fmla="*/ 756 w 1064"/>
                    <a:gd name="T7" fmla="*/ 1014 h 2005"/>
                    <a:gd name="T8" fmla="*/ 489 w 1064"/>
                    <a:gd name="T9" fmla="*/ 1541 h 2005"/>
                    <a:gd name="T10" fmla="*/ 448 w 1064"/>
                    <a:gd name="T11" fmla="*/ 1391 h 2005"/>
                    <a:gd name="T12" fmla="*/ 0 w 1064"/>
                    <a:gd name="T13" fmla="*/ 1844 h 2005"/>
                    <a:gd name="T14" fmla="*/ 616 w 1064"/>
                    <a:gd name="T15" fmla="*/ 2005 h 2005"/>
                    <a:gd name="T16" fmla="*/ 570 w 1064"/>
                    <a:gd name="T17" fmla="*/ 1838 h 2005"/>
                    <a:gd name="T18" fmla="*/ 1046 w 1064"/>
                    <a:gd name="T19" fmla="*/ 1027 h 2005"/>
                    <a:gd name="T20" fmla="*/ 370 w 1064"/>
                    <a:gd name="T21" fmla="*/ 30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2005">
                      <a:moveTo>
                        <a:pt x="370" y="30"/>
                      </a:moveTo>
                      <a:cubicBezTo>
                        <a:pt x="296" y="0"/>
                        <a:pt x="212" y="36"/>
                        <a:pt x="182" y="111"/>
                      </a:cubicBezTo>
                      <a:cubicBezTo>
                        <a:pt x="152" y="185"/>
                        <a:pt x="188" y="270"/>
                        <a:pt x="263" y="300"/>
                      </a:cubicBezTo>
                      <a:cubicBezTo>
                        <a:pt x="519" y="402"/>
                        <a:pt x="771" y="680"/>
                        <a:pt x="756" y="1014"/>
                      </a:cubicBezTo>
                      <a:cubicBezTo>
                        <a:pt x="746" y="1224"/>
                        <a:pt x="648" y="1413"/>
                        <a:pt x="489" y="1541"/>
                      </a:cubicBezTo>
                      <a:cubicBezTo>
                        <a:pt x="448" y="1391"/>
                        <a:pt x="448" y="1391"/>
                        <a:pt x="448" y="1391"/>
                      </a:cubicBezTo>
                      <a:cubicBezTo>
                        <a:pt x="0" y="1844"/>
                        <a:pt x="0" y="1844"/>
                        <a:pt x="0" y="1844"/>
                      </a:cubicBezTo>
                      <a:cubicBezTo>
                        <a:pt x="616" y="2005"/>
                        <a:pt x="616" y="2005"/>
                        <a:pt x="616" y="2005"/>
                      </a:cubicBezTo>
                      <a:cubicBezTo>
                        <a:pt x="570" y="1838"/>
                        <a:pt x="570" y="1838"/>
                        <a:pt x="570" y="1838"/>
                      </a:cubicBezTo>
                      <a:cubicBezTo>
                        <a:pt x="850" y="1664"/>
                        <a:pt x="1031" y="1359"/>
                        <a:pt x="1046" y="1027"/>
                      </a:cubicBezTo>
                      <a:cubicBezTo>
                        <a:pt x="1064" y="613"/>
                        <a:pt x="780" y="194"/>
                        <a:pt x="370" y="30"/>
                      </a:cubicBezTo>
                      <a:close/>
                    </a:path>
                  </a:pathLst>
                </a:custGeom>
                <a:solidFill>
                  <a:srgbClr val="FF6000"/>
                </a:solidFill>
                <a:ln>
                  <a:noFill/>
                </a:ln>
              </p:spPr>
              <p:txBody>
                <a:bodyPr vert="horz" wrap="square" lIns="91440" tIns="45720" rIns="91440" bIns="45720" numCol="1" anchor="t" anchorCtr="0" compatLnSpc="1">
                  <a:prstTxWarp prst="textNoShape">
                    <a:avLst/>
                  </a:prstTxWarp>
                </a:bodyPr>
                <a:lstStyle/>
                <a:p>
                  <a:endParaRPr lang="id-ID" dirty="0"/>
                </a:p>
              </p:txBody>
            </p:sp>
            <p:sp>
              <p:nvSpPr>
                <p:cNvPr id="32" name="Freeform 6"/>
                <p:cNvSpPr>
                  <a:spLocks/>
                </p:cNvSpPr>
                <p:nvPr/>
              </p:nvSpPr>
              <p:spPr bwMode="auto">
                <a:xfrm rot="5400000">
                  <a:off x="1295311" y="1181821"/>
                  <a:ext cx="777087" cy="1441127"/>
                </a:xfrm>
                <a:custGeom>
                  <a:avLst/>
                  <a:gdLst>
                    <a:gd name="T0" fmla="*/ 783 w 1067"/>
                    <a:gd name="T1" fmla="*/ 1699 h 1980"/>
                    <a:gd name="T2" fmla="*/ 310 w 1067"/>
                    <a:gd name="T3" fmla="*/ 991 h 1980"/>
                    <a:gd name="T4" fmla="*/ 578 w 1067"/>
                    <a:gd name="T5" fmla="*/ 464 h 1980"/>
                    <a:gd name="T6" fmla="*/ 619 w 1067"/>
                    <a:gd name="T7" fmla="*/ 614 h 1980"/>
                    <a:gd name="T8" fmla="*/ 1067 w 1067"/>
                    <a:gd name="T9" fmla="*/ 161 h 1980"/>
                    <a:gd name="T10" fmla="*/ 451 w 1067"/>
                    <a:gd name="T11" fmla="*/ 0 h 1980"/>
                    <a:gd name="T12" fmla="*/ 496 w 1067"/>
                    <a:gd name="T13" fmla="*/ 167 h 1980"/>
                    <a:gd name="T14" fmla="*/ 20 w 1067"/>
                    <a:gd name="T15" fmla="*/ 978 h 1980"/>
                    <a:gd name="T16" fmla="*/ 685 w 1067"/>
                    <a:gd name="T17" fmla="*/ 1972 h 1980"/>
                    <a:gd name="T18" fmla="*/ 734 w 1067"/>
                    <a:gd name="T19" fmla="*/ 1980 h 1980"/>
                    <a:gd name="T20" fmla="*/ 871 w 1067"/>
                    <a:gd name="T21" fmla="*/ 1885 h 1980"/>
                    <a:gd name="T22" fmla="*/ 783 w 1067"/>
                    <a:gd name="T23" fmla="*/ 1699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7" h="1980">
                      <a:moveTo>
                        <a:pt x="783" y="1699"/>
                      </a:moveTo>
                      <a:cubicBezTo>
                        <a:pt x="486" y="1591"/>
                        <a:pt x="296" y="1307"/>
                        <a:pt x="310" y="991"/>
                      </a:cubicBezTo>
                      <a:cubicBezTo>
                        <a:pt x="320" y="781"/>
                        <a:pt x="418" y="592"/>
                        <a:pt x="578" y="464"/>
                      </a:cubicBezTo>
                      <a:cubicBezTo>
                        <a:pt x="619" y="614"/>
                        <a:pt x="619" y="614"/>
                        <a:pt x="619" y="614"/>
                      </a:cubicBezTo>
                      <a:cubicBezTo>
                        <a:pt x="1067" y="161"/>
                        <a:pt x="1067" y="161"/>
                        <a:pt x="1067" y="161"/>
                      </a:cubicBezTo>
                      <a:cubicBezTo>
                        <a:pt x="451" y="0"/>
                        <a:pt x="451" y="0"/>
                        <a:pt x="451" y="0"/>
                      </a:cubicBezTo>
                      <a:cubicBezTo>
                        <a:pt x="496" y="167"/>
                        <a:pt x="496" y="167"/>
                        <a:pt x="496" y="167"/>
                      </a:cubicBezTo>
                      <a:cubicBezTo>
                        <a:pt x="216" y="341"/>
                        <a:pt x="36" y="646"/>
                        <a:pt x="20" y="978"/>
                      </a:cubicBezTo>
                      <a:cubicBezTo>
                        <a:pt x="0" y="1422"/>
                        <a:pt x="267" y="1821"/>
                        <a:pt x="685" y="1972"/>
                      </a:cubicBezTo>
                      <a:cubicBezTo>
                        <a:pt x="701" y="1978"/>
                        <a:pt x="718" y="1980"/>
                        <a:pt x="734" y="1980"/>
                      </a:cubicBezTo>
                      <a:cubicBezTo>
                        <a:pt x="794" y="1980"/>
                        <a:pt x="849" y="1944"/>
                        <a:pt x="871" y="1885"/>
                      </a:cubicBezTo>
                      <a:cubicBezTo>
                        <a:pt x="898" y="1809"/>
                        <a:pt x="859" y="1726"/>
                        <a:pt x="783" y="1699"/>
                      </a:cubicBezTo>
                      <a:close/>
                    </a:path>
                  </a:pathLst>
                </a:custGeom>
                <a:solidFill>
                  <a:srgbClr val="00548A"/>
                </a:solidFill>
                <a:ln>
                  <a:noFill/>
                </a:ln>
              </p:spPr>
              <p:txBody>
                <a:bodyPr vert="horz" wrap="square" lIns="91440" tIns="45720" rIns="91440" bIns="45720" numCol="1" anchor="t" anchorCtr="0" compatLnSpc="1">
                  <a:prstTxWarp prst="textNoShape">
                    <a:avLst/>
                  </a:prstTxWarp>
                </a:bodyPr>
                <a:lstStyle/>
                <a:p>
                  <a:endParaRPr lang="id-ID" dirty="0"/>
                </a:p>
              </p:txBody>
            </p:sp>
          </p:grpSp>
        </p:grpSp>
      </p:grpSp>
      <p:sp>
        <p:nvSpPr>
          <p:cNvPr id="33" name="Rounded Rectangle 32">
            <a:extLst>
              <a:ext uri="{FF2B5EF4-FFF2-40B4-BE49-F238E27FC236}">
                <a16:creationId xmlns:a16="http://schemas.microsoft.com/office/drawing/2014/main" id="{D4CA47D0-1CD4-5D42-9EA3-371200722A4D}"/>
              </a:ext>
            </a:extLst>
          </p:cNvPr>
          <p:cNvSpPr/>
          <p:nvPr/>
        </p:nvSpPr>
        <p:spPr>
          <a:xfrm>
            <a:off x="11567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34" name="Rounded Rectangle 33">
            <a:extLst>
              <a:ext uri="{FF2B5EF4-FFF2-40B4-BE49-F238E27FC236}">
                <a16:creationId xmlns:a16="http://schemas.microsoft.com/office/drawing/2014/main" id="{6A0A25C6-BED0-5B4E-A961-B9D1AB8994E6}"/>
              </a:ext>
            </a:extLst>
          </p:cNvPr>
          <p:cNvSpPr/>
          <p:nvPr/>
        </p:nvSpPr>
        <p:spPr>
          <a:xfrm>
            <a:off x="457200"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35" name="Rounded Rectangle 34">
            <a:extLst>
              <a:ext uri="{FF2B5EF4-FFF2-40B4-BE49-F238E27FC236}">
                <a16:creationId xmlns:a16="http://schemas.microsoft.com/office/drawing/2014/main" id="{87AF86CB-8A31-DB42-A2E7-3F7AA1EDFBB9}"/>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36" name="Rounded Rectangle 35">
            <a:extLst>
              <a:ext uri="{FF2B5EF4-FFF2-40B4-BE49-F238E27FC236}">
                <a16:creationId xmlns:a16="http://schemas.microsoft.com/office/drawing/2014/main" id="{DA0FED37-BF56-A045-ACF1-4C9DECB376D9}"/>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37" name="Rounded Rectangle 36">
            <a:extLst>
              <a:ext uri="{FF2B5EF4-FFF2-40B4-BE49-F238E27FC236}">
                <a16:creationId xmlns:a16="http://schemas.microsoft.com/office/drawing/2014/main" id="{CEC016C3-DF07-AE43-8A15-13BF9D1DFE9A}"/>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40" name="Rounded Rectangle 39">
            <a:extLst>
              <a:ext uri="{FF2B5EF4-FFF2-40B4-BE49-F238E27FC236}">
                <a16:creationId xmlns:a16="http://schemas.microsoft.com/office/drawing/2014/main" id="{3114364B-EEB1-8644-B314-E32C7A64A738}"/>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129328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Content Placeholder 3">
            <a:extLst>
              <a:ext uri="{FF2B5EF4-FFF2-40B4-BE49-F238E27FC236}">
                <a16:creationId xmlns:a16="http://schemas.microsoft.com/office/drawing/2014/main" id="{3E9EA486-424E-2943-A6E7-E0D153B8B27A}"/>
              </a:ext>
            </a:extLst>
          </p:cNvPr>
          <p:cNvGraphicFramePr>
            <a:graphicFrameLocks noGrp="1"/>
          </p:cNvGraphicFramePr>
          <p:nvPr>
            <p:ph idx="1"/>
            <p:extLst/>
          </p:nvPr>
        </p:nvGraphicFramePr>
        <p:xfrm>
          <a:off x="533400" y="1447800"/>
          <a:ext cx="11201400" cy="4398488"/>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7200">
                  <a:extLst>
                    <a:ext uri="{9D8B030D-6E8A-4147-A177-3AD203B41FA5}">
                      <a16:colId xmlns:a16="http://schemas.microsoft.com/office/drawing/2014/main" val="1852676193"/>
                    </a:ext>
                  </a:extLst>
                </a:gridCol>
                <a:gridCol w="457200">
                  <a:extLst>
                    <a:ext uri="{9D8B030D-6E8A-4147-A177-3AD203B41FA5}">
                      <a16:colId xmlns:a16="http://schemas.microsoft.com/office/drawing/2014/main" val="2852363406"/>
                    </a:ext>
                  </a:extLst>
                </a:gridCol>
                <a:gridCol w="457200">
                  <a:extLst>
                    <a:ext uri="{9D8B030D-6E8A-4147-A177-3AD203B41FA5}">
                      <a16:colId xmlns:a16="http://schemas.microsoft.com/office/drawing/2014/main" val="88938319"/>
                    </a:ext>
                  </a:extLst>
                </a:gridCol>
                <a:gridCol w="457200">
                  <a:extLst>
                    <a:ext uri="{9D8B030D-6E8A-4147-A177-3AD203B41FA5}">
                      <a16:colId xmlns:a16="http://schemas.microsoft.com/office/drawing/2014/main" val="4176527890"/>
                    </a:ext>
                  </a:extLst>
                </a:gridCol>
                <a:gridCol w="457200">
                  <a:extLst>
                    <a:ext uri="{9D8B030D-6E8A-4147-A177-3AD203B41FA5}">
                      <a16:colId xmlns:a16="http://schemas.microsoft.com/office/drawing/2014/main" val="1073312878"/>
                    </a:ext>
                  </a:extLst>
                </a:gridCol>
                <a:gridCol w="457200">
                  <a:extLst>
                    <a:ext uri="{9D8B030D-6E8A-4147-A177-3AD203B41FA5}">
                      <a16:colId xmlns:a16="http://schemas.microsoft.com/office/drawing/2014/main" val="2167330132"/>
                    </a:ext>
                  </a:extLst>
                </a:gridCol>
                <a:gridCol w="457200">
                  <a:extLst>
                    <a:ext uri="{9D8B030D-6E8A-4147-A177-3AD203B41FA5}">
                      <a16:colId xmlns:a16="http://schemas.microsoft.com/office/drawing/2014/main" val="999252458"/>
                    </a:ext>
                  </a:extLst>
                </a:gridCol>
                <a:gridCol w="457200">
                  <a:extLst>
                    <a:ext uri="{9D8B030D-6E8A-4147-A177-3AD203B41FA5}">
                      <a16:colId xmlns:a16="http://schemas.microsoft.com/office/drawing/2014/main" val="264177830"/>
                    </a:ext>
                  </a:extLst>
                </a:gridCol>
                <a:gridCol w="457200">
                  <a:extLst>
                    <a:ext uri="{9D8B030D-6E8A-4147-A177-3AD203B41FA5}">
                      <a16:colId xmlns:a16="http://schemas.microsoft.com/office/drawing/2014/main" val="2686622368"/>
                    </a:ext>
                  </a:extLst>
                </a:gridCol>
                <a:gridCol w="457200">
                  <a:extLst>
                    <a:ext uri="{9D8B030D-6E8A-4147-A177-3AD203B41FA5}">
                      <a16:colId xmlns:a16="http://schemas.microsoft.com/office/drawing/2014/main" val="360210483"/>
                    </a:ext>
                  </a:extLst>
                </a:gridCol>
                <a:gridCol w="457200">
                  <a:extLst>
                    <a:ext uri="{9D8B030D-6E8A-4147-A177-3AD203B41FA5}">
                      <a16:colId xmlns:a16="http://schemas.microsoft.com/office/drawing/2014/main" val="360663569"/>
                    </a:ext>
                  </a:extLst>
                </a:gridCol>
                <a:gridCol w="457200">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4688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4</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Fraud Value Stream (FAA)</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pl-PL" sz="800" b="0" i="0" cap="none" spc="0" baseline="0" dirty="0" err="1">
                          <a:ln w="0"/>
                          <a:solidFill>
                            <a:srgbClr val="474747"/>
                          </a:solidFill>
                          <a:effectLst/>
                          <a:latin typeface="Meta Offc Pro Normal" panose="020B0504030101020102" pitchFamily="34" charset="0"/>
                        </a:rPr>
                        <a:t>Discover</a:t>
                      </a:r>
                      <a:r>
                        <a:rPr lang="pl-PL" sz="800" b="0" i="0" cap="none" spc="0" baseline="0" dirty="0">
                          <a:ln w="0"/>
                          <a:solidFill>
                            <a:srgbClr val="474747"/>
                          </a:solidFill>
                          <a:effectLst/>
                          <a:latin typeface="Meta Offc Pro Normal" panose="020B0504030101020102" pitchFamily="34" charset="0"/>
                        </a:rPr>
                        <a:t> Network </a:t>
                      </a:r>
                      <a:r>
                        <a:rPr lang="pl-PL" sz="800" b="0" i="0" cap="none" spc="0" baseline="0" dirty="0" err="1">
                          <a:ln w="0"/>
                          <a:solidFill>
                            <a:srgbClr val="474747"/>
                          </a:solidFill>
                          <a:effectLst/>
                          <a:latin typeface="Meta Offc Pro Normal" panose="020B0504030101020102" pitchFamily="34" charset="0"/>
                        </a:rPr>
                        <a:t>Changes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Action Integration with FIRE</a:t>
                      </a:r>
                    </a:p>
                    <a:p>
                      <a:pPr marL="228600" indent="-228600">
                        <a:lnSpc>
                          <a:spcPct val="100000"/>
                        </a:lnSpc>
                        <a:buFont typeface="+mj-lt"/>
                        <a:buAutoNum type="alphaLcPeriod"/>
                      </a:pPr>
                      <a:r>
                        <a:rPr lang="pl-PL" sz="800" b="0" i="0" cap="none" spc="0" baseline="0" dirty="0" err="1">
                          <a:ln w="0"/>
                          <a:solidFill>
                            <a:srgbClr val="474747"/>
                          </a:solidFill>
                          <a:effectLst/>
                          <a:latin typeface="Meta Offc Pro Normal" panose="020B0504030101020102" pitchFamily="34" charset="0"/>
                        </a:rPr>
                        <a:t>Discover</a:t>
                      </a:r>
                      <a:r>
                        <a:rPr lang="pl-PL" sz="800" b="0" i="0" cap="none" spc="0" baseline="0" dirty="0">
                          <a:ln w="0"/>
                          <a:solidFill>
                            <a:srgbClr val="474747"/>
                          </a:solidFill>
                          <a:effectLst/>
                          <a:latin typeface="Meta Offc Pro Normal" panose="020B0504030101020102" pitchFamily="34" charset="0"/>
                        </a:rPr>
                        <a:t> </a:t>
                      </a:r>
                      <a:r>
                        <a:rPr lang="pl-PL" sz="800" b="0" i="0" cap="none" spc="0" baseline="0" dirty="0" err="1">
                          <a:ln w="0"/>
                          <a:solidFill>
                            <a:srgbClr val="474747"/>
                          </a:solidFill>
                          <a:effectLst/>
                          <a:latin typeface="Meta Offc Pro Normal" panose="020B0504030101020102" pitchFamily="34" charset="0"/>
                        </a:rPr>
                        <a:t>Pay</a:t>
                      </a:r>
                      <a:r>
                        <a:rPr lang="pl-PL" sz="800" b="0" i="0" cap="none" spc="0" baseline="0" dirty="0">
                          <a:ln w="0"/>
                          <a:solidFill>
                            <a:srgbClr val="474747"/>
                          </a:solidFill>
                          <a:effectLst/>
                          <a:latin typeface="Meta Offc Pro Normal" panose="020B0504030101020102" pitchFamily="34" charset="0"/>
                        </a:rPr>
                        <a:t> Button</a:t>
                      </a:r>
                    </a:p>
                    <a:p>
                      <a:pPr marL="228600" indent="-228600">
                        <a:lnSpc>
                          <a:spcPct val="100000"/>
                        </a:lnSpc>
                        <a:buFont typeface="+mj-lt"/>
                        <a:buAutoNum type="alphaLcPeriod"/>
                      </a:pPr>
                      <a:r>
                        <a:rPr lang="pl-PL" sz="800" b="0" i="0" cap="none" spc="0" baseline="0" dirty="0" err="1">
                          <a:ln w="0"/>
                          <a:solidFill>
                            <a:srgbClr val="474747"/>
                          </a:solidFill>
                          <a:effectLst/>
                          <a:latin typeface="Meta Offc Pro Normal" panose="020B0504030101020102" pitchFamily="34" charset="0"/>
                        </a:rPr>
                        <a:t>Kitenet</a:t>
                      </a:r>
                      <a:r>
                        <a:rPr lang="pl-PL" sz="800" b="0" i="0" cap="none" spc="0" baseline="0" dirty="0">
                          <a:ln w="0"/>
                          <a:solidFill>
                            <a:srgbClr val="474747"/>
                          </a:solidFill>
                          <a:effectLst/>
                          <a:latin typeface="Meta Offc Pro Normal" panose="020B0504030101020102" pitchFamily="34" charset="0"/>
                        </a:rPr>
                        <a:t> </a:t>
                      </a:r>
                      <a:r>
                        <a:rPr lang="pl-PL" sz="800" b="0" i="0" cap="none" spc="0" baseline="0" dirty="0" err="1">
                          <a:ln w="0"/>
                          <a:solidFill>
                            <a:srgbClr val="474747"/>
                          </a:solidFill>
                          <a:effectLst/>
                          <a:latin typeface="Meta Offc Pro Normal" panose="020B0504030101020102" pitchFamily="34" charset="0"/>
                        </a:rPr>
                        <a:t>Strategy</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Re</a:t>
                      </a:r>
                      <a:r>
                        <a:rPr lang="en-US" sz="800" b="0" i="0" cap="none" spc="0" baseline="0" dirty="0">
                          <a:ln w="0"/>
                          <a:solidFill>
                            <a:srgbClr val="474747"/>
                          </a:solidFill>
                          <a:effectLst/>
                          <a:latin typeface="Meta Offc Pro Normal" panose="020B0504030101020102" pitchFamily="34" charset="0"/>
                        </a:rPr>
                        <a:t>-</a:t>
                      </a:r>
                      <a:r>
                        <a:rPr lang="pl-PL" sz="800" b="0" i="0" cap="none" spc="0" baseline="0" dirty="0" err="1">
                          <a:ln w="0"/>
                          <a:solidFill>
                            <a:srgbClr val="474747"/>
                          </a:solidFill>
                          <a:effectLst/>
                          <a:latin typeface="Meta Offc Pro Normal" panose="020B0504030101020102" pitchFamily="34" charset="0"/>
                        </a:rPr>
                        <a:t>engineer</a:t>
                      </a:r>
                      <a:r>
                        <a:rPr lang="pl-PL" sz="800" b="0" i="0" cap="none" spc="0" baseline="0" dirty="0">
                          <a:ln w="0"/>
                          <a:solidFill>
                            <a:srgbClr val="474747"/>
                          </a:solidFill>
                          <a:effectLst/>
                          <a:latin typeface="Meta Offc Pro Normal" panose="020B0504030101020102" pitchFamily="34" charset="0"/>
                        </a:rPr>
                        <a:t> Offline </a:t>
                      </a:r>
                      <a:r>
                        <a:rPr lang="pl-PL" sz="800" b="0" i="0" cap="none" spc="0" baseline="0" dirty="0" err="1">
                          <a:ln w="0"/>
                          <a:solidFill>
                            <a:srgbClr val="474747"/>
                          </a:solidFill>
                          <a:effectLst/>
                          <a:latin typeface="Meta Offc Pro Normal" panose="020B0504030101020102" pitchFamily="34" charset="0"/>
                        </a:rPr>
                        <a:t>Payment</a:t>
                      </a:r>
                      <a:r>
                        <a:rPr lang="pl-PL" sz="800" b="0" i="0" cap="none" spc="0" baseline="0" dirty="0">
                          <a:ln w="0"/>
                          <a:solidFill>
                            <a:srgbClr val="474747"/>
                          </a:solidFill>
                          <a:effectLst/>
                          <a:latin typeface="Meta Offc Pro Normal" panose="020B0504030101020102" pitchFamily="34" charset="0"/>
                        </a:rPr>
                        <a:t> </a:t>
                      </a:r>
                      <a:r>
                        <a:rPr lang="pl-PL" sz="800" b="0" i="0" cap="none" spc="0" baseline="0" dirty="0" err="1">
                          <a:ln w="0"/>
                          <a:solidFill>
                            <a:srgbClr val="474747"/>
                          </a:solidFill>
                          <a:effectLst/>
                          <a:latin typeface="Meta Offc Pro Normal" panose="020B0504030101020102" pitchFamily="34" charset="0"/>
                        </a:rPr>
                        <a:t>Risk</a:t>
                      </a:r>
                      <a:r>
                        <a:rPr lang="pl-PL" sz="800" b="0" i="0" cap="none" spc="0" baseline="0" dirty="0">
                          <a:ln w="0"/>
                          <a:solidFill>
                            <a:srgbClr val="474747"/>
                          </a:solidFill>
                          <a:effectLst/>
                          <a:latin typeface="Meta Offc Pro Normal" panose="020B0504030101020102" pitchFamily="34" charset="0"/>
                        </a:rPr>
                        <a:t> </a:t>
                      </a:r>
                      <a:r>
                        <a:rPr lang="pl-PL" sz="800" b="0" i="0" cap="none" spc="0" baseline="0" dirty="0" err="1">
                          <a:ln w="0"/>
                          <a:solidFill>
                            <a:srgbClr val="474747"/>
                          </a:solidFill>
                          <a:effectLst/>
                          <a:latin typeface="Meta Offc Pro Normal" panose="020B0504030101020102" pitchFamily="34" charset="0"/>
                        </a:rPr>
                        <a:t>Process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pl-PL" sz="800" b="0" i="0" cap="none" spc="0" baseline="0" dirty="0" err="1">
                          <a:ln w="0"/>
                          <a:solidFill>
                            <a:srgbClr val="474747"/>
                          </a:solidFill>
                          <a:effectLst/>
                          <a:latin typeface="Meta Offc Pro Normal" panose="020B0504030101020102" pitchFamily="34" charset="0"/>
                        </a:rPr>
                        <a:t>Account</a:t>
                      </a:r>
                      <a:r>
                        <a:rPr lang="pl-PL" sz="800" b="0" i="0" cap="none" spc="0" baseline="0" dirty="0">
                          <a:ln w="0"/>
                          <a:solidFill>
                            <a:srgbClr val="474747"/>
                          </a:solidFill>
                          <a:effectLst/>
                          <a:latin typeface="Meta Offc Pro Normal" panose="020B0504030101020102" pitchFamily="34" charset="0"/>
                        </a:rPr>
                        <a:t> Center </a:t>
                      </a:r>
                      <a:r>
                        <a:rPr lang="pl-PL" sz="800" b="0" i="0" cap="none" spc="0" baseline="0" dirty="0" err="1">
                          <a:ln w="0"/>
                          <a:solidFill>
                            <a:srgbClr val="474747"/>
                          </a:solidFill>
                          <a:effectLst/>
                          <a:latin typeface="Meta Offc Pro Normal" panose="020B0504030101020102" pitchFamily="34" charset="0"/>
                        </a:rPr>
                        <a:t>Decision</a:t>
                      </a:r>
                      <a:r>
                        <a:rPr lang="pl-PL" sz="800" b="0" i="0" cap="none" spc="0" baseline="0" dirty="0">
                          <a:ln w="0"/>
                          <a:solidFill>
                            <a:srgbClr val="474747"/>
                          </a:solidFill>
                          <a:effectLst/>
                          <a:latin typeface="Meta Offc Pro Normal" panose="020B0504030101020102" pitchFamily="34" charset="0"/>
                        </a:rPr>
                        <a:t> Engine MVP1</a:t>
                      </a: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SAS AIM </a:t>
                      </a:r>
                      <a:r>
                        <a:rPr lang="pl-PL" sz="800" b="0" i="0" cap="none" spc="0" baseline="0" dirty="0" err="1">
                          <a:ln w="0"/>
                          <a:solidFill>
                            <a:srgbClr val="474747"/>
                          </a:solidFill>
                          <a:effectLst/>
                          <a:latin typeface="Meta Offc Pro Normal" panose="020B0504030101020102" pitchFamily="34" charset="0"/>
                        </a:rPr>
                        <a:t>Models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pl-PL" sz="800" b="0" i="0" cap="none" spc="0" baseline="0" dirty="0">
                          <a:ln w="0"/>
                          <a:solidFill>
                            <a:srgbClr val="474747"/>
                          </a:solidFill>
                          <a:effectLst/>
                          <a:latin typeface="Meta Offc Pro Normal" panose="020B0504030101020102" pitchFamily="34" charset="0"/>
                        </a:rPr>
                        <a:t>FAA VS PI-1 </a:t>
                      </a:r>
                      <a:r>
                        <a:rPr lang="pl-PL" sz="800" b="0" i="0" cap="none" spc="0" baseline="0" dirty="0" err="1">
                          <a:ln w="0"/>
                          <a:solidFill>
                            <a:srgbClr val="474747"/>
                          </a:solidFill>
                          <a:effectLst/>
                          <a:latin typeface="Meta Offc Pro Normal" panose="020B0504030101020102" pitchFamily="34" charset="0"/>
                        </a:rPr>
                        <a:t>Enhancements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pl-PL" sz="800" b="0" i="0" cap="none" spc="0" baseline="0" dirty="0" err="1">
                          <a:ln w="0"/>
                          <a:solidFill>
                            <a:srgbClr val="474747"/>
                          </a:solidFill>
                          <a:effectLst/>
                          <a:latin typeface="Meta Offc Pro Normal" panose="020B0504030101020102" pitchFamily="34" charset="0"/>
                        </a:rPr>
                        <a:t>Negative</a:t>
                      </a:r>
                      <a:r>
                        <a:rPr lang="pl-PL" sz="800" b="0" i="0" cap="none" spc="0" baseline="0" dirty="0">
                          <a:ln w="0"/>
                          <a:solidFill>
                            <a:srgbClr val="474747"/>
                          </a:solidFill>
                          <a:effectLst/>
                          <a:latin typeface="Meta Offc Pro Normal" panose="020B0504030101020102" pitchFamily="34" charset="0"/>
                        </a:rPr>
                        <a:t> and </a:t>
                      </a:r>
                      <a:r>
                        <a:rPr lang="pl-PL" sz="800" b="0" i="0" cap="none" spc="0" baseline="0" dirty="0" err="1">
                          <a:ln w="0"/>
                          <a:solidFill>
                            <a:srgbClr val="474747"/>
                          </a:solidFill>
                          <a:effectLst/>
                          <a:latin typeface="Meta Offc Pro Normal" panose="020B0504030101020102" pitchFamily="34" charset="0"/>
                        </a:rPr>
                        <a:t>Compromised</a:t>
                      </a:r>
                      <a:r>
                        <a:rPr lang="pl-PL" sz="800" b="0" i="0" cap="none" spc="0" baseline="0" dirty="0">
                          <a:ln w="0"/>
                          <a:solidFill>
                            <a:srgbClr val="474747"/>
                          </a:solidFill>
                          <a:effectLst/>
                          <a:latin typeface="Meta Offc Pro Normal" panose="020B0504030101020102" pitchFamily="34" charset="0"/>
                        </a:rPr>
                        <a:t> </a:t>
                      </a:r>
                      <a:r>
                        <a:rPr lang="pl-PL" sz="800" b="0" i="0" cap="none" spc="0" baseline="0" dirty="0" err="1">
                          <a:ln w="0"/>
                          <a:solidFill>
                            <a:srgbClr val="474747"/>
                          </a:solidFill>
                          <a:effectLst/>
                          <a:latin typeface="Meta Offc Pro Normal" panose="020B0504030101020102" pitchFamily="34" charset="0"/>
                        </a:rPr>
                        <a:t>Entities</a:t>
                      </a:r>
                      <a:r>
                        <a:rPr lang="pl-PL" sz="800" b="0" i="0" cap="none" spc="0" baseline="0" dirty="0">
                          <a:ln w="0"/>
                          <a:solidFill>
                            <a:srgbClr val="474747"/>
                          </a:solidFill>
                          <a:effectLst/>
                          <a:latin typeface="Meta Offc Pro Normal" panose="020B0504030101020102" pitchFamily="34" charset="0"/>
                        </a:rPr>
                        <a:t> </a:t>
                      </a:r>
                      <a:br>
                        <a:rPr lang="pl-PL" sz="800" b="0" i="0" cap="none" spc="0" baseline="0" dirty="0">
                          <a:ln w="0"/>
                          <a:solidFill>
                            <a:srgbClr val="474747"/>
                          </a:solidFill>
                          <a:effectLst/>
                          <a:latin typeface="Meta Offc Pro Normal" panose="020B0504030101020102" pitchFamily="34" charset="0"/>
                        </a:rPr>
                      </a:br>
                      <a:r>
                        <a:rPr lang="pl-PL" sz="800" b="0" i="0" cap="none" spc="0" baseline="0" dirty="0">
                          <a:ln w="0"/>
                          <a:solidFill>
                            <a:srgbClr val="474747"/>
                          </a:solidFill>
                          <a:effectLst/>
                          <a:latin typeface="Meta Offc Pro Normal" panose="020B0504030101020102" pitchFamily="34" charset="0"/>
                        </a:rPr>
                        <a:t>Databases (NECA)</a:t>
                      </a:r>
                    </a:p>
                    <a:p>
                      <a:pPr marL="228600" indent="-228600">
                        <a:lnSpc>
                          <a:spcPct val="100000"/>
                        </a:lnSpc>
                        <a:buFont typeface="+mj-lt"/>
                        <a:buAutoNum type="alphaLcPeriod"/>
                      </a:pPr>
                      <a:r>
                        <a:rPr lang="en-US" sz="800" b="0" i="0" kern="1200" cap="none" spc="0" baseline="0" dirty="0">
                          <a:ln w="0"/>
                          <a:solidFill>
                            <a:srgbClr val="474747"/>
                          </a:solidFill>
                          <a:effectLst/>
                          <a:latin typeface="Meta Offc Pro Normal" panose="020B0504030101020102" pitchFamily="34" charset="0"/>
                          <a:ea typeface="+mn-ea"/>
                          <a:cs typeface="+mn-cs"/>
                        </a:rPr>
                        <a:t>Phone ID Authentication Model</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Authentication: </a:t>
                      </a:r>
                      <a:r>
                        <a:rPr lang="en-US" sz="800" b="0" i="0" cap="none" spc="0" baseline="0" dirty="0" err="1">
                          <a:ln w="0"/>
                          <a:solidFill>
                            <a:srgbClr val="474747"/>
                          </a:solidFill>
                          <a:effectLst/>
                          <a:latin typeface="Meta Offc Pro Normal" panose="020B0504030101020102" pitchFamily="34" charset="0"/>
                        </a:rPr>
                        <a:t>ThreatMetrix</a:t>
                      </a:r>
                      <a:r>
                        <a:rPr lang="en-US" sz="800" b="0" i="0" cap="none" spc="0" baseline="0" dirty="0">
                          <a:ln w="0"/>
                          <a:solidFill>
                            <a:srgbClr val="474747"/>
                          </a:solidFill>
                          <a:effectLst/>
                          <a:latin typeface="Meta Offc Pro Normal" panose="020B0504030101020102" pitchFamily="34" charset="0"/>
                        </a:rPr>
                        <a:t>/ CSGI Lists/ Increase case # digits/ Sending new Plastics</a:t>
                      </a:r>
                    </a:p>
                    <a:p>
                      <a:pPr marL="228600" indent="-228600">
                        <a:lnSpc>
                          <a:spcPct val="100000"/>
                        </a:lnSpc>
                        <a:buFont typeface="+mj-lt"/>
                        <a:buAutoNum type="alphaLcPeriod"/>
                      </a:pPr>
                      <a:r>
                        <a:rPr lang="en-US" sz="800" b="0" i="0" kern="1200" cap="none" spc="0" baseline="0" dirty="0">
                          <a:ln w="0"/>
                          <a:solidFill>
                            <a:srgbClr val="474747"/>
                          </a:solidFill>
                          <a:effectLst/>
                          <a:latin typeface="Meta Offc Pro Normal" panose="020B0504030101020102" pitchFamily="34" charset="0"/>
                          <a:ea typeface="+mn-ea"/>
                          <a:cs typeface="+mn-cs"/>
                        </a:rPr>
                        <a:t>NECA Expansion (API)</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1" i="0" cap="none" spc="0" baseline="0" dirty="0">
                          <a:ln w="0"/>
                          <a:solidFill>
                            <a:srgbClr val="FF6000"/>
                          </a:solidFill>
                          <a:effectLst/>
                          <a:latin typeface="Meta Offc Pro Normal" panose="020B0504030101020102" pitchFamily="34" charset="0"/>
                        </a:rPr>
                        <a:t>Enterprise </a:t>
                      </a:r>
                      <a:r>
                        <a:rPr lang="en-US" sz="800" b="1" i="0" cap="none" spc="0" baseline="0" dirty="0" err="1">
                          <a:ln w="0"/>
                          <a:solidFill>
                            <a:srgbClr val="FF6000"/>
                          </a:solidFill>
                          <a:effectLst/>
                          <a:latin typeface="Meta Offc Pro Normal" panose="020B0504030101020102" pitchFamily="34" charset="0"/>
                        </a:rPr>
                        <a:t>AuthentIDy</a:t>
                      </a:r>
                      <a:r>
                        <a:rPr lang="en-US" sz="800" b="1" i="0" cap="none" spc="0" baseline="0" dirty="0">
                          <a:ln w="0"/>
                          <a:solidFill>
                            <a:srgbClr val="FF6000"/>
                          </a:solidFill>
                          <a:effectLst/>
                          <a:latin typeface="Meta Offc Pro Normal" panose="020B0504030101020102" pitchFamily="34" charset="0"/>
                        </a:rPr>
                        <a:t> Platform*</a:t>
                      </a:r>
                      <a:endParaRPr lang="en-US" sz="800" b="0" i="0" kern="1200" cap="none" spc="0" baseline="0" dirty="0">
                        <a:ln w="0"/>
                        <a:solidFill>
                          <a:srgbClr val="FF6000"/>
                        </a:solidFill>
                        <a:effectLst/>
                        <a:latin typeface="Meta Offc Pro Normal" panose="020B0504030101020102" pitchFamily="34" charset="0"/>
                        <a:ea typeface="+mn-ea"/>
                        <a:cs typeface="+mn-cs"/>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82892863"/>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5</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baseline="0" dirty="0">
                          <a:ln w="0"/>
                          <a:solidFill>
                            <a:srgbClr val="474747"/>
                          </a:solidFill>
                          <a:effectLst/>
                          <a:latin typeface="Meta Offc Pro Normal" panose="020B0504030101020102" pitchFamily="34" charset="0"/>
                        </a:rPr>
                        <a:t>Card Programs </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ER 3/4 and Blackhawk (Home-Run)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DPP In-House (Lincoln)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Analytical reporting for Flash &amp; ITP Alerts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370840">
                <a:tc>
                  <a:txBody>
                    <a:bodyPr/>
                    <a:lstStyle/>
                    <a:p>
                      <a:pPr algn="r">
                        <a:lnSpc>
                          <a:spcPct val="100000"/>
                        </a:lnSpc>
                      </a:pPr>
                      <a:r>
                        <a:rPr lang="en-US" sz="1000" b="0" i="0" dirty="0">
                          <a:solidFill>
                            <a:srgbClr val="00548A"/>
                          </a:solidFill>
                          <a:latin typeface="Meta Offc Pro Normal" panose="020B0504030101020102" pitchFamily="34" charset="0"/>
                        </a:rPr>
                        <a:t>6</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baseline="0" dirty="0">
                          <a:ln w="0"/>
                          <a:solidFill>
                            <a:srgbClr val="474747"/>
                          </a:solidFill>
                          <a:effectLst/>
                          <a:latin typeface="Meta Offc Pro Normal" panose="020B0504030101020102" pitchFamily="34" charset="0"/>
                        </a:rPr>
                        <a:t>Customer Engagement Platforms (CEP)</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AutoNum type="alphaLcPeriod"/>
                      </a:pPr>
                      <a:r>
                        <a:rPr lang="en-US" sz="800" b="0" i="0" kern="1200" cap="none" spc="0" baseline="0" dirty="0">
                          <a:ln w="0"/>
                          <a:solidFill>
                            <a:srgbClr val="474747"/>
                          </a:solidFill>
                          <a:effectLst/>
                          <a:latin typeface="Meta Offc Pro Normal" panose="020B0504030101020102" pitchFamily="34" charset="0"/>
                          <a:ea typeface="+mn-ea"/>
                          <a:cs typeface="+mn-cs"/>
                        </a:rPr>
                        <a:t>Card on File/ Cloud Wallets </a:t>
                      </a:r>
                      <a:br>
                        <a:rPr lang="en-US" sz="800" b="0" i="0" kern="1200" cap="none" spc="0" baseline="0" dirty="0">
                          <a:ln w="0"/>
                          <a:solidFill>
                            <a:srgbClr val="474747"/>
                          </a:solidFill>
                          <a:effectLst/>
                          <a:latin typeface="Meta Offc Pro Normal" panose="020B0504030101020102" pitchFamily="34" charset="0"/>
                          <a:ea typeface="+mn-ea"/>
                          <a:cs typeface="+mn-cs"/>
                        </a:rPr>
                      </a:br>
                      <a:r>
                        <a:rPr lang="en-US" sz="800" b="0" i="0" kern="1200" cap="none" spc="0" baseline="0" dirty="0">
                          <a:ln w="0"/>
                          <a:solidFill>
                            <a:srgbClr val="474747"/>
                          </a:solidFill>
                          <a:effectLst/>
                          <a:latin typeface="Meta Offc Pro Normal" panose="020B0504030101020102" pitchFamily="34" charset="0"/>
                          <a:ea typeface="+mn-ea"/>
                          <a:cs typeface="+mn-cs"/>
                        </a:rPr>
                        <a:t>(Apple/ Microsoft/ Netflix)</a:t>
                      </a:r>
                    </a:p>
                    <a:p>
                      <a:pPr marL="228600" indent="-228600">
                        <a:lnSpc>
                          <a:spcPct val="100000"/>
                        </a:lnSpc>
                        <a:buAutoNum type="alphaLcPeriod"/>
                      </a:pPr>
                      <a:r>
                        <a:rPr lang="en-US" sz="800" b="0" i="0" kern="1200" cap="none" spc="0" baseline="0" dirty="0" err="1">
                          <a:ln w="0"/>
                          <a:solidFill>
                            <a:srgbClr val="474747"/>
                          </a:solidFill>
                          <a:effectLst/>
                          <a:latin typeface="Meta Offc Pro Normal" panose="020B0504030101020102" pitchFamily="34" charset="0"/>
                          <a:ea typeface="+mn-ea"/>
                          <a:cs typeface="+mn-cs"/>
                        </a:rPr>
                        <a:t>Freshworks</a:t>
                      </a:r>
                      <a:endParaRPr lang="en-US" sz="800" b="0" i="0" kern="1200" cap="none" spc="0" baseline="0" dirty="0">
                        <a:ln w="0"/>
                        <a:solidFill>
                          <a:srgbClr val="474747"/>
                        </a:solidFill>
                        <a:effectLst/>
                        <a:latin typeface="Meta Offc Pro Normal" panose="020B0504030101020102" pitchFamily="34" charset="0"/>
                        <a:ea typeface="+mn-ea"/>
                        <a:cs typeface="+mn-cs"/>
                      </a:endParaRPr>
                    </a:p>
                    <a:p>
                      <a:pPr marL="228600" indent="-228600">
                        <a:lnSpc>
                          <a:spcPct val="100000"/>
                        </a:lnSpc>
                        <a:buAutoNum type="alphaLcPeriod"/>
                      </a:pPr>
                      <a:r>
                        <a:rPr lang="en-US" sz="800" b="0" i="0" kern="1200" cap="none" spc="0" baseline="0" dirty="0">
                          <a:ln w="0"/>
                          <a:solidFill>
                            <a:srgbClr val="474747"/>
                          </a:solidFill>
                          <a:effectLst/>
                          <a:latin typeface="Meta Offc Pro Normal" panose="020B0504030101020102" pitchFamily="34" charset="0"/>
                          <a:ea typeface="+mn-ea"/>
                          <a:cs typeface="+mn-cs"/>
                        </a:rPr>
                        <a:t>ESP Migration CED file Updates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0">
                <a:tc>
                  <a:txBody>
                    <a:bodyPr/>
                    <a:lstStyle/>
                    <a:p>
                      <a:pPr algn="r">
                        <a:lnSpc>
                          <a:spcPct val="100000"/>
                        </a:lnSpc>
                      </a:pPr>
                      <a:r>
                        <a:rPr lang="en-US" sz="1000" b="0" i="0" dirty="0">
                          <a:solidFill>
                            <a:srgbClr val="00548A"/>
                          </a:solidFill>
                          <a:latin typeface="Meta Offc Pro Normal" panose="020B0504030101020102" pitchFamily="34" charset="0"/>
                        </a:rPr>
                        <a:t>7</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baseline="0" dirty="0">
                          <a:ln w="0"/>
                          <a:solidFill>
                            <a:srgbClr val="474747"/>
                          </a:solidFill>
                          <a:effectLst/>
                          <a:latin typeface="Meta Offc Pro Normal" panose="020B0504030101020102" pitchFamily="34" charset="0"/>
                        </a:rPr>
                        <a:t>Card/No Value Stream Alignment</a:t>
                      </a: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baseline="0" dirty="0">
                          <a:ln w="0"/>
                          <a:solidFill>
                            <a:srgbClr val="474747"/>
                          </a:solidFill>
                          <a:effectLst/>
                          <a:latin typeface="Meta Offc Pro Normal" panose="020B0504030101020102" pitchFamily="34" charset="0"/>
                          <a:ea typeface="+mn-ea"/>
                          <a:cs typeface="+mn-cs"/>
                        </a:rPr>
                        <a:t>Voice of the Customer (TD &amp; Hadoop)</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1" i="0" kern="1200" cap="none" spc="0" baseline="0" dirty="0">
                          <a:ln w="0"/>
                          <a:solidFill>
                            <a:srgbClr val="FF6000"/>
                          </a:solidFill>
                          <a:effectLst/>
                          <a:latin typeface="Meta Offc Pro Normal" panose="020B0504030101020102" pitchFamily="34" charset="0"/>
                          <a:ea typeface="+mn-ea"/>
                          <a:cs typeface="+mn-cs"/>
                        </a:rPr>
                        <a:t>Voice of the Customer (new data sources)*</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baseline="0" dirty="0">
                          <a:ln w="0"/>
                          <a:solidFill>
                            <a:srgbClr val="474747"/>
                          </a:solidFill>
                          <a:effectLst/>
                          <a:latin typeface="Meta Offc Pro Normal" panose="020B0504030101020102" pitchFamily="34" charset="0"/>
                          <a:ea typeface="+mn-ea"/>
                          <a:cs typeface="+mn-cs"/>
                        </a:rPr>
                        <a:t>Credit Eligibility Contraction</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0">
                <a:tc>
                  <a:txBody>
                    <a:bodyPr/>
                    <a:lstStyle/>
                    <a:p>
                      <a:pPr algn="r">
                        <a:lnSpc>
                          <a:spcPct val="100000"/>
                        </a:lnSpc>
                      </a:pPr>
                      <a:endParaRPr lang="en-US" sz="1000" b="0" i="0" dirty="0">
                        <a:solidFill>
                          <a:srgbClr val="00548A"/>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pl-PL" sz="800" b="0" i="0" cap="none" spc="0" baseline="0" dirty="0">
                        <a:ln w="0"/>
                        <a:solidFill>
                          <a:srgbClr val="474747"/>
                        </a:solidFill>
                        <a:effectLst/>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kern="1200" cap="none" spc="0" baseline="0" dirty="0">
                          <a:ln w="0"/>
                          <a:solidFill>
                            <a:srgbClr val="FF6000"/>
                          </a:solidFill>
                          <a:effectLst/>
                          <a:latin typeface="Meta Offc Pro Normal" panose="020B0504030101020102" pitchFamily="34" charset="0"/>
                          <a:ea typeface="+mn-ea"/>
                          <a:cs typeface="+mn-cs"/>
                        </a:rPr>
                        <a:t>*Not in Plan</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3306108"/>
                  </a:ext>
                </a:extLst>
              </a:tr>
            </a:tbl>
          </a:graphicData>
        </a:graphic>
      </p:graphicFrame>
      <p:sp>
        <p:nvSpPr>
          <p:cNvPr id="22" name="Text Placeholder 2">
            <a:extLst>
              <a:ext uri="{FF2B5EF4-FFF2-40B4-BE49-F238E27FC236}">
                <a16:creationId xmlns:a16="http://schemas.microsoft.com/office/drawing/2014/main" id="{099F5C33-71A6-9342-B7D8-2E49B8DEE6CB}"/>
              </a:ext>
            </a:extLst>
          </p:cNvPr>
          <p:cNvSpPr>
            <a:spLocks noGrp="1"/>
          </p:cNvSpPr>
          <p:nvPr>
            <p:ph type="body" sz="quarter" idx="10"/>
          </p:nvPr>
        </p:nvSpPr>
        <p:spPr>
          <a:xfrm>
            <a:off x="457200" y="685799"/>
            <a:ext cx="11277600" cy="924545"/>
          </a:xfrm>
        </p:spPr>
        <p:txBody>
          <a:bodyPr>
            <a:normAutofit/>
          </a:bodyPr>
          <a:lstStyle/>
          <a:p>
            <a:r>
              <a:rPr lang="en-US" dirty="0"/>
              <a:t>2018 to 2020 Roadmap: Card </a:t>
            </a:r>
            <a:r>
              <a:rPr lang="en-US" dirty="0">
                <a:solidFill>
                  <a:schemeClr val="bg2">
                    <a:lumMod val="75000"/>
                  </a:schemeClr>
                </a:solidFill>
              </a:rPr>
              <a:t>(Continued)</a:t>
            </a:r>
          </a:p>
        </p:txBody>
      </p:sp>
      <p:sp>
        <p:nvSpPr>
          <p:cNvPr id="23" name="Rounded Rectangle 22">
            <a:extLst>
              <a:ext uri="{FF2B5EF4-FFF2-40B4-BE49-F238E27FC236}">
                <a16:creationId xmlns:a16="http://schemas.microsoft.com/office/drawing/2014/main" id="{5A957149-7335-3043-8638-9BF74E60E627}"/>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4" name="Rounded Rectangle 23">
            <a:extLst>
              <a:ext uri="{FF2B5EF4-FFF2-40B4-BE49-F238E27FC236}">
                <a16:creationId xmlns:a16="http://schemas.microsoft.com/office/drawing/2014/main" id="{4BF88324-C3AB-F845-997E-AA327C41126B}"/>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5" name="Rounded Rectangle 24">
            <a:extLst>
              <a:ext uri="{FF2B5EF4-FFF2-40B4-BE49-F238E27FC236}">
                <a16:creationId xmlns:a16="http://schemas.microsoft.com/office/drawing/2014/main" id="{04E2BE92-66CA-EE4E-AADD-B7EDC2000072}"/>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6" name="Rounded Rectangle 25">
            <a:extLst>
              <a:ext uri="{FF2B5EF4-FFF2-40B4-BE49-F238E27FC236}">
                <a16:creationId xmlns:a16="http://schemas.microsoft.com/office/drawing/2014/main" id="{805EA317-6795-B547-AAA6-D5C636543052}"/>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7" name="Rounded Rectangle 26">
            <a:extLst>
              <a:ext uri="{FF2B5EF4-FFF2-40B4-BE49-F238E27FC236}">
                <a16:creationId xmlns:a16="http://schemas.microsoft.com/office/drawing/2014/main" id="{C5564411-3BE8-CF45-83C9-F867147E0A23}"/>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8" name="Rounded Rectangle 27">
            <a:extLst>
              <a:ext uri="{FF2B5EF4-FFF2-40B4-BE49-F238E27FC236}">
                <a16:creationId xmlns:a16="http://schemas.microsoft.com/office/drawing/2014/main" id="{76960AFA-E99C-7144-8DD9-D5FC7EABE11E}"/>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29" name="Rectangle 28">
            <a:extLst>
              <a:ext uri="{FF2B5EF4-FFF2-40B4-BE49-F238E27FC236}">
                <a16:creationId xmlns:a16="http://schemas.microsoft.com/office/drawing/2014/main" id="{D2D315FC-3784-4A41-A92C-9E27499E6D5F}"/>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sp>
        <p:nvSpPr>
          <p:cNvPr id="79" name="Rounded Rectangle 78">
            <a:extLst>
              <a:ext uri="{FF2B5EF4-FFF2-40B4-BE49-F238E27FC236}">
                <a16:creationId xmlns:a16="http://schemas.microsoft.com/office/drawing/2014/main" id="{C804A0E7-5AF4-3748-B9DD-CE382CF7326D}"/>
              </a:ext>
            </a:extLst>
          </p:cNvPr>
          <p:cNvSpPr/>
          <p:nvPr/>
        </p:nvSpPr>
        <p:spPr>
          <a:xfrm>
            <a:off x="457200" y="5908456"/>
            <a:ext cx="2743572" cy="192232"/>
          </a:xfrm>
          <a:prstGeom prst="round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Normal" panose="020B0504030101020102" pitchFamily="34" charset="0"/>
              </a:rPr>
              <a:t>AAP: Reference to AAP Platforms Roadmap on Slide 32</a:t>
            </a:r>
          </a:p>
        </p:txBody>
      </p:sp>
      <p:grpSp>
        <p:nvGrpSpPr>
          <p:cNvPr id="98" name="Group 97">
            <a:extLst>
              <a:ext uri="{FF2B5EF4-FFF2-40B4-BE49-F238E27FC236}">
                <a16:creationId xmlns:a16="http://schemas.microsoft.com/office/drawing/2014/main" id="{5C3CC9DE-324E-DA42-9F0A-9052654E7FCB}"/>
              </a:ext>
            </a:extLst>
          </p:cNvPr>
          <p:cNvGrpSpPr/>
          <p:nvPr/>
        </p:nvGrpSpPr>
        <p:grpSpPr>
          <a:xfrm>
            <a:off x="9637826" y="1765561"/>
            <a:ext cx="1920416" cy="123111"/>
            <a:chOff x="9637826" y="1765561"/>
            <a:chExt cx="1920416" cy="123111"/>
          </a:xfrm>
        </p:grpSpPr>
        <p:grpSp>
          <p:nvGrpSpPr>
            <p:cNvPr id="99" name="Group 98">
              <a:extLst>
                <a:ext uri="{FF2B5EF4-FFF2-40B4-BE49-F238E27FC236}">
                  <a16:creationId xmlns:a16="http://schemas.microsoft.com/office/drawing/2014/main" id="{FA9C4100-E5D8-6344-AEBF-3A98BBF5C232}"/>
                </a:ext>
              </a:extLst>
            </p:cNvPr>
            <p:cNvGrpSpPr/>
            <p:nvPr/>
          </p:nvGrpSpPr>
          <p:grpSpPr>
            <a:xfrm>
              <a:off x="10872442" y="1765561"/>
              <a:ext cx="685800" cy="123111"/>
              <a:chOff x="10690420" y="1765561"/>
              <a:chExt cx="685800" cy="123111"/>
            </a:xfrm>
          </p:grpSpPr>
          <p:sp>
            <p:nvSpPr>
              <p:cNvPr id="103" name="Progress">
                <a:extLst>
                  <a:ext uri="{FF2B5EF4-FFF2-40B4-BE49-F238E27FC236}">
                    <a16:creationId xmlns:a16="http://schemas.microsoft.com/office/drawing/2014/main" id="{0791237B-2604-1A4F-9C68-6299EC358B3A}"/>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4" name="TextBox 103">
                <a:extLst>
                  <a:ext uri="{FF2B5EF4-FFF2-40B4-BE49-F238E27FC236}">
                    <a16:creationId xmlns:a16="http://schemas.microsoft.com/office/drawing/2014/main" id="{5874A27D-3222-FE4E-9D2A-5F371AE4AA33}"/>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00" name="Group 99">
              <a:extLst>
                <a:ext uri="{FF2B5EF4-FFF2-40B4-BE49-F238E27FC236}">
                  <a16:creationId xmlns:a16="http://schemas.microsoft.com/office/drawing/2014/main" id="{D8CCC1D8-1B05-FC41-990A-91C7A59B18EE}"/>
                </a:ext>
              </a:extLst>
            </p:cNvPr>
            <p:cNvGrpSpPr/>
            <p:nvPr/>
          </p:nvGrpSpPr>
          <p:grpSpPr>
            <a:xfrm>
              <a:off x="9637826" y="1765561"/>
              <a:ext cx="1055115" cy="123111"/>
              <a:chOff x="9654540" y="1759593"/>
              <a:chExt cx="1055115" cy="123111"/>
            </a:xfrm>
          </p:grpSpPr>
          <p:sp>
            <p:nvSpPr>
              <p:cNvPr id="101" name="Progress">
                <a:extLst>
                  <a:ext uri="{FF2B5EF4-FFF2-40B4-BE49-F238E27FC236}">
                    <a16:creationId xmlns:a16="http://schemas.microsoft.com/office/drawing/2014/main" id="{A020E277-B14B-2847-ABB0-65F3971276A1}"/>
                  </a:ext>
                </a:extLst>
              </p:cNvPr>
              <p:cNvSpPr/>
              <p:nvPr/>
            </p:nvSpPr>
            <p:spPr>
              <a:xfrm flipV="1">
                <a:off x="10294620" y="1784572"/>
                <a:ext cx="415035" cy="73152"/>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2" name="TextBox 101">
                <a:extLst>
                  <a:ext uri="{FF2B5EF4-FFF2-40B4-BE49-F238E27FC236}">
                    <a16:creationId xmlns:a16="http://schemas.microsoft.com/office/drawing/2014/main" id="{A94A4306-092D-C44A-99AA-E026AA83B148}"/>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solidFill>
                      <a:schemeClr val="bg2">
                        <a:lumMod val="50000"/>
                      </a:schemeClr>
                    </a:solidFill>
                    <a:latin typeface="Meta Offc Pro Normal" panose="020B0504030101020102" pitchFamily="34" charset="0"/>
                  </a:rPr>
                  <a:t>Cloud Ready</a:t>
                </a:r>
              </a:p>
            </p:txBody>
          </p:sp>
        </p:grpSp>
      </p:grpSp>
      <p:sp>
        <p:nvSpPr>
          <p:cNvPr id="61" name="Progress">
            <a:extLst>
              <a:ext uri="{FF2B5EF4-FFF2-40B4-BE49-F238E27FC236}">
                <a16:creationId xmlns:a16="http://schemas.microsoft.com/office/drawing/2014/main" id="{A32746D7-4535-1847-81BB-B1FBF12D2DD6}"/>
              </a:ext>
            </a:extLst>
          </p:cNvPr>
          <p:cNvSpPr/>
          <p:nvPr/>
        </p:nvSpPr>
        <p:spPr>
          <a:xfrm>
            <a:off x="4225005" y="1987368"/>
            <a:ext cx="87018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2" name="Progress">
            <a:extLst>
              <a:ext uri="{FF2B5EF4-FFF2-40B4-BE49-F238E27FC236}">
                <a16:creationId xmlns:a16="http://schemas.microsoft.com/office/drawing/2014/main" id="{A0D75B6D-5195-2141-974F-F91D4C337123}"/>
              </a:ext>
            </a:extLst>
          </p:cNvPr>
          <p:cNvSpPr/>
          <p:nvPr/>
        </p:nvSpPr>
        <p:spPr>
          <a:xfrm>
            <a:off x="4225005" y="2132674"/>
            <a:ext cx="87018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3" name="Progress">
            <a:extLst>
              <a:ext uri="{FF2B5EF4-FFF2-40B4-BE49-F238E27FC236}">
                <a16:creationId xmlns:a16="http://schemas.microsoft.com/office/drawing/2014/main" id="{49C4DC44-C050-0C43-9E7C-4AFAB9C2044B}"/>
              </a:ext>
            </a:extLst>
          </p:cNvPr>
          <p:cNvSpPr/>
          <p:nvPr/>
        </p:nvSpPr>
        <p:spPr>
          <a:xfrm>
            <a:off x="4225005" y="2277980"/>
            <a:ext cx="87018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4" name="Progress">
            <a:extLst>
              <a:ext uri="{FF2B5EF4-FFF2-40B4-BE49-F238E27FC236}">
                <a16:creationId xmlns:a16="http://schemas.microsoft.com/office/drawing/2014/main" id="{440A601E-D7AE-1C46-ACCB-37AD341385A9}"/>
              </a:ext>
            </a:extLst>
          </p:cNvPr>
          <p:cNvSpPr/>
          <p:nvPr/>
        </p:nvSpPr>
        <p:spPr>
          <a:xfrm>
            <a:off x="4238848" y="2423286"/>
            <a:ext cx="92845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5" name="Progress">
            <a:extLst>
              <a:ext uri="{FF2B5EF4-FFF2-40B4-BE49-F238E27FC236}">
                <a16:creationId xmlns:a16="http://schemas.microsoft.com/office/drawing/2014/main" id="{D99E182E-D1C2-594B-9C0E-DBAB3E9AB755}"/>
              </a:ext>
            </a:extLst>
          </p:cNvPr>
          <p:cNvSpPr/>
          <p:nvPr/>
        </p:nvSpPr>
        <p:spPr>
          <a:xfrm>
            <a:off x="4238847" y="2568592"/>
            <a:ext cx="87018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6" name="Progress">
            <a:extLst>
              <a:ext uri="{FF2B5EF4-FFF2-40B4-BE49-F238E27FC236}">
                <a16:creationId xmlns:a16="http://schemas.microsoft.com/office/drawing/2014/main" id="{C3270E03-CD73-F040-AB54-D3D8CFFD4347}"/>
              </a:ext>
            </a:extLst>
          </p:cNvPr>
          <p:cNvSpPr/>
          <p:nvPr/>
        </p:nvSpPr>
        <p:spPr>
          <a:xfrm>
            <a:off x="4061954" y="2713898"/>
            <a:ext cx="173489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AAP 4, a, b, c</a:t>
            </a:r>
            <a:endParaRPr lang="ru-RU" sz="600" dirty="0">
              <a:solidFill>
                <a:schemeClr val="tx1"/>
              </a:solidFill>
            </a:endParaRPr>
          </a:p>
        </p:txBody>
      </p:sp>
      <p:sp>
        <p:nvSpPr>
          <p:cNvPr id="67" name="Progress">
            <a:extLst>
              <a:ext uri="{FF2B5EF4-FFF2-40B4-BE49-F238E27FC236}">
                <a16:creationId xmlns:a16="http://schemas.microsoft.com/office/drawing/2014/main" id="{2FADE5B1-A0A0-334C-A1A0-2D1871913594}"/>
              </a:ext>
            </a:extLst>
          </p:cNvPr>
          <p:cNvSpPr/>
          <p:nvPr/>
        </p:nvSpPr>
        <p:spPr>
          <a:xfrm flipV="1">
            <a:off x="3954267" y="2859204"/>
            <a:ext cx="137865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8" name="Progress">
            <a:extLst>
              <a:ext uri="{FF2B5EF4-FFF2-40B4-BE49-F238E27FC236}">
                <a16:creationId xmlns:a16="http://schemas.microsoft.com/office/drawing/2014/main" id="{690B8BA6-CBA9-0C4A-AAC2-557B11C37828}"/>
              </a:ext>
            </a:extLst>
          </p:cNvPr>
          <p:cNvSpPr/>
          <p:nvPr/>
        </p:nvSpPr>
        <p:spPr>
          <a:xfrm flipV="1">
            <a:off x="4013748" y="3004510"/>
            <a:ext cx="124269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69" name="Progress">
            <a:extLst>
              <a:ext uri="{FF2B5EF4-FFF2-40B4-BE49-F238E27FC236}">
                <a16:creationId xmlns:a16="http://schemas.microsoft.com/office/drawing/2014/main" id="{4F7595D2-E1FC-EF40-939A-1BB29340704A}"/>
              </a:ext>
            </a:extLst>
          </p:cNvPr>
          <p:cNvSpPr/>
          <p:nvPr/>
        </p:nvSpPr>
        <p:spPr>
          <a:xfrm flipV="1">
            <a:off x="3995802" y="3149816"/>
            <a:ext cx="120103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70" name="Progress">
            <a:extLst>
              <a:ext uri="{FF2B5EF4-FFF2-40B4-BE49-F238E27FC236}">
                <a16:creationId xmlns:a16="http://schemas.microsoft.com/office/drawing/2014/main" id="{7DBAFBF8-1FC5-A148-8EC6-9D9D345EE33B}"/>
              </a:ext>
            </a:extLst>
          </p:cNvPr>
          <p:cNvSpPr/>
          <p:nvPr/>
        </p:nvSpPr>
        <p:spPr>
          <a:xfrm>
            <a:off x="6370910" y="3585734"/>
            <a:ext cx="144107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Backlog</a:t>
            </a:r>
            <a:endParaRPr lang="ru-RU" sz="600" dirty="0">
              <a:solidFill>
                <a:schemeClr val="tx1"/>
              </a:solidFill>
            </a:endParaRPr>
          </a:p>
        </p:txBody>
      </p:sp>
      <p:sp>
        <p:nvSpPr>
          <p:cNvPr id="71" name="TextBox 70">
            <a:extLst>
              <a:ext uri="{FF2B5EF4-FFF2-40B4-BE49-F238E27FC236}">
                <a16:creationId xmlns:a16="http://schemas.microsoft.com/office/drawing/2014/main" id="{622486A2-D854-174A-8FDB-97E64B40AB78}"/>
              </a:ext>
            </a:extLst>
          </p:cNvPr>
          <p:cNvSpPr txBox="1"/>
          <p:nvPr/>
        </p:nvSpPr>
        <p:spPr>
          <a:xfrm>
            <a:off x="5096766" y="1953015"/>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4a</a:t>
            </a:r>
          </a:p>
        </p:txBody>
      </p:sp>
      <p:sp>
        <p:nvSpPr>
          <p:cNvPr id="72" name="TextBox 71">
            <a:extLst>
              <a:ext uri="{FF2B5EF4-FFF2-40B4-BE49-F238E27FC236}">
                <a16:creationId xmlns:a16="http://schemas.microsoft.com/office/drawing/2014/main" id="{E933BA22-5D70-FE4A-B0CF-0C0F70DBBA36}"/>
              </a:ext>
            </a:extLst>
          </p:cNvPr>
          <p:cNvSpPr txBox="1"/>
          <p:nvPr/>
        </p:nvSpPr>
        <p:spPr>
          <a:xfrm>
            <a:off x="5096766" y="210595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4b</a:t>
            </a:r>
          </a:p>
        </p:txBody>
      </p:sp>
      <p:sp>
        <p:nvSpPr>
          <p:cNvPr id="73" name="TextBox 72">
            <a:extLst>
              <a:ext uri="{FF2B5EF4-FFF2-40B4-BE49-F238E27FC236}">
                <a16:creationId xmlns:a16="http://schemas.microsoft.com/office/drawing/2014/main" id="{42E5EBF0-883A-7644-BC7F-B01481B4B38C}"/>
              </a:ext>
            </a:extLst>
          </p:cNvPr>
          <p:cNvSpPr txBox="1"/>
          <p:nvPr/>
        </p:nvSpPr>
        <p:spPr>
          <a:xfrm>
            <a:off x="5095190" y="2255169"/>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4c</a:t>
            </a:r>
          </a:p>
        </p:txBody>
      </p:sp>
      <p:sp>
        <p:nvSpPr>
          <p:cNvPr id="74" name="TextBox 73">
            <a:extLst>
              <a:ext uri="{FF2B5EF4-FFF2-40B4-BE49-F238E27FC236}">
                <a16:creationId xmlns:a16="http://schemas.microsoft.com/office/drawing/2014/main" id="{5AA8AAB0-6A22-9F47-9751-AA30D56DFE26}"/>
              </a:ext>
            </a:extLst>
          </p:cNvPr>
          <p:cNvSpPr txBox="1"/>
          <p:nvPr/>
        </p:nvSpPr>
        <p:spPr>
          <a:xfrm>
            <a:off x="5167306" y="2390545"/>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4d</a:t>
            </a:r>
          </a:p>
        </p:txBody>
      </p:sp>
      <p:sp>
        <p:nvSpPr>
          <p:cNvPr id="75" name="TextBox 74">
            <a:extLst>
              <a:ext uri="{FF2B5EF4-FFF2-40B4-BE49-F238E27FC236}">
                <a16:creationId xmlns:a16="http://schemas.microsoft.com/office/drawing/2014/main" id="{E357BC5E-EE5B-B84B-8E75-9856486E73FC}"/>
              </a:ext>
            </a:extLst>
          </p:cNvPr>
          <p:cNvSpPr txBox="1"/>
          <p:nvPr/>
        </p:nvSpPr>
        <p:spPr>
          <a:xfrm>
            <a:off x="5110186" y="2533235"/>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4e</a:t>
            </a:r>
          </a:p>
        </p:txBody>
      </p:sp>
      <p:sp>
        <p:nvSpPr>
          <p:cNvPr id="76" name="TextBox 75">
            <a:extLst>
              <a:ext uri="{FF2B5EF4-FFF2-40B4-BE49-F238E27FC236}">
                <a16:creationId xmlns:a16="http://schemas.microsoft.com/office/drawing/2014/main" id="{7739C585-14CF-5042-B859-D6F8EF205BA7}"/>
              </a:ext>
            </a:extLst>
          </p:cNvPr>
          <p:cNvSpPr txBox="1"/>
          <p:nvPr/>
        </p:nvSpPr>
        <p:spPr>
          <a:xfrm>
            <a:off x="5795683" y="2680793"/>
            <a:ext cx="220774"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4f</a:t>
            </a:r>
          </a:p>
        </p:txBody>
      </p:sp>
      <p:sp>
        <p:nvSpPr>
          <p:cNvPr id="77" name="TextBox 76">
            <a:extLst>
              <a:ext uri="{FF2B5EF4-FFF2-40B4-BE49-F238E27FC236}">
                <a16:creationId xmlns:a16="http://schemas.microsoft.com/office/drawing/2014/main" id="{CD6E4A87-A7AB-C949-BBFD-4973315E94A5}"/>
              </a:ext>
            </a:extLst>
          </p:cNvPr>
          <p:cNvSpPr txBox="1"/>
          <p:nvPr/>
        </p:nvSpPr>
        <p:spPr>
          <a:xfrm>
            <a:off x="5332924" y="282734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4g</a:t>
            </a:r>
          </a:p>
        </p:txBody>
      </p:sp>
      <p:sp>
        <p:nvSpPr>
          <p:cNvPr id="80" name="TextBox 79">
            <a:extLst>
              <a:ext uri="{FF2B5EF4-FFF2-40B4-BE49-F238E27FC236}">
                <a16:creationId xmlns:a16="http://schemas.microsoft.com/office/drawing/2014/main" id="{E7C731FB-BB25-E347-A3AD-1092C22C5474}"/>
              </a:ext>
            </a:extLst>
          </p:cNvPr>
          <p:cNvSpPr txBox="1"/>
          <p:nvPr/>
        </p:nvSpPr>
        <p:spPr>
          <a:xfrm>
            <a:off x="5256445" y="298011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4h</a:t>
            </a:r>
          </a:p>
        </p:txBody>
      </p:sp>
      <p:sp>
        <p:nvSpPr>
          <p:cNvPr id="81" name="TextBox 80">
            <a:extLst>
              <a:ext uri="{FF2B5EF4-FFF2-40B4-BE49-F238E27FC236}">
                <a16:creationId xmlns:a16="http://schemas.microsoft.com/office/drawing/2014/main" id="{AF51FFA8-3EE9-944F-884A-E5235BE4C213}"/>
              </a:ext>
            </a:extLst>
          </p:cNvPr>
          <p:cNvSpPr txBox="1"/>
          <p:nvPr/>
        </p:nvSpPr>
        <p:spPr>
          <a:xfrm>
            <a:off x="6065098" y="340852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4k</a:t>
            </a:r>
          </a:p>
        </p:txBody>
      </p:sp>
      <p:sp>
        <p:nvSpPr>
          <p:cNvPr id="82" name="TextBox 81">
            <a:extLst>
              <a:ext uri="{FF2B5EF4-FFF2-40B4-BE49-F238E27FC236}">
                <a16:creationId xmlns:a16="http://schemas.microsoft.com/office/drawing/2014/main" id="{EDE0E37A-2FBD-C349-89F6-2BE0C828EEA7}"/>
              </a:ext>
            </a:extLst>
          </p:cNvPr>
          <p:cNvSpPr txBox="1"/>
          <p:nvPr/>
        </p:nvSpPr>
        <p:spPr>
          <a:xfrm>
            <a:off x="5189447" y="3121409"/>
            <a:ext cx="180915" cy="15544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4i</a:t>
            </a:r>
            <a:endParaRPr lang="en-US" sz="600" dirty="0">
              <a:latin typeface="Meta Offc Pro Normal" panose="020B0504030101020102" pitchFamily="34" charset="0"/>
            </a:endParaRPr>
          </a:p>
        </p:txBody>
      </p:sp>
      <p:sp>
        <p:nvSpPr>
          <p:cNvPr id="83" name="TextBox 82">
            <a:extLst>
              <a:ext uri="{FF2B5EF4-FFF2-40B4-BE49-F238E27FC236}">
                <a16:creationId xmlns:a16="http://schemas.microsoft.com/office/drawing/2014/main" id="{AAFB6268-C74D-F74F-BE00-41A2D543D408}"/>
              </a:ext>
            </a:extLst>
          </p:cNvPr>
          <p:cNvSpPr txBox="1"/>
          <p:nvPr/>
        </p:nvSpPr>
        <p:spPr>
          <a:xfrm>
            <a:off x="7811393" y="355509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4l</a:t>
            </a:r>
          </a:p>
        </p:txBody>
      </p:sp>
      <p:sp>
        <p:nvSpPr>
          <p:cNvPr id="84" name="Progress">
            <a:extLst>
              <a:ext uri="{FF2B5EF4-FFF2-40B4-BE49-F238E27FC236}">
                <a16:creationId xmlns:a16="http://schemas.microsoft.com/office/drawing/2014/main" id="{425A2F5C-B093-F245-99C1-6754189AD0BA}"/>
              </a:ext>
            </a:extLst>
          </p:cNvPr>
          <p:cNvSpPr/>
          <p:nvPr/>
        </p:nvSpPr>
        <p:spPr>
          <a:xfrm>
            <a:off x="5327864" y="3440428"/>
            <a:ext cx="74684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Backlog</a:t>
            </a:r>
            <a:endParaRPr lang="ru-RU" sz="600" dirty="0">
              <a:solidFill>
                <a:schemeClr val="tx1"/>
              </a:solidFill>
            </a:endParaRPr>
          </a:p>
        </p:txBody>
      </p:sp>
      <p:sp>
        <p:nvSpPr>
          <p:cNvPr id="85" name="Progress">
            <a:extLst>
              <a:ext uri="{FF2B5EF4-FFF2-40B4-BE49-F238E27FC236}">
                <a16:creationId xmlns:a16="http://schemas.microsoft.com/office/drawing/2014/main" id="{47E8B830-5C9E-1649-8F3E-9D407B94151F}"/>
              </a:ext>
            </a:extLst>
          </p:cNvPr>
          <p:cNvSpPr/>
          <p:nvPr/>
        </p:nvSpPr>
        <p:spPr>
          <a:xfrm flipV="1">
            <a:off x="4159492" y="3295122"/>
            <a:ext cx="10865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86" name="TextBox 85">
            <a:extLst>
              <a:ext uri="{FF2B5EF4-FFF2-40B4-BE49-F238E27FC236}">
                <a16:creationId xmlns:a16="http://schemas.microsoft.com/office/drawing/2014/main" id="{A4D9B612-5C80-6E49-BD02-4773D37EDF73}"/>
              </a:ext>
            </a:extLst>
          </p:cNvPr>
          <p:cNvSpPr txBox="1"/>
          <p:nvPr/>
        </p:nvSpPr>
        <p:spPr>
          <a:xfrm>
            <a:off x="5247271" y="3268540"/>
            <a:ext cx="191612" cy="15544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4j</a:t>
            </a:r>
            <a:endParaRPr lang="en-US" sz="600" dirty="0">
              <a:latin typeface="Meta Offc Pro Normal" panose="020B0504030101020102" pitchFamily="34" charset="0"/>
            </a:endParaRPr>
          </a:p>
        </p:txBody>
      </p:sp>
      <p:sp>
        <p:nvSpPr>
          <p:cNvPr id="87" name="Progress">
            <a:extLst>
              <a:ext uri="{FF2B5EF4-FFF2-40B4-BE49-F238E27FC236}">
                <a16:creationId xmlns:a16="http://schemas.microsoft.com/office/drawing/2014/main" id="{7905FA38-5AF3-D647-ACF9-DD1A0C96B9E6}"/>
              </a:ext>
            </a:extLst>
          </p:cNvPr>
          <p:cNvSpPr/>
          <p:nvPr/>
        </p:nvSpPr>
        <p:spPr>
          <a:xfrm>
            <a:off x="5685111" y="3731037"/>
            <a:ext cx="144107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Backlog</a:t>
            </a:r>
            <a:endParaRPr lang="ru-RU" sz="600" dirty="0">
              <a:solidFill>
                <a:schemeClr val="tx1"/>
              </a:solidFill>
            </a:endParaRPr>
          </a:p>
        </p:txBody>
      </p:sp>
      <p:sp>
        <p:nvSpPr>
          <p:cNvPr id="88" name="TextBox 87">
            <a:extLst>
              <a:ext uri="{FF2B5EF4-FFF2-40B4-BE49-F238E27FC236}">
                <a16:creationId xmlns:a16="http://schemas.microsoft.com/office/drawing/2014/main" id="{CAC1C661-FB92-F745-8CB5-16D7BAE69526}"/>
              </a:ext>
            </a:extLst>
          </p:cNvPr>
          <p:cNvSpPr txBox="1"/>
          <p:nvPr/>
        </p:nvSpPr>
        <p:spPr>
          <a:xfrm>
            <a:off x="7123875" y="369981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4m</a:t>
            </a:r>
          </a:p>
        </p:txBody>
      </p:sp>
      <p:sp>
        <p:nvSpPr>
          <p:cNvPr id="89" name="Progress">
            <a:extLst>
              <a:ext uri="{FF2B5EF4-FFF2-40B4-BE49-F238E27FC236}">
                <a16:creationId xmlns:a16="http://schemas.microsoft.com/office/drawing/2014/main" id="{D698EA57-4E34-3749-B53E-96B402F6F86C}"/>
              </a:ext>
            </a:extLst>
          </p:cNvPr>
          <p:cNvSpPr/>
          <p:nvPr/>
        </p:nvSpPr>
        <p:spPr>
          <a:xfrm>
            <a:off x="4766229" y="3951786"/>
            <a:ext cx="7946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800" dirty="0">
              <a:solidFill>
                <a:schemeClr val="tx1"/>
              </a:solidFill>
            </a:endParaRPr>
          </a:p>
        </p:txBody>
      </p:sp>
      <p:sp>
        <p:nvSpPr>
          <p:cNvPr id="90" name="Progress">
            <a:extLst>
              <a:ext uri="{FF2B5EF4-FFF2-40B4-BE49-F238E27FC236}">
                <a16:creationId xmlns:a16="http://schemas.microsoft.com/office/drawing/2014/main" id="{C6DF6DFB-C201-4A47-8CBC-55A3EA4A2019}"/>
              </a:ext>
            </a:extLst>
          </p:cNvPr>
          <p:cNvSpPr/>
          <p:nvPr/>
        </p:nvSpPr>
        <p:spPr>
          <a:xfrm>
            <a:off x="3963236" y="4083901"/>
            <a:ext cx="138394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endParaRPr>
          </a:p>
        </p:txBody>
      </p:sp>
      <p:sp>
        <p:nvSpPr>
          <p:cNvPr id="91" name="Progress">
            <a:extLst>
              <a:ext uri="{FF2B5EF4-FFF2-40B4-BE49-F238E27FC236}">
                <a16:creationId xmlns:a16="http://schemas.microsoft.com/office/drawing/2014/main" id="{61DB6538-F16A-BE47-BE91-CBE8F3255B36}"/>
              </a:ext>
            </a:extLst>
          </p:cNvPr>
          <p:cNvSpPr/>
          <p:nvPr/>
        </p:nvSpPr>
        <p:spPr>
          <a:xfrm>
            <a:off x="3963235" y="4434216"/>
            <a:ext cx="125467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endParaRPr>
          </a:p>
        </p:txBody>
      </p:sp>
      <p:sp>
        <p:nvSpPr>
          <p:cNvPr id="92" name="Progress">
            <a:extLst>
              <a:ext uri="{FF2B5EF4-FFF2-40B4-BE49-F238E27FC236}">
                <a16:creationId xmlns:a16="http://schemas.microsoft.com/office/drawing/2014/main" id="{98C95BC2-D96D-5C4F-9775-15E74A980801}"/>
              </a:ext>
            </a:extLst>
          </p:cNvPr>
          <p:cNvSpPr/>
          <p:nvPr/>
        </p:nvSpPr>
        <p:spPr>
          <a:xfrm>
            <a:off x="5347178" y="4627800"/>
            <a:ext cx="48971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Backlog</a:t>
            </a:r>
            <a:endParaRPr lang="ru-RU" sz="600" dirty="0">
              <a:solidFill>
                <a:schemeClr val="tx1"/>
              </a:solidFill>
            </a:endParaRPr>
          </a:p>
        </p:txBody>
      </p:sp>
      <p:sp>
        <p:nvSpPr>
          <p:cNvPr id="93" name="Progress">
            <a:extLst>
              <a:ext uri="{FF2B5EF4-FFF2-40B4-BE49-F238E27FC236}">
                <a16:creationId xmlns:a16="http://schemas.microsoft.com/office/drawing/2014/main" id="{0245F959-8AE4-4C47-A7FD-919E90825F48}"/>
              </a:ext>
            </a:extLst>
          </p:cNvPr>
          <p:cNvSpPr/>
          <p:nvPr/>
        </p:nvSpPr>
        <p:spPr>
          <a:xfrm>
            <a:off x="5347178" y="5036087"/>
            <a:ext cx="116387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94" name="TextBox 93">
            <a:extLst>
              <a:ext uri="{FF2B5EF4-FFF2-40B4-BE49-F238E27FC236}">
                <a16:creationId xmlns:a16="http://schemas.microsoft.com/office/drawing/2014/main" id="{2F20F56E-544F-0147-9E16-42D7B2B1EE3E}"/>
              </a:ext>
            </a:extLst>
          </p:cNvPr>
          <p:cNvSpPr txBox="1"/>
          <p:nvPr/>
        </p:nvSpPr>
        <p:spPr>
          <a:xfrm>
            <a:off x="5569296" y="391662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5a</a:t>
            </a:r>
          </a:p>
        </p:txBody>
      </p:sp>
      <p:sp>
        <p:nvSpPr>
          <p:cNvPr id="95" name="TextBox 94">
            <a:extLst>
              <a:ext uri="{FF2B5EF4-FFF2-40B4-BE49-F238E27FC236}">
                <a16:creationId xmlns:a16="http://schemas.microsoft.com/office/drawing/2014/main" id="{04694520-6C9A-8E4C-B80C-4C557EAC5AFB}"/>
              </a:ext>
            </a:extLst>
          </p:cNvPr>
          <p:cNvSpPr txBox="1"/>
          <p:nvPr/>
        </p:nvSpPr>
        <p:spPr>
          <a:xfrm>
            <a:off x="5354760" y="404848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5b</a:t>
            </a:r>
          </a:p>
        </p:txBody>
      </p:sp>
      <p:sp>
        <p:nvSpPr>
          <p:cNvPr id="96" name="TextBox 95">
            <a:extLst>
              <a:ext uri="{FF2B5EF4-FFF2-40B4-BE49-F238E27FC236}">
                <a16:creationId xmlns:a16="http://schemas.microsoft.com/office/drawing/2014/main" id="{E4B99873-BB73-B54C-A372-CA9C99FF7AC5}"/>
              </a:ext>
            </a:extLst>
          </p:cNvPr>
          <p:cNvSpPr txBox="1"/>
          <p:nvPr/>
        </p:nvSpPr>
        <p:spPr>
          <a:xfrm>
            <a:off x="5836892" y="459652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6b</a:t>
            </a:r>
          </a:p>
        </p:txBody>
      </p:sp>
      <p:sp>
        <p:nvSpPr>
          <p:cNvPr id="97" name="TextBox 96">
            <a:extLst>
              <a:ext uri="{FF2B5EF4-FFF2-40B4-BE49-F238E27FC236}">
                <a16:creationId xmlns:a16="http://schemas.microsoft.com/office/drawing/2014/main" id="{35B6E1FE-729C-0E46-820B-35264DE121CA}"/>
              </a:ext>
            </a:extLst>
          </p:cNvPr>
          <p:cNvSpPr txBox="1"/>
          <p:nvPr/>
        </p:nvSpPr>
        <p:spPr>
          <a:xfrm>
            <a:off x="5217912" y="440299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6a</a:t>
            </a:r>
          </a:p>
        </p:txBody>
      </p:sp>
      <p:sp>
        <p:nvSpPr>
          <p:cNvPr id="105" name="Progress">
            <a:extLst>
              <a:ext uri="{FF2B5EF4-FFF2-40B4-BE49-F238E27FC236}">
                <a16:creationId xmlns:a16="http://schemas.microsoft.com/office/drawing/2014/main" id="{6ED7C920-D337-D64C-9CDD-A138F9981A40}"/>
              </a:ext>
            </a:extLst>
          </p:cNvPr>
          <p:cNvSpPr/>
          <p:nvPr/>
        </p:nvSpPr>
        <p:spPr>
          <a:xfrm>
            <a:off x="5210144" y="4216015"/>
            <a:ext cx="84847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rPr>
              <a:t>Backlog</a:t>
            </a:r>
            <a:endParaRPr lang="ru-RU" sz="600" dirty="0">
              <a:solidFill>
                <a:schemeClr val="tx1"/>
              </a:solidFill>
            </a:endParaRPr>
          </a:p>
        </p:txBody>
      </p:sp>
      <p:sp>
        <p:nvSpPr>
          <p:cNvPr id="106" name="TextBox 105">
            <a:extLst>
              <a:ext uri="{FF2B5EF4-FFF2-40B4-BE49-F238E27FC236}">
                <a16:creationId xmlns:a16="http://schemas.microsoft.com/office/drawing/2014/main" id="{ED77850F-0AF1-CF46-BFFC-A29FC5ED761F}"/>
              </a:ext>
            </a:extLst>
          </p:cNvPr>
          <p:cNvSpPr txBox="1"/>
          <p:nvPr/>
        </p:nvSpPr>
        <p:spPr>
          <a:xfrm>
            <a:off x="6066776" y="4182755"/>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5c</a:t>
            </a:r>
          </a:p>
        </p:txBody>
      </p:sp>
      <p:sp>
        <p:nvSpPr>
          <p:cNvPr id="107" name="TextBox 106">
            <a:extLst>
              <a:ext uri="{FF2B5EF4-FFF2-40B4-BE49-F238E27FC236}">
                <a16:creationId xmlns:a16="http://schemas.microsoft.com/office/drawing/2014/main" id="{46DF1F0B-8BCC-0042-A57D-0E7C1676D45C}"/>
              </a:ext>
            </a:extLst>
          </p:cNvPr>
          <p:cNvSpPr txBox="1"/>
          <p:nvPr/>
        </p:nvSpPr>
        <p:spPr>
          <a:xfrm>
            <a:off x="6506550" y="499728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7a</a:t>
            </a:r>
          </a:p>
        </p:txBody>
      </p:sp>
      <p:sp>
        <p:nvSpPr>
          <p:cNvPr id="108" name="Progress">
            <a:extLst>
              <a:ext uri="{FF2B5EF4-FFF2-40B4-BE49-F238E27FC236}">
                <a16:creationId xmlns:a16="http://schemas.microsoft.com/office/drawing/2014/main" id="{477022B2-DE05-9348-A472-DFD1C0BAE776}"/>
              </a:ext>
            </a:extLst>
          </p:cNvPr>
          <p:cNvSpPr/>
          <p:nvPr/>
        </p:nvSpPr>
        <p:spPr>
          <a:xfrm>
            <a:off x="5075194" y="5315600"/>
            <a:ext cx="29132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109" name="TextBox 108">
            <a:extLst>
              <a:ext uri="{FF2B5EF4-FFF2-40B4-BE49-F238E27FC236}">
                <a16:creationId xmlns:a16="http://schemas.microsoft.com/office/drawing/2014/main" id="{98517986-3796-4546-BF54-F9F21B725926}"/>
              </a:ext>
            </a:extLst>
          </p:cNvPr>
          <p:cNvSpPr txBox="1"/>
          <p:nvPr/>
        </p:nvSpPr>
        <p:spPr>
          <a:xfrm>
            <a:off x="5361196" y="5279849"/>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7c</a:t>
            </a:r>
          </a:p>
        </p:txBody>
      </p:sp>
      <p:sp>
        <p:nvSpPr>
          <p:cNvPr id="110" name="Progress">
            <a:extLst>
              <a:ext uri="{FF2B5EF4-FFF2-40B4-BE49-F238E27FC236}">
                <a16:creationId xmlns:a16="http://schemas.microsoft.com/office/drawing/2014/main" id="{ED63530B-C45D-4047-A943-2B1DC4F2C6FC}"/>
              </a:ext>
            </a:extLst>
          </p:cNvPr>
          <p:cNvSpPr/>
          <p:nvPr/>
        </p:nvSpPr>
        <p:spPr>
          <a:xfrm>
            <a:off x="5102408" y="4821384"/>
            <a:ext cx="50687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600" dirty="0">
              <a:solidFill>
                <a:schemeClr val="tx1"/>
              </a:solidFill>
              <a:latin typeface="Meta Offc Pro Normal" panose="020B0504030101020102" pitchFamily="34" charset="0"/>
            </a:endParaRPr>
          </a:p>
        </p:txBody>
      </p:sp>
      <p:sp>
        <p:nvSpPr>
          <p:cNvPr id="111" name="TextBox 110">
            <a:extLst>
              <a:ext uri="{FF2B5EF4-FFF2-40B4-BE49-F238E27FC236}">
                <a16:creationId xmlns:a16="http://schemas.microsoft.com/office/drawing/2014/main" id="{5AC3C28D-AB2B-3C4F-B0BD-0E1CCFDD24DE}"/>
              </a:ext>
            </a:extLst>
          </p:cNvPr>
          <p:cNvSpPr txBox="1"/>
          <p:nvPr/>
        </p:nvSpPr>
        <p:spPr>
          <a:xfrm>
            <a:off x="5607896" y="4785181"/>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6c</a:t>
            </a:r>
          </a:p>
        </p:txBody>
      </p:sp>
      <p:sp>
        <p:nvSpPr>
          <p:cNvPr id="112" name="Progress">
            <a:extLst>
              <a:ext uri="{FF2B5EF4-FFF2-40B4-BE49-F238E27FC236}">
                <a16:creationId xmlns:a16="http://schemas.microsoft.com/office/drawing/2014/main" id="{FE6ED591-8816-6B45-A94A-C3B839C3DC3F}"/>
              </a:ext>
            </a:extLst>
          </p:cNvPr>
          <p:cNvSpPr/>
          <p:nvPr/>
        </p:nvSpPr>
        <p:spPr>
          <a:xfrm>
            <a:off x="6196258" y="5175843"/>
            <a:ext cx="92527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13" name="TextBox 112">
            <a:extLst>
              <a:ext uri="{FF2B5EF4-FFF2-40B4-BE49-F238E27FC236}">
                <a16:creationId xmlns:a16="http://schemas.microsoft.com/office/drawing/2014/main" id="{1DEF44F9-03DC-7F42-8109-43CC0890AA8C}"/>
              </a:ext>
            </a:extLst>
          </p:cNvPr>
          <p:cNvSpPr txBox="1"/>
          <p:nvPr/>
        </p:nvSpPr>
        <p:spPr>
          <a:xfrm>
            <a:off x="7119256" y="5142789"/>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7b</a:t>
            </a:r>
          </a:p>
        </p:txBody>
      </p:sp>
      <p:grpSp>
        <p:nvGrpSpPr>
          <p:cNvPr id="114" name="Group 113">
            <a:extLst>
              <a:ext uri="{FF2B5EF4-FFF2-40B4-BE49-F238E27FC236}">
                <a16:creationId xmlns:a16="http://schemas.microsoft.com/office/drawing/2014/main" id="{A384D492-8D74-3943-ABBA-83FC6713081E}"/>
              </a:ext>
            </a:extLst>
          </p:cNvPr>
          <p:cNvGrpSpPr/>
          <p:nvPr/>
        </p:nvGrpSpPr>
        <p:grpSpPr>
          <a:xfrm>
            <a:off x="4008476" y="1927821"/>
            <a:ext cx="4575857" cy="4487291"/>
            <a:chOff x="4008476" y="1927821"/>
            <a:chExt cx="4575857" cy="4487291"/>
          </a:xfrm>
        </p:grpSpPr>
        <p:cxnSp>
          <p:nvCxnSpPr>
            <p:cNvPr id="115" name="Straight Connector 114">
              <a:extLst>
                <a:ext uri="{FF2B5EF4-FFF2-40B4-BE49-F238E27FC236}">
                  <a16:creationId xmlns:a16="http://schemas.microsoft.com/office/drawing/2014/main" id="{30204490-DD6D-7E48-B09A-590F3FB9A8F0}"/>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62618C3-BD39-6043-AA0A-873D45C80F13}"/>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41B08D1-FC3D-C449-8042-58B93AFF4380}"/>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BCF4DBE-68FE-564B-9640-F1DB9705AD44}"/>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D424D561-7556-C44A-8E88-32E21F02BD8B}"/>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7966A8-85C0-7A42-A45A-A0F269383813}"/>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C729947-D653-314A-8196-3E72DD2C35E0}"/>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6CC898B-E700-2C43-9FC3-13788DA0F2B7}"/>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5DBDD16-9A68-1540-9C82-11CB83128654}"/>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9A0E65A-36B7-7341-B702-0E5009EF52EA}"/>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1658726-073D-A844-B811-E6F0B27D65A3}"/>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2EE6D4B-8406-774E-AEB7-68E8D51C3663}"/>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5202C7C6-63F0-7543-ACB6-2304B99A6446}"/>
                </a:ext>
              </a:extLst>
            </p:cNvPr>
            <p:cNvGrpSpPr/>
            <p:nvPr/>
          </p:nvGrpSpPr>
          <p:grpSpPr>
            <a:xfrm>
              <a:off x="4008476" y="6199668"/>
              <a:ext cx="4575857" cy="215444"/>
              <a:chOff x="4008476" y="6199668"/>
              <a:chExt cx="4575857" cy="215444"/>
            </a:xfrm>
          </p:grpSpPr>
          <p:sp>
            <p:nvSpPr>
              <p:cNvPr id="133" name="Oval 132">
                <a:extLst>
                  <a:ext uri="{FF2B5EF4-FFF2-40B4-BE49-F238E27FC236}">
                    <a16:creationId xmlns:a16="http://schemas.microsoft.com/office/drawing/2014/main" id="{E13F6B3E-DE58-6C44-897B-A63B4F2F4217}"/>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34" name="Oval 133">
                <a:extLst>
                  <a:ext uri="{FF2B5EF4-FFF2-40B4-BE49-F238E27FC236}">
                    <a16:creationId xmlns:a16="http://schemas.microsoft.com/office/drawing/2014/main" id="{9A3B5BD8-F62D-E948-A826-CDC8CD7810C5}"/>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35" name="Oval 134">
                <a:extLst>
                  <a:ext uri="{FF2B5EF4-FFF2-40B4-BE49-F238E27FC236}">
                    <a16:creationId xmlns:a16="http://schemas.microsoft.com/office/drawing/2014/main" id="{933FCF84-60B9-6243-8AB4-88952C6D7422}"/>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36" name="Oval 135">
                <a:extLst>
                  <a:ext uri="{FF2B5EF4-FFF2-40B4-BE49-F238E27FC236}">
                    <a16:creationId xmlns:a16="http://schemas.microsoft.com/office/drawing/2014/main" id="{A02CC098-BC16-0A46-A354-B1D88580A91D}"/>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37" name="Oval 136">
                <a:extLst>
                  <a:ext uri="{FF2B5EF4-FFF2-40B4-BE49-F238E27FC236}">
                    <a16:creationId xmlns:a16="http://schemas.microsoft.com/office/drawing/2014/main" id="{55002ED3-3227-6A4A-8032-5BB21F6EC3B7}"/>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38" name="Oval 137">
                <a:extLst>
                  <a:ext uri="{FF2B5EF4-FFF2-40B4-BE49-F238E27FC236}">
                    <a16:creationId xmlns:a16="http://schemas.microsoft.com/office/drawing/2014/main" id="{CED57826-08C5-2949-A53E-0824CDC1D309}"/>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39" name="Oval 138">
                <a:extLst>
                  <a:ext uri="{FF2B5EF4-FFF2-40B4-BE49-F238E27FC236}">
                    <a16:creationId xmlns:a16="http://schemas.microsoft.com/office/drawing/2014/main" id="{74E866C8-DADC-BA4A-BEF1-A4AC9E336DFE}"/>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40" name="Oval 139">
                <a:extLst>
                  <a:ext uri="{FF2B5EF4-FFF2-40B4-BE49-F238E27FC236}">
                    <a16:creationId xmlns:a16="http://schemas.microsoft.com/office/drawing/2014/main" id="{A66D8765-6E31-F14F-9A63-DF82ECA100A2}"/>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41" name="Oval 140">
                <a:extLst>
                  <a:ext uri="{FF2B5EF4-FFF2-40B4-BE49-F238E27FC236}">
                    <a16:creationId xmlns:a16="http://schemas.microsoft.com/office/drawing/2014/main" id="{9A7EC09D-F693-1548-AD1F-DBD0494EFA56}"/>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42" name="Oval 141">
                <a:extLst>
                  <a:ext uri="{FF2B5EF4-FFF2-40B4-BE49-F238E27FC236}">
                    <a16:creationId xmlns:a16="http://schemas.microsoft.com/office/drawing/2014/main" id="{42037DD3-4E91-CD4B-8C45-AA26E8AD49EA}"/>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3" name="Oval 142">
                <a:extLst>
                  <a:ext uri="{FF2B5EF4-FFF2-40B4-BE49-F238E27FC236}">
                    <a16:creationId xmlns:a16="http://schemas.microsoft.com/office/drawing/2014/main" id="{CD4D2E2C-ECAC-9649-B045-146E31511E7D}"/>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4" name="Oval 143">
                <a:extLst>
                  <a:ext uri="{FF2B5EF4-FFF2-40B4-BE49-F238E27FC236}">
                    <a16:creationId xmlns:a16="http://schemas.microsoft.com/office/drawing/2014/main" id="{DFC305A5-2DEB-D347-8C74-C752B80552A2}"/>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5" name="TextBox 144">
                <a:extLst>
                  <a:ext uri="{FF2B5EF4-FFF2-40B4-BE49-F238E27FC236}">
                    <a16:creationId xmlns:a16="http://schemas.microsoft.com/office/drawing/2014/main" id="{94246657-1831-CD4C-8926-639BA110DAE2}"/>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383802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3530104234"/>
              </p:ext>
            </p:extLst>
          </p:nvPr>
        </p:nvGraphicFramePr>
        <p:xfrm>
          <a:off x="484632" y="1447800"/>
          <a:ext cx="11227621" cy="2305924"/>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0">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Enterprise DMP (Neustar) Implementation</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Create EMR in new AWS account</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Onboard BANK users to new AWS account </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Migrate ETL Processes and data</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519921">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Marketing Analytical Database (Release 1)</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Build Analytic Foundation on Snowflake</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Centralize Consumer Data system integrations </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Retire floating data</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Automate batch data loads</a:t>
                      </a:r>
                    </a:p>
                    <a:p>
                      <a:pPr marL="228600" indent="-228600">
                        <a:lnSpc>
                          <a:spcPct val="100000"/>
                        </a:lnSpc>
                        <a:buFont typeface="+mj-lt"/>
                        <a:buAutoNum type="alphaLcPeriod"/>
                      </a:pPr>
                      <a:r>
                        <a:rPr lang="en-US" sz="800" b="0" i="0" cap="none" spc="0" baseline="0" dirty="0" err="1">
                          <a:ln w="0"/>
                          <a:solidFill>
                            <a:srgbClr val="474747"/>
                          </a:solidFill>
                          <a:effectLst/>
                          <a:latin typeface="Meta Offc Pro Normal" panose="020B0504030101020102" pitchFamily="34" charset="0"/>
                        </a:rPr>
                        <a:t>Productionalize</a:t>
                      </a:r>
                      <a:r>
                        <a:rPr lang="en-US" sz="800" b="0" i="0" cap="none" spc="0" baseline="0" dirty="0">
                          <a:ln w="0"/>
                          <a:solidFill>
                            <a:srgbClr val="474747"/>
                          </a:solidFill>
                          <a:effectLst/>
                          <a:latin typeface="Meta Offc Pro Normal" panose="020B0504030101020102" pitchFamily="34" charset="0"/>
                        </a:rPr>
                        <a:t> analytic processes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Develop &amp; implement ID resolution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Design and build Event Bus online and offline </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data integration</a:t>
                      </a:r>
                    </a:p>
                    <a:p>
                      <a:pPr marL="228600" indent="-228600">
                        <a:lnSpc>
                          <a:spcPct val="100000"/>
                        </a:lnSpc>
                        <a:buFont typeface="+mj-lt"/>
                        <a:buAutoNum type="alphaLcPeriod"/>
                      </a:pPr>
                      <a:r>
                        <a:rPr lang="en-US" sz="800" b="0" i="0" cap="none" spc="0" baseline="0" dirty="0" err="1">
                          <a:ln w="0"/>
                          <a:solidFill>
                            <a:srgbClr val="474747"/>
                          </a:solidFill>
                          <a:effectLst/>
                          <a:latin typeface="Meta Offc Pro Normal" panose="020B0504030101020102" pitchFamily="34" charset="0"/>
                        </a:rPr>
                        <a:t>Productionalize</a:t>
                      </a:r>
                      <a:r>
                        <a:rPr lang="en-US" sz="800" b="0" i="0" cap="none" spc="0" baseline="0" dirty="0">
                          <a:ln w="0"/>
                          <a:solidFill>
                            <a:srgbClr val="474747"/>
                          </a:solidFill>
                          <a:effectLst/>
                          <a:latin typeface="Meta Offc Pro Normal" panose="020B0504030101020102" pitchFamily="34" charset="0"/>
                        </a:rPr>
                        <a:t> model scores into Marketing Analytic Database</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bl>
          </a:graphicData>
        </a:graphic>
      </p:graphicFrame>
      <p:sp>
        <p:nvSpPr>
          <p:cNvPr id="20" name="Rounded Rectangle 19">
            <a:extLst>
              <a:ext uri="{FF2B5EF4-FFF2-40B4-BE49-F238E27FC236}">
                <a16:creationId xmlns:a16="http://schemas.microsoft.com/office/drawing/2014/main" id="{E035752D-63A3-9644-B4B5-39DEAAF571D1}"/>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1" name="Rounded Rectangle 20">
            <a:extLst>
              <a:ext uri="{FF2B5EF4-FFF2-40B4-BE49-F238E27FC236}">
                <a16:creationId xmlns:a16="http://schemas.microsoft.com/office/drawing/2014/main" id="{5F60111A-539E-8644-B9E7-3F52CB37FD2E}"/>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2" name="Rounded Rectangle 21">
            <a:extLst>
              <a:ext uri="{FF2B5EF4-FFF2-40B4-BE49-F238E27FC236}">
                <a16:creationId xmlns:a16="http://schemas.microsoft.com/office/drawing/2014/main" id="{8E310A22-B18B-524B-9830-91AF81EC9B8F}"/>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3" name="Rounded Rectangle 22">
            <a:extLst>
              <a:ext uri="{FF2B5EF4-FFF2-40B4-BE49-F238E27FC236}">
                <a16:creationId xmlns:a16="http://schemas.microsoft.com/office/drawing/2014/main" id="{DBA54F50-626D-4C4F-8026-74E8D5CAE1BB}"/>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4" name="Rounded Rectangle 23">
            <a:extLst>
              <a:ext uri="{FF2B5EF4-FFF2-40B4-BE49-F238E27FC236}">
                <a16:creationId xmlns:a16="http://schemas.microsoft.com/office/drawing/2014/main" id="{54FA5C98-12EC-054A-951B-9B7733F9600B}"/>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5" name="Rounded Rectangle 24">
            <a:extLst>
              <a:ext uri="{FF2B5EF4-FFF2-40B4-BE49-F238E27FC236}">
                <a16:creationId xmlns:a16="http://schemas.microsoft.com/office/drawing/2014/main" id="{1067E77E-2719-7743-A2B7-238F2F9B66F8}"/>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32" name="Text Placeholder 2">
            <a:extLst>
              <a:ext uri="{FF2B5EF4-FFF2-40B4-BE49-F238E27FC236}">
                <a16:creationId xmlns:a16="http://schemas.microsoft.com/office/drawing/2014/main" id="{4C9B825A-F7EC-C548-B361-16EBA5D10994}"/>
              </a:ext>
            </a:extLst>
          </p:cNvPr>
          <p:cNvSpPr>
            <a:spLocks noGrp="1"/>
          </p:cNvSpPr>
          <p:nvPr>
            <p:ph type="body" sz="quarter" idx="10"/>
          </p:nvPr>
        </p:nvSpPr>
        <p:spPr>
          <a:xfrm>
            <a:off x="457200" y="685799"/>
            <a:ext cx="11277600" cy="924545"/>
          </a:xfrm>
        </p:spPr>
        <p:txBody>
          <a:bodyPr>
            <a:normAutofit/>
          </a:bodyPr>
          <a:lstStyle/>
          <a:p>
            <a:r>
              <a:rPr lang="en-US" dirty="0"/>
              <a:t>2018 to 2020 Roadmap: Bank</a:t>
            </a:r>
          </a:p>
        </p:txBody>
      </p:sp>
      <p:sp>
        <p:nvSpPr>
          <p:cNvPr id="33" name="Rectangle 32">
            <a:extLst>
              <a:ext uri="{FF2B5EF4-FFF2-40B4-BE49-F238E27FC236}">
                <a16:creationId xmlns:a16="http://schemas.microsoft.com/office/drawing/2014/main" id="{B959E5E2-BFE1-0A4F-AF77-ABA78A726166}"/>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110" name="Group 109">
            <a:extLst>
              <a:ext uri="{FF2B5EF4-FFF2-40B4-BE49-F238E27FC236}">
                <a16:creationId xmlns:a16="http://schemas.microsoft.com/office/drawing/2014/main" id="{AC658C02-C557-564F-ACD5-657A2988DE5B}"/>
              </a:ext>
            </a:extLst>
          </p:cNvPr>
          <p:cNvGrpSpPr/>
          <p:nvPr/>
        </p:nvGrpSpPr>
        <p:grpSpPr>
          <a:xfrm>
            <a:off x="9637826" y="1765561"/>
            <a:ext cx="1920416" cy="123111"/>
            <a:chOff x="9637826" y="1765561"/>
            <a:chExt cx="1920416" cy="123111"/>
          </a:xfrm>
        </p:grpSpPr>
        <p:grpSp>
          <p:nvGrpSpPr>
            <p:cNvPr id="111" name="Group 110">
              <a:extLst>
                <a:ext uri="{FF2B5EF4-FFF2-40B4-BE49-F238E27FC236}">
                  <a16:creationId xmlns:a16="http://schemas.microsoft.com/office/drawing/2014/main" id="{BCC7F6B6-1A0F-4E4C-A1C0-C2EE99DF0621}"/>
                </a:ext>
              </a:extLst>
            </p:cNvPr>
            <p:cNvGrpSpPr/>
            <p:nvPr/>
          </p:nvGrpSpPr>
          <p:grpSpPr>
            <a:xfrm>
              <a:off x="10872442" y="1765561"/>
              <a:ext cx="685800" cy="123111"/>
              <a:chOff x="10690420" y="1765561"/>
              <a:chExt cx="685800" cy="123111"/>
            </a:xfrm>
          </p:grpSpPr>
          <p:sp>
            <p:nvSpPr>
              <p:cNvPr id="115" name="Progress">
                <a:extLst>
                  <a:ext uri="{FF2B5EF4-FFF2-40B4-BE49-F238E27FC236}">
                    <a16:creationId xmlns:a16="http://schemas.microsoft.com/office/drawing/2014/main" id="{57DCEA95-B7B4-E448-A942-5E54B954C57B}"/>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6" name="TextBox 115">
                <a:extLst>
                  <a:ext uri="{FF2B5EF4-FFF2-40B4-BE49-F238E27FC236}">
                    <a16:creationId xmlns:a16="http://schemas.microsoft.com/office/drawing/2014/main" id="{C9F52CDD-2B4C-EF4C-B0AD-5656985B61DA}"/>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12" name="Group 111">
              <a:extLst>
                <a:ext uri="{FF2B5EF4-FFF2-40B4-BE49-F238E27FC236}">
                  <a16:creationId xmlns:a16="http://schemas.microsoft.com/office/drawing/2014/main" id="{4B2BDD14-9AA8-CE4A-AFB7-974AB6EF1297}"/>
                </a:ext>
              </a:extLst>
            </p:cNvPr>
            <p:cNvGrpSpPr/>
            <p:nvPr/>
          </p:nvGrpSpPr>
          <p:grpSpPr>
            <a:xfrm>
              <a:off x="9637826" y="1765561"/>
              <a:ext cx="1055115" cy="123111"/>
              <a:chOff x="9654540" y="1759593"/>
              <a:chExt cx="1055115" cy="123111"/>
            </a:xfrm>
          </p:grpSpPr>
          <p:sp>
            <p:nvSpPr>
              <p:cNvPr id="113" name="Progress">
                <a:extLst>
                  <a:ext uri="{FF2B5EF4-FFF2-40B4-BE49-F238E27FC236}">
                    <a16:creationId xmlns:a16="http://schemas.microsoft.com/office/drawing/2014/main" id="{306A9A5F-1D2A-5549-8798-305AF38A82C2}"/>
                  </a:ext>
                </a:extLst>
              </p:cNvPr>
              <p:cNvSpPr/>
              <p:nvPr/>
            </p:nvSpPr>
            <p:spPr>
              <a:xfrm flipV="1">
                <a:off x="10294620" y="1784572"/>
                <a:ext cx="415035" cy="73152"/>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4" name="TextBox 113">
                <a:extLst>
                  <a:ext uri="{FF2B5EF4-FFF2-40B4-BE49-F238E27FC236}">
                    <a16:creationId xmlns:a16="http://schemas.microsoft.com/office/drawing/2014/main" id="{CF87C5C1-2CA6-2245-80B5-492492AB4CAE}"/>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solidFill>
                      <a:schemeClr val="bg2">
                        <a:lumMod val="50000"/>
                      </a:schemeClr>
                    </a:solidFill>
                    <a:latin typeface="Meta Offc Pro Normal" panose="020B0504030101020102" pitchFamily="34" charset="0"/>
                  </a:rPr>
                  <a:t>Cloud Ready</a:t>
                </a:r>
              </a:p>
            </p:txBody>
          </p:sp>
        </p:grpSp>
      </p:grpSp>
      <p:grpSp>
        <p:nvGrpSpPr>
          <p:cNvPr id="2" name="Group 1">
            <a:extLst>
              <a:ext uri="{FF2B5EF4-FFF2-40B4-BE49-F238E27FC236}">
                <a16:creationId xmlns:a16="http://schemas.microsoft.com/office/drawing/2014/main" id="{581CB48A-F424-6C4D-AD97-252B4F854F94}"/>
              </a:ext>
            </a:extLst>
          </p:cNvPr>
          <p:cNvGrpSpPr/>
          <p:nvPr/>
        </p:nvGrpSpPr>
        <p:grpSpPr>
          <a:xfrm>
            <a:off x="4263951" y="1933651"/>
            <a:ext cx="1121554" cy="153888"/>
            <a:chOff x="4263951" y="1959113"/>
            <a:chExt cx="1121554" cy="153888"/>
          </a:xfrm>
        </p:grpSpPr>
        <p:sp>
          <p:nvSpPr>
            <p:cNvPr id="71" name="Progress">
              <a:extLst>
                <a:ext uri="{FF2B5EF4-FFF2-40B4-BE49-F238E27FC236}">
                  <a16:creationId xmlns:a16="http://schemas.microsoft.com/office/drawing/2014/main" id="{5FA6C869-E7EF-E045-90EB-FE618CB5DF79}"/>
                </a:ext>
              </a:extLst>
            </p:cNvPr>
            <p:cNvSpPr/>
            <p:nvPr/>
          </p:nvSpPr>
          <p:spPr>
            <a:xfrm rot="10800000" flipV="1">
              <a:off x="4263951" y="1990337"/>
              <a:ext cx="905743" cy="91440"/>
            </a:xfrm>
            <a:prstGeom prst="roundRect">
              <a:avLst>
                <a:gd name="adj" fmla="val 50000"/>
              </a:avLst>
            </a:prstGeom>
            <a:gradFill flip="none" rotWithShape="0">
              <a:gsLst>
                <a:gs pos="100000">
                  <a:srgbClr val="A8133E"/>
                </a:gs>
                <a:gs pos="49000">
                  <a:schemeClr val="bg1">
                    <a:lumMod val="65000"/>
                  </a:schemeClr>
                </a:gs>
                <a:gs pos="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4b</a:t>
              </a:r>
              <a:endParaRPr lang="ru-RU" sz="600" dirty="0">
                <a:solidFill>
                  <a:schemeClr val="tx1"/>
                </a:solidFill>
                <a:latin typeface="Meta Offc Pro Normal" panose="020B0504030101020102" pitchFamily="34" charset="0"/>
              </a:endParaRPr>
            </a:p>
          </p:txBody>
        </p:sp>
        <p:sp>
          <p:nvSpPr>
            <p:cNvPr id="72" name="TextBox 71">
              <a:extLst>
                <a:ext uri="{FF2B5EF4-FFF2-40B4-BE49-F238E27FC236}">
                  <a16:creationId xmlns:a16="http://schemas.microsoft.com/office/drawing/2014/main" id="{89C42FFB-EDA5-AA43-BC23-605E91FFBADE}"/>
                </a:ext>
              </a:extLst>
            </p:cNvPr>
            <p:cNvSpPr txBox="1"/>
            <p:nvPr/>
          </p:nvSpPr>
          <p:spPr>
            <a:xfrm>
              <a:off x="5156905" y="195911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1a</a:t>
              </a:r>
            </a:p>
          </p:txBody>
        </p:sp>
      </p:grpSp>
      <p:grpSp>
        <p:nvGrpSpPr>
          <p:cNvPr id="3" name="Group 2">
            <a:extLst>
              <a:ext uri="{FF2B5EF4-FFF2-40B4-BE49-F238E27FC236}">
                <a16:creationId xmlns:a16="http://schemas.microsoft.com/office/drawing/2014/main" id="{1291141C-A954-5845-AC18-C4A600D9EF22}"/>
              </a:ext>
            </a:extLst>
          </p:cNvPr>
          <p:cNvGrpSpPr/>
          <p:nvPr/>
        </p:nvGrpSpPr>
        <p:grpSpPr>
          <a:xfrm>
            <a:off x="5055439" y="2094641"/>
            <a:ext cx="664244" cy="153888"/>
            <a:chOff x="5055439" y="2087354"/>
            <a:chExt cx="664244" cy="153888"/>
          </a:xfrm>
        </p:grpSpPr>
        <p:sp>
          <p:nvSpPr>
            <p:cNvPr id="69" name="Progress">
              <a:extLst>
                <a:ext uri="{FF2B5EF4-FFF2-40B4-BE49-F238E27FC236}">
                  <a16:creationId xmlns:a16="http://schemas.microsoft.com/office/drawing/2014/main" id="{5C6FA8BD-B584-DD46-9BE3-43A53D8006B0}"/>
                </a:ext>
              </a:extLst>
            </p:cNvPr>
            <p:cNvSpPr/>
            <p:nvPr/>
          </p:nvSpPr>
          <p:spPr>
            <a:xfrm>
              <a:off x="5055439" y="2122670"/>
              <a:ext cx="43724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73" name="TextBox 72">
              <a:extLst>
                <a:ext uri="{FF2B5EF4-FFF2-40B4-BE49-F238E27FC236}">
                  <a16:creationId xmlns:a16="http://schemas.microsoft.com/office/drawing/2014/main" id="{93C237CE-F55F-DD48-940B-ECE77A175038}"/>
                </a:ext>
              </a:extLst>
            </p:cNvPr>
            <p:cNvSpPr txBox="1"/>
            <p:nvPr/>
          </p:nvSpPr>
          <p:spPr>
            <a:xfrm>
              <a:off x="5491083" y="2087354"/>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1b</a:t>
              </a:r>
            </a:p>
          </p:txBody>
        </p:sp>
      </p:grpSp>
      <p:grpSp>
        <p:nvGrpSpPr>
          <p:cNvPr id="4" name="Group 3">
            <a:extLst>
              <a:ext uri="{FF2B5EF4-FFF2-40B4-BE49-F238E27FC236}">
                <a16:creationId xmlns:a16="http://schemas.microsoft.com/office/drawing/2014/main" id="{C5F45850-E387-F541-91D1-AD860E5994B9}"/>
              </a:ext>
            </a:extLst>
          </p:cNvPr>
          <p:cNvGrpSpPr/>
          <p:nvPr/>
        </p:nvGrpSpPr>
        <p:grpSpPr>
          <a:xfrm>
            <a:off x="5058361" y="2255631"/>
            <a:ext cx="654288" cy="153888"/>
            <a:chOff x="5058361" y="2226495"/>
            <a:chExt cx="654288" cy="153888"/>
          </a:xfrm>
        </p:grpSpPr>
        <p:sp>
          <p:nvSpPr>
            <p:cNvPr id="70" name="Progress">
              <a:extLst>
                <a:ext uri="{FF2B5EF4-FFF2-40B4-BE49-F238E27FC236}">
                  <a16:creationId xmlns:a16="http://schemas.microsoft.com/office/drawing/2014/main" id="{240D9C74-4474-3A43-A49B-D0CDB2D1B519}"/>
                </a:ext>
              </a:extLst>
            </p:cNvPr>
            <p:cNvSpPr/>
            <p:nvPr/>
          </p:nvSpPr>
          <p:spPr>
            <a:xfrm>
              <a:off x="5058361" y="2255003"/>
              <a:ext cx="42568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74" name="TextBox 73">
              <a:extLst>
                <a:ext uri="{FF2B5EF4-FFF2-40B4-BE49-F238E27FC236}">
                  <a16:creationId xmlns:a16="http://schemas.microsoft.com/office/drawing/2014/main" id="{9C943AB8-F8AE-6847-B9BD-39A167434EDC}"/>
                </a:ext>
              </a:extLst>
            </p:cNvPr>
            <p:cNvSpPr txBox="1"/>
            <p:nvPr/>
          </p:nvSpPr>
          <p:spPr>
            <a:xfrm>
              <a:off x="5484049" y="2226495"/>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1c</a:t>
              </a:r>
            </a:p>
          </p:txBody>
        </p:sp>
      </p:grpSp>
      <p:grpSp>
        <p:nvGrpSpPr>
          <p:cNvPr id="12" name="Group 11">
            <a:extLst>
              <a:ext uri="{FF2B5EF4-FFF2-40B4-BE49-F238E27FC236}">
                <a16:creationId xmlns:a16="http://schemas.microsoft.com/office/drawing/2014/main" id="{5F9E68D1-F606-B344-96AB-9875211ED56C}"/>
              </a:ext>
            </a:extLst>
          </p:cNvPr>
          <p:cNvGrpSpPr/>
          <p:nvPr/>
        </p:nvGrpSpPr>
        <p:grpSpPr>
          <a:xfrm>
            <a:off x="5271831" y="2592696"/>
            <a:ext cx="450628" cy="153888"/>
            <a:chOff x="5271831" y="2582416"/>
            <a:chExt cx="450628" cy="153888"/>
          </a:xfrm>
        </p:grpSpPr>
        <p:sp>
          <p:nvSpPr>
            <p:cNvPr id="75" name="Progress">
              <a:extLst>
                <a:ext uri="{FF2B5EF4-FFF2-40B4-BE49-F238E27FC236}">
                  <a16:creationId xmlns:a16="http://schemas.microsoft.com/office/drawing/2014/main" id="{AAB6BCF6-286E-DC4B-A97F-1AF850E73737}"/>
                </a:ext>
              </a:extLst>
            </p:cNvPr>
            <p:cNvSpPr/>
            <p:nvPr/>
          </p:nvSpPr>
          <p:spPr>
            <a:xfrm>
              <a:off x="5271831" y="2609114"/>
              <a:ext cx="22085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78" name="TextBox 77">
              <a:extLst>
                <a:ext uri="{FF2B5EF4-FFF2-40B4-BE49-F238E27FC236}">
                  <a16:creationId xmlns:a16="http://schemas.microsoft.com/office/drawing/2014/main" id="{336CF419-EF45-B141-991F-089DF38E217E}"/>
                </a:ext>
              </a:extLst>
            </p:cNvPr>
            <p:cNvSpPr txBox="1"/>
            <p:nvPr/>
          </p:nvSpPr>
          <p:spPr>
            <a:xfrm>
              <a:off x="5493859" y="258241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2b</a:t>
              </a:r>
            </a:p>
          </p:txBody>
        </p:sp>
      </p:grpSp>
      <p:grpSp>
        <p:nvGrpSpPr>
          <p:cNvPr id="6" name="Group 5">
            <a:extLst>
              <a:ext uri="{FF2B5EF4-FFF2-40B4-BE49-F238E27FC236}">
                <a16:creationId xmlns:a16="http://schemas.microsoft.com/office/drawing/2014/main" id="{77EC1CE2-F834-5F4F-9900-947C19809629}"/>
              </a:ext>
            </a:extLst>
          </p:cNvPr>
          <p:cNvGrpSpPr/>
          <p:nvPr/>
        </p:nvGrpSpPr>
        <p:grpSpPr>
          <a:xfrm>
            <a:off x="5911469" y="3585066"/>
            <a:ext cx="629055" cy="153888"/>
            <a:chOff x="5911469" y="3433259"/>
            <a:chExt cx="629055" cy="153888"/>
          </a:xfrm>
        </p:grpSpPr>
        <p:sp>
          <p:nvSpPr>
            <p:cNvPr id="76" name="Progress">
              <a:extLst>
                <a:ext uri="{FF2B5EF4-FFF2-40B4-BE49-F238E27FC236}">
                  <a16:creationId xmlns:a16="http://schemas.microsoft.com/office/drawing/2014/main" id="{88D27F31-B21C-F94D-9E3E-846D063FF53F}"/>
                </a:ext>
              </a:extLst>
            </p:cNvPr>
            <p:cNvSpPr/>
            <p:nvPr/>
          </p:nvSpPr>
          <p:spPr>
            <a:xfrm>
              <a:off x="5911469" y="3464483"/>
              <a:ext cx="40045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3c</a:t>
              </a:r>
              <a:endParaRPr lang="ru-RU" sz="600" dirty="0">
                <a:solidFill>
                  <a:schemeClr val="tx1"/>
                </a:solidFill>
                <a:latin typeface="Meta Offc Pro Normal" panose="020B0504030101020102" pitchFamily="34" charset="0"/>
              </a:endParaRPr>
            </a:p>
          </p:txBody>
        </p:sp>
        <p:sp>
          <p:nvSpPr>
            <p:cNvPr id="79" name="TextBox 78">
              <a:extLst>
                <a:ext uri="{FF2B5EF4-FFF2-40B4-BE49-F238E27FC236}">
                  <a16:creationId xmlns:a16="http://schemas.microsoft.com/office/drawing/2014/main" id="{978C4867-233B-E547-82E6-BBE2C502CFB8}"/>
                </a:ext>
              </a:extLst>
            </p:cNvPr>
            <p:cNvSpPr txBox="1"/>
            <p:nvPr/>
          </p:nvSpPr>
          <p:spPr>
            <a:xfrm>
              <a:off x="6311924" y="3433259"/>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2h</a:t>
              </a:r>
            </a:p>
          </p:txBody>
        </p:sp>
      </p:grpSp>
      <p:grpSp>
        <p:nvGrpSpPr>
          <p:cNvPr id="5" name="Group 4">
            <a:extLst>
              <a:ext uri="{FF2B5EF4-FFF2-40B4-BE49-F238E27FC236}">
                <a16:creationId xmlns:a16="http://schemas.microsoft.com/office/drawing/2014/main" id="{D0F2AAFA-6E53-B247-9184-E7BE21B85FA4}"/>
              </a:ext>
            </a:extLst>
          </p:cNvPr>
          <p:cNvGrpSpPr/>
          <p:nvPr/>
        </p:nvGrpSpPr>
        <p:grpSpPr>
          <a:xfrm>
            <a:off x="5142688" y="2427301"/>
            <a:ext cx="630677" cy="153888"/>
            <a:chOff x="5142688" y="2446874"/>
            <a:chExt cx="630677" cy="153888"/>
          </a:xfrm>
        </p:grpSpPr>
        <p:sp>
          <p:nvSpPr>
            <p:cNvPr id="77" name="Progress">
              <a:extLst>
                <a:ext uri="{FF2B5EF4-FFF2-40B4-BE49-F238E27FC236}">
                  <a16:creationId xmlns:a16="http://schemas.microsoft.com/office/drawing/2014/main" id="{34647C39-F35A-A84D-A7E2-B6E3A6F0799D}"/>
                </a:ext>
              </a:extLst>
            </p:cNvPr>
            <p:cNvSpPr/>
            <p:nvPr/>
          </p:nvSpPr>
          <p:spPr>
            <a:xfrm rot="10800000" flipV="1">
              <a:off x="5142688" y="2483398"/>
              <a:ext cx="402077" cy="91440"/>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AAP 4c</a:t>
              </a:r>
              <a:endParaRPr lang="ru-RU" sz="600" dirty="0">
                <a:solidFill>
                  <a:schemeClr val="tx1"/>
                </a:solidFill>
                <a:latin typeface="Meta Offc Pro Normal" panose="020B0504030101020102" pitchFamily="34" charset="0"/>
              </a:endParaRPr>
            </a:p>
          </p:txBody>
        </p:sp>
        <p:sp>
          <p:nvSpPr>
            <p:cNvPr id="80" name="TextBox 79">
              <a:extLst>
                <a:ext uri="{FF2B5EF4-FFF2-40B4-BE49-F238E27FC236}">
                  <a16:creationId xmlns:a16="http://schemas.microsoft.com/office/drawing/2014/main" id="{8F4056AC-E13B-4948-848C-0A2CE3439935}"/>
                </a:ext>
              </a:extLst>
            </p:cNvPr>
            <p:cNvSpPr txBox="1"/>
            <p:nvPr/>
          </p:nvSpPr>
          <p:spPr>
            <a:xfrm>
              <a:off x="5544765" y="2446874"/>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2a</a:t>
              </a:r>
            </a:p>
          </p:txBody>
        </p:sp>
      </p:grpSp>
      <p:grpSp>
        <p:nvGrpSpPr>
          <p:cNvPr id="10" name="Group 9">
            <a:extLst>
              <a:ext uri="{FF2B5EF4-FFF2-40B4-BE49-F238E27FC236}">
                <a16:creationId xmlns:a16="http://schemas.microsoft.com/office/drawing/2014/main" id="{92621CAB-FE43-DB48-AF86-B89F270B0DA8}"/>
              </a:ext>
            </a:extLst>
          </p:cNvPr>
          <p:cNvGrpSpPr/>
          <p:nvPr/>
        </p:nvGrpSpPr>
        <p:grpSpPr>
          <a:xfrm>
            <a:off x="5468050" y="2923486"/>
            <a:ext cx="574001" cy="153888"/>
            <a:chOff x="5468050" y="2832788"/>
            <a:chExt cx="574001" cy="153888"/>
          </a:xfrm>
        </p:grpSpPr>
        <p:sp>
          <p:nvSpPr>
            <p:cNvPr id="81" name="Progress">
              <a:extLst>
                <a:ext uri="{FF2B5EF4-FFF2-40B4-BE49-F238E27FC236}">
                  <a16:creationId xmlns:a16="http://schemas.microsoft.com/office/drawing/2014/main" id="{12894D7F-43E3-354A-A516-B85CFA193987}"/>
                </a:ext>
              </a:extLst>
            </p:cNvPr>
            <p:cNvSpPr/>
            <p:nvPr/>
          </p:nvSpPr>
          <p:spPr>
            <a:xfrm>
              <a:off x="5468050" y="2860546"/>
              <a:ext cx="34698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82" name="TextBox 81">
              <a:extLst>
                <a:ext uri="{FF2B5EF4-FFF2-40B4-BE49-F238E27FC236}">
                  <a16:creationId xmlns:a16="http://schemas.microsoft.com/office/drawing/2014/main" id="{DAB1461B-7C29-E648-8A38-2097C7B68448}"/>
                </a:ext>
              </a:extLst>
            </p:cNvPr>
            <p:cNvSpPr txBox="1"/>
            <p:nvPr/>
          </p:nvSpPr>
          <p:spPr>
            <a:xfrm>
              <a:off x="5813451" y="283278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2d</a:t>
              </a:r>
            </a:p>
          </p:txBody>
        </p:sp>
      </p:grpSp>
      <p:grpSp>
        <p:nvGrpSpPr>
          <p:cNvPr id="9" name="Group 8">
            <a:extLst>
              <a:ext uri="{FF2B5EF4-FFF2-40B4-BE49-F238E27FC236}">
                <a16:creationId xmlns:a16="http://schemas.microsoft.com/office/drawing/2014/main" id="{C2B20484-F244-BA40-952B-1CAD9040D131}"/>
              </a:ext>
            </a:extLst>
          </p:cNvPr>
          <p:cNvGrpSpPr/>
          <p:nvPr/>
        </p:nvGrpSpPr>
        <p:grpSpPr>
          <a:xfrm>
            <a:off x="5750285" y="3088881"/>
            <a:ext cx="536643" cy="153888"/>
            <a:chOff x="5750285" y="2954887"/>
            <a:chExt cx="536643" cy="153888"/>
          </a:xfrm>
        </p:grpSpPr>
        <p:sp>
          <p:nvSpPr>
            <p:cNvPr id="83" name="Progress">
              <a:extLst>
                <a:ext uri="{FF2B5EF4-FFF2-40B4-BE49-F238E27FC236}">
                  <a16:creationId xmlns:a16="http://schemas.microsoft.com/office/drawing/2014/main" id="{545D4410-6511-724E-ACA2-65181CAB03DF}"/>
                </a:ext>
              </a:extLst>
            </p:cNvPr>
            <p:cNvSpPr/>
            <p:nvPr/>
          </p:nvSpPr>
          <p:spPr>
            <a:xfrm>
              <a:off x="5750285" y="2986262"/>
              <a:ext cx="30804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84" name="TextBox 83">
              <a:extLst>
                <a:ext uri="{FF2B5EF4-FFF2-40B4-BE49-F238E27FC236}">
                  <a16:creationId xmlns:a16="http://schemas.microsoft.com/office/drawing/2014/main" id="{1568EF37-F757-914D-AA6A-5020A69E04F9}"/>
                </a:ext>
              </a:extLst>
            </p:cNvPr>
            <p:cNvSpPr txBox="1"/>
            <p:nvPr/>
          </p:nvSpPr>
          <p:spPr>
            <a:xfrm>
              <a:off x="6058328" y="295488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2e</a:t>
              </a:r>
            </a:p>
          </p:txBody>
        </p:sp>
      </p:grpSp>
      <p:grpSp>
        <p:nvGrpSpPr>
          <p:cNvPr id="11" name="Group 10">
            <a:extLst>
              <a:ext uri="{FF2B5EF4-FFF2-40B4-BE49-F238E27FC236}">
                <a16:creationId xmlns:a16="http://schemas.microsoft.com/office/drawing/2014/main" id="{9BFE64E8-4001-604D-B200-E954475336BE}"/>
              </a:ext>
            </a:extLst>
          </p:cNvPr>
          <p:cNvGrpSpPr/>
          <p:nvPr/>
        </p:nvGrpSpPr>
        <p:grpSpPr>
          <a:xfrm>
            <a:off x="5841011" y="2758091"/>
            <a:ext cx="485652" cy="153888"/>
            <a:chOff x="5841011" y="2703606"/>
            <a:chExt cx="485652" cy="153888"/>
          </a:xfrm>
        </p:grpSpPr>
        <p:sp>
          <p:nvSpPr>
            <p:cNvPr id="85" name="Progress">
              <a:extLst>
                <a:ext uri="{FF2B5EF4-FFF2-40B4-BE49-F238E27FC236}">
                  <a16:creationId xmlns:a16="http://schemas.microsoft.com/office/drawing/2014/main" id="{14538C06-0BAF-B248-AC50-94AE38A48DF6}"/>
                </a:ext>
              </a:extLst>
            </p:cNvPr>
            <p:cNvSpPr/>
            <p:nvPr/>
          </p:nvSpPr>
          <p:spPr>
            <a:xfrm>
              <a:off x="5841011" y="2734830"/>
              <a:ext cx="26022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86" name="TextBox 85">
              <a:extLst>
                <a:ext uri="{FF2B5EF4-FFF2-40B4-BE49-F238E27FC236}">
                  <a16:creationId xmlns:a16="http://schemas.microsoft.com/office/drawing/2014/main" id="{453CD7D4-1F35-0E4E-86BD-E39BCFC6EBD7}"/>
                </a:ext>
              </a:extLst>
            </p:cNvPr>
            <p:cNvSpPr txBox="1"/>
            <p:nvPr/>
          </p:nvSpPr>
          <p:spPr>
            <a:xfrm>
              <a:off x="6098063" y="270360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2c</a:t>
              </a:r>
            </a:p>
          </p:txBody>
        </p:sp>
      </p:grpSp>
      <p:grpSp>
        <p:nvGrpSpPr>
          <p:cNvPr id="8" name="Group 7">
            <a:extLst>
              <a:ext uri="{FF2B5EF4-FFF2-40B4-BE49-F238E27FC236}">
                <a16:creationId xmlns:a16="http://schemas.microsoft.com/office/drawing/2014/main" id="{EBE156B8-AFBA-1C4C-B9AE-84302ED1EC8D}"/>
              </a:ext>
            </a:extLst>
          </p:cNvPr>
          <p:cNvGrpSpPr/>
          <p:nvPr/>
        </p:nvGrpSpPr>
        <p:grpSpPr>
          <a:xfrm>
            <a:off x="5468050" y="3254276"/>
            <a:ext cx="643647" cy="153888"/>
            <a:chOff x="5468050" y="3083530"/>
            <a:chExt cx="643647" cy="153888"/>
          </a:xfrm>
        </p:grpSpPr>
        <p:sp>
          <p:nvSpPr>
            <p:cNvPr id="87" name="Progress">
              <a:extLst>
                <a:ext uri="{FF2B5EF4-FFF2-40B4-BE49-F238E27FC236}">
                  <a16:creationId xmlns:a16="http://schemas.microsoft.com/office/drawing/2014/main" id="{983F7111-0F95-5A4D-82AC-6A94F421B715}"/>
                </a:ext>
              </a:extLst>
            </p:cNvPr>
            <p:cNvSpPr/>
            <p:nvPr/>
          </p:nvSpPr>
          <p:spPr>
            <a:xfrm>
              <a:off x="5468050" y="3111977"/>
              <a:ext cx="41504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88" name="TextBox 87">
              <a:extLst>
                <a:ext uri="{FF2B5EF4-FFF2-40B4-BE49-F238E27FC236}">
                  <a16:creationId xmlns:a16="http://schemas.microsoft.com/office/drawing/2014/main" id="{B3D4F950-B36E-2540-80FC-6F1945B2EE19}"/>
                </a:ext>
              </a:extLst>
            </p:cNvPr>
            <p:cNvSpPr txBox="1"/>
            <p:nvPr/>
          </p:nvSpPr>
          <p:spPr>
            <a:xfrm>
              <a:off x="5883097" y="308353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2f</a:t>
              </a:r>
            </a:p>
          </p:txBody>
        </p:sp>
      </p:grpSp>
      <p:grpSp>
        <p:nvGrpSpPr>
          <p:cNvPr id="7" name="Group 6">
            <a:extLst>
              <a:ext uri="{FF2B5EF4-FFF2-40B4-BE49-F238E27FC236}">
                <a16:creationId xmlns:a16="http://schemas.microsoft.com/office/drawing/2014/main" id="{97788616-5815-0243-8302-0C6F5FCE6C3B}"/>
              </a:ext>
            </a:extLst>
          </p:cNvPr>
          <p:cNvGrpSpPr/>
          <p:nvPr/>
        </p:nvGrpSpPr>
        <p:grpSpPr>
          <a:xfrm>
            <a:off x="5782486" y="3419671"/>
            <a:ext cx="504442" cy="153888"/>
            <a:chOff x="5782486" y="3203417"/>
            <a:chExt cx="504442" cy="153888"/>
          </a:xfrm>
        </p:grpSpPr>
        <p:sp>
          <p:nvSpPr>
            <p:cNvPr id="89" name="Progress">
              <a:extLst>
                <a:ext uri="{FF2B5EF4-FFF2-40B4-BE49-F238E27FC236}">
                  <a16:creationId xmlns:a16="http://schemas.microsoft.com/office/drawing/2014/main" id="{F7E944FD-1442-7B4A-948B-141DD20506D5}"/>
                </a:ext>
              </a:extLst>
            </p:cNvPr>
            <p:cNvSpPr/>
            <p:nvPr/>
          </p:nvSpPr>
          <p:spPr>
            <a:xfrm>
              <a:off x="5782486" y="3237691"/>
              <a:ext cx="27800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0" name="TextBox 89">
              <a:extLst>
                <a:ext uri="{FF2B5EF4-FFF2-40B4-BE49-F238E27FC236}">
                  <a16:creationId xmlns:a16="http://schemas.microsoft.com/office/drawing/2014/main" id="{698B4F54-F55D-AF4F-A405-A75606490879}"/>
                </a:ext>
              </a:extLst>
            </p:cNvPr>
            <p:cNvSpPr txBox="1"/>
            <p:nvPr/>
          </p:nvSpPr>
          <p:spPr>
            <a:xfrm>
              <a:off x="6058328" y="3203417"/>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2g</a:t>
              </a:r>
            </a:p>
          </p:txBody>
        </p:sp>
      </p:grpSp>
      <p:grpSp>
        <p:nvGrpSpPr>
          <p:cNvPr id="125" name="Group 124">
            <a:extLst>
              <a:ext uri="{FF2B5EF4-FFF2-40B4-BE49-F238E27FC236}">
                <a16:creationId xmlns:a16="http://schemas.microsoft.com/office/drawing/2014/main" id="{63A922D3-F9A2-7740-BE18-E0C5EFED8794}"/>
              </a:ext>
            </a:extLst>
          </p:cNvPr>
          <p:cNvGrpSpPr/>
          <p:nvPr/>
        </p:nvGrpSpPr>
        <p:grpSpPr>
          <a:xfrm>
            <a:off x="4008476" y="1927821"/>
            <a:ext cx="4575857" cy="4487291"/>
            <a:chOff x="4008476" y="1927821"/>
            <a:chExt cx="4575857" cy="4487291"/>
          </a:xfrm>
        </p:grpSpPr>
        <p:cxnSp>
          <p:nvCxnSpPr>
            <p:cNvPr id="126" name="Straight Connector 125">
              <a:extLst>
                <a:ext uri="{FF2B5EF4-FFF2-40B4-BE49-F238E27FC236}">
                  <a16:creationId xmlns:a16="http://schemas.microsoft.com/office/drawing/2014/main" id="{AA63A761-2CF1-DB4B-91BA-08255A279281}"/>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FEE61C5-F452-E54F-A7FE-22C7116D46D3}"/>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4FB0F2D-A36D-124D-AB52-107A047B5F1C}"/>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1B5CE49-FEB6-1943-AF0F-D657CFD1EB97}"/>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DC077B1-9368-CF41-91EA-C4106512291A}"/>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26A2030-002B-EB4F-8ABF-56A4DCE6DAE8}"/>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0A02DB2-BDA7-304E-96D8-E2FA3DD407E4}"/>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F4F4C3F-4D62-F644-9AD4-03F0EFE21705}"/>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A236E28-22B4-A240-99D2-3673D8F99AD9}"/>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B1247E2-D3FF-E74B-BC16-AA79C8662127}"/>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4631018-63E2-E045-BCE8-B3B98F2A581A}"/>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9C9D2EC-7334-1B45-9593-AD77D8A71F0E}"/>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7CCC5185-46C5-F64F-9FF0-5D847DC7F59C}"/>
                </a:ext>
              </a:extLst>
            </p:cNvPr>
            <p:cNvGrpSpPr/>
            <p:nvPr/>
          </p:nvGrpSpPr>
          <p:grpSpPr>
            <a:xfrm>
              <a:off x="4008476" y="6199668"/>
              <a:ext cx="4575857" cy="215444"/>
              <a:chOff x="4008476" y="6199668"/>
              <a:chExt cx="4575857" cy="215444"/>
            </a:xfrm>
          </p:grpSpPr>
          <p:sp>
            <p:nvSpPr>
              <p:cNvPr id="139" name="Oval 138">
                <a:extLst>
                  <a:ext uri="{FF2B5EF4-FFF2-40B4-BE49-F238E27FC236}">
                    <a16:creationId xmlns:a16="http://schemas.microsoft.com/office/drawing/2014/main" id="{E6DC1B79-3639-7C44-AAE3-36AC0C21D800}"/>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40" name="Oval 139">
                <a:extLst>
                  <a:ext uri="{FF2B5EF4-FFF2-40B4-BE49-F238E27FC236}">
                    <a16:creationId xmlns:a16="http://schemas.microsoft.com/office/drawing/2014/main" id="{8D456A00-49AD-B245-AB02-34603B519599}"/>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41" name="Oval 140">
                <a:extLst>
                  <a:ext uri="{FF2B5EF4-FFF2-40B4-BE49-F238E27FC236}">
                    <a16:creationId xmlns:a16="http://schemas.microsoft.com/office/drawing/2014/main" id="{30ACD699-9F00-A648-A678-181FD8B29742}"/>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42" name="Oval 141">
                <a:extLst>
                  <a:ext uri="{FF2B5EF4-FFF2-40B4-BE49-F238E27FC236}">
                    <a16:creationId xmlns:a16="http://schemas.microsoft.com/office/drawing/2014/main" id="{42062ECB-0528-8A4F-B87D-F2AF0F3D4CB5}"/>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43" name="Oval 142">
                <a:extLst>
                  <a:ext uri="{FF2B5EF4-FFF2-40B4-BE49-F238E27FC236}">
                    <a16:creationId xmlns:a16="http://schemas.microsoft.com/office/drawing/2014/main" id="{F51EDA67-D9A8-3449-AD05-6BDF86A83981}"/>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44" name="Oval 143">
                <a:extLst>
                  <a:ext uri="{FF2B5EF4-FFF2-40B4-BE49-F238E27FC236}">
                    <a16:creationId xmlns:a16="http://schemas.microsoft.com/office/drawing/2014/main" id="{5C65ABFC-E2E1-3B47-9D86-497861C79A61}"/>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45" name="Oval 144">
                <a:extLst>
                  <a:ext uri="{FF2B5EF4-FFF2-40B4-BE49-F238E27FC236}">
                    <a16:creationId xmlns:a16="http://schemas.microsoft.com/office/drawing/2014/main" id="{E760B771-20C1-E346-B80C-56669C2934A1}"/>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46" name="Oval 145">
                <a:extLst>
                  <a:ext uri="{FF2B5EF4-FFF2-40B4-BE49-F238E27FC236}">
                    <a16:creationId xmlns:a16="http://schemas.microsoft.com/office/drawing/2014/main" id="{2C385C25-FDF1-3C4E-AA10-66BEADD93FB5}"/>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47" name="Oval 146">
                <a:extLst>
                  <a:ext uri="{FF2B5EF4-FFF2-40B4-BE49-F238E27FC236}">
                    <a16:creationId xmlns:a16="http://schemas.microsoft.com/office/drawing/2014/main" id="{9F3DD771-DDB1-B84A-B900-97B3A955DC1F}"/>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48" name="Oval 147">
                <a:extLst>
                  <a:ext uri="{FF2B5EF4-FFF2-40B4-BE49-F238E27FC236}">
                    <a16:creationId xmlns:a16="http://schemas.microsoft.com/office/drawing/2014/main" id="{A6381995-51A3-0543-B02A-BE906AB44A24}"/>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49" name="Oval 148">
                <a:extLst>
                  <a:ext uri="{FF2B5EF4-FFF2-40B4-BE49-F238E27FC236}">
                    <a16:creationId xmlns:a16="http://schemas.microsoft.com/office/drawing/2014/main" id="{77E2E2FF-1F2C-814F-9B18-76F8C334BBE2}"/>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0" name="Oval 149">
                <a:extLst>
                  <a:ext uri="{FF2B5EF4-FFF2-40B4-BE49-F238E27FC236}">
                    <a16:creationId xmlns:a16="http://schemas.microsoft.com/office/drawing/2014/main" id="{F34EC79D-456D-7D4A-97B0-631C4909319B}"/>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1" name="TextBox 150">
                <a:extLst>
                  <a:ext uri="{FF2B5EF4-FFF2-40B4-BE49-F238E27FC236}">
                    <a16:creationId xmlns:a16="http://schemas.microsoft.com/office/drawing/2014/main" id="{128EE311-9066-C648-87E2-E7CA782D4B30}"/>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229703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3924062937"/>
              </p:ext>
            </p:extLst>
          </p:nvPr>
        </p:nvGraphicFramePr>
        <p:xfrm>
          <a:off x="484632" y="1447800"/>
          <a:ext cx="11227621" cy="3596051"/>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624316">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pPr>
                      <a:r>
                        <a:rPr lang="en-US" sz="800" b="0" i="0" kern="1200" cap="none" spc="0" dirty="0">
                          <a:ln w="0"/>
                          <a:solidFill>
                            <a:srgbClr val="474747"/>
                          </a:solidFill>
                          <a:effectLst/>
                          <a:latin typeface="Meta Offc Pro Normal" panose="020B0504030101020102" pitchFamily="34" charset="0"/>
                          <a:ea typeface="+mn-ea"/>
                          <a:cs typeface="+mn-cs"/>
                        </a:rPr>
                        <a:t>Deposits </a:t>
                      </a:r>
                      <a:endParaRPr lang="pl-PL" sz="800" b="0" i="0"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Deposits Enhancements</a:t>
                      </a:r>
                    </a:p>
                    <a:p>
                      <a:pPr marL="285750" marR="0" lvl="1" indent="0" algn="l" defTabSz="914400" rtl="0" eaLnBrk="1" fontAlgn="auto" latinLnBrk="0" hangingPunct="1">
                        <a:lnSpc>
                          <a:spcPct val="100000"/>
                        </a:lnSpc>
                        <a:spcBef>
                          <a:spcPts val="0"/>
                        </a:spcBef>
                        <a:spcAft>
                          <a:spcPts val="0"/>
                        </a:spcAft>
                        <a:buClrTx/>
                        <a:buSzTx/>
                        <a:buFont typeface="+mj-lt"/>
                        <a:buNone/>
                        <a:tabLst/>
                        <a:defRPr/>
                      </a:pPr>
                      <a:r>
                        <a:rPr lang="en-US" sz="800" b="0" i="1" kern="1200" cap="none" spc="0" dirty="0">
                          <a:ln w="0"/>
                          <a:solidFill>
                            <a:srgbClr val="474747"/>
                          </a:solidFill>
                          <a:effectLst/>
                          <a:latin typeface="Meta Offc Pro Normal" panose="020B0504030101020102" pitchFamily="34" charset="0"/>
                          <a:ea typeface="+mn-ea"/>
                          <a:cs typeface="+mn-cs"/>
                        </a:rPr>
                        <a:t>a1. Create a new ODP history Table</a:t>
                      </a:r>
                    </a:p>
                    <a:p>
                      <a:pPr marL="285750" marR="0" lvl="1" indent="0" algn="l" defTabSz="914400" rtl="0" eaLnBrk="1" fontAlgn="auto" latinLnBrk="0" hangingPunct="1">
                        <a:lnSpc>
                          <a:spcPct val="100000"/>
                        </a:lnSpc>
                        <a:spcBef>
                          <a:spcPts val="0"/>
                        </a:spcBef>
                        <a:spcAft>
                          <a:spcPts val="0"/>
                        </a:spcAft>
                        <a:buClrTx/>
                        <a:buSzTx/>
                        <a:buFont typeface="+mj-lt"/>
                        <a:buNone/>
                        <a:tabLst/>
                        <a:defRPr/>
                      </a:pPr>
                      <a:r>
                        <a:rPr lang="en-US" sz="800" b="0" i="1" kern="1200" cap="none" spc="0" dirty="0">
                          <a:ln w="0"/>
                          <a:solidFill>
                            <a:srgbClr val="474747"/>
                          </a:solidFill>
                          <a:effectLst/>
                          <a:latin typeface="Meta Offc Pro Normal" panose="020B0504030101020102" pitchFamily="34" charset="0"/>
                          <a:ea typeface="+mn-ea"/>
                          <a:cs typeface="+mn-cs"/>
                        </a:rPr>
                        <a:t>a2. PEP+ Changes</a:t>
                      </a:r>
                      <a:r>
                        <a:rPr lang="en-US" sz="800" b="0" i="1" kern="1200" cap="none" spc="0" baseline="0" dirty="0">
                          <a:ln w="0"/>
                          <a:solidFill>
                            <a:srgbClr val="474747"/>
                          </a:solidFill>
                          <a:effectLst/>
                          <a:latin typeface="Meta Offc Pro Normal" panose="020B0504030101020102" pitchFamily="34" charset="0"/>
                          <a:ea typeface="+mn-ea"/>
                          <a:cs typeface="+mn-cs"/>
                        </a:rPr>
                        <a:t> in IAT transaction process</a:t>
                      </a:r>
                    </a:p>
                    <a:p>
                      <a:pPr marL="5715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Line of Credit – Finacle new product</a:t>
                      </a:r>
                      <a:endParaRPr lang="en-US" sz="800" b="0" i="1"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743767">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kern="1200" cap="none" spc="0" dirty="0">
                          <a:ln w="0"/>
                          <a:solidFill>
                            <a:srgbClr val="474747"/>
                          </a:solidFill>
                          <a:effectLst/>
                          <a:latin typeface="Meta Offc Pro Normal" panose="020B0504030101020102" pitchFamily="34" charset="0"/>
                          <a:ea typeface="+mn-ea"/>
                          <a:cs typeface="+mn-cs"/>
                        </a:rPr>
                        <a:t>Deposits Fraud </a:t>
                      </a:r>
                      <a:endParaRPr lang="pl-PL" sz="800" b="0" i="0"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Project Jordan (includes Apple Pay)</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Blaze Development/Deployment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Deposits Fraud Enhancements</a:t>
                      </a:r>
                    </a:p>
                    <a:p>
                      <a:pPr marL="285750" marR="0" lvl="1" indent="0" algn="l" defTabSz="914400" rtl="0" eaLnBrk="1" fontAlgn="auto" latinLnBrk="0" hangingPunct="1">
                        <a:lnSpc>
                          <a:spcPct val="100000"/>
                        </a:lnSpc>
                        <a:spcBef>
                          <a:spcPts val="0"/>
                        </a:spcBef>
                        <a:spcAft>
                          <a:spcPts val="0"/>
                        </a:spcAft>
                        <a:buClrTx/>
                        <a:buSzTx/>
                        <a:buFont typeface="+mj-lt"/>
                        <a:buNone/>
                        <a:tabLst/>
                        <a:defRPr/>
                      </a:pPr>
                      <a:r>
                        <a:rPr lang="en-US" sz="800" b="0" i="1" kern="1200" cap="none" spc="0" dirty="0">
                          <a:ln w="0"/>
                          <a:solidFill>
                            <a:srgbClr val="474747"/>
                          </a:solidFill>
                          <a:effectLst/>
                          <a:latin typeface="Meta Offc Pro Normal" panose="020B0504030101020102" pitchFamily="34" charset="0"/>
                          <a:ea typeface="+mn-ea"/>
                          <a:cs typeface="+mn-cs"/>
                        </a:rPr>
                        <a:t>c1: </a:t>
                      </a:r>
                      <a:r>
                        <a:rPr lang="en-US" sz="800" b="0" i="1" kern="1200" cap="none" spc="0" baseline="0" dirty="0">
                          <a:ln w="0"/>
                          <a:solidFill>
                            <a:srgbClr val="474747"/>
                          </a:solidFill>
                          <a:effectLst/>
                          <a:latin typeface="Meta Offc Pro Normal" panose="020B0504030101020102" pitchFamily="34" charset="0"/>
                          <a:ea typeface="+mn-ea"/>
                          <a:cs typeface="+mn-cs"/>
                        </a:rPr>
                        <a:t>2017-26 Fraud BPM </a:t>
                      </a:r>
                      <a:br>
                        <a:rPr lang="en-US" sz="800" b="0" i="1" kern="1200" cap="none" spc="0" baseline="0" dirty="0">
                          <a:ln w="0"/>
                          <a:solidFill>
                            <a:srgbClr val="474747"/>
                          </a:solidFill>
                          <a:effectLst/>
                          <a:latin typeface="Meta Offc Pro Normal" panose="020B0504030101020102" pitchFamily="34" charset="0"/>
                          <a:ea typeface="+mn-ea"/>
                          <a:cs typeface="+mn-cs"/>
                        </a:rPr>
                      </a:br>
                      <a:r>
                        <a:rPr lang="en-US" sz="800" b="0" i="1" kern="1200" cap="none" spc="0" baseline="0" dirty="0">
                          <a:ln w="0"/>
                          <a:solidFill>
                            <a:srgbClr val="474747"/>
                          </a:solidFill>
                          <a:effectLst/>
                          <a:latin typeface="Meta Offc Pro Normal" panose="020B0504030101020102" pitchFamily="34" charset="0"/>
                          <a:ea typeface="+mn-ea"/>
                          <a:cs typeface="+mn-cs"/>
                        </a:rPr>
                        <a:t>Case Management Recovery</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800" b="0" i="0" u="none" strike="noStrike" kern="1200" cap="none" spc="0" normalizeH="0" baseline="0" noProof="0" dirty="0">
                          <a:ln w="0"/>
                          <a:solidFill>
                            <a:srgbClr val="474747"/>
                          </a:solidFill>
                          <a:effectLst/>
                          <a:uLnTx/>
                          <a:uFillTx/>
                          <a:latin typeface="Meta Offc Pro Normal" panose="020B0504030101020102" pitchFamily="34" charset="0"/>
                          <a:ea typeface="+mn-ea"/>
                          <a:cs typeface="+mn-cs"/>
                        </a:rPr>
                        <a:t>Dep</a:t>
                      </a:r>
                      <a:r>
                        <a:rPr lang="en-US" sz="800" b="0" i="0" kern="1200" cap="none" spc="0" dirty="0">
                          <a:ln w="0"/>
                          <a:solidFill>
                            <a:srgbClr val="474747"/>
                          </a:solidFill>
                          <a:effectLst/>
                          <a:latin typeface="Meta Offc Pro Normal" panose="020B0504030101020102" pitchFamily="34" charset="0"/>
                          <a:ea typeface="+mn-ea"/>
                          <a:cs typeface="+mn-cs"/>
                        </a:rPr>
                        <a:t> Fraud: Sandbox Migration (for DR Compliance)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Originations Decision Engine</a:t>
                      </a:r>
                      <a:endParaRPr lang="en-US" sz="800" b="0" i="1"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0">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DPL</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Legacy Capstone Retirement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DPL Enhancements (</a:t>
                      </a:r>
                      <a:r>
                        <a:rPr lang="en-US" sz="800" b="0" i="1" kern="1200" cap="none" spc="0" dirty="0">
                          <a:ln w="0"/>
                          <a:solidFill>
                            <a:srgbClr val="474747"/>
                          </a:solidFill>
                          <a:effectLst/>
                          <a:latin typeface="Meta Offc Pro Normal" panose="020B0504030101020102" pitchFamily="34" charset="0"/>
                          <a:ea typeface="+mn-ea"/>
                          <a:cs typeface="+mn-cs"/>
                        </a:rPr>
                        <a:t>10 In-Progress Items)</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startAt="3"/>
                        <a:tabLst/>
                        <a:defRPr/>
                      </a:pPr>
                      <a:r>
                        <a:rPr lang="en-US" sz="800" b="1" i="0" kern="1200" cap="none" spc="0" dirty="0">
                          <a:ln w="0"/>
                          <a:solidFill>
                            <a:srgbClr val="FF6000"/>
                          </a:solidFill>
                          <a:effectLst/>
                          <a:latin typeface="Meta Offc Pro Normal" panose="020B0504030101020102" pitchFamily="34" charset="0"/>
                          <a:ea typeface="+mn-ea"/>
                          <a:cs typeface="+mn-cs"/>
                        </a:rPr>
                        <a:t>Implement DPL Fraud Aggregator- </a:t>
                      </a:r>
                      <a:r>
                        <a:rPr lang="en-US" sz="800" b="1" i="0" kern="1200" cap="none" spc="0" dirty="0" err="1">
                          <a:ln w="0"/>
                          <a:solidFill>
                            <a:srgbClr val="FF6000"/>
                          </a:solidFill>
                          <a:effectLst/>
                          <a:latin typeface="Meta Offc Pro Normal" panose="020B0504030101020102" pitchFamily="34" charset="0"/>
                          <a:ea typeface="+mn-ea"/>
                          <a:cs typeface="+mn-cs"/>
                        </a:rPr>
                        <a:t>Simility</a:t>
                      </a:r>
                      <a:r>
                        <a:rPr lang="en-US" sz="800" b="1" i="0" kern="1200" cap="none" spc="0" dirty="0">
                          <a:ln w="0"/>
                          <a:solidFill>
                            <a:srgbClr val="FF6000"/>
                          </a:solidFill>
                          <a:effectLst/>
                          <a:latin typeface="Meta Offc Pro Normal" panose="020B0504030101020102" pitchFamily="34" charset="0"/>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startAt="3"/>
                        <a:tabLst/>
                        <a:defRPr/>
                      </a:pPr>
                      <a:r>
                        <a:rPr lang="en-US" sz="800" b="1" i="0" kern="1200" cap="none" spc="0" dirty="0">
                          <a:ln w="0"/>
                          <a:solidFill>
                            <a:srgbClr val="FF6000"/>
                          </a:solidFill>
                          <a:effectLst/>
                          <a:latin typeface="Meta Offc Pro Normal" panose="020B0504030101020102" pitchFamily="34" charset="0"/>
                          <a:ea typeface="+mn-ea"/>
                          <a:cs typeface="+mn-cs"/>
                        </a:rPr>
                        <a:t>DPL Credit Surge – Zest*</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0">
                <a:tc>
                  <a:txBody>
                    <a:bodyPr/>
                    <a:lstStyle/>
                    <a:p>
                      <a:pPr algn="r">
                        <a:lnSpc>
                          <a:spcPct val="100000"/>
                        </a:lnSpc>
                      </a:pPr>
                      <a:r>
                        <a:rPr lang="en-US" sz="1000" b="0" i="0">
                          <a:solidFill>
                            <a:srgbClr val="00548A"/>
                          </a:solidFill>
                          <a:latin typeface="Meta Offc Pro Normal" panose="020B0504030101020102" pitchFamily="34" charset="0"/>
                        </a:rPr>
                        <a:t>4</a:t>
                      </a:r>
                      <a:endParaRPr lang="en-US" sz="1000" b="0" i="0" dirty="0">
                        <a:solidFill>
                          <a:srgbClr val="00548A"/>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kern="1200" cap="none" spc="0" dirty="0">
                          <a:ln w="0"/>
                          <a:solidFill>
                            <a:srgbClr val="474747"/>
                          </a:solidFill>
                          <a:effectLst/>
                          <a:latin typeface="Meta Offc Pro Normal" panose="020B0504030101020102" pitchFamily="34" charset="0"/>
                          <a:ea typeface="+mn-ea"/>
                          <a:cs typeface="+mn-cs"/>
                        </a:rPr>
                        <a:t>FODS</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FODS Retirement and Decommission</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FODS Maintenance</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129391"/>
                  </a:ext>
                </a:extLst>
              </a:tr>
              <a:tr h="519507">
                <a:tc>
                  <a:txBody>
                    <a:bodyPr/>
                    <a:lstStyle/>
                    <a:p>
                      <a:pPr algn="r">
                        <a:lnSpc>
                          <a:spcPct val="100000"/>
                        </a:lnSpc>
                      </a:pPr>
                      <a:endParaRPr lang="en-US" sz="1000" b="0" i="0" dirty="0">
                        <a:solidFill>
                          <a:srgbClr val="00548A"/>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800" b="0" i="0"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kern="1200" cap="none" spc="0" baseline="0" dirty="0">
                          <a:ln w="0"/>
                          <a:solidFill>
                            <a:srgbClr val="FF6000"/>
                          </a:solidFill>
                          <a:effectLst/>
                          <a:latin typeface="Meta Offc Pro Normal" panose="020B0504030101020102" pitchFamily="34" charset="0"/>
                          <a:ea typeface="+mn-ea"/>
                          <a:cs typeface="+mn-cs"/>
                        </a:rPr>
                        <a:t>*Not in Plan</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7048712"/>
                  </a:ext>
                </a:extLst>
              </a:tr>
            </a:tbl>
          </a:graphicData>
        </a:graphic>
      </p:graphicFrame>
      <p:sp>
        <p:nvSpPr>
          <p:cNvPr id="20" name="Rounded Rectangle 19">
            <a:extLst>
              <a:ext uri="{FF2B5EF4-FFF2-40B4-BE49-F238E27FC236}">
                <a16:creationId xmlns:a16="http://schemas.microsoft.com/office/drawing/2014/main" id="{E035752D-63A3-9644-B4B5-39DEAAF571D1}"/>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1" name="Rounded Rectangle 20">
            <a:extLst>
              <a:ext uri="{FF2B5EF4-FFF2-40B4-BE49-F238E27FC236}">
                <a16:creationId xmlns:a16="http://schemas.microsoft.com/office/drawing/2014/main" id="{5F60111A-539E-8644-B9E7-3F52CB37FD2E}"/>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2" name="Rounded Rectangle 21">
            <a:extLst>
              <a:ext uri="{FF2B5EF4-FFF2-40B4-BE49-F238E27FC236}">
                <a16:creationId xmlns:a16="http://schemas.microsoft.com/office/drawing/2014/main" id="{8E310A22-B18B-524B-9830-91AF81EC9B8F}"/>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3" name="Rounded Rectangle 22">
            <a:extLst>
              <a:ext uri="{FF2B5EF4-FFF2-40B4-BE49-F238E27FC236}">
                <a16:creationId xmlns:a16="http://schemas.microsoft.com/office/drawing/2014/main" id="{DBA54F50-626D-4C4F-8026-74E8D5CAE1BB}"/>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4" name="Rounded Rectangle 23">
            <a:extLst>
              <a:ext uri="{FF2B5EF4-FFF2-40B4-BE49-F238E27FC236}">
                <a16:creationId xmlns:a16="http://schemas.microsoft.com/office/drawing/2014/main" id="{54FA5C98-12EC-054A-951B-9B7733F9600B}"/>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5" name="Rounded Rectangle 24">
            <a:extLst>
              <a:ext uri="{FF2B5EF4-FFF2-40B4-BE49-F238E27FC236}">
                <a16:creationId xmlns:a16="http://schemas.microsoft.com/office/drawing/2014/main" id="{1067E77E-2719-7743-A2B7-238F2F9B66F8}"/>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29" name="Text Placeholder 2">
            <a:extLst>
              <a:ext uri="{FF2B5EF4-FFF2-40B4-BE49-F238E27FC236}">
                <a16:creationId xmlns:a16="http://schemas.microsoft.com/office/drawing/2014/main" id="{4628A423-8DD2-B242-A1A1-AAE5D3E3050F}"/>
              </a:ext>
            </a:extLst>
          </p:cNvPr>
          <p:cNvSpPr>
            <a:spLocks noGrp="1"/>
          </p:cNvSpPr>
          <p:nvPr>
            <p:ph type="body" sz="quarter" idx="10"/>
          </p:nvPr>
        </p:nvSpPr>
        <p:spPr>
          <a:xfrm>
            <a:off x="457200" y="685799"/>
            <a:ext cx="11277600" cy="924545"/>
          </a:xfrm>
        </p:spPr>
        <p:txBody>
          <a:bodyPr>
            <a:normAutofit/>
          </a:bodyPr>
          <a:lstStyle/>
          <a:p>
            <a:r>
              <a:rPr lang="en-US" dirty="0"/>
              <a:t>2018 to 2020 Roadmap: Bank</a:t>
            </a:r>
          </a:p>
        </p:txBody>
      </p:sp>
      <p:sp>
        <p:nvSpPr>
          <p:cNvPr id="31" name="Rectangle 30">
            <a:extLst>
              <a:ext uri="{FF2B5EF4-FFF2-40B4-BE49-F238E27FC236}">
                <a16:creationId xmlns:a16="http://schemas.microsoft.com/office/drawing/2014/main" id="{2DEEB59E-8247-864E-8186-B205493EA54E}"/>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107" name="Group 106">
            <a:extLst>
              <a:ext uri="{FF2B5EF4-FFF2-40B4-BE49-F238E27FC236}">
                <a16:creationId xmlns:a16="http://schemas.microsoft.com/office/drawing/2014/main" id="{8AABF5F0-67F8-C14E-A4EE-AB1D77C5F513}"/>
              </a:ext>
            </a:extLst>
          </p:cNvPr>
          <p:cNvGrpSpPr/>
          <p:nvPr/>
        </p:nvGrpSpPr>
        <p:grpSpPr>
          <a:xfrm>
            <a:off x="9637826" y="1765561"/>
            <a:ext cx="1920416" cy="123111"/>
            <a:chOff x="9637826" y="1765561"/>
            <a:chExt cx="1920416" cy="123111"/>
          </a:xfrm>
        </p:grpSpPr>
        <p:grpSp>
          <p:nvGrpSpPr>
            <p:cNvPr id="108" name="Group 107">
              <a:extLst>
                <a:ext uri="{FF2B5EF4-FFF2-40B4-BE49-F238E27FC236}">
                  <a16:creationId xmlns:a16="http://schemas.microsoft.com/office/drawing/2014/main" id="{5540F4DE-1329-D841-B29F-EC131AFF0ADC}"/>
                </a:ext>
              </a:extLst>
            </p:cNvPr>
            <p:cNvGrpSpPr/>
            <p:nvPr/>
          </p:nvGrpSpPr>
          <p:grpSpPr>
            <a:xfrm>
              <a:off x="10872442" y="1765561"/>
              <a:ext cx="685800" cy="123111"/>
              <a:chOff x="10690420" y="1765561"/>
              <a:chExt cx="685800" cy="123111"/>
            </a:xfrm>
          </p:grpSpPr>
          <p:sp>
            <p:nvSpPr>
              <p:cNvPr id="112" name="Progress">
                <a:extLst>
                  <a:ext uri="{FF2B5EF4-FFF2-40B4-BE49-F238E27FC236}">
                    <a16:creationId xmlns:a16="http://schemas.microsoft.com/office/drawing/2014/main" id="{A50B49E7-F30B-0043-86DD-9BCF18A76D7F}"/>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3" name="TextBox 112">
                <a:extLst>
                  <a:ext uri="{FF2B5EF4-FFF2-40B4-BE49-F238E27FC236}">
                    <a16:creationId xmlns:a16="http://schemas.microsoft.com/office/drawing/2014/main" id="{3A603907-191E-C540-9672-E4FDDAC5B13A}"/>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09" name="Group 108">
              <a:extLst>
                <a:ext uri="{FF2B5EF4-FFF2-40B4-BE49-F238E27FC236}">
                  <a16:creationId xmlns:a16="http://schemas.microsoft.com/office/drawing/2014/main" id="{01E54B07-7C9A-444D-A1E4-FC54BFBA984C}"/>
                </a:ext>
              </a:extLst>
            </p:cNvPr>
            <p:cNvGrpSpPr/>
            <p:nvPr/>
          </p:nvGrpSpPr>
          <p:grpSpPr>
            <a:xfrm>
              <a:off x="9637826" y="1765561"/>
              <a:ext cx="1055115" cy="123111"/>
              <a:chOff x="9654540" y="1759593"/>
              <a:chExt cx="1055115" cy="123111"/>
            </a:xfrm>
          </p:grpSpPr>
          <p:sp>
            <p:nvSpPr>
              <p:cNvPr id="110" name="Progress">
                <a:extLst>
                  <a:ext uri="{FF2B5EF4-FFF2-40B4-BE49-F238E27FC236}">
                    <a16:creationId xmlns:a16="http://schemas.microsoft.com/office/drawing/2014/main" id="{A2F2294F-58B5-7E4B-AD12-FB1DD7CA8A05}"/>
                  </a:ext>
                </a:extLst>
              </p:cNvPr>
              <p:cNvSpPr/>
              <p:nvPr/>
            </p:nvSpPr>
            <p:spPr>
              <a:xfrm flipV="1">
                <a:off x="10294620" y="1784572"/>
                <a:ext cx="415035" cy="73152"/>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1" name="TextBox 110">
                <a:extLst>
                  <a:ext uri="{FF2B5EF4-FFF2-40B4-BE49-F238E27FC236}">
                    <a16:creationId xmlns:a16="http://schemas.microsoft.com/office/drawing/2014/main" id="{C0052B15-CAD9-4C42-BDF1-C9BE581A6B22}"/>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solidFill>
                      <a:schemeClr val="bg2">
                        <a:lumMod val="50000"/>
                      </a:schemeClr>
                    </a:solidFill>
                    <a:latin typeface="Meta Offc Pro Normal" panose="020B0504030101020102" pitchFamily="34" charset="0"/>
                  </a:rPr>
                  <a:t>Cloud Ready</a:t>
                </a:r>
              </a:p>
            </p:txBody>
          </p:sp>
        </p:grpSp>
      </p:grpSp>
      <p:grpSp>
        <p:nvGrpSpPr>
          <p:cNvPr id="3" name="Group 2">
            <a:extLst>
              <a:ext uri="{FF2B5EF4-FFF2-40B4-BE49-F238E27FC236}">
                <a16:creationId xmlns:a16="http://schemas.microsoft.com/office/drawing/2014/main" id="{861B29B3-46EE-F449-A359-547AD79E6473}"/>
              </a:ext>
            </a:extLst>
          </p:cNvPr>
          <p:cNvGrpSpPr/>
          <p:nvPr/>
        </p:nvGrpSpPr>
        <p:grpSpPr>
          <a:xfrm>
            <a:off x="4381638" y="4163173"/>
            <a:ext cx="2012849" cy="153888"/>
            <a:chOff x="4381638" y="4176368"/>
            <a:chExt cx="2012849" cy="153888"/>
          </a:xfrm>
        </p:grpSpPr>
        <p:sp>
          <p:nvSpPr>
            <p:cNvPr id="82" name="Progress">
              <a:extLst>
                <a:ext uri="{FF2B5EF4-FFF2-40B4-BE49-F238E27FC236}">
                  <a16:creationId xmlns:a16="http://schemas.microsoft.com/office/drawing/2014/main" id="{150EF5D1-73B0-7342-975C-037DF09C084D}"/>
                </a:ext>
              </a:extLst>
            </p:cNvPr>
            <p:cNvSpPr/>
            <p:nvPr/>
          </p:nvSpPr>
          <p:spPr>
            <a:xfrm>
              <a:off x="4381638" y="4212390"/>
              <a:ext cx="174615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84" name="TextBox 83">
              <a:extLst>
                <a:ext uri="{FF2B5EF4-FFF2-40B4-BE49-F238E27FC236}">
                  <a16:creationId xmlns:a16="http://schemas.microsoft.com/office/drawing/2014/main" id="{9EFA4579-533A-214B-8B23-AF6C1028F7C2}"/>
                </a:ext>
              </a:extLst>
            </p:cNvPr>
            <p:cNvSpPr txBox="1"/>
            <p:nvPr/>
          </p:nvSpPr>
          <p:spPr>
            <a:xfrm>
              <a:off x="6165887" y="4176368"/>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4a</a:t>
              </a:r>
            </a:p>
          </p:txBody>
        </p:sp>
      </p:grpSp>
      <p:grpSp>
        <p:nvGrpSpPr>
          <p:cNvPr id="10" name="Group 9">
            <a:extLst>
              <a:ext uri="{FF2B5EF4-FFF2-40B4-BE49-F238E27FC236}">
                <a16:creationId xmlns:a16="http://schemas.microsoft.com/office/drawing/2014/main" id="{E9BA1738-59D1-6A42-8241-0D20F08E74C1}"/>
              </a:ext>
            </a:extLst>
          </p:cNvPr>
          <p:cNvGrpSpPr/>
          <p:nvPr/>
        </p:nvGrpSpPr>
        <p:grpSpPr>
          <a:xfrm>
            <a:off x="4381638" y="3197418"/>
            <a:ext cx="1115046" cy="153888"/>
            <a:chOff x="4381638" y="3238633"/>
            <a:chExt cx="1115046" cy="153888"/>
          </a:xfrm>
        </p:grpSpPr>
        <p:sp>
          <p:nvSpPr>
            <p:cNvPr id="85" name="Progress">
              <a:extLst>
                <a:ext uri="{FF2B5EF4-FFF2-40B4-BE49-F238E27FC236}">
                  <a16:creationId xmlns:a16="http://schemas.microsoft.com/office/drawing/2014/main" id="{84E29C6C-A63D-3248-A741-7354FCA82EFC}"/>
                </a:ext>
              </a:extLst>
            </p:cNvPr>
            <p:cNvSpPr/>
            <p:nvPr/>
          </p:nvSpPr>
          <p:spPr>
            <a:xfrm>
              <a:off x="4381638" y="3255243"/>
              <a:ext cx="85901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86" name="TextBox 85">
              <a:extLst>
                <a:ext uri="{FF2B5EF4-FFF2-40B4-BE49-F238E27FC236}">
                  <a16:creationId xmlns:a16="http://schemas.microsoft.com/office/drawing/2014/main" id="{46053E87-4A6E-F14C-8345-472411370A83}"/>
                </a:ext>
              </a:extLst>
            </p:cNvPr>
            <p:cNvSpPr txBox="1"/>
            <p:nvPr/>
          </p:nvSpPr>
          <p:spPr>
            <a:xfrm>
              <a:off x="5268084" y="3238633"/>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2d</a:t>
              </a:r>
            </a:p>
          </p:txBody>
        </p:sp>
      </p:grpSp>
      <p:grpSp>
        <p:nvGrpSpPr>
          <p:cNvPr id="19" name="Group 18">
            <a:extLst>
              <a:ext uri="{FF2B5EF4-FFF2-40B4-BE49-F238E27FC236}">
                <a16:creationId xmlns:a16="http://schemas.microsoft.com/office/drawing/2014/main" id="{6949A772-4643-2647-B6FE-4DD66B1910EE}"/>
              </a:ext>
            </a:extLst>
          </p:cNvPr>
          <p:cNvGrpSpPr/>
          <p:nvPr/>
        </p:nvGrpSpPr>
        <p:grpSpPr>
          <a:xfrm>
            <a:off x="4385311" y="2114386"/>
            <a:ext cx="791684" cy="123111"/>
            <a:chOff x="4385311" y="2115616"/>
            <a:chExt cx="791684" cy="123111"/>
          </a:xfrm>
        </p:grpSpPr>
        <p:sp>
          <p:nvSpPr>
            <p:cNvPr id="83" name="TextBox 82">
              <a:extLst>
                <a:ext uri="{FF2B5EF4-FFF2-40B4-BE49-F238E27FC236}">
                  <a16:creationId xmlns:a16="http://schemas.microsoft.com/office/drawing/2014/main" id="{3F9146BE-07F8-774B-88AE-F57D9E0813CE}"/>
                </a:ext>
              </a:extLst>
            </p:cNvPr>
            <p:cNvSpPr txBox="1"/>
            <p:nvPr/>
          </p:nvSpPr>
          <p:spPr>
            <a:xfrm>
              <a:off x="4948395" y="2115616"/>
              <a:ext cx="228600" cy="123111"/>
            </a:xfrm>
            <a:prstGeom prst="rect">
              <a:avLst/>
            </a:prstGeom>
            <a:noFill/>
          </p:spPr>
          <p:txBody>
            <a:bodyPr wrap="square" lIns="0" tIns="0" rIns="45720" bIns="0" rtlCol="0" anchor="ctr" anchorCtr="0">
              <a:spAutoFit/>
            </a:bodyPr>
            <a:lstStyle/>
            <a:p>
              <a:r>
                <a:rPr lang="en-US" sz="800" dirty="0">
                  <a:latin typeface="Meta Offc Pro Normal" panose="020B0504030101020102" pitchFamily="34" charset="0"/>
                </a:rPr>
                <a:t>1a1</a:t>
              </a:r>
              <a:endParaRPr lang="en-US" sz="1000" dirty="0">
                <a:latin typeface="Meta Offc Pro Normal" panose="020B0504030101020102" pitchFamily="34" charset="0"/>
              </a:endParaRPr>
            </a:p>
          </p:txBody>
        </p:sp>
        <p:sp>
          <p:nvSpPr>
            <p:cNvPr id="88" name="Progress">
              <a:extLst>
                <a:ext uri="{FF2B5EF4-FFF2-40B4-BE49-F238E27FC236}">
                  <a16:creationId xmlns:a16="http://schemas.microsoft.com/office/drawing/2014/main" id="{5699FF2D-27AB-CA44-8E64-FD603B45F6BA}"/>
                </a:ext>
              </a:extLst>
            </p:cNvPr>
            <p:cNvSpPr/>
            <p:nvPr/>
          </p:nvSpPr>
          <p:spPr>
            <a:xfrm>
              <a:off x="4385311" y="2135668"/>
              <a:ext cx="50736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grpSp>
      <p:grpSp>
        <p:nvGrpSpPr>
          <p:cNvPr id="18" name="Group 17">
            <a:extLst>
              <a:ext uri="{FF2B5EF4-FFF2-40B4-BE49-F238E27FC236}">
                <a16:creationId xmlns:a16="http://schemas.microsoft.com/office/drawing/2014/main" id="{5C3003F9-6394-0845-BA87-2AC557F702BA}"/>
              </a:ext>
            </a:extLst>
          </p:cNvPr>
          <p:cNvGrpSpPr/>
          <p:nvPr/>
        </p:nvGrpSpPr>
        <p:grpSpPr>
          <a:xfrm>
            <a:off x="4385311" y="2253448"/>
            <a:ext cx="745020" cy="123111"/>
            <a:chOff x="4385311" y="2235353"/>
            <a:chExt cx="745020" cy="123111"/>
          </a:xfrm>
        </p:grpSpPr>
        <p:sp>
          <p:nvSpPr>
            <p:cNvPr id="89" name="TextBox 88">
              <a:extLst>
                <a:ext uri="{FF2B5EF4-FFF2-40B4-BE49-F238E27FC236}">
                  <a16:creationId xmlns:a16="http://schemas.microsoft.com/office/drawing/2014/main" id="{50706D70-EA62-0448-A5E6-C6667332064F}"/>
                </a:ext>
              </a:extLst>
            </p:cNvPr>
            <p:cNvSpPr txBox="1"/>
            <p:nvPr/>
          </p:nvSpPr>
          <p:spPr>
            <a:xfrm>
              <a:off x="4901731" y="2235353"/>
              <a:ext cx="228600" cy="123111"/>
            </a:xfrm>
            <a:prstGeom prst="rect">
              <a:avLst/>
            </a:prstGeom>
            <a:noFill/>
          </p:spPr>
          <p:txBody>
            <a:bodyPr wrap="square" lIns="0" tIns="0" rIns="45720" bIns="0" rtlCol="0" anchor="ctr" anchorCtr="0">
              <a:spAutoFit/>
            </a:bodyPr>
            <a:lstStyle/>
            <a:p>
              <a:r>
                <a:rPr lang="en-US" sz="800" dirty="0">
                  <a:latin typeface="Meta Offc Pro Normal" panose="020B0504030101020102" pitchFamily="34" charset="0"/>
                </a:rPr>
                <a:t>1a2</a:t>
              </a:r>
              <a:endParaRPr lang="en-US" sz="1000" dirty="0">
                <a:latin typeface="Meta Offc Pro Normal" panose="020B0504030101020102" pitchFamily="34" charset="0"/>
              </a:endParaRPr>
            </a:p>
          </p:txBody>
        </p:sp>
        <p:sp>
          <p:nvSpPr>
            <p:cNvPr id="90" name="Progress">
              <a:extLst>
                <a:ext uri="{FF2B5EF4-FFF2-40B4-BE49-F238E27FC236}">
                  <a16:creationId xmlns:a16="http://schemas.microsoft.com/office/drawing/2014/main" id="{1D66B6C1-F6B5-7F49-8E88-5E57B3092BAE}"/>
                </a:ext>
              </a:extLst>
            </p:cNvPr>
            <p:cNvSpPr/>
            <p:nvPr/>
          </p:nvSpPr>
          <p:spPr>
            <a:xfrm>
              <a:off x="4385311" y="2254132"/>
              <a:ext cx="45670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grpSp>
      <p:grpSp>
        <p:nvGrpSpPr>
          <p:cNvPr id="2" name="Group 1">
            <a:extLst>
              <a:ext uri="{FF2B5EF4-FFF2-40B4-BE49-F238E27FC236}">
                <a16:creationId xmlns:a16="http://schemas.microsoft.com/office/drawing/2014/main" id="{40EEB8E5-E935-8A48-910C-70686CDEBFA0}"/>
              </a:ext>
            </a:extLst>
          </p:cNvPr>
          <p:cNvGrpSpPr/>
          <p:nvPr/>
        </p:nvGrpSpPr>
        <p:grpSpPr>
          <a:xfrm>
            <a:off x="4381638" y="4342365"/>
            <a:ext cx="2012849" cy="153888"/>
            <a:chOff x="4381638" y="4316455"/>
            <a:chExt cx="2012849" cy="153888"/>
          </a:xfrm>
        </p:grpSpPr>
        <p:sp>
          <p:nvSpPr>
            <p:cNvPr id="87" name="TextBox 86">
              <a:extLst>
                <a:ext uri="{FF2B5EF4-FFF2-40B4-BE49-F238E27FC236}">
                  <a16:creationId xmlns:a16="http://schemas.microsoft.com/office/drawing/2014/main" id="{33E83570-B09E-494F-AB1F-3EDF34EE3DA7}"/>
                </a:ext>
              </a:extLst>
            </p:cNvPr>
            <p:cNvSpPr txBox="1"/>
            <p:nvPr/>
          </p:nvSpPr>
          <p:spPr>
            <a:xfrm>
              <a:off x="6165887" y="4316455"/>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4b</a:t>
              </a:r>
            </a:p>
          </p:txBody>
        </p:sp>
        <p:sp>
          <p:nvSpPr>
            <p:cNvPr id="91" name="Progress">
              <a:extLst>
                <a:ext uri="{FF2B5EF4-FFF2-40B4-BE49-F238E27FC236}">
                  <a16:creationId xmlns:a16="http://schemas.microsoft.com/office/drawing/2014/main" id="{E09FC8A8-672E-A042-9BBB-C7B0D5A5D765}"/>
                </a:ext>
              </a:extLst>
            </p:cNvPr>
            <p:cNvSpPr/>
            <p:nvPr/>
          </p:nvSpPr>
          <p:spPr>
            <a:xfrm>
              <a:off x="4381638" y="4352787"/>
              <a:ext cx="174615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grpSp>
      <p:grpSp>
        <p:nvGrpSpPr>
          <p:cNvPr id="16" name="Group 15">
            <a:extLst>
              <a:ext uri="{FF2B5EF4-FFF2-40B4-BE49-F238E27FC236}">
                <a16:creationId xmlns:a16="http://schemas.microsoft.com/office/drawing/2014/main" id="{8D5BFE93-B490-D742-AF69-DDBE6C26096B}"/>
              </a:ext>
            </a:extLst>
          </p:cNvPr>
          <p:cNvGrpSpPr/>
          <p:nvPr/>
        </p:nvGrpSpPr>
        <p:grpSpPr>
          <a:xfrm>
            <a:off x="4385311" y="2572439"/>
            <a:ext cx="945563" cy="153888"/>
            <a:chOff x="4385311" y="2592615"/>
            <a:chExt cx="945563" cy="153888"/>
          </a:xfrm>
        </p:grpSpPr>
        <p:sp>
          <p:nvSpPr>
            <p:cNvPr id="95" name="Progress">
              <a:extLst>
                <a:ext uri="{FF2B5EF4-FFF2-40B4-BE49-F238E27FC236}">
                  <a16:creationId xmlns:a16="http://schemas.microsoft.com/office/drawing/2014/main" id="{3F881F21-4C2F-DC45-A5BF-71803BF3D689}"/>
                </a:ext>
              </a:extLst>
            </p:cNvPr>
            <p:cNvSpPr/>
            <p:nvPr/>
          </p:nvSpPr>
          <p:spPr>
            <a:xfrm>
              <a:off x="4385311" y="2640364"/>
              <a:ext cx="68369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96" name="TextBox 95">
              <a:extLst>
                <a:ext uri="{FF2B5EF4-FFF2-40B4-BE49-F238E27FC236}">
                  <a16:creationId xmlns:a16="http://schemas.microsoft.com/office/drawing/2014/main" id="{56554830-CA71-A44D-9D71-BD534E570EEF}"/>
                </a:ext>
              </a:extLst>
            </p:cNvPr>
            <p:cNvSpPr txBox="1"/>
            <p:nvPr/>
          </p:nvSpPr>
          <p:spPr>
            <a:xfrm>
              <a:off x="5102274" y="2592615"/>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2a</a:t>
              </a:r>
            </a:p>
          </p:txBody>
        </p:sp>
      </p:grpSp>
      <p:grpSp>
        <p:nvGrpSpPr>
          <p:cNvPr id="15" name="Group 14">
            <a:extLst>
              <a:ext uri="{FF2B5EF4-FFF2-40B4-BE49-F238E27FC236}">
                <a16:creationId xmlns:a16="http://schemas.microsoft.com/office/drawing/2014/main" id="{00F41A12-2BB3-9B45-B480-CA4AC1F1D464}"/>
              </a:ext>
            </a:extLst>
          </p:cNvPr>
          <p:cNvGrpSpPr/>
          <p:nvPr/>
        </p:nvGrpSpPr>
        <p:grpSpPr>
          <a:xfrm>
            <a:off x="4385311" y="2736378"/>
            <a:ext cx="1959048" cy="153888"/>
            <a:chOff x="4385311" y="2722936"/>
            <a:chExt cx="1959048" cy="153888"/>
          </a:xfrm>
        </p:grpSpPr>
        <p:sp>
          <p:nvSpPr>
            <p:cNvPr id="94" name="Progress">
              <a:extLst>
                <a:ext uri="{FF2B5EF4-FFF2-40B4-BE49-F238E27FC236}">
                  <a16:creationId xmlns:a16="http://schemas.microsoft.com/office/drawing/2014/main" id="{BEA18CD5-50FA-8C47-9E90-A1BA33299E42}"/>
                </a:ext>
              </a:extLst>
            </p:cNvPr>
            <p:cNvSpPr/>
            <p:nvPr/>
          </p:nvSpPr>
          <p:spPr>
            <a:xfrm>
              <a:off x="4385311" y="2766800"/>
              <a:ext cx="171953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97" name="TextBox 96">
              <a:extLst>
                <a:ext uri="{FF2B5EF4-FFF2-40B4-BE49-F238E27FC236}">
                  <a16:creationId xmlns:a16="http://schemas.microsoft.com/office/drawing/2014/main" id="{551442A6-E708-7C4C-8EB1-86CBDAA951F3}"/>
                </a:ext>
              </a:extLst>
            </p:cNvPr>
            <p:cNvSpPr txBox="1"/>
            <p:nvPr/>
          </p:nvSpPr>
          <p:spPr>
            <a:xfrm>
              <a:off x="6115759" y="2722936"/>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2b</a:t>
              </a:r>
            </a:p>
          </p:txBody>
        </p:sp>
      </p:grpSp>
      <p:grpSp>
        <p:nvGrpSpPr>
          <p:cNvPr id="11" name="Group 10">
            <a:extLst>
              <a:ext uri="{FF2B5EF4-FFF2-40B4-BE49-F238E27FC236}">
                <a16:creationId xmlns:a16="http://schemas.microsoft.com/office/drawing/2014/main" id="{8DA51CF7-345D-FD4C-B0FC-DCB4F17737EB}"/>
              </a:ext>
            </a:extLst>
          </p:cNvPr>
          <p:cNvGrpSpPr/>
          <p:nvPr/>
        </p:nvGrpSpPr>
        <p:grpSpPr>
          <a:xfrm>
            <a:off x="4385311" y="3064256"/>
            <a:ext cx="821322" cy="123111"/>
            <a:chOff x="4385311" y="2996850"/>
            <a:chExt cx="821322" cy="123111"/>
          </a:xfrm>
        </p:grpSpPr>
        <p:sp>
          <p:nvSpPr>
            <p:cNvPr id="98" name="TextBox 97">
              <a:extLst>
                <a:ext uri="{FF2B5EF4-FFF2-40B4-BE49-F238E27FC236}">
                  <a16:creationId xmlns:a16="http://schemas.microsoft.com/office/drawing/2014/main" id="{0006D62A-F2A0-1548-BED9-8EFF861FA4C3}"/>
                </a:ext>
              </a:extLst>
            </p:cNvPr>
            <p:cNvSpPr txBox="1"/>
            <p:nvPr/>
          </p:nvSpPr>
          <p:spPr>
            <a:xfrm>
              <a:off x="4931369" y="2996850"/>
              <a:ext cx="275264" cy="123111"/>
            </a:xfrm>
            <a:prstGeom prst="rect">
              <a:avLst/>
            </a:prstGeom>
            <a:noFill/>
          </p:spPr>
          <p:txBody>
            <a:bodyPr wrap="square" lIns="0" tIns="0" rIns="45720" bIns="0" rtlCol="0" anchor="ctr" anchorCtr="0">
              <a:spAutoFit/>
            </a:bodyPr>
            <a:lstStyle/>
            <a:p>
              <a:r>
                <a:rPr lang="en-US" sz="800" dirty="0">
                  <a:latin typeface="Meta Offc Pro Normal" panose="020B0504030101020102" pitchFamily="34" charset="0"/>
                </a:rPr>
                <a:t>2c1</a:t>
              </a:r>
              <a:endParaRPr lang="en-US" sz="1000" dirty="0">
                <a:latin typeface="Meta Offc Pro Normal" panose="020B0504030101020102" pitchFamily="34" charset="0"/>
              </a:endParaRPr>
            </a:p>
          </p:txBody>
        </p:sp>
        <p:sp>
          <p:nvSpPr>
            <p:cNvPr id="99" name="Progress">
              <a:extLst>
                <a:ext uri="{FF2B5EF4-FFF2-40B4-BE49-F238E27FC236}">
                  <a16:creationId xmlns:a16="http://schemas.microsoft.com/office/drawing/2014/main" id="{8A68260D-0274-8A4A-A70B-BFD72712FBF0}"/>
                </a:ext>
              </a:extLst>
            </p:cNvPr>
            <p:cNvSpPr/>
            <p:nvPr/>
          </p:nvSpPr>
          <p:spPr>
            <a:xfrm>
              <a:off x="4385311" y="3013704"/>
              <a:ext cx="50736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grpSp>
      <p:grpSp>
        <p:nvGrpSpPr>
          <p:cNvPr id="8" name="Group 7">
            <a:extLst>
              <a:ext uri="{FF2B5EF4-FFF2-40B4-BE49-F238E27FC236}">
                <a16:creationId xmlns:a16="http://schemas.microsoft.com/office/drawing/2014/main" id="{FEF2062A-200B-124F-AA24-858CBC91765B}"/>
              </a:ext>
            </a:extLst>
          </p:cNvPr>
          <p:cNvGrpSpPr/>
          <p:nvPr/>
        </p:nvGrpSpPr>
        <p:grpSpPr>
          <a:xfrm>
            <a:off x="4387649" y="3545584"/>
            <a:ext cx="1494554" cy="153888"/>
            <a:chOff x="4387649" y="3554209"/>
            <a:chExt cx="1494554" cy="153888"/>
          </a:xfrm>
        </p:grpSpPr>
        <p:sp>
          <p:nvSpPr>
            <p:cNvPr id="102" name="Progress">
              <a:extLst>
                <a:ext uri="{FF2B5EF4-FFF2-40B4-BE49-F238E27FC236}">
                  <a16:creationId xmlns:a16="http://schemas.microsoft.com/office/drawing/2014/main" id="{750BF535-5A36-8049-9014-AB500B2079E1}"/>
                </a:ext>
              </a:extLst>
            </p:cNvPr>
            <p:cNvSpPr/>
            <p:nvPr/>
          </p:nvSpPr>
          <p:spPr>
            <a:xfrm>
              <a:off x="4387649" y="3591282"/>
              <a:ext cx="123852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103" name="TextBox 102">
              <a:extLst>
                <a:ext uri="{FF2B5EF4-FFF2-40B4-BE49-F238E27FC236}">
                  <a16:creationId xmlns:a16="http://schemas.microsoft.com/office/drawing/2014/main" id="{6459073F-BC3F-064B-ADEB-6DB1FF573E6C}"/>
                </a:ext>
              </a:extLst>
            </p:cNvPr>
            <p:cNvSpPr txBox="1"/>
            <p:nvPr/>
          </p:nvSpPr>
          <p:spPr>
            <a:xfrm>
              <a:off x="5653603" y="3554209"/>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3a</a:t>
              </a:r>
            </a:p>
          </p:txBody>
        </p:sp>
      </p:grpSp>
      <p:grpSp>
        <p:nvGrpSpPr>
          <p:cNvPr id="7" name="Group 6">
            <a:extLst>
              <a:ext uri="{FF2B5EF4-FFF2-40B4-BE49-F238E27FC236}">
                <a16:creationId xmlns:a16="http://schemas.microsoft.com/office/drawing/2014/main" id="{B728C354-999D-2C47-8857-9CA7D442A84D}"/>
              </a:ext>
            </a:extLst>
          </p:cNvPr>
          <p:cNvGrpSpPr/>
          <p:nvPr/>
        </p:nvGrpSpPr>
        <p:grpSpPr>
          <a:xfrm>
            <a:off x="4387650" y="3683083"/>
            <a:ext cx="4573523" cy="153888"/>
            <a:chOff x="4387650" y="3687069"/>
            <a:chExt cx="4573523" cy="153888"/>
          </a:xfrm>
        </p:grpSpPr>
        <p:sp>
          <p:nvSpPr>
            <p:cNvPr id="104" name="TextBox 103">
              <a:extLst>
                <a:ext uri="{FF2B5EF4-FFF2-40B4-BE49-F238E27FC236}">
                  <a16:creationId xmlns:a16="http://schemas.microsoft.com/office/drawing/2014/main" id="{5F0A1ED8-3D34-8541-BE06-1DB568446AAB}"/>
                </a:ext>
              </a:extLst>
            </p:cNvPr>
            <p:cNvSpPr txBox="1"/>
            <p:nvPr/>
          </p:nvSpPr>
          <p:spPr>
            <a:xfrm>
              <a:off x="8732573" y="3687069"/>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3b</a:t>
              </a:r>
            </a:p>
          </p:txBody>
        </p:sp>
        <p:grpSp>
          <p:nvGrpSpPr>
            <p:cNvPr id="6" name="Group 5">
              <a:extLst>
                <a:ext uri="{FF2B5EF4-FFF2-40B4-BE49-F238E27FC236}">
                  <a16:creationId xmlns:a16="http://schemas.microsoft.com/office/drawing/2014/main" id="{31B89221-5E59-1B4D-A05E-D30A8EA605C8}"/>
                </a:ext>
              </a:extLst>
            </p:cNvPr>
            <p:cNvGrpSpPr/>
            <p:nvPr/>
          </p:nvGrpSpPr>
          <p:grpSpPr>
            <a:xfrm>
              <a:off x="4387650" y="3718293"/>
              <a:ext cx="4302810" cy="93420"/>
              <a:chOff x="4387650" y="3718293"/>
              <a:chExt cx="4302810" cy="93420"/>
            </a:xfrm>
          </p:grpSpPr>
          <p:sp>
            <p:nvSpPr>
              <p:cNvPr id="101" name="Progress">
                <a:extLst>
                  <a:ext uri="{FF2B5EF4-FFF2-40B4-BE49-F238E27FC236}">
                    <a16:creationId xmlns:a16="http://schemas.microsoft.com/office/drawing/2014/main" id="{3432C05B-2149-3147-9E61-CDC92C948331}"/>
                  </a:ext>
                </a:extLst>
              </p:cNvPr>
              <p:cNvSpPr/>
              <p:nvPr/>
            </p:nvSpPr>
            <p:spPr>
              <a:xfrm>
                <a:off x="4387650" y="3718293"/>
                <a:ext cx="430281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105" name="Progress">
                <a:extLst>
                  <a:ext uri="{FF2B5EF4-FFF2-40B4-BE49-F238E27FC236}">
                    <a16:creationId xmlns:a16="http://schemas.microsoft.com/office/drawing/2014/main" id="{F6F84A13-B8A8-2645-8509-A748598F360D}"/>
                  </a:ext>
                </a:extLst>
              </p:cNvPr>
              <p:cNvSpPr/>
              <p:nvPr/>
            </p:nvSpPr>
            <p:spPr>
              <a:xfrm>
                <a:off x="6602234" y="3720273"/>
                <a:ext cx="2088225"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grpSp>
      <p:grpSp>
        <p:nvGrpSpPr>
          <p:cNvPr id="5" name="Group 4">
            <a:extLst>
              <a:ext uri="{FF2B5EF4-FFF2-40B4-BE49-F238E27FC236}">
                <a16:creationId xmlns:a16="http://schemas.microsoft.com/office/drawing/2014/main" id="{36C2110B-82ED-F34F-BB21-A483E318FEA0}"/>
              </a:ext>
            </a:extLst>
          </p:cNvPr>
          <p:cNvGrpSpPr/>
          <p:nvPr/>
        </p:nvGrpSpPr>
        <p:grpSpPr>
          <a:xfrm>
            <a:off x="5018658" y="3820582"/>
            <a:ext cx="1495008" cy="153888"/>
            <a:chOff x="5018658" y="3809459"/>
            <a:chExt cx="1495008" cy="153888"/>
          </a:xfrm>
        </p:grpSpPr>
        <p:sp>
          <p:nvSpPr>
            <p:cNvPr id="114" name="Progress">
              <a:extLst>
                <a:ext uri="{FF2B5EF4-FFF2-40B4-BE49-F238E27FC236}">
                  <a16:creationId xmlns:a16="http://schemas.microsoft.com/office/drawing/2014/main" id="{D71B5803-36D0-1D44-8CB4-2ACE94EED034}"/>
                </a:ext>
              </a:extLst>
            </p:cNvPr>
            <p:cNvSpPr/>
            <p:nvPr/>
          </p:nvSpPr>
          <p:spPr>
            <a:xfrm>
              <a:off x="5018658" y="3845304"/>
              <a:ext cx="123852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15" name="TextBox 114">
              <a:extLst>
                <a:ext uri="{FF2B5EF4-FFF2-40B4-BE49-F238E27FC236}">
                  <a16:creationId xmlns:a16="http://schemas.microsoft.com/office/drawing/2014/main" id="{F97EAE01-1446-4144-AFC3-961FC68E220C}"/>
                </a:ext>
              </a:extLst>
            </p:cNvPr>
            <p:cNvSpPr txBox="1"/>
            <p:nvPr/>
          </p:nvSpPr>
          <p:spPr>
            <a:xfrm>
              <a:off x="6285066" y="3809459"/>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3c</a:t>
              </a:r>
            </a:p>
          </p:txBody>
        </p:sp>
      </p:grpSp>
      <p:grpSp>
        <p:nvGrpSpPr>
          <p:cNvPr id="17" name="Group 16">
            <a:extLst>
              <a:ext uri="{FF2B5EF4-FFF2-40B4-BE49-F238E27FC236}">
                <a16:creationId xmlns:a16="http://schemas.microsoft.com/office/drawing/2014/main" id="{CAAA2CBF-9754-2C4F-962F-18673C630AEE}"/>
              </a:ext>
            </a:extLst>
          </p:cNvPr>
          <p:cNvGrpSpPr/>
          <p:nvPr/>
        </p:nvGrpSpPr>
        <p:grpSpPr>
          <a:xfrm>
            <a:off x="5152100" y="2392510"/>
            <a:ext cx="1333680" cy="153888"/>
            <a:chOff x="5152100" y="2340292"/>
            <a:chExt cx="1333680" cy="153888"/>
          </a:xfrm>
        </p:grpSpPr>
        <p:sp>
          <p:nvSpPr>
            <p:cNvPr id="116" name="Progress">
              <a:extLst>
                <a:ext uri="{FF2B5EF4-FFF2-40B4-BE49-F238E27FC236}">
                  <a16:creationId xmlns:a16="http://schemas.microsoft.com/office/drawing/2014/main" id="{717C7E1E-9968-1149-B6C0-D7786028798A}"/>
                </a:ext>
              </a:extLst>
            </p:cNvPr>
            <p:cNvSpPr/>
            <p:nvPr/>
          </p:nvSpPr>
          <p:spPr>
            <a:xfrm>
              <a:off x="5152100" y="2372595"/>
              <a:ext cx="10707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17" name="TextBox 116">
              <a:extLst>
                <a:ext uri="{FF2B5EF4-FFF2-40B4-BE49-F238E27FC236}">
                  <a16:creationId xmlns:a16="http://schemas.microsoft.com/office/drawing/2014/main" id="{FFDFB009-224A-A14A-BEAC-C39DC9F9B752}"/>
                </a:ext>
              </a:extLst>
            </p:cNvPr>
            <p:cNvSpPr txBox="1"/>
            <p:nvPr/>
          </p:nvSpPr>
          <p:spPr>
            <a:xfrm>
              <a:off x="6257180" y="2340292"/>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1b</a:t>
              </a:r>
            </a:p>
          </p:txBody>
        </p:sp>
      </p:grpSp>
      <p:grpSp>
        <p:nvGrpSpPr>
          <p:cNvPr id="9" name="Group 8">
            <a:extLst>
              <a:ext uri="{FF2B5EF4-FFF2-40B4-BE49-F238E27FC236}">
                <a16:creationId xmlns:a16="http://schemas.microsoft.com/office/drawing/2014/main" id="{0F10F9F8-C8F3-D347-AA5D-86CD02982C8F}"/>
              </a:ext>
            </a:extLst>
          </p:cNvPr>
          <p:cNvGrpSpPr/>
          <p:nvPr/>
        </p:nvGrpSpPr>
        <p:grpSpPr>
          <a:xfrm>
            <a:off x="5154690" y="3361357"/>
            <a:ext cx="1331090" cy="153888"/>
            <a:chOff x="5154690" y="3354240"/>
            <a:chExt cx="1331090" cy="153888"/>
          </a:xfrm>
        </p:grpSpPr>
        <p:sp>
          <p:nvSpPr>
            <p:cNvPr id="106" name="TextBox 105">
              <a:extLst>
                <a:ext uri="{FF2B5EF4-FFF2-40B4-BE49-F238E27FC236}">
                  <a16:creationId xmlns:a16="http://schemas.microsoft.com/office/drawing/2014/main" id="{094B6AC1-43A5-5846-A2AD-F229DED4163B}"/>
                </a:ext>
              </a:extLst>
            </p:cNvPr>
            <p:cNvSpPr txBox="1"/>
            <p:nvPr/>
          </p:nvSpPr>
          <p:spPr>
            <a:xfrm>
              <a:off x="6257180" y="3354240"/>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2e</a:t>
              </a:r>
            </a:p>
          </p:txBody>
        </p:sp>
        <p:sp>
          <p:nvSpPr>
            <p:cNvPr id="118" name="Progress">
              <a:extLst>
                <a:ext uri="{FF2B5EF4-FFF2-40B4-BE49-F238E27FC236}">
                  <a16:creationId xmlns:a16="http://schemas.microsoft.com/office/drawing/2014/main" id="{565B83E5-E1FE-1E4D-A012-C4AC7C709D70}"/>
                </a:ext>
              </a:extLst>
            </p:cNvPr>
            <p:cNvSpPr/>
            <p:nvPr/>
          </p:nvSpPr>
          <p:spPr>
            <a:xfrm>
              <a:off x="5154690" y="3379483"/>
              <a:ext cx="10707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grpSp>
      <p:grpSp>
        <p:nvGrpSpPr>
          <p:cNvPr id="4" name="Group 3">
            <a:extLst>
              <a:ext uri="{FF2B5EF4-FFF2-40B4-BE49-F238E27FC236}">
                <a16:creationId xmlns:a16="http://schemas.microsoft.com/office/drawing/2014/main" id="{5A0C0F20-74FC-9144-91E7-8D68B96DEA4A}"/>
              </a:ext>
            </a:extLst>
          </p:cNvPr>
          <p:cNvGrpSpPr/>
          <p:nvPr/>
        </p:nvGrpSpPr>
        <p:grpSpPr>
          <a:xfrm>
            <a:off x="5019257" y="3958081"/>
            <a:ext cx="1488521" cy="153888"/>
            <a:chOff x="5019257" y="3935408"/>
            <a:chExt cx="1488521" cy="153888"/>
          </a:xfrm>
        </p:grpSpPr>
        <p:sp>
          <p:nvSpPr>
            <p:cNvPr id="119" name="Progress">
              <a:extLst>
                <a:ext uri="{FF2B5EF4-FFF2-40B4-BE49-F238E27FC236}">
                  <a16:creationId xmlns:a16="http://schemas.microsoft.com/office/drawing/2014/main" id="{736E4DF0-8651-EC4F-9A0F-A98A6F5B5DF0}"/>
                </a:ext>
              </a:extLst>
            </p:cNvPr>
            <p:cNvSpPr/>
            <p:nvPr/>
          </p:nvSpPr>
          <p:spPr>
            <a:xfrm>
              <a:off x="5019257" y="3972315"/>
              <a:ext cx="122921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20" name="TextBox 119">
              <a:extLst>
                <a:ext uri="{FF2B5EF4-FFF2-40B4-BE49-F238E27FC236}">
                  <a16:creationId xmlns:a16="http://schemas.microsoft.com/office/drawing/2014/main" id="{8D9F156D-1F86-C546-A3FA-A0BF14E5A08E}"/>
                </a:ext>
              </a:extLst>
            </p:cNvPr>
            <p:cNvSpPr txBox="1"/>
            <p:nvPr/>
          </p:nvSpPr>
          <p:spPr>
            <a:xfrm>
              <a:off x="6279178" y="3935408"/>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3d</a:t>
              </a:r>
            </a:p>
          </p:txBody>
        </p:sp>
      </p:grpSp>
      <p:grpSp>
        <p:nvGrpSpPr>
          <p:cNvPr id="27" name="Group 26">
            <a:extLst>
              <a:ext uri="{FF2B5EF4-FFF2-40B4-BE49-F238E27FC236}">
                <a16:creationId xmlns:a16="http://schemas.microsoft.com/office/drawing/2014/main" id="{1A1D26DC-50E1-1149-A9F9-0F725DC21420}"/>
              </a:ext>
            </a:extLst>
          </p:cNvPr>
          <p:cNvGrpSpPr/>
          <p:nvPr/>
        </p:nvGrpSpPr>
        <p:grpSpPr>
          <a:xfrm>
            <a:off x="4385312" y="1944547"/>
            <a:ext cx="4613889" cy="153888"/>
            <a:chOff x="4385312" y="1979674"/>
            <a:chExt cx="4613889" cy="153888"/>
          </a:xfrm>
        </p:grpSpPr>
        <p:grpSp>
          <p:nvGrpSpPr>
            <p:cNvPr id="26" name="Group 25">
              <a:extLst>
                <a:ext uri="{FF2B5EF4-FFF2-40B4-BE49-F238E27FC236}">
                  <a16:creationId xmlns:a16="http://schemas.microsoft.com/office/drawing/2014/main" id="{B65F7CD7-6F5B-974B-8FCF-496AF28DE636}"/>
                </a:ext>
              </a:extLst>
            </p:cNvPr>
            <p:cNvGrpSpPr/>
            <p:nvPr/>
          </p:nvGrpSpPr>
          <p:grpSpPr>
            <a:xfrm>
              <a:off x="4385312" y="2017204"/>
              <a:ext cx="4357858" cy="91440"/>
              <a:chOff x="4385312" y="2017204"/>
              <a:chExt cx="4357858" cy="91440"/>
            </a:xfrm>
          </p:grpSpPr>
          <p:sp>
            <p:nvSpPr>
              <p:cNvPr id="81" name="Progress">
                <a:extLst>
                  <a:ext uri="{FF2B5EF4-FFF2-40B4-BE49-F238E27FC236}">
                    <a16:creationId xmlns:a16="http://schemas.microsoft.com/office/drawing/2014/main" id="{76F65DDF-06F5-3D41-B42C-9AFDF6B0F128}"/>
                  </a:ext>
                </a:extLst>
              </p:cNvPr>
              <p:cNvSpPr/>
              <p:nvPr/>
            </p:nvSpPr>
            <p:spPr>
              <a:xfrm>
                <a:off x="4385312" y="2017204"/>
                <a:ext cx="435785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92" name="Progress">
                <a:extLst>
                  <a:ext uri="{FF2B5EF4-FFF2-40B4-BE49-F238E27FC236}">
                    <a16:creationId xmlns:a16="http://schemas.microsoft.com/office/drawing/2014/main" id="{040EC8BC-8D07-1F49-9CDB-2A65E31B039E}"/>
                  </a:ext>
                </a:extLst>
              </p:cNvPr>
              <p:cNvSpPr/>
              <p:nvPr/>
            </p:nvSpPr>
            <p:spPr>
              <a:xfrm>
                <a:off x="6602234" y="2017204"/>
                <a:ext cx="2140935"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sp>
          <p:nvSpPr>
            <p:cNvPr id="121" name="TextBox 120">
              <a:extLst>
                <a:ext uri="{FF2B5EF4-FFF2-40B4-BE49-F238E27FC236}">
                  <a16:creationId xmlns:a16="http://schemas.microsoft.com/office/drawing/2014/main" id="{C1B6C8E7-8D1B-BA41-8008-5A01DFC28EC3}"/>
                </a:ext>
              </a:extLst>
            </p:cNvPr>
            <p:cNvSpPr txBox="1"/>
            <p:nvPr/>
          </p:nvSpPr>
          <p:spPr>
            <a:xfrm>
              <a:off x="8770601" y="1979674"/>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1a</a:t>
              </a:r>
            </a:p>
          </p:txBody>
        </p:sp>
      </p:grpSp>
      <p:grpSp>
        <p:nvGrpSpPr>
          <p:cNvPr id="14" name="Group 13">
            <a:extLst>
              <a:ext uri="{FF2B5EF4-FFF2-40B4-BE49-F238E27FC236}">
                <a16:creationId xmlns:a16="http://schemas.microsoft.com/office/drawing/2014/main" id="{438AC526-6729-9043-8CDA-CB9D819E5C56}"/>
              </a:ext>
            </a:extLst>
          </p:cNvPr>
          <p:cNvGrpSpPr/>
          <p:nvPr/>
        </p:nvGrpSpPr>
        <p:grpSpPr>
          <a:xfrm>
            <a:off x="4385311" y="2900317"/>
            <a:ext cx="4613890" cy="153888"/>
            <a:chOff x="4385311" y="2856198"/>
            <a:chExt cx="4613890" cy="153888"/>
          </a:xfrm>
        </p:grpSpPr>
        <p:grpSp>
          <p:nvGrpSpPr>
            <p:cNvPr id="12" name="Group 11">
              <a:extLst>
                <a:ext uri="{FF2B5EF4-FFF2-40B4-BE49-F238E27FC236}">
                  <a16:creationId xmlns:a16="http://schemas.microsoft.com/office/drawing/2014/main" id="{0A7E19F8-E50D-7B45-BD45-1345BF1082F1}"/>
                </a:ext>
              </a:extLst>
            </p:cNvPr>
            <p:cNvGrpSpPr/>
            <p:nvPr/>
          </p:nvGrpSpPr>
          <p:grpSpPr>
            <a:xfrm>
              <a:off x="4385311" y="2887422"/>
              <a:ext cx="4351683" cy="91440"/>
              <a:chOff x="4385311" y="2887422"/>
              <a:chExt cx="4351683" cy="91440"/>
            </a:xfrm>
          </p:grpSpPr>
          <p:sp>
            <p:nvSpPr>
              <p:cNvPr id="93" name="Progress">
                <a:extLst>
                  <a:ext uri="{FF2B5EF4-FFF2-40B4-BE49-F238E27FC236}">
                    <a16:creationId xmlns:a16="http://schemas.microsoft.com/office/drawing/2014/main" id="{C63656B5-B19B-8B4A-9792-C6898B984E4C}"/>
                  </a:ext>
                </a:extLst>
              </p:cNvPr>
              <p:cNvSpPr/>
              <p:nvPr/>
            </p:nvSpPr>
            <p:spPr>
              <a:xfrm>
                <a:off x="4385311" y="2887422"/>
                <a:ext cx="435168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100" name="Progress">
                <a:extLst>
                  <a:ext uri="{FF2B5EF4-FFF2-40B4-BE49-F238E27FC236}">
                    <a16:creationId xmlns:a16="http://schemas.microsoft.com/office/drawing/2014/main" id="{0AD2298B-B883-2646-8C20-05C06753767D}"/>
                  </a:ext>
                </a:extLst>
              </p:cNvPr>
              <p:cNvSpPr/>
              <p:nvPr/>
            </p:nvSpPr>
            <p:spPr>
              <a:xfrm>
                <a:off x="6611590" y="2887422"/>
                <a:ext cx="2125404"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sp>
          <p:nvSpPr>
            <p:cNvPr id="122" name="TextBox 121">
              <a:extLst>
                <a:ext uri="{FF2B5EF4-FFF2-40B4-BE49-F238E27FC236}">
                  <a16:creationId xmlns:a16="http://schemas.microsoft.com/office/drawing/2014/main" id="{FFE43EAD-0F8A-0F43-BE11-CEFA6AB243A2}"/>
                </a:ext>
              </a:extLst>
            </p:cNvPr>
            <p:cNvSpPr txBox="1"/>
            <p:nvPr/>
          </p:nvSpPr>
          <p:spPr>
            <a:xfrm>
              <a:off x="8770601" y="2856198"/>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2c</a:t>
              </a:r>
            </a:p>
          </p:txBody>
        </p:sp>
      </p:grpSp>
      <p:grpSp>
        <p:nvGrpSpPr>
          <p:cNvPr id="150" name="Group 149">
            <a:extLst>
              <a:ext uri="{FF2B5EF4-FFF2-40B4-BE49-F238E27FC236}">
                <a16:creationId xmlns:a16="http://schemas.microsoft.com/office/drawing/2014/main" id="{9A547709-6DB9-4A49-8191-C0A8CEAE7A0F}"/>
              </a:ext>
            </a:extLst>
          </p:cNvPr>
          <p:cNvGrpSpPr/>
          <p:nvPr/>
        </p:nvGrpSpPr>
        <p:grpSpPr>
          <a:xfrm>
            <a:off x="4008476" y="1927821"/>
            <a:ext cx="4575857" cy="4487291"/>
            <a:chOff x="4008476" y="1927821"/>
            <a:chExt cx="4575857" cy="4487291"/>
          </a:xfrm>
        </p:grpSpPr>
        <p:cxnSp>
          <p:nvCxnSpPr>
            <p:cNvPr id="151" name="Straight Connector 150">
              <a:extLst>
                <a:ext uri="{FF2B5EF4-FFF2-40B4-BE49-F238E27FC236}">
                  <a16:creationId xmlns:a16="http://schemas.microsoft.com/office/drawing/2014/main" id="{F1EA288D-1088-5B42-BA89-22D52D00AFD9}"/>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E365C83-ED60-E04B-B5DF-4378A57A2E7A}"/>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51FC2F5-C9B4-B148-B341-FC946B38D758}"/>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E928DD6-FA83-5445-A62F-13354126D8CE}"/>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C57479-361E-544D-B74A-C981B0FE4EE7}"/>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9F73A67-3E30-E541-BC62-6079F5CEC1ED}"/>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6A4E6A9-D0B7-164B-87E3-E9BE3C89A308}"/>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02A48D4-C92C-8948-9426-C119E7D69670}"/>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E7ECE89-8AF0-3743-9F76-F2E65DE6FED7}"/>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E128021-D2AE-854E-8C47-580370B036B5}"/>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7107528-210B-5640-9E12-79DD6A3771BA}"/>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11800F0-8178-BA49-B77B-4665EA929F18}"/>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4FDE0EC3-7C08-0141-B23D-41CAA201621D}"/>
                </a:ext>
              </a:extLst>
            </p:cNvPr>
            <p:cNvGrpSpPr/>
            <p:nvPr/>
          </p:nvGrpSpPr>
          <p:grpSpPr>
            <a:xfrm>
              <a:off x="4008476" y="6199668"/>
              <a:ext cx="4575857" cy="215444"/>
              <a:chOff x="4008476" y="6199668"/>
              <a:chExt cx="4575857" cy="215444"/>
            </a:xfrm>
          </p:grpSpPr>
          <p:sp>
            <p:nvSpPr>
              <p:cNvPr id="164" name="Oval 163">
                <a:extLst>
                  <a:ext uri="{FF2B5EF4-FFF2-40B4-BE49-F238E27FC236}">
                    <a16:creationId xmlns:a16="http://schemas.microsoft.com/office/drawing/2014/main" id="{A5773498-7E04-4347-BBA8-CCDC3310CDC9}"/>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65" name="Oval 164">
                <a:extLst>
                  <a:ext uri="{FF2B5EF4-FFF2-40B4-BE49-F238E27FC236}">
                    <a16:creationId xmlns:a16="http://schemas.microsoft.com/office/drawing/2014/main" id="{82A668A7-88FE-7E40-9AD1-89B1D8803889}"/>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66" name="Oval 165">
                <a:extLst>
                  <a:ext uri="{FF2B5EF4-FFF2-40B4-BE49-F238E27FC236}">
                    <a16:creationId xmlns:a16="http://schemas.microsoft.com/office/drawing/2014/main" id="{8BA48C04-F265-1648-9A43-08A068C34745}"/>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67" name="Oval 166">
                <a:extLst>
                  <a:ext uri="{FF2B5EF4-FFF2-40B4-BE49-F238E27FC236}">
                    <a16:creationId xmlns:a16="http://schemas.microsoft.com/office/drawing/2014/main" id="{B6CF2D9C-FE8E-FA4E-8B2C-1C839730226B}"/>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68" name="Oval 167">
                <a:extLst>
                  <a:ext uri="{FF2B5EF4-FFF2-40B4-BE49-F238E27FC236}">
                    <a16:creationId xmlns:a16="http://schemas.microsoft.com/office/drawing/2014/main" id="{87231991-1AEC-E347-A10B-88EF2580E270}"/>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69" name="Oval 168">
                <a:extLst>
                  <a:ext uri="{FF2B5EF4-FFF2-40B4-BE49-F238E27FC236}">
                    <a16:creationId xmlns:a16="http://schemas.microsoft.com/office/drawing/2014/main" id="{8248E5DA-E144-2E4E-A2BB-F089D0A6BAFF}"/>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70" name="Oval 169">
                <a:extLst>
                  <a:ext uri="{FF2B5EF4-FFF2-40B4-BE49-F238E27FC236}">
                    <a16:creationId xmlns:a16="http://schemas.microsoft.com/office/drawing/2014/main" id="{C0782D7D-EBDE-0441-B97D-A25A0F98D290}"/>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71" name="Oval 170">
                <a:extLst>
                  <a:ext uri="{FF2B5EF4-FFF2-40B4-BE49-F238E27FC236}">
                    <a16:creationId xmlns:a16="http://schemas.microsoft.com/office/drawing/2014/main" id="{1CE36FA2-3896-3E46-BF3F-D1E2FE4B284B}"/>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72" name="Oval 171">
                <a:extLst>
                  <a:ext uri="{FF2B5EF4-FFF2-40B4-BE49-F238E27FC236}">
                    <a16:creationId xmlns:a16="http://schemas.microsoft.com/office/drawing/2014/main" id="{4D0F1DD4-F4ED-3241-B7CB-2080459816CF}"/>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73" name="Oval 172">
                <a:extLst>
                  <a:ext uri="{FF2B5EF4-FFF2-40B4-BE49-F238E27FC236}">
                    <a16:creationId xmlns:a16="http://schemas.microsoft.com/office/drawing/2014/main" id="{31CC9B63-981D-B346-AAC7-8C7F514C45AE}"/>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74" name="Oval 173">
                <a:extLst>
                  <a:ext uri="{FF2B5EF4-FFF2-40B4-BE49-F238E27FC236}">
                    <a16:creationId xmlns:a16="http://schemas.microsoft.com/office/drawing/2014/main" id="{9276ABD1-21C4-C74D-B159-4D074EEB7D58}"/>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75" name="Oval 174">
                <a:extLst>
                  <a:ext uri="{FF2B5EF4-FFF2-40B4-BE49-F238E27FC236}">
                    <a16:creationId xmlns:a16="http://schemas.microsoft.com/office/drawing/2014/main" id="{63DD1E26-C4E2-E347-B846-0155AE12749A}"/>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76" name="TextBox 175">
                <a:extLst>
                  <a:ext uri="{FF2B5EF4-FFF2-40B4-BE49-F238E27FC236}">
                    <a16:creationId xmlns:a16="http://schemas.microsoft.com/office/drawing/2014/main" id="{E7333C89-642E-7641-B43E-D325D0F2D28C}"/>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18801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3385587518"/>
              </p:ext>
            </p:extLst>
          </p:nvPr>
        </p:nvGraphicFramePr>
        <p:xfrm>
          <a:off x="484632" y="1447800"/>
          <a:ext cx="11227621" cy="2452228"/>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477520">
                <a:tc>
                  <a:txBody>
                    <a:bodyPr/>
                    <a:lstStyle/>
                    <a:p>
                      <a:pPr algn="r">
                        <a:lnSpc>
                          <a:spcPct val="100000"/>
                        </a:lnSpc>
                      </a:pPr>
                      <a:r>
                        <a:rPr lang="en-US" sz="1000" b="0" i="0" dirty="0">
                          <a:solidFill>
                            <a:srgbClr val="00548A"/>
                          </a:solidFill>
                          <a:latin typeface="Meta Offc Pro Normal" panose="020B0504030101020102" pitchFamily="34" charset="0"/>
                        </a:rPr>
                        <a:t>5</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pPr>
                      <a:r>
                        <a:rPr lang="en-US" sz="800" b="0" i="0" kern="1200" cap="none" spc="0" dirty="0">
                          <a:ln w="0"/>
                          <a:solidFill>
                            <a:srgbClr val="474747"/>
                          </a:solidFill>
                          <a:effectLst/>
                          <a:latin typeface="Meta Offc Pro Normal" panose="020B0504030101020102" pitchFamily="34" charset="0"/>
                          <a:ea typeface="+mn-ea"/>
                          <a:cs typeface="+mn-cs"/>
                        </a:rPr>
                        <a:t>DSL</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Monthly Strategy Release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DSL Enhancements</a:t>
                      </a:r>
                    </a:p>
                    <a:p>
                      <a:pPr marL="285750" marR="0" lvl="1" indent="0" algn="l" defTabSz="914400" rtl="0" eaLnBrk="1" fontAlgn="auto" latinLnBrk="0" hangingPunct="1">
                        <a:lnSpc>
                          <a:spcPct val="100000"/>
                        </a:lnSpc>
                        <a:spcBef>
                          <a:spcPts val="0"/>
                        </a:spcBef>
                        <a:spcAft>
                          <a:spcPts val="0"/>
                        </a:spcAft>
                        <a:buClrTx/>
                        <a:buSzTx/>
                        <a:buFont typeface="+mj-lt"/>
                        <a:buNone/>
                        <a:tabLst/>
                        <a:defRPr/>
                      </a:pPr>
                      <a:r>
                        <a:rPr lang="en-US" sz="800" b="0" i="1" kern="1200" cap="none" spc="0" dirty="0">
                          <a:ln w="0"/>
                          <a:solidFill>
                            <a:srgbClr val="474747"/>
                          </a:solidFill>
                          <a:effectLst/>
                          <a:latin typeface="Meta Offc Pro Normal" panose="020B0504030101020102" pitchFamily="34" charset="0"/>
                          <a:ea typeface="+mn-ea"/>
                          <a:cs typeface="+mn-cs"/>
                        </a:rPr>
                        <a:t>b1. Enterprise file transfer to DFTP</a:t>
                      </a:r>
                    </a:p>
                    <a:p>
                      <a:pPr marL="285750" marR="0" lvl="1" indent="0" algn="l" defTabSz="914400" rtl="0" eaLnBrk="1" fontAlgn="auto" latinLnBrk="0" hangingPunct="1">
                        <a:lnSpc>
                          <a:spcPct val="100000"/>
                        </a:lnSpc>
                        <a:spcBef>
                          <a:spcPts val="0"/>
                        </a:spcBef>
                        <a:spcAft>
                          <a:spcPts val="0"/>
                        </a:spcAft>
                        <a:buClrTx/>
                        <a:buSzTx/>
                        <a:buFont typeface="+mj-lt"/>
                        <a:buNone/>
                        <a:tabLst/>
                        <a:defRPr/>
                      </a:pPr>
                      <a:r>
                        <a:rPr lang="en-US" sz="800" b="0" i="1" kern="1200" cap="none" spc="0" dirty="0">
                          <a:ln w="0"/>
                          <a:solidFill>
                            <a:srgbClr val="474747"/>
                          </a:solidFill>
                          <a:effectLst/>
                          <a:latin typeface="Meta Offc Pro Normal" panose="020B0504030101020102" pitchFamily="34" charset="0"/>
                          <a:ea typeface="+mn-ea"/>
                          <a:cs typeface="+mn-cs"/>
                        </a:rPr>
                        <a:t>b2. Reporting</a:t>
                      </a:r>
                      <a:endParaRPr lang="en-US" sz="800" b="0" i="0"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0">
                <a:tc>
                  <a:txBody>
                    <a:bodyPr/>
                    <a:lstStyle/>
                    <a:p>
                      <a:pPr algn="r">
                        <a:lnSpc>
                          <a:spcPct val="100000"/>
                        </a:lnSpc>
                      </a:pPr>
                      <a:r>
                        <a:rPr lang="en-US" sz="1000" b="0" i="0" dirty="0">
                          <a:solidFill>
                            <a:srgbClr val="00548A"/>
                          </a:solidFill>
                          <a:latin typeface="Meta Offc Pro Normal" panose="020B0504030101020102" pitchFamily="34" charset="0"/>
                        </a:rPr>
                        <a:t>6</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kern="1200" cap="none" spc="0" dirty="0">
                          <a:ln w="0"/>
                          <a:solidFill>
                            <a:srgbClr val="474747"/>
                          </a:solidFill>
                          <a:effectLst/>
                          <a:latin typeface="Meta Offc Pro Normal" panose="020B0504030101020102" pitchFamily="34" charset="0"/>
                          <a:ea typeface="+mn-ea"/>
                          <a:cs typeface="+mn-cs"/>
                        </a:rPr>
                        <a:t>DHE</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Enhancements (</a:t>
                      </a:r>
                      <a:r>
                        <a:rPr lang="en-US" sz="800" b="0" i="1" u="none" kern="1200" cap="none" spc="0" dirty="0">
                          <a:ln w="0"/>
                          <a:solidFill>
                            <a:srgbClr val="474747"/>
                          </a:solidFill>
                          <a:effectLst/>
                          <a:latin typeface="Meta Offc Pro Normal" panose="020B0504030101020102" pitchFamily="34" charset="0"/>
                          <a:ea typeface="+mn-ea"/>
                          <a:cs typeface="+mn-cs"/>
                        </a:rPr>
                        <a:t>3</a:t>
                      </a:r>
                      <a:r>
                        <a:rPr lang="en-US" sz="800" b="0" i="1" u="none" kern="1200" cap="none" spc="0" baseline="0" dirty="0">
                          <a:ln w="0"/>
                          <a:solidFill>
                            <a:srgbClr val="474747"/>
                          </a:solidFill>
                          <a:effectLst/>
                          <a:latin typeface="Meta Offc Pro Normal" panose="020B0504030101020102" pitchFamily="34" charset="0"/>
                          <a:ea typeface="+mn-ea"/>
                          <a:cs typeface="+mn-cs"/>
                        </a:rPr>
                        <a:t> In-Progress Items)</a:t>
                      </a:r>
                      <a:endParaRPr lang="en-US" sz="800" b="0" i="0" kern="1200" cap="none" spc="0" dirty="0">
                        <a:ln w="0"/>
                        <a:solidFill>
                          <a:srgbClr val="474747"/>
                        </a:solidFill>
                        <a:effectLst/>
                        <a:latin typeface="Meta Offc Pro Normal" panose="020B0504030101020102" pitchFamily="34" charset="0"/>
                        <a:ea typeface="+mn-ea"/>
                        <a:cs typeface="+mn-cs"/>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0">
                <a:tc>
                  <a:txBody>
                    <a:bodyPr/>
                    <a:lstStyle/>
                    <a:p>
                      <a:pPr algn="r">
                        <a:lnSpc>
                          <a:spcPct val="100000"/>
                        </a:lnSpc>
                      </a:pPr>
                      <a:r>
                        <a:rPr lang="en-US" sz="1000" b="0" i="0" dirty="0">
                          <a:solidFill>
                            <a:srgbClr val="00548A"/>
                          </a:solidFill>
                          <a:latin typeface="Meta Offc Pro Normal" panose="020B0504030101020102" pitchFamily="34" charset="0"/>
                        </a:rPr>
                        <a:t>7</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Production Support</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Production Support </a:t>
                      </a:r>
                      <a:br>
                        <a:rPr lang="en-US" sz="800" b="0" i="0" kern="1200" cap="none" spc="0" dirty="0">
                          <a:ln w="0"/>
                          <a:solidFill>
                            <a:srgbClr val="474747"/>
                          </a:solidFill>
                          <a:effectLst/>
                          <a:latin typeface="Meta Offc Pro Normal" panose="020B0504030101020102" pitchFamily="34" charset="0"/>
                          <a:ea typeface="+mn-ea"/>
                          <a:cs typeface="+mn-cs"/>
                        </a:rPr>
                      </a:br>
                      <a:r>
                        <a:rPr lang="en-US" sz="800" b="0" i="0" kern="1200" cap="none" spc="0" dirty="0">
                          <a:ln w="0"/>
                          <a:solidFill>
                            <a:srgbClr val="474747"/>
                          </a:solidFill>
                          <a:effectLst/>
                          <a:latin typeface="Meta Offc Pro Normal" panose="020B0504030101020102" pitchFamily="34" charset="0"/>
                          <a:ea typeface="+mn-ea"/>
                          <a:cs typeface="+mn-cs"/>
                        </a:rPr>
                        <a:t>(DSL, DPL, DHE, DHE, Dep Fraud)</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Incident Management </a:t>
                      </a:r>
                      <a:br>
                        <a:rPr lang="en-US" sz="800" b="0" i="0" kern="1200" cap="none" spc="0" dirty="0">
                          <a:ln w="0"/>
                          <a:solidFill>
                            <a:srgbClr val="474747"/>
                          </a:solidFill>
                          <a:effectLst/>
                          <a:latin typeface="Meta Offc Pro Normal" panose="020B0504030101020102" pitchFamily="34" charset="0"/>
                          <a:ea typeface="+mn-ea"/>
                          <a:cs typeface="+mn-cs"/>
                        </a:rPr>
                      </a:br>
                      <a:r>
                        <a:rPr lang="en-US" sz="800" b="0" i="0" kern="1200" cap="none" spc="0" dirty="0">
                          <a:ln w="0"/>
                          <a:solidFill>
                            <a:srgbClr val="474747"/>
                          </a:solidFill>
                          <a:effectLst/>
                          <a:latin typeface="Meta Offc Pro Normal" panose="020B0504030101020102" pitchFamily="34" charset="0"/>
                          <a:ea typeface="+mn-ea"/>
                          <a:cs typeface="+mn-cs"/>
                        </a:rPr>
                        <a:t>(DSL, DPL, DHE, DHE, Dep Fraud)</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PA Support (DHE, DSL)</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Technical Debt Management - DPL</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kern="1200" cap="none" spc="0" dirty="0">
                          <a:ln w="0"/>
                          <a:solidFill>
                            <a:srgbClr val="474747"/>
                          </a:solidFill>
                          <a:effectLst/>
                          <a:latin typeface="Meta Offc Pro Normal" panose="020B0504030101020102" pitchFamily="34" charset="0"/>
                          <a:ea typeface="+mn-ea"/>
                          <a:cs typeface="+mn-cs"/>
                        </a:rPr>
                        <a:t>FODS Support</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bl>
          </a:graphicData>
        </a:graphic>
      </p:graphicFrame>
      <p:sp>
        <p:nvSpPr>
          <p:cNvPr id="20" name="Rounded Rectangle 19">
            <a:extLst>
              <a:ext uri="{FF2B5EF4-FFF2-40B4-BE49-F238E27FC236}">
                <a16:creationId xmlns:a16="http://schemas.microsoft.com/office/drawing/2014/main" id="{E035752D-63A3-9644-B4B5-39DEAAF571D1}"/>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1" name="Rounded Rectangle 20">
            <a:extLst>
              <a:ext uri="{FF2B5EF4-FFF2-40B4-BE49-F238E27FC236}">
                <a16:creationId xmlns:a16="http://schemas.microsoft.com/office/drawing/2014/main" id="{5F60111A-539E-8644-B9E7-3F52CB37FD2E}"/>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2" name="Rounded Rectangle 21">
            <a:extLst>
              <a:ext uri="{FF2B5EF4-FFF2-40B4-BE49-F238E27FC236}">
                <a16:creationId xmlns:a16="http://schemas.microsoft.com/office/drawing/2014/main" id="{8E310A22-B18B-524B-9830-91AF81EC9B8F}"/>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3" name="Rounded Rectangle 22">
            <a:extLst>
              <a:ext uri="{FF2B5EF4-FFF2-40B4-BE49-F238E27FC236}">
                <a16:creationId xmlns:a16="http://schemas.microsoft.com/office/drawing/2014/main" id="{DBA54F50-626D-4C4F-8026-74E8D5CAE1BB}"/>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4" name="Rounded Rectangle 23">
            <a:extLst>
              <a:ext uri="{FF2B5EF4-FFF2-40B4-BE49-F238E27FC236}">
                <a16:creationId xmlns:a16="http://schemas.microsoft.com/office/drawing/2014/main" id="{54FA5C98-12EC-054A-951B-9B7733F9600B}"/>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5" name="Rounded Rectangle 24">
            <a:extLst>
              <a:ext uri="{FF2B5EF4-FFF2-40B4-BE49-F238E27FC236}">
                <a16:creationId xmlns:a16="http://schemas.microsoft.com/office/drawing/2014/main" id="{1067E77E-2719-7743-A2B7-238F2F9B66F8}"/>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29" name="Text Placeholder 2">
            <a:extLst>
              <a:ext uri="{FF2B5EF4-FFF2-40B4-BE49-F238E27FC236}">
                <a16:creationId xmlns:a16="http://schemas.microsoft.com/office/drawing/2014/main" id="{4628A423-8DD2-B242-A1A1-AAE5D3E3050F}"/>
              </a:ext>
            </a:extLst>
          </p:cNvPr>
          <p:cNvSpPr>
            <a:spLocks noGrp="1"/>
          </p:cNvSpPr>
          <p:nvPr>
            <p:ph type="body" sz="quarter" idx="10"/>
          </p:nvPr>
        </p:nvSpPr>
        <p:spPr>
          <a:xfrm>
            <a:off x="457200" y="685799"/>
            <a:ext cx="11277600" cy="924545"/>
          </a:xfrm>
        </p:spPr>
        <p:txBody>
          <a:bodyPr>
            <a:normAutofit/>
          </a:bodyPr>
          <a:lstStyle/>
          <a:p>
            <a:r>
              <a:rPr lang="en-US" dirty="0"/>
              <a:t>2018 to 2020 Roadmap: Bank </a:t>
            </a:r>
            <a:r>
              <a:rPr lang="en-US" dirty="0">
                <a:solidFill>
                  <a:schemeClr val="bg2">
                    <a:lumMod val="75000"/>
                  </a:schemeClr>
                </a:solidFill>
              </a:rPr>
              <a:t>(Continued)</a:t>
            </a:r>
            <a:endParaRPr lang="en-US" dirty="0"/>
          </a:p>
        </p:txBody>
      </p:sp>
      <p:sp>
        <p:nvSpPr>
          <p:cNvPr id="31" name="Rectangle 30">
            <a:extLst>
              <a:ext uri="{FF2B5EF4-FFF2-40B4-BE49-F238E27FC236}">
                <a16:creationId xmlns:a16="http://schemas.microsoft.com/office/drawing/2014/main" id="{2DEEB59E-8247-864E-8186-B205493EA54E}"/>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107" name="Group 106">
            <a:extLst>
              <a:ext uri="{FF2B5EF4-FFF2-40B4-BE49-F238E27FC236}">
                <a16:creationId xmlns:a16="http://schemas.microsoft.com/office/drawing/2014/main" id="{8AABF5F0-67F8-C14E-A4EE-AB1D77C5F513}"/>
              </a:ext>
            </a:extLst>
          </p:cNvPr>
          <p:cNvGrpSpPr/>
          <p:nvPr/>
        </p:nvGrpSpPr>
        <p:grpSpPr>
          <a:xfrm>
            <a:off x="9637826" y="1765561"/>
            <a:ext cx="1920416" cy="123111"/>
            <a:chOff x="9637826" y="1765561"/>
            <a:chExt cx="1920416" cy="123111"/>
          </a:xfrm>
        </p:grpSpPr>
        <p:grpSp>
          <p:nvGrpSpPr>
            <p:cNvPr id="108" name="Group 107">
              <a:extLst>
                <a:ext uri="{FF2B5EF4-FFF2-40B4-BE49-F238E27FC236}">
                  <a16:creationId xmlns:a16="http://schemas.microsoft.com/office/drawing/2014/main" id="{5540F4DE-1329-D841-B29F-EC131AFF0ADC}"/>
                </a:ext>
              </a:extLst>
            </p:cNvPr>
            <p:cNvGrpSpPr/>
            <p:nvPr/>
          </p:nvGrpSpPr>
          <p:grpSpPr>
            <a:xfrm>
              <a:off x="10872442" y="1765561"/>
              <a:ext cx="685800" cy="123111"/>
              <a:chOff x="10690420" y="1765561"/>
              <a:chExt cx="685800" cy="123111"/>
            </a:xfrm>
          </p:grpSpPr>
          <p:sp>
            <p:nvSpPr>
              <p:cNvPr id="112" name="Progress">
                <a:extLst>
                  <a:ext uri="{FF2B5EF4-FFF2-40B4-BE49-F238E27FC236}">
                    <a16:creationId xmlns:a16="http://schemas.microsoft.com/office/drawing/2014/main" id="{A50B49E7-F30B-0043-86DD-9BCF18A76D7F}"/>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3" name="TextBox 112">
                <a:extLst>
                  <a:ext uri="{FF2B5EF4-FFF2-40B4-BE49-F238E27FC236}">
                    <a16:creationId xmlns:a16="http://schemas.microsoft.com/office/drawing/2014/main" id="{3A603907-191E-C540-9672-E4FDDAC5B13A}"/>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09" name="Group 108">
              <a:extLst>
                <a:ext uri="{FF2B5EF4-FFF2-40B4-BE49-F238E27FC236}">
                  <a16:creationId xmlns:a16="http://schemas.microsoft.com/office/drawing/2014/main" id="{01E54B07-7C9A-444D-A1E4-FC54BFBA984C}"/>
                </a:ext>
              </a:extLst>
            </p:cNvPr>
            <p:cNvGrpSpPr/>
            <p:nvPr/>
          </p:nvGrpSpPr>
          <p:grpSpPr>
            <a:xfrm>
              <a:off x="9637826" y="1765561"/>
              <a:ext cx="1055115" cy="123111"/>
              <a:chOff x="9654540" y="1759593"/>
              <a:chExt cx="1055115" cy="123111"/>
            </a:xfrm>
          </p:grpSpPr>
          <p:sp>
            <p:nvSpPr>
              <p:cNvPr id="110" name="Progress">
                <a:extLst>
                  <a:ext uri="{FF2B5EF4-FFF2-40B4-BE49-F238E27FC236}">
                    <a16:creationId xmlns:a16="http://schemas.microsoft.com/office/drawing/2014/main" id="{A2F2294F-58B5-7E4B-AD12-FB1DD7CA8A05}"/>
                  </a:ext>
                </a:extLst>
              </p:cNvPr>
              <p:cNvSpPr/>
              <p:nvPr/>
            </p:nvSpPr>
            <p:spPr>
              <a:xfrm flipV="1">
                <a:off x="10294620" y="1784572"/>
                <a:ext cx="415035" cy="73152"/>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1" name="TextBox 110">
                <a:extLst>
                  <a:ext uri="{FF2B5EF4-FFF2-40B4-BE49-F238E27FC236}">
                    <a16:creationId xmlns:a16="http://schemas.microsoft.com/office/drawing/2014/main" id="{C0052B15-CAD9-4C42-BDF1-C9BE581A6B22}"/>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solidFill>
                      <a:schemeClr val="bg2">
                        <a:lumMod val="50000"/>
                      </a:schemeClr>
                    </a:solidFill>
                    <a:latin typeface="Meta Offc Pro Normal" panose="020B0504030101020102" pitchFamily="34" charset="0"/>
                  </a:rPr>
                  <a:t>Cloud Ready</a:t>
                </a:r>
              </a:p>
            </p:txBody>
          </p:sp>
        </p:grpSp>
      </p:grpSp>
      <p:grpSp>
        <p:nvGrpSpPr>
          <p:cNvPr id="11" name="Group 10">
            <a:extLst>
              <a:ext uri="{FF2B5EF4-FFF2-40B4-BE49-F238E27FC236}">
                <a16:creationId xmlns:a16="http://schemas.microsoft.com/office/drawing/2014/main" id="{1102CD17-15E2-F640-A38C-AF45EDDE0CF1}"/>
              </a:ext>
            </a:extLst>
          </p:cNvPr>
          <p:cNvGrpSpPr/>
          <p:nvPr/>
        </p:nvGrpSpPr>
        <p:grpSpPr>
          <a:xfrm>
            <a:off x="4351360" y="2654771"/>
            <a:ext cx="4614558" cy="153888"/>
            <a:chOff x="4351360" y="2594538"/>
            <a:chExt cx="4614558" cy="153888"/>
          </a:xfrm>
        </p:grpSpPr>
        <p:sp>
          <p:nvSpPr>
            <p:cNvPr id="85" name="TextBox 84">
              <a:extLst>
                <a:ext uri="{FF2B5EF4-FFF2-40B4-BE49-F238E27FC236}">
                  <a16:creationId xmlns:a16="http://schemas.microsoft.com/office/drawing/2014/main" id="{2CC3EBA1-C18C-3D46-9990-154F7F431EB7}"/>
                </a:ext>
              </a:extLst>
            </p:cNvPr>
            <p:cNvSpPr txBox="1"/>
            <p:nvPr/>
          </p:nvSpPr>
          <p:spPr>
            <a:xfrm>
              <a:off x="8736994" y="2594538"/>
              <a:ext cx="228924"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6a</a:t>
              </a:r>
            </a:p>
          </p:txBody>
        </p:sp>
        <p:grpSp>
          <p:nvGrpSpPr>
            <p:cNvPr id="6" name="Group 5">
              <a:extLst>
                <a:ext uri="{FF2B5EF4-FFF2-40B4-BE49-F238E27FC236}">
                  <a16:creationId xmlns:a16="http://schemas.microsoft.com/office/drawing/2014/main" id="{6B83C7C4-FF1A-E44B-8D0C-33E8B8716665}"/>
                </a:ext>
              </a:extLst>
            </p:cNvPr>
            <p:cNvGrpSpPr/>
            <p:nvPr/>
          </p:nvGrpSpPr>
          <p:grpSpPr>
            <a:xfrm>
              <a:off x="4351360" y="2634977"/>
              <a:ext cx="4339099" cy="91440"/>
              <a:chOff x="4351360" y="2634977"/>
              <a:chExt cx="4339099" cy="91440"/>
            </a:xfrm>
          </p:grpSpPr>
          <p:sp>
            <p:nvSpPr>
              <p:cNvPr id="84" name="Progress">
                <a:extLst>
                  <a:ext uri="{FF2B5EF4-FFF2-40B4-BE49-F238E27FC236}">
                    <a16:creationId xmlns:a16="http://schemas.microsoft.com/office/drawing/2014/main" id="{68D3EE42-387B-BB48-BCF3-02803F35E716}"/>
                  </a:ext>
                </a:extLst>
              </p:cNvPr>
              <p:cNvSpPr/>
              <p:nvPr/>
            </p:nvSpPr>
            <p:spPr>
              <a:xfrm>
                <a:off x="4351360" y="2634977"/>
                <a:ext cx="433909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86" name="Progress">
                <a:extLst>
                  <a:ext uri="{FF2B5EF4-FFF2-40B4-BE49-F238E27FC236}">
                    <a16:creationId xmlns:a16="http://schemas.microsoft.com/office/drawing/2014/main" id="{3EBCA6A7-67FA-8848-B1DF-F609E828C889}"/>
                  </a:ext>
                </a:extLst>
              </p:cNvPr>
              <p:cNvSpPr/>
              <p:nvPr/>
            </p:nvSpPr>
            <p:spPr>
              <a:xfrm>
                <a:off x="6602234" y="2634977"/>
                <a:ext cx="2088225"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grpSp>
      <p:grpSp>
        <p:nvGrpSpPr>
          <p:cNvPr id="8" name="Group 7">
            <a:extLst>
              <a:ext uri="{FF2B5EF4-FFF2-40B4-BE49-F238E27FC236}">
                <a16:creationId xmlns:a16="http://schemas.microsoft.com/office/drawing/2014/main" id="{2AAA5E66-DDCC-4746-86BC-3A2EB5CCA377}"/>
              </a:ext>
            </a:extLst>
          </p:cNvPr>
          <p:cNvGrpSpPr/>
          <p:nvPr/>
        </p:nvGrpSpPr>
        <p:grpSpPr>
          <a:xfrm>
            <a:off x="4385311" y="3337084"/>
            <a:ext cx="1107447" cy="153888"/>
            <a:chOff x="4385311" y="3556431"/>
            <a:chExt cx="1107447" cy="153888"/>
          </a:xfrm>
        </p:grpSpPr>
        <p:sp>
          <p:nvSpPr>
            <p:cNvPr id="89" name="Progress">
              <a:extLst>
                <a:ext uri="{FF2B5EF4-FFF2-40B4-BE49-F238E27FC236}">
                  <a16:creationId xmlns:a16="http://schemas.microsoft.com/office/drawing/2014/main" id="{37CDD609-10F2-554F-95F5-2E037ADB820B}"/>
                </a:ext>
              </a:extLst>
            </p:cNvPr>
            <p:cNvSpPr/>
            <p:nvPr/>
          </p:nvSpPr>
          <p:spPr>
            <a:xfrm>
              <a:off x="4385311" y="3585944"/>
              <a:ext cx="83758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90" name="TextBox 89">
              <a:extLst>
                <a:ext uri="{FF2B5EF4-FFF2-40B4-BE49-F238E27FC236}">
                  <a16:creationId xmlns:a16="http://schemas.microsoft.com/office/drawing/2014/main" id="{F8EBA4F8-4813-0A4C-93C6-5B59EA42F887}"/>
                </a:ext>
              </a:extLst>
            </p:cNvPr>
            <p:cNvSpPr txBox="1"/>
            <p:nvPr/>
          </p:nvSpPr>
          <p:spPr>
            <a:xfrm>
              <a:off x="5264158" y="3556431"/>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7d</a:t>
              </a:r>
            </a:p>
          </p:txBody>
        </p:sp>
      </p:grpSp>
      <p:grpSp>
        <p:nvGrpSpPr>
          <p:cNvPr id="14" name="Group 13">
            <a:extLst>
              <a:ext uri="{FF2B5EF4-FFF2-40B4-BE49-F238E27FC236}">
                <a16:creationId xmlns:a16="http://schemas.microsoft.com/office/drawing/2014/main" id="{51768A66-08B8-7A4D-8A5B-6511D20284F7}"/>
              </a:ext>
            </a:extLst>
          </p:cNvPr>
          <p:cNvGrpSpPr/>
          <p:nvPr/>
        </p:nvGrpSpPr>
        <p:grpSpPr>
          <a:xfrm>
            <a:off x="4385311" y="3618101"/>
            <a:ext cx="2019835" cy="153888"/>
            <a:chOff x="4385311" y="3692925"/>
            <a:chExt cx="2019835" cy="153888"/>
          </a:xfrm>
        </p:grpSpPr>
        <p:sp>
          <p:nvSpPr>
            <p:cNvPr id="91" name="Progress">
              <a:extLst>
                <a:ext uri="{FF2B5EF4-FFF2-40B4-BE49-F238E27FC236}">
                  <a16:creationId xmlns:a16="http://schemas.microsoft.com/office/drawing/2014/main" id="{1F122A32-6B0E-5D40-A67B-90AF47EC0866}"/>
                </a:ext>
              </a:extLst>
            </p:cNvPr>
            <p:cNvSpPr/>
            <p:nvPr/>
          </p:nvSpPr>
          <p:spPr>
            <a:xfrm>
              <a:off x="4385311" y="3720126"/>
              <a:ext cx="175430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92" name="TextBox 91">
              <a:extLst>
                <a:ext uri="{FF2B5EF4-FFF2-40B4-BE49-F238E27FC236}">
                  <a16:creationId xmlns:a16="http://schemas.microsoft.com/office/drawing/2014/main" id="{569C75E7-A9C9-994C-B68F-2174E9D3133E}"/>
                </a:ext>
              </a:extLst>
            </p:cNvPr>
            <p:cNvSpPr txBox="1"/>
            <p:nvPr/>
          </p:nvSpPr>
          <p:spPr>
            <a:xfrm>
              <a:off x="6176546" y="3692925"/>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7e</a:t>
              </a:r>
            </a:p>
          </p:txBody>
        </p:sp>
      </p:grpSp>
      <p:grpSp>
        <p:nvGrpSpPr>
          <p:cNvPr id="12" name="Group 11">
            <a:extLst>
              <a:ext uri="{FF2B5EF4-FFF2-40B4-BE49-F238E27FC236}">
                <a16:creationId xmlns:a16="http://schemas.microsoft.com/office/drawing/2014/main" id="{FED378A2-421F-5E4A-A7F2-B16001F0D39A}"/>
              </a:ext>
            </a:extLst>
          </p:cNvPr>
          <p:cNvGrpSpPr/>
          <p:nvPr/>
        </p:nvGrpSpPr>
        <p:grpSpPr>
          <a:xfrm>
            <a:off x="4351360" y="3056067"/>
            <a:ext cx="4764944" cy="153888"/>
            <a:chOff x="4351360" y="2985733"/>
            <a:chExt cx="4764944" cy="153888"/>
          </a:xfrm>
        </p:grpSpPr>
        <p:sp>
          <p:nvSpPr>
            <p:cNvPr id="88" name="TextBox 87">
              <a:extLst>
                <a:ext uri="{FF2B5EF4-FFF2-40B4-BE49-F238E27FC236}">
                  <a16:creationId xmlns:a16="http://schemas.microsoft.com/office/drawing/2014/main" id="{92CFD982-8894-3A43-85D9-CB47E9186137}"/>
                </a:ext>
              </a:extLst>
            </p:cNvPr>
            <p:cNvSpPr txBox="1"/>
            <p:nvPr/>
          </p:nvSpPr>
          <p:spPr>
            <a:xfrm>
              <a:off x="8699168" y="2985733"/>
              <a:ext cx="417136"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7a,b,c</a:t>
              </a:r>
            </a:p>
          </p:txBody>
        </p:sp>
        <p:grpSp>
          <p:nvGrpSpPr>
            <p:cNvPr id="7" name="Group 6">
              <a:extLst>
                <a:ext uri="{FF2B5EF4-FFF2-40B4-BE49-F238E27FC236}">
                  <a16:creationId xmlns:a16="http://schemas.microsoft.com/office/drawing/2014/main" id="{E560D4BC-7942-0647-BB2F-5B2D0DC50E6C}"/>
                </a:ext>
              </a:extLst>
            </p:cNvPr>
            <p:cNvGrpSpPr/>
            <p:nvPr/>
          </p:nvGrpSpPr>
          <p:grpSpPr>
            <a:xfrm>
              <a:off x="4351360" y="3018595"/>
              <a:ext cx="4305148" cy="93336"/>
              <a:chOff x="4351360" y="3018595"/>
              <a:chExt cx="4305148" cy="93336"/>
            </a:xfrm>
          </p:grpSpPr>
          <p:sp>
            <p:nvSpPr>
              <p:cNvPr id="87" name="Progress">
                <a:extLst>
                  <a:ext uri="{FF2B5EF4-FFF2-40B4-BE49-F238E27FC236}">
                    <a16:creationId xmlns:a16="http://schemas.microsoft.com/office/drawing/2014/main" id="{C8D02068-252A-2448-A444-08F014FBDC35}"/>
                  </a:ext>
                </a:extLst>
              </p:cNvPr>
              <p:cNvSpPr/>
              <p:nvPr/>
            </p:nvSpPr>
            <p:spPr>
              <a:xfrm>
                <a:off x="4351360" y="3020491"/>
                <a:ext cx="430514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93" name="Progress">
                <a:extLst>
                  <a:ext uri="{FF2B5EF4-FFF2-40B4-BE49-F238E27FC236}">
                    <a16:creationId xmlns:a16="http://schemas.microsoft.com/office/drawing/2014/main" id="{C8A12437-E1AE-E34A-BE6D-AD579488867D}"/>
                  </a:ext>
                </a:extLst>
              </p:cNvPr>
              <p:cNvSpPr/>
              <p:nvPr/>
            </p:nvSpPr>
            <p:spPr>
              <a:xfrm>
                <a:off x="6568283" y="3018595"/>
                <a:ext cx="2088224"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grpSp>
      <p:grpSp>
        <p:nvGrpSpPr>
          <p:cNvPr id="4" name="Group 3">
            <a:extLst>
              <a:ext uri="{FF2B5EF4-FFF2-40B4-BE49-F238E27FC236}">
                <a16:creationId xmlns:a16="http://schemas.microsoft.com/office/drawing/2014/main" id="{E9C10A2E-CAE7-144E-8D7B-1DBE72470438}"/>
              </a:ext>
            </a:extLst>
          </p:cNvPr>
          <p:cNvGrpSpPr/>
          <p:nvPr/>
        </p:nvGrpSpPr>
        <p:grpSpPr>
          <a:xfrm>
            <a:off x="4369840" y="2259719"/>
            <a:ext cx="763393" cy="123111"/>
            <a:chOff x="4369840" y="2247844"/>
            <a:chExt cx="763393" cy="123111"/>
          </a:xfrm>
        </p:grpSpPr>
        <p:sp>
          <p:nvSpPr>
            <p:cNvPr id="97" name="TextBox 96">
              <a:extLst>
                <a:ext uri="{FF2B5EF4-FFF2-40B4-BE49-F238E27FC236}">
                  <a16:creationId xmlns:a16="http://schemas.microsoft.com/office/drawing/2014/main" id="{43546BF8-F392-0349-86D2-792FF8E97D85}"/>
                </a:ext>
              </a:extLst>
            </p:cNvPr>
            <p:cNvSpPr txBox="1"/>
            <p:nvPr/>
          </p:nvSpPr>
          <p:spPr>
            <a:xfrm>
              <a:off x="4904633" y="2247844"/>
              <a:ext cx="228600" cy="123111"/>
            </a:xfrm>
            <a:prstGeom prst="rect">
              <a:avLst/>
            </a:prstGeom>
            <a:noFill/>
          </p:spPr>
          <p:txBody>
            <a:bodyPr wrap="square" lIns="0" tIns="0" rIns="45720" bIns="0" rtlCol="0" anchor="ctr" anchorCtr="0">
              <a:spAutoFit/>
            </a:bodyPr>
            <a:lstStyle/>
            <a:p>
              <a:r>
                <a:rPr lang="en-US" sz="800" dirty="0">
                  <a:latin typeface="Meta Offc Pro Normal" panose="020B0504030101020102" pitchFamily="34" charset="0"/>
                </a:rPr>
                <a:t>1b1</a:t>
              </a:r>
            </a:p>
          </p:txBody>
        </p:sp>
        <p:sp>
          <p:nvSpPr>
            <p:cNvPr id="98" name="Progress">
              <a:extLst>
                <a:ext uri="{FF2B5EF4-FFF2-40B4-BE49-F238E27FC236}">
                  <a16:creationId xmlns:a16="http://schemas.microsoft.com/office/drawing/2014/main" id="{4ECF22F9-E410-874A-BBDE-104550CD28E2}"/>
                </a:ext>
              </a:extLst>
            </p:cNvPr>
            <p:cNvSpPr/>
            <p:nvPr/>
          </p:nvSpPr>
          <p:spPr>
            <a:xfrm>
              <a:off x="4369840" y="2258721"/>
              <a:ext cx="50736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grpSp>
      <p:grpSp>
        <p:nvGrpSpPr>
          <p:cNvPr id="5" name="Group 4">
            <a:extLst>
              <a:ext uri="{FF2B5EF4-FFF2-40B4-BE49-F238E27FC236}">
                <a16:creationId xmlns:a16="http://schemas.microsoft.com/office/drawing/2014/main" id="{56AE591A-6898-5540-AD88-984207E0A460}"/>
              </a:ext>
            </a:extLst>
          </p:cNvPr>
          <p:cNvGrpSpPr/>
          <p:nvPr/>
        </p:nvGrpSpPr>
        <p:grpSpPr>
          <a:xfrm>
            <a:off x="4369840" y="2399345"/>
            <a:ext cx="712739" cy="123111"/>
            <a:chOff x="4369840" y="2392326"/>
            <a:chExt cx="712739" cy="123111"/>
          </a:xfrm>
        </p:grpSpPr>
        <p:sp>
          <p:nvSpPr>
            <p:cNvPr id="99" name="TextBox 98">
              <a:extLst>
                <a:ext uri="{FF2B5EF4-FFF2-40B4-BE49-F238E27FC236}">
                  <a16:creationId xmlns:a16="http://schemas.microsoft.com/office/drawing/2014/main" id="{24BB919C-6A1B-2544-8C1C-C6FEC118DB90}"/>
                </a:ext>
              </a:extLst>
            </p:cNvPr>
            <p:cNvSpPr txBox="1"/>
            <p:nvPr/>
          </p:nvSpPr>
          <p:spPr>
            <a:xfrm>
              <a:off x="4853979" y="2392326"/>
              <a:ext cx="228600" cy="123111"/>
            </a:xfrm>
            <a:prstGeom prst="rect">
              <a:avLst/>
            </a:prstGeom>
            <a:noFill/>
          </p:spPr>
          <p:txBody>
            <a:bodyPr wrap="square" lIns="0" tIns="0" rIns="45720" bIns="0" rtlCol="0" anchor="ctr" anchorCtr="0">
              <a:spAutoFit/>
            </a:bodyPr>
            <a:lstStyle/>
            <a:p>
              <a:r>
                <a:rPr lang="en-US" sz="800" dirty="0">
                  <a:latin typeface="Meta Offc Pro Normal" panose="020B0504030101020102" pitchFamily="34" charset="0"/>
                </a:rPr>
                <a:t>1b2</a:t>
              </a:r>
              <a:endParaRPr lang="en-US" sz="1000" dirty="0">
                <a:latin typeface="Meta Offc Pro Normal" panose="020B0504030101020102" pitchFamily="34" charset="0"/>
              </a:endParaRPr>
            </a:p>
          </p:txBody>
        </p:sp>
        <p:sp>
          <p:nvSpPr>
            <p:cNvPr id="100" name="Progress">
              <a:extLst>
                <a:ext uri="{FF2B5EF4-FFF2-40B4-BE49-F238E27FC236}">
                  <a16:creationId xmlns:a16="http://schemas.microsoft.com/office/drawing/2014/main" id="{ABF2FACE-663B-D746-8884-E164C3CE7885}"/>
                </a:ext>
              </a:extLst>
            </p:cNvPr>
            <p:cNvSpPr/>
            <p:nvPr/>
          </p:nvSpPr>
          <p:spPr>
            <a:xfrm>
              <a:off x="4369840" y="2396835"/>
              <a:ext cx="45670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grpSp>
      <p:grpSp>
        <p:nvGrpSpPr>
          <p:cNvPr id="9" name="Group 8">
            <a:extLst>
              <a:ext uri="{FF2B5EF4-FFF2-40B4-BE49-F238E27FC236}">
                <a16:creationId xmlns:a16="http://schemas.microsoft.com/office/drawing/2014/main" id="{44B24FD1-2941-C743-861E-D758DB11EB14}"/>
              </a:ext>
            </a:extLst>
          </p:cNvPr>
          <p:cNvGrpSpPr/>
          <p:nvPr/>
        </p:nvGrpSpPr>
        <p:grpSpPr>
          <a:xfrm>
            <a:off x="4369840" y="1952639"/>
            <a:ext cx="4562889" cy="153888"/>
            <a:chOff x="4369840" y="1945462"/>
            <a:chExt cx="4562889" cy="153888"/>
          </a:xfrm>
        </p:grpSpPr>
        <p:sp>
          <p:nvSpPr>
            <p:cNvPr id="95" name="TextBox 94">
              <a:extLst>
                <a:ext uri="{FF2B5EF4-FFF2-40B4-BE49-F238E27FC236}">
                  <a16:creationId xmlns:a16="http://schemas.microsoft.com/office/drawing/2014/main" id="{FE1FE3D8-2879-7843-BE29-4CF9A8945717}"/>
                </a:ext>
              </a:extLst>
            </p:cNvPr>
            <p:cNvSpPr txBox="1"/>
            <p:nvPr/>
          </p:nvSpPr>
          <p:spPr>
            <a:xfrm>
              <a:off x="8704129" y="1945462"/>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5a</a:t>
              </a:r>
            </a:p>
          </p:txBody>
        </p:sp>
        <p:grpSp>
          <p:nvGrpSpPr>
            <p:cNvPr id="2" name="Group 1">
              <a:extLst>
                <a:ext uri="{FF2B5EF4-FFF2-40B4-BE49-F238E27FC236}">
                  <a16:creationId xmlns:a16="http://schemas.microsoft.com/office/drawing/2014/main" id="{986C2757-44C6-D34C-909B-81F87C764DBD}"/>
                </a:ext>
              </a:extLst>
            </p:cNvPr>
            <p:cNvGrpSpPr/>
            <p:nvPr/>
          </p:nvGrpSpPr>
          <p:grpSpPr>
            <a:xfrm>
              <a:off x="4369840" y="1982921"/>
              <a:ext cx="4320619" cy="91440"/>
              <a:chOff x="4369840" y="1982921"/>
              <a:chExt cx="4320619" cy="91440"/>
            </a:xfrm>
          </p:grpSpPr>
          <p:sp>
            <p:nvSpPr>
              <p:cNvPr id="94" name="Progress">
                <a:extLst>
                  <a:ext uri="{FF2B5EF4-FFF2-40B4-BE49-F238E27FC236}">
                    <a16:creationId xmlns:a16="http://schemas.microsoft.com/office/drawing/2014/main" id="{21EE6FB6-4A0A-2E4B-AE3F-2D0E4D7E9260}"/>
                  </a:ext>
                </a:extLst>
              </p:cNvPr>
              <p:cNvSpPr/>
              <p:nvPr/>
            </p:nvSpPr>
            <p:spPr>
              <a:xfrm>
                <a:off x="4369840" y="1982921"/>
                <a:ext cx="432061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101" name="Progress">
                <a:extLst>
                  <a:ext uri="{FF2B5EF4-FFF2-40B4-BE49-F238E27FC236}">
                    <a16:creationId xmlns:a16="http://schemas.microsoft.com/office/drawing/2014/main" id="{F7A2367C-C087-3A40-8C86-3AE3B5DB0F76}"/>
                  </a:ext>
                </a:extLst>
              </p:cNvPr>
              <p:cNvSpPr/>
              <p:nvPr/>
            </p:nvSpPr>
            <p:spPr>
              <a:xfrm>
                <a:off x="6602234" y="1982921"/>
                <a:ext cx="2088225"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grpSp>
      <p:grpSp>
        <p:nvGrpSpPr>
          <p:cNvPr id="10" name="Group 9">
            <a:extLst>
              <a:ext uri="{FF2B5EF4-FFF2-40B4-BE49-F238E27FC236}">
                <a16:creationId xmlns:a16="http://schemas.microsoft.com/office/drawing/2014/main" id="{DFE2F191-3177-5441-A2EB-47412EEA0614}"/>
              </a:ext>
            </a:extLst>
          </p:cNvPr>
          <p:cNvGrpSpPr/>
          <p:nvPr/>
        </p:nvGrpSpPr>
        <p:grpSpPr>
          <a:xfrm>
            <a:off x="4369840" y="2097249"/>
            <a:ext cx="4562218" cy="153888"/>
            <a:chOff x="4369840" y="2084585"/>
            <a:chExt cx="4562218" cy="153888"/>
          </a:xfrm>
        </p:grpSpPr>
        <p:sp>
          <p:nvSpPr>
            <p:cNvPr id="96" name="TextBox 95">
              <a:extLst>
                <a:ext uri="{FF2B5EF4-FFF2-40B4-BE49-F238E27FC236}">
                  <a16:creationId xmlns:a16="http://schemas.microsoft.com/office/drawing/2014/main" id="{0FCD56BC-37DC-954B-A3DC-8DC42DFD32F1}"/>
                </a:ext>
              </a:extLst>
            </p:cNvPr>
            <p:cNvSpPr txBox="1"/>
            <p:nvPr/>
          </p:nvSpPr>
          <p:spPr>
            <a:xfrm>
              <a:off x="8703458" y="2084585"/>
              <a:ext cx="228600" cy="153888"/>
            </a:xfrm>
            <a:prstGeom prst="rect">
              <a:avLst/>
            </a:prstGeom>
            <a:noFill/>
          </p:spPr>
          <p:txBody>
            <a:bodyPr wrap="square" lIns="0" tIns="0" rIns="45720" bIns="0" rtlCol="0" anchor="ctr" anchorCtr="0">
              <a:spAutoFit/>
            </a:bodyPr>
            <a:lstStyle/>
            <a:p>
              <a:r>
                <a:rPr lang="en-US" sz="1000" dirty="0">
                  <a:latin typeface="Meta Offc Pro Normal" panose="020B0504030101020102" pitchFamily="34" charset="0"/>
                </a:rPr>
                <a:t>5b</a:t>
              </a:r>
            </a:p>
          </p:txBody>
        </p:sp>
        <p:grpSp>
          <p:nvGrpSpPr>
            <p:cNvPr id="3" name="Group 2">
              <a:extLst>
                <a:ext uri="{FF2B5EF4-FFF2-40B4-BE49-F238E27FC236}">
                  <a16:creationId xmlns:a16="http://schemas.microsoft.com/office/drawing/2014/main" id="{0243B1DB-9B39-8B42-98DE-36875A2251FB}"/>
                </a:ext>
              </a:extLst>
            </p:cNvPr>
            <p:cNvGrpSpPr/>
            <p:nvPr/>
          </p:nvGrpSpPr>
          <p:grpSpPr>
            <a:xfrm>
              <a:off x="4369840" y="2119747"/>
              <a:ext cx="4320621" cy="91440"/>
              <a:chOff x="4369840" y="2119747"/>
              <a:chExt cx="4320621" cy="91440"/>
            </a:xfrm>
          </p:grpSpPr>
          <p:sp>
            <p:nvSpPr>
              <p:cNvPr id="83" name="Progress">
                <a:extLst>
                  <a:ext uri="{FF2B5EF4-FFF2-40B4-BE49-F238E27FC236}">
                    <a16:creationId xmlns:a16="http://schemas.microsoft.com/office/drawing/2014/main" id="{C7890CCB-BF73-3943-9618-4DE2B2EB80F9}"/>
                  </a:ext>
                </a:extLst>
              </p:cNvPr>
              <p:cNvSpPr/>
              <p:nvPr/>
            </p:nvSpPr>
            <p:spPr>
              <a:xfrm>
                <a:off x="4369840" y="2119747"/>
                <a:ext cx="432062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ru-RU" sz="1013" dirty="0">
                  <a:solidFill>
                    <a:schemeClr val="tx1">
                      <a:lumMod val="60000"/>
                      <a:lumOff val="40000"/>
                    </a:schemeClr>
                  </a:solidFill>
                </a:endParaRPr>
              </a:p>
            </p:txBody>
          </p:sp>
          <p:sp>
            <p:nvSpPr>
              <p:cNvPr id="102" name="Progress">
                <a:extLst>
                  <a:ext uri="{FF2B5EF4-FFF2-40B4-BE49-F238E27FC236}">
                    <a16:creationId xmlns:a16="http://schemas.microsoft.com/office/drawing/2014/main" id="{D3B9D312-DFD7-5442-A8AE-84F8391C07E4}"/>
                  </a:ext>
                </a:extLst>
              </p:cNvPr>
              <p:cNvSpPr/>
              <p:nvPr/>
            </p:nvSpPr>
            <p:spPr>
              <a:xfrm>
                <a:off x="6602235" y="2119747"/>
                <a:ext cx="2088226" cy="91440"/>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grpSp>
      </p:grpSp>
      <p:grpSp>
        <p:nvGrpSpPr>
          <p:cNvPr id="131" name="Group 130">
            <a:extLst>
              <a:ext uri="{FF2B5EF4-FFF2-40B4-BE49-F238E27FC236}">
                <a16:creationId xmlns:a16="http://schemas.microsoft.com/office/drawing/2014/main" id="{8DA4DEE6-305A-E946-82F4-496667B72FCA}"/>
              </a:ext>
            </a:extLst>
          </p:cNvPr>
          <p:cNvGrpSpPr/>
          <p:nvPr/>
        </p:nvGrpSpPr>
        <p:grpSpPr>
          <a:xfrm>
            <a:off x="4008476" y="1927821"/>
            <a:ext cx="4575857" cy="4487291"/>
            <a:chOff x="4008476" y="1927821"/>
            <a:chExt cx="4575857" cy="4487291"/>
          </a:xfrm>
        </p:grpSpPr>
        <p:cxnSp>
          <p:nvCxnSpPr>
            <p:cNvPr id="132" name="Straight Connector 131">
              <a:extLst>
                <a:ext uri="{FF2B5EF4-FFF2-40B4-BE49-F238E27FC236}">
                  <a16:creationId xmlns:a16="http://schemas.microsoft.com/office/drawing/2014/main" id="{9B5AA7D7-2DBB-CF41-B895-2348D337CA49}"/>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C3299A3-74E7-4448-A438-D8D3950AD34D}"/>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390570D-9518-BF43-B8FD-1DF4FBF56226}"/>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87BE0DF-616A-A940-94B0-D6434942EE34}"/>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5FE540A-C244-B846-926F-69B765D08BAF}"/>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E2902C7-CE79-1941-B944-E4466D57E43F}"/>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475AE81-BC4E-B34B-BD66-BBF256F020DB}"/>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0F15218-F73F-114C-AAF7-15CFA2C0BB63}"/>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F93A179-0CD5-6E4C-8DAB-B6987DA2E43F}"/>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CE96F94-9EDA-D541-9DB2-2A735AF66D10}"/>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CF56E69-04B5-B94C-840E-F89D3961D11A}"/>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ADEB7FD-86AF-FC4B-A9E7-D1AB3E6184FD}"/>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Group 143">
              <a:extLst>
                <a:ext uri="{FF2B5EF4-FFF2-40B4-BE49-F238E27FC236}">
                  <a16:creationId xmlns:a16="http://schemas.microsoft.com/office/drawing/2014/main" id="{592BCA52-FB06-5141-823A-3BFFAACF9A52}"/>
                </a:ext>
              </a:extLst>
            </p:cNvPr>
            <p:cNvGrpSpPr/>
            <p:nvPr/>
          </p:nvGrpSpPr>
          <p:grpSpPr>
            <a:xfrm>
              <a:off x="4008476" y="6199668"/>
              <a:ext cx="4575857" cy="215444"/>
              <a:chOff x="4008476" y="6199668"/>
              <a:chExt cx="4575857" cy="215444"/>
            </a:xfrm>
          </p:grpSpPr>
          <p:sp>
            <p:nvSpPr>
              <p:cNvPr id="145" name="Oval 144">
                <a:extLst>
                  <a:ext uri="{FF2B5EF4-FFF2-40B4-BE49-F238E27FC236}">
                    <a16:creationId xmlns:a16="http://schemas.microsoft.com/office/drawing/2014/main" id="{7F729550-D5F5-3849-BD37-C6598CC6FCB9}"/>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46" name="Oval 145">
                <a:extLst>
                  <a:ext uri="{FF2B5EF4-FFF2-40B4-BE49-F238E27FC236}">
                    <a16:creationId xmlns:a16="http://schemas.microsoft.com/office/drawing/2014/main" id="{87E86A19-313F-4F42-9615-85EF570179CA}"/>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47" name="Oval 146">
                <a:extLst>
                  <a:ext uri="{FF2B5EF4-FFF2-40B4-BE49-F238E27FC236}">
                    <a16:creationId xmlns:a16="http://schemas.microsoft.com/office/drawing/2014/main" id="{9D2E67D7-3990-044E-8F50-4A85BFE7B0C7}"/>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48" name="Oval 147">
                <a:extLst>
                  <a:ext uri="{FF2B5EF4-FFF2-40B4-BE49-F238E27FC236}">
                    <a16:creationId xmlns:a16="http://schemas.microsoft.com/office/drawing/2014/main" id="{81BDB463-D08B-7942-87EE-17F4EC7D8B8E}"/>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49" name="Oval 148">
                <a:extLst>
                  <a:ext uri="{FF2B5EF4-FFF2-40B4-BE49-F238E27FC236}">
                    <a16:creationId xmlns:a16="http://schemas.microsoft.com/office/drawing/2014/main" id="{2CE9397F-E0B3-F048-BC24-0794DDA09CD3}"/>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50" name="Oval 149">
                <a:extLst>
                  <a:ext uri="{FF2B5EF4-FFF2-40B4-BE49-F238E27FC236}">
                    <a16:creationId xmlns:a16="http://schemas.microsoft.com/office/drawing/2014/main" id="{E4F77179-479A-F644-BA7E-B0E988B4D0AA}"/>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51" name="Oval 150">
                <a:extLst>
                  <a:ext uri="{FF2B5EF4-FFF2-40B4-BE49-F238E27FC236}">
                    <a16:creationId xmlns:a16="http://schemas.microsoft.com/office/drawing/2014/main" id="{00AB25A7-F4CD-8940-A578-615CEF829638}"/>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52" name="Oval 151">
                <a:extLst>
                  <a:ext uri="{FF2B5EF4-FFF2-40B4-BE49-F238E27FC236}">
                    <a16:creationId xmlns:a16="http://schemas.microsoft.com/office/drawing/2014/main" id="{F69DA4C9-30D2-0747-9289-597BC3066B24}"/>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53" name="Oval 152">
                <a:extLst>
                  <a:ext uri="{FF2B5EF4-FFF2-40B4-BE49-F238E27FC236}">
                    <a16:creationId xmlns:a16="http://schemas.microsoft.com/office/drawing/2014/main" id="{C7DF5040-F069-0947-802A-4EE40CFE6B92}"/>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54" name="Oval 153">
                <a:extLst>
                  <a:ext uri="{FF2B5EF4-FFF2-40B4-BE49-F238E27FC236}">
                    <a16:creationId xmlns:a16="http://schemas.microsoft.com/office/drawing/2014/main" id="{1FC0AD16-1A38-9240-8AF9-268814EB7BBF}"/>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5" name="Oval 154">
                <a:extLst>
                  <a:ext uri="{FF2B5EF4-FFF2-40B4-BE49-F238E27FC236}">
                    <a16:creationId xmlns:a16="http://schemas.microsoft.com/office/drawing/2014/main" id="{E3A162AF-52F2-3F4B-89B6-2303400929CD}"/>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6" name="Oval 155">
                <a:extLst>
                  <a:ext uri="{FF2B5EF4-FFF2-40B4-BE49-F238E27FC236}">
                    <a16:creationId xmlns:a16="http://schemas.microsoft.com/office/drawing/2014/main" id="{68D7D8EF-F27C-7E45-B3F1-2850A1DBEE86}"/>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7" name="TextBox 156">
                <a:extLst>
                  <a:ext uri="{FF2B5EF4-FFF2-40B4-BE49-F238E27FC236}">
                    <a16:creationId xmlns:a16="http://schemas.microsoft.com/office/drawing/2014/main" id="{F0E190BC-C3A1-7244-92B7-A509AA4E7BFB}"/>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842559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1443430115"/>
              </p:ext>
            </p:extLst>
          </p:nvPr>
        </p:nvGraphicFramePr>
        <p:xfrm>
          <a:off x="484632" y="1444752"/>
          <a:ext cx="11227621" cy="2150350"/>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603504">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ct val="100000"/>
                        </a:lnSpc>
                        <a:buFont typeface="+mj-lt"/>
                        <a:buNone/>
                      </a:pPr>
                      <a:r>
                        <a:rPr lang="en-US" sz="800" b="0" i="0" cap="none" spc="0" dirty="0">
                          <a:ln w="0"/>
                          <a:solidFill>
                            <a:srgbClr val="474747"/>
                          </a:solidFill>
                          <a:effectLst/>
                          <a:latin typeface="Meta Offc Pro Normal" panose="020B0504030101020102" pitchFamily="34" charset="0"/>
                        </a:rPr>
                        <a:t>DCX–New System</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50000"/>
                        </a:lnSpc>
                        <a:buFont typeface="+mj-lt"/>
                        <a:buAutoNum type="alphaLcPeriod"/>
                      </a:pPr>
                      <a:r>
                        <a:rPr lang="en-US" sz="800" b="0" i="0" cap="none" spc="0" dirty="0">
                          <a:ln w="0"/>
                          <a:solidFill>
                            <a:srgbClr val="474747"/>
                          </a:solidFill>
                          <a:effectLst/>
                          <a:latin typeface="Meta Offc Pro Normal" panose="020B0504030101020102" pitchFamily="34" charset="0"/>
                        </a:rPr>
                        <a:t>DCX Enhancements</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50000"/>
                        </a:lnSpc>
                        <a:buFont typeface="+mj-lt"/>
                        <a:buAutoNum type="alphaLcPeriod"/>
                      </a:pPr>
                      <a:r>
                        <a:rPr lang="en-US" sz="800" b="0" i="0" cap="none" spc="0" baseline="0" dirty="0">
                          <a:ln w="0"/>
                          <a:solidFill>
                            <a:srgbClr val="474747"/>
                          </a:solidFill>
                          <a:effectLst/>
                          <a:latin typeface="Meta Offc Pro Normal" panose="020B0504030101020102" pitchFamily="34" charset="0"/>
                        </a:rPr>
                        <a:t>Network Fraud/BPM Enhancements</a:t>
                      </a:r>
                      <a:endParaRPr lang="pl-PL" sz="800" b="0" i="0" cap="none" spc="0" baseline="0" dirty="0">
                        <a:ln w="0"/>
                        <a:solidFill>
                          <a:srgbClr val="474747"/>
                        </a:solidFill>
                        <a:effectLst/>
                        <a:latin typeface="Meta Offc Pro Normal" panose="020B0504030101020102" pitchFamily="34" charset="0"/>
                      </a:endParaRPr>
                    </a:p>
                    <a:p>
                      <a:pPr marL="228600" marR="0" lvl="0" indent="-228600" algn="l" defTabSz="914400" rtl="0" eaLnBrk="1" fontAlgn="auto" latinLnBrk="0" hangingPunct="1">
                        <a:lnSpc>
                          <a:spcPct val="15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Anti-Money Laundering Data Automation Project</a:t>
                      </a:r>
                      <a:endParaRPr lang="pl-PL" sz="800" b="0" i="0" cap="none" spc="0" baseline="0" dirty="0">
                        <a:ln w="0"/>
                        <a:solidFill>
                          <a:srgbClr val="474747"/>
                        </a:solidFill>
                        <a:effectLst/>
                        <a:latin typeface="Meta Offc Pro Normal" panose="020B0504030101020102" pitchFamily="34" charset="0"/>
                      </a:endParaRPr>
                    </a:p>
                    <a:p>
                      <a:pPr marL="228600" indent="-228600">
                        <a:lnSpc>
                          <a:spcPct val="150000"/>
                        </a:lnSpc>
                        <a:buFont typeface="+mj-lt"/>
                        <a:buAutoNum type="alphaLcPeriod"/>
                      </a:pPr>
                      <a:r>
                        <a:rPr lang="en-US" sz="800" b="0" i="0" cap="none" spc="0" baseline="0" dirty="0">
                          <a:ln w="0"/>
                          <a:solidFill>
                            <a:srgbClr val="474747"/>
                          </a:solidFill>
                          <a:effectLst/>
                          <a:latin typeface="Meta Offc Pro Normal" panose="020B0504030101020102" pitchFamily="34" charset="0"/>
                        </a:rPr>
                        <a:t>DN/DCI Enhancements</a:t>
                      </a:r>
                    </a:p>
                    <a:p>
                      <a:pPr marL="228600" indent="-228600">
                        <a:lnSpc>
                          <a:spcPct val="150000"/>
                        </a:lnSpc>
                        <a:buFont typeface="+mj-lt"/>
                        <a:buAutoNum type="alphaLcPeriod"/>
                      </a:pPr>
                      <a:r>
                        <a:rPr lang="en-US" sz="800" b="0" i="0" cap="none" spc="0" baseline="0" dirty="0">
                          <a:ln w="0"/>
                          <a:solidFill>
                            <a:srgbClr val="474747"/>
                          </a:solidFill>
                          <a:effectLst/>
                          <a:latin typeface="Meta Offc Pro Normal" panose="020B0504030101020102" pitchFamily="34" charset="0"/>
                        </a:rPr>
                        <a:t>EPP Data Lake—DN/DCI Data Mart Gen III</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603504">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EPP Data Lake</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gn="l" defTabSz="914400" rtl="0" eaLnBrk="1" latinLnBrk="0" hangingPunct="1">
                        <a:lnSpc>
                          <a:spcPct val="150000"/>
                        </a:lnSpc>
                        <a:buFont typeface="+mj-lt"/>
                        <a:buAutoNum type="alphaLcPeriod"/>
                      </a:pPr>
                      <a:r>
                        <a:rPr lang="en-US" sz="800" b="0" i="0" kern="1200" dirty="0">
                          <a:solidFill>
                            <a:srgbClr val="474747"/>
                          </a:solidFill>
                          <a:latin typeface="Meta Offc Pro Normal" panose="020B0504030101020102" pitchFamily="34" charset="0"/>
                          <a:ea typeface="+mn-ea"/>
                          <a:cs typeface="+mn-cs"/>
                        </a:rPr>
                        <a:t>Pulse Enhancements</a:t>
                      </a:r>
                    </a:p>
                    <a:p>
                      <a:pPr marL="228600" indent="-228600" algn="l" defTabSz="914400" rtl="0" eaLnBrk="1" latinLnBrk="0" hangingPunct="1">
                        <a:lnSpc>
                          <a:spcPct val="150000"/>
                        </a:lnSpc>
                        <a:buFont typeface="+mj-lt"/>
                        <a:buAutoNum type="alphaLcPeriod"/>
                      </a:pPr>
                      <a:r>
                        <a:rPr lang="en-US" sz="800" b="0" i="0" kern="1200" dirty="0">
                          <a:solidFill>
                            <a:srgbClr val="474747"/>
                          </a:solidFill>
                          <a:latin typeface="Meta Offc Pro Normal" panose="020B0504030101020102" pitchFamily="34" charset="0"/>
                          <a:ea typeface="+mn-ea"/>
                          <a:cs typeface="+mn-cs"/>
                        </a:rPr>
                        <a:t>Pulse Fraud/FICO Enhancements</a:t>
                      </a:r>
                    </a:p>
                    <a:p>
                      <a:pPr marL="228600" indent="-228600" algn="l" defTabSz="914400" rtl="0" eaLnBrk="1" latinLnBrk="0" hangingPunct="1">
                        <a:lnSpc>
                          <a:spcPct val="150000"/>
                        </a:lnSpc>
                        <a:buFont typeface="+mj-lt"/>
                        <a:buAutoNum type="alphaLcPeriod"/>
                      </a:pPr>
                      <a:r>
                        <a:rPr lang="en-US" sz="800" b="0" i="0" kern="1200" dirty="0">
                          <a:solidFill>
                            <a:srgbClr val="474747"/>
                          </a:solidFill>
                          <a:latin typeface="Meta Offc Pro Normal" panose="020B0504030101020102" pitchFamily="34" charset="0"/>
                          <a:ea typeface="+mn-ea"/>
                          <a:cs typeface="+mn-cs"/>
                        </a:rPr>
                        <a:t>EPP</a:t>
                      </a:r>
                      <a:r>
                        <a:rPr lang="en-US" sz="800" b="0" i="0" kern="1200" baseline="0" dirty="0">
                          <a:solidFill>
                            <a:srgbClr val="474747"/>
                          </a:solidFill>
                          <a:latin typeface="Meta Offc Pro Normal" panose="020B0504030101020102" pitchFamily="34" charset="0"/>
                          <a:ea typeface="+mn-ea"/>
                          <a:cs typeface="+mn-cs"/>
                        </a:rPr>
                        <a:t> Data </a:t>
                      </a:r>
                      <a:r>
                        <a:rPr lang="en-US" sz="800" b="0" i="0" cap="none" spc="0" baseline="0" dirty="0">
                          <a:ln w="0"/>
                          <a:solidFill>
                            <a:srgbClr val="474747"/>
                          </a:solidFill>
                          <a:effectLst/>
                          <a:latin typeface="Meta Offc Pro Normal" panose="020B0504030101020102" pitchFamily="34" charset="0"/>
                        </a:rPr>
                        <a:t>Lake—</a:t>
                      </a:r>
                      <a:r>
                        <a:rPr kumimoji="0" lang="en-US" sz="800" b="0" i="0" u="none" strike="noStrike" kern="1200" cap="none" spc="0" normalizeH="0" baseline="0" noProof="0" dirty="0">
                          <a:ln>
                            <a:noFill/>
                          </a:ln>
                          <a:solidFill>
                            <a:srgbClr val="474747"/>
                          </a:solidFill>
                          <a:effectLst/>
                          <a:uLnTx/>
                          <a:uFillTx/>
                          <a:latin typeface="Meta Offc Pro Normal" panose="020B0504030101020102" pitchFamily="34" charset="0"/>
                          <a:ea typeface="+mn-ea"/>
                          <a:cs typeface="+mn-cs"/>
                        </a:rPr>
                        <a:t>PULSE Data Mart Gen III</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bl>
          </a:graphicData>
        </a:graphic>
      </p:graphicFrame>
      <p:sp>
        <p:nvSpPr>
          <p:cNvPr id="3" name="Text Placeholder 2">
            <a:extLst>
              <a:ext uri="{FF2B5EF4-FFF2-40B4-BE49-F238E27FC236}">
                <a16:creationId xmlns:a16="http://schemas.microsoft.com/office/drawing/2014/main" id="{98CD1939-34EA-1043-BB29-6AE880939803}"/>
              </a:ext>
            </a:extLst>
          </p:cNvPr>
          <p:cNvSpPr>
            <a:spLocks noGrp="1"/>
          </p:cNvSpPr>
          <p:nvPr>
            <p:ph type="body" sz="quarter" idx="10"/>
          </p:nvPr>
        </p:nvSpPr>
        <p:spPr/>
        <p:txBody>
          <a:bodyPr/>
          <a:lstStyle/>
          <a:p>
            <a:r>
              <a:rPr lang="en-US" dirty="0"/>
              <a:t>2018 to 2020 Roadmap: Payments</a:t>
            </a:r>
          </a:p>
        </p:txBody>
      </p:sp>
      <p:sp>
        <p:nvSpPr>
          <p:cNvPr id="167" name="Rounded Rectangle 166">
            <a:extLst>
              <a:ext uri="{FF2B5EF4-FFF2-40B4-BE49-F238E27FC236}">
                <a16:creationId xmlns:a16="http://schemas.microsoft.com/office/drawing/2014/main" id="{3E15D543-26C8-FF4D-ABC3-E905511455FD}"/>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68" name="Rounded Rectangle 167">
            <a:extLst>
              <a:ext uri="{FF2B5EF4-FFF2-40B4-BE49-F238E27FC236}">
                <a16:creationId xmlns:a16="http://schemas.microsoft.com/office/drawing/2014/main" id="{99F98614-48D3-8A40-9CEF-636385AA4A01}"/>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69" name="Rounded Rectangle 168">
            <a:extLst>
              <a:ext uri="{FF2B5EF4-FFF2-40B4-BE49-F238E27FC236}">
                <a16:creationId xmlns:a16="http://schemas.microsoft.com/office/drawing/2014/main" id="{0A711077-2D62-6542-A4AB-3C22A454D5A3}"/>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70" name="Rounded Rectangle 169">
            <a:extLst>
              <a:ext uri="{FF2B5EF4-FFF2-40B4-BE49-F238E27FC236}">
                <a16:creationId xmlns:a16="http://schemas.microsoft.com/office/drawing/2014/main" id="{E816C3B1-0A1F-6C47-8189-7BA4A317B369}"/>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171" name="Rounded Rectangle 170">
            <a:extLst>
              <a:ext uri="{FF2B5EF4-FFF2-40B4-BE49-F238E27FC236}">
                <a16:creationId xmlns:a16="http://schemas.microsoft.com/office/drawing/2014/main" id="{D2AB9847-DDA2-BD46-8BB3-47044626755A}"/>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172" name="Rounded Rectangle 171">
            <a:extLst>
              <a:ext uri="{FF2B5EF4-FFF2-40B4-BE49-F238E27FC236}">
                <a16:creationId xmlns:a16="http://schemas.microsoft.com/office/drawing/2014/main" id="{1B6E8067-C7F4-B944-981C-887633A7365C}"/>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58" name="Rectangle 57">
            <a:extLst>
              <a:ext uri="{FF2B5EF4-FFF2-40B4-BE49-F238E27FC236}">
                <a16:creationId xmlns:a16="http://schemas.microsoft.com/office/drawing/2014/main" id="{A4BE9D01-502D-A446-B3B1-F1CF680FCD97}"/>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107" name="Group 106">
            <a:extLst>
              <a:ext uri="{FF2B5EF4-FFF2-40B4-BE49-F238E27FC236}">
                <a16:creationId xmlns:a16="http://schemas.microsoft.com/office/drawing/2014/main" id="{4A426653-93DC-9B49-B803-25117BD87FAD}"/>
              </a:ext>
            </a:extLst>
          </p:cNvPr>
          <p:cNvGrpSpPr/>
          <p:nvPr/>
        </p:nvGrpSpPr>
        <p:grpSpPr>
          <a:xfrm>
            <a:off x="9637826" y="1765561"/>
            <a:ext cx="1920416" cy="123111"/>
            <a:chOff x="9637826" y="1765561"/>
            <a:chExt cx="1920416" cy="123111"/>
          </a:xfrm>
        </p:grpSpPr>
        <p:grpSp>
          <p:nvGrpSpPr>
            <p:cNvPr id="108" name="Group 107">
              <a:extLst>
                <a:ext uri="{FF2B5EF4-FFF2-40B4-BE49-F238E27FC236}">
                  <a16:creationId xmlns:a16="http://schemas.microsoft.com/office/drawing/2014/main" id="{8743E306-5721-E047-AC87-544855226618}"/>
                </a:ext>
              </a:extLst>
            </p:cNvPr>
            <p:cNvGrpSpPr/>
            <p:nvPr/>
          </p:nvGrpSpPr>
          <p:grpSpPr>
            <a:xfrm>
              <a:off x="10872442" y="1765561"/>
              <a:ext cx="685800" cy="123111"/>
              <a:chOff x="10690420" y="1765561"/>
              <a:chExt cx="685800" cy="123111"/>
            </a:xfrm>
          </p:grpSpPr>
          <p:sp>
            <p:nvSpPr>
              <p:cNvPr id="121" name="Progress">
                <a:extLst>
                  <a:ext uri="{FF2B5EF4-FFF2-40B4-BE49-F238E27FC236}">
                    <a16:creationId xmlns:a16="http://schemas.microsoft.com/office/drawing/2014/main" id="{369CD98E-7F31-DE47-A19A-F10D3B848E71}"/>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2" name="TextBox 121">
                <a:extLst>
                  <a:ext uri="{FF2B5EF4-FFF2-40B4-BE49-F238E27FC236}">
                    <a16:creationId xmlns:a16="http://schemas.microsoft.com/office/drawing/2014/main" id="{542E557D-E082-3E4B-BF78-1F010B7892E1}"/>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10" name="Group 109">
              <a:extLst>
                <a:ext uri="{FF2B5EF4-FFF2-40B4-BE49-F238E27FC236}">
                  <a16:creationId xmlns:a16="http://schemas.microsoft.com/office/drawing/2014/main" id="{2B3275A7-E3F6-DA4E-ACC6-8969E77647A1}"/>
                </a:ext>
              </a:extLst>
            </p:cNvPr>
            <p:cNvGrpSpPr/>
            <p:nvPr/>
          </p:nvGrpSpPr>
          <p:grpSpPr>
            <a:xfrm>
              <a:off x="9637826" y="1765561"/>
              <a:ext cx="1055115" cy="123111"/>
              <a:chOff x="9654540" y="1759593"/>
              <a:chExt cx="1055115" cy="123111"/>
            </a:xfrm>
          </p:grpSpPr>
          <p:sp>
            <p:nvSpPr>
              <p:cNvPr id="119" name="Progress">
                <a:extLst>
                  <a:ext uri="{FF2B5EF4-FFF2-40B4-BE49-F238E27FC236}">
                    <a16:creationId xmlns:a16="http://schemas.microsoft.com/office/drawing/2014/main" id="{4F834CD1-FD0F-B149-80FD-4F3329EBC2AE}"/>
                  </a:ext>
                </a:extLst>
              </p:cNvPr>
              <p:cNvSpPr/>
              <p:nvPr/>
            </p:nvSpPr>
            <p:spPr>
              <a:xfrm flipV="1">
                <a:off x="10294620" y="1784572"/>
                <a:ext cx="415035" cy="73152"/>
              </a:xfrm>
              <a:prstGeom prst="roundRect">
                <a:avLst>
                  <a:gd name="adj" fmla="val 50000"/>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0" name="TextBox 119">
                <a:extLst>
                  <a:ext uri="{FF2B5EF4-FFF2-40B4-BE49-F238E27FC236}">
                    <a16:creationId xmlns:a16="http://schemas.microsoft.com/office/drawing/2014/main" id="{F4F70CD9-3383-5E45-B4B0-E7138CDC3E52}"/>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solidFill>
                      <a:srgbClr val="474747"/>
                    </a:solidFill>
                    <a:latin typeface="Meta Offc Pro Normal" panose="020B0504030101020102" pitchFamily="34" charset="0"/>
                  </a:rPr>
                  <a:t>Cloud Ready</a:t>
                </a:r>
              </a:p>
            </p:txBody>
          </p:sp>
        </p:grpSp>
      </p:grpSp>
      <p:sp>
        <p:nvSpPr>
          <p:cNvPr id="85" name="Rounded Rectangle 84">
            <a:extLst>
              <a:ext uri="{FF2B5EF4-FFF2-40B4-BE49-F238E27FC236}">
                <a16:creationId xmlns:a16="http://schemas.microsoft.com/office/drawing/2014/main" id="{D794C2AE-84BB-1542-9EFE-E36B78528295}"/>
              </a:ext>
            </a:extLst>
          </p:cNvPr>
          <p:cNvSpPr/>
          <p:nvPr/>
        </p:nvSpPr>
        <p:spPr>
          <a:xfrm>
            <a:off x="457200" y="5908456"/>
            <a:ext cx="2743572" cy="192232"/>
          </a:xfrm>
          <a:prstGeom prst="round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Normal" panose="020B0504030101020102" pitchFamily="34" charset="0"/>
              </a:rPr>
              <a:t>AAP: Reference to AAP Platforms Roadmap on Slide 32</a:t>
            </a:r>
          </a:p>
        </p:txBody>
      </p:sp>
      <p:grpSp>
        <p:nvGrpSpPr>
          <p:cNvPr id="10" name="Group 9">
            <a:extLst>
              <a:ext uri="{FF2B5EF4-FFF2-40B4-BE49-F238E27FC236}">
                <a16:creationId xmlns:a16="http://schemas.microsoft.com/office/drawing/2014/main" id="{9F5EAF7D-B8DB-F74A-A693-F5F623AA720D}"/>
              </a:ext>
            </a:extLst>
          </p:cNvPr>
          <p:cNvGrpSpPr/>
          <p:nvPr/>
        </p:nvGrpSpPr>
        <p:grpSpPr>
          <a:xfrm>
            <a:off x="3458212" y="1971531"/>
            <a:ext cx="4026319" cy="153888"/>
            <a:chOff x="3458212" y="1981712"/>
            <a:chExt cx="4026319" cy="153888"/>
          </a:xfrm>
        </p:grpSpPr>
        <p:sp>
          <p:nvSpPr>
            <p:cNvPr id="46" name="TextBox 45">
              <a:extLst>
                <a:ext uri="{FF2B5EF4-FFF2-40B4-BE49-F238E27FC236}">
                  <a16:creationId xmlns:a16="http://schemas.microsoft.com/office/drawing/2014/main" id="{2608D53C-5737-3347-A42F-9DED98D0E0AB}"/>
                </a:ext>
              </a:extLst>
            </p:cNvPr>
            <p:cNvSpPr txBox="1"/>
            <p:nvPr/>
          </p:nvSpPr>
          <p:spPr>
            <a:xfrm>
              <a:off x="7255931" y="198171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1a</a:t>
              </a:r>
            </a:p>
          </p:txBody>
        </p:sp>
        <p:grpSp>
          <p:nvGrpSpPr>
            <p:cNvPr id="5" name="Group 4">
              <a:extLst>
                <a:ext uri="{FF2B5EF4-FFF2-40B4-BE49-F238E27FC236}">
                  <a16:creationId xmlns:a16="http://schemas.microsoft.com/office/drawing/2014/main" id="{2344DC09-99A2-4449-8C5A-03943CA75AD6}"/>
                </a:ext>
              </a:extLst>
            </p:cNvPr>
            <p:cNvGrpSpPr/>
            <p:nvPr/>
          </p:nvGrpSpPr>
          <p:grpSpPr>
            <a:xfrm>
              <a:off x="3458212" y="2018165"/>
              <a:ext cx="3797719" cy="91440"/>
              <a:chOff x="3458212" y="2018165"/>
              <a:chExt cx="3797719" cy="91440"/>
            </a:xfrm>
          </p:grpSpPr>
          <p:sp>
            <p:nvSpPr>
              <p:cNvPr id="90" name="Progress">
                <a:extLst>
                  <a:ext uri="{FF2B5EF4-FFF2-40B4-BE49-F238E27FC236}">
                    <a16:creationId xmlns:a16="http://schemas.microsoft.com/office/drawing/2014/main" id="{8E0819BE-C067-9A49-8558-9A9440AD647F}"/>
                  </a:ext>
                </a:extLst>
              </p:cNvPr>
              <p:cNvSpPr/>
              <p:nvPr/>
            </p:nvSpPr>
            <p:spPr>
              <a:xfrm>
                <a:off x="3458212" y="2018165"/>
                <a:ext cx="18288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4" name="Progress">
                <a:extLst>
                  <a:ext uri="{FF2B5EF4-FFF2-40B4-BE49-F238E27FC236}">
                    <a16:creationId xmlns:a16="http://schemas.microsoft.com/office/drawing/2014/main" id="{2DB13E76-84BF-ED42-8BE4-E24623746883}"/>
                  </a:ext>
                </a:extLst>
              </p:cNvPr>
              <p:cNvSpPr/>
              <p:nvPr/>
            </p:nvSpPr>
            <p:spPr>
              <a:xfrm>
                <a:off x="5308259" y="2018165"/>
                <a:ext cx="194767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grpSp>
      </p:grpSp>
      <p:grpSp>
        <p:nvGrpSpPr>
          <p:cNvPr id="11" name="Group 10">
            <a:extLst>
              <a:ext uri="{FF2B5EF4-FFF2-40B4-BE49-F238E27FC236}">
                <a16:creationId xmlns:a16="http://schemas.microsoft.com/office/drawing/2014/main" id="{1D92890F-2437-734F-A6CA-FCC4D5C52B7C}"/>
              </a:ext>
            </a:extLst>
          </p:cNvPr>
          <p:cNvGrpSpPr/>
          <p:nvPr/>
        </p:nvGrpSpPr>
        <p:grpSpPr>
          <a:xfrm>
            <a:off x="3458212" y="2167186"/>
            <a:ext cx="5513832" cy="153888"/>
            <a:chOff x="3458212" y="2148873"/>
            <a:chExt cx="5513832" cy="153888"/>
          </a:xfrm>
        </p:grpSpPr>
        <p:grpSp>
          <p:nvGrpSpPr>
            <p:cNvPr id="4" name="Group 3">
              <a:extLst>
                <a:ext uri="{FF2B5EF4-FFF2-40B4-BE49-F238E27FC236}">
                  <a16:creationId xmlns:a16="http://schemas.microsoft.com/office/drawing/2014/main" id="{CF6E6EAE-525C-2045-A6D4-463906BFFA41}"/>
                </a:ext>
              </a:extLst>
            </p:cNvPr>
            <p:cNvGrpSpPr/>
            <p:nvPr/>
          </p:nvGrpSpPr>
          <p:grpSpPr>
            <a:xfrm>
              <a:off x="3458212" y="2177735"/>
              <a:ext cx="5285232" cy="91440"/>
              <a:chOff x="3458212" y="2177735"/>
              <a:chExt cx="5285232" cy="91440"/>
            </a:xfrm>
          </p:grpSpPr>
          <p:sp>
            <p:nvSpPr>
              <p:cNvPr id="86" name="Progress">
                <a:extLst>
                  <a:ext uri="{FF2B5EF4-FFF2-40B4-BE49-F238E27FC236}">
                    <a16:creationId xmlns:a16="http://schemas.microsoft.com/office/drawing/2014/main" id="{C51464B7-946D-7743-A927-561AAA7EB2C1}"/>
                  </a:ext>
                </a:extLst>
              </p:cNvPr>
              <p:cNvSpPr/>
              <p:nvPr/>
            </p:nvSpPr>
            <p:spPr>
              <a:xfrm>
                <a:off x="3458212" y="2177735"/>
                <a:ext cx="18288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3" name="Progress">
                <a:extLst>
                  <a:ext uri="{FF2B5EF4-FFF2-40B4-BE49-F238E27FC236}">
                    <a16:creationId xmlns:a16="http://schemas.microsoft.com/office/drawing/2014/main" id="{4F8247A3-B807-9342-9831-325655803F6F}"/>
                  </a:ext>
                </a:extLst>
              </p:cNvPr>
              <p:cNvSpPr/>
              <p:nvPr/>
            </p:nvSpPr>
            <p:spPr>
              <a:xfrm>
                <a:off x="5314444" y="2177735"/>
                <a:ext cx="34290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grpSp>
        <p:sp>
          <p:nvSpPr>
            <p:cNvPr id="117" name="TextBox 116">
              <a:extLst>
                <a:ext uri="{FF2B5EF4-FFF2-40B4-BE49-F238E27FC236}">
                  <a16:creationId xmlns:a16="http://schemas.microsoft.com/office/drawing/2014/main" id="{07AD51FF-4AC6-EE4F-85C4-69A606032C21}"/>
                </a:ext>
              </a:extLst>
            </p:cNvPr>
            <p:cNvSpPr txBox="1"/>
            <p:nvPr/>
          </p:nvSpPr>
          <p:spPr>
            <a:xfrm>
              <a:off x="8743444" y="214887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1b</a:t>
              </a:r>
            </a:p>
          </p:txBody>
        </p:sp>
      </p:grpSp>
      <p:grpSp>
        <p:nvGrpSpPr>
          <p:cNvPr id="12" name="Group 11">
            <a:extLst>
              <a:ext uri="{FF2B5EF4-FFF2-40B4-BE49-F238E27FC236}">
                <a16:creationId xmlns:a16="http://schemas.microsoft.com/office/drawing/2014/main" id="{EF1A8F63-93B2-2649-9D36-613F607AC883}"/>
              </a:ext>
            </a:extLst>
          </p:cNvPr>
          <p:cNvGrpSpPr/>
          <p:nvPr/>
        </p:nvGrpSpPr>
        <p:grpSpPr>
          <a:xfrm>
            <a:off x="3458212" y="2362841"/>
            <a:ext cx="2743200" cy="153888"/>
            <a:chOff x="3458212" y="2332776"/>
            <a:chExt cx="2743200" cy="153888"/>
          </a:xfrm>
        </p:grpSpPr>
        <p:sp>
          <p:nvSpPr>
            <p:cNvPr id="92" name="Progress">
              <a:extLst>
                <a:ext uri="{FF2B5EF4-FFF2-40B4-BE49-F238E27FC236}">
                  <a16:creationId xmlns:a16="http://schemas.microsoft.com/office/drawing/2014/main" id="{6A63CEBB-723D-6B40-B74F-8040449620A7}"/>
                </a:ext>
              </a:extLst>
            </p:cNvPr>
            <p:cNvSpPr/>
            <p:nvPr/>
          </p:nvSpPr>
          <p:spPr>
            <a:xfrm>
              <a:off x="3458212" y="2365581"/>
              <a:ext cx="25146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8" name="TextBox 117">
              <a:extLst>
                <a:ext uri="{FF2B5EF4-FFF2-40B4-BE49-F238E27FC236}">
                  <a16:creationId xmlns:a16="http://schemas.microsoft.com/office/drawing/2014/main" id="{0AFD8A9B-5064-8943-9442-5C26755AA440}"/>
                </a:ext>
              </a:extLst>
            </p:cNvPr>
            <p:cNvSpPr txBox="1"/>
            <p:nvPr/>
          </p:nvSpPr>
          <p:spPr>
            <a:xfrm>
              <a:off x="5972812" y="2332776"/>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1c</a:t>
              </a:r>
            </a:p>
          </p:txBody>
        </p:sp>
      </p:grpSp>
      <p:grpSp>
        <p:nvGrpSpPr>
          <p:cNvPr id="14" name="Group 13">
            <a:extLst>
              <a:ext uri="{FF2B5EF4-FFF2-40B4-BE49-F238E27FC236}">
                <a16:creationId xmlns:a16="http://schemas.microsoft.com/office/drawing/2014/main" id="{861A6AB6-FA32-174F-9DB8-9E10A6385A83}"/>
              </a:ext>
            </a:extLst>
          </p:cNvPr>
          <p:cNvGrpSpPr/>
          <p:nvPr/>
        </p:nvGrpSpPr>
        <p:grpSpPr>
          <a:xfrm>
            <a:off x="3458212" y="2558496"/>
            <a:ext cx="5513832" cy="153888"/>
            <a:chOff x="3458212" y="2734450"/>
            <a:chExt cx="5513832" cy="153888"/>
          </a:xfrm>
        </p:grpSpPr>
        <p:grpSp>
          <p:nvGrpSpPr>
            <p:cNvPr id="9" name="Group 8">
              <a:extLst>
                <a:ext uri="{FF2B5EF4-FFF2-40B4-BE49-F238E27FC236}">
                  <a16:creationId xmlns:a16="http://schemas.microsoft.com/office/drawing/2014/main" id="{5775D82A-D9E2-5448-B9F0-0158643FD2AD}"/>
                </a:ext>
              </a:extLst>
            </p:cNvPr>
            <p:cNvGrpSpPr/>
            <p:nvPr/>
          </p:nvGrpSpPr>
          <p:grpSpPr>
            <a:xfrm>
              <a:off x="3458212" y="2766036"/>
              <a:ext cx="5285232" cy="91440"/>
              <a:chOff x="3458212" y="2766036"/>
              <a:chExt cx="5285232" cy="91440"/>
            </a:xfrm>
          </p:grpSpPr>
          <p:sp>
            <p:nvSpPr>
              <p:cNvPr id="89" name="Progress">
                <a:extLst>
                  <a:ext uri="{FF2B5EF4-FFF2-40B4-BE49-F238E27FC236}">
                    <a16:creationId xmlns:a16="http://schemas.microsoft.com/office/drawing/2014/main" id="{1C01B9F6-15EE-5A4E-A745-BF3CDCB61AF9}"/>
                  </a:ext>
                </a:extLst>
              </p:cNvPr>
              <p:cNvSpPr/>
              <p:nvPr/>
            </p:nvSpPr>
            <p:spPr>
              <a:xfrm>
                <a:off x="3458212" y="2766036"/>
                <a:ext cx="18288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5" name="Progress">
                <a:extLst>
                  <a:ext uri="{FF2B5EF4-FFF2-40B4-BE49-F238E27FC236}">
                    <a16:creationId xmlns:a16="http://schemas.microsoft.com/office/drawing/2014/main" id="{ED94988B-6A15-6D4B-9029-7764870F036E}"/>
                  </a:ext>
                </a:extLst>
              </p:cNvPr>
              <p:cNvSpPr/>
              <p:nvPr/>
            </p:nvSpPr>
            <p:spPr>
              <a:xfrm>
                <a:off x="5314444" y="2766036"/>
                <a:ext cx="34290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grpSp>
        <p:sp>
          <p:nvSpPr>
            <p:cNvPr id="123" name="TextBox 122">
              <a:extLst>
                <a:ext uri="{FF2B5EF4-FFF2-40B4-BE49-F238E27FC236}">
                  <a16:creationId xmlns:a16="http://schemas.microsoft.com/office/drawing/2014/main" id="{41FE38A2-F823-F140-A966-A653CCD50543}"/>
                </a:ext>
              </a:extLst>
            </p:cNvPr>
            <p:cNvSpPr txBox="1"/>
            <p:nvPr/>
          </p:nvSpPr>
          <p:spPr>
            <a:xfrm>
              <a:off x="8743444" y="2734450"/>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1d</a:t>
              </a:r>
            </a:p>
          </p:txBody>
        </p:sp>
      </p:grpSp>
      <p:grpSp>
        <p:nvGrpSpPr>
          <p:cNvPr id="15" name="Group 14">
            <a:extLst>
              <a:ext uri="{FF2B5EF4-FFF2-40B4-BE49-F238E27FC236}">
                <a16:creationId xmlns:a16="http://schemas.microsoft.com/office/drawing/2014/main" id="{79E5E0BE-491E-C34A-A4B9-38693D44605F}"/>
              </a:ext>
            </a:extLst>
          </p:cNvPr>
          <p:cNvGrpSpPr/>
          <p:nvPr/>
        </p:nvGrpSpPr>
        <p:grpSpPr>
          <a:xfrm>
            <a:off x="4451783" y="2754151"/>
            <a:ext cx="3657600" cy="153888"/>
            <a:chOff x="4451783" y="2940152"/>
            <a:chExt cx="3657600" cy="153888"/>
          </a:xfrm>
        </p:grpSpPr>
        <p:sp>
          <p:nvSpPr>
            <p:cNvPr id="94" name="Progress">
              <a:extLst>
                <a:ext uri="{FF2B5EF4-FFF2-40B4-BE49-F238E27FC236}">
                  <a16:creationId xmlns:a16="http://schemas.microsoft.com/office/drawing/2014/main" id="{0D1DC328-F8F7-B148-A8BE-A98B8CBC8126}"/>
                </a:ext>
              </a:extLst>
            </p:cNvPr>
            <p:cNvSpPr/>
            <p:nvPr/>
          </p:nvSpPr>
          <p:spPr>
            <a:xfrm>
              <a:off x="4451783" y="2976555"/>
              <a:ext cx="34290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4" name="TextBox 123">
              <a:extLst>
                <a:ext uri="{FF2B5EF4-FFF2-40B4-BE49-F238E27FC236}">
                  <a16:creationId xmlns:a16="http://schemas.microsoft.com/office/drawing/2014/main" id="{02890F12-763E-3B40-902A-4B9C12D9EC01}"/>
                </a:ext>
              </a:extLst>
            </p:cNvPr>
            <p:cNvSpPr txBox="1"/>
            <p:nvPr/>
          </p:nvSpPr>
          <p:spPr>
            <a:xfrm>
              <a:off x="7880783" y="294015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1e</a:t>
              </a:r>
            </a:p>
          </p:txBody>
        </p:sp>
      </p:grpSp>
      <p:grpSp>
        <p:nvGrpSpPr>
          <p:cNvPr id="17" name="Group 16">
            <a:extLst>
              <a:ext uri="{FF2B5EF4-FFF2-40B4-BE49-F238E27FC236}">
                <a16:creationId xmlns:a16="http://schemas.microsoft.com/office/drawing/2014/main" id="{AC029DAC-5F96-0946-95C1-908B3DCA1F34}"/>
              </a:ext>
            </a:extLst>
          </p:cNvPr>
          <p:cNvGrpSpPr/>
          <p:nvPr/>
        </p:nvGrpSpPr>
        <p:grpSpPr>
          <a:xfrm>
            <a:off x="4462637" y="3194803"/>
            <a:ext cx="4509407" cy="153888"/>
            <a:chOff x="4462637" y="3450828"/>
            <a:chExt cx="4509407" cy="153888"/>
          </a:xfrm>
        </p:grpSpPr>
        <p:grpSp>
          <p:nvGrpSpPr>
            <p:cNvPr id="6" name="Group 5">
              <a:extLst>
                <a:ext uri="{FF2B5EF4-FFF2-40B4-BE49-F238E27FC236}">
                  <a16:creationId xmlns:a16="http://schemas.microsoft.com/office/drawing/2014/main" id="{9AA2EE6B-7EB8-B140-B022-B0B74C5F819D}"/>
                </a:ext>
              </a:extLst>
            </p:cNvPr>
            <p:cNvGrpSpPr/>
            <p:nvPr/>
          </p:nvGrpSpPr>
          <p:grpSpPr>
            <a:xfrm>
              <a:off x="4462637" y="3482052"/>
              <a:ext cx="4280807" cy="91440"/>
              <a:chOff x="4462637" y="3482052"/>
              <a:chExt cx="4280807" cy="91440"/>
            </a:xfrm>
          </p:grpSpPr>
          <p:sp>
            <p:nvSpPr>
              <p:cNvPr id="97" name="Progress">
                <a:extLst>
                  <a:ext uri="{FF2B5EF4-FFF2-40B4-BE49-F238E27FC236}">
                    <a16:creationId xmlns:a16="http://schemas.microsoft.com/office/drawing/2014/main" id="{E26BA1E8-C832-0340-A711-144D469F2059}"/>
                  </a:ext>
                </a:extLst>
              </p:cNvPr>
              <p:cNvSpPr/>
              <p:nvPr/>
            </p:nvSpPr>
            <p:spPr>
              <a:xfrm>
                <a:off x="4462637" y="3482052"/>
                <a:ext cx="824375"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ru-RU" sz="1000" dirty="0">
                  <a:solidFill>
                    <a:schemeClr val="tx1">
                      <a:lumMod val="60000"/>
                      <a:lumOff val="40000"/>
                    </a:schemeClr>
                  </a:solidFill>
                </a:endParaRPr>
              </a:p>
            </p:txBody>
          </p:sp>
          <p:sp>
            <p:nvSpPr>
              <p:cNvPr id="109" name="Progress">
                <a:extLst>
                  <a:ext uri="{FF2B5EF4-FFF2-40B4-BE49-F238E27FC236}">
                    <a16:creationId xmlns:a16="http://schemas.microsoft.com/office/drawing/2014/main" id="{0D016AB4-9C93-1540-9B2B-122EBD62F5F2}"/>
                  </a:ext>
                </a:extLst>
              </p:cNvPr>
              <p:cNvSpPr/>
              <p:nvPr/>
            </p:nvSpPr>
            <p:spPr>
              <a:xfrm>
                <a:off x="5314444" y="3482052"/>
                <a:ext cx="34290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grpSp>
        <p:sp>
          <p:nvSpPr>
            <p:cNvPr id="125" name="TextBox 124">
              <a:extLst>
                <a:ext uri="{FF2B5EF4-FFF2-40B4-BE49-F238E27FC236}">
                  <a16:creationId xmlns:a16="http://schemas.microsoft.com/office/drawing/2014/main" id="{6CD4ADDA-7BAB-6C42-92E4-8CD8A5711B14}"/>
                </a:ext>
              </a:extLst>
            </p:cNvPr>
            <p:cNvSpPr txBox="1"/>
            <p:nvPr/>
          </p:nvSpPr>
          <p:spPr>
            <a:xfrm>
              <a:off x="8743444" y="3450828"/>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2b</a:t>
              </a:r>
            </a:p>
          </p:txBody>
        </p:sp>
      </p:grpSp>
      <p:grpSp>
        <p:nvGrpSpPr>
          <p:cNvPr id="18" name="Group 17">
            <a:extLst>
              <a:ext uri="{FF2B5EF4-FFF2-40B4-BE49-F238E27FC236}">
                <a16:creationId xmlns:a16="http://schemas.microsoft.com/office/drawing/2014/main" id="{CCA76EB9-7D66-264F-ACF7-EF3D627CE469}"/>
              </a:ext>
            </a:extLst>
          </p:cNvPr>
          <p:cNvGrpSpPr/>
          <p:nvPr/>
        </p:nvGrpSpPr>
        <p:grpSpPr>
          <a:xfrm>
            <a:off x="4867439" y="3397508"/>
            <a:ext cx="4104605" cy="153888"/>
            <a:chOff x="4867439" y="3619273"/>
            <a:chExt cx="4104605" cy="153888"/>
          </a:xfrm>
        </p:grpSpPr>
        <p:grpSp>
          <p:nvGrpSpPr>
            <p:cNvPr id="8" name="Group 7">
              <a:extLst>
                <a:ext uri="{FF2B5EF4-FFF2-40B4-BE49-F238E27FC236}">
                  <a16:creationId xmlns:a16="http://schemas.microsoft.com/office/drawing/2014/main" id="{8BE9AC7E-ED50-EF46-8D43-B8EA95576F07}"/>
                </a:ext>
              </a:extLst>
            </p:cNvPr>
            <p:cNvGrpSpPr/>
            <p:nvPr/>
          </p:nvGrpSpPr>
          <p:grpSpPr>
            <a:xfrm>
              <a:off x="4867439" y="3654924"/>
              <a:ext cx="3876005" cy="91440"/>
              <a:chOff x="4867439" y="3654924"/>
              <a:chExt cx="3876005" cy="91440"/>
            </a:xfrm>
          </p:grpSpPr>
          <p:sp>
            <p:nvSpPr>
              <p:cNvPr id="100" name="Progress">
                <a:extLst>
                  <a:ext uri="{FF2B5EF4-FFF2-40B4-BE49-F238E27FC236}">
                    <a16:creationId xmlns:a16="http://schemas.microsoft.com/office/drawing/2014/main" id="{E5C1F952-3D57-3745-9E4F-8F462FD8CD85}"/>
                  </a:ext>
                </a:extLst>
              </p:cNvPr>
              <p:cNvSpPr/>
              <p:nvPr/>
            </p:nvSpPr>
            <p:spPr>
              <a:xfrm>
                <a:off x="5314444" y="3654924"/>
                <a:ext cx="34290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lvl="0"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02" name="Progress">
                <a:extLst>
                  <a:ext uri="{FF2B5EF4-FFF2-40B4-BE49-F238E27FC236}">
                    <a16:creationId xmlns:a16="http://schemas.microsoft.com/office/drawing/2014/main" id="{92CABADE-ACAC-6241-AFB7-68968ECE29B6}"/>
                  </a:ext>
                </a:extLst>
              </p:cNvPr>
              <p:cNvSpPr/>
              <p:nvPr/>
            </p:nvSpPr>
            <p:spPr>
              <a:xfrm flipV="1">
                <a:off x="4867439" y="3654924"/>
                <a:ext cx="41419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ru-RU" sz="1000" dirty="0">
                  <a:solidFill>
                    <a:schemeClr val="tx1">
                      <a:lumMod val="60000"/>
                      <a:lumOff val="40000"/>
                    </a:schemeClr>
                  </a:solidFill>
                </a:endParaRPr>
              </a:p>
            </p:txBody>
          </p:sp>
        </p:grpSp>
        <p:sp>
          <p:nvSpPr>
            <p:cNvPr id="126" name="TextBox 125">
              <a:extLst>
                <a:ext uri="{FF2B5EF4-FFF2-40B4-BE49-F238E27FC236}">
                  <a16:creationId xmlns:a16="http://schemas.microsoft.com/office/drawing/2014/main" id="{6AC63AFC-FA42-C445-A411-262B8030955A}"/>
                </a:ext>
              </a:extLst>
            </p:cNvPr>
            <p:cNvSpPr txBox="1"/>
            <p:nvPr/>
          </p:nvSpPr>
          <p:spPr>
            <a:xfrm>
              <a:off x="8743444" y="3619273"/>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2c</a:t>
              </a:r>
            </a:p>
          </p:txBody>
        </p:sp>
      </p:grpSp>
      <p:grpSp>
        <p:nvGrpSpPr>
          <p:cNvPr id="16" name="Group 15">
            <a:extLst>
              <a:ext uri="{FF2B5EF4-FFF2-40B4-BE49-F238E27FC236}">
                <a16:creationId xmlns:a16="http://schemas.microsoft.com/office/drawing/2014/main" id="{0D8DAC70-1993-4F44-921C-174C657424DC}"/>
              </a:ext>
            </a:extLst>
          </p:cNvPr>
          <p:cNvGrpSpPr/>
          <p:nvPr/>
        </p:nvGrpSpPr>
        <p:grpSpPr>
          <a:xfrm>
            <a:off x="3458212" y="2992098"/>
            <a:ext cx="5513832" cy="153888"/>
            <a:chOff x="3458212" y="3289662"/>
            <a:chExt cx="5513832" cy="153888"/>
          </a:xfrm>
        </p:grpSpPr>
        <p:grpSp>
          <p:nvGrpSpPr>
            <p:cNvPr id="7" name="Group 6">
              <a:extLst>
                <a:ext uri="{FF2B5EF4-FFF2-40B4-BE49-F238E27FC236}">
                  <a16:creationId xmlns:a16="http://schemas.microsoft.com/office/drawing/2014/main" id="{3D3162B6-5A61-CF44-9B25-46BBE14E2DA4}"/>
                </a:ext>
              </a:extLst>
            </p:cNvPr>
            <p:cNvGrpSpPr/>
            <p:nvPr/>
          </p:nvGrpSpPr>
          <p:grpSpPr>
            <a:xfrm>
              <a:off x="3458212" y="3322751"/>
              <a:ext cx="5285232" cy="91440"/>
              <a:chOff x="3458212" y="3322751"/>
              <a:chExt cx="5285232" cy="91440"/>
            </a:xfrm>
          </p:grpSpPr>
          <p:sp>
            <p:nvSpPr>
              <p:cNvPr id="96" name="Progress">
                <a:extLst>
                  <a:ext uri="{FF2B5EF4-FFF2-40B4-BE49-F238E27FC236}">
                    <a16:creationId xmlns:a16="http://schemas.microsoft.com/office/drawing/2014/main" id="{4121E89F-547B-024B-B857-A1E99D4E435D}"/>
                  </a:ext>
                </a:extLst>
              </p:cNvPr>
              <p:cNvSpPr/>
              <p:nvPr/>
            </p:nvSpPr>
            <p:spPr>
              <a:xfrm>
                <a:off x="3458212" y="3322751"/>
                <a:ext cx="18288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ru-RU" sz="1000" dirty="0">
                  <a:solidFill>
                    <a:schemeClr val="tx1">
                      <a:lumMod val="60000"/>
                      <a:lumOff val="40000"/>
                    </a:schemeClr>
                  </a:solidFill>
                </a:endParaRPr>
              </a:p>
            </p:txBody>
          </p:sp>
          <p:sp>
            <p:nvSpPr>
              <p:cNvPr id="106" name="Progress">
                <a:extLst>
                  <a:ext uri="{FF2B5EF4-FFF2-40B4-BE49-F238E27FC236}">
                    <a16:creationId xmlns:a16="http://schemas.microsoft.com/office/drawing/2014/main" id="{A61FB186-A44F-704C-908C-575EEFCF9FB9}"/>
                  </a:ext>
                </a:extLst>
              </p:cNvPr>
              <p:cNvSpPr/>
              <p:nvPr/>
            </p:nvSpPr>
            <p:spPr>
              <a:xfrm>
                <a:off x="5314444" y="3322751"/>
                <a:ext cx="34290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grpSp>
        <p:sp>
          <p:nvSpPr>
            <p:cNvPr id="127" name="TextBox 126">
              <a:extLst>
                <a:ext uri="{FF2B5EF4-FFF2-40B4-BE49-F238E27FC236}">
                  <a16:creationId xmlns:a16="http://schemas.microsoft.com/office/drawing/2014/main" id="{2E5B6CA5-F90B-454C-B54D-6B3EFD2586EA}"/>
                </a:ext>
              </a:extLst>
            </p:cNvPr>
            <p:cNvSpPr txBox="1"/>
            <p:nvPr/>
          </p:nvSpPr>
          <p:spPr>
            <a:xfrm>
              <a:off x="8743444" y="3289662"/>
              <a:ext cx="228600" cy="153888"/>
            </a:xfrm>
            <a:prstGeom prst="rect">
              <a:avLst/>
            </a:prstGeom>
            <a:noFill/>
          </p:spPr>
          <p:txBody>
            <a:bodyPr wrap="square" lIns="45720" tIns="0" rIns="0" bIns="0" rtlCol="0" anchor="ctr" anchorCtr="0">
              <a:spAutoFit/>
            </a:bodyPr>
            <a:lstStyle/>
            <a:p>
              <a:r>
                <a:rPr lang="en-US" sz="1000" dirty="0">
                  <a:latin typeface="Meta Offc Pro Normal" panose="020B0504030101020102" pitchFamily="34" charset="0"/>
                </a:rPr>
                <a:t>2a</a:t>
              </a:r>
            </a:p>
          </p:txBody>
        </p:sp>
      </p:grpSp>
      <p:grpSp>
        <p:nvGrpSpPr>
          <p:cNvPr id="129" name="Group 128">
            <a:extLst>
              <a:ext uri="{FF2B5EF4-FFF2-40B4-BE49-F238E27FC236}">
                <a16:creationId xmlns:a16="http://schemas.microsoft.com/office/drawing/2014/main" id="{9A80A5CD-42EB-F945-A665-83F1F0E5C09B}"/>
              </a:ext>
            </a:extLst>
          </p:cNvPr>
          <p:cNvGrpSpPr/>
          <p:nvPr/>
        </p:nvGrpSpPr>
        <p:grpSpPr>
          <a:xfrm>
            <a:off x="4008476" y="1927821"/>
            <a:ext cx="4575857" cy="4487291"/>
            <a:chOff x="4008476" y="1927821"/>
            <a:chExt cx="4575857" cy="4487291"/>
          </a:xfrm>
        </p:grpSpPr>
        <p:cxnSp>
          <p:nvCxnSpPr>
            <p:cNvPr id="130" name="Straight Connector 129">
              <a:extLst>
                <a:ext uri="{FF2B5EF4-FFF2-40B4-BE49-F238E27FC236}">
                  <a16:creationId xmlns:a16="http://schemas.microsoft.com/office/drawing/2014/main" id="{73BDDCFB-B5BB-EF4F-BF5E-18991F3BF8F1}"/>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E6AD8CA-FAE4-A542-8A26-D7A4655A31B7}"/>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3462F31-A75D-064B-AAE0-B6F1727FC24C}"/>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77B7466-C289-8D42-9412-DD37A748BDBE}"/>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A2DC203-1314-844C-ABC0-3C0E990BA1C9}"/>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F07A1B8-9FFC-204D-9968-8F41287606C3}"/>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54C4B95-933C-5D46-AE97-C7A5CF7A97A9}"/>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9D24F00-26F2-B545-8D6D-95D20D862688}"/>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D1D5093-68A2-5E40-81E8-1EAC29122A7D}"/>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5AD5C07-9726-7348-BC33-3E8EDE2B0ED0}"/>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FCDBC51-B8CF-B541-9878-A88634185F77}"/>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E2867AC-EC9C-0F43-A64D-791ED4E46622}"/>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id="{F224BBDE-EFD2-D746-9C4C-424D42F5499C}"/>
                </a:ext>
              </a:extLst>
            </p:cNvPr>
            <p:cNvGrpSpPr/>
            <p:nvPr/>
          </p:nvGrpSpPr>
          <p:grpSpPr>
            <a:xfrm>
              <a:off x="4008476" y="6199668"/>
              <a:ext cx="4575857" cy="215444"/>
              <a:chOff x="4008476" y="6199668"/>
              <a:chExt cx="4575857" cy="215444"/>
            </a:xfrm>
          </p:grpSpPr>
          <p:sp>
            <p:nvSpPr>
              <p:cNvPr id="143" name="Oval 142">
                <a:extLst>
                  <a:ext uri="{FF2B5EF4-FFF2-40B4-BE49-F238E27FC236}">
                    <a16:creationId xmlns:a16="http://schemas.microsoft.com/office/drawing/2014/main" id="{7DE784BE-FECD-FF49-A61C-20023E9383C9}"/>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44" name="Oval 143">
                <a:extLst>
                  <a:ext uri="{FF2B5EF4-FFF2-40B4-BE49-F238E27FC236}">
                    <a16:creationId xmlns:a16="http://schemas.microsoft.com/office/drawing/2014/main" id="{C0C05172-EA9D-8A4F-8D77-FCB436BDD8C2}"/>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45" name="Oval 144">
                <a:extLst>
                  <a:ext uri="{FF2B5EF4-FFF2-40B4-BE49-F238E27FC236}">
                    <a16:creationId xmlns:a16="http://schemas.microsoft.com/office/drawing/2014/main" id="{1C9F0635-BD4A-124E-9790-DE9E4D893B69}"/>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46" name="Oval 145">
                <a:extLst>
                  <a:ext uri="{FF2B5EF4-FFF2-40B4-BE49-F238E27FC236}">
                    <a16:creationId xmlns:a16="http://schemas.microsoft.com/office/drawing/2014/main" id="{51115C02-B33E-A64F-B939-2A4E936CEDCB}"/>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47" name="Oval 146">
                <a:extLst>
                  <a:ext uri="{FF2B5EF4-FFF2-40B4-BE49-F238E27FC236}">
                    <a16:creationId xmlns:a16="http://schemas.microsoft.com/office/drawing/2014/main" id="{125EACAF-469C-9E45-B1F1-19798BF32C5E}"/>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48" name="Oval 147">
                <a:extLst>
                  <a:ext uri="{FF2B5EF4-FFF2-40B4-BE49-F238E27FC236}">
                    <a16:creationId xmlns:a16="http://schemas.microsoft.com/office/drawing/2014/main" id="{6AAA423B-54FC-304F-A8B5-9F87DE4BE3A0}"/>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49" name="Oval 148">
                <a:extLst>
                  <a:ext uri="{FF2B5EF4-FFF2-40B4-BE49-F238E27FC236}">
                    <a16:creationId xmlns:a16="http://schemas.microsoft.com/office/drawing/2014/main" id="{2664BE39-8EF1-9240-B87B-4F9BF39D3636}"/>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50" name="Oval 149">
                <a:extLst>
                  <a:ext uri="{FF2B5EF4-FFF2-40B4-BE49-F238E27FC236}">
                    <a16:creationId xmlns:a16="http://schemas.microsoft.com/office/drawing/2014/main" id="{9584AFEF-034C-F845-B1F6-63F6B6A3368A}"/>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51" name="Oval 150">
                <a:extLst>
                  <a:ext uri="{FF2B5EF4-FFF2-40B4-BE49-F238E27FC236}">
                    <a16:creationId xmlns:a16="http://schemas.microsoft.com/office/drawing/2014/main" id="{716F4155-B888-624D-BCE2-90C35CA9BCE4}"/>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52" name="Oval 151">
                <a:extLst>
                  <a:ext uri="{FF2B5EF4-FFF2-40B4-BE49-F238E27FC236}">
                    <a16:creationId xmlns:a16="http://schemas.microsoft.com/office/drawing/2014/main" id="{995A4E1D-DC03-6B49-8B6F-8D8E8D7738BF}"/>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3" name="Oval 152">
                <a:extLst>
                  <a:ext uri="{FF2B5EF4-FFF2-40B4-BE49-F238E27FC236}">
                    <a16:creationId xmlns:a16="http://schemas.microsoft.com/office/drawing/2014/main" id="{C693A6B9-258E-4A40-89A4-1CD44783D621}"/>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4" name="Oval 153">
                <a:extLst>
                  <a:ext uri="{FF2B5EF4-FFF2-40B4-BE49-F238E27FC236}">
                    <a16:creationId xmlns:a16="http://schemas.microsoft.com/office/drawing/2014/main" id="{2D1A5A75-8DBB-414B-AF26-6FD3EDA514A6}"/>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55" name="TextBox 154">
                <a:extLst>
                  <a:ext uri="{FF2B5EF4-FFF2-40B4-BE49-F238E27FC236}">
                    <a16:creationId xmlns:a16="http://schemas.microsoft.com/office/drawing/2014/main" id="{AB8475A5-D707-DD4A-8AD0-590B7526D5FF}"/>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1375680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2019716602"/>
              </p:ext>
            </p:extLst>
          </p:nvPr>
        </p:nvGraphicFramePr>
        <p:xfrm>
          <a:off x="483972" y="1444752"/>
          <a:ext cx="11227621" cy="4055476"/>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603504">
                <a:tc>
                  <a:txBody>
                    <a:bodyPr/>
                    <a:lstStyle/>
                    <a:p>
                      <a:pPr algn="r">
                        <a:lnSpc>
                          <a:spcPct val="100000"/>
                        </a:lnSpc>
                      </a:pPr>
                      <a:r>
                        <a:rPr lang="en-US" sz="1000" b="0" i="0" dirty="0">
                          <a:solidFill>
                            <a:srgbClr val="00548A"/>
                          </a:solidFill>
                          <a:latin typeface="Meta Offc Pro Normal" panose="020B0504030101020102" pitchFamily="34" charset="0"/>
                        </a:rPr>
                        <a:t>1</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a:ln w="0"/>
                          <a:solidFill>
                            <a:srgbClr val="474747"/>
                          </a:solidFill>
                          <a:latin typeface="Meta Offc Pro Normal" panose="020B0504030101020102" pitchFamily="34" charset="0"/>
                        </a:rPr>
                        <a:t>CECL</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endParaRPr lang="en-US" sz="400" b="0" i="0" cap="none" spc="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Migrate to new AWS account </a:t>
                      </a: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Migrate CECL data to AWS</a:t>
                      </a: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Set up AWS Dev/Test environment with capabilities to execute 1.) data preparation, 2.) model training, 3.) model execution</a:t>
                      </a: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Automate Prosecution Flow process</a:t>
                      </a: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Harden Prod environment</a:t>
                      </a: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Integrate CECL processes into Enterprise Platform</a:t>
                      </a: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Further customize production flow as needed</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603504">
                <a:tc>
                  <a:txBody>
                    <a:bodyPr/>
                    <a:lstStyle/>
                    <a:p>
                      <a:pPr algn="r">
                        <a:lnSpc>
                          <a:spcPct val="100000"/>
                        </a:lnSpc>
                      </a:pPr>
                      <a:r>
                        <a:rPr lang="en-US" sz="1000" b="0" i="0" dirty="0">
                          <a:solidFill>
                            <a:srgbClr val="00548A"/>
                          </a:solidFill>
                          <a:latin typeface="Meta Offc Pro Normal" panose="020B0504030101020102" pitchFamily="34" charset="0"/>
                        </a:rPr>
                        <a:t>2</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Customer Profitability</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Complete card customer profitability data</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set build and account rules implementation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Address documentation gaps with small enhancements to card customer profitability data</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Build banking customer profitability data</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and rules—requirements pending business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722376">
                <a:tc>
                  <a:txBody>
                    <a:bodyPr/>
                    <a:lstStyle/>
                    <a:p>
                      <a:pPr algn="r">
                        <a:lnSpc>
                          <a:spcPct val="100000"/>
                        </a:lnSpc>
                      </a:pPr>
                      <a:r>
                        <a:rPr lang="en-US" sz="1000" b="0" i="0" dirty="0">
                          <a:solidFill>
                            <a:srgbClr val="00548A"/>
                          </a:solidFill>
                          <a:latin typeface="Meta Offc Pro Normal" panose="020B0504030101020102" pitchFamily="34" charset="0"/>
                        </a:rPr>
                        <a:t>3</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Financial Modernization</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endParaRPr lang="en-US" sz="400" b="0" i="0" cap="none" spc="0" dirty="0">
                        <a:ln w="0"/>
                        <a:solidFill>
                          <a:srgbClr val="474747"/>
                        </a:solidFill>
                        <a:effectLst/>
                        <a:latin typeface="Meta Offc Pro Normal" panose="020B0504030101020102" pitchFamily="34" charset="0"/>
                      </a:endParaRPr>
                    </a:p>
                    <a:p>
                      <a:pPr marL="228600" indent="-228600">
                        <a:lnSpc>
                          <a:spcPct val="100000"/>
                        </a:lnSpc>
                        <a:buFont typeface="+mj-lt"/>
                        <a:buAutoNum type="alphaLcPeriod"/>
                      </a:pPr>
                      <a:r>
                        <a:rPr lang="en-US" sz="800" b="0" i="0" cap="none" spc="0" dirty="0">
                          <a:ln w="0"/>
                          <a:solidFill>
                            <a:srgbClr val="474747"/>
                          </a:solidFill>
                          <a:effectLst/>
                          <a:latin typeface="Meta Offc Pro Normal" panose="020B0504030101020102" pitchFamily="34" charset="0"/>
                        </a:rPr>
                        <a:t>Finance Modernization</a:t>
                      </a:r>
                      <a:r>
                        <a:rPr lang="en-US" sz="800" b="0" i="0" cap="none" spc="0" baseline="0" dirty="0">
                          <a:ln w="0"/>
                          <a:solidFill>
                            <a:srgbClr val="474747"/>
                          </a:solidFill>
                          <a:effectLst/>
                          <a:latin typeface="Meta Offc Pro Normal" panose="020B0504030101020102" pitchFamily="34" charset="0"/>
                        </a:rPr>
                        <a:t>—</a:t>
                      </a:r>
                      <a:r>
                        <a:rPr lang="en-US" sz="800" b="0" i="0" cap="none" spc="0" dirty="0">
                          <a:ln w="0"/>
                          <a:solidFill>
                            <a:srgbClr val="474747"/>
                          </a:solidFill>
                          <a:effectLst/>
                          <a:latin typeface="Meta Offc Pro Normal" panose="020B0504030101020102" pitchFamily="34" charset="0"/>
                        </a:rPr>
                        <a:t>Data Migration </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722376">
                <a:tc>
                  <a:txBody>
                    <a:bodyPr/>
                    <a:lstStyle/>
                    <a:p>
                      <a:pPr algn="r">
                        <a:lnSpc>
                          <a:spcPct val="100000"/>
                        </a:lnSpc>
                      </a:pPr>
                      <a:r>
                        <a:rPr lang="en-US" sz="1000" b="0" i="0" dirty="0">
                          <a:solidFill>
                            <a:srgbClr val="00548A"/>
                          </a:solidFill>
                          <a:latin typeface="Meta Offc Pro Normal" panose="020B0504030101020102" pitchFamily="34" charset="0"/>
                        </a:rPr>
                        <a:t>4</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Finance</a:t>
                      </a:r>
                      <a:r>
                        <a:rPr lang="en-US" sz="800" b="0" i="0" cap="none" spc="0" baseline="0" dirty="0">
                          <a:ln w="0"/>
                          <a:solidFill>
                            <a:srgbClr val="474747"/>
                          </a:solidFill>
                          <a:effectLst/>
                          <a:latin typeface="Meta Offc Pro Normal" panose="020B0504030101020102" pitchFamily="34" charset="0"/>
                        </a:rPr>
                        <a:t> (BAU)</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Regulatory Enhancements</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Corporate Finance Reporting</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9876163"/>
                  </a:ext>
                </a:extLst>
              </a:tr>
            </a:tbl>
          </a:graphicData>
        </a:graphic>
      </p:graphicFrame>
      <p:sp>
        <p:nvSpPr>
          <p:cNvPr id="3" name="Text Placeholder 2">
            <a:extLst>
              <a:ext uri="{FF2B5EF4-FFF2-40B4-BE49-F238E27FC236}">
                <a16:creationId xmlns:a16="http://schemas.microsoft.com/office/drawing/2014/main" id="{98CD1939-34EA-1043-BB29-6AE880939803}"/>
              </a:ext>
            </a:extLst>
          </p:cNvPr>
          <p:cNvSpPr>
            <a:spLocks noGrp="1"/>
          </p:cNvSpPr>
          <p:nvPr>
            <p:ph type="body" sz="quarter" idx="10"/>
          </p:nvPr>
        </p:nvSpPr>
        <p:spPr/>
        <p:txBody>
          <a:bodyPr/>
          <a:lstStyle/>
          <a:p>
            <a:r>
              <a:rPr lang="en-US" dirty="0"/>
              <a:t>2018 to 2020 Roadmap: Enterprise</a:t>
            </a:r>
          </a:p>
        </p:txBody>
      </p:sp>
      <p:sp>
        <p:nvSpPr>
          <p:cNvPr id="167" name="Rounded Rectangle 166">
            <a:extLst>
              <a:ext uri="{FF2B5EF4-FFF2-40B4-BE49-F238E27FC236}">
                <a16:creationId xmlns:a16="http://schemas.microsoft.com/office/drawing/2014/main" id="{3E15D543-26C8-FF4D-ABC3-E905511455FD}"/>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68" name="Rounded Rectangle 167">
            <a:extLst>
              <a:ext uri="{FF2B5EF4-FFF2-40B4-BE49-F238E27FC236}">
                <a16:creationId xmlns:a16="http://schemas.microsoft.com/office/drawing/2014/main" id="{99F98614-48D3-8A40-9CEF-636385AA4A01}"/>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69" name="Rounded Rectangle 168">
            <a:extLst>
              <a:ext uri="{FF2B5EF4-FFF2-40B4-BE49-F238E27FC236}">
                <a16:creationId xmlns:a16="http://schemas.microsoft.com/office/drawing/2014/main" id="{0A711077-2D62-6542-A4AB-3C22A454D5A3}"/>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70" name="Rounded Rectangle 169">
            <a:extLst>
              <a:ext uri="{FF2B5EF4-FFF2-40B4-BE49-F238E27FC236}">
                <a16:creationId xmlns:a16="http://schemas.microsoft.com/office/drawing/2014/main" id="{E816C3B1-0A1F-6C47-8189-7BA4A317B369}"/>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171" name="Rounded Rectangle 170">
            <a:extLst>
              <a:ext uri="{FF2B5EF4-FFF2-40B4-BE49-F238E27FC236}">
                <a16:creationId xmlns:a16="http://schemas.microsoft.com/office/drawing/2014/main" id="{D2AB9847-DDA2-BD46-8BB3-47044626755A}"/>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172" name="Rounded Rectangle 171">
            <a:extLst>
              <a:ext uri="{FF2B5EF4-FFF2-40B4-BE49-F238E27FC236}">
                <a16:creationId xmlns:a16="http://schemas.microsoft.com/office/drawing/2014/main" id="{1B6E8067-C7F4-B944-981C-887633A7365C}"/>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grpSp>
        <p:nvGrpSpPr>
          <p:cNvPr id="2" name="Group 1">
            <a:extLst>
              <a:ext uri="{FF2B5EF4-FFF2-40B4-BE49-F238E27FC236}">
                <a16:creationId xmlns:a16="http://schemas.microsoft.com/office/drawing/2014/main" id="{B0ED56C1-B736-904C-99AA-62FB6CA79345}"/>
              </a:ext>
            </a:extLst>
          </p:cNvPr>
          <p:cNvGrpSpPr/>
          <p:nvPr/>
        </p:nvGrpSpPr>
        <p:grpSpPr>
          <a:xfrm>
            <a:off x="4208003" y="1944709"/>
            <a:ext cx="747800" cy="153888"/>
            <a:chOff x="3926908" y="1980220"/>
            <a:chExt cx="889264" cy="153888"/>
          </a:xfrm>
        </p:grpSpPr>
        <p:sp>
          <p:nvSpPr>
            <p:cNvPr id="24" name="Progress">
              <a:extLst>
                <a:ext uri="{FF2B5EF4-FFF2-40B4-BE49-F238E27FC236}">
                  <a16:creationId xmlns:a16="http://schemas.microsoft.com/office/drawing/2014/main" id="{C1148743-92B8-FE49-8326-23806675A9A3}"/>
                </a:ext>
              </a:extLst>
            </p:cNvPr>
            <p:cNvSpPr/>
            <p:nvPr/>
          </p:nvSpPr>
          <p:spPr>
            <a:xfrm>
              <a:off x="3926908" y="2007191"/>
              <a:ext cx="57383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3" name="TextBox 32">
              <a:extLst>
                <a:ext uri="{FF2B5EF4-FFF2-40B4-BE49-F238E27FC236}">
                  <a16:creationId xmlns:a16="http://schemas.microsoft.com/office/drawing/2014/main" id="{B55177EB-2AE1-D84F-8EE1-1440E1EE2E9F}"/>
                </a:ext>
              </a:extLst>
            </p:cNvPr>
            <p:cNvSpPr txBox="1"/>
            <p:nvPr/>
          </p:nvSpPr>
          <p:spPr>
            <a:xfrm>
              <a:off x="4495308" y="1980220"/>
              <a:ext cx="320864"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1a</a:t>
              </a:r>
              <a:r>
                <a:rPr lang="en-US" sz="800" dirty="0">
                  <a:solidFill>
                    <a:schemeClr val="accent6"/>
                  </a:solidFill>
                  <a:latin typeface="Meta Offc Pro Normal" panose="020B0504030101020102" pitchFamily="34" charset="0"/>
                </a:rPr>
                <a:t>✓</a:t>
              </a:r>
              <a:endParaRPr lang="en-US" sz="1000" dirty="0">
                <a:latin typeface="Meta Offc Pro Normal" panose="020B0504030101020102" pitchFamily="34" charset="0"/>
              </a:endParaRPr>
            </a:p>
          </p:txBody>
        </p:sp>
      </p:grpSp>
      <p:grpSp>
        <p:nvGrpSpPr>
          <p:cNvPr id="4" name="Group 3">
            <a:extLst>
              <a:ext uri="{FF2B5EF4-FFF2-40B4-BE49-F238E27FC236}">
                <a16:creationId xmlns:a16="http://schemas.microsoft.com/office/drawing/2014/main" id="{A301EA62-65C6-A247-BF24-E5FDFCEDEBE0}"/>
              </a:ext>
            </a:extLst>
          </p:cNvPr>
          <p:cNvGrpSpPr/>
          <p:nvPr/>
        </p:nvGrpSpPr>
        <p:grpSpPr>
          <a:xfrm>
            <a:off x="4208001" y="2125834"/>
            <a:ext cx="752301" cy="153888"/>
            <a:chOff x="3926907" y="2154490"/>
            <a:chExt cx="752301" cy="153888"/>
          </a:xfrm>
        </p:grpSpPr>
        <p:sp>
          <p:nvSpPr>
            <p:cNvPr id="27" name="Progress">
              <a:extLst>
                <a:ext uri="{FF2B5EF4-FFF2-40B4-BE49-F238E27FC236}">
                  <a16:creationId xmlns:a16="http://schemas.microsoft.com/office/drawing/2014/main" id="{6FE1B6EA-97DF-1B45-A842-DC37CA793343}"/>
                </a:ext>
              </a:extLst>
            </p:cNvPr>
            <p:cNvSpPr/>
            <p:nvPr/>
          </p:nvSpPr>
          <p:spPr>
            <a:xfrm>
              <a:off x="3926907" y="2180070"/>
              <a:ext cx="479870" cy="89834"/>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4" name="TextBox 33">
              <a:extLst>
                <a:ext uri="{FF2B5EF4-FFF2-40B4-BE49-F238E27FC236}">
                  <a16:creationId xmlns:a16="http://schemas.microsoft.com/office/drawing/2014/main" id="{20F68123-4D9C-7340-81C0-390974DD7EA5}"/>
                </a:ext>
              </a:extLst>
            </p:cNvPr>
            <p:cNvSpPr txBox="1"/>
            <p:nvPr/>
          </p:nvSpPr>
          <p:spPr>
            <a:xfrm>
              <a:off x="4404888" y="2154490"/>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1b</a:t>
              </a:r>
              <a:r>
                <a:rPr lang="en-US" sz="800" dirty="0">
                  <a:solidFill>
                    <a:schemeClr val="accent6"/>
                  </a:solidFill>
                  <a:latin typeface="Meta Offc Pro Normal" panose="020B0504030101020102" pitchFamily="34" charset="0"/>
                </a:rPr>
                <a:t>✓</a:t>
              </a:r>
              <a:endParaRPr lang="en-US" sz="1000" dirty="0">
                <a:latin typeface="Meta Offc Pro Normal" panose="020B0504030101020102" pitchFamily="34" charset="0"/>
              </a:endParaRPr>
            </a:p>
          </p:txBody>
        </p:sp>
      </p:grpSp>
      <p:grpSp>
        <p:nvGrpSpPr>
          <p:cNvPr id="5" name="Group 4">
            <a:extLst>
              <a:ext uri="{FF2B5EF4-FFF2-40B4-BE49-F238E27FC236}">
                <a16:creationId xmlns:a16="http://schemas.microsoft.com/office/drawing/2014/main" id="{4C4371E6-9F23-2147-BF34-DA4E5DDE3AF2}"/>
              </a:ext>
            </a:extLst>
          </p:cNvPr>
          <p:cNvGrpSpPr/>
          <p:nvPr/>
        </p:nvGrpSpPr>
        <p:grpSpPr>
          <a:xfrm>
            <a:off x="4207999" y="2306959"/>
            <a:ext cx="757538" cy="153888"/>
            <a:chOff x="3926905" y="2333723"/>
            <a:chExt cx="757538" cy="153888"/>
          </a:xfrm>
        </p:grpSpPr>
        <p:sp>
          <p:nvSpPr>
            <p:cNvPr id="28" name="Progress">
              <a:extLst>
                <a:ext uri="{FF2B5EF4-FFF2-40B4-BE49-F238E27FC236}">
                  <a16:creationId xmlns:a16="http://schemas.microsoft.com/office/drawing/2014/main" id="{4EABEA55-F36C-8543-821B-95B0F05E0B79}"/>
                </a:ext>
              </a:extLst>
            </p:cNvPr>
            <p:cNvSpPr/>
            <p:nvPr/>
          </p:nvSpPr>
          <p:spPr>
            <a:xfrm>
              <a:off x="3926905" y="2359386"/>
              <a:ext cx="47987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5" name="TextBox 34">
              <a:extLst>
                <a:ext uri="{FF2B5EF4-FFF2-40B4-BE49-F238E27FC236}">
                  <a16:creationId xmlns:a16="http://schemas.microsoft.com/office/drawing/2014/main" id="{437ED1DB-2D1A-3D4C-97D6-C7BD47850E22}"/>
                </a:ext>
              </a:extLst>
            </p:cNvPr>
            <p:cNvSpPr txBox="1"/>
            <p:nvPr/>
          </p:nvSpPr>
          <p:spPr>
            <a:xfrm>
              <a:off x="4410123" y="2333723"/>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1c</a:t>
              </a:r>
              <a:r>
                <a:rPr lang="en-US" sz="800" dirty="0">
                  <a:solidFill>
                    <a:schemeClr val="accent6"/>
                  </a:solidFill>
                  <a:latin typeface="Meta Offc Pro Normal" panose="020B0504030101020102" pitchFamily="34" charset="0"/>
                </a:rPr>
                <a:t>✓</a:t>
              </a:r>
              <a:endParaRPr lang="en-US" sz="1000" dirty="0">
                <a:latin typeface="Meta Offc Pro Normal" panose="020B0504030101020102" pitchFamily="34" charset="0"/>
              </a:endParaRPr>
            </a:p>
          </p:txBody>
        </p:sp>
      </p:grpSp>
      <p:grpSp>
        <p:nvGrpSpPr>
          <p:cNvPr id="6" name="Group 5">
            <a:extLst>
              <a:ext uri="{FF2B5EF4-FFF2-40B4-BE49-F238E27FC236}">
                <a16:creationId xmlns:a16="http://schemas.microsoft.com/office/drawing/2014/main" id="{BD5E35CF-3A54-2B4C-999F-90ABCECFB8B5}"/>
              </a:ext>
            </a:extLst>
          </p:cNvPr>
          <p:cNvGrpSpPr/>
          <p:nvPr/>
        </p:nvGrpSpPr>
        <p:grpSpPr>
          <a:xfrm>
            <a:off x="4608075" y="2488084"/>
            <a:ext cx="864156" cy="153888"/>
            <a:chOff x="4320699" y="2482893"/>
            <a:chExt cx="864156" cy="153888"/>
          </a:xfrm>
        </p:grpSpPr>
        <p:sp>
          <p:nvSpPr>
            <p:cNvPr id="29" name="Progress">
              <a:extLst>
                <a:ext uri="{FF2B5EF4-FFF2-40B4-BE49-F238E27FC236}">
                  <a16:creationId xmlns:a16="http://schemas.microsoft.com/office/drawing/2014/main" id="{5B4ABC3C-C25C-DD40-9ACC-923C0FF79659}"/>
                </a:ext>
              </a:extLst>
            </p:cNvPr>
            <p:cNvSpPr/>
            <p:nvPr/>
          </p:nvSpPr>
          <p:spPr>
            <a:xfrm>
              <a:off x="4320699" y="2521010"/>
              <a:ext cx="59436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6" name="TextBox 35">
              <a:extLst>
                <a:ext uri="{FF2B5EF4-FFF2-40B4-BE49-F238E27FC236}">
                  <a16:creationId xmlns:a16="http://schemas.microsoft.com/office/drawing/2014/main" id="{27B30EC0-9F3D-634C-8456-6119B37136B6}"/>
                </a:ext>
              </a:extLst>
            </p:cNvPr>
            <p:cNvSpPr txBox="1"/>
            <p:nvPr/>
          </p:nvSpPr>
          <p:spPr>
            <a:xfrm>
              <a:off x="4910535" y="2482893"/>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1d</a:t>
              </a:r>
            </a:p>
          </p:txBody>
        </p:sp>
      </p:grpSp>
      <p:grpSp>
        <p:nvGrpSpPr>
          <p:cNvPr id="8" name="Group 7">
            <a:extLst>
              <a:ext uri="{FF2B5EF4-FFF2-40B4-BE49-F238E27FC236}">
                <a16:creationId xmlns:a16="http://schemas.microsoft.com/office/drawing/2014/main" id="{CECCE8E1-224E-9242-9C04-D44F613CC8DD}"/>
              </a:ext>
            </a:extLst>
          </p:cNvPr>
          <p:cNvGrpSpPr/>
          <p:nvPr/>
        </p:nvGrpSpPr>
        <p:grpSpPr>
          <a:xfrm>
            <a:off x="5407814" y="2850334"/>
            <a:ext cx="868680" cy="153888"/>
            <a:chOff x="5316440" y="2826223"/>
            <a:chExt cx="868680" cy="153888"/>
          </a:xfrm>
        </p:grpSpPr>
        <p:sp>
          <p:nvSpPr>
            <p:cNvPr id="31" name="Progress">
              <a:extLst>
                <a:ext uri="{FF2B5EF4-FFF2-40B4-BE49-F238E27FC236}">
                  <a16:creationId xmlns:a16="http://schemas.microsoft.com/office/drawing/2014/main" id="{B8ABD769-E866-884A-A541-71F6D7CB65F5}"/>
                </a:ext>
              </a:extLst>
            </p:cNvPr>
            <p:cNvSpPr/>
            <p:nvPr/>
          </p:nvSpPr>
          <p:spPr>
            <a:xfrm>
              <a:off x="5316440" y="2863556"/>
              <a:ext cx="59436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7" name="TextBox 36">
              <a:extLst>
                <a:ext uri="{FF2B5EF4-FFF2-40B4-BE49-F238E27FC236}">
                  <a16:creationId xmlns:a16="http://schemas.microsoft.com/office/drawing/2014/main" id="{5C3BCB81-9007-C646-ABFA-B005D9EA3BEF}"/>
                </a:ext>
              </a:extLst>
            </p:cNvPr>
            <p:cNvSpPr txBox="1"/>
            <p:nvPr/>
          </p:nvSpPr>
          <p:spPr>
            <a:xfrm>
              <a:off x="5910800" y="2826223"/>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1f</a:t>
              </a:r>
            </a:p>
          </p:txBody>
        </p:sp>
      </p:grpSp>
      <p:grpSp>
        <p:nvGrpSpPr>
          <p:cNvPr id="7" name="Group 6">
            <a:extLst>
              <a:ext uri="{FF2B5EF4-FFF2-40B4-BE49-F238E27FC236}">
                <a16:creationId xmlns:a16="http://schemas.microsoft.com/office/drawing/2014/main" id="{0157ADDC-67C0-7A4D-9A77-C1FC7F6B3F5E}"/>
              </a:ext>
            </a:extLst>
          </p:cNvPr>
          <p:cNvGrpSpPr/>
          <p:nvPr/>
        </p:nvGrpSpPr>
        <p:grpSpPr>
          <a:xfrm>
            <a:off x="4820862" y="2669209"/>
            <a:ext cx="822485" cy="153888"/>
            <a:chOff x="4826436" y="2665826"/>
            <a:chExt cx="822485" cy="153888"/>
          </a:xfrm>
        </p:grpSpPr>
        <p:sp>
          <p:nvSpPr>
            <p:cNvPr id="30" name="Progress">
              <a:extLst>
                <a:ext uri="{FF2B5EF4-FFF2-40B4-BE49-F238E27FC236}">
                  <a16:creationId xmlns:a16="http://schemas.microsoft.com/office/drawing/2014/main" id="{343E7794-561D-2D44-8564-434F43ED2C4D}"/>
                </a:ext>
              </a:extLst>
            </p:cNvPr>
            <p:cNvSpPr/>
            <p:nvPr/>
          </p:nvSpPr>
          <p:spPr>
            <a:xfrm>
              <a:off x="4826436" y="2692283"/>
              <a:ext cx="54864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8" name="TextBox 37">
              <a:extLst>
                <a:ext uri="{FF2B5EF4-FFF2-40B4-BE49-F238E27FC236}">
                  <a16:creationId xmlns:a16="http://schemas.microsoft.com/office/drawing/2014/main" id="{35010F69-FA22-E742-A70D-0E56B91AC227}"/>
                </a:ext>
              </a:extLst>
            </p:cNvPr>
            <p:cNvSpPr txBox="1"/>
            <p:nvPr/>
          </p:nvSpPr>
          <p:spPr>
            <a:xfrm>
              <a:off x="5374601" y="2665826"/>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1e</a:t>
              </a:r>
            </a:p>
          </p:txBody>
        </p:sp>
      </p:grpSp>
      <p:grpSp>
        <p:nvGrpSpPr>
          <p:cNvPr id="9" name="Group 8">
            <a:extLst>
              <a:ext uri="{FF2B5EF4-FFF2-40B4-BE49-F238E27FC236}">
                <a16:creationId xmlns:a16="http://schemas.microsoft.com/office/drawing/2014/main" id="{1D10E11B-9ADB-3142-B2E7-772DC3ABAC3C}"/>
              </a:ext>
            </a:extLst>
          </p:cNvPr>
          <p:cNvGrpSpPr/>
          <p:nvPr/>
        </p:nvGrpSpPr>
        <p:grpSpPr>
          <a:xfrm>
            <a:off x="5987741" y="3031459"/>
            <a:ext cx="1097280" cy="153888"/>
            <a:chOff x="5906807" y="3003605"/>
            <a:chExt cx="1097280" cy="153888"/>
          </a:xfrm>
        </p:grpSpPr>
        <p:sp>
          <p:nvSpPr>
            <p:cNvPr id="32" name="Progress">
              <a:extLst>
                <a:ext uri="{FF2B5EF4-FFF2-40B4-BE49-F238E27FC236}">
                  <a16:creationId xmlns:a16="http://schemas.microsoft.com/office/drawing/2014/main" id="{E92D3565-0E85-1C47-9209-8FC9FA64DE69}"/>
                </a:ext>
              </a:extLst>
            </p:cNvPr>
            <p:cNvSpPr/>
            <p:nvPr/>
          </p:nvSpPr>
          <p:spPr>
            <a:xfrm>
              <a:off x="5906807" y="3034829"/>
              <a:ext cx="82296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39" name="TextBox 38">
              <a:extLst>
                <a:ext uri="{FF2B5EF4-FFF2-40B4-BE49-F238E27FC236}">
                  <a16:creationId xmlns:a16="http://schemas.microsoft.com/office/drawing/2014/main" id="{F814CE42-72C7-B640-90C0-230CE2A15C9A}"/>
                </a:ext>
              </a:extLst>
            </p:cNvPr>
            <p:cNvSpPr txBox="1"/>
            <p:nvPr/>
          </p:nvSpPr>
          <p:spPr>
            <a:xfrm>
              <a:off x="6729767" y="3003605"/>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1g</a:t>
              </a:r>
            </a:p>
          </p:txBody>
        </p:sp>
      </p:grpSp>
      <p:grpSp>
        <p:nvGrpSpPr>
          <p:cNvPr id="10" name="Group 9">
            <a:extLst>
              <a:ext uri="{FF2B5EF4-FFF2-40B4-BE49-F238E27FC236}">
                <a16:creationId xmlns:a16="http://schemas.microsoft.com/office/drawing/2014/main" id="{C2836866-CE75-3D40-A9F5-384B4F4C7A5B}"/>
              </a:ext>
            </a:extLst>
          </p:cNvPr>
          <p:cNvGrpSpPr/>
          <p:nvPr/>
        </p:nvGrpSpPr>
        <p:grpSpPr>
          <a:xfrm>
            <a:off x="3520524" y="3302981"/>
            <a:ext cx="1709599" cy="153888"/>
            <a:chOff x="4859965" y="3280288"/>
            <a:chExt cx="1709599" cy="153888"/>
          </a:xfrm>
        </p:grpSpPr>
        <p:sp>
          <p:nvSpPr>
            <p:cNvPr id="54" name="Progress">
              <a:extLst>
                <a:ext uri="{FF2B5EF4-FFF2-40B4-BE49-F238E27FC236}">
                  <a16:creationId xmlns:a16="http://schemas.microsoft.com/office/drawing/2014/main" id="{C8889AA8-929F-9A4F-89B1-58625FCE57C1}"/>
                </a:ext>
              </a:extLst>
            </p:cNvPr>
            <p:cNvSpPr/>
            <p:nvPr/>
          </p:nvSpPr>
          <p:spPr>
            <a:xfrm>
              <a:off x="4859965" y="3315790"/>
              <a:ext cx="143560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57" name="TextBox 56">
              <a:extLst>
                <a:ext uri="{FF2B5EF4-FFF2-40B4-BE49-F238E27FC236}">
                  <a16:creationId xmlns:a16="http://schemas.microsoft.com/office/drawing/2014/main" id="{63D4A019-D315-284E-8C85-808A0A49D12E}"/>
                </a:ext>
              </a:extLst>
            </p:cNvPr>
            <p:cNvSpPr txBox="1"/>
            <p:nvPr/>
          </p:nvSpPr>
          <p:spPr>
            <a:xfrm>
              <a:off x="6295244" y="3280288"/>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2a</a:t>
              </a:r>
              <a:endParaRPr lang="en-US" sz="800" dirty="0">
                <a:latin typeface="Meta Offc Pro Normal" panose="020B0504030101020102" pitchFamily="34" charset="0"/>
              </a:endParaRPr>
            </a:p>
          </p:txBody>
        </p:sp>
      </p:grpSp>
      <p:grpSp>
        <p:nvGrpSpPr>
          <p:cNvPr id="17" name="Group 16">
            <a:extLst>
              <a:ext uri="{FF2B5EF4-FFF2-40B4-BE49-F238E27FC236}">
                <a16:creationId xmlns:a16="http://schemas.microsoft.com/office/drawing/2014/main" id="{F7F4E109-D1B3-304E-B940-A87984DA0F43}"/>
              </a:ext>
            </a:extLst>
          </p:cNvPr>
          <p:cNvGrpSpPr/>
          <p:nvPr/>
        </p:nvGrpSpPr>
        <p:grpSpPr>
          <a:xfrm>
            <a:off x="5041839" y="3804117"/>
            <a:ext cx="1719072" cy="153888"/>
            <a:chOff x="5041839" y="4194282"/>
            <a:chExt cx="1719072" cy="153888"/>
          </a:xfrm>
        </p:grpSpPr>
        <p:sp>
          <p:nvSpPr>
            <p:cNvPr id="55" name="Progress">
              <a:extLst>
                <a:ext uri="{FF2B5EF4-FFF2-40B4-BE49-F238E27FC236}">
                  <a16:creationId xmlns:a16="http://schemas.microsoft.com/office/drawing/2014/main" id="{2C18D564-7E65-3E4F-BD43-82B9974DB652}"/>
                </a:ext>
              </a:extLst>
            </p:cNvPr>
            <p:cNvSpPr/>
            <p:nvPr/>
          </p:nvSpPr>
          <p:spPr>
            <a:xfrm>
              <a:off x="5041839" y="4225506"/>
              <a:ext cx="144475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58" name="TextBox 57">
              <a:extLst>
                <a:ext uri="{FF2B5EF4-FFF2-40B4-BE49-F238E27FC236}">
                  <a16:creationId xmlns:a16="http://schemas.microsoft.com/office/drawing/2014/main" id="{BFD23B38-A3FE-2C48-9B42-D1EA04565F1C}"/>
                </a:ext>
              </a:extLst>
            </p:cNvPr>
            <p:cNvSpPr txBox="1"/>
            <p:nvPr/>
          </p:nvSpPr>
          <p:spPr>
            <a:xfrm>
              <a:off x="6486591" y="4194282"/>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2c</a:t>
              </a:r>
              <a:endParaRPr lang="en-US" sz="800" dirty="0">
                <a:latin typeface="Meta Offc Pro Normal" panose="020B0504030101020102" pitchFamily="34" charset="0"/>
              </a:endParaRPr>
            </a:p>
          </p:txBody>
        </p:sp>
      </p:grpSp>
      <p:grpSp>
        <p:nvGrpSpPr>
          <p:cNvPr id="12" name="Group 11">
            <a:extLst>
              <a:ext uri="{FF2B5EF4-FFF2-40B4-BE49-F238E27FC236}">
                <a16:creationId xmlns:a16="http://schemas.microsoft.com/office/drawing/2014/main" id="{42AC9F44-8B38-0848-ACF9-99BD95FB4B18}"/>
              </a:ext>
            </a:extLst>
          </p:cNvPr>
          <p:cNvGrpSpPr/>
          <p:nvPr/>
        </p:nvGrpSpPr>
        <p:grpSpPr>
          <a:xfrm>
            <a:off x="4942099" y="3553549"/>
            <a:ext cx="685800" cy="153888"/>
            <a:chOff x="4946800" y="3696092"/>
            <a:chExt cx="685800" cy="153888"/>
          </a:xfrm>
        </p:grpSpPr>
        <p:sp>
          <p:nvSpPr>
            <p:cNvPr id="56" name="Progress">
              <a:extLst>
                <a:ext uri="{FF2B5EF4-FFF2-40B4-BE49-F238E27FC236}">
                  <a16:creationId xmlns:a16="http://schemas.microsoft.com/office/drawing/2014/main" id="{DEDD4D0F-C362-E74C-A621-26E6438E6548}"/>
                </a:ext>
              </a:extLst>
            </p:cNvPr>
            <p:cNvSpPr/>
            <p:nvPr/>
          </p:nvSpPr>
          <p:spPr>
            <a:xfrm>
              <a:off x="4946800" y="3724250"/>
              <a:ext cx="41148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59" name="TextBox 58">
              <a:extLst>
                <a:ext uri="{FF2B5EF4-FFF2-40B4-BE49-F238E27FC236}">
                  <a16:creationId xmlns:a16="http://schemas.microsoft.com/office/drawing/2014/main" id="{AF703FCE-8364-D747-B56E-14AF9EE1B454}"/>
                </a:ext>
              </a:extLst>
            </p:cNvPr>
            <p:cNvSpPr txBox="1"/>
            <p:nvPr/>
          </p:nvSpPr>
          <p:spPr>
            <a:xfrm>
              <a:off x="5358280" y="3696092"/>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2b</a:t>
              </a:r>
              <a:endParaRPr lang="en-US" sz="800" dirty="0">
                <a:latin typeface="Meta Offc Pro Normal" panose="020B0504030101020102" pitchFamily="34" charset="0"/>
              </a:endParaRPr>
            </a:p>
          </p:txBody>
        </p:sp>
      </p:grpSp>
      <p:grpSp>
        <p:nvGrpSpPr>
          <p:cNvPr id="14" name="Group 13">
            <a:extLst>
              <a:ext uri="{FF2B5EF4-FFF2-40B4-BE49-F238E27FC236}">
                <a16:creationId xmlns:a16="http://schemas.microsoft.com/office/drawing/2014/main" id="{F8BCCC50-26D8-7B41-BD45-17C205763610}"/>
              </a:ext>
            </a:extLst>
          </p:cNvPr>
          <p:cNvGrpSpPr/>
          <p:nvPr/>
        </p:nvGrpSpPr>
        <p:grpSpPr>
          <a:xfrm>
            <a:off x="4820893" y="4337538"/>
            <a:ext cx="3931920" cy="153888"/>
            <a:chOff x="4750648" y="4305934"/>
            <a:chExt cx="3931920" cy="153888"/>
          </a:xfrm>
        </p:grpSpPr>
        <p:sp>
          <p:nvSpPr>
            <p:cNvPr id="61" name="Progress">
              <a:extLst>
                <a:ext uri="{FF2B5EF4-FFF2-40B4-BE49-F238E27FC236}">
                  <a16:creationId xmlns:a16="http://schemas.microsoft.com/office/drawing/2014/main" id="{81685664-DDA2-7049-9182-54BF6DCB2726}"/>
                </a:ext>
              </a:extLst>
            </p:cNvPr>
            <p:cNvSpPr/>
            <p:nvPr/>
          </p:nvSpPr>
          <p:spPr>
            <a:xfrm>
              <a:off x="4750648" y="4342240"/>
              <a:ext cx="3657600"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64" name="TextBox 63">
              <a:extLst>
                <a:ext uri="{FF2B5EF4-FFF2-40B4-BE49-F238E27FC236}">
                  <a16:creationId xmlns:a16="http://schemas.microsoft.com/office/drawing/2014/main" id="{FA1DC28E-8C1A-E24F-915A-BBCF015CC9D6}"/>
                </a:ext>
              </a:extLst>
            </p:cNvPr>
            <p:cNvSpPr txBox="1"/>
            <p:nvPr/>
          </p:nvSpPr>
          <p:spPr>
            <a:xfrm>
              <a:off x="8408248" y="4305934"/>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3a</a:t>
              </a:r>
            </a:p>
          </p:txBody>
        </p:sp>
      </p:grpSp>
      <p:sp>
        <p:nvSpPr>
          <p:cNvPr id="50" name="Rectangle 49">
            <a:extLst>
              <a:ext uri="{FF2B5EF4-FFF2-40B4-BE49-F238E27FC236}">
                <a16:creationId xmlns:a16="http://schemas.microsoft.com/office/drawing/2014/main" id="{07DD768B-D310-F04E-ACEF-07CA3DA050FC}"/>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101" name="Group 100">
            <a:extLst>
              <a:ext uri="{FF2B5EF4-FFF2-40B4-BE49-F238E27FC236}">
                <a16:creationId xmlns:a16="http://schemas.microsoft.com/office/drawing/2014/main" id="{97E831F9-39B2-B44C-B986-763D318BF4F5}"/>
              </a:ext>
            </a:extLst>
          </p:cNvPr>
          <p:cNvGrpSpPr/>
          <p:nvPr/>
        </p:nvGrpSpPr>
        <p:grpSpPr>
          <a:xfrm>
            <a:off x="9637826" y="1765561"/>
            <a:ext cx="1920416" cy="123111"/>
            <a:chOff x="9637826" y="1765561"/>
            <a:chExt cx="1920416" cy="123111"/>
          </a:xfrm>
        </p:grpSpPr>
        <p:grpSp>
          <p:nvGrpSpPr>
            <p:cNvPr id="102" name="Group 101">
              <a:extLst>
                <a:ext uri="{FF2B5EF4-FFF2-40B4-BE49-F238E27FC236}">
                  <a16:creationId xmlns:a16="http://schemas.microsoft.com/office/drawing/2014/main" id="{0C2B606C-C88C-F64D-AB69-B0D95FEC177E}"/>
                </a:ext>
              </a:extLst>
            </p:cNvPr>
            <p:cNvGrpSpPr/>
            <p:nvPr/>
          </p:nvGrpSpPr>
          <p:grpSpPr>
            <a:xfrm>
              <a:off x="10872442" y="1765561"/>
              <a:ext cx="685800" cy="123111"/>
              <a:chOff x="10690420" y="1765561"/>
              <a:chExt cx="685800" cy="123111"/>
            </a:xfrm>
          </p:grpSpPr>
          <p:sp>
            <p:nvSpPr>
              <p:cNvPr id="106" name="Progress">
                <a:extLst>
                  <a:ext uri="{FF2B5EF4-FFF2-40B4-BE49-F238E27FC236}">
                    <a16:creationId xmlns:a16="http://schemas.microsoft.com/office/drawing/2014/main" id="{A12AC48D-A664-4746-8049-2CF91CD938D0}"/>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7" name="TextBox 106">
                <a:extLst>
                  <a:ext uri="{FF2B5EF4-FFF2-40B4-BE49-F238E27FC236}">
                    <a16:creationId xmlns:a16="http://schemas.microsoft.com/office/drawing/2014/main" id="{07DB8B96-99FB-4340-8C6C-679D30304D06}"/>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03" name="Group 102">
              <a:extLst>
                <a:ext uri="{FF2B5EF4-FFF2-40B4-BE49-F238E27FC236}">
                  <a16:creationId xmlns:a16="http://schemas.microsoft.com/office/drawing/2014/main" id="{4090A3B8-30EE-9746-AD48-978F25032D02}"/>
                </a:ext>
              </a:extLst>
            </p:cNvPr>
            <p:cNvGrpSpPr/>
            <p:nvPr/>
          </p:nvGrpSpPr>
          <p:grpSpPr>
            <a:xfrm>
              <a:off x="9637826" y="1765561"/>
              <a:ext cx="1055115" cy="123111"/>
              <a:chOff x="9654540" y="1759593"/>
              <a:chExt cx="1055115" cy="123111"/>
            </a:xfrm>
          </p:grpSpPr>
          <p:sp>
            <p:nvSpPr>
              <p:cNvPr id="104" name="Progress">
                <a:extLst>
                  <a:ext uri="{FF2B5EF4-FFF2-40B4-BE49-F238E27FC236}">
                    <a16:creationId xmlns:a16="http://schemas.microsoft.com/office/drawing/2014/main" id="{FB34C051-BCAD-0942-BBC2-49C70FF6F7C8}"/>
                  </a:ext>
                </a:extLst>
              </p:cNvPr>
              <p:cNvSpPr/>
              <p:nvPr/>
            </p:nvSpPr>
            <p:spPr>
              <a:xfrm flipV="1">
                <a:off x="10294620" y="1784572"/>
                <a:ext cx="415035" cy="73152"/>
              </a:xfrm>
              <a:prstGeom prst="roundRect">
                <a:avLst>
                  <a:gd name="adj" fmla="val 50000"/>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5" name="TextBox 104">
                <a:extLst>
                  <a:ext uri="{FF2B5EF4-FFF2-40B4-BE49-F238E27FC236}">
                    <a16:creationId xmlns:a16="http://schemas.microsoft.com/office/drawing/2014/main" id="{E57777FF-0E94-134B-8D31-AC3FDFDF89E0}"/>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latin typeface="Meta Offc Pro Normal" panose="020B0504030101020102" pitchFamily="34" charset="0"/>
                  </a:rPr>
                  <a:t>Cloud Ready</a:t>
                </a:r>
              </a:p>
            </p:txBody>
          </p:sp>
        </p:grpSp>
      </p:grpSp>
      <p:sp>
        <p:nvSpPr>
          <p:cNvPr id="88" name="Rounded Rectangle 87">
            <a:extLst>
              <a:ext uri="{FF2B5EF4-FFF2-40B4-BE49-F238E27FC236}">
                <a16:creationId xmlns:a16="http://schemas.microsoft.com/office/drawing/2014/main" id="{ABCB0FD7-BAB1-954C-A305-6FD804E23A34}"/>
              </a:ext>
            </a:extLst>
          </p:cNvPr>
          <p:cNvSpPr/>
          <p:nvPr/>
        </p:nvSpPr>
        <p:spPr>
          <a:xfrm>
            <a:off x="457200" y="5908456"/>
            <a:ext cx="2743572" cy="192232"/>
          </a:xfrm>
          <a:prstGeom prst="round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Normal" panose="020B0504030101020102" pitchFamily="34" charset="0"/>
              </a:rPr>
              <a:t>AAP: Reference to AAP Platforms Roadmap on Slide 32</a:t>
            </a:r>
          </a:p>
        </p:txBody>
      </p:sp>
      <p:grpSp>
        <p:nvGrpSpPr>
          <p:cNvPr id="16" name="Group 15">
            <a:extLst>
              <a:ext uri="{FF2B5EF4-FFF2-40B4-BE49-F238E27FC236}">
                <a16:creationId xmlns:a16="http://schemas.microsoft.com/office/drawing/2014/main" id="{646C13EF-1994-6642-8793-8E9176BDE796}"/>
              </a:ext>
            </a:extLst>
          </p:cNvPr>
          <p:cNvGrpSpPr/>
          <p:nvPr/>
        </p:nvGrpSpPr>
        <p:grpSpPr>
          <a:xfrm>
            <a:off x="3521092" y="5041356"/>
            <a:ext cx="2042579" cy="153888"/>
            <a:chOff x="5541705" y="5283660"/>
            <a:chExt cx="2042579" cy="153888"/>
          </a:xfrm>
        </p:grpSpPr>
        <p:sp>
          <p:nvSpPr>
            <p:cNvPr id="89" name="Progress">
              <a:extLst>
                <a:ext uri="{FF2B5EF4-FFF2-40B4-BE49-F238E27FC236}">
                  <a16:creationId xmlns:a16="http://schemas.microsoft.com/office/drawing/2014/main" id="{DD9F97FB-7491-FE4B-9746-7A68D3B624DC}"/>
                </a:ext>
              </a:extLst>
            </p:cNvPr>
            <p:cNvSpPr/>
            <p:nvPr/>
          </p:nvSpPr>
          <p:spPr>
            <a:xfrm>
              <a:off x="5541705" y="5325387"/>
              <a:ext cx="1655064"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0" name="TextBox 89">
              <a:extLst>
                <a:ext uri="{FF2B5EF4-FFF2-40B4-BE49-F238E27FC236}">
                  <a16:creationId xmlns:a16="http://schemas.microsoft.com/office/drawing/2014/main" id="{935F30F5-4834-8142-9589-B869CACBF796}"/>
                </a:ext>
              </a:extLst>
            </p:cNvPr>
            <p:cNvSpPr txBox="1"/>
            <p:nvPr/>
          </p:nvSpPr>
          <p:spPr>
            <a:xfrm>
              <a:off x="7218524" y="5283660"/>
              <a:ext cx="36576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4a,b</a:t>
              </a:r>
              <a:endParaRPr lang="en-US" sz="800" dirty="0">
                <a:latin typeface="Meta Offc Pro Normal" panose="020B0504030101020102" pitchFamily="34" charset="0"/>
              </a:endParaRPr>
            </a:p>
          </p:txBody>
        </p:sp>
      </p:grpSp>
      <p:grpSp>
        <p:nvGrpSpPr>
          <p:cNvPr id="113" name="Group 112">
            <a:extLst>
              <a:ext uri="{FF2B5EF4-FFF2-40B4-BE49-F238E27FC236}">
                <a16:creationId xmlns:a16="http://schemas.microsoft.com/office/drawing/2014/main" id="{8EB859CB-4425-F540-927E-8E992531E6DD}"/>
              </a:ext>
            </a:extLst>
          </p:cNvPr>
          <p:cNvGrpSpPr/>
          <p:nvPr/>
        </p:nvGrpSpPr>
        <p:grpSpPr>
          <a:xfrm>
            <a:off x="4008476" y="1927821"/>
            <a:ext cx="4575857" cy="4487291"/>
            <a:chOff x="4008476" y="1927821"/>
            <a:chExt cx="4575857" cy="4487291"/>
          </a:xfrm>
        </p:grpSpPr>
        <p:cxnSp>
          <p:nvCxnSpPr>
            <p:cNvPr id="114" name="Straight Connector 113">
              <a:extLst>
                <a:ext uri="{FF2B5EF4-FFF2-40B4-BE49-F238E27FC236}">
                  <a16:creationId xmlns:a16="http://schemas.microsoft.com/office/drawing/2014/main" id="{6E543F47-7817-6443-998D-E9CCDDC41B41}"/>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49EE704-F865-D649-8E9D-AE308F2A8580}"/>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5919CBB-1866-6A4F-8623-0B2D89A19A53}"/>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38815D-1668-344B-B654-5A30039D4D3F}"/>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C68E3F7-825C-3942-ACD9-DA92C83D3EF7}"/>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0CEC258-857F-3A42-926C-2C79BDD00665}"/>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BF72966-4D67-3147-83E7-E7494FB02FAB}"/>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6D144EB-963B-F14F-8F33-5BC4D1F3FB7D}"/>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B9384E8-19D7-2B40-9BFB-B5D13055BBA9}"/>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0CD93F7-4C90-C743-B18B-B17E79BF8CBB}"/>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F7DD044-14FA-A842-81F6-2659E99A3BD1}"/>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5090113-2EF5-594D-949D-C8876A8747C6}"/>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FF8D0C5B-2107-724F-8D60-5E7F206A8F5E}"/>
                </a:ext>
              </a:extLst>
            </p:cNvPr>
            <p:cNvGrpSpPr/>
            <p:nvPr/>
          </p:nvGrpSpPr>
          <p:grpSpPr>
            <a:xfrm>
              <a:off x="4008476" y="6199668"/>
              <a:ext cx="4575857" cy="215444"/>
              <a:chOff x="4008476" y="6199668"/>
              <a:chExt cx="4575857" cy="215444"/>
            </a:xfrm>
          </p:grpSpPr>
          <p:sp>
            <p:nvSpPr>
              <p:cNvPr id="127" name="Oval 126">
                <a:extLst>
                  <a:ext uri="{FF2B5EF4-FFF2-40B4-BE49-F238E27FC236}">
                    <a16:creationId xmlns:a16="http://schemas.microsoft.com/office/drawing/2014/main" id="{BA56C809-8EC1-AF44-AC3C-471E1A26CBD9}"/>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128" name="Oval 127">
                <a:extLst>
                  <a:ext uri="{FF2B5EF4-FFF2-40B4-BE49-F238E27FC236}">
                    <a16:creationId xmlns:a16="http://schemas.microsoft.com/office/drawing/2014/main" id="{095944CD-8302-7F4B-8A76-F0F9D6521FEF}"/>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129" name="Oval 128">
                <a:extLst>
                  <a:ext uri="{FF2B5EF4-FFF2-40B4-BE49-F238E27FC236}">
                    <a16:creationId xmlns:a16="http://schemas.microsoft.com/office/drawing/2014/main" id="{1EEDE3BE-5407-A84D-89D2-04AB092DEBBB}"/>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130" name="Oval 129">
                <a:extLst>
                  <a:ext uri="{FF2B5EF4-FFF2-40B4-BE49-F238E27FC236}">
                    <a16:creationId xmlns:a16="http://schemas.microsoft.com/office/drawing/2014/main" id="{136952F4-30DF-2A47-891A-46879B0A3CB8}"/>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131" name="Oval 130">
                <a:extLst>
                  <a:ext uri="{FF2B5EF4-FFF2-40B4-BE49-F238E27FC236}">
                    <a16:creationId xmlns:a16="http://schemas.microsoft.com/office/drawing/2014/main" id="{FA0234D2-42CD-CA4C-B033-DDEA28BBF227}"/>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132" name="Oval 131">
                <a:extLst>
                  <a:ext uri="{FF2B5EF4-FFF2-40B4-BE49-F238E27FC236}">
                    <a16:creationId xmlns:a16="http://schemas.microsoft.com/office/drawing/2014/main" id="{8035D999-B844-104C-8880-B9593FBA637D}"/>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133" name="Oval 132">
                <a:extLst>
                  <a:ext uri="{FF2B5EF4-FFF2-40B4-BE49-F238E27FC236}">
                    <a16:creationId xmlns:a16="http://schemas.microsoft.com/office/drawing/2014/main" id="{82231693-E0E9-D040-884F-9D4AA1EA597C}"/>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134" name="Oval 133">
                <a:extLst>
                  <a:ext uri="{FF2B5EF4-FFF2-40B4-BE49-F238E27FC236}">
                    <a16:creationId xmlns:a16="http://schemas.microsoft.com/office/drawing/2014/main" id="{80DE7264-C730-8044-9E05-383AEBB98415}"/>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35" name="Oval 134">
                <a:extLst>
                  <a:ext uri="{FF2B5EF4-FFF2-40B4-BE49-F238E27FC236}">
                    <a16:creationId xmlns:a16="http://schemas.microsoft.com/office/drawing/2014/main" id="{C814FC37-3ECC-8344-9570-DE274744D9AE}"/>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36" name="Oval 135">
                <a:extLst>
                  <a:ext uri="{FF2B5EF4-FFF2-40B4-BE49-F238E27FC236}">
                    <a16:creationId xmlns:a16="http://schemas.microsoft.com/office/drawing/2014/main" id="{50EAE56B-889E-204C-8D4F-AF9CC7AF799D}"/>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37" name="Oval 136">
                <a:extLst>
                  <a:ext uri="{FF2B5EF4-FFF2-40B4-BE49-F238E27FC236}">
                    <a16:creationId xmlns:a16="http://schemas.microsoft.com/office/drawing/2014/main" id="{38CA06ED-820B-B140-8AA4-1E13ABA4F5BB}"/>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38" name="Oval 137">
                <a:extLst>
                  <a:ext uri="{FF2B5EF4-FFF2-40B4-BE49-F238E27FC236}">
                    <a16:creationId xmlns:a16="http://schemas.microsoft.com/office/drawing/2014/main" id="{97FF8B13-8AD4-A44E-B8B7-0DA5BD323DA5}"/>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39" name="TextBox 138">
                <a:extLst>
                  <a:ext uri="{FF2B5EF4-FFF2-40B4-BE49-F238E27FC236}">
                    <a16:creationId xmlns:a16="http://schemas.microsoft.com/office/drawing/2014/main" id="{F307DD78-D7A0-A943-B6EC-F9BC8AA82B57}"/>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3512513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3">
            <a:extLst>
              <a:ext uri="{FF2B5EF4-FFF2-40B4-BE49-F238E27FC236}">
                <a16:creationId xmlns:a16="http://schemas.microsoft.com/office/drawing/2014/main" id="{6EE18700-6A3D-7141-AC35-F293B5765F50}"/>
              </a:ext>
            </a:extLst>
          </p:cNvPr>
          <p:cNvGraphicFramePr>
            <a:graphicFrameLocks/>
          </p:cNvGraphicFramePr>
          <p:nvPr>
            <p:extLst>
              <p:ext uri="{D42A27DB-BD31-4B8C-83A1-F6EECF244321}">
                <p14:modId xmlns:p14="http://schemas.microsoft.com/office/powerpoint/2010/main" val="440994459"/>
              </p:ext>
            </p:extLst>
          </p:nvPr>
        </p:nvGraphicFramePr>
        <p:xfrm>
          <a:off x="483972" y="1444752"/>
          <a:ext cx="11227621" cy="4351132"/>
        </p:xfrm>
        <a:graphic>
          <a:graphicData uri="http://schemas.openxmlformats.org/drawingml/2006/table">
            <a:tbl>
              <a:tblPr firstRow="1" bandRow="1">
                <a:tableStyleId>{5C22544A-7EE6-4342-B048-85BDC9FD1C3A}</a:tableStyleId>
              </a:tblPr>
              <a:tblGrid>
                <a:gridCol w="459217">
                  <a:extLst>
                    <a:ext uri="{9D8B030D-6E8A-4147-A177-3AD203B41FA5}">
                      <a16:colId xmlns:a16="http://schemas.microsoft.com/office/drawing/2014/main" val="802951053"/>
                    </a:ext>
                  </a:extLst>
                </a:gridCol>
                <a:gridCol w="2514600">
                  <a:extLst>
                    <a:ext uri="{9D8B030D-6E8A-4147-A177-3AD203B41FA5}">
                      <a16:colId xmlns:a16="http://schemas.microsoft.com/office/drawing/2014/main" val="3006275840"/>
                    </a:ext>
                  </a:extLst>
                </a:gridCol>
                <a:gridCol w="459217">
                  <a:extLst>
                    <a:ext uri="{9D8B030D-6E8A-4147-A177-3AD203B41FA5}">
                      <a16:colId xmlns:a16="http://schemas.microsoft.com/office/drawing/2014/main" val="1852676193"/>
                    </a:ext>
                  </a:extLst>
                </a:gridCol>
                <a:gridCol w="459217">
                  <a:extLst>
                    <a:ext uri="{9D8B030D-6E8A-4147-A177-3AD203B41FA5}">
                      <a16:colId xmlns:a16="http://schemas.microsoft.com/office/drawing/2014/main" val="2852363406"/>
                    </a:ext>
                  </a:extLst>
                </a:gridCol>
                <a:gridCol w="459217">
                  <a:extLst>
                    <a:ext uri="{9D8B030D-6E8A-4147-A177-3AD203B41FA5}">
                      <a16:colId xmlns:a16="http://schemas.microsoft.com/office/drawing/2014/main" val="88938319"/>
                    </a:ext>
                  </a:extLst>
                </a:gridCol>
                <a:gridCol w="459217">
                  <a:extLst>
                    <a:ext uri="{9D8B030D-6E8A-4147-A177-3AD203B41FA5}">
                      <a16:colId xmlns:a16="http://schemas.microsoft.com/office/drawing/2014/main" val="4176527890"/>
                    </a:ext>
                  </a:extLst>
                </a:gridCol>
                <a:gridCol w="459217">
                  <a:extLst>
                    <a:ext uri="{9D8B030D-6E8A-4147-A177-3AD203B41FA5}">
                      <a16:colId xmlns:a16="http://schemas.microsoft.com/office/drawing/2014/main" val="1073312878"/>
                    </a:ext>
                  </a:extLst>
                </a:gridCol>
                <a:gridCol w="459217">
                  <a:extLst>
                    <a:ext uri="{9D8B030D-6E8A-4147-A177-3AD203B41FA5}">
                      <a16:colId xmlns:a16="http://schemas.microsoft.com/office/drawing/2014/main" val="2167330132"/>
                    </a:ext>
                  </a:extLst>
                </a:gridCol>
                <a:gridCol w="459217">
                  <a:extLst>
                    <a:ext uri="{9D8B030D-6E8A-4147-A177-3AD203B41FA5}">
                      <a16:colId xmlns:a16="http://schemas.microsoft.com/office/drawing/2014/main" val="999252458"/>
                    </a:ext>
                  </a:extLst>
                </a:gridCol>
                <a:gridCol w="459217">
                  <a:extLst>
                    <a:ext uri="{9D8B030D-6E8A-4147-A177-3AD203B41FA5}">
                      <a16:colId xmlns:a16="http://schemas.microsoft.com/office/drawing/2014/main" val="264177830"/>
                    </a:ext>
                  </a:extLst>
                </a:gridCol>
                <a:gridCol w="459217">
                  <a:extLst>
                    <a:ext uri="{9D8B030D-6E8A-4147-A177-3AD203B41FA5}">
                      <a16:colId xmlns:a16="http://schemas.microsoft.com/office/drawing/2014/main" val="2686622368"/>
                    </a:ext>
                  </a:extLst>
                </a:gridCol>
                <a:gridCol w="459217">
                  <a:extLst>
                    <a:ext uri="{9D8B030D-6E8A-4147-A177-3AD203B41FA5}">
                      <a16:colId xmlns:a16="http://schemas.microsoft.com/office/drawing/2014/main" val="360210483"/>
                    </a:ext>
                  </a:extLst>
                </a:gridCol>
                <a:gridCol w="459217">
                  <a:extLst>
                    <a:ext uri="{9D8B030D-6E8A-4147-A177-3AD203B41FA5}">
                      <a16:colId xmlns:a16="http://schemas.microsoft.com/office/drawing/2014/main" val="360663569"/>
                    </a:ext>
                  </a:extLst>
                </a:gridCol>
                <a:gridCol w="459217">
                  <a:extLst>
                    <a:ext uri="{9D8B030D-6E8A-4147-A177-3AD203B41FA5}">
                      <a16:colId xmlns:a16="http://schemas.microsoft.com/office/drawing/2014/main" val="888184310"/>
                    </a:ext>
                  </a:extLst>
                </a:gridCol>
                <a:gridCol w="2743200">
                  <a:extLst>
                    <a:ext uri="{9D8B030D-6E8A-4147-A177-3AD203B41FA5}">
                      <a16:colId xmlns:a16="http://schemas.microsoft.com/office/drawing/2014/main" val="4174592941"/>
                    </a:ext>
                  </a:extLst>
                </a:gridCol>
              </a:tblGrid>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1"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2018</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2019</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gridSpan="4">
                  <a:txBody>
                    <a:bodyPr/>
                    <a:lstStyle/>
                    <a:p>
                      <a:pPr algn="ctr">
                        <a:lnSpc>
                          <a:spcPct val="100000"/>
                        </a:lnSpc>
                      </a:pPr>
                      <a:r>
                        <a:rPr lang="en-US" sz="1000" b="0" i="0" dirty="0">
                          <a:solidFill>
                            <a:schemeClr val="bg1"/>
                          </a:solidFill>
                          <a:latin typeface="Meta Offc Pro Normal" panose="020B0504030101020102" pitchFamily="34" charset="0"/>
                        </a:rPr>
                        <a:t>2020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hMerge="1">
                  <a:txBody>
                    <a:bodyPr/>
                    <a:lstStyle/>
                    <a:p>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rgbClr val="474747"/>
                      </a:solidFill>
                      <a:prstDash val="solid"/>
                      <a:round/>
                      <a:headEnd type="none" w="med" len="med"/>
                      <a:tailEnd type="none" w="med" len="med"/>
                    </a:lnL>
                    <a:lnR w="12700" cap="flat" cmpd="sng" algn="ctr">
                      <a:solidFill>
                        <a:srgbClr val="474747"/>
                      </a:solidFill>
                      <a:prstDash val="solid"/>
                      <a:round/>
                      <a:headEnd type="none" w="med" len="med"/>
                      <a:tailEnd type="none" w="med" len="med"/>
                    </a:lnR>
                    <a:lnT w="12700" cap="flat" cmpd="sng" algn="ctr">
                      <a:solidFill>
                        <a:srgbClr val="474747"/>
                      </a:solidFill>
                      <a:prstDash val="solid"/>
                      <a:round/>
                      <a:headEnd type="none" w="med" len="med"/>
                      <a:tailEnd type="none" w="med" len="med"/>
                    </a:lnT>
                    <a:lnB w="12700" cap="flat" cmpd="sng" algn="ctr">
                      <a:solidFill>
                        <a:srgbClr val="474747"/>
                      </a:solidFill>
                      <a:prstDash val="solid"/>
                      <a:round/>
                      <a:headEnd type="none" w="med" len="med"/>
                      <a:tailEnd type="none" w="med" len="med"/>
                    </a:lnB>
                    <a:solidFill>
                      <a:schemeClr val="bg1"/>
                    </a:solidFill>
                  </a:tcPr>
                </a:tc>
                <a:tc>
                  <a:txBody>
                    <a:bodyPr/>
                    <a:lstStyle/>
                    <a:p>
                      <a:pPr algn="ctr">
                        <a:lnSpc>
                          <a:spcPct val="100000"/>
                        </a:lnSpc>
                      </a:pPr>
                      <a:r>
                        <a:rPr lang="en-US" sz="1000" b="0" i="0" dirty="0">
                          <a:solidFill>
                            <a:schemeClr val="bg1"/>
                          </a:solidFill>
                          <a:latin typeface="Meta Offc Pro Normal" panose="020B0504030101020102" pitchFamily="34" charset="0"/>
                        </a:rPr>
                        <a:t>Outcomes</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548A"/>
                    </a:solidFill>
                  </a:tcPr>
                </a:tc>
                <a:extLst>
                  <a:ext uri="{0D108BD9-81ED-4DB2-BD59-A6C34878D82A}">
                    <a16:rowId xmlns:a16="http://schemas.microsoft.com/office/drawing/2014/main" val="427108178"/>
                  </a:ext>
                </a:extLst>
              </a:tr>
              <a:tr h="212238">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1000" b="0" i="0" dirty="0">
                        <a:solidFill>
                          <a:srgbClr val="474747"/>
                        </a:solidFill>
                        <a:latin typeface="Meta Offc Pro Normal" panose="020B0504030101020102"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00000"/>
                        </a:lnSpc>
                      </a:pPr>
                      <a:r>
                        <a:rPr lang="en-US" sz="1000" b="0" i="0" dirty="0">
                          <a:solidFill>
                            <a:srgbClr val="474747"/>
                          </a:solidFill>
                          <a:latin typeface="Meta Offc Pro Normal" panose="020B0504030101020102" pitchFamily="34" charset="0"/>
                        </a:rPr>
                        <a:t>Q4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nSpc>
                          <a:spcPct val="100000"/>
                        </a:lnSpc>
                      </a:pPr>
                      <a:r>
                        <a:rPr lang="en-US" sz="1000" b="0" i="0" dirty="0">
                          <a:solidFill>
                            <a:srgbClr val="474747"/>
                          </a:solidFill>
                          <a:latin typeface="Meta Offc Pro Normal" panose="020B0504030101020102" pitchFamily="34" charset="0"/>
                        </a:rPr>
                        <a:t>Legend:</a:t>
                      </a:r>
                    </a:p>
                  </a:txBody>
                  <a:tcPr marL="45720" marR="4572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50825982"/>
                  </a:ext>
                </a:extLst>
              </a:tr>
              <a:tr h="603504">
                <a:tc>
                  <a:txBody>
                    <a:bodyPr/>
                    <a:lstStyle/>
                    <a:p>
                      <a:pPr algn="r">
                        <a:lnSpc>
                          <a:spcPct val="100000"/>
                        </a:lnSpc>
                      </a:pPr>
                      <a:r>
                        <a:rPr lang="en-US" sz="1000" b="0" i="0" dirty="0">
                          <a:solidFill>
                            <a:srgbClr val="00548A"/>
                          </a:solidFill>
                          <a:latin typeface="Meta Offc Pro Normal" panose="020B0504030101020102" pitchFamily="34" charset="0"/>
                        </a:rPr>
                        <a:t>5</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800" b="0" i="0" cap="none" spc="0" dirty="0">
                          <a:ln w="0"/>
                          <a:solidFill>
                            <a:srgbClr val="474747"/>
                          </a:solidFill>
                          <a:effectLst/>
                          <a:latin typeface="Meta Offc Pro Normal" panose="020B0504030101020102" pitchFamily="34" charset="0"/>
                        </a:rPr>
                        <a:t>AML</a:t>
                      </a:r>
                      <a:r>
                        <a:rPr lang="en-US" sz="800" b="0" i="0" cap="none" spc="0" baseline="0" dirty="0">
                          <a:ln w="0"/>
                          <a:solidFill>
                            <a:srgbClr val="474747"/>
                          </a:solidFill>
                          <a:effectLst/>
                          <a:latin typeface="Meta Offc Pro Normal" panose="020B0504030101020102" pitchFamily="34" charset="0"/>
                        </a:rPr>
                        <a:t>—</a:t>
                      </a:r>
                      <a:r>
                        <a:rPr lang="en-US" sz="800" b="0" i="0" cap="none" spc="0" dirty="0">
                          <a:ln w="0"/>
                          <a:solidFill>
                            <a:srgbClr val="474747"/>
                          </a:solidFill>
                          <a:effectLst/>
                          <a:latin typeface="Meta Offc Pro Normal" panose="020B0504030101020102" pitchFamily="34" charset="0"/>
                        </a:rPr>
                        <a:t>Vista Investigation </a:t>
                      </a:r>
                      <a:endParaRPr lang="pl-PL" sz="800" b="0" i="0" dirty="0">
                        <a:ln w="38100" cap="flat" cmpd="sng">
                          <a:solidFill>
                            <a:schemeClr val="bg1"/>
                          </a:solidFill>
                        </a:ln>
                        <a:solidFill>
                          <a:srgbClr val="474747"/>
                        </a:solidFill>
                        <a:latin typeface="Meta Offc Pro Normal" panose="020B0504030101020102" pitchFamily="34" charset="0"/>
                      </a:endParaRP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Set up Vista Investigation Tool Test Region</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Build FCDU data asset and integrate into Vista</a:t>
                      </a:r>
                    </a:p>
                    <a:p>
                      <a:pPr marL="228600" indent="-228600">
                        <a:lnSpc>
                          <a:spcPct val="100000"/>
                        </a:lnSpc>
                        <a:buFont typeface="+mj-lt"/>
                        <a:buAutoNum type="alphaLcPeriod"/>
                      </a:pPr>
                      <a:r>
                        <a:rPr lang="en-US" sz="800" b="0" i="0" cap="none" spc="0" baseline="0" dirty="0">
                          <a:ln w="0"/>
                          <a:solidFill>
                            <a:srgbClr val="474747"/>
                          </a:solidFill>
                          <a:effectLst/>
                          <a:latin typeface="Meta Offc Pro Normal" panose="020B0504030101020102" pitchFamily="34" charset="0"/>
                        </a:rPr>
                        <a:t>Develop long term Graph Technologies Roadmap and Strategies with business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9914534"/>
                  </a:ext>
                </a:extLst>
              </a:tr>
              <a:tr h="603504">
                <a:tc>
                  <a:txBody>
                    <a:bodyPr/>
                    <a:lstStyle/>
                    <a:p>
                      <a:pPr algn="r">
                        <a:lnSpc>
                          <a:spcPct val="100000"/>
                        </a:lnSpc>
                      </a:pPr>
                      <a:r>
                        <a:rPr lang="en-US" sz="1000" b="0" i="0" dirty="0">
                          <a:solidFill>
                            <a:srgbClr val="00548A"/>
                          </a:solidFill>
                          <a:latin typeface="Meta Offc Pro Normal" panose="020B0504030101020102" pitchFamily="34" charset="0"/>
                        </a:rPr>
                        <a:t>6</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dirty="0">
                          <a:ln w="0"/>
                          <a:solidFill>
                            <a:srgbClr val="474747"/>
                          </a:solidFill>
                          <a:latin typeface="Meta Offc Pro Normal" panose="020B0504030101020102" pitchFamily="34" charset="0"/>
                        </a:rPr>
                        <a:t>CRM (BAU)</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AML Program Maintenance &amp; Maturity:</a:t>
                      </a:r>
                      <a:br>
                        <a:rPr lang="en-US" sz="800" b="0" i="0" cap="none" spc="0" baseline="0" dirty="0">
                          <a:ln w="0"/>
                          <a:solidFill>
                            <a:srgbClr val="474747"/>
                          </a:solidFill>
                          <a:effectLst/>
                          <a:latin typeface="Meta Offc Pro Normal" panose="020B0504030101020102" pitchFamily="34" charset="0"/>
                        </a:rPr>
                      </a:br>
                      <a:r>
                        <a:rPr lang="en-US" sz="800" b="0" i="0" cap="none" spc="0" baseline="0" dirty="0" err="1">
                          <a:ln w="0"/>
                          <a:solidFill>
                            <a:srgbClr val="474747"/>
                          </a:solidFill>
                          <a:effectLst/>
                          <a:latin typeface="Meta Offc Pro Normal" panose="020B0504030101020102" pitchFamily="34" charset="0"/>
                        </a:rPr>
                        <a:t>i</a:t>
                      </a:r>
                      <a:r>
                        <a:rPr lang="en-US" sz="800" b="0" i="0" cap="none" spc="0" baseline="0" dirty="0">
                          <a:ln w="0"/>
                          <a:solidFill>
                            <a:srgbClr val="474747"/>
                          </a:solidFill>
                          <a:effectLst/>
                          <a:latin typeface="Meta Offc Pro Normal" panose="020B0504030101020102" pitchFamily="34" charset="0"/>
                        </a:rPr>
                        <a:t>.) List Screening Enhancements, ii.) Platform Enhancements, iii.) Reporting Enhancements</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Rules/Model Tuning &amp; Recalibration—DART</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Rules/Model Tuning &amp; Recalibration—PRE</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ERM: </a:t>
                      </a:r>
                      <a:r>
                        <a:rPr lang="en-US" sz="800" b="0" i="0" cap="none" spc="0" baseline="0" dirty="0" err="1">
                          <a:ln w="0"/>
                          <a:solidFill>
                            <a:srgbClr val="474747"/>
                          </a:solidFill>
                          <a:effectLst/>
                          <a:latin typeface="Meta Offc Pro Normal" panose="020B0504030101020102" pitchFamily="34" charset="0"/>
                        </a:rPr>
                        <a:t>i</a:t>
                      </a:r>
                      <a:r>
                        <a:rPr lang="en-US" sz="800" b="0" i="0" cap="none" spc="0" baseline="0" dirty="0">
                          <a:ln w="0"/>
                          <a:solidFill>
                            <a:srgbClr val="474747"/>
                          </a:solidFill>
                          <a:effectLst/>
                          <a:latin typeface="Meta Offc Pro Normal" panose="020B0504030101020102" pitchFamily="34" charset="0"/>
                        </a:rPr>
                        <a:t>.) CRM Enhancements, ii.) CRM Reporting Model Information Management Systems (MIMS)</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endParaRPr lang="en-US" sz="800" b="0" i="0" cap="none" spc="0" baseline="0" dirty="0">
                        <a:ln w="0"/>
                        <a:solidFill>
                          <a:srgbClr val="474747"/>
                        </a:solidFill>
                        <a:effectLst/>
                        <a:latin typeface="Meta Offc Pro Normal" panose="020B0504030101020102" pitchFamily="34" charset="0"/>
                      </a:endParaRP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259531"/>
                  </a:ext>
                </a:extLst>
              </a:tr>
              <a:tr h="722376">
                <a:tc>
                  <a:txBody>
                    <a:bodyPr/>
                    <a:lstStyle/>
                    <a:p>
                      <a:pPr algn="r">
                        <a:lnSpc>
                          <a:spcPct val="100000"/>
                        </a:lnSpc>
                      </a:pPr>
                      <a:r>
                        <a:rPr lang="en-US" sz="1000" b="0" i="0" dirty="0">
                          <a:solidFill>
                            <a:srgbClr val="00548A"/>
                          </a:solidFill>
                          <a:latin typeface="Meta Offc Pro Normal" panose="020B0504030101020102" pitchFamily="34" charset="0"/>
                        </a:rPr>
                        <a:t>7</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HR</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HR Enhancements</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Learning Management System (LMS) Data Requests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913378"/>
                  </a:ext>
                </a:extLst>
              </a:tr>
              <a:tr h="722376">
                <a:tc>
                  <a:txBody>
                    <a:bodyPr/>
                    <a:lstStyle/>
                    <a:p>
                      <a:pPr algn="r">
                        <a:lnSpc>
                          <a:spcPct val="100000"/>
                        </a:lnSpc>
                      </a:pPr>
                      <a:r>
                        <a:rPr lang="en-US" sz="1000" b="0" i="0" dirty="0">
                          <a:solidFill>
                            <a:srgbClr val="00548A"/>
                          </a:solidFill>
                          <a:latin typeface="Meta Offc Pro Normal" panose="020B0504030101020102" pitchFamily="34" charset="0"/>
                        </a:rPr>
                        <a:t>8</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Internet Audit</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Internal Audit Enhancements/</a:t>
                      </a:r>
                      <a:br>
                        <a:rPr lang="en-US" sz="800" b="0" i="0" cap="none" spc="0" baseline="0" dirty="0">
                          <a:ln w="0"/>
                          <a:solidFill>
                            <a:srgbClr val="474747"/>
                          </a:solidFill>
                          <a:effectLst/>
                          <a:latin typeface="Meta Offc Pro Normal" panose="020B0504030101020102" pitchFamily="34" charset="0"/>
                        </a:rPr>
                      </a:br>
                      <a:r>
                        <a:rPr lang="en-US" sz="800" b="0" i="0" cap="none" spc="0" baseline="0" dirty="0">
                          <a:ln w="0"/>
                          <a:solidFill>
                            <a:srgbClr val="474747"/>
                          </a:solidFill>
                          <a:effectLst/>
                          <a:latin typeface="Meta Offc Pro Normal" panose="020B0504030101020102" pitchFamily="34" charset="0"/>
                        </a:rPr>
                        <a:t>Continuous Auditing Framework</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9876163"/>
                  </a:ext>
                </a:extLst>
              </a:tr>
              <a:tr h="722376">
                <a:tc>
                  <a:txBody>
                    <a:bodyPr/>
                    <a:lstStyle/>
                    <a:p>
                      <a:pPr algn="r">
                        <a:lnSpc>
                          <a:spcPct val="100000"/>
                        </a:lnSpc>
                      </a:pPr>
                      <a:r>
                        <a:rPr lang="en-US" sz="1000" b="0" i="0" dirty="0">
                          <a:solidFill>
                            <a:srgbClr val="00548A"/>
                          </a:solidFill>
                          <a:latin typeface="Meta Offc Pro Normal" panose="020B0504030101020102" pitchFamily="34" charset="0"/>
                        </a:rPr>
                        <a:t>9</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rtl="0" eaLnBrk="1" latinLnBrk="0" hangingPunct="1">
                        <a:lnSpc>
                          <a:spcPct val="100000"/>
                        </a:lnSpc>
                        <a:buFont typeface="+mj-lt"/>
                        <a:buNone/>
                        <a:defRPr/>
                      </a:pPr>
                      <a:r>
                        <a:rPr lang="en-US" sz="800" b="0" i="0" kern="1200" cap="none" spc="0" dirty="0">
                          <a:ln w="0"/>
                          <a:solidFill>
                            <a:srgbClr val="474747"/>
                          </a:solidFill>
                          <a:effectLst/>
                          <a:latin typeface="Meta Offc Pro Normal" panose="020B0504030101020102" pitchFamily="34" charset="0"/>
                          <a:ea typeface="+mn-ea"/>
                          <a:cs typeface="+mn-cs"/>
                        </a:rPr>
                        <a:t>Cybersecurity</a:t>
                      </a:r>
                    </a:p>
                  </a:txBody>
                  <a:tcPr marL="116643" marR="116643" marT="58321" marB="58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0000"/>
                        </a:lnSpc>
                      </a:pPr>
                      <a:endParaRPr lang="en-US" sz="800" b="0" i="0" dirty="0">
                        <a:solidFill>
                          <a:srgbClr val="474747"/>
                        </a:solidFill>
                        <a:latin typeface="Meta Offc Pro Normal" panose="020B0504030101020102" pitchFamily="34" charset="0"/>
                      </a:endParaRP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800" b="0" i="0" cap="none" spc="0" baseline="0" dirty="0">
                          <a:ln w="0"/>
                          <a:solidFill>
                            <a:srgbClr val="474747"/>
                          </a:solidFill>
                          <a:effectLst/>
                          <a:latin typeface="Meta Offc Pro Normal" panose="020B0504030101020102" pitchFamily="34" charset="0"/>
                        </a:rPr>
                        <a:t>Cybersecurity Enhancements</a:t>
                      </a:r>
                    </a:p>
                  </a:txBody>
                  <a:tcPr marL="116643" marR="116643" marT="58321" marB="58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48A"/>
                      </a:solidFill>
                      <a:prstDash val="solid"/>
                      <a:round/>
                      <a:headEnd type="none" w="med" len="med"/>
                      <a:tailEnd type="none" w="med" len="med"/>
                    </a:lnT>
                    <a:lnB w="12700" cap="flat" cmpd="sng" algn="ctr">
                      <a:solidFill>
                        <a:srgbClr val="00548A"/>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0679042"/>
                  </a:ext>
                </a:extLst>
              </a:tr>
            </a:tbl>
          </a:graphicData>
        </a:graphic>
      </p:graphicFrame>
      <p:sp>
        <p:nvSpPr>
          <p:cNvPr id="3" name="Text Placeholder 2">
            <a:extLst>
              <a:ext uri="{FF2B5EF4-FFF2-40B4-BE49-F238E27FC236}">
                <a16:creationId xmlns:a16="http://schemas.microsoft.com/office/drawing/2014/main" id="{98CD1939-34EA-1043-BB29-6AE880939803}"/>
              </a:ext>
            </a:extLst>
          </p:cNvPr>
          <p:cNvSpPr>
            <a:spLocks noGrp="1"/>
          </p:cNvSpPr>
          <p:nvPr>
            <p:ph type="body" sz="quarter" idx="10"/>
          </p:nvPr>
        </p:nvSpPr>
        <p:spPr/>
        <p:txBody>
          <a:bodyPr/>
          <a:lstStyle/>
          <a:p>
            <a:r>
              <a:rPr lang="en-US" dirty="0"/>
              <a:t>2018 to 2020 Roadmap: Enterprise </a:t>
            </a:r>
            <a:r>
              <a:rPr lang="en-US" dirty="0">
                <a:solidFill>
                  <a:schemeClr val="bg2">
                    <a:lumMod val="75000"/>
                  </a:schemeClr>
                </a:solidFill>
              </a:rPr>
              <a:t>(Continued)</a:t>
            </a:r>
            <a:endParaRPr lang="en-US" dirty="0"/>
          </a:p>
        </p:txBody>
      </p:sp>
      <p:sp>
        <p:nvSpPr>
          <p:cNvPr id="167" name="Rounded Rectangle 166">
            <a:extLst>
              <a:ext uri="{FF2B5EF4-FFF2-40B4-BE49-F238E27FC236}">
                <a16:creationId xmlns:a16="http://schemas.microsoft.com/office/drawing/2014/main" id="{3E15D543-26C8-FF4D-ABC3-E905511455FD}"/>
              </a:ext>
            </a:extLst>
          </p:cNvPr>
          <p:cNvSpPr/>
          <p:nvPr/>
        </p:nvSpPr>
        <p:spPr>
          <a:xfrm>
            <a:off x="1156716"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68" name="Rounded Rectangle 167">
            <a:extLst>
              <a:ext uri="{FF2B5EF4-FFF2-40B4-BE49-F238E27FC236}">
                <a16:creationId xmlns:a16="http://schemas.microsoft.com/office/drawing/2014/main" id="{99F98614-48D3-8A40-9CEF-636385AA4A01}"/>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69" name="Rounded Rectangle 168">
            <a:extLst>
              <a:ext uri="{FF2B5EF4-FFF2-40B4-BE49-F238E27FC236}">
                <a16:creationId xmlns:a16="http://schemas.microsoft.com/office/drawing/2014/main" id="{0A711077-2D62-6542-A4AB-3C22A454D5A3}"/>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70" name="Rounded Rectangle 169">
            <a:extLst>
              <a:ext uri="{FF2B5EF4-FFF2-40B4-BE49-F238E27FC236}">
                <a16:creationId xmlns:a16="http://schemas.microsoft.com/office/drawing/2014/main" id="{E816C3B1-0A1F-6C47-8189-7BA4A317B369}"/>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171" name="Rounded Rectangle 170">
            <a:extLst>
              <a:ext uri="{FF2B5EF4-FFF2-40B4-BE49-F238E27FC236}">
                <a16:creationId xmlns:a16="http://schemas.microsoft.com/office/drawing/2014/main" id="{D2AB9847-DDA2-BD46-8BB3-47044626755A}"/>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172" name="Rounded Rectangle 171">
            <a:extLst>
              <a:ext uri="{FF2B5EF4-FFF2-40B4-BE49-F238E27FC236}">
                <a16:creationId xmlns:a16="http://schemas.microsoft.com/office/drawing/2014/main" id="{1B6E8067-C7F4-B944-981C-887633A7365C}"/>
              </a:ext>
            </a:extLst>
          </p:cNvPr>
          <p:cNvSpPr/>
          <p:nvPr/>
        </p:nvSpPr>
        <p:spPr>
          <a:xfrm>
            <a:off x="3967539" y="6398001"/>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Thin" panose="020B0404030101020102" pitchFamily="34" charset="0"/>
                <a:cs typeface="Arial" panose="020B0604020202020204" pitchFamily="34" charset="0"/>
              </a:rPr>
              <a:t>Roadmap</a:t>
            </a:r>
          </a:p>
        </p:txBody>
      </p:sp>
      <p:sp>
        <p:nvSpPr>
          <p:cNvPr id="50" name="Rectangle 49">
            <a:extLst>
              <a:ext uri="{FF2B5EF4-FFF2-40B4-BE49-F238E27FC236}">
                <a16:creationId xmlns:a16="http://schemas.microsoft.com/office/drawing/2014/main" id="{07DD768B-D310-F04E-ACEF-07CA3DA050FC}"/>
              </a:ext>
            </a:extLst>
          </p:cNvPr>
          <p:cNvSpPr/>
          <p:nvPr/>
        </p:nvSpPr>
        <p:spPr>
          <a:xfrm>
            <a:off x="10965180" y="685800"/>
            <a:ext cx="731520" cy="36576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algn="ctr"/>
            <a:r>
              <a:rPr lang="en-US" dirty="0">
                <a:solidFill>
                  <a:srgbClr val="C00000"/>
                </a:solidFill>
                <a:latin typeface="Meta Offc Pro Normal" panose="020B0504030101020102" pitchFamily="34" charset="0"/>
              </a:rPr>
              <a:t>DRAFT</a:t>
            </a:r>
          </a:p>
        </p:txBody>
      </p:sp>
      <p:grpSp>
        <p:nvGrpSpPr>
          <p:cNvPr id="101" name="Group 100">
            <a:extLst>
              <a:ext uri="{FF2B5EF4-FFF2-40B4-BE49-F238E27FC236}">
                <a16:creationId xmlns:a16="http://schemas.microsoft.com/office/drawing/2014/main" id="{97E831F9-39B2-B44C-B986-763D318BF4F5}"/>
              </a:ext>
            </a:extLst>
          </p:cNvPr>
          <p:cNvGrpSpPr/>
          <p:nvPr/>
        </p:nvGrpSpPr>
        <p:grpSpPr>
          <a:xfrm>
            <a:off x="9637826" y="1765561"/>
            <a:ext cx="1920416" cy="123111"/>
            <a:chOff x="9637826" y="1765561"/>
            <a:chExt cx="1920416" cy="123111"/>
          </a:xfrm>
        </p:grpSpPr>
        <p:grpSp>
          <p:nvGrpSpPr>
            <p:cNvPr id="102" name="Group 101">
              <a:extLst>
                <a:ext uri="{FF2B5EF4-FFF2-40B4-BE49-F238E27FC236}">
                  <a16:creationId xmlns:a16="http://schemas.microsoft.com/office/drawing/2014/main" id="{0C2B606C-C88C-F64D-AB69-B0D95FEC177E}"/>
                </a:ext>
              </a:extLst>
            </p:cNvPr>
            <p:cNvGrpSpPr/>
            <p:nvPr/>
          </p:nvGrpSpPr>
          <p:grpSpPr>
            <a:xfrm>
              <a:off x="10872442" y="1765561"/>
              <a:ext cx="685800" cy="123111"/>
              <a:chOff x="10690420" y="1765561"/>
              <a:chExt cx="685800" cy="123111"/>
            </a:xfrm>
          </p:grpSpPr>
          <p:sp>
            <p:nvSpPr>
              <p:cNvPr id="106" name="Progress">
                <a:extLst>
                  <a:ext uri="{FF2B5EF4-FFF2-40B4-BE49-F238E27FC236}">
                    <a16:creationId xmlns:a16="http://schemas.microsoft.com/office/drawing/2014/main" id="{A12AC48D-A664-4746-8049-2CF91CD938D0}"/>
                  </a:ext>
                </a:extLst>
              </p:cNvPr>
              <p:cNvSpPr/>
              <p:nvPr/>
            </p:nvSpPr>
            <p:spPr>
              <a:xfrm flipV="1">
                <a:off x="10964740" y="1784572"/>
                <a:ext cx="411480" cy="73152"/>
              </a:xfrm>
              <a:prstGeom prst="roundRect">
                <a:avLst>
                  <a:gd name="adj" fmla="val 50000"/>
                </a:avLst>
              </a:prstGeom>
              <a:gradFill flip="none" rotWithShape="1">
                <a:gsLst>
                  <a:gs pos="0">
                    <a:srgbClr val="A8133E"/>
                  </a:gs>
                  <a:gs pos="49000">
                    <a:schemeClr val="bg1">
                      <a:lumMod val="65000"/>
                    </a:schemeClr>
                  </a:gs>
                  <a:gs pos="100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7" name="TextBox 106">
                <a:extLst>
                  <a:ext uri="{FF2B5EF4-FFF2-40B4-BE49-F238E27FC236}">
                    <a16:creationId xmlns:a16="http://schemas.microsoft.com/office/drawing/2014/main" id="{07DB8B96-99FB-4340-8C6C-679D30304D06}"/>
                  </a:ext>
                </a:extLst>
              </p:cNvPr>
              <p:cNvSpPr txBox="1"/>
              <p:nvPr/>
            </p:nvSpPr>
            <p:spPr>
              <a:xfrm>
                <a:off x="10690420" y="1765561"/>
                <a:ext cx="274320" cy="123111"/>
              </a:xfrm>
              <a:prstGeom prst="rect">
                <a:avLst/>
              </a:prstGeom>
              <a:noFill/>
            </p:spPr>
            <p:txBody>
              <a:bodyPr wrap="square" lIns="0" tIns="0" rIns="45720" bIns="0" rtlCol="0" anchor="ctr">
                <a:spAutoFit/>
              </a:bodyPr>
              <a:lstStyle/>
              <a:p>
                <a:pPr algn="r"/>
                <a:r>
                  <a:rPr lang="en-US" sz="800" dirty="0">
                    <a:solidFill>
                      <a:srgbClr val="A8133E"/>
                    </a:solidFill>
                    <a:latin typeface="Meta Offc Pro Normal" panose="020B0504030101020102" pitchFamily="34" charset="0"/>
                  </a:rPr>
                  <a:t>Risk</a:t>
                </a:r>
              </a:p>
            </p:txBody>
          </p:sp>
        </p:grpSp>
        <p:grpSp>
          <p:nvGrpSpPr>
            <p:cNvPr id="103" name="Group 102">
              <a:extLst>
                <a:ext uri="{FF2B5EF4-FFF2-40B4-BE49-F238E27FC236}">
                  <a16:creationId xmlns:a16="http://schemas.microsoft.com/office/drawing/2014/main" id="{4090A3B8-30EE-9746-AD48-978F25032D02}"/>
                </a:ext>
              </a:extLst>
            </p:cNvPr>
            <p:cNvGrpSpPr/>
            <p:nvPr/>
          </p:nvGrpSpPr>
          <p:grpSpPr>
            <a:xfrm>
              <a:off x="9637826" y="1765561"/>
              <a:ext cx="1055115" cy="123111"/>
              <a:chOff x="9654540" y="1759593"/>
              <a:chExt cx="1055115" cy="123111"/>
            </a:xfrm>
          </p:grpSpPr>
          <p:sp>
            <p:nvSpPr>
              <p:cNvPr id="104" name="Progress">
                <a:extLst>
                  <a:ext uri="{FF2B5EF4-FFF2-40B4-BE49-F238E27FC236}">
                    <a16:creationId xmlns:a16="http://schemas.microsoft.com/office/drawing/2014/main" id="{FB34C051-BCAD-0942-BBC2-49C70FF6F7C8}"/>
                  </a:ext>
                </a:extLst>
              </p:cNvPr>
              <p:cNvSpPr/>
              <p:nvPr/>
            </p:nvSpPr>
            <p:spPr>
              <a:xfrm flipV="1">
                <a:off x="10294620" y="1784572"/>
                <a:ext cx="415035" cy="73152"/>
              </a:xfrm>
              <a:prstGeom prst="roundRect">
                <a:avLst>
                  <a:gd name="adj" fmla="val 50000"/>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5" name="TextBox 104">
                <a:extLst>
                  <a:ext uri="{FF2B5EF4-FFF2-40B4-BE49-F238E27FC236}">
                    <a16:creationId xmlns:a16="http://schemas.microsoft.com/office/drawing/2014/main" id="{E57777FF-0E94-134B-8D31-AC3FDFDF89E0}"/>
                  </a:ext>
                </a:extLst>
              </p:cNvPr>
              <p:cNvSpPr txBox="1"/>
              <p:nvPr/>
            </p:nvSpPr>
            <p:spPr>
              <a:xfrm>
                <a:off x="9654540" y="1759593"/>
                <a:ext cx="640080" cy="123111"/>
              </a:xfrm>
              <a:prstGeom prst="rect">
                <a:avLst/>
              </a:prstGeom>
              <a:noFill/>
            </p:spPr>
            <p:txBody>
              <a:bodyPr wrap="square" lIns="0" tIns="0" rIns="45720" bIns="0" rtlCol="0" anchor="ctr">
                <a:spAutoFit/>
              </a:bodyPr>
              <a:lstStyle/>
              <a:p>
                <a:pPr algn="r"/>
                <a:r>
                  <a:rPr lang="en-US" sz="800" dirty="0">
                    <a:latin typeface="Meta Offc Pro Normal" panose="020B0504030101020102" pitchFamily="34" charset="0"/>
                  </a:rPr>
                  <a:t>Cloud Ready</a:t>
                </a:r>
              </a:p>
            </p:txBody>
          </p:sp>
        </p:grpSp>
      </p:grpSp>
      <p:sp>
        <p:nvSpPr>
          <p:cNvPr id="88" name="Rounded Rectangle 87">
            <a:extLst>
              <a:ext uri="{FF2B5EF4-FFF2-40B4-BE49-F238E27FC236}">
                <a16:creationId xmlns:a16="http://schemas.microsoft.com/office/drawing/2014/main" id="{29094367-4D89-9640-9304-1D3A10971B6A}"/>
              </a:ext>
            </a:extLst>
          </p:cNvPr>
          <p:cNvSpPr/>
          <p:nvPr/>
        </p:nvSpPr>
        <p:spPr>
          <a:xfrm>
            <a:off x="457200" y="5908456"/>
            <a:ext cx="2743572" cy="192232"/>
          </a:xfrm>
          <a:prstGeom prst="round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eta Offc Pro Normal" panose="020B0504030101020102" pitchFamily="34" charset="0"/>
              </a:rPr>
              <a:t>AAP: Reference to AAP Platforms Roadmap on Slide 32</a:t>
            </a:r>
          </a:p>
        </p:txBody>
      </p:sp>
      <p:sp>
        <p:nvSpPr>
          <p:cNvPr id="96" name="Progress">
            <a:extLst>
              <a:ext uri="{FF2B5EF4-FFF2-40B4-BE49-F238E27FC236}">
                <a16:creationId xmlns:a16="http://schemas.microsoft.com/office/drawing/2014/main" id="{A514D088-1264-7145-A9F7-47D3B9221771}"/>
              </a:ext>
            </a:extLst>
          </p:cNvPr>
          <p:cNvSpPr/>
          <p:nvPr/>
        </p:nvSpPr>
        <p:spPr>
          <a:xfrm>
            <a:off x="4787780" y="2008035"/>
            <a:ext cx="54694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7" name="Progress">
            <a:extLst>
              <a:ext uri="{FF2B5EF4-FFF2-40B4-BE49-F238E27FC236}">
                <a16:creationId xmlns:a16="http://schemas.microsoft.com/office/drawing/2014/main" id="{A46A662B-10FD-5E44-A71A-D54489598B9C}"/>
              </a:ext>
            </a:extLst>
          </p:cNvPr>
          <p:cNvSpPr/>
          <p:nvPr/>
        </p:nvSpPr>
        <p:spPr>
          <a:xfrm>
            <a:off x="5076126" y="2185144"/>
            <a:ext cx="752377"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98" name="Progress">
            <a:extLst>
              <a:ext uri="{FF2B5EF4-FFF2-40B4-BE49-F238E27FC236}">
                <a16:creationId xmlns:a16="http://schemas.microsoft.com/office/drawing/2014/main" id="{0DDA8A80-CA64-FC4E-955B-B30F379D37AF}"/>
              </a:ext>
            </a:extLst>
          </p:cNvPr>
          <p:cNvSpPr/>
          <p:nvPr/>
        </p:nvSpPr>
        <p:spPr>
          <a:xfrm>
            <a:off x="5800675" y="2362253"/>
            <a:ext cx="132369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0" name="Progress">
            <a:extLst>
              <a:ext uri="{FF2B5EF4-FFF2-40B4-BE49-F238E27FC236}">
                <a16:creationId xmlns:a16="http://schemas.microsoft.com/office/drawing/2014/main" id="{EE70C9CE-CD60-6845-A32D-1250A6D627A7}"/>
              </a:ext>
            </a:extLst>
          </p:cNvPr>
          <p:cNvSpPr/>
          <p:nvPr/>
        </p:nvSpPr>
        <p:spPr>
          <a:xfrm>
            <a:off x="3504054" y="3806439"/>
            <a:ext cx="36203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8" name="Progress">
            <a:extLst>
              <a:ext uri="{FF2B5EF4-FFF2-40B4-BE49-F238E27FC236}">
                <a16:creationId xmlns:a16="http://schemas.microsoft.com/office/drawing/2014/main" id="{B3B6A6D7-EB07-B643-837D-166BE455D9E4}"/>
              </a:ext>
            </a:extLst>
          </p:cNvPr>
          <p:cNvSpPr/>
          <p:nvPr/>
        </p:nvSpPr>
        <p:spPr>
          <a:xfrm>
            <a:off x="3504054" y="4077650"/>
            <a:ext cx="140889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09" name="Progress">
            <a:extLst>
              <a:ext uri="{FF2B5EF4-FFF2-40B4-BE49-F238E27FC236}">
                <a16:creationId xmlns:a16="http://schemas.microsoft.com/office/drawing/2014/main" id="{AC42FA28-961F-864C-B372-B5E6722CFA9A}"/>
              </a:ext>
            </a:extLst>
          </p:cNvPr>
          <p:cNvSpPr/>
          <p:nvPr/>
        </p:nvSpPr>
        <p:spPr>
          <a:xfrm>
            <a:off x="4105811" y="4656766"/>
            <a:ext cx="12289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10" name="Progress">
            <a:extLst>
              <a:ext uri="{FF2B5EF4-FFF2-40B4-BE49-F238E27FC236}">
                <a16:creationId xmlns:a16="http://schemas.microsoft.com/office/drawing/2014/main" id="{85A2F2D6-7352-0847-8486-A52B60857263}"/>
              </a:ext>
            </a:extLst>
          </p:cNvPr>
          <p:cNvSpPr/>
          <p:nvPr/>
        </p:nvSpPr>
        <p:spPr>
          <a:xfrm>
            <a:off x="5307365" y="5390944"/>
            <a:ext cx="1817001"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 dirty="0">
                <a:solidFill>
                  <a:schemeClr val="tx1"/>
                </a:solidFill>
                <a:latin typeface="Meta Offc Pro Normal" panose="020B0504030101020102" pitchFamily="34" charset="0"/>
              </a:rPr>
              <a:t>Backlog</a:t>
            </a:r>
            <a:endParaRPr lang="ru-RU" sz="600" dirty="0">
              <a:solidFill>
                <a:schemeClr val="tx1"/>
              </a:solidFill>
              <a:latin typeface="Meta Offc Pro Normal" panose="020B0504030101020102" pitchFamily="34" charset="0"/>
            </a:endParaRPr>
          </a:p>
        </p:txBody>
      </p:sp>
      <p:sp>
        <p:nvSpPr>
          <p:cNvPr id="115" name="Progress">
            <a:extLst>
              <a:ext uri="{FF2B5EF4-FFF2-40B4-BE49-F238E27FC236}">
                <a16:creationId xmlns:a16="http://schemas.microsoft.com/office/drawing/2014/main" id="{48D147BF-F798-BA4D-8D06-4F8A87DAC0EF}"/>
              </a:ext>
            </a:extLst>
          </p:cNvPr>
          <p:cNvSpPr/>
          <p:nvPr/>
        </p:nvSpPr>
        <p:spPr>
          <a:xfrm>
            <a:off x="3503914" y="2590280"/>
            <a:ext cx="184663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1" name="Progress">
            <a:extLst>
              <a:ext uri="{FF2B5EF4-FFF2-40B4-BE49-F238E27FC236}">
                <a16:creationId xmlns:a16="http://schemas.microsoft.com/office/drawing/2014/main" id="{94B1060B-C30E-7346-BBB5-910A9AD5B190}"/>
              </a:ext>
            </a:extLst>
          </p:cNvPr>
          <p:cNvSpPr/>
          <p:nvPr/>
        </p:nvSpPr>
        <p:spPr>
          <a:xfrm>
            <a:off x="3503914" y="3183696"/>
            <a:ext cx="222628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2" name="Progress">
            <a:extLst>
              <a:ext uri="{FF2B5EF4-FFF2-40B4-BE49-F238E27FC236}">
                <a16:creationId xmlns:a16="http://schemas.microsoft.com/office/drawing/2014/main" id="{1FB579F7-4E61-9D42-A33C-A5702AEBDBF8}"/>
              </a:ext>
            </a:extLst>
          </p:cNvPr>
          <p:cNvSpPr/>
          <p:nvPr/>
        </p:nvSpPr>
        <p:spPr>
          <a:xfrm>
            <a:off x="4105811" y="3332050"/>
            <a:ext cx="362031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3" name="Progress">
            <a:extLst>
              <a:ext uri="{FF2B5EF4-FFF2-40B4-BE49-F238E27FC236}">
                <a16:creationId xmlns:a16="http://schemas.microsoft.com/office/drawing/2014/main" id="{1082B36E-3BEA-1140-B49B-1BBED10BF4FF}"/>
              </a:ext>
            </a:extLst>
          </p:cNvPr>
          <p:cNvSpPr/>
          <p:nvPr/>
        </p:nvSpPr>
        <p:spPr>
          <a:xfrm>
            <a:off x="3503914" y="3480404"/>
            <a:ext cx="1838639"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5" name="Progress">
            <a:extLst>
              <a:ext uri="{FF2B5EF4-FFF2-40B4-BE49-F238E27FC236}">
                <a16:creationId xmlns:a16="http://schemas.microsoft.com/office/drawing/2014/main" id="{F5B435CB-58E4-D141-899B-FD368405D82E}"/>
              </a:ext>
            </a:extLst>
          </p:cNvPr>
          <p:cNvSpPr/>
          <p:nvPr/>
        </p:nvSpPr>
        <p:spPr>
          <a:xfrm>
            <a:off x="4129638" y="2738634"/>
            <a:ext cx="1220908"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6" name="Progress">
            <a:extLst>
              <a:ext uri="{FF2B5EF4-FFF2-40B4-BE49-F238E27FC236}">
                <a16:creationId xmlns:a16="http://schemas.microsoft.com/office/drawing/2014/main" id="{18AAC7B9-D3C3-7442-B7AE-C5DF6EB0D1B4}"/>
              </a:ext>
            </a:extLst>
          </p:cNvPr>
          <p:cNvSpPr/>
          <p:nvPr/>
        </p:nvSpPr>
        <p:spPr>
          <a:xfrm>
            <a:off x="4064332" y="2886988"/>
            <a:ext cx="330403"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27" name="Progress">
            <a:extLst>
              <a:ext uri="{FF2B5EF4-FFF2-40B4-BE49-F238E27FC236}">
                <a16:creationId xmlns:a16="http://schemas.microsoft.com/office/drawing/2014/main" id="{0242D981-D218-274A-99C3-21EFF051D6B0}"/>
              </a:ext>
            </a:extLst>
          </p:cNvPr>
          <p:cNvSpPr/>
          <p:nvPr/>
        </p:nvSpPr>
        <p:spPr>
          <a:xfrm>
            <a:off x="4040611" y="3035342"/>
            <a:ext cx="418602" cy="91440"/>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ru-RU" sz="1013" dirty="0">
              <a:solidFill>
                <a:schemeClr val="tx1">
                  <a:lumMod val="60000"/>
                  <a:lumOff val="40000"/>
                </a:schemeClr>
              </a:solidFill>
            </a:endParaRPr>
          </a:p>
        </p:txBody>
      </p:sp>
      <p:sp>
        <p:nvSpPr>
          <p:cNvPr id="130" name="TextBox 129">
            <a:extLst>
              <a:ext uri="{FF2B5EF4-FFF2-40B4-BE49-F238E27FC236}">
                <a16:creationId xmlns:a16="http://schemas.microsoft.com/office/drawing/2014/main" id="{9684FC50-1A98-074D-A500-7490848147C4}"/>
              </a:ext>
            </a:extLst>
          </p:cNvPr>
          <p:cNvSpPr txBox="1"/>
          <p:nvPr/>
        </p:nvSpPr>
        <p:spPr>
          <a:xfrm>
            <a:off x="5334723" y="1982130"/>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5a</a:t>
            </a:r>
          </a:p>
        </p:txBody>
      </p:sp>
      <p:sp>
        <p:nvSpPr>
          <p:cNvPr id="131" name="TextBox 130">
            <a:extLst>
              <a:ext uri="{FF2B5EF4-FFF2-40B4-BE49-F238E27FC236}">
                <a16:creationId xmlns:a16="http://schemas.microsoft.com/office/drawing/2014/main" id="{EEC4E666-063A-D840-A99A-567281BB6F7E}"/>
              </a:ext>
            </a:extLst>
          </p:cNvPr>
          <p:cNvSpPr txBox="1"/>
          <p:nvPr/>
        </p:nvSpPr>
        <p:spPr>
          <a:xfrm>
            <a:off x="5828503" y="2154128"/>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5b</a:t>
            </a:r>
          </a:p>
        </p:txBody>
      </p:sp>
      <p:sp>
        <p:nvSpPr>
          <p:cNvPr id="132" name="TextBox 131">
            <a:extLst>
              <a:ext uri="{FF2B5EF4-FFF2-40B4-BE49-F238E27FC236}">
                <a16:creationId xmlns:a16="http://schemas.microsoft.com/office/drawing/2014/main" id="{B0990789-58A9-254A-8FD1-8970F9C02EDC}"/>
              </a:ext>
            </a:extLst>
          </p:cNvPr>
          <p:cNvSpPr txBox="1"/>
          <p:nvPr/>
        </p:nvSpPr>
        <p:spPr>
          <a:xfrm>
            <a:off x="7119980" y="2331029"/>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5c</a:t>
            </a:r>
          </a:p>
        </p:txBody>
      </p:sp>
      <p:sp>
        <p:nvSpPr>
          <p:cNvPr id="133" name="TextBox 132">
            <a:extLst>
              <a:ext uri="{FF2B5EF4-FFF2-40B4-BE49-F238E27FC236}">
                <a16:creationId xmlns:a16="http://schemas.microsoft.com/office/drawing/2014/main" id="{2030F51B-83E8-824C-A190-D5BB701A3C38}"/>
              </a:ext>
            </a:extLst>
          </p:cNvPr>
          <p:cNvSpPr txBox="1"/>
          <p:nvPr/>
        </p:nvSpPr>
        <p:spPr>
          <a:xfrm>
            <a:off x="5350546" y="2553505"/>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6a</a:t>
            </a:r>
          </a:p>
        </p:txBody>
      </p:sp>
      <p:sp>
        <p:nvSpPr>
          <p:cNvPr id="134" name="TextBox 133">
            <a:extLst>
              <a:ext uri="{FF2B5EF4-FFF2-40B4-BE49-F238E27FC236}">
                <a16:creationId xmlns:a16="http://schemas.microsoft.com/office/drawing/2014/main" id="{EB25C2DA-0182-3A43-BF56-7C6EC995AB75}"/>
              </a:ext>
            </a:extLst>
          </p:cNvPr>
          <p:cNvSpPr txBox="1"/>
          <p:nvPr/>
        </p:nvSpPr>
        <p:spPr>
          <a:xfrm>
            <a:off x="5350546" y="2710623"/>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6ai</a:t>
            </a:r>
          </a:p>
        </p:txBody>
      </p:sp>
      <p:sp>
        <p:nvSpPr>
          <p:cNvPr id="135" name="TextBox 134">
            <a:extLst>
              <a:ext uri="{FF2B5EF4-FFF2-40B4-BE49-F238E27FC236}">
                <a16:creationId xmlns:a16="http://schemas.microsoft.com/office/drawing/2014/main" id="{33E97FB2-632A-394F-AF0E-7232F558E3CB}"/>
              </a:ext>
            </a:extLst>
          </p:cNvPr>
          <p:cNvSpPr txBox="1"/>
          <p:nvPr/>
        </p:nvSpPr>
        <p:spPr>
          <a:xfrm>
            <a:off x="4394735" y="2853443"/>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6aii</a:t>
            </a:r>
          </a:p>
        </p:txBody>
      </p:sp>
      <p:sp>
        <p:nvSpPr>
          <p:cNvPr id="136" name="TextBox 135">
            <a:extLst>
              <a:ext uri="{FF2B5EF4-FFF2-40B4-BE49-F238E27FC236}">
                <a16:creationId xmlns:a16="http://schemas.microsoft.com/office/drawing/2014/main" id="{3C02C96F-3D93-9244-BAEB-61A994BB5A60}"/>
              </a:ext>
            </a:extLst>
          </p:cNvPr>
          <p:cNvSpPr txBox="1"/>
          <p:nvPr/>
        </p:nvSpPr>
        <p:spPr>
          <a:xfrm>
            <a:off x="4459213" y="2998336"/>
            <a:ext cx="365760" cy="155448"/>
          </a:xfrm>
          <a:prstGeom prst="rect">
            <a:avLst/>
          </a:prstGeom>
          <a:noFill/>
        </p:spPr>
        <p:txBody>
          <a:bodyPr wrap="square" lIns="45720" tIns="0" rIns="0" bIns="0" rtlCol="0">
            <a:spAutoFit/>
          </a:bodyPr>
          <a:lstStyle/>
          <a:p>
            <a:r>
              <a:rPr lang="en-US" sz="1000" dirty="0">
                <a:latin typeface="Meta Offc Pro Normal" panose="020B0504030101020102" pitchFamily="34" charset="0"/>
              </a:rPr>
              <a:t>6aiii</a:t>
            </a:r>
          </a:p>
        </p:txBody>
      </p:sp>
      <p:sp>
        <p:nvSpPr>
          <p:cNvPr id="137" name="TextBox 136">
            <a:extLst>
              <a:ext uri="{FF2B5EF4-FFF2-40B4-BE49-F238E27FC236}">
                <a16:creationId xmlns:a16="http://schemas.microsoft.com/office/drawing/2014/main" id="{5A84975A-A866-8A47-9862-E9D41B4546BD}"/>
              </a:ext>
            </a:extLst>
          </p:cNvPr>
          <p:cNvSpPr txBox="1"/>
          <p:nvPr/>
        </p:nvSpPr>
        <p:spPr>
          <a:xfrm>
            <a:off x="5730197" y="3146938"/>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6b</a:t>
            </a:r>
          </a:p>
        </p:txBody>
      </p:sp>
      <p:sp>
        <p:nvSpPr>
          <p:cNvPr id="138" name="TextBox 137">
            <a:extLst>
              <a:ext uri="{FF2B5EF4-FFF2-40B4-BE49-F238E27FC236}">
                <a16:creationId xmlns:a16="http://schemas.microsoft.com/office/drawing/2014/main" id="{32363573-7E9F-3945-A5F7-A180DAB21A21}"/>
              </a:ext>
            </a:extLst>
          </p:cNvPr>
          <p:cNvSpPr txBox="1"/>
          <p:nvPr/>
        </p:nvSpPr>
        <p:spPr>
          <a:xfrm>
            <a:off x="7726123" y="3300826"/>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6c</a:t>
            </a:r>
          </a:p>
        </p:txBody>
      </p:sp>
      <p:sp>
        <p:nvSpPr>
          <p:cNvPr id="139" name="TextBox 138">
            <a:extLst>
              <a:ext uri="{FF2B5EF4-FFF2-40B4-BE49-F238E27FC236}">
                <a16:creationId xmlns:a16="http://schemas.microsoft.com/office/drawing/2014/main" id="{E0FF1521-FE5F-C946-95E3-C317064A6ADA}"/>
              </a:ext>
            </a:extLst>
          </p:cNvPr>
          <p:cNvSpPr txBox="1"/>
          <p:nvPr/>
        </p:nvSpPr>
        <p:spPr>
          <a:xfrm>
            <a:off x="5345070" y="3445901"/>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6d</a:t>
            </a:r>
          </a:p>
        </p:txBody>
      </p:sp>
      <p:sp>
        <p:nvSpPr>
          <p:cNvPr id="140" name="TextBox 139">
            <a:extLst>
              <a:ext uri="{FF2B5EF4-FFF2-40B4-BE49-F238E27FC236}">
                <a16:creationId xmlns:a16="http://schemas.microsoft.com/office/drawing/2014/main" id="{96BCB122-BB6E-6F40-BA77-7F590A246CBE}"/>
              </a:ext>
            </a:extLst>
          </p:cNvPr>
          <p:cNvSpPr txBox="1"/>
          <p:nvPr/>
        </p:nvSpPr>
        <p:spPr>
          <a:xfrm>
            <a:off x="7126055" y="3775215"/>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7a</a:t>
            </a:r>
          </a:p>
        </p:txBody>
      </p:sp>
      <p:sp>
        <p:nvSpPr>
          <p:cNvPr id="141" name="TextBox 140">
            <a:extLst>
              <a:ext uri="{FF2B5EF4-FFF2-40B4-BE49-F238E27FC236}">
                <a16:creationId xmlns:a16="http://schemas.microsoft.com/office/drawing/2014/main" id="{9F615A66-33E4-714D-A037-69C83B3BB720}"/>
              </a:ext>
            </a:extLst>
          </p:cNvPr>
          <p:cNvSpPr txBox="1"/>
          <p:nvPr/>
        </p:nvSpPr>
        <p:spPr>
          <a:xfrm>
            <a:off x="4912952" y="4045049"/>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7b</a:t>
            </a:r>
          </a:p>
        </p:txBody>
      </p:sp>
      <p:sp>
        <p:nvSpPr>
          <p:cNvPr id="142" name="TextBox 141">
            <a:extLst>
              <a:ext uri="{FF2B5EF4-FFF2-40B4-BE49-F238E27FC236}">
                <a16:creationId xmlns:a16="http://schemas.microsoft.com/office/drawing/2014/main" id="{8CF637B5-6B7E-D243-A624-D35146EA703F}"/>
              </a:ext>
            </a:extLst>
          </p:cNvPr>
          <p:cNvSpPr txBox="1"/>
          <p:nvPr/>
        </p:nvSpPr>
        <p:spPr>
          <a:xfrm>
            <a:off x="5334723" y="4625542"/>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8a</a:t>
            </a:r>
          </a:p>
        </p:txBody>
      </p:sp>
      <p:sp>
        <p:nvSpPr>
          <p:cNvPr id="143" name="TextBox 142">
            <a:extLst>
              <a:ext uri="{FF2B5EF4-FFF2-40B4-BE49-F238E27FC236}">
                <a16:creationId xmlns:a16="http://schemas.microsoft.com/office/drawing/2014/main" id="{14C46068-BD6A-1547-9087-192714DBA986}"/>
              </a:ext>
            </a:extLst>
          </p:cNvPr>
          <p:cNvSpPr txBox="1"/>
          <p:nvPr/>
        </p:nvSpPr>
        <p:spPr>
          <a:xfrm>
            <a:off x="7119980" y="5359720"/>
            <a:ext cx="274320" cy="153888"/>
          </a:xfrm>
          <a:prstGeom prst="rect">
            <a:avLst/>
          </a:prstGeom>
          <a:noFill/>
        </p:spPr>
        <p:txBody>
          <a:bodyPr wrap="square" lIns="45720" tIns="0" rIns="0" bIns="0" rtlCol="0">
            <a:spAutoFit/>
          </a:bodyPr>
          <a:lstStyle/>
          <a:p>
            <a:r>
              <a:rPr lang="en-US" sz="1000" dirty="0">
                <a:latin typeface="Meta Offc Pro Normal" panose="020B0504030101020102" pitchFamily="34" charset="0"/>
              </a:rPr>
              <a:t>9a</a:t>
            </a:r>
          </a:p>
        </p:txBody>
      </p:sp>
      <p:grpSp>
        <p:nvGrpSpPr>
          <p:cNvPr id="74" name="Group 73">
            <a:extLst>
              <a:ext uri="{FF2B5EF4-FFF2-40B4-BE49-F238E27FC236}">
                <a16:creationId xmlns:a16="http://schemas.microsoft.com/office/drawing/2014/main" id="{85C76DCB-E3C3-2848-8FA5-9AC9A002B35F}"/>
              </a:ext>
            </a:extLst>
          </p:cNvPr>
          <p:cNvGrpSpPr/>
          <p:nvPr/>
        </p:nvGrpSpPr>
        <p:grpSpPr>
          <a:xfrm>
            <a:off x="4008476" y="1927821"/>
            <a:ext cx="4575857" cy="4487291"/>
            <a:chOff x="4008476" y="1927821"/>
            <a:chExt cx="4575857" cy="4487291"/>
          </a:xfrm>
        </p:grpSpPr>
        <p:cxnSp>
          <p:nvCxnSpPr>
            <p:cNvPr id="75" name="Straight Connector 74">
              <a:extLst>
                <a:ext uri="{FF2B5EF4-FFF2-40B4-BE49-F238E27FC236}">
                  <a16:creationId xmlns:a16="http://schemas.microsoft.com/office/drawing/2014/main" id="{17E2B98C-35D3-8A45-BEEF-A6702E4CB159}"/>
                </a:ext>
              </a:extLst>
            </p:cNvPr>
            <p:cNvCxnSpPr>
              <a:cxnSpLocks/>
            </p:cNvCxnSpPr>
            <p:nvPr/>
          </p:nvCxnSpPr>
          <p:spPr>
            <a:xfrm>
              <a:off x="4058913"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D2F2A38-E632-814A-A213-FE6DC75FE27D}"/>
                </a:ext>
              </a:extLst>
            </p:cNvPr>
            <p:cNvCxnSpPr>
              <a:cxnSpLocks/>
            </p:cNvCxnSpPr>
            <p:nvPr/>
          </p:nvCxnSpPr>
          <p:spPr>
            <a:xfrm>
              <a:off x="4774937"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92E9E02-B8BA-1F42-AACA-4330795EDB5C}"/>
                </a:ext>
              </a:extLst>
            </p:cNvPr>
            <p:cNvCxnSpPr>
              <a:cxnSpLocks/>
            </p:cNvCxnSpPr>
            <p:nvPr/>
          </p:nvCxnSpPr>
          <p:spPr>
            <a:xfrm>
              <a:off x="5416446" y="1927821"/>
              <a:ext cx="0" cy="4359072"/>
            </a:xfrm>
            <a:prstGeom prst="line">
              <a:avLst/>
            </a:prstGeom>
            <a:ln>
              <a:solidFill>
                <a:srgbClr val="FF6000">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7ABBD2E-6526-8E49-84B5-1221FB17EBB1}"/>
                </a:ext>
              </a:extLst>
            </p:cNvPr>
            <p:cNvCxnSpPr>
              <a:cxnSpLocks/>
            </p:cNvCxnSpPr>
            <p:nvPr/>
          </p:nvCxnSpPr>
          <p:spPr>
            <a:xfrm>
              <a:off x="5157519"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E8162A2-120C-1B4B-B7A8-EB7B76C5663F}"/>
                </a:ext>
              </a:extLst>
            </p:cNvPr>
            <p:cNvCxnSpPr>
              <a:cxnSpLocks/>
            </p:cNvCxnSpPr>
            <p:nvPr/>
          </p:nvCxnSpPr>
          <p:spPr>
            <a:xfrm>
              <a:off x="5604524"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7AE3B44-56E6-0947-9CC7-F06187517158}"/>
                </a:ext>
              </a:extLst>
            </p:cNvPr>
            <p:cNvCxnSpPr>
              <a:cxnSpLocks/>
            </p:cNvCxnSpPr>
            <p:nvPr/>
          </p:nvCxnSpPr>
          <p:spPr>
            <a:xfrm>
              <a:off x="5723081"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628F418-C103-DB4F-8375-2EBC190D640B}"/>
                </a:ext>
              </a:extLst>
            </p:cNvPr>
            <p:cNvCxnSpPr>
              <a:cxnSpLocks/>
            </p:cNvCxnSpPr>
            <p:nvPr/>
          </p:nvCxnSpPr>
          <p:spPr>
            <a:xfrm>
              <a:off x="5916550"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2B644BA-DD57-564E-9202-DBE16F2E2CA6}"/>
                </a:ext>
              </a:extLst>
            </p:cNvPr>
            <p:cNvCxnSpPr>
              <a:cxnSpLocks/>
            </p:cNvCxnSpPr>
            <p:nvPr/>
          </p:nvCxnSpPr>
          <p:spPr>
            <a:xfrm>
              <a:off x="6136155"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972EA6-FA86-B84E-8402-D98FA1A8FE7C}"/>
                </a:ext>
              </a:extLst>
            </p:cNvPr>
            <p:cNvCxnSpPr>
              <a:cxnSpLocks/>
            </p:cNvCxnSpPr>
            <p:nvPr/>
          </p:nvCxnSpPr>
          <p:spPr>
            <a:xfrm>
              <a:off x="626467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6241D46-DEFD-C344-B27B-D01E1A878AB0}"/>
                </a:ext>
              </a:extLst>
            </p:cNvPr>
            <p:cNvCxnSpPr>
              <a:cxnSpLocks/>
            </p:cNvCxnSpPr>
            <p:nvPr/>
          </p:nvCxnSpPr>
          <p:spPr>
            <a:xfrm>
              <a:off x="6455812" y="1927821"/>
              <a:ext cx="0" cy="4359072"/>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139F1B8-A0E4-0E4B-B6BA-E831C12A199F}"/>
                </a:ext>
              </a:extLst>
            </p:cNvPr>
            <p:cNvCxnSpPr>
              <a:cxnSpLocks/>
            </p:cNvCxnSpPr>
            <p:nvPr/>
          </p:nvCxnSpPr>
          <p:spPr>
            <a:xfrm>
              <a:off x="6636348" y="1927821"/>
              <a:ext cx="0" cy="4359072"/>
            </a:xfrm>
            <a:prstGeom prst="line">
              <a:avLst/>
            </a:prstGeom>
            <a:ln w="6350">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13BF27B-455E-F246-A2B9-2D9F7ED40C9A}"/>
                </a:ext>
              </a:extLst>
            </p:cNvPr>
            <p:cNvCxnSpPr>
              <a:cxnSpLocks/>
            </p:cNvCxnSpPr>
            <p:nvPr/>
          </p:nvCxnSpPr>
          <p:spPr>
            <a:xfrm>
              <a:off x="8519236" y="1927821"/>
              <a:ext cx="0" cy="4361688"/>
            </a:xfrm>
            <a:prstGeom prst="line">
              <a:avLst/>
            </a:prstGeom>
            <a:ln>
              <a:solidFill>
                <a:srgbClr val="00548A">
                  <a:alpha val="50196"/>
                </a:srgb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7104C78B-6C4A-4D4E-B898-B557E89485E7}"/>
                </a:ext>
              </a:extLst>
            </p:cNvPr>
            <p:cNvGrpSpPr/>
            <p:nvPr/>
          </p:nvGrpSpPr>
          <p:grpSpPr>
            <a:xfrm>
              <a:off x="4008476" y="6199668"/>
              <a:ext cx="4575857" cy="215444"/>
              <a:chOff x="4008476" y="6199668"/>
              <a:chExt cx="4575857" cy="215444"/>
            </a:xfrm>
          </p:grpSpPr>
          <p:sp>
            <p:nvSpPr>
              <p:cNvPr id="89" name="Oval 88">
                <a:extLst>
                  <a:ext uri="{FF2B5EF4-FFF2-40B4-BE49-F238E27FC236}">
                    <a16:creationId xmlns:a16="http://schemas.microsoft.com/office/drawing/2014/main" id="{E3224551-916E-4340-867F-57FC31589415}"/>
                  </a:ext>
                </a:extLst>
              </p:cNvPr>
              <p:cNvSpPr/>
              <p:nvPr/>
            </p:nvSpPr>
            <p:spPr>
              <a:xfrm>
                <a:off x="5671962"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5</a:t>
                </a:r>
              </a:p>
            </p:txBody>
          </p:sp>
          <p:sp>
            <p:nvSpPr>
              <p:cNvPr id="90" name="Oval 89">
                <a:extLst>
                  <a:ext uri="{FF2B5EF4-FFF2-40B4-BE49-F238E27FC236}">
                    <a16:creationId xmlns:a16="http://schemas.microsoft.com/office/drawing/2014/main" id="{7E14109D-C353-7148-AEF1-8C9ECCE7C03C}"/>
                  </a:ext>
                </a:extLst>
              </p:cNvPr>
              <p:cNvSpPr/>
              <p:nvPr/>
            </p:nvSpPr>
            <p:spPr>
              <a:xfrm>
                <a:off x="554539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4</a:t>
                </a:r>
              </a:p>
            </p:txBody>
          </p:sp>
          <p:sp>
            <p:nvSpPr>
              <p:cNvPr id="91" name="Oval 90">
                <a:extLst>
                  <a:ext uri="{FF2B5EF4-FFF2-40B4-BE49-F238E27FC236}">
                    <a16:creationId xmlns:a16="http://schemas.microsoft.com/office/drawing/2014/main" id="{B0AB8ED1-037E-BD41-B78E-EBA4221FD25D}"/>
                  </a:ext>
                </a:extLst>
              </p:cNvPr>
              <p:cNvSpPr/>
              <p:nvPr/>
            </p:nvSpPr>
            <p:spPr>
              <a:xfrm>
                <a:off x="586827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6</a:t>
                </a:r>
              </a:p>
            </p:txBody>
          </p:sp>
          <p:sp>
            <p:nvSpPr>
              <p:cNvPr id="92" name="Oval 91">
                <a:extLst>
                  <a:ext uri="{FF2B5EF4-FFF2-40B4-BE49-F238E27FC236}">
                    <a16:creationId xmlns:a16="http://schemas.microsoft.com/office/drawing/2014/main" id="{3B7E84E2-3776-0F49-BD09-203E8987268A}"/>
                  </a:ext>
                </a:extLst>
              </p:cNvPr>
              <p:cNvSpPr/>
              <p:nvPr/>
            </p:nvSpPr>
            <p:spPr>
              <a:xfrm>
                <a:off x="60826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7</a:t>
                </a:r>
              </a:p>
            </p:txBody>
          </p:sp>
          <p:sp>
            <p:nvSpPr>
              <p:cNvPr id="93" name="Oval 92">
                <a:extLst>
                  <a:ext uri="{FF2B5EF4-FFF2-40B4-BE49-F238E27FC236}">
                    <a16:creationId xmlns:a16="http://schemas.microsoft.com/office/drawing/2014/main" id="{5846617B-BDB6-2646-9DDF-B81EB1587426}"/>
                  </a:ext>
                </a:extLst>
              </p:cNvPr>
              <p:cNvSpPr/>
              <p:nvPr/>
            </p:nvSpPr>
            <p:spPr>
              <a:xfrm>
                <a:off x="6213695"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8</a:t>
                </a:r>
              </a:p>
            </p:txBody>
          </p:sp>
          <p:sp>
            <p:nvSpPr>
              <p:cNvPr id="94" name="Oval 93">
                <a:extLst>
                  <a:ext uri="{FF2B5EF4-FFF2-40B4-BE49-F238E27FC236}">
                    <a16:creationId xmlns:a16="http://schemas.microsoft.com/office/drawing/2014/main" id="{A1AD76FB-C861-A84D-8CE3-DB0F1C0B101D}"/>
                  </a:ext>
                </a:extLst>
              </p:cNvPr>
              <p:cNvSpPr/>
              <p:nvPr/>
            </p:nvSpPr>
            <p:spPr>
              <a:xfrm>
                <a:off x="6402964"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9</a:t>
                </a:r>
              </a:p>
            </p:txBody>
          </p:sp>
          <p:sp>
            <p:nvSpPr>
              <p:cNvPr id="95" name="Oval 94">
                <a:extLst>
                  <a:ext uri="{FF2B5EF4-FFF2-40B4-BE49-F238E27FC236}">
                    <a16:creationId xmlns:a16="http://schemas.microsoft.com/office/drawing/2014/main" id="{01F7F57E-E65E-F54E-8441-CAFF3AB1264C}"/>
                  </a:ext>
                </a:extLst>
              </p:cNvPr>
              <p:cNvSpPr/>
              <p:nvPr/>
            </p:nvSpPr>
            <p:spPr>
              <a:xfrm>
                <a:off x="400847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1</a:t>
                </a:r>
              </a:p>
            </p:txBody>
          </p:sp>
          <p:sp>
            <p:nvSpPr>
              <p:cNvPr id="99" name="Oval 98">
                <a:extLst>
                  <a:ext uri="{FF2B5EF4-FFF2-40B4-BE49-F238E27FC236}">
                    <a16:creationId xmlns:a16="http://schemas.microsoft.com/office/drawing/2014/main" id="{5638CE85-21E5-0F45-B6E1-DE56888D13AD}"/>
                  </a:ext>
                </a:extLst>
              </p:cNvPr>
              <p:cNvSpPr/>
              <p:nvPr/>
            </p:nvSpPr>
            <p:spPr>
              <a:xfrm>
                <a:off x="4721403"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2</a:t>
                </a:r>
              </a:p>
            </p:txBody>
          </p:sp>
          <p:sp>
            <p:nvSpPr>
              <p:cNvPr id="111" name="Oval 110">
                <a:extLst>
                  <a:ext uri="{FF2B5EF4-FFF2-40B4-BE49-F238E27FC236}">
                    <a16:creationId xmlns:a16="http://schemas.microsoft.com/office/drawing/2014/main" id="{B837D03D-E978-4149-954A-9FF33089A353}"/>
                  </a:ext>
                </a:extLst>
              </p:cNvPr>
              <p:cNvSpPr/>
              <p:nvPr/>
            </p:nvSpPr>
            <p:spPr>
              <a:xfrm>
                <a:off x="510886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Meta Offc Pro Normal" panose="020B0504030101020102" pitchFamily="34" charset="0"/>
                  </a:rPr>
                  <a:t>3</a:t>
                </a:r>
              </a:p>
            </p:txBody>
          </p:sp>
          <p:sp>
            <p:nvSpPr>
              <p:cNvPr id="112" name="Oval 111">
                <a:extLst>
                  <a:ext uri="{FF2B5EF4-FFF2-40B4-BE49-F238E27FC236}">
                    <a16:creationId xmlns:a16="http://schemas.microsoft.com/office/drawing/2014/main" id="{2724BB8A-A37F-D94F-A0DA-2B1744E86927}"/>
                  </a:ext>
                </a:extLst>
              </p:cNvPr>
              <p:cNvSpPr/>
              <p:nvPr/>
            </p:nvSpPr>
            <p:spPr>
              <a:xfrm>
                <a:off x="5364582" y="6249014"/>
                <a:ext cx="119467" cy="119467"/>
              </a:xfrm>
              <a:prstGeom prst="ellipse">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3" name="Oval 112">
                <a:extLst>
                  <a:ext uri="{FF2B5EF4-FFF2-40B4-BE49-F238E27FC236}">
                    <a16:creationId xmlns:a16="http://schemas.microsoft.com/office/drawing/2014/main" id="{6CCEEF50-AFC6-EB40-8718-5B440F8304D6}"/>
                  </a:ext>
                </a:extLst>
              </p:cNvPr>
              <p:cNvSpPr/>
              <p:nvPr/>
            </p:nvSpPr>
            <p:spPr>
              <a:xfrm>
                <a:off x="6580401"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4" name="Oval 113">
                <a:extLst>
                  <a:ext uri="{FF2B5EF4-FFF2-40B4-BE49-F238E27FC236}">
                    <a16:creationId xmlns:a16="http://schemas.microsoft.com/office/drawing/2014/main" id="{DB7201FA-583D-454A-A4CB-98D0483F861C}"/>
                  </a:ext>
                </a:extLst>
              </p:cNvPr>
              <p:cNvSpPr/>
              <p:nvPr/>
            </p:nvSpPr>
            <p:spPr>
              <a:xfrm>
                <a:off x="8464866" y="6249014"/>
                <a:ext cx="119467" cy="119467"/>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Meta Offc Pro Normal" panose="020B0504030101020102" pitchFamily="34" charset="0"/>
                </a:endParaRPr>
              </a:p>
            </p:txBody>
          </p:sp>
          <p:sp>
            <p:nvSpPr>
              <p:cNvPr id="116" name="TextBox 115">
                <a:extLst>
                  <a:ext uri="{FF2B5EF4-FFF2-40B4-BE49-F238E27FC236}">
                    <a16:creationId xmlns:a16="http://schemas.microsoft.com/office/drawing/2014/main" id="{4A4715F7-B2A9-414E-B4B0-60FED16062C5}"/>
                  </a:ext>
                </a:extLst>
              </p:cNvPr>
              <p:cNvSpPr txBox="1"/>
              <p:nvPr/>
            </p:nvSpPr>
            <p:spPr>
              <a:xfrm>
                <a:off x="6472839" y="6199668"/>
                <a:ext cx="341315" cy="215444"/>
              </a:xfrm>
              <a:prstGeom prst="rect">
                <a:avLst/>
              </a:prstGeom>
              <a:noFill/>
            </p:spPr>
            <p:txBody>
              <a:bodyPr wrap="square" rtlCol="0">
                <a:spAutoFit/>
              </a:bodyPr>
              <a:lstStyle/>
              <a:p>
                <a:pPr algn="ctr"/>
                <a:r>
                  <a:rPr lang="en-US" sz="800" dirty="0">
                    <a:solidFill>
                      <a:schemeClr val="bg1"/>
                    </a:solidFill>
                    <a:latin typeface="Meta Offc Pro Normal" panose="020B0504030101020102" pitchFamily="34" charset="0"/>
                  </a:rPr>
                  <a:t>10</a:t>
                </a:r>
              </a:p>
            </p:txBody>
          </p:sp>
        </p:grpSp>
      </p:grpSp>
    </p:spTree>
    <p:extLst>
      <p:ext uri="{BB962C8B-B14F-4D97-AF65-F5344CB8AC3E}">
        <p14:creationId xmlns:p14="http://schemas.microsoft.com/office/powerpoint/2010/main" val="249725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5648E6-3E40-C24D-BA8C-BA5FED7ABC62}"/>
              </a:ext>
            </a:extLst>
          </p:cNvPr>
          <p:cNvSpPr>
            <a:spLocks noGrp="1"/>
          </p:cNvSpPr>
          <p:nvPr>
            <p:ph type="body" sz="quarter" idx="11"/>
          </p:nvPr>
        </p:nvSpPr>
        <p:spPr/>
        <p:txBody>
          <a:bodyPr/>
          <a:lstStyle/>
          <a:p>
            <a:r>
              <a:rPr lang="en-US" dirty="0"/>
              <a:t>APPENDIX</a:t>
            </a:r>
          </a:p>
        </p:txBody>
      </p:sp>
      <p:sp>
        <p:nvSpPr>
          <p:cNvPr id="3" name="Text Placeholder 2">
            <a:extLst>
              <a:ext uri="{FF2B5EF4-FFF2-40B4-BE49-F238E27FC236}">
                <a16:creationId xmlns:a16="http://schemas.microsoft.com/office/drawing/2014/main" id="{700C4C2D-D1E9-B046-A696-84309AEBE48A}"/>
              </a:ext>
            </a:extLst>
          </p:cNvPr>
          <p:cNvSpPr>
            <a:spLocks noGrp="1"/>
          </p:cNvSpPr>
          <p:nvPr>
            <p:ph type="body" sz="quarter" idx="12"/>
          </p:nvPr>
        </p:nvSpPr>
        <p:spPr/>
        <p:txBody>
          <a:bodyPr/>
          <a:lstStyle/>
          <a:p>
            <a:r>
              <a:rPr lang="en-US" dirty="0"/>
              <a:t>Extra Slides</a:t>
            </a:r>
          </a:p>
        </p:txBody>
      </p:sp>
    </p:spTree>
    <p:extLst>
      <p:ext uri="{BB962C8B-B14F-4D97-AF65-F5344CB8AC3E}">
        <p14:creationId xmlns:p14="http://schemas.microsoft.com/office/powerpoint/2010/main" val="3709883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9CA0B7C-CACF-BE47-A096-19D6368303C8}"/>
              </a:ext>
            </a:extLst>
          </p:cNvPr>
          <p:cNvGraphicFramePr>
            <a:graphicFrameLocks noGrp="1"/>
          </p:cNvGraphicFramePr>
          <p:nvPr>
            <p:ph idx="1"/>
            <p:extLst>
              <p:ext uri="{D42A27DB-BD31-4B8C-83A1-F6EECF244321}">
                <p14:modId xmlns:p14="http://schemas.microsoft.com/office/powerpoint/2010/main" val="247854063"/>
              </p:ext>
            </p:extLst>
          </p:nvPr>
        </p:nvGraphicFramePr>
        <p:xfrm>
          <a:off x="457200" y="1314448"/>
          <a:ext cx="11277600" cy="996144"/>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781483257"/>
                    </a:ext>
                  </a:extLst>
                </a:gridCol>
                <a:gridCol w="3759200">
                  <a:extLst>
                    <a:ext uri="{9D8B030D-6E8A-4147-A177-3AD203B41FA5}">
                      <a16:colId xmlns:a16="http://schemas.microsoft.com/office/drawing/2014/main" val="2265722754"/>
                    </a:ext>
                  </a:extLst>
                </a:gridCol>
                <a:gridCol w="3759200">
                  <a:extLst>
                    <a:ext uri="{9D8B030D-6E8A-4147-A177-3AD203B41FA5}">
                      <a16:colId xmlns:a16="http://schemas.microsoft.com/office/drawing/2014/main" val="1131536786"/>
                    </a:ext>
                  </a:extLst>
                </a:gridCol>
              </a:tblGrid>
              <a:tr h="9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solidFill>
                            <a:srgbClr val="00548A"/>
                          </a:solidFill>
                          <a:latin typeface="Meta Offc Pro Normal" panose="020B0504030101020102" pitchFamily="34" charset="0"/>
                        </a:rPr>
                        <a:t>What is CECL?</a:t>
                      </a:r>
                      <a:br>
                        <a:rPr lang="en-US" sz="1400" b="0" i="0" dirty="0">
                          <a:latin typeface="Meta Offc Pro Normal" panose="020B0504030101020102" pitchFamily="34" charset="0"/>
                        </a:rPr>
                      </a:br>
                      <a:r>
                        <a:rPr lang="en-US" sz="1000" b="0" i="0" dirty="0">
                          <a:solidFill>
                            <a:srgbClr val="474747"/>
                          </a:solidFill>
                          <a:latin typeface="Meta Offc Pro Normal" panose="020B0504030101020102" pitchFamily="34" charset="0"/>
                        </a:rPr>
                        <a:t>CECL is a new accounting standard to calculate the Loan Loss Provision, which is the biggest expense on the Income Statement.  (2017 Loan Loss Provision was $2.6 Billion) </a:t>
                      </a:r>
                    </a:p>
                    <a:p>
                      <a:pPr>
                        <a:lnSpc>
                          <a:spcPct val="100000"/>
                        </a:lnSpc>
                      </a:pPr>
                      <a:endParaRPr lang="en-US" sz="1200" b="0" i="0" dirty="0">
                        <a:latin typeface="Meta Offc Pro Normal" panose="020B0504030101020102" pitchFamily="34" charset="0"/>
                      </a:endParaRPr>
                    </a:p>
                  </a:txBody>
                  <a:tcPr marL="0" marR="274320" marT="0" marB="11887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solidFill>
                            <a:srgbClr val="00548A"/>
                          </a:solidFill>
                          <a:latin typeface="Meta Offc Pro Normal" panose="020B0504030101020102" pitchFamily="34" charset="0"/>
                        </a:rPr>
                        <a:t>Why Cloud?</a:t>
                      </a:r>
                      <a:br>
                        <a:rPr lang="en-US" sz="1200" b="0" i="0" dirty="0">
                          <a:latin typeface="Meta Offc Pro Normal" panose="020B0504030101020102" pitchFamily="34" charset="0"/>
                        </a:rPr>
                      </a:br>
                      <a:r>
                        <a:rPr lang="en-US" sz="1000" b="0" i="0" dirty="0">
                          <a:solidFill>
                            <a:srgbClr val="474747"/>
                          </a:solidFill>
                          <a:latin typeface="Meta Offc Pro Normal" panose="020B0504030101020102" pitchFamily="34" charset="0"/>
                        </a:rPr>
                        <a:t>Data processing needs have exponentially increased to satisfy new requirements to estimate the expected loss over the life of the loan.  Historical environment is not capable of handling the data needed. </a:t>
                      </a:r>
                    </a:p>
                  </a:txBody>
                  <a:tcPr marL="0" marR="274320" marT="0" marB="118872">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dirty="0">
                          <a:solidFill>
                            <a:srgbClr val="00548A"/>
                          </a:solidFill>
                          <a:latin typeface="Meta Offc Pro Normal" panose="020B0504030101020102" pitchFamily="34" charset="0"/>
                        </a:rPr>
                        <a:t>Accuracy is Essential</a:t>
                      </a:r>
                      <a:br>
                        <a:rPr lang="en-US" sz="1200" b="0" i="0" dirty="0">
                          <a:latin typeface="Meta Offc Pro Normal" panose="020B0504030101020102" pitchFamily="34" charset="0"/>
                        </a:rPr>
                      </a:br>
                      <a:r>
                        <a:rPr lang="en-US" sz="1000" b="0" i="0" dirty="0">
                          <a:solidFill>
                            <a:srgbClr val="474747"/>
                          </a:solidFill>
                          <a:latin typeface="Meta Offc Pro Normal" panose="020B0504030101020102" pitchFamily="34" charset="0"/>
                        </a:rPr>
                        <a:t>Models and results must be audited for accuracy, and if </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the approach is not reasonable and supportable we will be required to reserve additional amounts. Small changes to </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the calculation changes results dramatically. </a:t>
                      </a:r>
                      <a:endParaRPr lang="en-US" sz="1000" b="0" i="0" dirty="0">
                        <a:latin typeface="Meta Offc Pro Normal" panose="020B0504030101020102" pitchFamily="34" charset="0"/>
                      </a:endParaRPr>
                    </a:p>
                  </a:txBody>
                  <a:tcPr marL="0" marR="274320" marT="0" marB="118872">
                    <a:solidFill>
                      <a:schemeClr val="bg1"/>
                    </a:solidFill>
                  </a:tcPr>
                </a:tc>
                <a:extLst>
                  <a:ext uri="{0D108BD9-81ED-4DB2-BD59-A6C34878D82A}">
                    <a16:rowId xmlns:a16="http://schemas.microsoft.com/office/drawing/2014/main" val="3319424012"/>
                  </a:ext>
                </a:extLst>
              </a:tr>
            </a:tbl>
          </a:graphicData>
        </a:graphic>
      </p:graphicFrame>
      <p:sp>
        <p:nvSpPr>
          <p:cNvPr id="3" name="Text Placeholder 2">
            <a:extLst>
              <a:ext uri="{FF2B5EF4-FFF2-40B4-BE49-F238E27FC236}">
                <a16:creationId xmlns:a16="http://schemas.microsoft.com/office/drawing/2014/main" id="{BEA8FDEE-EFFE-7D44-BE81-66ADAA47A8C5}"/>
              </a:ext>
            </a:extLst>
          </p:cNvPr>
          <p:cNvSpPr>
            <a:spLocks noGrp="1"/>
          </p:cNvSpPr>
          <p:nvPr>
            <p:ph type="body" sz="quarter" idx="10"/>
          </p:nvPr>
        </p:nvSpPr>
        <p:spPr>
          <a:xfrm>
            <a:off x="457200" y="685800"/>
            <a:ext cx="11277600" cy="501665"/>
          </a:xfrm>
        </p:spPr>
        <p:txBody>
          <a:bodyPr/>
          <a:lstStyle/>
          <a:p>
            <a:r>
              <a:rPr lang="en-US" dirty="0"/>
              <a:t>Case Study: CECL Implementation Move to Cloud</a:t>
            </a:r>
          </a:p>
        </p:txBody>
      </p:sp>
      <p:sp>
        <p:nvSpPr>
          <p:cNvPr id="5" name="Rectangle 4">
            <a:extLst>
              <a:ext uri="{FF2B5EF4-FFF2-40B4-BE49-F238E27FC236}">
                <a16:creationId xmlns:a16="http://schemas.microsoft.com/office/drawing/2014/main" id="{6F2B9442-54EB-7E4E-8969-6B3C14745BBC}"/>
              </a:ext>
            </a:extLst>
          </p:cNvPr>
          <p:cNvSpPr/>
          <p:nvPr/>
        </p:nvSpPr>
        <p:spPr>
          <a:xfrm>
            <a:off x="457200" y="2514600"/>
            <a:ext cx="11277600" cy="3657601"/>
          </a:xfrm>
          <a:prstGeom prst="rect">
            <a:avLst/>
          </a:prstGeom>
          <a:solidFill>
            <a:srgbClr val="52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C92A7DE-8C7D-5D49-A43B-71D71EC111A1}"/>
              </a:ext>
            </a:extLst>
          </p:cNvPr>
          <p:cNvSpPr>
            <a:spLocks noChangeArrowheads="1"/>
          </p:cNvSpPr>
          <p:nvPr/>
        </p:nvSpPr>
        <p:spPr bwMode="auto">
          <a:xfrm>
            <a:off x="2856778" y="3097456"/>
            <a:ext cx="8427383" cy="183059"/>
          </a:xfrm>
          <a:prstGeom prst="rect">
            <a:avLst/>
          </a:prstGeom>
          <a:solidFill>
            <a:schemeClr val="bg1">
              <a:lumMod val="9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sz="1000" b="1" dirty="0">
              <a:solidFill>
                <a:schemeClr val="bg1"/>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952633E4-C74F-3047-B45A-E996BDC184F8}"/>
              </a:ext>
            </a:extLst>
          </p:cNvPr>
          <p:cNvSpPr>
            <a:spLocks noChangeAspect="1" noChangeArrowheads="1"/>
          </p:cNvSpPr>
          <p:nvPr/>
        </p:nvSpPr>
        <p:spPr bwMode="auto">
          <a:xfrm>
            <a:off x="4942214" y="3097355"/>
            <a:ext cx="6335223" cy="106017"/>
          </a:xfrm>
          <a:prstGeom prst="rect">
            <a:avLst/>
          </a:prstGeom>
          <a:solidFill>
            <a:srgbClr val="FF6600"/>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sz="1000" b="1" dirty="0">
              <a:solidFill>
                <a:schemeClr val="bg1"/>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619F66A8-3D5A-1F42-A46D-B34A29819869}"/>
              </a:ext>
            </a:extLst>
          </p:cNvPr>
          <p:cNvSpPr>
            <a:spLocks noChangeArrowheads="1"/>
          </p:cNvSpPr>
          <p:nvPr/>
        </p:nvSpPr>
        <p:spPr bwMode="auto">
          <a:xfrm>
            <a:off x="2863316" y="4237245"/>
            <a:ext cx="1634958" cy="175882"/>
          </a:xfrm>
          <a:prstGeom prst="rect">
            <a:avLst/>
          </a:prstGeom>
          <a:solidFill>
            <a:schemeClr val="bg1">
              <a:lumMod val="9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sz="1000" b="1" dirty="0">
              <a:solidFill>
                <a:schemeClr val="bg1"/>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E046D728-C5E0-3B4D-8AC5-731E92DF4493}"/>
              </a:ext>
            </a:extLst>
          </p:cNvPr>
          <p:cNvSpPr>
            <a:spLocks noChangeArrowheads="1"/>
          </p:cNvSpPr>
          <p:nvPr/>
        </p:nvSpPr>
        <p:spPr bwMode="auto">
          <a:xfrm>
            <a:off x="4498274" y="4237245"/>
            <a:ext cx="1634958" cy="175882"/>
          </a:xfrm>
          <a:prstGeom prst="rect">
            <a:avLst/>
          </a:prstGeom>
          <a:solidFill>
            <a:srgbClr val="FF6600"/>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sz="1000" b="1" dirty="0">
              <a:solidFill>
                <a:schemeClr val="bg1"/>
              </a:solidFill>
              <a:latin typeface="Arial" pitchFamily="34" charset="0"/>
              <a:cs typeface="Arial" pitchFamily="34" charset="0"/>
            </a:endParaRPr>
          </a:p>
        </p:txBody>
      </p:sp>
      <p:cxnSp>
        <p:nvCxnSpPr>
          <p:cNvPr id="12" name="Straight Connector 11">
            <a:extLst>
              <a:ext uri="{FF2B5EF4-FFF2-40B4-BE49-F238E27FC236}">
                <a16:creationId xmlns:a16="http://schemas.microsoft.com/office/drawing/2014/main" id="{B4D5DEAC-67AA-6346-B6BE-CF495897A0C9}"/>
              </a:ext>
            </a:extLst>
          </p:cNvPr>
          <p:cNvCxnSpPr>
            <a:cxnSpLocks/>
          </p:cNvCxnSpPr>
          <p:nvPr/>
        </p:nvCxnSpPr>
        <p:spPr>
          <a:xfrm>
            <a:off x="2863316" y="3476614"/>
            <a:ext cx="84318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D7F925-E113-4241-87F4-C02134499864}"/>
              </a:ext>
            </a:extLst>
          </p:cNvPr>
          <p:cNvCxnSpPr>
            <a:cxnSpLocks/>
          </p:cNvCxnSpPr>
          <p:nvPr/>
        </p:nvCxnSpPr>
        <p:spPr>
          <a:xfrm>
            <a:off x="2852342" y="4600017"/>
            <a:ext cx="32808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C4079E1-99F8-F24F-9D3C-9AE7D2A6B6A3}"/>
              </a:ext>
            </a:extLst>
          </p:cNvPr>
          <p:cNvSpPr txBox="1"/>
          <p:nvPr/>
        </p:nvSpPr>
        <p:spPr>
          <a:xfrm>
            <a:off x="2844781" y="3574306"/>
            <a:ext cx="2095554" cy="230832"/>
          </a:xfrm>
          <a:prstGeom prst="rect">
            <a:avLst/>
          </a:prstGeom>
          <a:noFill/>
        </p:spPr>
        <p:txBody>
          <a:bodyPr wrap="square" lIns="0" rtlCol="0">
            <a:spAutoFit/>
          </a:bodyPr>
          <a:lstStyle/>
          <a:p>
            <a:pPr marL="171450" indent="-171450">
              <a:buFont typeface="Wingdings" pitchFamily="2" charset="2"/>
              <a:buChar char="§"/>
            </a:pPr>
            <a:r>
              <a:rPr lang="en-US" sz="900" dirty="0">
                <a:solidFill>
                  <a:schemeClr val="bg1"/>
                </a:solidFill>
              </a:rPr>
              <a:t>Containerized SAS Processing</a:t>
            </a:r>
          </a:p>
        </p:txBody>
      </p:sp>
      <p:sp>
        <p:nvSpPr>
          <p:cNvPr id="16" name="TextBox 15">
            <a:extLst>
              <a:ext uri="{FF2B5EF4-FFF2-40B4-BE49-F238E27FC236}">
                <a16:creationId xmlns:a16="http://schemas.microsoft.com/office/drawing/2014/main" id="{6C009E10-D521-B549-A53D-D4EA084DB53B}"/>
              </a:ext>
            </a:extLst>
          </p:cNvPr>
          <p:cNvSpPr txBox="1"/>
          <p:nvPr/>
        </p:nvSpPr>
        <p:spPr>
          <a:xfrm>
            <a:off x="4949338" y="3259097"/>
            <a:ext cx="6334823" cy="230832"/>
          </a:xfrm>
          <a:prstGeom prst="rect">
            <a:avLst/>
          </a:prstGeom>
          <a:noFill/>
        </p:spPr>
        <p:txBody>
          <a:bodyPr wrap="square" rtlCol="0">
            <a:spAutoFit/>
          </a:bodyPr>
          <a:lstStyle/>
          <a:p>
            <a:pPr algn="ctr"/>
            <a:r>
              <a:rPr lang="en-US" sz="900" dirty="0">
                <a:solidFill>
                  <a:schemeClr val="bg1"/>
                </a:solidFill>
                <a:latin typeface="Meta Offc Pro Normal" panose="020B0504030101020102" pitchFamily="34" charset="0"/>
              </a:rPr>
              <a:t>3+ years</a:t>
            </a:r>
          </a:p>
        </p:txBody>
      </p:sp>
      <p:sp>
        <p:nvSpPr>
          <p:cNvPr id="17" name="TextBox 16">
            <a:extLst>
              <a:ext uri="{FF2B5EF4-FFF2-40B4-BE49-F238E27FC236}">
                <a16:creationId xmlns:a16="http://schemas.microsoft.com/office/drawing/2014/main" id="{9176C4A4-3F87-B44A-85CC-83938D128FAC}"/>
              </a:ext>
            </a:extLst>
          </p:cNvPr>
          <p:cNvSpPr txBox="1"/>
          <p:nvPr/>
        </p:nvSpPr>
        <p:spPr>
          <a:xfrm>
            <a:off x="2872439" y="4402726"/>
            <a:ext cx="1616714" cy="230832"/>
          </a:xfrm>
          <a:prstGeom prst="rect">
            <a:avLst/>
          </a:prstGeom>
          <a:noFill/>
        </p:spPr>
        <p:txBody>
          <a:bodyPr wrap="square" rtlCol="0">
            <a:spAutoFit/>
          </a:bodyPr>
          <a:lstStyle/>
          <a:p>
            <a:pPr algn="ctr"/>
            <a:r>
              <a:rPr lang="en-US" sz="900" dirty="0">
                <a:solidFill>
                  <a:schemeClr val="bg1"/>
                </a:solidFill>
                <a:latin typeface="Meta Offc Pro Normal" panose="020B0504030101020102" pitchFamily="34" charset="0"/>
              </a:rPr>
              <a:t>2 days</a:t>
            </a:r>
          </a:p>
        </p:txBody>
      </p:sp>
      <p:sp>
        <p:nvSpPr>
          <p:cNvPr id="18" name="TextBox 17">
            <a:extLst>
              <a:ext uri="{FF2B5EF4-FFF2-40B4-BE49-F238E27FC236}">
                <a16:creationId xmlns:a16="http://schemas.microsoft.com/office/drawing/2014/main" id="{73930522-7A20-3441-9F54-A7D5C8B65EAF}"/>
              </a:ext>
            </a:extLst>
          </p:cNvPr>
          <p:cNvSpPr txBox="1"/>
          <p:nvPr/>
        </p:nvSpPr>
        <p:spPr>
          <a:xfrm>
            <a:off x="4498274" y="4398613"/>
            <a:ext cx="1634958" cy="230832"/>
          </a:xfrm>
          <a:prstGeom prst="rect">
            <a:avLst/>
          </a:prstGeom>
          <a:noFill/>
        </p:spPr>
        <p:txBody>
          <a:bodyPr wrap="square" rtlCol="0">
            <a:spAutoFit/>
          </a:bodyPr>
          <a:lstStyle/>
          <a:p>
            <a:pPr algn="ctr"/>
            <a:r>
              <a:rPr lang="en-US" sz="900" dirty="0">
                <a:solidFill>
                  <a:schemeClr val="bg1"/>
                </a:solidFill>
                <a:latin typeface="Meta Offc Pro Normal" panose="020B0504030101020102" pitchFamily="34" charset="0"/>
              </a:rPr>
              <a:t>2 days</a:t>
            </a:r>
          </a:p>
        </p:txBody>
      </p:sp>
      <p:cxnSp>
        <p:nvCxnSpPr>
          <p:cNvPr id="21" name="Straight Connector 20">
            <a:extLst>
              <a:ext uri="{FF2B5EF4-FFF2-40B4-BE49-F238E27FC236}">
                <a16:creationId xmlns:a16="http://schemas.microsoft.com/office/drawing/2014/main" id="{1C11CAD4-A1DB-2143-A316-5DB7E6810B62}"/>
              </a:ext>
            </a:extLst>
          </p:cNvPr>
          <p:cNvCxnSpPr>
            <a:cxnSpLocks/>
          </p:cNvCxnSpPr>
          <p:nvPr/>
        </p:nvCxnSpPr>
        <p:spPr>
          <a:xfrm>
            <a:off x="4945829" y="3391746"/>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DB55DB-EA2D-554D-AD46-9176BE8484A5}"/>
              </a:ext>
            </a:extLst>
          </p:cNvPr>
          <p:cNvCxnSpPr>
            <a:cxnSpLocks/>
          </p:cNvCxnSpPr>
          <p:nvPr/>
        </p:nvCxnSpPr>
        <p:spPr>
          <a:xfrm>
            <a:off x="2862277" y="3387437"/>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B9FF3E4-D172-0346-81F7-35AB8DE28FB2}"/>
              </a:ext>
            </a:extLst>
          </p:cNvPr>
          <p:cNvCxnSpPr>
            <a:cxnSpLocks/>
          </p:cNvCxnSpPr>
          <p:nvPr/>
        </p:nvCxnSpPr>
        <p:spPr>
          <a:xfrm>
            <a:off x="4498274" y="4511017"/>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198B3A-C284-7D4A-9448-29E280711365}"/>
              </a:ext>
            </a:extLst>
          </p:cNvPr>
          <p:cNvCxnSpPr>
            <a:cxnSpLocks/>
          </p:cNvCxnSpPr>
          <p:nvPr/>
        </p:nvCxnSpPr>
        <p:spPr>
          <a:xfrm>
            <a:off x="2851101" y="4510802"/>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CD2507-D10D-3545-9748-EF487D042D81}"/>
              </a:ext>
            </a:extLst>
          </p:cNvPr>
          <p:cNvCxnSpPr>
            <a:cxnSpLocks/>
          </p:cNvCxnSpPr>
          <p:nvPr/>
        </p:nvCxnSpPr>
        <p:spPr>
          <a:xfrm>
            <a:off x="6134158" y="4510802"/>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BAB953-CCB9-FB4D-BA60-2141E8A0504C}"/>
              </a:ext>
            </a:extLst>
          </p:cNvPr>
          <p:cNvSpPr txBox="1"/>
          <p:nvPr/>
        </p:nvSpPr>
        <p:spPr>
          <a:xfrm>
            <a:off x="2877948" y="2767262"/>
            <a:ext cx="2624263" cy="307777"/>
          </a:xfrm>
          <a:prstGeom prst="rect">
            <a:avLst/>
          </a:prstGeom>
          <a:noFill/>
        </p:spPr>
        <p:txBody>
          <a:bodyPr wrap="square" lIns="0" rIns="0" rtlCol="0">
            <a:spAutoFit/>
          </a:bodyPr>
          <a:lstStyle/>
          <a:p>
            <a:r>
              <a:rPr lang="en-US" sz="1400" b="1" dirty="0">
                <a:solidFill>
                  <a:schemeClr val="bg1"/>
                </a:solidFill>
                <a:latin typeface="Meta Offc Pro Normal" panose="020B0504030101020102" pitchFamily="34" charset="0"/>
              </a:rPr>
              <a:t>Model Training</a:t>
            </a:r>
          </a:p>
        </p:txBody>
      </p:sp>
      <p:sp>
        <p:nvSpPr>
          <p:cNvPr id="30" name="TextBox 29">
            <a:extLst>
              <a:ext uri="{FF2B5EF4-FFF2-40B4-BE49-F238E27FC236}">
                <a16:creationId xmlns:a16="http://schemas.microsoft.com/office/drawing/2014/main" id="{A84BF553-DEA7-874A-926A-D5901B4B0195}"/>
              </a:ext>
            </a:extLst>
          </p:cNvPr>
          <p:cNvSpPr txBox="1"/>
          <p:nvPr/>
        </p:nvSpPr>
        <p:spPr>
          <a:xfrm>
            <a:off x="5997710" y="2769918"/>
            <a:ext cx="2624263" cy="307777"/>
          </a:xfrm>
          <a:prstGeom prst="rect">
            <a:avLst/>
          </a:prstGeom>
          <a:noFill/>
        </p:spPr>
        <p:txBody>
          <a:bodyPr wrap="square" lIns="0" rIns="0" rtlCol="0">
            <a:spAutoFit/>
          </a:bodyPr>
          <a:lstStyle/>
          <a:p>
            <a:r>
              <a:rPr lang="en-US" sz="1400" b="1" dirty="0">
                <a:solidFill>
                  <a:srgbClr val="FF6600"/>
                </a:solidFill>
                <a:latin typeface="Meta Offc Pro Normal" panose="020B0504030101020102" pitchFamily="34" charset="0"/>
              </a:rPr>
              <a:t>Model Production</a:t>
            </a:r>
          </a:p>
        </p:txBody>
      </p:sp>
      <p:graphicFrame>
        <p:nvGraphicFramePr>
          <p:cNvPr id="31" name="Table 30">
            <a:extLst>
              <a:ext uri="{FF2B5EF4-FFF2-40B4-BE49-F238E27FC236}">
                <a16:creationId xmlns:a16="http://schemas.microsoft.com/office/drawing/2014/main" id="{873A83BB-AB16-DD4F-B52F-BEF3D9A084D1}"/>
              </a:ext>
            </a:extLst>
          </p:cNvPr>
          <p:cNvGraphicFramePr>
            <a:graphicFrameLocks noGrp="1"/>
          </p:cNvGraphicFramePr>
          <p:nvPr>
            <p:extLst>
              <p:ext uri="{D42A27DB-BD31-4B8C-83A1-F6EECF244321}">
                <p14:modId xmlns:p14="http://schemas.microsoft.com/office/powerpoint/2010/main" val="1714515876"/>
              </p:ext>
            </p:extLst>
          </p:nvPr>
        </p:nvGraphicFramePr>
        <p:xfrm>
          <a:off x="1857624" y="3095134"/>
          <a:ext cx="946591" cy="3320334"/>
        </p:xfrm>
        <a:graphic>
          <a:graphicData uri="http://schemas.openxmlformats.org/drawingml/2006/table">
            <a:tbl>
              <a:tblPr bandRow="1">
                <a:tableStyleId>{5C22544A-7EE6-4342-B048-85BDC9FD1C3A}</a:tableStyleId>
              </a:tblPr>
              <a:tblGrid>
                <a:gridCol w="946591">
                  <a:extLst>
                    <a:ext uri="{9D8B030D-6E8A-4147-A177-3AD203B41FA5}">
                      <a16:colId xmlns:a16="http://schemas.microsoft.com/office/drawing/2014/main" val="337163411"/>
                    </a:ext>
                  </a:extLst>
                </a:gridCol>
              </a:tblGrid>
              <a:tr h="110677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solidFill>
                          <a:latin typeface="Meta Offc Pro Normal" panose="020B0504030101020102" pitchFamily="34" charset="0"/>
                        </a:rPr>
                        <a:t>Original</a:t>
                      </a:r>
                      <a:endParaRPr lang="en-US" sz="1000" b="0" dirty="0">
                        <a:solidFill>
                          <a:schemeClr val="bg1"/>
                        </a:solidFill>
                        <a:latin typeface="Meta Offc Pro Normal" panose="020B0504030101020102"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98272642"/>
                  </a:ext>
                </a:extLst>
              </a:tr>
              <a:tr h="110677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solidFill>
                          <a:latin typeface="Meta Offc Pro Normal" panose="020B0504030101020102" pitchFamily="34" charset="0"/>
                        </a:rPr>
                        <a:t>Current State</a:t>
                      </a:r>
                      <a:br>
                        <a:rPr lang="en-US" sz="1000" dirty="0">
                          <a:solidFill>
                            <a:schemeClr val="bg1"/>
                          </a:solidFill>
                          <a:latin typeface="Meta Offc Pro Normal" panose="020B0504030101020102" pitchFamily="34" charset="0"/>
                        </a:rPr>
                      </a:br>
                      <a:endParaRPr lang="en-US" sz="1000" dirty="0">
                        <a:solidFill>
                          <a:schemeClr val="bg1"/>
                        </a:solidFill>
                        <a:latin typeface="Meta Offc Pro Normal" panose="020B0504030101020102"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0708031"/>
                  </a:ext>
                </a:extLst>
              </a:tr>
              <a:tr h="110677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solidFill>
                          <a:latin typeface="Meta Offc Pro Normal" panose="020B0504030101020102" pitchFamily="34" charset="0"/>
                        </a:rPr>
                        <a:t>Future State</a:t>
                      </a:r>
                      <a:br>
                        <a:rPr lang="en-US" sz="1000" dirty="0">
                          <a:solidFill>
                            <a:schemeClr val="bg1"/>
                          </a:solidFill>
                          <a:latin typeface="Meta Offc Pro Normal" panose="020B0504030101020102" pitchFamily="34" charset="0"/>
                        </a:rPr>
                      </a:br>
                      <a:endParaRPr lang="en-US" sz="1000" dirty="0">
                        <a:solidFill>
                          <a:schemeClr val="bg1"/>
                        </a:solidFill>
                        <a:latin typeface="Meta Offc Pro Normal" panose="020B0504030101020102"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81870387"/>
                  </a:ext>
                </a:extLst>
              </a:tr>
            </a:tbl>
          </a:graphicData>
        </a:graphic>
      </p:graphicFrame>
      <p:sp>
        <p:nvSpPr>
          <p:cNvPr id="32" name="Left Brace 31">
            <a:extLst>
              <a:ext uri="{FF2B5EF4-FFF2-40B4-BE49-F238E27FC236}">
                <a16:creationId xmlns:a16="http://schemas.microsoft.com/office/drawing/2014/main" id="{10D2F70D-3355-2E4A-94BE-534E76E1B3BC}"/>
              </a:ext>
            </a:extLst>
          </p:cNvPr>
          <p:cNvSpPr/>
          <p:nvPr/>
        </p:nvSpPr>
        <p:spPr>
          <a:xfrm>
            <a:off x="1525782" y="4153923"/>
            <a:ext cx="263618" cy="1656641"/>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Left Brace 32">
            <a:extLst>
              <a:ext uri="{FF2B5EF4-FFF2-40B4-BE49-F238E27FC236}">
                <a16:creationId xmlns:a16="http://schemas.microsoft.com/office/drawing/2014/main" id="{2C756D7F-AFD8-7D4A-AE02-166D25DED391}"/>
              </a:ext>
            </a:extLst>
          </p:cNvPr>
          <p:cNvSpPr/>
          <p:nvPr/>
        </p:nvSpPr>
        <p:spPr>
          <a:xfrm>
            <a:off x="1553594" y="3129697"/>
            <a:ext cx="235805" cy="960369"/>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055F9D3D-80F3-9944-94CD-E5E7ABFB286D}"/>
              </a:ext>
            </a:extLst>
          </p:cNvPr>
          <p:cNvCxnSpPr>
            <a:cxnSpLocks/>
          </p:cNvCxnSpPr>
          <p:nvPr/>
        </p:nvCxnSpPr>
        <p:spPr>
          <a:xfrm>
            <a:off x="11270903" y="3017341"/>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Content Placeholder 3">
            <a:extLst>
              <a:ext uri="{FF2B5EF4-FFF2-40B4-BE49-F238E27FC236}">
                <a16:creationId xmlns:a16="http://schemas.microsoft.com/office/drawing/2014/main" id="{5ECB6454-F2AD-5847-8936-E9C81704BDDC}"/>
              </a:ext>
            </a:extLst>
          </p:cNvPr>
          <p:cNvSpPr txBox="1">
            <a:spLocks/>
          </p:cNvSpPr>
          <p:nvPr/>
        </p:nvSpPr>
        <p:spPr>
          <a:xfrm>
            <a:off x="-187401" y="3159062"/>
            <a:ext cx="1728333" cy="888941"/>
          </a:xfrm>
          <a:prstGeom prst="rect">
            <a:avLst/>
          </a:prstGeom>
        </p:spPr>
        <p:txBody>
          <a:bodyPr anchor="ctr">
            <a:normAutofit/>
          </a:bodyPr>
          <a:lstStyle>
            <a:lvl1pPr marL="228600" indent="-228600" algn="l" defTabSz="914400" rtl="0" eaLnBrk="1" latinLnBrk="0" hangingPunct="1">
              <a:lnSpc>
                <a:spcPct val="90000"/>
              </a:lnSpc>
              <a:spcBef>
                <a:spcPts val="1000"/>
              </a:spcBef>
              <a:buClr>
                <a:srgbClr val="00548A"/>
              </a:buClr>
              <a:buFont typeface="Wingdings" pitchFamily="2" charset="2"/>
              <a:buChar char="§"/>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lnSpc>
                <a:spcPct val="100000"/>
              </a:lnSpc>
              <a:buNone/>
            </a:pPr>
            <a:r>
              <a:rPr lang="en-US" sz="1400" b="1" dirty="0">
                <a:solidFill>
                  <a:schemeClr val="bg1"/>
                </a:solidFill>
              </a:rPr>
              <a:t>On Prem*</a:t>
            </a:r>
          </a:p>
          <a:p>
            <a:pPr marL="457200" lvl="1" indent="0" algn="r">
              <a:lnSpc>
                <a:spcPct val="100000"/>
              </a:lnSpc>
              <a:buNone/>
            </a:pPr>
            <a:r>
              <a:rPr lang="en-US" sz="800" dirty="0">
                <a:solidFill>
                  <a:schemeClr val="bg1"/>
                </a:solidFill>
              </a:rPr>
              <a:t>* Did not complete</a:t>
            </a:r>
          </a:p>
        </p:txBody>
      </p:sp>
      <p:sp>
        <p:nvSpPr>
          <p:cNvPr id="38" name="Content Placeholder 3">
            <a:extLst>
              <a:ext uri="{FF2B5EF4-FFF2-40B4-BE49-F238E27FC236}">
                <a16:creationId xmlns:a16="http://schemas.microsoft.com/office/drawing/2014/main" id="{4D40DC3F-993A-2C45-B7E2-7E56290C56A1}"/>
              </a:ext>
            </a:extLst>
          </p:cNvPr>
          <p:cNvSpPr txBox="1">
            <a:spLocks/>
          </p:cNvSpPr>
          <p:nvPr/>
        </p:nvSpPr>
        <p:spPr>
          <a:xfrm>
            <a:off x="83113" y="4800036"/>
            <a:ext cx="1421092" cy="347122"/>
          </a:xfrm>
          <a:prstGeom prst="rect">
            <a:avLst/>
          </a:prstGeom>
        </p:spPr>
        <p:txBody>
          <a:bodyPr>
            <a:normAutofit/>
          </a:bodyPr>
          <a:lstStyle>
            <a:lvl1pPr marL="228600" indent="-228600" algn="l" defTabSz="914400" rtl="0" eaLnBrk="1" latinLnBrk="0" hangingPunct="1">
              <a:lnSpc>
                <a:spcPct val="90000"/>
              </a:lnSpc>
              <a:spcBef>
                <a:spcPts val="1000"/>
              </a:spcBef>
              <a:buClr>
                <a:srgbClr val="00548A"/>
              </a:buClr>
              <a:buFont typeface="Wingdings" pitchFamily="2" charset="2"/>
              <a:buChar char="§"/>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r">
              <a:lnSpc>
                <a:spcPct val="100000"/>
              </a:lnSpc>
              <a:buNone/>
            </a:pPr>
            <a:r>
              <a:rPr lang="en-US" sz="1400" b="1" dirty="0">
                <a:solidFill>
                  <a:schemeClr val="bg1"/>
                </a:solidFill>
              </a:rPr>
              <a:t>On Cloud</a:t>
            </a:r>
          </a:p>
        </p:txBody>
      </p:sp>
      <p:sp>
        <p:nvSpPr>
          <p:cNvPr id="39" name="TextBox 38">
            <a:extLst>
              <a:ext uri="{FF2B5EF4-FFF2-40B4-BE49-F238E27FC236}">
                <a16:creationId xmlns:a16="http://schemas.microsoft.com/office/drawing/2014/main" id="{C2E9E5EE-F23C-4246-AC5B-6A8103977F41}"/>
              </a:ext>
            </a:extLst>
          </p:cNvPr>
          <p:cNvSpPr txBox="1"/>
          <p:nvPr/>
        </p:nvSpPr>
        <p:spPr>
          <a:xfrm>
            <a:off x="4932256" y="3582235"/>
            <a:ext cx="2095554" cy="369332"/>
          </a:xfrm>
          <a:prstGeom prst="rect">
            <a:avLst/>
          </a:prstGeom>
          <a:noFill/>
        </p:spPr>
        <p:txBody>
          <a:bodyPr wrap="square" lIns="0" rtlCol="0">
            <a:spAutoFit/>
          </a:bodyPr>
          <a:lstStyle/>
          <a:p>
            <a:pPr marL="171450" indent="-171450">
              <a:buFont typeface="Wingdings" pitchFamily="2" charset="2"/>
              <a:buChar char="§"/>
            </a:pPr>
            <a:r>
              <a:rPr lang="en-US" sz="900" dirty="0">
                <a:solidFill>
                  <a:schemeClr val="bg1"/>
                </a:solidFill>
              </a:rPr>
              <a:t>Model forecast scored in Redshift</a:t>
            </a:r>
          </a:p>
          <a:p>
            <a:pPr marL="171450" indent="-171450">
              <a:buFont typeface="Wingdings" pitchFamily="2" charset="2"/>
              <a:buChar char="§"/>
            </a:pPr>
            <a:r>
              <a:rPr lang="en-US" sz="900" dirty="0">
                <a:solidFill>
                  <a:schemeClr val="bg1"/>
                </a:solidFill>
              </a:rPr>
              <a:t>Controlled orchestration using Axiom</a:t>
            </a:r>
          </a:p>
        </p:txBody>
      </p:sp>
      <p:sp>
        <p:nvSpPr>
          <p:cNvPr id="44" name="TextBox 43">
            <a:extLst>
              <a:ext uri="{FF2B5EF4-FFF2-40B4-BE49-F238E27FC236}">
                <a16:creationId xmlns:a16="http://schemas.microsoft.com/office/drawing/2014/main" id="{F2C9BD18-7E01-4C41-8984-A564DC2FB8E8}"/>
              </a:ext>
            </a:extLst>
          </p:cNvPr>
          <p:cNvSpPr txBox="1"/>
          <p:nvPr/>
        </p:nvSpPr>
        <p:spPr>
          <a:xfrm>
            <a:off x="2861239" y="3265558"/>
            <a:ext cx="2080849" cy="230832"/>
          </a:xfrm>
          <a:prstGeom prst="rect">
            <a:avLst/>
          </a:prstGeom>
          <a:noFill/>
        </p:spPr>
        <p:txBody>
          <a:bodyPr wrap="square" rtlCol="0">
            <a:spAutoFit/>
          </a:bodyPr>
          <a:lstStyle/>
          <a:p>
            <a:pPr algn="ctr"/>
            <a:r>
              <a:rPr lang="en-US" sz="900" dirty="0">
                <a:solidFill>
                  <a:schemeClr val="bg1"/>
                </a:solidFill>
                <a:latin typeface="Meta Offc Pro Normal" panose="020B0504030101020102" pitchFamily="34" charset="0"/>
              </a:rPr>
              <a:t>1 day</a:t>
            </a:r>
          </a:p>
        </p:txBody>
      </p:sp>
      <p:grpSp>
        <p:nvGrpSpPr>
          <p:cNvPr id="2" name="Group 1">
            <a:extLst>
              <a:ext uri="{FF2B5EF4-FFF2-40B4-BE49-F238E27FC236}">
                <a16:creationId xmlns:a16="http://schemas.microsoft.com/office/drawing/2014/main" id="{3DB5C674-EC2F-DF40-8F5C-CE208CF99C80}"/>
              </a:ext>
            </a:extLst>
          </p:cNvPr>
          <p:cNvGrpSpPr/>
          <p:nvPr/>
        </p:nvGrpSpPr>
        <p:grpSpPr>
          <a:xfrm>
            <a:off x="2861240" y="5361007"/>
            <a:ext cx="1511063" cy="452899"/>
            <a:chOff x="2861240" y="5361007"/>
            <a:chExt cx="1511063" cy="452899"/>
          </a:xfrm>
        </p:grpSpPr>
        <p:sp>
          <p:nvSpPr>
            <p:cNvPr id="9" name="Rectangle 8">
              <a:extLst>
                <a:ext uri="{FF2B5EF4-FFF2-40B4-BE49-F238E27FC236}">
                  <a16:creationId xmlns:a16="http://schemas.microsoft.com/office/drawing/2014/main" id="{B22ACBF0-DB73-5748-A0DD-0F21BC1F070B}"/>
                </a:ext>
              </a:extLst>
            </p:cNvPr>
            <p:cNvSpPr>
              <a:spLocks noChangeArrowheads="1"/>
            </p:cNvSpPr>
            <p:nvPr/>
          </p:nvSpPr>
          <p:spPr bwMode="auto">
            <a:xfrm>
              <a:off x="2863316" y="5364560"/>
              <a:ext cx="753465" cy="175882"/>
            </a:xfrm>
            <a:prstGeom prst="rect">
              <a:avLst/>
            </a:prstGeom>
            <a:solidFill>
              <a:schemeClr val="bg1">
                <a:lumMod val="9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sz="1000" b="1" dirty="0">
                <a:solidFill>
                  <a:schemeClr val="bg1"/>
                </a:solidFill>
                <a:latin typeface="Arial" pitchFamily="34" charset="0"/>
                <a:cs typeface="Arial" pitchFamily="34" charset="0"/>
              </a:endParaRPr>
            </a:p>
          </p:txBody>
        </p:sp>
        <p:cxnSp>
          <p:nvCxnSpPr>
            <p:cNvPr id="14" name="Straight Connector 13">
              <a:extLst>
                <a:ext uri="{FF2B5EF4-FFF2-40B4-BE49-F238E27FC236}">
                  <a16:creationId xmlns:a16="http://schemas.microsoft.com/office/drawing/2014/main" id="{434D7181-3256-E241-8DBA-F30189B519F8}"/>
                </a:ext>
              </a:extLst>
            </p:cNvPr>
            <p:cNvCxnSpPr>
              <a:cxnSpLocks/>
            </p:cNvCxnSpPr>
            <p:nvPr/>
          </p:nvCxnSpPr>
          <p:spPr>
            <a:xfrm>
              <a:off x="2863316" y="5731832"/>
              <a:ext cx="1506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D09C32-466A-564B-8079-5BA7973290E4}"/>
                </a:ext>
              </a:extLst>
            </p:cNvPr>
            <p:cNvSpPr txBox="1"/>
            <p:nvPr/>
          </p:nvSpPr>
          <p:spPr>
            <a:xfrm>
              <a:off x="2861240" y="5517050"/>
              <a:ext cx="755542" cy="230832"/>
            </a:xfrm>
            <a:prstGeom prst="rect">
              <a:avLst/>
            </a:prstGeom>
            <a:noFill/>
          </p:spPr>
          <p:txBody>
            <a:bodyPr wrap="square" rtlCol="0">
              <a:spAutoFit/>
            </a:bodyPr>
            <a:lstStyle/>
            <a:p>
              <a:pPr algn="ctr"/>
              <a:r>
                <a:rPr lang="en-US" sz="900" dirty="0">
                  <a:solidFill>
                    <a:schemeClr val="bg1"/>
                  </a:solidFill>
                  <a:latin typeface="Meta Offc Pro Normal" panose="020B0504030101020102" pitchFamily="34" charset="0"/>
                </a:rPr>
                <a:t>1 day</a:t>
              </a:r>
            </a:p>
          </p:txBody>
        </p:sp>
        <p:sp>
          <p:nvSpPr>
            <p:cNvPr id="20" name="TextBox 19">
              <a:extLst>
                <a:ext uri="{FF2B5EF4-FFF2-40B4-BE49-F238E27FC236}">
                  <a16:creationId xmlns:a16="http://schemas.microsoft.com/office/drawing/2014/main" id="{99F7C934-C36C-E54D-A1DE-111B8AD1F761}"/>
                </a:ext>
              </a:extLst>
            </p:cNvPr>
            <p:cNvSpPr txBox="1"/>
            <p:nvPr/>
          </p:nvSpPr>
          <p:spPr>
            <a:xfrm>
              <a:off x="3615204" y="5520817"/>
              <a:ext cx="755043" cy="230832"/>
            </a:xfrm>
            <a:prstGeom prst="rect">
              <a:avLst/>
            </a:prstGeom>
            <a:noFill/>
          </p:spPr>
          <p:txBody>
            <a:bodyPr wrap="square" rtlCol="0">
              <a:spAutoFit/>
            </a:bodyPr>
            <a:lstStyle/>
            <a:p>
              <a:pPr algn="ctr"/>
              <a:r>
                <a:rPr lang="en-US" sz="900" dirty="0">
                  <a:solidFill>
                    <a:schemeClr val="bg1"/>
                  </a:solidFill>
                  <a:latin typeface="Meta Offc Pro Normal" panose="020B0504030101020102" pitchFamily="34" charset="0"/>
                </a:rPr>
                <a:t>1 day</a:t>
              </a:r>
            </a:p>
          </p:txBody>
        </p:sp>
        <p:cxnSp>
          <p:nvCxnSpPr>
            <p:cNvPr id="26" name="Straight Connector 25">
              <a:extLst>
                <a:ext uri="{FF2B5EF4-FFF2-40B4-BE49-F238E27FC236}">
                  <a16:creationId xmlns:a16="http://schemas.microsoft.com/office/drawing/2014/main" id="{6795A285-3933-7043-8D74-B17426C86E16}"/>
                </a:ext>
              </a:extLst>
            </p:cNvPr>
            <p:cNvCxnSpPr>
              <a:cxnSpLocks/>
            </p:cNvCxnSpPr>
            <p:nvPr/>
          </p:nvCxnSpPr>
          <p:spPr>
            <a:xfrm>
              <a:off x="2862277" y="5632565"/>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4B879B-8D94-0548-8B4B-271FF49FAF7B}"/>
                </a:ext>
              </a:extLst>
            </p:cNvPr>
            <p:cNvCxnSpPr>
              <a:cxnSpLocks/>
            </p:cNvCxnSpPr>
            <p:nvPr/>
          </p:nvCxnSpPr>
          <p:spPr>
            <a:xfrm>
              <a:off x="4372303" y="5634236"/>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B3BD889-A466-DB47-855C-BEFEE67E31FF}"/>
                </a:ext>
              </a:extLst>
            </p:cNvPr>
            <p:cNvCxnSpPr>
              <a:cxnSpLocks/>
            </p:cNvCxnSpPr>
            <p:nvPr/>
          </p:nvCxnSpPr>
          <p:spPr>
            <a:xfrm>
              <a:off x="3616782" y="5635907"/>
              <a:ext cx="0" cy="17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3BAEC75-557F-7A4F-ADB3-2739BAF19C57}"/>
                </a:ext>
              </a:extLst>
            </p:cNvPr>
            <p:cNvSpPr>
              <a:spLocks noChangeArrowheads="1"/>
            </p:cNvSpPr>
            <p:nvPr/>
          </p:nvSpPr>
          <p:spPr bwMode="auto">
            <a:xfrm>
              <a:off x="3615204" y="5361007"/>
              <a:ext cx="753465" cy="175882"/>
            </a:xfrm>
            <a:prstGeom prst="rect">
              <a:avLst/>
            </a:prstGeom>
            <a:solidFill>
              <a:srgbClr val="FF6600"/>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sz="1000" b="1" dirty="0">
                <a:solidFill>
                  <a:schemeClr val="bg1"/>
                </a:solidFill>
                <a:latin typeface="Arial" pitchFamily="34" charset="0"/>
                <a:cs typeface="Arial" pitchFamily="34" charset="0"/>
              </a:endParaRPr>
            </a:p>
          </p:txBody>
        </p:sp>
      </p:grpSp>
      <p:sp>
        <p:nvSpPr>
          <p:cNvPr id="49" name="TextBox 48">
            <a:extLst>
              <a:ext uri="{FF2B5EF4-FFF2-40B4-BE49-F238E27FC236}">
                <a16:creationId xmlns:a16="http://schemas.microsoft.com/office/drawing/2014/main" id="{18DE272C-E919-BC4C-9EFC-203341E05C8E}"/>
              </a:ext>
            </a:extLst>
          </p:cNvPr>
          <p:cNvSpPr txBox="1"/>
          <p:nvPr/>
        </p:nvSpPr>
        <p:spPr>
          <a:xfrm>
            <a:off x="2843625" y="4696503"/>
            <a:ext cx="1645528" cy="369332"/>
          </a:xfrm>
          <a:prstGeom prst="rect">
            <a:avLst/>
          </a:prstGeom>
          <a:noFill/>
        </p:spPr>
        <p:txBody>
          <a:bodyPr wrap="square" lIns="0" rtlCol="0">
            <a:spAutoFit/>
          </a:bodyPr>
          <a:lstStyle/>
          <a:p>
            <a:pPr marL="171450" indent="-171450">
              <a:buFont typeface="Wingdings" pitchFamily="2" charset="2"/>
              <a:buChar char="§"/>
            </a:pPr>
            <a:r>
              <a:rPr lang="en-US" sz="900" dirty="0">
                <a:solidFill>
                  <a:schemeClr val="bg1"/>
                </a:solidFill>
              </a:rPr>
              <a:t>Machine Learning by using Spark and H2O</a:t>
            </a:r>
          </a:p>
        </p:txBody>
      </p:sp>
      <p:sp>
        <p:nvSpPr>
          <p:cNvPr id="50" name="TextBox 49">
            <a:extLst>
              <a:ext uri="{FF2B5EF4-FFF2-40B4-BE49-F238E27FC236}">
                <a16:creationId xmlns:a16="http://schemas.microsoft.com/office/drawing/2014/main" id="{DD98BDEE-C3A1-254E-B362-B94FF28EDD90}"/>
              </a:ext>
            </a:extLst>
          </p:cNvPr>
          <p:cNvSpPr txBox="1"/>
          <p:nvPr/>
        </p:nvSpPr>
        <p:spPr>
          <a:xfrm>
            <a:off x="4488868" y="4708507"/>
            <a:ext cx="1645528" cy="230832"/>
          </a:xfrm>
          <a:prstGeom prst="rect">
            <a:avLst/>
          </a:prstGeom>
          <a:noFill/>
        </p:spPr>
        <p:txBody>
          <a:bodyPr wrap="square" lIns="0" rtlCol="0">
            <a:spAutoFit/>
          </a:bodyPr>
          <a:lstStyle/>
          <a:p>
            <a:pPr marL="171450" indent="-171450">
              <a:buFont typeface="Wingdings" pitchFamily="2" charset="2"/>
              <a:buChar char="§"/>
            </a:pPr>
            <a:r>
              <a:rPr lang="en-US" sz="900" dirty="0">
                <a:solidFill>
                  <a:schemeClr val="bg1"/>
                </a:solidFill>
              </a:rPr>
              <a:t>Faster data processing</a:t>
            </a:r>
          </a:p>
        </p:txBody>
      </p:sp>
    </p:spTree>
    <p:extLst>
      <p:ext uri="{BB962C8B-B14F-4D97-AF65-F5344CB8AC3E}">
        <p14:creationId xmlns:p14="http://schemas.microsoft.com/office/powerpoint/2010/main" val="3179474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5648E6-3E40-C24D-BA8C-BA5FED7ABC62}"/>
              </a:ext>
            </a:extLst>
          </p:cNvPr>
          <p:cNvSpPr>
            <a:spLocks noGrp="1"/>
          </p:cNvSpPr>
          <p:nvPr>
            <p:ph type="body" sz="quarter" idx="11"/>
          </p:nvPr>
        </p:nvSpPr>
        <p:spPr/>
        <p:txBody>
          <a:bodyPr/>
          <a:lstStyle/>
          <a:p>
            <a:r>
              <a:rPr lang="en-US" dirty="0"/>
              <a:t>ANALYTICS</a:t>
            </a:r>
          </a:p>
        </p:txBody>
      </p:sp>
      <p:sp>
        <p:nvSpPr>
          <p:cNvPr id="5" name="Text Placeholder 4">
            <a:extLst>
              <a:ext uri="{FF2B5EF4-FFF2-40B4-BE49-F238E27FC236}">
                <a16:creationId xmlns:a16="http://schemas.microsoft.com/office/drawing/2014/main" id="{7D6B5D6A-71AF-FB43-A6B0-33BB2FEE8782}"/>
              </a:ext>
            </a:extLst>
          </p:cNvPr>
          <p:cNvSpPr>
            <a:spLocks noGrp="1"/>
          </p:cNvSpPr>
          <p:nvPr>
            <p:ph type="body" sz="quarter" idx="12"/>
          </p:nvPr>
        </p:nvSpPr>
        <p:spPr/>
        <p:txBody>
          <a:bodyPr/>
          <a:lstStyle/>
          <a:p>
            <a:r>
              <a:rPr lang="en-US" dirty="0"/>
              <a:t>A Case for Change</a:t>
            </a:r>
          </a:p>
        </p:txBody>
      </p:sp>
    </p:spTree>
    <p:extLst>
      <p:ext uri="{BB962C8B-B14F-4D97-AF65-F5344CB8AC3E}">
        <p14:creationId xmlns:p14="http://schemas.microsoft.com/office/powerpoint/2010/main" val="21444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2C68C6-71EA-0F48-98A9-88E9437D9E56}"/>
              </a:ext>
            </a:extLst>
          </p:cNvPr>
          <p:cNvSpPr>
            <a:spLocks noGrp="1"/>
          </p:cNvSpPr>
          <p:nvPr>
            <p:ph idx="1"/>
          </p:nvPr>
        </p:nvSpPr>
        <p:spPr>
          <a:xfrm>
            <a:off x="-104884" y="1982016"/>
            <a:ext cx="12191999" cy="536692"/>
          </a:xfrm>
        </p:spPr>
        <p:txBody>
          <a:bodyPr/>
          <a:lstStyle/>
          <a:p>
            <a:pPr marL="0" indent="0" algn="ctr">
              <a:lnSpc>
                <a:spcPct val="100000"/>
              </a:lnSpc>
              <a:buNone/>
            </a:pPr>
            <a:r>
              <a:rPr lang="en-US" b="1" dirty="0">
                <a:solidFill>
                  <a:srgbClr val="00548A"/>
                </a:solidFill>
              </a:rPr>
              <a:t>Guiding Principles</a:t>
            </a:r>
            <a:endParaRPr lang="en-US" dirty="0"/>
          </a:p>
        </p:txBody>
      </p:sp>
      <p:sp>
        <p:nvSpPr>
          <p:cNvPr id="5" name="Text Placeholder 4">
            <a:extLst>
              <a:ext uri="{FF2B5EF4-FFF2-40B4-BE49-F238E27FC236}">
                <a16:creationId xmlns:a16="http://schemas.microsoft.com/office/drawing/2014/main" id="{29B67743-9289-AD4E-8FF8-2B986285FBBC}"/>
              </a:ext>
            </a:extLst>
          </p:cNvPr>
          <p:cNvSpPr>
            <a:spLocks noGrp="1"/>
          </p:cNvSpPr>
          <p:nvPr>
            <p:ph type="body" sz="quarter" idx="10"/>
          </p:nvPr>
        </p:nvSpPr>
        <p:spPr/>
        <p:txBody>
          <a:bodyPr>
            <a:normAutofit/>
          </a:bodyPr>
          <a:lstStyle/>
          <a:p>
            <a:pPr>
              <a:lnSpc>
                <a:spcPct val="100000"/>
              </a:lnSpc>
            </a:pPr>
            <a:r>
              <a:rPr lang="en-US" b="1" dirty="0">
                <a:solidFill>
                  <a:srgbClr val="00548A"/>
                </a:solidFill>
              </a:rPr>
              <a:t>Our Vision </a:t>
            </a:r>
            <a:r>
              <a:rPr lang="en-US" dirty="0"/>
              <a:t>is to create a trusted data ecosystem that enables</a:t>
            </a:r>
            <a:br>
              <a:rPr lang="en-US" dirty="0"/>
            </a:br>
            <a:r>
              <a:rPr lang="en-US" dirty="0"/>
              <a:t>Human Insights and Machine Intelligence.</a:t>
            </a:r>
          </a:p>
        </p:txBody>
      </p:sp>
      <p:sp>
        <p:nvSpPr>
          <p:cNvPr id="10" name="Title 1">
            <a:extLst>
              <a:ext uri="{FF2B5EF4-FFF2-40B4-BE49-F238E27FC236}">
                <a16:creationId xmlns:a16="http://schemas.microsoft.com/office/drawing/2014/main" id="{678121C0-9513-D742-8149-216146DBEE9B}"/>
              </a:ext>
            </a:extLst>
          </p:cNvPr>
          <p:cNvSpPr txBox="1"/>
          <p:nvPr/>
        </p:nvSpPr>
        <p:spPr>
          <a:xfrm>
            <a:off x="8290348" y="2678675"/>
            <a:ext cx="2625749" cy="646331"/>
          </a:xfrm>
          <a:prstGeom prst="rect">
            <a:avLst/>
          </a:prstGeom>
          <a:noFill/>
        </p:spPr>
        <p:txBody>
          <a:bodyPr wrap="square" rtlCol="0">
            <a:spAutoFit/>
          </a:bodyPr>
          <a:lstStyle/>
          <a:p>
            <a:r>
              <a:rPr lang="en-US" b="1" dirty="0">
                <a:solidFill>
                  <a:srgbClr val="474747"/>
                </a:solidFill>
                <a:latin typeface="Meta Offc Pro Normal" panose="020B0504030101020102" pitchFamily="34" charset="0"/>
              </a:rPr>
              <a:t>Improve</a:t>
            </a:r>
          </a:p>
          <a:p>
            <a:r>
              <a:rPr lang="en-US" dirty="0">
                <a:solidFill>
                  <a:srgbClr val="474747"/>
                </a:solidFill>
                <a:latin typeface="Meta Offc Pro Normal" panose="020B0504030101020102" pitchFamily="34" charset="0"/>
              </a:rPr>
              <a:t>automation</a:t>
            </a:r>
            <a:endParaRPr lang="id-ID" dirty="0">
              <a:solidFill>
                <a:srgbClr val="474747"/>
              </a:solidFill>
              <a:latin typeface="Meta Offc Pro Normal" panose="020B0504030101020102" pitchFamily="34" charset="0"/>
            </a:endParaRPr>
          </a:p>
        </p:txBody>
      </p:sp>
      <p:sp>
        <p:nvSpPr>
          <p:cNvPr id="12" name="Title 1">
            <a:extLst>
              <a:ext uri="{FF2B5EF4-FFF2-40B4-BE49-F238E27FC236}">
                <a16:creationId xmlns:a16="http://schemas.microsoft.com/office/drawing/2014/main" id="{A57092CA-9EC7-4B42-B755-54BE7F7695AE}"/>
              </a:ext>
            </a:extLst>
          </p:cNvPr>
          <p:cNvSpPr txBox="1"/>
          <p:nvPr/>
        </p:nvSpPr>
        <p:spPr>
          <a:xfrm>
            <a:off x="1115778" y="2678675"/>
            <a:ext cx="2625749" cy="646331"/>
          </a:xfrm>
          <a:prstGeom prst="rect">
            <a:avLst/>
          </a:prstGeom>
          <a:noFill/>
        </p:spPr>
        <p:txBody>
          <a:bodyPr wrap="square" rtlCol="0">
            <a:spAutoFit/>
          </a:bodyPr>
          <a:lstStyle/>
          <a:p>
            <a:pPr algn="r"/>
            <a:r>
              <a:rPr lang="en-US" b="1" dirty="0">
                <a:solidFill>
                  <a:srgbClr val="474747"/>
                </a:solidFill>
                <a:latin typeface="Meta Offc Pro Normal" panose="020B0504030101020102" pitchFamily="34" charset="0"/>
              </a:rPr>
              <a:t>Build</a:t>
            </a:r>
          </a:p>
          <a:p>
            <a:pPr algn="r"/>
            <a:r>
              <a:rPr lang="en-US" dirty="0">
                <a:solidFill>
                  <a:srgbClr val="474747"/>
                </a:solidFill>
                <a:latin typeface="Meta Offc Pro Normal" panose="020B0504030101020102" pitchFamily="34" charset="0"/>
              </a:rPr>
              <a:t>for customer trust</a:t>
            </a:r>
            <a:endParaRPr lang="en-US" dirty="0">
              <a:solidFill>
                <a:srgbClr val="474747"/>
              </a:solidFill>
              <a:latin typeface="Meta Offc Pro Normal" panose="020B0504030101020102" pitchFamily="34" charset="0"/>
              <a:cs typeface="Arial" panose="020B0604020202020204" pitchFamily="34" charset="0"/>
            </a:endParaRPr>
          </a:p>
        </p:txBody>
      </p:sp>
      <p:sp>
        <p:nvSpPr>
          <p:cNvPr id="16" name="Title 1">
            <a:extLst>
              <a:ext uri="{FF2B5EF4-FFF2-40B4-BE49-F238E27FC236}">
                <a16:creationId xmlns:a16="http://schemas.microsoft.com/office/drawing/2014/main" id="{A40080DF-20D3-2E40-AF13-447829986176}"/>
              </a:ext>
            </a:extLst>
          </p:cNvPr>
          <p:cNvSpPr txBox="1"/>
          <p:nvPr/>
        </p:nvSpPr>
        <p:spPr>
          <a:xfrm>
            <a:off x="1050271" y="5539200"/>
            <a:ext cx="2625749" cy="646331"/>
          </a:xfrm>
          <a:prstGeom prst="rect">
            <a:avLst/>
          </a:prstGeom>
          <a:noFill/>
        </p:spPr>
        <p:txBody>
          <a:bodyPr wrap="square" rtlCol="0">
            <a:spAutoFit/>
          </a:bodyPr>
          <a:lstStyle/>
          <a:p>
            <a:pPr algn="r"/>
            <a:r>
              <a:rPr lang="en-US" b="1" dirty="0">
                <a:solidFill>
                  <a:srgbClr val="474747"/>
                </a:solidFill>
                <a:latin typeface="Meta Offc Pro Normal" panose="020B0504030101020102" pitchFamily="34" charset="0"/>
              </a:rPr>
              <a:t>Enable</a:t>
            </a:r>
          </a:p>
          <a:p>
            <a:pPr algn="r"/>
            <a:r>
              <a:rPr lang="en-US" dirty="0">
                <a:solidFill>
                  <a:srgbClr val="474747"/>
                </a:solidFill>
                <a:latin typeface="Meta Offc Pro Normal" panose="020B0504030101020102" pitchFamily="34" charset="0"/>
              </a:rPr>
              <a:t>self service</a:t>
            </a:r>
            <a:endParaRPr lang="id-ID" dirty="0">
              <a:solidFill>
                <a:srgbClr val="474747"/>
              </a:solidFill>
              <a:latin typeface="Meta Offc Pro Normal" panose="020B0504030101020102" pitchFamily="34" charset="0"/>
            </a:endParaRPr>
          </a:p>
        </p:txBody>
      </p:sp>
      <p:sp>
        <p:nvSpPr>
          <p:cNvPr id="6" name="Freeform 5">
            <a:extLst>
              <a:ext uri="{FF2B5EF4-FFF2-40B4-BE49-F238E27FC236}">
                <a16:creationId xmlns:a16="http://schemas.microsoft.com/office/drawing/2014/main" id="{44DE7769-92D0-D74A-A195-749BA429EBBA}"/>
              </a:ext>
            </a:extLst>
          </p:cNvPr>
          <p:cNvSpPr>
            <a:spLocks/>
          </p:cNvSpPr>
          <p:nvPr/>
        </p:nvSpPr>
        <p:spPr bwMode="auto">
          <a:xfrm>
            <a:off x="4229590" y="2654283"/>
            <a:ext cx="2197029" cy="1724929"/>
          </a:xfrm>
          <a:custGeom>
            <a:avLst/>
            <a:gdLst>
              <a:gd name="T0" fmla="*/ 962 w 1101"/>
              <a:gd name="T1" fmla="*/ 330 h 865"/>
              <a:gd name="T2" fmla="*/ 865 w 1101"/>
              <a:gd name="T3" fmla="*/ 369 h 865"/>
              <a:gd name="T4" fmla="*/ 865 w 1101"/>
              <a:gd name="T5" fmla="*/ 0 h 865"/>
              <a:gd name="T6" fmla="*/ 0 w 1101"/>
              <a:gd name="T7" fmla="*/ 865 h 865"/>
              <a:gd name="T8" fmla="*/ 342 w 1101"/>
              <a:gd name="T9" fmla="*/ 865 h 865"/>
              <a:gd name="T10" fmla="*/ 327 w 1101"/>
              <a:gd name="T11" fmla="*/ 799 h 865"/>
              <a:gd name="T12" fmla="*/ 484 w 1101"/>
              <a:gd name="T13" fmla="*/ 642 h 865"/>
              <a:gd name="T14" fmla="*/ 642 w 1101"/>
              <a:gd name="T15" fmla="*/ 799 h 865"/>
              <a:gd name="T16" fmla="*/ 627 w 1101"/>
              <a:gd name="T17" fmla="*/ 865 h 865"/>
              <a:gd name="T18" fmla="*/ 865 w 1101"/>
              <a:gd name="T19" fmla="*/ 865 h 865"/>
              <a:gd name="T20" fmla="*/ 865 w 1101"/>
              <a:gd name="T21" fmla="*/ 570 h 865"/>
              <a:gd name="T22" fmla="*/ 962 w 1101"/>
              <a:gd name="T23" fmla="*/ 609 h 865"/>
              <a:gd name="T24" fmla="*/ 1101 w 1101"/>
              <a:gd name="T25" fmla="*/ 470 h 865"/>
              <a:gd name="T26" fmla="*/ 962 w 1101"/>
              <a:gd name="T27" fmla="*/ 33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1" h="865">
                <a:moveTo>
                  <a:pt x="962" y="330"/>
                </a:moveTo>
                <a:cubicBezTo>
                  <a:pt x="924" y="330"/>
                  <a:pt x="890" y="345"/>
                  <a:pt x="865" y="369"/>
                </a:cubicBezTo>
                <a:cubicBezTo>
                  <a:pt x="865" y="0"/>
                  <a:pt x="865" y="0"/>
                  <a:pt x="865" y="0"/>
                </a:cubicBezTo>
                <a:cubicBezTo>
                  <a:pt x="390" y="6"/>
                  <a:pt x="6" y="390"/>
                  <a:pt x="0" y="865"/>
                </a:cubicBezTo>
                <a:cubicBezTo>
                  <a:pt x="342" y="865"/>
                  <a:pt x="342" y="865"/>
                  <a:pt x="342" y="865"/>
                </a:cubicBezTo>
                <a:cubicBezTo>
                  <a:pt x="332" y="845"/>
                  <a:pt x="327" y="823"/>
                  <a:pt x="327" y="799"/>
                </a:cubicBezTo>
                <a:cubicBezTo>
                  <a:pt x="327" y="712"/>
                  <a:pt x="398" y="642"/>
                  <a:pt x="484" y="642"/>
                </a:cubicBezTo>
                <a:cubicBezTo>
                  <a:pt x="571" y="642"/>
                  <a:pt x="642" y="712"/>
                  <a:pt x="642" y="799"/>
                </a:cubicBezTo>
                <a:cubicBezTo>
                  <a:pt x="642" y="823"/>
                  <a:pt x="636" y="845"/>
                  <a:pt x="627" y="865"/>
                </a:cubicBezTo>
                <a:cubicBezTo>
                  <a:pt x="865" y="865"/>
                  <a:pt x="865" y="865"/>
                  <a:pt x="865" y="865"/>
                </a:cubicBezTo>
                <a:cubicBezTo>
                  <a:pt x="865" y="570"/>
                  <a:pt x="865" y="570"/>
                  <a:pt x="865" y="570"/>
                </a:cubicBezTo>
                <a:cubicBezTo>
                  <a:pt x="890" y="594"/>
                  <a:pt x="924" y="609"/>
                  <a:pt x="962" y="609"/>
                </a:cubicBezTo>
                <a:cubicBezTo>
                  <a:pt x="1039" y="609"/>
                  <a:pt x="1101" y="547"/>
                  <a:pt x="1101" y="470"/>
                </a:cubicBezTo>
                <a:cubicBezTo>
                  <a:pt x="1101" y="392"/>
                  <a:pt x="1039" y="330"/>
                  <a:pt x="962" y="330"/>
                </a:cubicBezTo>
                <a:close/>
              </a:path>
            </a:pathLst>
          </a:custGeom>
          <a:solidFill>
            <a:srgbClr val="FF600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6">
            <a:extLst>
              <a:ext uri="{FF2B5EF4-FFF2-40B4-BE49-F238E27FC236}">
                <a16:creationId xmlns:a16="http://schemas.microsoft.com/office/drawing/2014/main" id="{A6001D9C-28A5-B14C-9FE2-48054B71C64F}"/>
              </a:ext>
            </a:extLst>
          </p:cNvPr>
          <p:cNvSpPr>
            <a:spLocks/>
          </p:cNvSpPr>
          <p:nvPr/>
        </p:nvSpPr>
        <p:spPr bwMode="auto">
          <a:xfrm>
            <a:off x="5991116" y="2654283"/>
            <a:ext cx="1737129" cy="2195809"/>
          </a:xfrm>
          <a:custGeom>
            <a:avLst/>
            <a:gdLst>
              <a:gd name="T0" fmla="*/ 870 w 870"/>
              <a:gd name="T1" fmla="*/ 865 h 1101"/>
              <a:gd name="T2" fmla="*/ 0 w 870"/>
              <a:gd name="T3" fmla="*/ 0 h 1101"/>
              <a:gd name="T4" fmla="*/ 0 w 870"/>
              <a:gd name="T5" fmla="*/ 333 h 1101"/>
              <a:gd name="T6" fmla="*/ 79 w 870"/>
              <a:gd name="T7" fmla="*/ 312 h 1101"/>
              <a:gd name="T8" fmla="*/ 236 w 870"/>
              <a:gd name="T9" fmla="*/ 470 h 1101"/>
              <a:gd name="T10" fmla="*/ 79 w 870"/>
              <a:gd name="T11" fmla="*/ 627 h 1101"/>
              <a:gd name="T12" fmla="*/ 0 w 870"/>
              <a:gd name="T13" fmla="*/ 606 h 1101"/>
              <a:gd name="T14" fmla="*/ 0 w 870"/>
              <a:gd name="T15" fmla="*/ 865 h 1101"/>
              <a:gd name="T16" fmla="*/ 299 w 870"/>
              <a:gd name="T17" fmla="*/ 865 h 1101"/>
              <a:gd name="T18" fmla="*/ 260 w 870"/>
              <a:gd name="T19" fmla="*/ 962 h 1101"/>
              <a:gd name="T20" fmla="*/ 400 w 870"/>
              <a:gd name="T21" fmla="*/ 1101 h 1101"/>
              <a:gd name="T22" fmla="*/ 540 w 870"/>
              <a:gd name="T23" fmla="*/ 962 h 1101"/>
              <a:gd name="T24" fmla="*/ 501 w 870"/>
              <a:gd name="T25" fmla="*/ 865 h 1101"/>
              <a:gd name="T26" fmla="*/ 870 w 870"/>
              <a:gd name="T27" fmla="*/ 8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0" h="1101">
                <a:moveTo>
                  <a:pt x="870" y="865"/>
                </a:moveTo>
                <a:cubicBezTo>
                  <a:pt x="864" y="388"/>
                  <a:pt x="478" y="3"/>
                  <a:pt x="0" y="0"/>
                </a:cubicBezTo>
                <a:cubicBezTo>
                  <a:pt x="0" y="333"/>
                  <a:pt x="0" y="333"/>
                  <a:pt x="0" y="333"/>
                </a:cubicBezTo>
                <a:cubicBezTo>
                  <a:pt x="23" y="320"/>
                  <a:pt x="50" y="312"/>
                  <a:pt x="79" y="312"/>
                </a:cubicBezTo>
                <a:cubicBezTo>
                  <a:pt x="165" y="312"/>
                  <a:pt x="236" y="383"/>
                  <a:pt x="236" y="470"/>
                </a:cubicBezTo>
                <a:cubicBezTo>
                  <a:pt x="236" y="556"/>
                  <a:pt x="165" y="627"/>
                  <a:pt x="79" y="627"/>
                </a:cubicBezTo>
                <a:cubicBezTo>
                  <a:pt x="50" y="627"/>
                  <a:pt x="23" y="619"/>
                  <a:pt x="0" y="606"/>
                </a:cubicBezTo>
                <a:cubicBezTo>
                  <a:pt x="0" y="865"/>
                  <a:pt x="0" y="865"/>
                  <a:pt x="0" y="865"/>
                </a:cubicBezTo>
                <a:cubicBezTo>
                  <a:pt x="299" y="865"/>
                  <a:pt x="299" y="865"/>
                  <a:pt x="299" y="865"/>
                </a:cubicBezTo>
                <a:cubicBezTo>
                  <a:pt x="275" y="890"/>
                  <a:pt x="260" y="924"/>
                  <a:pt x="260" y="962"/>
                </a:cubicBezTo>
                <a:cubicBezTo>
                  <a:pt x="260" y="1039"/>
                  <a:pt x="323" y="1101"/>
                  <a:pt x="400" y="1101"/>
                </a:cubicBezTo>
                <a:cubicBezTo>
                  <a:pt x="477" y="1101"/>
                  <a:pt x="540" y="1039"/>
                  <a:pt x="540" y="962"/>
                </a:cubicBezTo>
                <a:cubicBezTo>
                  <a:pt x="540" y="924"/>
                  <a:pt x="525" y="890"/>
                  <a:pt x="501" y="865"/>
                </a:cubicBezTo>
                <a:lnTo>
                  <a:pt x="870" y="865"/>
                </a:lnTo>
                <a:close/>
              </a:path>
            </a:pathLst>
          </a:custGeom>
          <a:solidFill>
            <a:srgbClr val="FF6000">
              <a:alpha val="74902"/>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8BEAF2-25EB-E948-989B-F513D13DD310}"/>
              </a:ext>
            </a:extLst>
          </p:cNvPr>
          <p:cNvSpPr>
            <a:spLocks/>
          </p:cNvSpPr>
          <p:nvPr/>
        </p:nvSpPr>
        <p:spPr bwMode="auto">
          <a:xfrm>
            <a:off x="4229590" y="3968109"/>
            <a:ext cx="1726150" cy="2182390"/>
          </a:xfrm>
          <a:custGeom>
            <a:avLst/>
            <a:gdLst>
              <a:gd name="T0" fmla="*/ 788 w 865"/>
              <a:gd name="T1" fmla="*/ 479 h 1094"/>
              <a:gd name="T2" fmla="*/ 865 w 865"/>
              <a:gd name="T3" fmla="*/ 500 h 1094"/>
              <a:gd name="T4" fmla="*/ 865 w 865"/>
              <a:gd name="T5" fmla="*/ 224 h 1094"/>
              <a:gd name="T6" fmla="*/ 596 w 865"/>
              <a:gd name="T7" fmla="*/ 224 h 1094"/>
              <a:gd name="T8" fmla="*/ 624 w 865"/>
              <a:gd name="T9" fmla="*/ 140 h 1094"/>
              <a:gd name="T10" fmla="*/ 484 w 865"/>
              <a:gd name="T11" fmla="*/ 0 h 1094"/>
              <a:gd name="T12" fmla="*/ 345 w 865"/>
              <a:gd name="T13" fmla="*/ 140 h 1094"/>
              <a:gd name="T14" fmla="*/ 373 w 865"/>
              <a:gd name="T15" fmla="*/ 224 h 1094"/>
              <a:gd name="T16" fmla="*/ 0 w 865"/>
              <a:gd name="T17" fmla="*/ 224 h 1094"/>
              <a:gd name="T18" fmla="*/ 865 w 865"/>
              <a:gd name="T19" fmla="*/ 1094 h 1094"/>
              <a:gd name="T20" fmla="*/ 865 w 865"/>
              <a:gd name="T21" fmla="*/ 773 h 1094"/>
              <a:gd name="T22" fmla="*/ 788 w 865"/>
              <a:gd name="T23" fmla="*/ 794 h 1094"/>
              <a:gd name="T24" fmla="*/ 631 w 865"/>
              <a:gd name="T25" fmla="*/ 637 h 1094"/>
              <a:gd name="T26" fmla="*/ 788 w 865"/>
              <a:gd name="T27" fmla="*/ 479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5" h="1094">
                <a:moveTo>
                  <a:pt x="788" y="479"/>
                </a:moveTo>
                <a:cubicBezTo>
                  <a:pt x="816" y="479"/>
                  <a:pt x="842" y="487"/>
                  <a:pt x="865" y="500"/>
                </a:cubicBezTo>
                <a:cubicBezTo>
                  <a:pt x="865" y="224"/>
                  <a:pt x="865" y="224"/>
                  <a:pt x="865" y="224"/>
                </a:cubicBezTo>
                <a:cubicBezTo>
                  <a:pt x="596" y="224"/>
                  <a:pt x="596" y="224"/>
                  <a:pt x="596" y="224"/>
                </a:cubicBezTo>
                <a:cubicBezTo>
                  <a:pt x="614" y="201"/>
                  <a:pt x="624" y="172"/>
                  <a:pt x="624" y="140"/>
                </a:cubicBezTo>
                <a:cubicBezTo>
                  <a:pt x="624" y="63"/>
                  <a:pt x="562" y="0"/>
                  <a:pt x="484" y="0"/>
                </a:cubicBezTo>
                <a:cubicBezTo>
                  <a:pt x="407" y="0"/>
                  <a:pt x="345" y="63"/>
                  <a:pt x="345" y="140"/>
                </a:cubicBezTo>
                <a:cubicBezTo>
                  <a:pt x="345" y="172"/>
                  <a:pt x="355" y="201"/>
                  <a:pt x="373" y="224"/>
                </a:cubicBezTo>
                <a:cubicBezTo>
                  <a:pt x="0" y="224"/>
                  <a:pt x="0" y="224"/>
                  <a:pt x="0" y="224"/>
                </a:cubicBezTo>
                <a:cubicBezTo>
                  <a:pt x="3" y="702"/>
                  <a:pt x="388" y="1088"/>
                  <a:pt x="865" y="1094"/>
                </a:cubicBezTo>
                <a:cubicBezTo>
                  <a:pt x="865" y="773"/>
                  <a:pt x="865" y="773"/>
                  <a:pt x="865" y="773"/>
                </a:cubicBezTo>
                <a:cubicBezTo>
                  <a:pt x="842" y="786"/>
                  <a:pt x="816" y="794"/>
                  <a:pt x="788" y="794"/>
                </a:cubicBezTo>
                <a:cubicBezTo>
                  <a:pt x="701" y="794"/>
                  <a:pt x="631" y="723"/>
                  <a:pt x="631" y="637"/>
                </a:cubicBezTo>
                <a:cubicBezTo>
                  <a:pt x="631" y="550"/>
                  <a:pt x="701" y="479"/>
                  <a:pt x="788" y="479"/>
                </a:cubicBezTo>
                <a:close/>
              </a:path>
            </a:pathLst>
          </a:custGeom>
          <a:solidFill>
            <a:srgbClr val="FF6000">
              <a:alpha val="50196"/>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7C46F542-9C30-6F49-B38E-B20165106621}"/>
              </a:ext>
            </a:extLst>
          </p:cNvPr>
          <p:cNvSpPr>
            <a:spLocks/>
          </p:cNvSpPr>
          <p:nvPr/>
        </p:nvSpPr>
        <p:spPr bwMode="auto">
          <a:xfrm>
            <a:off x="5522678" y="4415810"/>
            <a:ext cx="2205567" cy="1734689"/>
          </a:xfrm>
          <a:custGeom>
            <a:avLst/>
            <a:gdLst>
              <a:gd name="T0" fmla="*/ 771 w 1105"/>
              <a:gd name="T1" fmla="*/ 0 h 870"/>
              <a:gd name="T2" fmla="*/ 792 w 1105"/>
              <a:gd name="T3" fmla="*/ 79 h 870"/>
              <a:gd name="T4" fmla="*/ 635 w 1105"/>
              <a:gd name="T5" fmla="*/ 236 h 870"/>
              <a:gd name="T6" fmla="*/ 478 w 1105"/>
              <a:gd name="T7" fmla="*/ 79 h 870"/>
              <a:gd name="T8" fmla="*/ 499 w 1105"/>
              <a:gd name="T9" fmla="*/ 0 h 870"/>
              <a:gd name="T10" fmla="*/ 235 w 1105"/>
              <a:gd name="T11" fmla="*/ 0 h 870"/>
              <a:gd name="T12" fmla="*/ 235 w 1105"/>
              <a:gd name="T13" fmla="*/ 311 h 870"/>
              <a:gd name="T14" fmla="*/ 140 w 1105"/>
              <a:gd name="T15" fmla="*/ 273 h 870"/>
              <a:gd name="T16" fmla="*/ 0 w 1105"/>
              <a:gd name="T17" fmla="*/ 413 h 870"/>
              <a:gd name="T18" fmla="*/ 140 w 1105"/>
              <a:gd name="T19" fmla="*/ 552 h 870"/>
              <a:gd name="T20" fmla="*/ 235 w 1105"/>
              <a:gd name="T21" fmla="*/ 514 h 870"/>
              <a:gd name="T22" fmla="*/ 235 w 1105"/>
              <a:gd name="T23" fmla="*/ 870 h 870"/>
              <a:gd name="T24" fmla="*/ 1105 w 1105"/>
              <a:gd name="T25" fmla="*/ 0 h 870"/>
              <a:gd name="T26" fmla="*/ 771 w 1105"/>
              <a:gd name="T27"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5" h="870">
                <a:moveTo>
                  <a:pt x="771" y="0"/>
                </a:moveTo>
                <a:cubicBezTo>
                  <a:pt x="785" y="23"/>
                  <a:pt x="792" y="50"/>
                  <a:pt x="792" y="79"/>
                </a:cubicBezTo>
                <a:cubicBezTo>
                  <a:pt x="792" y="165"/>
                  <a:pt x="722" y="236"/>
                  <a:pt x="635" y="236"/>
                </a:cubicBezTo>
                <a:cubicBezTo>
                  <a:pt x="548" y="236"/>
                  <a:pt x="478" y="165"/>
                  <a:pt x="478" y="79"/>
                </a:cubicBezTo>
                <a:cubicBezTo>
                  <a:pt x="478" y="50"/>
                  <a:pt x="485" y="23"/>
                  <a:pt x="499" y="0"/>
                </a:cubicBezTo>
                <a:cubicBezTo>
                  <a:pt x="235" y="0"/>
                  <a:pt x="235" y="0"/>
                  <a:pt x="235" y="0"/>
                </a:cubicBezTo>
                <a:cubicBezTo>
                  <a:pt x="235" y="311"/>
                  <a:pt x="235" y="311"/>
                  <a:pt x="235" y="311"/>
                </a:cubicBezTo>
                <a:cubicBezTo>
                  <a:pt x="210" y="287"/>
                  <a:pt x="177" y="273"/>
                  <a:pt x="140" y="273"/>
                </a:cubicBezTo>
                <a:cubicBezTo>
                  <a:pt x="63" y="273"/>
                  <a:pt x="0" y="336"/>
                  <a:pt x="0" y="413"/>
                </a:cubicBezTo>
                <a:cubicBezTo>
                  <a:pt x="0" y="490"/>
                  <a:pt x="63" y="552"/>
                  <a:pt x="140" y="552"/>
                </a:cubicBezTo>
                <a:cubicBezTo>
                  <a:pt x="177" y="552"/>
                  <a:pt x="210" y="538"/>
                  <a:pt x="235" y="514"/>
                </a:cubicBezTo>
                <a:cubicBezTo>
                  <a:pt x="235" y="870"/>
                  <a:pt x="235" y="870"/>
                  <a:pt x="235" y="870"/>
                </a:cubicBezTo>
                <a:cubicBezTo>
                  <a:pt x="714" y="867"/>
                  <a:pt x="1102" y="479"/>
                  <a:pt x="1105" y="0"/>
                </a:cubicBezTo>
                <a:lnTo>
                  <a:pt x="771" y="0"/>
                </a:lnTo>
                <a:close/>
              </a:path>
            </a:pathLst>
          </a:custGeom>
          <a:solidFill>
            <a:srgbClr val="FF6000">
              <a:alpha val="25098"/>
            </a:srgb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 name="Group 17">
            <a:extLst>
              <a:ext uri="{FF2B5EF4-FFF2-40B4-BE49-F238E27FC236}">
                <a16:creationId xmlns:a16="http://schemas.microsoft.com/office/drawing/2014/main" id="{DA907F02-EAA8-6849-9D33-F91F58F73AF6}"/>
              </a:ext>
            </a:extLst>
          </p:cNvPr>
          <p:cNvGrpSpPr/>
          <p:nvPr/>
        </p:nvGrpSpPr>
        <p:grpSpPr>
          <a:xfrm>
            <a:off x="3877572" y="3001841"/>
            <a:ext cx="651002" cy="237200"/>
            <a:chOff x="3321130" y="2095999"/>
            <a:chExt cx="941408" cy="343013"/>
          </a:xfrm>
        </p:grpSpPr>
        <p:cxnSp>
          <p:nvCxnSpPr>
            <p:cNvPr id="19" name="Straight Connector 18">
              <a:extLst>
                <a:ext uri="{FF2B5EF4-FFF2-40B4-BE49-F238E27FC236}">
                  <a16:creationId xmlns:a16="http://schemas.microsoft.com/office/drawing/2014/main" id="{52B436F6-A3BE-A148-B749-C3B0BA6A3020}"/>
                </a:ext>
              </a:extLst>
            </p:cNvPr>
            <p:cNvCxnSpPr/>
            <p:nvPr/>
          </p:nvCxnSpPr>
          <p:spPr>
            <a:xfrm flipH="1" flipV="1">
              <a:off x="3919525" y="2095999"/>
              <a:ext cx="343013" cy="343013"/>
            </a:xfrm>
            <a:prstGeom prst="line">
              <a:avLst/>
            </a:prstGeom>
            <a:ln w="19050">
              <a:solidFill>
                <a:srgbClr val="FF6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CF11383-1E02-D24D-9774-6197F28D4C43}"/>
                </a:ext>
              </a:extLst>
            </p:cNvPr>
            <p:cNvCxnSpPr/>
            <p:nvPr/>
          </p:nvCxnSpPr>
          <p:spPr>
            <a:xfrm flipH="1">
              <a:off x="3321130" y="2095999"/>
              <a:ext cx="599260" cy="0"/>
            </a:xfrm>
            <a:prstGeom prst="straightConnector1">
              <a:avLst/>
            </a:prstGeom>
            <a:ln w="19050">
              <a:solidFill>
                <a:srgbClr val="FF6000"/>
              </a:solidFill>
              <a:tailEnd type="ova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A96B467F-59F8-2A49-9D96-B249450B3455}"/>
              </a:ext>
            </a:extLst>
          </p:cNvPr>
          <p:cNvGrpSpPr/>
          <p:nvPr/>
        </p:nvGrpSpPr>
        <p:grpSpPr>
          <a:xfrm flipH="1">
            <a:off x="7402744" y="3001841"/>
            <a:ext cx="651002" cy="237200"/>
            <a:chOff x="3321130" y="2095999"/>
            <a:chExt cx="941408" cy="343013"/>
          </a:xfrm>
        </p:grpSpPr>
        <p:cxnSp>
          <p:nvCxnSpPr>
            <p:cNvPr id="22" name="Straight Connector 21">
              <a:extLst>
                <a:ext uri="{FF2B5EF4-FFF2-40B4-BE49-F238E27FC236}">
                  <a16:creationId xmlns:a16="http://schemas.microsoft.com/office/drawing/2014/main" id="{07CA2D97-48CD-3347-B6B7-1B341CE59FCF}"/>
                </a:ext>
              </a:extLst>
            </p:cNvPr>
            <p:cNvCxnSpPr/>
            <p:nvPr/>
          </p:nvCxnSpPr>
          <p:spPr>
            <a:xfrm flipH="1" flipV="1">
              <a:off x="3919525" y="2095999"/>
              <a:ext cx="343013" cy="343013"/>
            </a:xfrm>
            <a:prstGeom prst="line">
              <a:avLst/>
            </a:prstGeom>
            <a:ln w="19050">
              <a:solidFill>
                <a:srgbClr val="FF6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69A080B-05B2-9048-B0B3-450410292696}"/>
                </a:ext>
              </a:extLst>
            </p:cNvPr>
            <p:cNvCxnSpPr/>
            <p:nvPr/>
          </p:nvCxnSpPr>
          <p:spPr>
            <a:xfrm flipH="1">
              <a:off x="3321130" y="2095999"/>
              <a:ext cx="599260" cy="0"/>
            </a:xfrm>
            <a:prstGeom prst="straightConnector1">
              <a:avLst/>
            </a:prstGeom>
            <a:ln w="19050">
              <a:solidFill>
                <a:srgbClr val="FF6000"/>
              </a:solidFill>
              <a:tailEnd type="ova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E36994F-E0E7-6140-8D74-6FA94A21E645}"/>
              </a:ext>
            </a:extLst>
          </p:cNvPr>
          <p:cNvGrpSpPr/>
          <p:nvPr/>
        </p:nvGrpSpPr>
        <p:grpSpPr>
          <a:xfrm rot="10800000">
            <a:off x="7402744" y="5625167"/>
            <a:ext cx="651002" cy="237200"/>
            <a:chOff x="3321130" y="2095999"/>
            <a:chExt cx="941408" cy="343013"/>
          </a:xfrm>
        </p:grpSpPr>
        <p:cxnSp>
          <p:nvCxnSpPr>
            <p:cNvPr id="25" name="Straight Connector 24">
              <a:extLst>
                <a:ext uri="{FF2B5EF4-FFF2-40B4-BE49-F238E27FC236}">
                  <a16:creationId xmlns:a16="http://schemas.microsoft.com/office/drawing/2014/main" id="{B3EE5193-93D6-5344-9989-D30727CEF020}"/>
                </a:ext>
              </a:extLst>
            </p:cNvPr>
            <p:cNvCxnSpPr/>
            <p:nvPr/>
          </p:nvCxnSpPr>
          <p:spPr>
            <a:xfrm flipH="1" flipV="1">
              <a:off x="3919525" y="2095999"/>
              <a:ext cx="343013" cy="343013"/>
            </a:xfrm>
            <a:prstGeom prst="line">
              <a:avLst/>
            </a:prstGeom>
            <a:ln w="19050">
              <a:solidFill>
                <a:srgbClr val="FF6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6CE991-C77F-2248-98D5-AEE928391D3C}"/>
                </a:ext>
              </a:extLst>
            </p:cNvPr>
            <p:cNvCxnSpPr/>
            <p:nvPr/>
          </p:nvCxnSpPr>
          <p:spPr>
            <a:xfrm flipH="1">
              <a:off x="3321130" y="2095999"/>
              <a:ext cx="599260" cy="0"/>
            </a:xfrm>
            <a:prstGeom prst="straightConnector1">
              <a:avLst/>
            </a:prstGeom>
            <a:ln w="19050">
              <a:solidFill>
                <a:srgbClr val="FF6000"/>
              </a:solidFill>
              <a:tailEnd type="ova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35CE38C6-0487-224B-8DA1-EE82D0EC6020}"/>
              </a:ext>
            </a:extLst>
          </p:cNvPr>
          <p:cNvGrpSpPr/>
          <p:nvPr/>
        </p:nvGrpSpPr>
        <p:grpSpPr>
          <a:xfrm rot="10800000" flipH="1">
            <a:off x="3877572" y="5625167"/>
            <a:ext cx="651002" cy="237200"/>
            <a:chOff x="3321130" y="2095999"/>
            <a:chExt cx="941408" cy="343013"/>
          </a:xfrm>
        </p:grpSpPr>
        <p:cxnSp>
          <p:nvCxnSpPr>
            <p:cNvPr id="28" name="Straight Connector 27">
              <a:extLst>
                <a:ext uri="{FF2B5EF4-FFF2-40B4-BE49-F238E27FC236}">
                  <a16:creationId xmlns:a16="http://schemas.microsoft.com/office/drawing/2014/main" id="{DE1E6DAE-9298-D64E-8559-51F16C0AC0C7}"/>
                </a:ext>
              </a:extLst>
            </p:cNvPr>
            <p:cNvCxnSpPr/>
            <p:nvPr/>
          </p:nvCxnSpPr>
          <p:spPr>
            <a:xfrm flipH="1" flipV="1">
              <a:off x="3919525" y="2095999"/>
              <a:ext cx="343013" cy="343013"/>
            </a:xfrm>
            <a:prstGeom prst="line">
              <a:avLst/>
            </a:prstGeom>
            <a:ln w="19050">
              <a:solidFill>
                <a:srgbClr val="FF6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AB7B9E-AAA9-404F-B3F9-F04DF9CC48A7}"/>
                </a:ext>
              </a:extLst>
            </p:cNvPr>
            <p:cNvCxnSpPr/>
            <p:nvPr/>
          </p:nvCxnSpPr>
          <p:spPr>
            <a:xfrm flipH="1">
              <a:off x="3321130" y="2095999"/>
              <a:ext cx="599260" cy="0"/>
            </a:xfrm>
            <a:prstGeom prst="straightConnector1">
              <a:avLst/>
            </a:prstGeom>
            <a:ln w="19050">
              <a:solidFill>
                <a:srgbClr val="FF6000"/>
              </a:solidFill>
              <a:tailEnd type="oval"/>
            </a:ln>
          </p:spPr>
          <p:style>
            <a:lnRef idx="1">
              <a:schemeClr val="accent1"/>
            </a:lnRef>
            <a:fillRef idx="0">
              <a:schemeClr val="accent1"/>
            </a:fillRef>
            <a:effectRef idx="0">
              <a:schemeClr val="accent1"/>
            </a:effectRef>
            <a:fontRef idx="minor">
              <a:schemeClr val="tx1"/>
            </a:fontRef>
          </p:style>
        </p:cxnSp>
      </p:grpSp>
      <p:sp>
        <p:nvSpPr>
          <p:cNvPr id="30" name="Title 1">
            <a:extLst>
              <a:ext uri="{FF2B5EF4-FFF2-40B4-BE49-F238E27FC236}">
                <a16:creationId xmlns:a16="http://schemas.microsoft.com/office/drawing/2014/main" id="{E42CAE52-BC91-AA48-9881-1548E7F7A9A5}"/>
              </a:ext>
            </a:extLst>
          </p:cNvPr>
          <p:cNvSpPr txBox="1"/>
          <p:nvPr/>
        </p:nvSpPr>
        <p:spPr>
          <a:xfrm>
            <a:off x="8290347" y="5539201"/>
            <a:ext cx="2625749" cy="646331"/>
          </a:xfrm>
          <a:prstGeom prst="rect">
            <a:avLst/>
          </a:prstGeom>
          <a:noFill/>
        </p:spPr>
        <p:txBody>
          <a:bodyPr wrap="square" rtlCol="0">
            <a:spAutoFit/>
          </a:bodyPr>
          <a:lstStyle/>
          <a:p>
            <a:r>
              <a:rPr lang="en-US" b="1" dirty="0">
                <a:solidFill>
                  <a:srgbClr val="474747"/>
                </a:solidFill>
                <a:latin typeface="Meta Offc Pro Normal" panose="020B0504030101020102" pitchFamily="34" charset="0"/>
              </a:rPr>
              <a:t>Ensure</a:t>
            </a:r>
          </a:p>
          <a:p>
            <a:r>
              <a:rPr lang="en-US" dirty="0">
                <a:solidFill>
                  <a:srgbClr val="474747"/>
                </a:solidFill>
                <a:latin typeface="Meta Offc Pro Normal" panose="020B0504030101020102" pitchFamily="34" charset="0"/>
              </a:rPr>
              <a:t>scale</a:t>
            </a:r>
            <a:endParaRPr lang="id-ID" dirty="0">
              <a:solidFill>
                <a:srgbClr val="474747"/>
              </a:solidFill>
              <a:latin typeface="Meta Offc Pro Normal" panose="020B0504030101020102" pitchFamily="34" charset="0"/>
            </a:endParaRPr>
          </a:p>
        </p:txBody>
      </p:sp>
      <p:sp>
        <p:nvSpPr>
          <p:cNvPr id="31" name="Rounded Rectangle 30">
            <a:extLst>
              <a:ext uri="{FF2B5EF4-FFF2-40B4-BE49-F238E27FC236}">
                <a16:creationId xmlns:a16="http://schemas.microsoft.com/office/drawing/2014/main" id="{B1D99599-095D-284F-BC26-E1CA3015A5EE}"/>
              </a:ext>
            </a:extLst>
          </p:cNvPr>
          <p:cNvSpPr/>
          <p:nvPr/>
        </p:nvSpPr>
        <p:spPr>
          <a:xfrm>
            <a:off x="11567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32" name="Rounded Rectangle 31">
            <a:extLst>
              <a:ext uri="{FF2B5EF4-FFF2-40B4-BE49-F238E27FC236}">
                <a16:creationId xmlns:a16="http://schemas.microsoft.com/office/drawing/2014/main" id="{6926E229-8B0E-DF43-8747-4425A007D4FE}"/>
              </a:ext>
            </a:extLst>
          </p:cNvPr>
          <p:cNvSpPr/>
          <p:nvPr/>
        </p:nvSpPr>
        <p:spPr>
          <a:xfrm>
            <a:off x="457200"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33" name="Rounded Rectangle 32">
            <a:extLst>
              <a:ext uri="{FF2B5EF4-FFF2-40B4-BE49-F238E27FC236}">
                <a16:creationId xmlns:a16="http://schemas.microsoft.com/office/drawing/2014/main" id="{29BC2628-5512-F847-9AF8-B29BAE6D918A}"/>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34" name="Rounded Rectangle 33">
            <a:extLst>
              <a:ext uri="{FF2B5EF4-FFF2-40B4-BE49-F238E27FC236}">
                <a16:creationId xmlns:a16="http://schemas.microsoft.com/office/drawing/2014/main" id="{4540831D-1BDA-E848-88DD-FF9B55D1F1B1}"/>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35" name="Rounded Rectangle 34">
            <a:extLst>
              <a:ext uri="{FF2B5EF4-FFF2-40B4-BE49-F238E27FC236}">
                <a16:creationId xmlns:a16="http://schemas.microsoft.com/office/drawing/2014/main" id="{5741659A-032E-6143-A378-FD3709984CAF}"/>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36" name="Rounded Rectangle 35">
            <a:extLst>
              <a:ext uri="{FF2B5EF4-FFF2-40B4-BE49-F238E27FC236}">
                <a16:creationId xmlns:a16="http://schemas.microsoft.com/office/drawing/2014/main" id="{63C93203-EEAD-AE49-A715-58C05408DA6C}"/>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2837484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38C870-D34E-1249-A645-824881FFE278}"/>
              </a:ext>
            </a:extLst>
          </p:cNvPr>
          <p:cNvSpPr>
            <a:spLocks noGrp="1"/>
          </p:cNvSpPr>
          <p:nvPr>
            <p:ph type="body" sz="quarter" idx="10"/>
          </p:nvPr>
        </p:nvSpPr>
        <p:spPr/>
        <p:txBody>
          <a:bodyPr/>
          <a:lstStyle/>
          <a:p>
            <a:r>
              <a:rPr lang="en-US" dirty="0"/>
              <a:t>Analytics is altering attributes necessary to build a successful business</a:t>
            </a:r>
            <a:br>
              <a:rPr lang="en-US" dirty="0"/>
            </a:br>
            <a:r>
              <a:rPr lang="en-US" dirty="0"/>
              <a:t>in financial services.</a:t>
            </a:r>
          </a:p>
        </p:txBody>
      </p:sp>
      <p:graphicFrame>
        <p:nvGraphicFramePr>
          <p:cNvPr id="4" name="Table 3">
            <a:extLst>
              <a:ext uri="{FF2B5EF4-FFF2-40B4-BE49-F238E27FC236}">
                <a16:creationId xmlns:a16="http://schemas.microsoft.com/office/drawing/2014/main" id="{03A25B3D-8F3F-4448-9690-37A3EB21B571}"/>
              </a:ext>
            </a:extLst>
          </p:cNvPr>
          <p:cNvGraphicFramePr>
            <a:graphicFrameLocks noGrp="1"/>
          </p:cNvGraphicFramePr>
          <p:nvPr>
            <p:extLst>
              <p:ext uri="{D42A27DB-BD31-4B8C-83A1-F6EECF244321}">
                <p14:modId xmlns:p14="http://schemas.microsoft.com/office/powerpoint/2010/main" val="2767120632"/>
              </p:ext>
            </p:extLst>
          </p:nvPr>
        </p:nvGraphicFramePr>
        <p:xfrm>
          <a:off x="1101108" y="2611033"/>
          <a:ext cx="10544552" cy="3276600"/>
        </p:xfrm>
        <a:graphic>
          <a:graphicData uri="http://schemas.openxmlformats.org/drawingml/2006/table">
            <a:tbl>
              <a:tblPr firstRow="1" bandRow="1">
                <a:tableStyleId>{5C22544A-7EE6-4342-B048-85BDC9FD1C3A}</a:tableStyleId>
              </a:tblPr>
              <a:tblGrid>
                <a:gridCol w="5272276">
                  <a:extLst>
                    <a:ext uri="{9D8B030D-6E8A-4147-A177-3AD203B41FA5}">
                      <a16:colId xmlns:a16="http://schemas.microsoft.com/office/drawing/2014/main" val="3258280619"/>
                    </a:ext>
                  </a:extLst>
                </a:gridCol>
                <a:gridCol w="5272276">
                  <a:extLst>
                    <a:ext uri="{9D8B030D-6E8A-4147-A177-3AD203B41FA5}">
                      <a16:colId xmlns:a16="http://schemas.microsoft.com/office/drawing/2014/main" val="3675123239"/>
                    </a:ext>
                  </a:extLst>
                </a:gridCol>
              </a:tblGrid>
              <a:tr h="3099228">
                <a:tc>
                  <a:txBody>
                    <a:bodyPr/>
                    <a:lstStyle/>
                    <a:p>
                      <a:pPr marL="0" indent="0">
                        <a:spcBef>
                          <a:spcPts val="0"/>
                        </a:spcBef>
                        <a:buNone/>
                      </a:pPr>
                      <a:r>
                        <a:rPr lang="en-US" sz="1100" b="1" dirty="0">
                          <a:solidFill>
                            <a:srgbClr val="474747"/>
                          </a:solidFill>
                          <a:latin typeface="Meta Offc Pro Normal" panose="020B0504030101020102" pitchFamily="34" charset="0"/>
                          <a:cs typeface="Arial" panose="020B0604020202020204" pitchFamily="34" charset="0"/>
                        </a:rPr>
                        <a:t>Scale of Assets</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As AI drives operational efficiency, economies of scale alone</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will not sustain cost advantages</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474747"/>
                          </a:solidFill>
                          <a:latin typeface="Meta Offc Pro Normal" panose="020B0504030101020102" pitchFamily="34" charset="0"/>
                          <a:cs typeface="Arial" panose="020B0604020202020204" pitchFamily="34" charset="0"/>
                        </a:rPr>
                        <a:t>Mass Production</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AI allows the scaled distribution of highly-customized</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products and personalized interactions</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474747"/>
                          </a:solidFill>
                          <a:latin typeface="Meta Offc Pro Normal" panose="020B0504030101020102" pitchFamily="34" charset="0"/>
                          <a:cs typeface="Arial" panose="020B0604020202020204" pitchFamily="34" charset="0"/>
                        </a:rPr>
                        <a:t>Exclusivity of Relationships</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Connections are digitized, increasing the importance </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of optimizing the best fit between parties</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474747"/>
                          </a:solidFill>
                          <a:latin typeface="Meta Offc Pro Normal" panose="020B0504030101020102" pitchFamily="34" charset="0"/>
                          <a:cs typeface="Arial" panose="020B0604020202020204" pitchFamily="34" charset="0"/>
                        </a:rPr>
                        <a:t>High Switching Costs</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Continuously improving product performance to offer superior customer outcomes and new value will keep clients engaged</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474747"/>
                          </a:solidFill>
                          <a:latin typeface="Meta Offc Pro Normal" panose="020B0504030101020102" pitchFamily="34" charset="0"/>
                          <a:cs typeface="Arial" panose="020B0604020202020204" pitchFamily="34" charset="0"/>
                        </a:rPr>
                        <a:t>Dependence of Human Ingenuity</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The interplay of strengths across technology</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and talent amplifies performance</a:t>
                      </a:r>
                      <a:endParaRPr lang="en-US" sz="1100" dirty="0">
                        <a:solidFill>
                          <a:srgbClr val="474747"/>
                        </a:solidFill>
                        <a:latin typeface="Meta Offc Pro Normal" panose="020B0504030101020102" pitchFamily="34" charset="0"/>
                      </a:endParaRPr>
                    </a:p>
                  </a:txBody>
                  <a:tcPr marL="0" marR="137160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548A"/>
                          </a:solidFill>
                          <a:latin typeface="Meta Offc Pro Normal" panose="020B0504030101020102" pitchFamily="34" charset="0"/>
                          <a:cs typeface="Arial" panose="020B0604020202020204" pitchFamily="34" charset="0"/>
                        </a:rPr>
                        <a:t>Scale of Data</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As AI drives operational efficiency, economies of scale alone</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will not sustain cost advantages</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00548A"/>
                          </a:solidFill>
                          <a:latin typeface="Meta Offc Pro Normal" panose="020B0504030101020102" pitchFamily="34" charset="0"/>
                          <a:cs typeface="Arial" panose="020B0604020202020204" pitchFamily="34" charset="0"/>
                        </a:rPr>
                        <a:t>Tailored Experiences</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AI allows the scaled distribution of highly-customized</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products and personalized interactions</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00548A"/>
                          </a:solidFill>
                          <a:latin typeface="Meta Offc Pro Normal" panose="020B0504030101020102" pitchFamily="34" charset="0"/>
                          <a:cs typeface="Arial" panose="020B0604020202020204" pitchFamily="34" charset="0"/>
                        </a:rPr>
                        <a:t>Optimization and Matching</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Connections are digitized, increasing the importance </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of optimizing the best fit between parties</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00548A"/>
                          </a:solidFill>
                          <a:latin typeface="Meta Offc Pro Normal" panose="020B0504030101020102" pitchFamily="34" charset="0"/>
                          <a:cs typeface="Arial" panose="020B0604020202020204" pitchFamily="34" charset="0"/>
                        </a:rPr>
                        <a:t>High Retention Benefits</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Continuously improving product performance to offer superior customer outcomes and new value will keep clients engaged</a:t>
                      </a:r>
                    </a:p>
                    <a:p>
                      <a:pPr marL="0" indent="0">
                        <a:spcBef>
                          <a:spcPts val="0"/>
                        </a:spcBef>
                        <a:buNone/>
                      </a:pPr>
                      <a:endParaRPr lang="en-US" sz="11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100" b="1" dirty="0">
                          <a:solidFill>
                            <a:srgbClr val="00548A"/>
                          </a:solidFill>
                          <a:latin typeface="Meta Offc Pro Normal" panose="020B0504030101020102" pitchFamily="34" charset="0"/>
                          <a:cs typeface="Arial" panose="020B0604020202020204" pitchFamily="34" charset="0"/>
                        </a:rPr>
                        <a:t>Value of Augmented Performance</a:t>
                      </a:r>
                    </a:p>
                    <a:p>
                      <a:pPr marL="0" indent="0">
                        <a:spcBef>
                          <a:spcPts val="0"/>
                        </a:spcBef>
                        <a:buNone/>
                      </a:pPr>
                      <a:r>
                        <a:rPr lang="en-US" sz="1100" b="0" dirty="0">
                          <a:solidFill>
                            <a:srgbClr val="474747"/>
                          </a:solidFill>
                          <a:latin typeface="Meta Offc Pro Normal" panose="020B0504030101020102" pitchFamily="34" charset="0"/>
                          <a:cs typeface="Arial" panose="020B0604020202020204" pitchFamily="34" charset="0"/>
                        </a:rPr>
                        <a:t>The interplay of strengths across technology</a:t>
                      </a:r>
                      <a:br>
                        <a:rPr lang="en-US" sz="1100" b="0" dirty="0">
                          <a:solidFill>
                            <a:srgbClr val="474747"/>
                          </a:solidFill>
                          <a:latin typeface="Meta Offc Pro Normal" panose="020B0504030101020102" pitchFamily="34" charset="0"/>
                          <a:cs typeface="Arial" panose="020B0604020202020204" pitchFamily="34" charset="0"/>
                        </a:rPr>
                      </a:br>
                      <a:r>
                        <a:rPr lang="en-US" sz="1100" b="0" dirty="0">
                          <a:solidFill>
                            <a:srgbClr val="474747"/>
                          </a:solidFill>
                          <a:latin typeface="Meta Offc Pro Normal" panose="020B0504030101020102" pitchFamily="34" charset="0"/>
                          <a:cs typeface="Arial" panose="020B0604020202020204" pitchFamily="34" charset="0"/>
                        </a:rPr>
                        <a:t>and talent amplifies performance</a:t>
                      </a:r>
                      <a:endParaRPr lang="en-US" sz="1100" b="0" dirty="0">
                        <a:solidFill>
                          <a:srgbClr val="474747"/>
                        </a:solidFill>
                        <a:latin typeface="Meta Offc Pro Normal" panose="020B0504030101020102" pitchFamily="34" charset="0"/>
                      </a:endParaRPr>
                    </a:p>
                  </a:txBody>
                  <a:tcPr marL="0" marR="1371600">
                    <a:lnL w="12700" cmpd="sng">
                      <a:noFill/>
                    </a:lnL>
                    <a:solidFill>
                      <a:schemeClr val="bg1"/>
                    </a:solidFill>
                  </a:tcPr>
                </a:tc>
                <a:extLst>
                  <a:ext uri="{0D108BD9-81ED-4DB2-BD59-A6C34878D82A}">
                    <a16:rowId xmlns:a16="http://schemas.microsoft.com/office/drawing/2014/main" val="733386318"/>
                  </a:ext>
                </a:extLst>
              </a:tr>
            </a:tbl>
          </a:graphicData>
        </a:graphic>
      </p:graphicFrame>
      <p:sp>
        <p:nvSpPr>
          <p:cNvPr id="5" name="Oval 4">
            <a:extLst>
              <a:ext uri="{FF2B5EF4-FFF2-40B4-BE49-F238E27FC236}">
                <a16:creationId xmlns:a16="http://schemas.microsoft.com/office/drawing/2014/main" id="{35CB6CF5-552B-A244-93C4-FE2C4D343FC7}"/>
              </a:ext>
            </a:extLst>
          </p:cNvPr>
          <p:cNvSpPr/>
          <p:nvPr/>
        </p:nvSpPr>
        <p:spPr>
          <a:xfrm>
            <a:off x="466995" y="2663064"/>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6" name="Oval 5">
            <a:extLst>
              <a:ext uri="{FF2B5EF4-FFF2-40B4-BE49-F238E27FC236}">
                <a16:creationId xmlns:a16="http://schemas.microsoft.com/office/drawing/2014/main" id="{793BB646-937C-3145-AEEB-B58A4D5FF0EC}"/>
              </a:ext>
            </a:extLst>
          </p:cNvPr>
          <p:cNvSpPr/>
          <p:nvPr/>
        </p:nvSpPr>
        <p:spPr>
          <a:xfrm>
            <a:off x="466995" y="3360917"/>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7" name="Oval 6">
            <a:extLst>
              <a:ext uri="{FF2B5EF4-FFF2-40B4-BE49-F238E27FC236}">
                <a16:creationId xmlns:a16="http://schemas.microsoft.com/office/drawing/2014/main" id="{C8978BDC-39DA-5547-A3EC-8A7E3238C15B}"/>
              </a:ext>
            </a:extLst>
          </p:cNvPr>
          <p:cNvSpPr/>
          <p:nvPr/>
        </p:nvSpPr>
        <p:spPr>
          <a:xfrm>
            <a:off x="478576" y="4019041"/>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8" name="Oval 7">
            <a:extLst>
              <a:ext uri="{FF2B5EF4-FFF2-40B4-BE49-F238E27FC236}">
                <a16:creationId xmlns:a16="http://schemas.microsoft.com/office/drawing/2014/main" id="{DC1F0D50-4077-0C42-987A-ED2094189542}"/>
              </a:ext>
            </a:extLst>
          </p:cNvPr>
          <p:cNvSpPr/>
          <p:nvPr/>
        </p:nvSpPr>
        <p:spPr>
          <a:xfrm>
            <a:off x="478576" y="4697638"/>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9" name="Oval 8">
            <a:extLst>
              <a:ext uri="{FF2B5EF4-FFF2-40B4-BE49-F238E27FC236}">
                <a16:creationId xmlns:a16="http://schemas.microsoft.com/office/drawing/2014/main" id="{9FD8D3F1-EA5A-8A4A-BF3C-3082FB3C701C}"/>
              </a:ext>
            </a:extLst>
          </p:cNvPr>
          <p:cNvSpPr/>
          <p:nvPr/>
        </p:nvSpPr>
        <p:spPr>
          <a:xfrm>
            <a:off x="466995" y="5375018"/>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10" name="Oval 9">
            <a:extLst>
              <a:ext uri="{FF2B5EF4-FFF2-40B4-BE49-F238E27FC236}">
                <a16:creationId xmlns:a16="http://schemas.microsoft.com/office/drawing/2014/main" id="{E9294992-155A-6C4F-9F96-6D92EA82551F}"/>
              </a:ext>
            </a:extLst>
          </p:cNvPr>
          <p:cNvSpPr/>
          <p:nvPr/>
        </p:nvSpPr>
        <p:spPr>
          <a:xfrm>
            <a:off x="5716160" y="2640760"/>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11" name="Oval 10">
            <a:extLst>
              <a:ext uri="{FF2B5EF4-FFF2-40B4-BE49-F238E27FC236}">
                <a16:creationId xmlns:a16="http://schemas.microsoft.com/office/drawing/2014/main" id="{04640856-5508-504F-902F-5E5ACD01EAD6}"/>
              </a:ext>
            </a:extLst>
          </p:cNvPr>
          <p:cNvSpPr/>
          <p:nvPr/>
        </p:nvSpPr>
        <p:spPr>
          <a:xfrm>
            <a:off x="5716160" y="3338613"/>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12" name="Oval 11">
            <a:extLst>
              <a:ext uri="{FF2B5EF4-FFF2-40B4-BE49-F238E27FC236}">
                <a16:creationId xmlns:a16="http://schemas.microsoft.com/office/drawing/2014/main" id="{030DD68A-BADD-EE4F-919C-702181803343}"/>
              </a:ext>
            </a:extLst>
          </p:cNvPr>
          <p:cNvSpPr/>
          <p:nvPr/>
        </p:nvSpPr>
        <p:spPr>
          <a:xfrm>
            <a:off x="5727741" y="3996737"/>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13" name="Oval 12">
            <a:extLst>
              <a:ext uri="{FF2B5EF4-FFF2-40B4-BE49-F238E27FC236}">
                <a16:creationId xmlns:a16="http://schemas.microsoft.com/office/drawing/2014/main" id="{D379A917-93DE-D44A-9DF3-69837B717E22}"/>
              </a:ext>
            </a:extLst>
          </p:cNvPr>
          <p:cNvSpPr/>
          <p:nvPr/>
        </p:nvSpPr>
        <p:spPr>
          <a:xfrm>
            <a:off x="5727741" y="4675334"/>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14" name="Oval 13">
            <a:extLst>
              <a:ext uri="{FF2B5EF4-FFF2-40B4-BE49-F238E27FC236}">
                <a16:creationId xmlns:a16="http://schemas.microsoft.com/office/drawing/2014/main" id="{7F603F16-90CF-B643-88A9-0F38412136D7}"/>
              </a:ext>
            </a:extLst>
          </p:cNvPr>
          <p:cNvSpPr/>
          <p:nvPr/>
        </p:nvSpPr>
        <p:spPr>
          <a:xfrm>
            <a:off x="5716160" y="5352714"/>
            <a:ext cx="444114" cy="444114"/>
          </a:xfrm>
          <a:prstGeom prst="ellipse">
            <a:avLst/>
          </a:prstGeom>
          <a:noFill/>
          <a:ln w="22225">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18" name="Rectangle 17">
            <a:extLst>
              <a:ext uri="{FF2B5EF4-FFF2-40B4-BE49-F238E27FC236}">
                <a16:creationId xmlns:a16="http://schemas.microsoft.com/office/drawing/2014/main" id="{8CAB5035-DFC6-C946-B1E4-AF3EA1BA5B0A}"/>
              </a:ext>
            </a:extLst>
          </p:cNvPr>
          <p:cNvSpPr/>
          <p:nvPr/>
        </p:nvSpPr>
        <p:spPr>
          <a:xfrm>
            <a:off x="367992" y="1834683"/>
            <a:ext cx="3245005" cy="646331"/>
          </a:xfrm>
          <a:prstGeom prst="rect">
            <a:avLst/>
          </a:prstGeom>
        </p:spPr>
        <p:txBody>
          <a:bodyPr wrap="square">
            <a:spAutoFit/>
          </a:bodyPr>
          <a:lstStyle/>
          <a:p>
            <a:pPr lvl="0">
              <a:defRPr/>
            </a:pPr>
            <a:r>
              <a:rPr lang="en-US" dirty="0">
                <a:solidFill>
                  <a:srgbClr val="474747"/>
                </a:solidFill>
                <a:latin typeface="Meta Offc Pro Normal" panose="020B0504030101020102" pitchFamily="34" charset="0"/>
                <a:cs typeface="Arial" panose="020B0604020202020204" pitchFamily="34" charset="0"/>
              </a:rPr>
              <a:t>Dominant institutions in the </a:t>
            </a:r>
            <a:br>
              <a:rPr lang="en-US" dirty="0">
                <a:solidFill>
                  <a:srgbClr val="474747"/>
                </a:solidFill>
                <a:latin typeface="Meta Offc Pro Normal" panose="020B0504030101020102" pitchFamily="34" charset="0"/>
                <a:cs typeface="Arial" panose="020B0604020202020204" pitchFamily="34" charset="0"/>
              </a:rPr>
            </a:br>
            <a:r>
              <a:rPr lang="en-US" dirty="0">
                <a:solidFill>
                  <a:srgbClr val="474747"/>
                </a:solidFill>
                <a:latin typeface="Meta Offc Pro Normal" panose="020B0504030101020102" pitchFamily="34" charset="0"/>
                <a:cs typeface="Arial" panose="020B0604020202020204" pitchFamily="34" charset="0"/>
              </a:rPr>
              <a:t>past were built on…</a:t>
            </a:r>
          </a:p>
        </p:txBody>
      </p:sp>
      <p:sp>
        <p:nvSpPr>
          <p:cNvPr id="21" name="TextBox 20">
            <a:extLst>
              <a:ext uri="{FF2B5EF4-FFF2-40B4-BE49-F238E27FC236}">
                <a16:creationId xmlns:a16="http://schemas.microsoft.com/office/drawing/2014/main" id="{46BF1C8D-107E-0642-95A3-F4EA00A4A835}"/>
              </a:ext>
            </a:extLst>
          </p:cNvPr>
          <p:cNvSpPr txBox="1"/>
          <p:nvPr/>
        </p:nvSpPr>
        <p:spPr>
          <a:xfrm>
            <a:off x="5642522" y="1823220"/>
            <a:ext cx="4661210" cy="923330"/>
          </a:xfrm>
          <a:prstGeom prst="rect">
            <a:avLst/>
          </a:prstGeom>
          <a:noFill/>
        </p:spPr>
        <p:txBody>
          <a:bodyPr wrap="square" rtlCol="0">
            <a:spAutoFit/>
          </a:bodyPr>
          <a:lstStyle/>
          <a:p>
            <a:r>
              <a:rPr lang="en-US" dirty="0">
                <a:solidFill>
                  <a:srgbClr val="00548A"/>
                </a:solidFill>
                <a:latin typeface="Meta Offc Pro Normal" panose="020B0504030101020102" pitchFamily="34" charset="0"/>
                <a:cs typeface="Arial" panose="020B0604020202020204" pitchFamily="34" charset="0"/>
              </a:rPr>
              <a:t>In the future, these institutions </a:t>
            </a:r>
            <a:br>
              <a:rPr lang="en-US" dirty="0">
                <a:solidFill>
                  <a:srgbClr val="00548A"/>
                </a:solidFill>
                <a:latin typeface="Meta Offc Pro Normal" panose="020B0504030101020102" pitchFamily="34" charset="0"/>
                <a:cs typeface="Arial" panose="020B0604020202020204" pitchFamily="34" charset="0"/>
              </a:rPr>
            </a:br>
            <a:r>
              <a:rPr lang="en-US" dirty="0">
                <a:solidFill>
                  <a:srgbClr val="00548A"/>
                </a:solidFill>
                <a:latin typeface="Meta Offc Pro Normal" panose="020B0504030101020102" pitchFamily="34" charset="0"/>
                <a:cs typeface="Arial" panose="020B0604020202020204" pitchFamily="34" charset="0"/>
              </a:rPr>
              <a:t>will be build on…</a:t>
            </a:r>
          </a:p>
          <a:p>
            <a:endParaRPr lang="en-US" dirty="0"/>
          </a:p>
        </p:txBody>
      </p:sp>
      <p:sp>
        <p:nvSpPr>
          <p:cNvPr id="17" name="Text Placeholder 3">
            <a:extLst>
              <a:ext uri="{FF2B5EF4-FFF2-40B4-BE49-F238E27FC236}">
                <a16:creationId xmlns:a16="http://schemas.microsoft.com/office/drawing/2014/main" id="{E73BE2B2-AC9B-0A43-81CD-9AD08A95FFBC}"/>
              </a:ext>
            </a:extLst>
          </p:cNvPr>
          <p:cNvSpPr txBox="1">
            <a:spLocks/>
          </p:cNvSpPr>
          <p:nvPr/>
        </p:nvSpPr>
        <p:spPr>
          <a:xfrm>
            <a:off x="6351797" y="6455377"/>
            <a:ext cx="2743200" cy="123111"/>
          </a:xfrm>
          <a:prstGeom prst="rect">
            <a:avLst/>
          </a:prstGeom>
        </p:spPr>
        <p:txBody>
          <a:bodyPr anchor="ctr">
            <a:noAutofit/>
          </a:bodyPr>
          <a:lstStyle>
            <a:lvl1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defRPr/>
            </a:pPr>
            <a:r>
              <a:rPr lang="en-US" sz="800" dirty="0">
                <a:latin typeface="Meta Offc Pro Thin" panose="020B0404030101020102" pitchFamily="34" charset="0"/>
              </a:rPr>
              <a:t>Source: WEF Study</a:t>
            </a:r>
          </a:p>
        </p:txBody>
      </p:sp>
      <p:sp>
        <p:nvSpPr>
          <p:cNvPr id="19" name="Freeform 16">
            <a:extLst>
              <a:ext uri="{FF2B5EF4-FFF2-40B4-BE49-F238E27FC236}">
                <a16:creationId xmlns:a16="http://schemas.microsoft.com/office/drawing/2014/main" id="{112017E0-BA43-8D41-9211-AB9D610C6F90}"/>
              </a:ext>
            </a:extLst>
          </p:cNvPr>
          <p:cNvSpPr>
            <a:spLocks noEditPoints="1"/>
          </p:cNvSpPr>
          <p:nvPr/>
        </p:nvSpPr>
        <p:spPr bwMode="auto">
          <a:xfrm>
            <a:off x="577319" y="4128759"/>
            <a:ext cx="252055" cy="214641"/>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02199AEB-425C-DF47-98D5-D0AB05F6F2A5}"/>
              </a:ext>
            </a:extLst>
          </p:cNvPr>
          <p:cNvGrpSpPr/>
          <p:nvPr/>
        </p:nvGrpSpPr>
        <p:grpSpPr>
          <a:xfrm>
            <a:off x="548062" y="5433733"/>
            <a:ext cx="271152" cy="308974"/>
            <a:chOff x="4616451" y="1741488"/>
            <a:chExt cx="2959100" cy="3371850"/>
          </a:xfrm>
          <a:solidFill>
            <a:srgbClr val="00548A"/>
          </a:solidFill>
        </p:grpSpPr>
        <p:sp>
          <p:nvSpPr>
            <p:cNvPr id="25" name="Freeform 5">
              <a:extLst>
                <a:ext uri="{FF2B5EF4-FFF2-40B4-BE49-F238E27FC236}">
                  <a16:creationId xmlns:a16="http://schemas.microsoft.com/office/drawing/2014/main" id="{C765D333-B527-D346-B0FD-F079DAD46BC6}"/>
                </a:ext>
              </a:extLst>
            </p:cNvPr>
            <p:cNvSpPr>
              <a:spLocks noEditPoints="1"/>
            </p:cNvSpPr>
            <p:nvPr/>
          </p:nvSpPr>
          <p:spPr bwMode="auto">
            <a:xfrm>
              <a:off x="4616451" y="1741488"/>
              <a:ext cx="2959100" cy="3371850"/>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26" name="Freeform 6">
              <a:extLst>
                <a:ext uri="{FF2B5EF4-FFF2-40B4-BE49-F238E27FC236}">
                  <a16:creationId xmlns:a16="http://schemas.microsoft.com/office/drawing/2014/main" id="{5063AC01-AA91-4047-8418-80A887B68FD7}"/>
                </a:ext>
              </a:extLst>
            </p:cNvPr>
            <p:cNvSpPr>
              <a:spLocks/>
            </p:cNvSpPr>
            <p:nvPr/>
          </p:nvSpPr>
          <p:spPr bwMode="auto">
            <a:xfrm>
              <a:off x="5184776" y="2062163"/>
              <a:ext cx="2085975" cy="1700213"/>
            </a:xfrm>
            <a:custGeom>
              <a:avLst/>
              <a:gdLst>
                <a:gd name="T0" fmla="*/ 367 w 554"/>
                <a:gd name="T1" fmla="*/ 21 h 452"/>
                <a:gd name="T2" fmla="*/ 325 w 554"/>
                <a:gd name="T3" fmla="*/ 5 h 452"/>
                <a:gd name="T4" fmla="*/ 298 w 554"/>
                <a:gd name="T5" fmla="*/ 11 h 452"/>
                <a:gd name="T6" fmla="*/ 267 w 554"/>
                <a:gd name="T7" fmla="*/ 0 h 452"/>
                <a:gd name="T8" fmla="*/ 243 w 554"/>
                <a:gd name="T9" fmla="*/ 7 h 452"/>
                <a:gd name="T10" fmla="*/ 223 w 554"/>
                <a:gd name="T11" fmla="*/ 5 h 452"/>
                <a:gd name="T12" fmla="*/ 168 w 554"/>
                <a:gd name="T13" fmla="*/ 24 h 452"/>
                <a:gd name="T14" fmla="*/ 163 w 554"/>
                <a:gd name="T15" fmla="*/ 24 h 452"/>
                <a:gd name="T16" fmla="*/ 96 w 554"/>
                <a:gd name="T17" fmla="*/ 54 h 452"/>
                <a:gd name="T18" fmla="*/ 38 w 554"/>
                <a:gd name="T19" fmla="*/ 123 h 452"/>
                <a:gd name="T20" fmla="*/ 15 w 554"/>
                <a:gd name="T21" fmla="*/ 156 h 452"/>
                <a:gd name="T22" fmla="*/ 15 w 554"/>
                <a:gd name="T23" fmla="*/ 161 h 452"/>
                <a:gd name="T24" fmla="*/ 0 w 554"/>
                <a:gd name="T25" fmla="*/ 210 h 452"/>
                <a:gd name="T26" fmla="*/ 39 w 554"/>
                <a:gd name="T27" fmla="*/ 282 h 452"/>
                <a:gd name="T28" fmla="*/ 103 w 554"/>
                <a:gd name="T29" fmla="*/ 327 h 452"/>
                <a:gd name="T30" fmla="*/ 135 w 554"/>
                <a:gd name="T31" fmla="*/ 319 h 452"/>
                <a:gd name="T32" fmla="*/ 177 w 554"/>
                <a:gd name="T33" fmla="*/ 344 h 452"/>
                <a:gd name="T34" fmla="*/ 260 w 554"/>
                <a:gd name="T35" fmla="*/ 403 h 452"/>
                <a:gd name="T36" fmla="*/ 296 w 554"/>
                <a:gd name="T37" fmla="*/ 395 h 452"/>
                <a:gd name="T38" fmla="*/ 391 w 554"/>
                <a:gd name="T39" fmla="*/ 452 h 452"/>
                <a:gd name="T40" fmla="*/ 492 w 554"/>
                <a:gd name="T41" fmla="*/ 382 h 452"/>
                <a:gd name="T42" fmla="*/ 549 w 554"/>
                <a:gd name="T43" fmla="*/ 287 h 452"/>
                <a:gd name="T44" fmla="*/ 547 w 554"/>
                <a:gd name="T45" fmla="*/ 267 h 452"/>
                <a:gd name="T46" fmla="*/ 554 w 554"/>
                <a:gd name="T47" fmla="*/ 235 h 452"/>
                <a:gd name="T48" fmla="*/ 536 w 554"/>
                <a:gd name="T49" fmla="*/ 185 h 452"/>
                <a:gd name="T50" fmla="*/ 537 w 554"/>
                <a:gd name="T51" fmla="*/ 174 h 452"/>
                <a:gd name="T52" fmla="*/ 493 w 554"/>
                <a:gd name="T53" fmla="*/ 106 h 452"/>
                <a:gd name="T54" fmla="*/ 367 w 554"/>
                <a:gd name="T55" fmla="*/ 2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452">
                  <a:moveTo>
                    <a:pt x="367" y="21"/>
                  </a:moveTo>
                  <a:cubicBezTo>
                    <a:pt x="356" y="11"/>
                    <a:pt x="341" y="5"/>
                    <a:pt x="325" y="5"/>
                  </a:cubicBezTo>
                  <a:cubicBezTo>
                    <a:pt x="315" y="5"/>
                    <a:pt x="306" y="7"/>
                    <a:pt x="298" y="11"/>
                  </a:cubicBezTo>
                  <a:cubicBezTo>
                    <a:pt x="289" y="4"/>
                    <a:pt x="279" y="0"/>
                    <a:pt x="267" y="0"/>
                  </a:cubicBezTo>
                  <a:cubicBezTo>
                    <a:pt x="258" y="0"/>
                    <a:pt x="250" y="3"/>
                    <a:pt x="243" y="7"/>
                  </a:cubicBezTo>
                  <a:cubicBezTo>
                    <a:pt x="237" y="5"/>
                    <a:pt x="230" y="5"/>
                    <a:pt x="223" y="5"/>
                  </a:cubicBezTo>
                  <a:cubicBezTo>
                    <a:pt x="203" y="5"/>
                    <a:pt x="183" y="12"/>
                    <a:pt x="168" y="24"/>
                  </a:cubicBezTo>
                  <a:cubicBezTo>
                    <a:pt x="166" y="24"/>
                    <a:pt x="165" y="24"/>
                    <a:pt x="163" y="24"/>
                  </a:cubicBezTo>
                  <a:cubicBezTo>
                    <a:pt x="136" y="24"/>
                    <a:pt x="112" y="36"/>
                    <a:pt x="96" y="54"/>
                  </a:cubicBezTo>
                  <a:cubicBezTo>
                    <a:pt x="63" y="60"/>
                    <a:pt x="38" y="89"/>
                    <a:pt x="38" y="123"/>
                  </a:cubicBezTo>
                  <a:cubicBezTo>
                    <a:pt x="24" y="128"/>
                    <a:pt x="15" y="141"/>
                    <a:pt x="15" y="156"/>
                  </a:cubicBezTo>
                  <a:cubicBezTo>
                    <a:pt x="15" y="158"/>
                    <a:pt x="15" y="159"/>
                    <a:pt x="15" y="161"/>
                  </a:cubicBezTo>
                  <a:cubicBezTo>
                    <a:pt x="6" y="175"/>
                    <a:pt x="0" y="192"/>
                    <a:pt x="0" y="210"/>
                  </a:cubicBezTo>
                  <a:cubicBezTo>
                    <a:pt x="0" y="240"/>
                    <a:pt x="16" y="266"/>
                    <a:pt x="39" y="282"/>
                  </a:cubicBezTo>
                  <a:cubicBezTo>
                    <a:pt x="48" y="308"/>
                    <a:pt x="74" y="327"/>
                    <a:pt x="103" y="327"/>
                  </a:cubicBezTo>
                  <a:cubicBezTo>
                    <a:pt x="115" y="327"/>
                    <a:pt x="126" y="324"/>
                    <a:pt x="135" y="319"/>
                  </a:cubicBezTo>
                  <a:cubicBezTo>
                    <a:pt x="145" y="332"/>
                    <a:pt x="160" y="341"/>
                    <a:pt x="177" y="344"/>
                  </a:cubicBezTo>
                  <a:cubicBezTo>
                    <a:pt x="189" y="378"/>
                    <a:pt x="222" y="403"/>
                    <a:pt x="260" y="403"/>
                  </a:cubicBezTo>
                  <a:cubicBezTo>
                    <a:pt x="273" y="403"/>
                    <a:pt x="285" y="400"/>
                    <a:pt x="296" y="395"/>
                  </a:cubicBezTo>
                  <a:cubicBezTo>
                    <a:pt x="314" y="429"/>
                    <a:pt x="350" y="452"/>
                    <a:pt x="391" y="452"/>
                  </a:cubicBezTo>
                  <a:cubicBezTo>
                    <a:pt x="437" y="452"/>
                    <a:pt x="477" y="423"/>
                    <a:pt x="492" y="382"/>
                  </a:cubicBezTo>
                  <a:cubicBezTo>
                    <a:pt x="526" y="364"/>
                    <a:pt x="549" y="328"/>
                    <a:pt x="549" y="287"/>
                  </a:cubicBezTo>
                  <a:cubicBezTo>
                    <a:pt x="549" y="280"/>
                    <a:pt x="548" y="274"/>
                    <a:pt x="547" y="267"/>
                  </a:cubicBezTo>
                  <a:cubicBezTo>
                    <a:pt x="552" y="257"/>
                    <a:pt x="554" y="246"/>
                    <a:pt x="554" y="235"/>
                  </a:cubicBezTo>
                  <a:cubicBezTo>
                    <a:pt x="554" y="216"/>
                    <a:pt x="547" y="199"/>
                    <a:pt x="536" y="185"/>
                  </a:cubicBezTo>
                  <a:cubicBezTo>
                    <a:pt x="536" y="182"/>
                    <a:pt x="537" y="178"/>
                    <a:pt x="537" y="174"/>
                  </a:cubicBezTo>
                  <a:cubicBezTo>
                    <a:pt x="537" y="144"/>
                    <a:pt x="519" y="118"/>
                    <a:pt x="493" y="106"/>
                  </a:cubicBezTo>
                  <a:cubicBezTo>
                    <a:pt x="472" y="57"/>
                    <a:pt x="423" y="22"/>
                    <a:pt x="36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sp>
        <p:nvSpPr>
          <p:cNvPr id="27" name="Freeform 344">
            <a:extLst>
              <a:ext uri="{FF2B5EF4-FFF2-40B4-BE49-F238E27FC236}">
                <a16:creationId xmlns:a16="http://schemas.microsoft.com/office/drawing/2014/main" id="{22B98194-2343-2848-B4FE-1C792E1D48C5}"/>
              </a:ext>
            </a:extLst>
          </p:cNvPr>
          <p:cNvSpPr>
            <a:spLocks noEditPoints="1"/>
          </p:cNvSpPr>
          <p:nvPr/>
        </p:nvSpPr>
        <p:spPr bwMode="auto">
          <a:xfrm>
            <a:off x="5806897" y="2736317"/>
            <a:ext cx="262640" cy="262640"/>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noFill/>
            </a:endParaRPr>
          </a:p>
        </p:txBody>
      </p:sp>
      <p:sp>
        <p:nvSpPr>
          <p:cNvPr id="29" name="Freeform 60">
            <a:extLst>
              <a:ext uri="{FF2B5EF4-FFF2-40B4-BE49-F238E27FC236}">
                <a16:creationId xmlns:a16="http://schemas.microsoft.com/office/drawing/2014/main" id="{0D658A3F-3D59-5B42-A521-7167CF0AE7C8}"/>
              </a:ext>
            </a:extLst>
          </p:cNvPr>
          <p:cNvSpPr>
            <a:spLocks noEditPoints="1"/>
          </p:cNvSpPr>
          <p:nvPr/>
        </p:nvSpPr>
        <p:spPr bwMode="auto">
          <a:xfrm>
            <a:off x="5820691" y="5442798"/>
            <a:ext cx="228525" cy="246103"/>
          </a:xfrm>
          <a:custGeom>
            <a:avLst/>
            <a:gdLst>
              <a:gd name="T0" fmla="*/ 71 w 88"/>
              <a:gd name="T1" fmla="*/ 95 h 95"/>
              <a:gd name="T2" fmla="*/ 17 w 88"/>
              <a:gd name="T3" fmla="*/ 95 h 95"/>
              <a:gd name="T4" fmla="*/ 0 w 88"/>
              <a:gd name="T5" fmla="*/ 79 h 95"/>
              <a:gd name="T6" fmla="*/ 22 w 88"/>
              <a:gd name="T7" fmla="*/ 44 h 95"/>
              <a:gd name="T8" fmla="*/ 44 w 88"/>
              <a:gd name="T9" fmla="*/ 52 h 95"/>
              <a:gd name="T10" fmla="*/ 67 w 88"/>
              <a:gd name="T11" fmla="*/ 44 h 95"/>
              <a:gd name="T12" fmla="*/ 88 w 88"/>
              <a:gd name="T13" fmla="*/ 79 h 95"/>
              <a:gd name="T14" fmla="*/ 71 w 88"/>
              <a:gd name="T15" fmla="*/ 95 h 95"/>
              <a:gd name="T16" fmla="*/ 44 w 88"/>
              <a:gd name="T17" fmla="*/ 48 h 95"/>
              <a:gd name="T18" fmla="*/ 20 w 88"/>
              <a:gd name="T19" fmla="*/ 24 h 95"/>
              <a:gd name="T20" fmla="*/ 44 w 88"/>
              <a:gd name="T21" fmla="*/ 0 h 95"/>
              <a:gd name="T22" fmla="*/ 68 w 88"/>
              <a:gd name="T23" fmla="*/ 24 h 95"/>
              <a:gd name="T24" fmla="*/ 44 w 88"/>
              <a:gd name="T25"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95">
                <a:moveTo>
                  <a:pt x="71" y="95"/>
                </a:moveTo>
                <a:cubicBezTo>
                  <a:pt x="17" y="95"/>
                  <a:pt x="17" y="95"/>
                  <a:pt x="17" y="95"/>
                </a:cubicBezTo>
                <a:cubicBezTo>
                  <a:pt x="7" y="95"/>
                  <a:pt x="0" y="89"/>
                  <a:pt x="0" y="79"/>
                </a:cubicBezTo>
                <a:cubicBezTo>
                  <a:pt x="0" y="65"/>
                  <a:pt x="4" y="44"/>
                  <a:pt x="22" y="44"/>
                </a:cubicBezTo>
                <a:cubicBezTo>
                  <a:pt x="24" y="44"/>
                  <a:pt x="32" y="52"/>
                  <a:pt x="44" y="52"/>
                </a:cubicBezTo>
                <a:cubicBezTo>
                  <a:pt x="56" y="52"/>
                  <a:pt x="65" y="44"/>
                  <a:pt x="67" y="44"/>
                </a:cubicBezTo>
                <a:cubicBezTo>
                  <a:pt x="85" y="44"/>
                  <a:pt x="88" y="65"/>
                  <a:pt x="88" y="79"/>
                </a:cubicBezTo>
                <a:cubicBezTo>
                  <a:pt x="88" y="89"/>
                  <a:pt x="81" y="95"/>
                  <a:pt x="71" y="95"/>
                </a:cubicBezTo>
                <a:close/>
                <a:moveTo>
                  <a:pt x="44" y="48"/>
                </a:moveTo>
                <a:cubicBezTo>
                  <a:pt x="31" y="48"/>
                  <a:pt x="20" y="37"/>
                  <a:pt x="20" y="24"/>
                </a:cubicBezTo>
                <a:cubicBezTo>
                  <a:pt x="20" y="10"/>
                  <a:pt x="31" y="0"/>
                  <a:pt x="44" y="0"/>
                </a:cubicBezTo>
                <a:cubicBezTo>
                  <a:pt x="57" y="0"/>
                  <a:pt x="68" y="10"/>
                  <a:pt x="68" y="24"/>
                </a:cubicBezTo>
                <a:cubicBezTo>
                  <a:pt x="68" y="37"/>
                  <a:pt x="57" y="48"/>
                  <a:pt x="44" y="48"/>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0">
            <a:extLst>
              <a:ext uri="{FF2B5EF4-FFF2-40B4-BE49-F238E27FC236}">
                <a16:creationId xmlns:a16="http://schemas.microsoft.com/office/drawing/2014/main" id="{62B8E83F-7CC0-2049-907B-3F82270D70D5}"/>
              </a:ext>
            </a:extLst>
          </p:cNvPr>
          <p:cNvSpPr>
            <a:spLocks noEditPoints="1"/>
          </p:cNvSpPr>
          <p:nvPr/>
        </p:nvSpPr>
        <p:spPr bwMode="auto">
          <a:xfrm>
            <a:off x="5806898" y="4106215"/>
            <a:ext cx="272734" cy="237185"/>
          </a:xfrm>
          <a:custGeom>
            <a:avLst/>
            <a:gdLst>
              <a:gd name="T0" fmla="*/ 138 w 198"/>
              <a:gd name="T1" fmla="*/ 51 h 172"/>
              <a:gd name="T2" fmla="*/ 155 w 198"/>
              <a:gd name="T3" fmla="*/ 39 h 172"/>
              <a:gd name="T4" fmla="*/ 144 w 198"/>
              <a:gd name="T5" fmla="*/ 56 h 172"/>
              <a:gd name="T6" fmla="*/ 104 w 198"/>
              <a:gd name="T7" fmla="*/ 70 h 172"/>
              <a:gd name="T8" fmla="*/ 84 w 198"/>
              <a:gd name="T9" fmla="*/ 89 h 172"/>
              <a:gd name="T10" fmla="*/ 81 w 198"/>
              <a:gd name="T11" fmla="*/ 82 h 172"/>
              <a:gd name="T12" fmla="*/ 117 w 198"/>
              <a:gd name="T13" fmla="*/ 72 h 172"/>
              <a:gd name="T14" fmla="*/ 140 w 198"/>
              <a:gd name="T15" fmla="*/ 102 h 172"/>
              <a:gd name="T16" fmla="*/ 133 w 198"/>
              <a:gd name="T17" fmla="*/ 103 h 172"/>
              <a:gd name="T18" fmla="*/ 137 w 198"/>
              <a:gd name="T19" fmla="*/ 68 h 172"/>
              <a:gd name="T20" fmla="*/ 121 w 198"/>
              <a:gd name="T21" fmla="*/ 101 h 172"/>
              <a:gd name="T22" fmla="*/ 77 w 198"/>
              <a:gd name="T23" fmla="*/ 57 h 172"/>
              <a:gd name="T24" fmla="*/ 124 w 198"/>
              <a:gd name="T25" fmla="*/ 60 h 172"/>
              <a:gd name="T26" fmla="*/ 127 w 198"/>
              <a:gd name="T27" fmla="*/ 51 h 172"/>
              <a:gd name="T28" fmla="*/ 71 w 198"/>
              <a:gd name="T29" fmla="*/ 107 h 172"/>
              <a:gd name="T30" fmla="*/ 122 w 198"/>
              <a:gd name="T31" fmla="*/ 114 h 172"/>
              <a:gd name="T32" fmla="*/ 122 w 198"/>
              <a:gd name="T33" fmla="*/ 120 h 172"/>
              <a:gd name="T34" fmla="*/ 178 w 198"/>
              <a:gd name="T35" fmla="*/ 170 h 172"/>
              <a:gd name="T36" fmla="*/ 179 w 198"/>
              <a:gd name="T37" fmla="*/ 170 h 172"/>
              <a:gd name="T38" fmla="*/ 190 w 198"/>
              <a:gd name="T39" fmla="*/ 163 h 172"/>
              <a:gd name="T40" fmla="*/ 189 w 198"/>
              <a:gd name="T41" fmla="*/ 159 h 172"/>
              <a:gd name="T42" fmla="*/ 190 w 198"/>
              <a:gd name="T43" fmla="*/ 153 h 172"/>
              <a:gd name="T44" fmla="*/ 198 w 198"/>
              <a:gd name="T45" fmla="*/ 132 h 172"/>
              <a:gd name="T46" fmla="*/ 170 w 198"/>
              <a:gd name="T47" fmla="*/ 125 h 172"/>
              <a:gd name="T48" fmla="*/ 186 w 198"/>
              <a:gd name="T49" fmla="*/ 20 h 172"/>
              <a:gd name="T50" fmla="*/ 12 w 198"/>
              <a:gd name="T51" fmla="*/ 125 h 172"/>
              <a:gd name="T52" fmla="*/ 140 w 198"/>
              <a:gd name="T53" fmla="*/ 146 h 172"/>
              <a:gd name="T54" fmla="*/ 0 w 198"/>
              <a:gd name="T55" fmla="*/ 132 h 172"/>
              <a:gd name="T56" fmla="*/ 14 w 198"/>
              <a:gd name="T57" fmla="*/ 0 h 172"/>
              <a:gd name="T58" fmla="*/ 198 w 198"/>
              <a:gd name="T59" fmla="*/ 14 h 172"/>
              <a:gd name="T60" fmla="*/ 22 w 198"/>
              <a:gd name="T61" fmla="*/ 16 h 172"/>
              <a:gd name="T62" fmla="*/ 22 w 198"/>
              <a:gd name="T63" fmla="*/ 8 h 172"/>
              <a:gd name="T64" fmla="*/ 33 w 198"/>
              <a:gd name="T65" fmla="*/ 12 h 172"/>
              <a:gd name="T66" fmla="*/ 41 w 198"/>
              <a:gd name="T67" fmla="*/ 12 h 172"/>
              <a:gd name="T68" fmla="*/ 33 w 198"/>
              <a:gd name="T69" fmla="*/ 12 h 172"/>
              <a:gd name="T70" fmla="*/ 52 w 198"/>
              <a:gd name="T71" fmla="*/ 16 h 172"/>
              <a:gd name="T72" fmla="*/ 52 w 198"/>
              <a:gd name="T73" fmla="*/ 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72">
                <a:moveTo>
                  <a:pt x="117" y="72"/>
                </a:moveTo>
                <a:cubicBezTo>
                  <a:pt x="138" y="51"/>
                  <a:pt x="138" y="51"/>
                  <a:pt x="138" y="51"/>
                </a:cubicBezTo>
                <a:cubicBezTo>
                  <a:pt x="133" y="45"/>
                  <a:pt x="133" y="45"/>
                  <a:pt x="133" y="45"/>
                </a:cubicBezTo>
                <a:cubicBezTo>
                  <a:pt x="155" y="39"/>
                  <a:pt x="155" y="39"/>
                  <a:pt x="155" y="39"/>
                </a:cubicBezTo>
                <a:cubicBezTo>
                  <a:pt x="149" y="61"/>
                  <a:pt x="149" y="61"/>
                  <a:pt x="149" y="61"/>
                </a:cubicBezTo>
                <a:cubicBezTo>
                  <a:pt x="144" y="56"/>
                  <a:pt x="144" y="56"/>
                  <a:pt x="144" y="56"/>
                </a:cubicBezTo>
                <a:cubicBezTo>
                  <a:pt x="117" y="83"/>
                  <a:pt x="117" y="83"/>
                  <a:pt x="117" y="83"/>
                </a:cubicBezTo>
                <a:cubicBezTo>
                  <a:pt x="104" y="70"/>
                  <a:pt x="104" y="70"/>
                  <a:pt x="104" y="70"/>
                </a:cubicBezTo>
                <a:cubicBezTo>
                  <a:pt x="87" y="88"/>
                  <a:pt x="87" y="88"/>
                  <a:pt x="87" y="88"/>
                </a:cubicBezTo>
                <a:cubicBezTo>
                  <a:pt x="86" y="88"/>
                  <a:pt x="85" y="89"/>
                  <a:pt x="84" y="89"/>
                </a:cubicBezTo>
                <a:cubicBezTo>
                  <a:pt x="83" y="89"/>
                  <a:pt x="82" y="88"/>
                  <a:pt x="81" y="88"/>
                </a:cubicBezTo>
                <a:cubicBezTo>
                  <a:pt x="80" y="86"/>
                  <a:pt x="80" y="84"/>
                  <a:pt x="81" y="82"/>
                </a:cubicBezTo>
                <a:cubicBezTo>
                  <a:pt x="104" y="59"/>
                  <a:pt x="104" y="59"/>
                  <a:pt x="104" y="59"/>
                </a:cubicBezTo>
                <a:lnTo>
                  <a:pt x="117" y="72"/>
                </a:lnTo>
                <a:close/>
                <a:moveTo>
                  <a:pt x="190" y="153"/>
                </a:moveTo>
                <a:cubicBezTo>
                  <a:pt x="150" y="113"/>
                  <a:pt x="140" y="102"/>
                  <a:pt x="140" y="102"/>
                </a:cubicBezTo>
                <a:cubicBezTo>
                  <a:pt x="138" y="101"/>
                  <a:pt x="135" y="101"/>
                  <a:pt x="134" y="102"/>
                </a:cubicBezTo>
                <a:cubicBezTo>
                  <a:pt x="133" y="103"/>
                  <a:pt x="133" y="103"/>
                  <a:pt x="133" y="103"/>
                </a:cubicBezTo>
                <a:cubicBezTo>
                  <a:pt x="132" y="101"/>
                  <a:pt x="132" y="101"/>
                  <a:pt x="132" y="101"/>
                </a:cubicBezTo>
                <a:cubicBezTo>
                  <a:pt x="138" y="91"/>
                  <a:pt x="140" y="79"/>
                  <a:pt x="137" y="68"/>
                </a:cubicBezTo>
                <a:cubicBezTo>
                  <a:pt x="130" y="76"/>
                  <a:pt x="130" y="76"/>
                  <a:pt x="130" y="76"/>
                </a:cubicBezTo>
                <a:cubicBezTo>
                  <a:pt x="131" y="85"/>
                  <a:pt x="128" y="94"/>
                  <a:pt x="121" y="101"/>
                </a:cubicBezTo>
                <a:cubicBezTo>
                  <a:pt x="109" y="113"/>
                  <a:pt x="89" y="113"/>
                  <a:pt x="76" y="101"/>
                </a:cubicBezTo>
                <a:cubicBezTo>
                  <a:pt x="64" y="89"/>
                  <a:pt x="64" y="69"/>
                  <a:pt x="77" y="57"/>
                </a:cubicBezTo>
                <a:cubicBezTo>
                  <a:pt x="89" y="44"/>
                  <a:pt x="109" y="45"/>
                  <a:pt x="121" y="57"/>
                </a:cubicBezTo>
                <a:cubicBezTo>
                  <a:pt x="122" y="58"/>
                  <a:pt x="123" y="59"/>
                  <a:pt x="124" y="60"/>
                </a:cubicBezTo>
                <a:cubicBezTo>
                  <a:pt x="130" y="54"/>
                  <a:pt x="130" y="54"/>
                  <a:pt x="130" y="54"/>
                </a:cubicBezTo>
                <a:cubicBezTo>
                  <a:pt x="129" y="53"/>
                  <a:pt x="128" y="52"/>
                  <a:pt x="127" y="51"/>
                </a:cubicBezTo>
                <a:cubicBezTo>
                  <a:pt x="111" y="35"/>
                  <a:pt x="86" y="35"/>
                  <a:pt x="71" y="51"/>
                </a:cubicBezTo>
                <a:cubicBezTo>
                  <a:pt x="55" y="66"/>
                  <a:pt x="55" y="92"/>
                  <a:pt x="71" y="107"/>
                </a:cubicBezTo>
                <a:cubicBezTo>
                  <a:pt x="84" y="121"/>
                  <a:pt x="105" y="122"/>
                  <a:pt x="121" y="112"/>
                </a:cubicBezTo>
                <a:cubicBezTo>
                  <a:pt x="122" y="114"/>
                  <a:pt x="122" y="114"/>
                  <a:pt x="122" y="114"/>
                </a:cubicBezTo>
                <a:cubicBezTo>
                  <a:pt x="122" y="114"/>
                  <a:pt x="122" y="114"/>
                  <a:pt x="122" y="114"/>
                </a:cubicBezTo>
                <a:cubicBezTo>
                  <a:pt x="120" y="116"/>
                  <a:pt x="120" y="118"/>
                  <a:pt x="122" y="120"/>
                </a:cubicBezTo>
                <a:cubicBezTo>
                  <a:pt x="161" y="159"/>
                  <a:pt x="172" y="170"/>
                  <a:pt x="172" y="170"/>
                </a:cubicBezTo>
                <a:cubicBezTo>
                  <a:pt x="174" y="172"/>
                  <a:pt x="176" y="172"/>
                  <a:pt x="178" y="170"/>
                </a:cubicBezTo>
                <a:cubicBezTo>
                  <a:pt x="178" y="170"/>
                  <a:pt x="178" y="170"/>
                  <a:pt x="178" y="170"/>
                </a:cubicBezTo>
                <a:cubicBezTo>
                  <a:pt x="179" y="170"/>
                  <a:pt x="179" y="170"/>
                  <a:pt x="179" y="170"/>
                </a:cubicBezTo>
                <a:cubicBezTo>
                  <a:pt x="180" y="171"/>
                  <a:pt x="181" y="171"/>
                  <a:pt x="182" y="170"/>
                </a:cubicBezTo>
                <a:cubicBezTo>
                  <a:pt x="190" y="163"/>
                  <a:pt x="190" y="163"/>
                  <a:pt x="190" y="163"/>
                </a:cubicBezTo>
                <a:cubicBezTo>
                  <a:pt x="191" y="162"/>
                  <a:pt x="191" y="160"/>
                  <a:pt x="190" y="159"/>
                </a:cubicBezTo>
                <a:cubicBezTo>
                  <a:pt x="189" y="159"/>
                  <a:pt x="189" y="159"/>
                  <a:pt x="189" y="159"/>
                </a:cubicBezTo>
                <a:cubicBezTo>
                  <a:pt x="190" y="158"/>
                  <a:pt x="190" y="158"/>
                  <a:pt x="190" y="158"/>
                </a:cubicBezTo>
                <a:cubicBezTo>
                  <a:pt x="191" y="157"/>
                  <a:pt x="191" y="154"/>
                  <a:pt x="190" y="153"/>
                </a:cubicBezTo>
                <a:close/>
                <a:moveTo>
                  <a:pt x="198" y="14"/>
                </a:moveTo>
                <a:cubicBezTo>
                  <a:pt x="198" y="132"/>
                  <a:pt x="198" y="132"/>
                  <a:pt x="198" y="132"/>
                </a:cubicBezTo>
                <a:cubicBezTo>
                  <a:pt x="198" y="138"/>
                  <a:pt x="195" y="142"/>
                  <a:pt x="190" y="145"/>
                </a:cubicBezTo>
                <a:cubicBezTo>
                  <a:pt x="170" y="125"/>
                  <a:pt x="170" y="125"/>
                  <a:pt x="170" y="125"/>
                </a:cubicBezTo>
                <a:cubicBezTo>
                  <a:pt x="186" y="125"/>
                  <a:pt x="186" y="125"/>
                  <a:pt x="186" y="125"/>
                </a:cubicBezTo>
                <a:cubicBezTo>
                  <a:pt x="186" y="20"/>
                  <a:pt x="186" y="20"/>
                  <a:pt x="186" y="20"/>
                </a:cubicBezTo>
                <a:cubicBezTo>
                  <a:pt x="12" y="20"/>
                  <a:pt x="12" y="20"/>
                  <a:pt x="12" y="20"/>
                </a:cubicBezTo>
                <a:cubicBezTo>
                  <a:pt x="12" y="125"/>
                  <a:pt x="12" y="125"/>
                  <a:pt x="12" y="125"/>
                </a:cubicBezTo>
                <a:cubicBezTo>
                  <a:pt x="119" y="125"/>
                  <a:pt x="119" y="125"/>
                  <a:pt x="119" y="125"/>
                </a:cubicBezTo>
                <a:cubicBezTo>
                  <a:pt x="140" y="146"/>
                  <a:pt x="140" y="146"/>
                  <a:pt x="140" y="146"/>
                </a:cubicBezTo>
                <a:cubicBezTo>
                  <a:pt x="14" y="146"/>
                  <a:pt x="14" y="146"/>
                  <a:pt x="14" y="146"/>
                </a:cubicBezTo>
                <a:cubicBezTo>
                  <a:pt x="7" y="146"/>
                  <a:pt x="0" y="140"/>
                  <a:pt x="0" y="132"/>
                </a:cubicBezTo>
                <a:cubicBezTo>
                  <a:pt x="0" y="14"/>
                  <a:pt x="0" y="14"/>
                  <a:pt x="0" y="14"/>
                </a:cubicBezTo>
                <a:cubicBezTo>
                  <a:pt x="0" y="7"/>
                  <a:pt x="7" y="0"/>
                  <a:pt x="14" y="0"/>
                </a:cubicBezTo>
                <a:cubicBezTo>
                  <a:pt x="184" y="0"/>
                  <a:pt x="184" y="0"/>
                  <a:pt x="184" y="0"/>
                </a:cubicBezTo>
                <a:cubicBezTo>
                  <a:pt x="192" y="0"/>
                  <a:pt x="198" y="7"/>
                  <a:pt x="198" y="14"/>
                </a:cubicBezTo>
                <a:close/>
                <a:moveTo>
                  <a:pt x="17" y="12"/>
                </a:moveTo>
                <a:cubicBezTo>
                  <a:pt x="17" y="14"/>
                  <a:pt x="19" y="16"/>
                  <a:pt x="22" y="16"/>
                </a:cubicBezTo>
                <a:cubicBezTo>
                  <a:pt x="24" y="16"/>
                  <a:pt x="26" y="14"/>
                  <a:pt x="26" y="12"/>
                </a:cubicBezTo>
                <a:cubicBezTo>
                  <a:pt x="26" y="10"/>
                  <a:pt x="24" y="8"/>
                  <a:pt x="22" y="8"/>
                </a:cubicBezTo>
                <a:cubicBezTo>
                  <a:pt x="19" y="8"/>
                  <a:pt x="17" y="10"/>
                  <a:pt x="17" y="12"/>
                </a:cubicBezTo>
                <a:close/>
                <a:moveTo>
                  <a:pt x="33" y="12"/>
                </a:moveTo>
                <a:cubicBezTo>
                  <a:pt x="33" y="14"/>
                  <a:pt x="35" y="16"/>
                  <a:pt x="37" y="16"/>
                </a:cubicBezTo>
                <a:cubicBezTo>
                  <a:pt x="39" y="16"/>
                  <a:pt x="41" y="14"/>
                  <a:pt x="41" y="12"/>
                </a:cubicBezTo>
                <a:cubicBezTo>
                  <a:pt x="41" y="10"/>
                  <a:pt x="39" y="8"/>
                  <a:pt x="37" y="8"/>
                </a:cubicBezTo>
                <a:cubicBezTo>
                  <a:pt x="35" y="8"/>
                  <a:pt x="33" y="10"/>
                  <a:pt x="33" y="12"/>
                </a:cubicBezTo>
                <a:close/>
                <a:moveTo>
                  <a:pt x="48" y="12"/>
                </a:moveTo>
                <a:cubicBezTo>
                  <a:pt x="48" y="14"/>
                  <a:pt x="50" y="16"/>
                  <a:pt x="52" y="16"/>
                </a:cubicBezTo>
                <a:cubicBezTo>
                  <a:pt x="55" y="16"/>
                  <a:pt x="57" y="14"/>
                  <a:pt x="57" y="12"/>
                </a:cubicBezTo>
                <a:cubicBezTo>
                  <a:pt x="57" y="10"/>
                  <a:pt x="55" y="8"/>
                  <a:pt x="52" y="8"/>
                </a:cubicBezTo>
                <a:cubicBezTo>
                  <a:pt x="50" y="8"/>
                  <a:pt x="48" y="10"/>
                  <a:pt x="48" y="12"/>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1" name="Group 30">
            <a:extLst>
              <a:ext uri="{FF2B5EF4-FFF2-40B4-BE49-F238E27FC236}">
                <a16:creationId xmlns:a16="http://schemas.microsoft.com/office/drawing/2014/main" id="{0CBCD8C0-16F8-174D-B044-F614B436B41A}"/>
              </a:ext>
            </a:extLst>
          </p:cNvPr>
          <p:cNvGrpSpPr/>
          <p:nvPr/>
        </p:nvGrpSpPr>
        <p:grpSpPr>
          <a:xfrm>
            <a:off x="550381" y="2761446"/>
            <a:ext cx="261223" cy="227351"/>
            <a:chOff x="6009735" y="4805391"/>
            <a:chExt cx="356477" cy="310253"/>
          </a:xfrm>
          <a:solidFill>
            <a:srgbClr val="00548A"/>
          </a:solidFill>
        </p:grpSpPr>
        <p:sp>
          <p:nvSpPr>
            <p:cNvPr id="32" name="Freeform 98">
              <a:extLst>
                <a:ext uri="{FF2B5EF4-FFF2-40B4-BE49-F238E27FC236}">
                  <a16:creationId xmlns:a16="http://schemas.microsoft.com/office/drawing/2014/main" id="{7745F130-6C59-1646-92BF-D0E44B1B065E}"/>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3" name="Freeform 99">
              <a:extLst>
                <a:ext uri="{FF2B5EF4-FFF2-40B4-BE49-F238E27FC236}">
                  <a16:creationId xmlns:a16="http://schemas.microsoft.com/office/drawing/2014/main" id="{CC59B511-C896-FB4A-9711-31EAC1315DB7}"/>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4" name="Freeform 100">
              <a:extLst>
                <a:ext uri="{FF2B5EF4-FFF2-40B4-BE49-F238E27FC236}">
                  <a16:creationId xmlns:a16="http://schemas.microsoft.com/office/drawing/2014/main" id="{37381894-4D31-2E4C-A6A9-9DD3E1AD3AA0}"/>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5" name="Freeform 101">
              <a:extLst>
                <a:ext uri="{FF2B5EF4-FFF2-40B4-BE49-F238E27FC236}">
                  <a16:creationId xmlns:a16="http://schemas.microsoft.com/office/drawing/2014/main" id="{13497605-E1AE-F745-8A8D-10FD76771F40}"/>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36" name="Freeform 102">
              <a:extLst>
                <a:ext uri="{FF2B5EF4-FFF2-40B4-BE49-F238E27FC236}">
                  <a16:creationId xmlns:a16="http://schemas.microsoft.com/office/drawing/2014/main" id="{02DE53F8-7991-C540-95EA-49C5E59DFAD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grpSp>
      <p:grpSp>
        <p:nvGrpSpPr>
          <p:cNvPr id="38" name="Group 37">
            <a:extLst>
              <a:ext uri="{FF2B5EF4-FFF2-40B4-BE49-F238E27FC236}">
                <a16:creationId xmlns:a16="http://schemas.microsoft.com/office/drawing/2014/main" id="{A1FEE8AF-B75C-E649-95EB-8694751445A6}"/>
              </a:ext>
            </a:extLst>
          </p:cNvPr>
          <p:cNvGrpSpPr/>
          <p:nvPr/>
        </p:nvGrpSpPr>
        <p:grpSpPr>
          <a:xfrm>
            <a:off x="5810531" y="4777505"/>
            <a:ext cx="285894" cy="238556"/>
            <a:chOff x="9423400" y="4965701"/>
            <a:chExt cx="728663" cy="608013"/>
          </a:xfrm>
          <a:solidFill>
            <a:srgbClr val="00548A"/>
          </a:solidFill>
        </p:grpSpPr>
        <p:sp>
          <p:nvSpPr>
            <p:cNvPr id="39" name="Freeform 45">
              <a:extLst>
                <a:ext uri="{FF2B5EF4-FFF2-40B4-BE49-F238E27FC236}">
                  <a16:creationId xmlns:a16="http://schemas.microsoft.com/office/drawing/2014/main" id="{35E181A6-4831-2745-B2B7-764A67E09BD3}"/>
                </a:ext>
              </a:extLst>
            </p:cNvPr>
            <p:cNvSpPr>
              <a:spLocks/>
            </p:cNvSpPr>
            <p:nvPr/>
          </p:nvSpPr>
          <p:spPr bwMode="auto">
            <a:xfrm>
              <a:off x="9467850" y="4965701"/>
              <a:ext cx="139700" cy="146050"/>
            </a:xfrm>
            <a:custGeom>
              <a:avLst/>
              <a:gdLst>
                <a:gd name="T0" fmla="*/ 4 w 37"/>
                <a:gd name="T1" fmla="*/ 25 h 39"/>
                <a:gd name="T2" fmla="*/ 5 w 37"/>
                <a:gd name="T3" fmla="*/ 25 h 39"/>
                <a:gd name="T4" fmla="*/ 19 w 37"/>
                <a:gd name="T5" fmla="*/ 39 h 39"/>
                <a:gd name="T6" fmla="*/ 33 w 37"/>
                <a:gd name="T7" fmla="*/ 25 h 39"/>
                <a:gd name="T8" fmla="*/ 33 w 37"/>
                <a:gd name="T9" fmla="*/ 25 h 39"/>
                <a:gd name="T10" fmla="*/ 37 w 37"/>
                <a:gd name="T11" fmla="*/ 20 h 39"/>
                <a:gd name="T12" fmla="*/ 34 w 37"/>
                <a:gd name="T13" fmla="*/ 14 h 39"/>
                <a:gd name="T14" fmla="*/ 19 w 37"/>
                <a:gd name="T15" fmla="*/ 0 h 39"/>
                <a:gd name="T16" fmla="*/ 3 w 37"/>
                <a:gd name="T17" fmla="*/ 14 h 39"/>
                <a:gd name="T18" fmla="*/ 0 w 37"/>
                <a:gd name="T19" fmla="*/ 20 h 39"/>
                <a:gd name="T20" fmla="*/ 4 w 37"/>
                <a:gd name="T21"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9">
                  <a:moveTo>
                    <a:pt x="4" y="25"/>
                  </a:moveTo>
                  <a:cubicBezTo>
                    <a:pt x="5" y="25"/>
                    <a:pt x="5" y="25"/>
                    <a:pt x="5" y="25"/>
                  </a:cubicBezTo>
                  <a:cubicBezTo>
                    <a:pt x="7" y="33"/>
                    <a:pt x="13" y="39"/>
                    <a:pt x="19" y="39"/>
                  </a:cubicBezTo>
                  <a:cubicBezTo>
                    <a:pt x="25" y="39"/>
                    <a:pt x="30" y="33"/>
                    <a:pt x="33" y="25"/>
                  </a:cubicBezTo>
                  <a:cubicBezTo>
                    <a:pt x="33" y="25"/>
                    <a:pt x="33" y="25"/>
                    <a:pt x="33" y="25"/>
                  </a:cubicBezTo>
                  <a:cubicBezTo>
                    <a:pt x="35" y="25"/>
                    <a:pt x="37" y="23"/>
                    <a:pt x="37" y="20"/>
                  </a:cubicBezTo>
                  <a:cubicBezTo>
                    <a:pt x="37" y="17"/>
                    <a:pt x="36" y="15"/>
                    <a:pt x="34" y="14"/>
                  </a:cubicBezTo>
                  <a:cubicBezTo>
                    <a:pt x="34" y="5"/>
                    <a:pt x="27" y="0"/>
                    <a:pt x="19" y="0"/>
                  </a:cubicBezTo>
                  <a:cubicBezTo>
                    <a:pt x="11" y="0"/>
                    <a:pt x="4" y="5"/>
                    <a:pt x="3" y="14"/>
                  </a:cubicBezTo>
                  <a:cubicBezTo>
                    <a:pt x="2" y="15"/>
                    <a:pt x="0" y="17"/>
                    <a:pt x="0" y="20"/>
                  </a:cubicBezTo>
                  <a:cubicBezTo>
                    <a:pt x="0" y="23"/>
                    <a:pt x="2" y="25"/>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40" name="Freeform 46">
              <a:extLst>
                <a:ext uri="{FF2B5EF4-FFF2-40B4-BE49-F238E27FC236}">
                  <a16:creationId xmlns:a16="http://schemas.microsoft.com/office/drawing/2014/main" id="{56C67719-AB2D-624F-A59A-3364A4B26949}"/>
                </a:ext>
              </a:extLst>
            </p:cNvPr>
            <p:cNvSpPr>
              <a:spLocks/>
            </p:cNvSpPr>
            <p:nvPr/>
          </p:nvSpPr>
          <p:spPr bwMode="auto">
            <a:xfrm>
              <a:off x="9423400" y="5114926"/>
              <a:ext cx="233363" cy="450850"/>
            </a:xfrm>
            <a:custGeom>
              <a:avLst/>
              <a:gdLst>
                <a:gd name="T0" fmla="*/ 61 w 62"/>
                <a:gd name="T1" fmla="*/ 27 h 120"/>
                <a:gd name="T2" fmla="*/ 61 w 62"/>
                <a:gd name="T3" fmla="*/ 15 h 120"/>
                <a:gd name="T4" fmla="*/ 47 w 62"/>
                <a:gd name="T5" fmla="*/ 0 h 120"/>
                <a:gd name="T6" fmla="*/ 40 w 62"/>
                <a:gd name="T7" fmla="*/ 0 h 120"/>
                <a:gd name="T8" fmla="*/ 35 w 62"/>
                <a:gd name="T9" fmla="*/ 16 h 120"/>
                <a:gd name="T10" fmla="*/ 32 w 62"/>
                <a:gd name="T11" fmla="*/ 7 h 120"/>
                <a:gd name="T12" fmla="*/ 36 w 62"/>
                <a:gd name="T13" fmla="*/ 2 h 120"/>
                <a:gd name="T14" fmla="*/ 35 w 62"/>
                <a:gd name="T15" fmla="*/ 2 h 120"/>
                <a:gd name="T16" fmla="*/ 30 w 62"/>
                <a:gd name="T17" fmla="*/ 2 h 120"/>
                <a:gd name="T18" fmla="*/ 26 w 62"/>
                <a:gd name="T19" fmla="*/ 2 h 120"/>
                <a:gd name="T20" fmla="*/ 26 w 62"/>
                <a:gd name="T21" fmla="*/ 2 h 120"/>
                <a:gd name="T22" fmla="*/ 30 w 62"/>
                <a:gd name="T23" fmla="*/ 8 h 120"/>
                <a:gd name="T24" fmla="*/ 26 w 62"/>
                <a:gd name="T25" fmla="*/ 16 h 120"/>
                <a:gd name="T26" fmla="*/ 21 w 62"/>
                <a:gd name="T27" fmla="*/ 0 h 120"/>
                <a:gd name="T28" fmla="*/ 15 w 62"/>
                <a:gd name="T29" fmla="*/ 0 h 120"/>
                <a:gd name="T30" fmla="*/ 0 w 62"/>
                <a:gd name="T31" fmla="*/ 15 h 120"/>
                <a:gd name="T32" fmla="*/ 0 w 62"/>
                <a:gd name="T33" fmla="*/ 27 h 120"/>
                <a:gd name="T34" fmla="*/ 0 w 62"/>
                <a:gd name="T35" fmla="*/ 28 h 120"/>
                <a:gd name="T36" fmla="*/ 0 w 62"/>
                <a:gd name="T37" fmla="*/ 62 h 120"/>
                <a:gd name="T38" fmla="*/ 5 w 62"/>
                <a:gd name="T39" fmla="*/ 67 h 120"/>
                <a:gd name="T40" fmla="*/ 10 w 62"/>
                <a:gd name="T41" fmla="*/ 67 h 120"/>
                <a:gd name="T42" fmla="*/ 10 w 62"/>
                <a:gd name="T43" fmla="*/ 120 h 120"/>
                <a:gd name="T44" fmla="*/ 52 w 62"/>
                <a:gd name="T45" fmla="*/ 120 h 120"/>
                <a:gd name="T46" fmla="*/ 52 w 62"/>
                <a:gd name="T47" fmla="*/ 67 h 120"/>
                <a:gd name="T48" fmla="*/ 57 w 62"/>
                <a:gd name="T49" fmla="*/ 67 h 120"/>
                <a:gd name="T50" fmla="*/ 62 w 62"/>
                <a:gd name="T51" fmla="*/ 62 h 120"/>
                <a:gd name="T52" fmla="*/ 62 w 62"/>
                <a:gd name="T53" fmla="*/ 28 h 120"/>
                <a:gd name="T54" fmla="*/ 61 w 62"/>
                <a:gd name="T55" fmla="*/ 2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120">
                  <a:moveTo>
                    <a:pt x="61" y="27"/>
                  </a:moveTo>
                  <a:cubicBezTo>
                    <a:pt x="61" y="15"/>
                    <a:pt x="61" y="15"/>
                    <a:pt x="61" y="15"/>
                  </a:cubicBezTo>
                  <a:cubicBezTo>
                    <a:pt x="61" y="6"/>
                    <a:pt x="55" y="0"/>
                    <a:pt x="47" y="0"/>
                  </a:cubicBezTo>
                  <a:cubicBezTo>
                    <a:pt x="40" y="0"/>
                    <a:pt x="40" y="0"/>
                    <a:pt x="40" y="0"/>
                  </a:cubicBezTo>
                  <a:cubicBezTo>
                    <a:pt x="35" y="16"/>
                    <a:pt x="35" y="16"/>
                    <a:pt x="35" y="16"/>
                  </a:cubicBezTo>
                  <a:cubicBezTo>
                    <a:pt x="32" y="7"/>
                    <a:pt x="32" y="7"/>
                    <a:pt x="32" y="7"/>
                  </a:cubicBezTo>
                  <a:cubicBezTo>
                    <a:pt x="36" y="2"/>
                    <a:pt x="36" y="2"/>
                    <a:pt x="36" y="2"/>
                  </a:cubicBezTo>
                  <a:cubicBezTo>
                    <a:pt x="35" y="2"/>
                    <a:pt x="35" y="2"/>
                    <a:pt x="35" y="2"/>
                  </a:cubicBezTo>
                  <a:cubicBezTo>
                    <a:pt x="34" y="2"/>
                    <a:pt x="32" y="2"/>
                    <a:pt x="30" y="2"/>
                  </a:cubicBezTo>
                  <a:cubicBezTo>
                    <a:pt x="29" y="2"/>
                    <a:pt x="27" y="2"/>
                    <a:pt x="26" y="2"/>
                  </a:cubicBezTo>
                  <a:cubicBezTo>
                    <a:pt x="26" y="2"/>
                    <a:pt x="26" y="2"/>
                    <a:pt x="26" y="2"/>
                  </a:cubicBezTo>
                  <a:cubicBezTo>
                    <a:pt x="30" y="8"/>
                    <a:pt x="30" y="8"/>
                    <a:pt x="30" y="8"/>
                  </a:cubicBezTo>
                  <a:cubicBezTo>
                    <a:pt x="26" y="16"/>
                    <a:pt x="26" y="16"/>
                    <a:pt x="26" y="16"/>
                  </a:cubicBezTo>
                  <a:cubicBezTo>
                    <a:pt x="21" y="0"/>
                    <a:pt x="21" y="0"/>
                    <a:pt x="21" y="0"/>
                  </a:cubicBezTo>
                  <a:cubicBezTo>
                    <a:pt x="15" y="0"/>
                    <a:pt x="15" y="0"/>
                    <a:pt x="15" y="0"/>
                  </a:cubicBezTo>
                  <a:cubicBezTo>
                    <a:pt x="7" y="0"/>
                    <a:pt x="0" y="6"/>
                    <a:pt x="0" y="15"/>
                  </a:cubicBezTo>
                  <a:cubicBezTo>
                    <a:pt x="0" y="27"/>
                    <a:pt x="0" y="27"/>
                    <a:pt x="0" y="27"/>
                  </a:cubicBezTo>
                  <a:cubicBezTo>
                    <a:pt x="0" y="27"/>
                    <a:pt x="0" y="28"/>
                    <a:pt x="0" y="28"/>
                  </a:cubicBezTo>
                  <a:cubicBezTo>
                    <a:pt x="0" y="62"/>
                    <a:pt x="0" y="62"/>
                    <a:pt x="0" y="62"/>
                  </a:cubicBezTo>
                  <a:cubicBezTo>
                    <a:pt x="0" y="65"/>
                    <a:pt x="2" y="67"/>
                    <a:pt x="5" y="67"/>
                  </a:cubicBezTo>
                  <a:cubicBezTo>
                    <a:pt x="10" y="67"/>
                    <a:pt x="10" y="67"/>
                    <a:pt x="10" y="67"/>
                  </a:cubicBezTo>
                  <a:cubicBezTo>
                    <a:pt x="10" y="120"/>
                    <a:pt x="10" y="120"/>
                    <a:pt x="10" y="120"/>
                  </a:cubicBezTo>
                  <a:cubicBezTo>
                    <a:pt x="52" y="120"/>
                    <a:pt x="52" y="120"/>
                    <a:pt x="52" y="120"/>
                  </a:cubicBezTo>
                  <a:cubicBezTo>
                    <a:pt x="52" y="67"/>
                    <a:pt x="52" y="67"/>
                    <a:pt x="52" y="67"/>
                  </a:cubicBezTo>
                  <a:cubicBezTo>
                    <a:pt x="57" y="67"/>
                    <a:pt x="57" y="67"/>
                    <a:pt x="57" y="67"/>
                  </a:cubicBezTo>
                  <a:cubicBezTo>
                    <a:pt x="59" y="67"/>
                    <a:pt x="62" y="65"/>
                    <a:pt x="62" y="62"/>
                  </a:cubicBezTo>
                  <a:cubicBezTo>
                    <a:pt x="62" y="28"/>
                    <a:pt x="62" y="28"/>
                    <a:pt x="62" y="28"/>
                  </a:cubicBezTo>
                  <a:cubicBezTo>
                    <a:pt x="62" y="28"/>
                    <a:pt x="61" y="28"/>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41" name="Freeform 47">
              <a:extLst>
                <a:ext uri="{FF2B5EF4-FFF2-40B4-BE49-F238E27FC236}">
                  <a16:creationId xmlns:a16="http://schemas.microsoft.com/office/drawing/2014/main" id="{670C9CE4-3129-0049-874E-555A4414E13F}"/>
                </a:ext>
              </a:extLst>
            </p:cNvPr>
            <p:cNvSpPr>
              <a:spLocks/>
            </p:cNvSpPr>
            <p:nvPr/>
          </p:nvSpPr>
          <p:spPr bwMode="auto">
            <a:xfrm>
              <a:off x="9686925" y="5295901"/>
              <a:ext cx="171450" cy="277813"/>
            </a:xfrm>
            <a:custGeom>
              <a:avLst/>
              <a:gdLst>
                <a:gd name="T0" fmla="*/ 46 w 46"/>
                <a:gd name="T1" fmla="*/ 67 h 74"/>
                <a:gd name="T2" fmla="*/ 39 w 46"/>
                <a:gd name="T3" fmla="*/ 74 h 74"/>
                <a:gd name="T4" fmla="*/ 7 w 46"/>
                <a:gd name="T5" fmla="*/ 74 h 74"/>
                <a:gd name="T6" fmla="*/ 0 w 46"/>
                <a:gd name="T7" fmla="*/ 67 h 74"/>
                <a:gd name="T8" fmla="*/ 0 w 46"/>
                <a:gd name="T9" fmla="*/ 7 h 74"/>
                <a:gd name="T10" fmla="*/ 7 w 46"/>
                <a:gd name="T11" fmla="*/ 0 h 74"/>
                <a:gd name="T12" fmla="*/ 39 w 46"/>
                <a:gd name="T13" fmla="*/ 0 h 74"/>
                <a:gd name="T14" fmla="*/ 46 w 46"/>
                <a:gd name="T15" fmla="*/ 7 h 74"/>
                <a:gd name="T16" fmla="*/ 46 w 46"/>
                <a:gd name="T17"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4">
                  <a:moveTo>
                    <a:pt x="46" y="67"/>
                  </a:moveTo>
                  <a:cubicBezTo>
                    <a:pt x="46" y="71"/>
                    <a:pt x="43" y="74"/>
                    <a:pt x="39" y="74"/>
                  </a:cubicBezTo>
                  <a:cubicBezTo>
                    <a:pt x="7" y="74"/>
                    <a:pt x="7" y="74"/>
                    <a:pt x="7" y="74"/>
                  </a:cubicBezTo>
                  <a:cubicBezTo>
                    <a:pt x="4" y="74"/>
                    <a:pt x="0" y="71"/>
                    <a:pt x="0" y="67"/>
                  </a:cubicBezTo>
                  <a:cubicBezTo>
                    <a:pt x="0" y="7"/>
                    <a:pt x="0" y="7"/>
                    <a:pt x="0" y="7"/>
                  </a:cubicBezTo>
                  <a:cubicBezTo>
                    <a:pt x="0" y="4"/>
                    <a:pt x="4" y="0"/>
                    <a:pt x="7" y="0"/>
                  </a:cubicBezTo>
                  <a:cubicBezTo>
                    <a:pt x="39" y="0"/>
                    <a:pt x="39" y="0"/>
                    <a:pt x="39" y="0"/>
                  </a:cubicBezTo>
                  <a:cubicBezTo>
                    <a:pt x="43" y="0"/>
                    <a:pt x="46" y="4"/>
                    <a:pt x="46" y="7"/>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42" name="Freeform 48">
              <a:extLst>
                <a:ext uri="{FF2B5EF4-FFF2-40B4-BE49-F238E27FC236}">
                  <a16:creationId xmlns:a16="http://schemas.microsoft.com/office/drawing/2014/main" id="{3776142F-CF6F-8B48-B093-E591FF8D67F4}"/>
                </a:ext>
              </a:extLst>
            </p:cNvPr>
            <p:cNvSpPr>
              <a:spLocks/>
            </p:cNvSpPr>
            <p:nvPr/>
          </p:nvSpPr>
          <p:spPr bwMode="auto">
            <a:xfrm>
              <a:off x="9832975" y="4991101"/>
              <a:ext cx="319088" cy="582613"/>
            </a:xfrm>
            <a:custGeom>
              <a:avLst/>
              <a:gdLst>
                <a:gd name="T0" fmla="*/ 81 w 85"/>
                <a:gd name="T1" fmla="*/ 42 h 155"/>
                <a:gd name="T2" fmla="*/ 50 w 85"/>
                <a:gd name="T3" fmla="*/ 5 h 155"/>
                <a:gd name="T4" fmla="*/ 35 w 85"/>
                <a:gd name="T5" fmla="*/ 5 h 155"/>
                <a:gd name="T6" fmla="*/ 4 w 85"/>
                <a:gd name="T7" fmla="*/ 42 h 155"/>
                <a:gd name="T8" fmla="*/ 8 w 85"/>
                <a:gd name="T9" fmla="*/ 51 h 155"/>
                <a:gd name="T10" fmla="*/ 19 w 85"/>
                <a:gd name="T11" fmla="*/ 51 h 155"/>
                <a:gd name="T12" fmla="*/ 19 w 85"/>
                <a:gd name="T13" fmla="*/ 148 h 155"/>
                <a:gd name="T14" fmla="*/ 26 w 85"/>
                <a:gd name="T15" fmla="*/ 155 h 155"/>
                <a:gd name="T16" fmla="*/ 58 w 85"/>
                <a:gd name="T17" fmla="*/ 155 h 155"/>
                <a:gd name="T18" fmla="*/ 65 w 85"/>
                <a:gd name="T19" fmla="*/ 148 h 155"/>
                <a:gd name="T20" fmla="*/ 65 w 85"/>
                <a:gd name="T21" fmla="*/ 51 h 155"/>
                <a:gd name="T22" fmla="*/ 76 w 85"/>
                <a:gd name="T23" fmla="*/ 51 h 155"/>
                <a:gd name="T24" fmla="*/ 81 w 85"/>
                <a:gd name="T25" fmla="*/ 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55">
                  <a:moveTo>
                    <a:pt x="81" y="42"/>
                  </a:moveTo>
                  <a:cubicBezTo>
                    <a:pt x="50" y="5"/>
                    <a:pt x="50" y="5"/>
                    <a:pt x="50" y="5"/>
                  </a:cubicBezTo>
                  <a:cubicBezTo>
                    <a:pt x="46" y="0"/>
                    <a:pt x="39" y="0"/>
                    <a:pt x="35" y="5"/>
                  </a:cubicBezTo>
                  <a:cubicBezTo>
                    <a:pt x="4" y="42"/>
                    <a:pt x="4" y="42"/>
                    <a:pt x="4" y="42"/>
                  </a:cubicBezTo>
                  <a:cubicBezTo>
                    <a:pt x="0" y="47"/>
                    <a:pt x="2" y="51"/>
                    <a:pt x="8" y="51"/>
                  </a:cubicBezTo>
                  <a:cubicBezTo>
                    <a:pt x="19" y="51"/>
                    <a:pt x="19" y="51"/>
                    <a:pt x="19" y="51"/>
                  </a:cubicBezTo>
                  <a:cubicBezTo>
                    <a:pt x="19" y="148"/>
                    <a:pt x="19" y="148"/>
                    <a:pt x="19" y="148"/>
                  </a:cubicBezTo>
                  <a:cubicBezTo>
                    <a:pt x="19" y="152"/>
                    <a:pt x="22" y="155"/>
                    <a:pt x="26" y="155"/>
                  </a:cubicBezTo>
                  <a:cubicBezTo>
                    <a:pt x="58" y="155"/>
                    <a:pt x="58" y="155"/>
                    <a:pt x="58" y="155"/>
                  </a:cubicBezTo>
                  <a:cubicBezTo>
                    <a:pt x="62" y="155"/>
                    <a:pt x="65" y="152"/>
                    <a:pt x="65" y="148"/>
                  </a:cubicBezTo>
                  <a:cubicBezTo>
                    <a:pt x="65" y="51"/>
                    <a:pt x="65" y="51"/>
                    <a:pt x="65" y="51"/>
                  </a:cubicBezTo>
                  <a:cubicBezTo>
                    <a:pt x="76" y="51"/>
                    <a:pt x="76" y="51"/>
                    <a:pt x="76" y="51"/>
                  </a:cubicBezTo>
                  <a:cubicBezTo>
                    <a:pt x="83" y="51"/>
                    <a:pt x="85" y="47"/>
                    <a:pt x="8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sp>
        <p:nvSpPr>
          <p:cNvPr id="43" name="Freeform 29">
            <a:extLst>
              <a:ext uri="{FF2B5EF4-FFF2-40B4-BE49-F238E27FC236}">
                <a16:creationId xmlns:a16="http://schemas.microsoft.com/office/drawing/2014/main" id="{88614BDA-58FB-6043-9A4C-CA0E60924CEA}"/>
              </a:ext>
            </a:extLst>
          </p:cNvPr>
          <p:cNvSpPr>
            <a:spLocks noEditPoints="1"/>
          </p:cNvSpPr>
          <p:nvPr/>
        </p:nvSpPr>
        <p:spPr bwMode="auto">
          <a:xfrm>
            <a:off x="5805769" y="3453387"/>
            <a:ext cx="263767" cy="237907"/>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4" name="Group 43">
            <a:extLst>
              <a:ext uri="{FF2B5EF4-FFF2-40B4-BE49-F238E27FC236}">
                <a16:creationId xmlns:a16="http://schemas.microsoft.com/office/drawing/2014/main" id="{BE2395AA-3B64-944A-9322-9E677CCC6666}"/>
              </a:ext>
            </a:extLst>
          </p:cNvPr>
          <p:cNvGrpSpPr/>
          <p:nvPr/>
        </p:nvGrpSpPr>
        <p:grpSpPr>
          <a:xfrm>
            <a:off x="545002" y="3473618"/>
            <a:ext cx="266602" cy="233277"/>
            <a:chOff x="3573463" y="2617788"/>
            <a:chExt cx="241300" cy="211138"/>
          </a:xfrm>
          <a:solidFill>
            <a:srgbClr val="00548A"/>
          </a:solidFill>
        </p:grpSpPr>
        <p:sp>
          <p:nvSpPr>
            <p:cNvPr id="45" name="Oval 154">
              <a:extLst>
                <a:ext uri="{FF2B5EF4-FFF2-40B4-BE49-F238E27FC236}">
                  <a16:creationId xmlns:a16="http://schemas.microsoft.com/office/drawing/2014/main" id="{D2CBA1D9-F474-1B41-AF41-2F6EC32978A5}"/>
                </a:ext>
              </a:extLst>
            </p:cNvPr>
            <p:cNvSpPr>
              <a:spLocks noChangeArrowheads="1"/>
            </p:cNvSpPr>
            <p:nvPr/>
          </p:nvSpPr>
          <p:spPr bwMode="auto">
            <a:xfrm>
              <a:off x="3603626" y="27686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46" name="Oval 155">
              <a:extLst>
                <a:ext uri="{FF2B5EF4-FFF2-40B4-BE49-F238E27FC236}">
                  <a16:creationId xmlns:a16="http://schemas.microsoft.com/office/drawing/2014/main" id="{7B274CEF-9AEC-504B-981C-2C4E9B2CA8B6}"/>
                </a:ext>
              </a:extLst>
            </p:cNvPr>
            <p:cNvSpPr>
              <a:spLocks noChangeArrowheads="1"/>
            </p:cNvSpPr>
            <p:nvPr/>
          </p:nvSpPr>
          <p:spPr bwMode="auto">
            <a:xfrm>
              <a:off x="3738563" y="27686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sp>
          <p:nvSpPr>
            <p:cNvPr id="47" name="Freeform 156">
              <a:extLst>
                <a:ext uri="{FF2B5EF4-FFF2-40B4-BE49-F238E27FC236}">
                  <a16:creationId xmlns:a16="http://schemas.microsoft.com/office/drawing/2014/main" id="{32407E22-04D0-3E49-98A8-503E3FB9A3C2}"/>
                </a:ext>
              </a:extLst>
            </p:cNvPr>
            <p:cNvSpPr>
              <a:spLocks noEditPoints="1"/>
            </p:cNvSpPr>
            <p:nvPr/>
          </p:nvSpPr>
          <p:spPr bwMode="auto">
            <a:xfrm>
              <a:off x="3573463" y="2617788"/>
              <a:ext cx="241300" cy="165100"/>
            </a:xfrm>
            <a:custGeom>
              <a:avLst/>
              <a:gdLst>
                <a:gd name="T0" fmla="*/ 62 w 64"/>
                <a:gd name="T1" fmla="*/ 0 h 44"/>
                <a:gd name="T2" fmla="*/ 22 w 64"/>
                <a:gd name="T3" fmla="*/ 0 h 44"/>
                <a:gd name="T4" fmla="*/ 20 w 64"/>
                <a:gd name="T5" fmla="*/ 2 h 44"/>
                <a:gd name="T6" fmla="*/ 20 w 64"/>
                <a:gd name="T7" fmla="*/ 8 h 44"/>
                <a:gd name="T8" fmla="*/ 10 w 64"/>
                <a:gd name="T9" fmla="*/ 8 h 44"/>
                <a:gd name="T10" fmla="*/ 7 w 64"/>
                <a:gd name="T11" fmla="*/ 10 h 44"/>
                <a:gd name="T12" fmla="*/ 1 w 64"/>
                <a:gd name="T13" fmla="*/ 22 h 44"/>
                <a:gd name="T14" fmla="*/ 0 w 64"/>
                <a:gd name="T15" fmla="*/ 26 h 44"/>
                <a:gd name="T16" fmla="*/ 0 w 64"/>
                <a:gd name="T17" fmla="*/ 38 h 44"/>
                <a:gd name="T18" fmla="*/ 1 w 64"/>
                <a:gd name="T19" fmla="*/ 41 h 44"/>
                <a:gd name="T20" fmla="*/ 3 w 64"/>
                <a:gd name="T21" fmla="*/ 43 h 44"/>
                <a:gd name="T22" fmla="*/ 5 w 64"/>
                <a:gd name="T23" fmla="*/ 44 h 44"/>
                <a:gd name="T24" fmla="*/ 16 w 64"/>
                <a:gd name="T25" fmla="*/ 36 h 44"/>
                <a:gd name="T26" fmla="*/ 27 w 64"/>
                <a:gd name="T27" fmla="*/ 44 h 44"/>
                <a:gd name="T28" fmla="*/ 41 w 64"/>
                <a:gd name="T29" fmla="*/ 44 h 44"/>
                <a:gd name="T30" fmla="*/ 52 w 64"/>
                <a:gd name="T31" fmla="*/ 36 h 44"/>
                <a:gd name="T32" fmla="*/ 63 w 64"/>
                <a:gd name="T33" fmla="*/ 44 h 44"/>
                <a:gd name="T34" fmla="*/ 64 w 64"/>
                <a:gd name="T35" fmla="*/ 42 h 44"/>
                <a:gd name="T36" fmla="*/ 64 w 64"/>
                <a:gd name="T37" fmla="*/ 2 h 44"/>
                <a:gd name="T38" fmla="*/ 62 w 64"/>
                <a:gd name="T39" fmla="*/ 0 h 44"/>
                <a:gd name="T40" fmla="*/ 20 w 64"/>
                <a:gd name="T41" fmla="*/ 24 h 44"/>
                <a:gd name="T42" fmla="*/ 8 w 64"/>
                <a:gd name="T43" fmla="*/ 24 h 44"/>
                <a:gd name="T44" fmla="*/ 12 w 64"/>
                <a:gd name="T45" fmla="*/ 12 h 44"/>
                <a:gd name="T46" fmla="*/ 20 w 64"/>
                <a:gd name="T47" fmla="*/ 12 h 44"/>
                <a:gd name="T48" fmla="*/ 20 w 64"/>
                <a:gd name="T49"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4">
                  <a:moveTo>
                    <a:pt x="62" y="0"/>
                  </a:moveTo>
                  <a:cubicBezTo>
                    <a:pt x="22" y="0"/>
                    <a:pt x="22" y="0"/>
                    <a:pt x="22" y="0"/>
                  </a:cubicBezTo>
                  <a:cubicBezTo>
                    <a:pt x="21" y="0"/>
                    <a:pt x="20" y="1"/>
                    <a:pt x="20" y="2"/>
                  </a:cubicBezTo>
                  <a:cubicBezTo>
                    <a:pt x="20" y="8"/>
                    <a:pt x="20" y="8"/>
                    <a:pt x="20" y="8"/>
                  </a:cubicBezTo>
                  <a:cubicBezTo>
                    <a:pt x="10" y="8"/>
                    <a:pt x="10" y="8"/>
                    <a:pt x="10" y="8"/>
                  </a:cubicBezTo>
                  <a:cubicBezTo>
                    <a:pt x="9" y="8"/>
                    <a:pt x="8" y="9"/>
                    <a:pt x="7" y="10"/>
                  </a:cubicBezTo>
                  <a:cubicBezTo>
                    <a:pt x="1" y="22"/>
                    <a:pt x="1" y="22"/>
                    <a:pt x="1" y="22"/>
                  </a:cubicBezTo>
                  <a:cubicBezTo>
                    <a:pt x="0" y="23"/>
                    <a:pt x="0" y="25"/>
                    <a:pt x="0" y="26"/>
                  </a:cubicBezTo>
                  <a:cubicBezTo>
                    <a:pt x="0" y="38"/>
                    <a:pt x="0" y="38"/>
                    <a:pt x="0" y="38"/>
                  </a:cubicBezTo>
                  <a:cubicBezTo>
                    <a:pt x="0" y="39"/>
                    <a:pt x="1" y="41"/>
                    <a:pt x="1" y="41"/>
                  </a:cubicBezTo>
                  <a:cubicBezTo>
                    <a:pt x="3" y="43"/>
                    <a:pt x="3" y="43"/>
                    <a:pt x="3" y="43"/>
                  </a:cubicBezTo>
                  <a:cubicBezTo>
                    <a:pt x="3" y="43"/>
                    <a:pt x="4" y="44"/>
                    <a:pt x="5" y="44"/>
                  </a:cubicBezTo>
                  <a:cubicBezTo>
                    <a:pt x="7" y="39"/>
                    <a:pt x="11" y="36"/>
                    <a:pt x="16" y="36"/>
                  </a:cubicBezTo>
                  <a:cubicBezTo>
                    <a:pt x="21" y="36"/>
                    <a:pt x="26" y="39"/>
                    <a:pt x="27" y="44"/>
                  </a:cubicBezTo>
                  <a:cubicBezTo>
                    <a:pt x="41" y="44"/>
                    <a:pt x="41" y="44"/>
                    <a:pt x="41" y="44"/>
                  </a:cubicBezTo>
                  <a:cubicBezTo>
                    <a:pt x="42" y="39"/>
                    <a:pt x="47" y="36"/>
                    <a:pt x="52" y="36"/>
                  </a:cubicBezTo>
                  <a:cubicBezTo>
                    <a:pt x="57" y="36"/>
                    <a:pt x="61" y="39"/>
                    <a:pt x="63" y="44"/>
                  </a:cubicBezTo>
                  <a:cubicBezTo>
                    <a:pt x="64" y="43"/>
                    <a:pt x="64" y="43"/>
                    <a:pt x="64" y="42"/>
                  </a:cubicBezTo>
                  <a:cubicBezTo>
                    <a:pt x="64" y="2"/>
                    <a:pt x="64" y="2"/>
                    <a:pt x="64" y="2"/>
                  </a:cubicBezTo>
                  <a:cubicBezTo>
                    <a:pt x="64" y="1"/>
                    <a:pt x="63" y="0"/>
                    <a:pt x="62" y="0"/>
                  </a:cubicBezTo>
                  <a:close/>
                  <a:moveTo>
                    <a:pt x="20" y="24"/>
                  </a:moveTo>
                  <a:cubicBezTo>
                    <a:pt x="8" y="24"/>
                    <a:pt x="8" y="24"/>
                    <a:pt x="8" y="24"/>
                  </a:cubicBezTo>
                  <a:cubicBezTo>
                    <a:pt x="12" y="12"/>
                    <a:pt x="12" y="12"/>
                    <a:pt x="12" y="12"/>
                  </a:cubicBezTo>
                  <a:cubicBezTo>
                    <a:pt x="20" y="12"/>
                    <a:pt x="20" y="12"/>
                    <a:pt x="20" y="12"/>
                  </a:cubicBezTo>
                  <a:lnTo>
                    <a:pt x="2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p>
          </p:txBody>
        </p:sp>
      </p:grpSp>
      <p:sp>
        <p:nvSpPr>
          <p:cNvPr id="48" name="Freeform 68">
            <a:extLst>
              <a:ext uri="{FF2B5EF4-FFF2-40B4-BE49-F238E27FC236}">
                <a16:creationId xmlns:a16="http://schemas.microsoft.com/office/drawing/2014/main" id="{4C88871A-6711-A742-8407-1BB67DB434DE}"/>
              </a:ext>
            </a:extLst>
          </p:cNvPr>
          <p:cNvSpPr>
            <a:spLocks noEditPoints="1"/>
          </p:cNvSpPr>
          <p:nvPr/>
        </p:nvSpPr>
        <p:spPr bwMode="auto">
          <a:xfrm>
            <a:off x="528320" y="4804328"/>
            <a:ext cx="348340" cy="210370"/>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443515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9F0B2-359C-3548-A75E-966C9BB94DE9}"/>
              </a:ext>
            </a:extLst>
          </p:cNvPr>
          <p:cNvSpPr>
            <a:spLocks noGrp="1"/>
          </p:cNvSpPr>
          <p:nvPr>
            <p:ph type="body" sz="quarter" idx="10"/>
          </p:nvPr>
        </p:nvSpPr>
        <p:spPr/>
        <p:txBody>
          <a:bodyPr/>
          <a:lstStyle/>
          <a:p>
            <a:r>
              <a:rPr lang="en-US" dirty="0"/>
              <a:t>Analytics represents institutions with opportunity to change their business in a multitude of ways.</a:t>
            </a:r>
          </a:p>
          <a:p>
            <a:endParaRPr lang="en-US" dirty="0"/>
          </a:p>
        </p:txBody>
      </p:sp>
      <p:graphicFrame>
        <p:nvGraphicFramePr>
          <p:cNvPr id="4" name="Diagram 3">
            <a:extLst>
              <a:ext uri="{FF2B5EF4-FFF2-40B4-BE49-F238E27FC236}">
                <a16:creationId xmlns:a16="http://schemas.microsoft.com/office/drawing/2014/main" id="{24340B38-9002-1A4E-9936-328D6E0A4F81}"/>
              </a:ext>
            </a:extLst>
          </p:cNvPr>
          <p:cNvGraphicFramePr/>
          <p:nvPr>
            <p:extLst/>
          </p:nvPr>
        </p:nvGraphicFramePr>
        <p:xfrm>
          <a:off x="2993092" y="1852342"/>
          <a:ext cx="6132020" cy="1894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a:extLst>
              <a:ext uri="{FF2B5EF4-FFF2-40B4-BE49-F238E27FC236}">
                <a16:creationId xmlns:a16="http://schemas.microsoft.com/office/drawing/2014/main" id="{037F8D6B-25C1-F946-8B22-6A71D2021DD3}"/>
              </a:ext>
            </a:extLst>
          </p:cNvPr>
          <p:cNvGraphicFramePr>
            <a:graphicFrameLocks noGrp="1"/>
          </p:cNvGraphicFramePr>
          <p:nvPr>
            <p:extLst>
              <p:ext uri="{D42A27DB-BD31-4B8C-83A1-F6EECF244321}">
                <p14:modId xmlns:p14="http://schemas.microsoft.com/office/powerpoint/2010/main" val="1908923509"/>
              </p:ext>
            </p:extLst>
          </p:nvPr>
        </p:nvGraphicFramePr>
        <p:xfrm>
          <a:off x="457198" y="4457046"/>
          <a:ext cx="11734800" cy="2133600"/>
        </p:xfrm>
        <a:graphic>
          <a:graphicData uri="http://schemas.openxmlformats.org/drawingml/2006/table">
            <a:tbl>
              <a:tblPr firstRow="1" bandRow="1">
                <a:tableStyleId>{5C22544A-7EE6-4342-B048-85BDC9FD1C3A}</a:tableStyleId>
              </a:tblPr>
              <a:tblGrid>
                <a:gridCol w="2346960">
                  <a:extLst>
                    <a:ext uri="{9D8B030D-6E8A-4147-A177-3AD203B41FA5}">
                      <a16:colId xmlns:a16="http://schemas.microsoft.com/office/drawing/2014/main" val="990423696"/>
                    </a:ext>
                  </a:extLst>
                </a:gridCol>
                <a:gridCol w="2346960">
                  <a:extLst>
                    <a:ext uri="{9D8B030D-6E8A-4147-A177-3AD203B41FA5}">
                      <a16:colId xmlns:a16="http://schemas.microsoft.com/office/drawing/2014/main" val="260082982"/>
                    </a:ext>
                  </a:extLst>
                </a:gridCol>
                <a:gridCol w="2346960">
                  <a:extLst>
                    <a:ext uri="{9D8B030D-6E8A-4147-A177-3AD203B41FA5}">
                      <a16:colId xmlns:a16="http://schemas.microsoft.com/office/drawing/2014/main" val="709757384"/>
                    </a:ext>
                  </a:extLst>
                </a:gridCol>
                <a:gridCol w="2346960">
                  <a:extLst>
                    <a:ext uri="{9D8B030D-6E8A-4147-A177-3AD203B41FA5}">
                      <a16:colId xmlns:a16="http://schemas.microsoft.com/office/drawing/2014/main" val="2600326290"/>
                    </a:ext>
                  </a:extLst>
                </a:gridCol>
                <a:gridCol w="2346960">
                  <a:extLst>
                    <a:ext uri="{9D8B030D-6E8A-4147-A177-3AD203B41FA5}">
                      <a16:colId xmlns:a16="http://schemas.microsoft.com/office/drawing/2014/main" val="2053556957"/>
                    </a:ext>
                  </a:extLst>
                </a:gridCol>
              </a:tblGrid>
              <a:tr h="1770628">
                <a:tc>
                  <a:txBody>
                    <a:bodyPr/>
                    <a:lstStyle/>
                    <a:p>
                      <a:pPr marL="0" indent="0">
                        <a:spcBef>
                          <a:spcPts val="0"/>
                        </a:spcBef>
                        <a:buNone/>
                      </a:pPr>
                      <a:r>
                        <a:rPr lang="en-US" sz="1200" b="1" i="0" dirty="0">
                          <a:solidFill>
                            <a:srgbClr val="474747"/>
                          </a:solidFill>
                          <a:latin typeface="Meta Offc Pro" panose="020B0504030101020102" pitchFamily="34" charset="0"/>
                          <a:cs typeface="Arial" panose="020B0604020202020204" pitchFamily="34" charset="0"/>
                        </a:rPr>
                        <a:t>Leaner, Faster Operations</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Using automation to improve the efficiency of business-as-usual processes.</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Plan how the model will be put</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into production, how the results</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will be delivered to users, and</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how end users will use the result. This will usually surface potential obstacles at the outset.</a:t>
                      </a:r>
                      <a:endParaRPr lang="id-ID" sz="1000" b="0" dirty="0">
                        <a:solidFill>
                          <a:srgbClr val="474747"/>
                        </a:solidFill>
                        <a:latin typeface="Meta Offc Pro Normal" panose="020B0504030101020102" pitchFamily="34" charset="0"/>
                        <a:cs typeface="Arial" panose="020B0604020202020204" pitchFamily="34" charset="0"/>
                      </a:endParaRPr>
                    </a:p>
                    <a:p>
                      <a:endParaRPr lang="en-US" dirty="0">
                        <a:solidFill>
                          <a:srgbClr val="474747"/>
                        </a:solidFill>
                        <a:latin typeface="Meta Offc Pro Normal" panose="020B0504030101020102" pitchFamily="34" charset="0"/>
                      </a:endParaRPr>
                    </a:p>
                  </a:txBody>
                  <a:tcPr marL="0" marR="36576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spcBef>
                          <a:spcPts val="0"/>
                        </a:spcBef>
                        <a:buNone/>
                      </a:pPr>
                      <a:r>
                        <a:rPr lang="en-US" sz="1200" b="1" i="0" dirty="0">
                          <a:solidFill>
                            <a:srgbClr val="474747"/>
                          </a:solidFill>
                          <a:latin typeface="Meta Offc Pro" panose="020B0504030101020102" pitchFamily="34" charset="0"/>
                          <a:cs typeface="Arial" panose="020B0604020202020204" pitchFamily="34" charset="0"/>
                        </a:rPr>
                        <a:t>Tailored Products + Advice</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Personalizing interactions</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to more closely meet the</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unique needs of customers.</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Providing convenient high-quality service, while maintaining scalability. </a:t>
                      </a:r>
                      <a:endParaRPr lang="id-ID" sz="1000" b="0" dirty="0">
                        <a:solidFill>
                          <a:srgbClr val="474747"/>
                        </a:solidFill>
                        <a:latin typeface="Meta Offc Pro Normal" panose="020B0504030101020102" pitchFamily="34" charset="0"/>
                        <a:cs typeface="Arial" panose="020B0604020202020204" pitchFamily="34" charset="0"/>
                      </a:endParaRPr>
                    </a:p>
                    <a:p>
                      <a:endParaRPr lang="en-US" dirty="0">
                        <a:solidFill>
                          <a:srgbClr val="474747"/>
                        </a:solidFill>
                        <a:latin typeface="Meta Offc Pro Normal" panose="020B0504030101020102" pitchFamily="34" charset="0"/>
                      </a:endParaRPr>
                    </a:p>
                  </a:txBody>
                  <a:tcPr marL="0" marR="365760" marT="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spcBef>
                          <a:spcPts val="0"/>
                        </a:spcBef>
                        <a:buNone/>
                      </a:pPr>
                      <a:r>
                        <a:rPr lang="en-US" sz="1200" b="1" i="0" dirty="0">
                          <a:solidFill>
                            <a:srgbClr val="474747"/>
                          </a:solidFill>
                          <a:latin typeface="Meta Offc Pro" panose="020B0504030101020102" pitchFamily="34" charset="0"/>
                          <a:cs typeface="Arial" panose="020B0604020202020204" pitchFamily="34" charset="0"/>
                        </a:rPr>
                        <a:t>Ubiquitous Presence</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Making products and services available to customers in their preferred format and channel. </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Expanding the reach</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of institutions channels and offerings geographically and</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across customer segments.</a:t>
                      </a:r>
                      <a:endParaRPr lang="id-ID" sz="1000" b="0" dirty="0">
                        <a:solidFill>
                          <a:srgbClr val="474747"/>
                        </a:solidFill>
                        <a:latin typeface="Meta Offc Pro Normal" panose="020B0504030101020102" pitchFamily="34" charset="0"/>
                        <a:cs typeface="Arial" panose="020B0604020202020204" pitchFamily="34" charset="0"/>
                      </a:endParaRPr>
                    </a:p>
                  </a:txBody>
                  <a:tcPr marL="0" marR="365760" marT="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spcBef>
                          <a:spcPts val="0"/>
                        </a:spcBef>
                        <a:buNone/>
                      </a:pPr>
                      <a:r>
                        <a:rPr lang="en-US" sz="1200" b="1" i="0" dirty="0">
                          <a:solidFill>
                            <a:srgbClr val="474747"/>
                          </a:solidFill>
                          <a:latin typeface="Meta Offc Pro" panose="020B0504030101020102" pitchFamily="34" charset="0"/>
                          <a:cs typeface="Arial" panose="020B0604020202020204" pitchFamily="34" charset="0"/>
                        </a:rPr>
                        <a:t>Smarter Decision-Making</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Making products and services available to customers in their preferred format and channel. </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Expanding the reach</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of institutions channels and </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offerings geographically and </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across customer segments.</a:t>
                      </a:r>
                      <a:endParaRPr lang="id-ID" sz="1000" b="0" dirty="0">
                        <a:solidFill>
                          <a:srgbClr val="474747"/>
                        </a:solidFill>
                        <a:latin typeface="Meta Offc Pro Normal" panose="020B0504030101020102" pitchFamily="34" charset="0"/>
                        <a:cs typeface="Arial" panose="020B0604020202020204" pitchFamily="34" charset="0"/>
                      </a:endParaRPr>
                    </a:p>
                  </a:txBody>
                  <a:tcPr marL="0" marR="365760" marT="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spcBef>
                          <a:spcPts val="0"/>
                        </a:spcBef>
                        <a:buNone/>
                      </a:pPr>
                      <a:r>
                        <a:rPr lang="en-US" sz="1200" b="1" dirty="0">
                          <a:solidFill>
                            <a:srgbClr val="474747"/>
                          </a:solidFill>
                          <a:latin typeface="Meta Offc Pro Normal" panose="020B0504030101020102" pitchFamily="34" charset="0"/>
                          <a:cs typeface="Arial" panose="020B0604020202020204" pitchFamily="34" charset="0"/>
                        </a:rPr>
                        <a:t>New Value Propositions</a:t>
                      </a:r>
                      <a:endParaRPr lang="en-US" sz="1200" b="1" i="0" dirty="0">
                        <a:solidFill>
                          <a:srgbClr val="474747"/>
                        </a:solidFill>
                        <a:latin typeface="Meta Offc Pro" panose="020B0504030101020102" pitchFamily="34" charset="0"/>
                        <a:cs typeface="Arial" panose="020B0604020202020204" pitchFamily="34" charset="0"/>
                      </a:endParaRP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Differentiating offerings through new operating models and ways</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of working.</a:t>
                      </a:r>
                    </a:p>
                    <a:p>
                      <a:pPr marL="0" indent="0">
                        <a:spcBef>
                          <a:spcPts val="0"/>
                        </a:spcBef>
                        <a:buNone/>
                      </a:pPr>
                      <a:endParaRPr lang="en-US" sz="1000" b="0" dirty="0">
                        <a:solidFill>
                          <a:srgbClr val="474747"/>
                        </a:solidFill>
                        <a:latin typeface="Meta Offc Pro Normal" panose="020B0504030101020102" pitchFamily="34" charset="0"/>
                        <a:cs typeface="Arial" panose="020B0604020202020204" pitchFamily="34" charset="0"/>
                      </a:endParaRPr>
                    </a:p>
                    <a:p>
                      <a:pPr marL="0" indent="0">
                        <a:spcBef>
                          <a:spcPts val="0"/>
                        </a:spcBef>
                        <a:buNone/>
                      </a:pPr>
                      <a:r>
                        <a:rPr lang="en-US" sz="1000" b="0" dirty="0">
                          <a:solidFill>
                            <a:srgbClr val="474747"/>
                          </a:solidFill>
                          <a:latin typeface="Meta Offc Pro Normal" panose="020B0504030101020102" pitchFamily="34" charset="0"/>
                          <a:cs typeface="Arial" panose="020B0604020202020204" pitchFamily="34" charset="0"/>
                        </a:rPr>
                        <a:t>Building brand new products, services, and business models</a:t>
                      </a:r>
                      <a:br>
                        <a:rPr lang="en-US" sz="1000" b="0" dirty="0">
                          <a:solidFill>
                            <a:srgbClr val="474747"/>
                          </a:solidFill>
                          <a:latin typeface="Meta Offc Pro Normal" panose="020B0504030101020102" pitchFamily="34" charset="0"/>
                          <a:cs typeface="Arial" panose="020B0604020202020204" pitchFamily="34" charset="0"/>
                        </a:rPr>
                      </a:br>
                      <a:r>
                        <a:rPr lang="en-US" sz="1000" b="0" dirty="0">
                          <a:solidFill>
                            <a:srgbClr val="474747"/>
                          </a:solidFill>
                          <a:latin typeface="Meta Offc Pro Normal" panose="020B0504030101020102" pitchFamily="34" charset="0"/>
                          <a:cs typeface="Arial" panose="020B0604020202020204" pitchFamily="34" charset="0"/>
                        </a:rPr>
                        <a:t>that use AT at the core.</a:t>
                      </a:r>
                      <a:endParaRPr lang="id-ID" sz="1000" b="0" dirty="0">
                        <a:solidFill>
                          <a:srgbClr val="474747"/>
                        </a:solidFill>
                        <a:latin typeface="Meta Offc Pro Normal" panose="020B0504030101020102" pitchFamily="34" charset="0"/>
                        <a:cs typeface="Arial" panose="020B0604020202020204" pitchFamily="34" charset="0"/>
                      </a:endParaRPr>
                    </a:p>
                    <a:p>
                      <a:endParaRPr lang="en-US" dirty="0">
                        <a:latin typeface="Meta Offc Pro Normal" panose="020B0504030101020102" pitchFamily="34" charset="0"/>
                      </a:endParaRPr>
                    </a:p>
                  </a:txBody>
                  <a:tcPr marL="0" marR="365760" marT="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3478382"/>
                  </a:ext>
                </a:extLst>
              </a:tr>
            </a:tbl>
          </a:graphicData>
        </a:graphic>
      </p:graphicFrame>
      <p:sp>
        <p:nvSpPr>
          <p:cNvPr id="6" name="Left-Right Arrow 5">
            <a:extLst>
              <a:ext uri="{FF2B5EF4-FFF2-40B4-BE49-F238E27FC236}">
                <a16:creationId xmlns:a16="http://schemas.microsoft.com/office/drawing/2014/main" id="{825AB262-4BFC-414E-98F4-E4DA0CF45ED3}"/>
              </a:ext>
            </a:extLst>
          </p:cNvPr>
          <p:cNvSpPr/>
          <p:nvPr/>
        </p:nvSpPr>
        <p:spPr>
          <a:xfrm>
            <a:off x="457199" y="3155915"/>
            <a:ext cx="11277601" cy="1060108"/>
          </a:xfrm>
          <a:prstGeom prst="leftRightArrow">
            <a:avLst/>
          </a:prstGeom>
          <a:gradFill flip="none" rotWithShape="1">
            <a:gsLst>
              <a:gs pos="0">
                <a:srgbClr val="00548A">
                  <a:shade val="30000"/>
                  <a:satMod val="115000"/>
                </a:srgbClr>
              </a:gs>
              <a:gs pos="50000">
                <a:srgbClr val="00548A">
                  <a:shade val="67500"/>
                  <a:satMod val="115000"/>
                </a:srgbClr>
              </a:gs>
              <a:gs pos="100000">
                <a:srgbClr val="005491"/>
              </a:gs>
              <a:gs pos="100000">
                <a:srgbClr val="00548A">
                  <a:shade val="100000"/>
                  <a:satMod val="115000"/>
                </a:srgb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075B2"/>
              </a:solidFill>
            </a:endParaRPr>
          </a:p>
        </p:txBody>
      </p:sp>
      <p:sp>
        <p:nvSpPr>
          <p:cNvPr id="7" name="TextBox 6">
            <a:extLst>
              <a:ext uri="{FF2B5EF4-FFF2-40B4-BE49-F238E27FC236}">
                <a16:creationId xmlns:a16="http://schemas.microsoft.com/office/drawing/2014/main" id="{BE1DDA1D-6EA7-034F-9A23-BCFBFDCE2D7E}"/>
              </a:ext>
            </a:extLst>
          </p:cNvPr>
          <p:cNvSpPr txBox="1"/>
          <p:nvPr/>
        </p:nvSpPr>
        <p:spPr>
          <a:xfrm>
            <a:off x="892971" y="3518887"/>
            <a:ext cx="3007497" cy="338554"/>
          </a:xfrm>
          <a:prstGeom prst="rect">
            <a:avLst/>
          </a:prstGeom>
          <a:noFill/>
        </p:spPr>
        <p:txBody>
          <a:bodyPr wrap="square" rtlCol="0">
            <a:spAutoFit/>
          </a:bodyPr>
          <a:lstStyle/>
          <a:p>
            <a:r>
              <a:rPr lang="en-US" sz="1600" dirty="0">
                <a:solidFill>
                  <a:schemeClr val="bg1"/>
                </a:solidFill>
                <a:latin typeface="Meta Offc Pro Medium" panose="020B0504030101020102" pitchFamily="34" charset="0"/>
                <a:cs typeface="Arial" panose="020B0604020202020204" pitchFamily="34" charset="0"/>
              </a:rPr>
              <a:t>Doing the Same Things, Better</a:t>
            </a:r>
          </a:p>
        </p:txBody>
      </p:sp>
      <p:sp>
        <p:nvSpPr>
          <p:cNvPr id="8" name="TextBox 7">
            <a:extLst>
              <a:ext uri="{FF2B5EF4-FFF2-40B4-BE49-F238E27FC236}">
                <a16:creationId xmlns:a16="http://schemas.microsoft.com/office/drawing/2014/main" id="{BBE17577-286F-0D4B-B20A-F62E5B126592}"/>
              </a:ext>
            </a:extLst>
          </p:cNvPr>
          <p:cNvSpPr txBox="1"/>
          <p:nvPr/>
        </p:nvSpPr>
        <p:spPr>
          <a:xfrm>
            <a:off x="7900826" y="3519776"/>
            <a:ext cx="3394359" cy="338554"/>
          </a:xfrm>
          <a:prstGeom prst="rect">
            <a:avLst/>
          </a:prstGeom>
          <a:noFill/>
        </p:spPr>
        <p:txBody>
          <a:bodyPr wrap="square" rtlCol="0">
            <a:spAutoFit/>
          </a:bodyPr>
          <a:lstStyle/>
          <a:p>
            <a:pPr algn="r"/>
            <a:r>
              <a:rPr lang="en-US" sz="1600" dirty="0">
                <a:solidFill>
                  <a:schemeClr val="bg1"/>
                </a:solidFill>
                <a:latin typeface="Meta Offc Pro Medium" panose="020B0504030101020102" pitchFamily="34" charset="0"/>
                <a:cs typeface="Arial" panose="020B0604020202020204" pitchFamily="34" charset="0"/>
              </a:rPr>
              <a:t>Doing Something Radically Different</a:t>
            </a:r>
          </a:p>
        </p:txBody>
      </p:sp>
      <p:sp>
        <p:nvSpPr>
          <p:cNvPr id="9" name="Text Placeholder 3">
            <a:extLst>
              <a:ext uri="{FF2B5EF4-FFF2-40B4-BE49-F238E27FC236}">
                <a16:creationId xmlns:a16="http://schemas.microsoft.com/office/drawing/2014/main" id="{DE221F52-266F-314D-B88D-8A233CA1ADD8}"/>
              </a:ext>
            </a:extLst>
          </p:cNvPr>
          <p:cNvSpPr txBox="1">
            <a:spLocks/>
          </p:cNvSpPr>
          <p:nvPr/>
        </p:nvSpPr>
        <p:spPr>
          <a:xfrm>
            <a:off x="6351797" y="6455377"/>
            <a:ext cx="2743200" cy="123111"/>
          </a:xfrm>
          <a:prstGeom prst="rect">
            <a:avLst/>
          </a:prstGeom>
        </p:spPr>
        <p:txBody>
          <a:bodyPr anchor="ctr">
            <a:noAutofit/>
          </a:bodyPr>
          <a:lstStyle>
            <a:lvl1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defRPr/>
            </a:pPr>
            <a:r>
              <a:rPr lang="en-US" sz="800" dirty="0">
                <a:latin typeface="Meta Offc Pro Thin" panose="020B0404030101020102" pitchFamily="34" charset="0"/>
              </a:rPr>
              <a:t>Source: WEF Study</a:t>
            </a:r>
          </a:p>
        </p:txBody>
      </p:sp>
    </p:spTree>
    <p:extLst>
      <p:ext uri="{BB962C8B-B14F-4D97-AF65-F5344CB8AC3E}">
        <p14:creationId xmlns:p14="http://schemas.microsoft.com/office/powerpoint/2010/main" val="4292244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70E12-DB9A-6F4F-A004-2428FABE6E10}"/>
              </a:ext>
            </a:extLst>
          </p:cNvPr>
          <p:cNvSpPr>
            <a:spLocks noGrp="1"/>
          </p:cNvSpPr>
          <p:nvPr>
            <p:ph idx="11"/>
          </p:nvPr>
        </p:nvSpPr>
        <p:spPr/>
        <p:txBody>
          <a:bodyPr>
            <a:normAutofit/>
          </a:bodyPr>
          <a:lstStyle/>
          <a:p>
            <a:pPr marL="0" indent="0">
              <a:lnSpc>
                <a:spcPct val="100000"/>
              </a:lnSpc>
              <a:spcBef>
                <a:spcPts val="0"/>
              </a:spcBef>
              <a:buNone/>
            </a:pPr>
            <a:r>
              <a:rPr lang="en-US" sz="1050" b="1" dirty="0">
                <a:solidFill>
                  <a:srgbClr val="00548A"/>
                </a:solidFill>
              </a:rPr>
              <a:t>4. Build Data Assets</a:t>
            </a:r>
          </a:p>
          <a:p>
            <a:pPr marL="0" indent="0">
              <a:lnSpc>
                <a:spcPct val="100000"/>
              </a:lnSpc>
              <a:spcBef>
                <a:spcPts val="0"/>
              </a:spcBef>
              <a:buNone/>
            </a:pPr>
            <a:r>
              <a:rPr lang="en-US" sz="1050" dirty="0">
                <a:solidFill>
                  <a:schemeClr val="tx1"/>
                </a:solidFill>
              </a:rPr>
              <a:t>While rapid iteration is important throughout the data science project life cycle, the majority of work effort involves finding the right data and inserting a model into production platforms. Creating high-quality user enterprise class datasets helps reduce the time, effort, and cost for both of these activities.</a:t>
            </a:r>
            <a:br>
              <a:rPr lang="en-US" sz="1050" dirty="0">
                <a:solidFill>
                  <a:schemeClr val="tx1"/>
                </a:solidFill>
              </a:rPr>
            </a:br>
            <a:r>
              <a:rPr lang="en-US" sz="1050" dirty="0">
                <a:solidFill>
                  <a:schemeClr val="tx1"/>
                </a:solidFill>
              </a:rPr>
              <a:t>In addition, this reduces errors and improves compliance.</a:t>
            </a:r>
          </a:p>
          <a:p>
            <a:pPr marL="0" indent="0">
              <a:lnSpc>
                <a:spcPct val="100000"/>
              </a:lnSpc>
              <a:spcBef>
                <a:spcPts val="0"/>
              </a:spcBef>
              <a:buNone/>
            </a:pPr>
            <a:endParaRPr lang="en-US" sz="1050" dirty="0">
              <a:solidFill>
                <a:schemeClr val="tx1"/>
              </a:solidFill>
            </a:endParaRPr>
          </a:p>
          <a:p>
            <a:pPr marL="0" indent="0">
              <a:lnSpc>
                <a:spcPct val="100000"/>
              </a:lnSpc>
              <a:spcBef>
                <a:spcPts val="0"/>
              </a:spcBef>
              <a:buNone/>
            </a:pPr>
            <a:endParaRPr lang="en-US" sz="1050" dirty="0">
              <a:solidFill>
                <a:schemeClr val="tx1"/>
              </a:solidFill>
            </a:endParaRPr>
          </a:p>
          <a:p>
            <a:pPr marL="0" indent="0">
              <a:lnSpc>
                <a:spcPct val="100000"/>
              </a:lnSpc>
              <a:spcBef>
                <a:spcPts val="0"/>
              </a:spcBef>
              <a:buNone/>
            </a:pPr>
            <a:r>
              <a:rPr lang="en-US" sz="1050" b="1" dirty="0">
                <a:solidFill>
                  <a:srgbClr val="00548A"/>
                </a:solidFill>
              </a:rPr>
              <a:t>5. Start with the End in Mind</a:t>
            </a:r>
          </a:p>
          <a:p>
            <a:pPr marL="0" indent="0">
              <a:lnSpc>
                <a:spcPct val="100000"/>
              </a:lnSpc>
              <a:spcBef>
                <a:spcPts val="0"/>
              </a:spcBef>
              <a:buNone/>
            </a:pPr>
            <a:r>
              <a:rPr lang="en-US" sz="1050" dirty="0">
                <a:solidFill>
                  <a:schemeClr val="tx1"/>
                </a:solidFill>
              </a:rPr>
              <a:t>Plan how the model will be put into production, how the results will be delivered to users, and how end users will</a:t>
            </a:r>
            <a:br>
              <a:rPr lang="en-US" sz="1050" dirty="0">
                <a:solidFill>
                  <a:schemeClr val="tx1"/>
                </a:solidFill>
              </a:rPr>
            </a:br>
            <a:r>
              <a:rPr lang="en-US" sz="1050" dirty="0">
                <a:solidFill>
                  <a:schemeClr val="tx1"/>
                </a:solidFill>
              </a:rPr>
              <a:t>use the result. This will usually surface potential obstacles</a:t>
            </a:r>
            <a:br>
              <a:rPr lang="en-US" sz="1050" dirty="0">
                <a:solidFill>
                  <a:schemeClr val="tx1"/>
                </a:solidFill>
              </a:rPr>
            </a:br>
            <a:r>
              <a:rPr lang="en-US" sz="1050" dirty="0">
                <a:solidFill>
                  <a:schemeClr val="tx1"/>
                </a:solidFill>
              </a:rPr>
              <a:t>at the outset.</a:t>
            </a:r>
            <a:endParaRPr lang="id-ID" sz="1050" dirty="0">
              <a:solidFill>
                <a:schemeClr val="tx1"/>
              </a:solidFill>
            </a:endParaRPr>
          </a:p>
          <a:p>
            <a:endParaRPr lang="en-US" dirty="0"/>
          </a:p>
        </p:txBody>
      </p:sp>
      <p:sp>
        <p:nvSpPr>
          <p:cNvPr id="5" name="Content Placeholder 4">
            <a:extLst>
              <a:ext uri="{FF2B5EF4-FFF2-40B4-BE49-F238E27FC236}">
                <a16:creationId xmlns:a16="http://schemas.microsoft.com/office/drawing/2014/main" id="{97D3044F-AC75-9244-A582-87C16EADA422}"/>
              </a:ext>
            </a:extLst>
          </p:cNvPr>
          <p:cNvSpPr>
            <a:spLocks noGrp="1"/>
          </p:cNvSpPr>
          <p:nvPr>
            <p:ph idx="12"/>
          </p:nvPr>
        </p:nvSpPr>
        <p:spPr/>
        <p:txBody>
          <a:bodyPr>
            <a:normAutofit/>
          </a:bodyPr>
          <a:lstStyle/>
          <a:p>
            <a:pPr marL="0" indent="0">
              <a:lnSpc>
                <a:spcPct val="100000"/>
              </a:lnSpc>
              <a:spcBef>
                <a:spcPts val="0"/>
              </a:spcBef>
              <a:buNone/>
            </a:pPr>
            <a:r>
              <a:rPr lang="en-US" sz="1050" b="1" dirty="0">
                <a:solidFill>
                  <a:srgbClr val="00548A"/>
                </a:solidFill>
              </a:rPr>
              <a:t>1. Prioritize Well-Defined Outcomes</a:t>
            </a:r>
          </a:p>
          <a:p>
            <a:pPr marL="0" indent="0">
              <a:lnSpc>
                <a:spcPct val="100000"/>
              </a:lnSpc>
              <a:spcBef>
                <a:spcPts val="0"/>
              </a:spcBef>
              <a:buNone/>
            </a:pPr>
            <a:r>
              <a:rPr lang="en-US" sz="1050" dirty="0">
                <a:solidFill>
                  <a:schemeClr val="tx1"/>
                </a:solidFill>
              </a:rPr>
              <a:t>Analytics projects are beset by many unknowns</a:t>
            </a:r>
            <a:br>
              <a:rPr lang="en-US" sz="1050" dirty="0">
                <a:solidFill>
                  <a:schemeClr val="tx1"/>
                </a:solidFill>
              </a:rPr>
            </a:br>
            <a:r>
              <a:rPr lang="en-US" sz="1050" dirty="0">
                <a:solidFill>
                  <a:schemeClr val="tx1"/>
                </a:solidFill>
              </a:rPr>
              <a:t>relative to data, technology, and actions at the outset. Consequently, a “let’s get started and see what we find” approach is common, but this rarely drives business impact. Instead, by precisely articulating the business value, we can allocate scarce resources to the most impactful problems.</a:t>
            </a:r>
          </a:p>
          <a:p>
            <a:pPr marL="0" indent="0">
              <a:lnSpc>
                <a:spcPct val="100000"/>
              </a:lnSpc>
              <a:spcBef>
                <a:spcPts val="0"/>
              </a:spcBef>
              <a:buNone/>
            </a:pPr>
            <a:endParaRPr lang="en-US" sz="1050" dirty="0">
              <a:solidFill>
                <a:schemeClr val="tx1"/>
              </a:solidFill>
            </a:endParaRPr>
          </a:p>
          <a:p>
            <a:pPr marL="0" indent="0">
              <a:lnSpc>
                <a:spcPct val="100000"/>
              </a:lnSpc>
              <a:spcBef>
                <a:spcPts val="0"/>
              </a:spcBef>
              <a:buNone/>
            </a:pPr>
            <a:endParaRPr lang="en-US" sz="1050" dirty="0">
              <a:solidFill>
                <a:schemeClr val="tx1"/>
              </a:solidFill>
            </a:endParaRPr>
          </a:p>
          <a:p>
            <a:pPr marL="0" indent="0">
              <a:lnSpc>
                <a:spcPct val="100000"/>
              </a:lnSpc>
              <a:spcBef>
                <a:spcPts val="0"/>
              </a:spcBef>
              <a:buNone/>
            </a:pPr>
            <a:r>
              <a:rPr lang="en-US" sz="1050" b="1" dirty="0">
                <a:solidFill>
                  <a:srgbClr val="00548A"/>
                </a:solidFill>
              </a:rPr>
              <a:t>2. Build Hybrid Scalable Teams (Business, Analytics, BT)</a:t>
            </a:r>
          </a:p>
          <a:p>
            <a:pPr marL="0" indent="0">
              <a:lnSpc>
                <a:spcPct val="100000"/>
              </a:lnSpc>
              <a:spcBef>
                <a:spcPts val="0"/>
              </a:spcBef>
              <a:buNone/>
            </a:pPr>
            <a:r>
              <a:rPr lang="en-US" sz="1050" dirty="0">
                <a:solidFill>
                  <a:schemeClr val="tx1"/>
                </a:solidFill>
              </a:rPr>
              <a:t>Most companies complain that they don’t have enough</a:t>
            </a:r>
            <a:br>
              <a:rPr lang="en-US" sz="1050" dirty="0">
                <a:solidFill>
                  <a:schemeClr val="tx1"/>
                </a:solidFill>
              </a:rPr>
            </a:br>
            <a:r>
              <a:rPr lang="en-US" sz="1050" dirty="0">
                <a:solidFill>
                  <a:schemeClr val="tx1"/>
                </a:solidFill>
              </a:rPr>
              <a:t>data scientists. However, when asked about the skills data scientists should have, they list data science skills, business knowledge, stakeholder communication, data engineering, DevOps, and more. Instead, successful firms build hybrid teams consisting of individuals who span a few of the</a:t>
            </a:r>
            <a:br>
              <a:rPr lang="en-US" sz="1050" dirty="0">
                <a:solidFill>
                  <a:schemeClr val="tx1"/>
                </a:solidFill>
              </a:rPr>
            </a:br>
            <a:r>
              <a:rPr lang="en-US" sz="1050" dirty="0">
                <a:solidFill>
                  <a:schemeClr val="tx1"/>
                </a:solidFill>
              </a:rPr>
              <a:t>many skillsets.</a:t>
            </a:r>
          </a:p>
          <a:p>
            <a:pPr marL="0" indent="0">
              <a:lnSpc>
                <a:spcPct val="100000"/>
              </a:lnSpc>
              <a:spcBef>
                <a:spcPts val="0"/>
              </a:spcBef>
              <a:buNone/>
            </a:pPr>
            <a:endParaRPr lang="en-US" sz="1050" dirty="0">
              <a:solidFill>
                <a:schemeClr val="tx1"/>
              </a:solidFill>
            </a:endParaRPr>
          </a:p>
          <a:p>
            <a:pPr marL="0" indent="0">
              <a:lnSpc>
                <a:spcPct val="100000"/>
              </a:lnSpc>
              <a:spcBef>
                <a:spcPts val="0"/>
              </a:spcBef>
              <a:buNone/>
            </a:pPr>
            <a:r>
              <a:rPr lang="en-US" sz="1050" b="1" dirty="0">
                <a:solidFill>
                  <a:srgbClr val="00548A"/>
                </a:solidFill>
              </a:rPr>
              <a:t>3. Build Platforms for Efficiency</a:t>
            </a:r>
          </a:p>
          <a:p>
            <a:pPr marL="0" indent="0">
              <a:lnSpc>
                <a:spcPct val="100000"/>
              </a:lnSpc>
              <a:spcBef>
                <a:spcPts val="0"/>
              </a:spcBef>
              <a:buNone/>
            </a:pPr>
            <a:r>
              <a:rPr lang="en-US" sz="1050" dirty="0">
                <a:solidFill>
                  <a:schemeClr val="tx1"/>
                </a:solidFill>
              </a:rPr>
              <a:t>Although critical, only a small part of the effort going into analytics initiatives is spent on analysis and developing models. Instead, most goes into data discovery, creating data pipelines, data prep, DevOps, deployment, and building the results into an end user application. Frequently, analytics initiatives reinvent the wheel for each of these stages,</a:t>
            </a:r>
            <a:br>
              <a:rPr lang="en-US" sz="1050" dirty="0">
                <a:solidFill>
                  <a:schemeClr val="tx1"/>
                </a:solidFill>
              </a:rPr>
            </a:br>
            <a:r>
              <a:rPr lang="en-US" sz="1050" dirty="0">
                <a:solidFill>
                  <a:schemeClr val="tx1"/>
                </a:solidFill>
              </a:rPr>
              <a:t>and knowledge stays siloed.</a:t>
            </a:r>
          </a:p>
          <a:p>
            <a:pPr marL="0" indent="0">
              <a:lnSpc>
                <a:spcPct val="100000"/>
              </a:lnSpc>
              <a:spcBef>
                <a:spcPts val="0"/>
              </a:spcBef>
              <a:buNone/>
            </a:pPr>
            <a:endParaRPr lang="en-US" sz="1100" dirty="0">
              <a:solidFill>
                <a:schemeClr val="tx1"/>
              </a:solidFill>
            </a:endParaRPr>
          </a:p>
        </p:txBody>
      </p:sp>
      <p:sp>
        <p:nvSpPr>
          <p:cNvPr id="6" name="Oval 5">
            <a:extLst>
              <a:ext uri="{FF2B5EF4-FFF2-40B4-BE49-F238E27FC236}">
                <a16:creationId xmlns:a16="http://schemas.microsoft.com/office/drawing/2014/main" id="{C41690EE-0FF9-0648-AB8F-7AAC309060DF}"/>
              </a:ext>
            </a:extLst>
          </p:cNvPr>
          <p:cNvSpPr/>
          <p:nvPr/>
        </p:nvSpPr>
        <p:spPr>
          <a:xfrm>
            <a:off x="966354" y="2660304"/>
            <a:ext cx="2139310" cy="2139310"/>
          </a:xfrm>
          <a:prstGeom prst="ellipse">
            <a:avLst/>
          </a:prstGeom>
          <a:noFill/>
          <a:ln w="25400">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3BF776B1-66B9-A540-A385-26FF5BFD3FA6}"/>
              </a:ext>
            </a:extLst>
          </p:cNvPr>
          <p:cNvSpPr/>
          <p:nvPr/>
        </p:nvSpPr>
        <p:spPr>
          <a:xfrm>
            <a:off x="1776577" y="2399129"/>
            <a:ext cx="546119" cy="546119"/>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DAF64BC-9DFA-5F44-AD71-A34CF8F90B3A}"/>
              </a:ext>
            </a:extLst>
          </p:cNvPr>
          <p:cNvSpPr/>
          <p:nvPr/>
        </p:nvSpPr>
        <p:spPr>
          <a:xfrm>
            <a:off x="2739664" y="2976471"/>
            <a:ext cx="546119" cy="546119"/>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6">
            <a:extLst>
              <a:ext uri="{FF2B5EF4-FFF2-40B4-BE49-F238E27FC236}">
                <a16:creationId xmlns:a16="http://schemas.microsoft.com/office/drawing/2014/main" id="{3749CC11-6FDA-9941-ADB8-A13D7E282240}"/>
              </a:ext>
            </a:extLst>
          </p:cNvPr>
          <p:cNvSpPr>
            <a:spLocks noEditPoints="1"/>
          </p:cNvSpPr>
          <p:nvPr/>
        </p:nvSpPr>
        <p:spPr bwMode="auto">
          <a:xfrm>
            <a:off x="2844143" y="3088521"/>
            <a:ext cx="341918" cy="29116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0" name="Oval 9">
            <a:extLst>
              <a:ext uri="{FF2B5EF4-FFF2-40B4-BE49-F238E27FC236}">
                <a16:creationId xmlns:a16="http://schemas.microsoft.com/office/drawing/2014/main" id="{7017532A-322F-A94A-B537-DBC13635F168}"/>
              </a:ext>
            </a:extLst>
          </p:cNvPr>
          <p:cNvSpPr/>
          <p:nvPr/>
        </p:nvSpPr>
        <p:spPr>
          <a:xfrm>
            <a:off x="755375" y="3133383"/>
            <a:ext cx="546119" cy="546119"/>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D3D7A6A-FE30-1343-A4C7-510203EC50B8}"/>
              </a:ext>
            </a:extLst>
          </p:cNvPr>
          <p:cNvSpPr/>
          <p:nvPr/>
        </p:nvSpPr>
        <p:spPr>
          <a:xfrm>
            <a:off x="1184192" y="4317428"/>
            <a:ext cx="546119" cy="546119"/>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55B577-1686-0644-B342-3BCEC064BE97}"/>
              </a:ext>
            </a:extLst>
          </p:cNvPr>
          <p:cNvSpPr/>
          <p:nvPr/>
        </p:nvSpPr>
        <p:spPr>
          <a:xfrm>
            <a:off x="2506017" y="4253145"/>
            <a:ext cx="546119" cy="546119"/>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FB7BF4D-9963-0843-8391-7606ABE617D4}"/>
              </a:ext>
            </a:extLst>
          </p:cNvPr>
          <p:cNvGrpSpPr/>
          <p:nvPr/>
        </p:nvGrpSpPr>
        <p:grpSpPr>
          <a:xfrm>
            <a:off x="854312" y="3224828"/>
            <a:ext cx="346138" cy="345377"/>
            <a:chOff x="5698585" y="3432349"/>
            <a:chExt cx="720725" cy="719138"/>
          </a:xfrm>
          <a:solidFill>
            <a:schemeClr val="bg1"/>
          </a:solidFill>
        </p:grpSpPr>
        <p:sp>
          <p:nvSpPr>
            <p:cNvPr id="14" name="Freeform 49">
              <a:extLst>
                <a:ext uri="{FF2B5EF4-FFF2-40B4-BE49-F238E27FC236}">
                  <a16:creationId xmlns:a16="http://schemas.microsoft.com/office/drawing/2014/main" id="{C9B588D6-14E9-064A-8458-4B8A968E5D2D}"/>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15" name="Freeform 50">
              <a:extLst>
                <a:ext uri="{FF2B5EF4-FFF2-40B4-BE49-F238E27FC236}">
                  <a16:creationId xmlns:a16="http://schemas.microsoft.com/office/drawing/2014/main" id="{5D78DA41-36A0-B046-9EA0-2045A1A477F8}"/>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16" name="Freeform 51">
              <a:extLst>
                <a:ext uri="{FF2B5EF4-FFF2-40B4-BE49-F238E27FC236}">
                  <a16:creationId xmlns:a16="http://schemas.microsoft.com/office/drawing/2014/main" id="{BFF7AC9B-B760-5240-97B2-E3C94E8F9B60}"/>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grpSp>
      <p:sp>
        <p:nvSpPr>
          <p:cNvPr id="17" name="Freeform 344">
            <a:extLst>
              <a:ext uri="{FF2B5EF4-FFF2-40B4-BE49-F238E27FC236}">
                <a16:creationId xmlns:a16="http://schemas.microsoft.com/office/drawing/2014/main" id="{EDFE06E3-F995-CD42-ACB6-079B418E570E}"/>
              </a:ext>
            </a:extLst>
          </p:cNvPr>
          <p:cNvSpPr>
            <a:spLocks noEditPoints="1"/>
          </p:cNvSpPr>
          <p:nvPr/>
        </p:nvSpPr>
        <p:spPr bwMode="auto">
          <a:xfrm>
            <a:off x="1299871" y="4437191"/>
            <a:ext cx="304963" cy="304963"/>
          </a:xfrm>
          <a:custGeom>
            <a:avLst/>
            <a:gdLst>
              <a:gd name="T0" fmla="*/ 60 w 64"/>
              <a:gd name="T1" fmla="*/ 5 h 64"/>
              <a:gd name="T2" fmla="*/ 32 w 64"/>
              <a:gd name="T3" fmla="*/ 0 h 64"/>
              <a:gd name="T4" fmla="*/ 4 w 64"/>
              <a:gd name="T5" fmla="*/ 5 h 64"/>
              <a:gd name="T6" fmla="*/ 0 w 64"/>
              <a:gd name="T7" fmla="*/ 10 h 64"/>
              <a:gd name="T8" fmla="*/ 0 w 64"/>
              <a:gd name="T9" fmla="*/ 54 h 64"/>
              <a:gd name="T10" fmla="*/ 4 w 64"/>
              <a:gd name="T11" fmla="*/ 59 h 64"/>
              <a:gd name="T12" fmla="*/ 32 w 64"/>
              <a:gd name="T13" fmla="*/ 64 h 64"/>
              <a:gd name="T14" fmla="*/ 60 w 64"/>
              <a:gd name="T15" fmla="*/ 59 h 64"/>
              <a:gd name="T16" fmla="*/ 64 w 64"/>
              <a:gd name="T17" fmla="*/ 54 h 64"/>
              <a:gd name="T18" fmla="*/ 64 w 64"/>
              <a:gd name="T19" fmla="*/ 10 h 64"/>
              <a:gd name="T20" fmla="*/ 60 w 64"/>
              <a:gd name="T21" fmla="*/ 5 h 64"/>
              <a:gd name="T22" fmla="*/ 32 w 64"/>
              <a:gd name="T23" fmla="*/ 4 h 64"/>
              <a:gd name="T24" fmla="*/ 60 w 64"/>
              <a:gd name="T25" fmla="*/ 10 h 64"/>
              <a:gd name="T26" fmla="*/ 32 w 64"/>
              <a:gd name="T27" fmla="*/ 16 h 64"/>
              <a:gd name="T28" fmla="*/ 4 w 64"/>
              <a:gd name="T29" fmla="*/ 10 h 64"/>
              <a:gd name="T30" fmla="*/ 32 w 64"/>
              <a:gd name="T31" fmla="*/ 4 h 64"/>
              <a:gd name="T32" fmla="*/ 32 w 64"/>
              <a:gd name="T33" fmla="*/ 20 h 64"/>
              <a:gd name="T34" fmla="*/ 60 w 64"/>
              <a:gd name="T35" fmla="*/ 15 h 64"/>
              <a:gd name="T36" fmla="*/ 60 w 64"/>
              <a:gd name="T37" fmla="*/ 24 h 64"/>
              <a:gd name="T38" fmla="*/ 60 w 64"/>
              <a:gd name="T39" fmla="*/ 24 h 64"/>
              <a:gd name="T40" fmla="*/ 32 w 64"/>
              <a:gd name="T41" fmla="*/ 30 h 64"/>
              <a:gd name="T42" fmla="*/ 4 w 64"/>
              <a:gd name="T43" fmla="*/ 24 h 64"/>
              <a:gd name="T44" fmla="*/ 4 w 64"/>
              <a:gd name="T45" fmla="*/ 24 h 64"/>
              <a:gd name="T46" fmla="*/ 4 w 64"/>
              <a:gd name="T47" fmla="*/ 15 h 64"/>
              <a:gd name="T48" fmla="*/ 32 w 64"/>
              <a:gd name="T49" fmla="*/ 20 h 64"/>
              <a:gd name="T50" fmla="*/ 60 w 64"/>
              <a:gd name="T51" fmla="*/ 54 h 64"/>
              <a:gd name="T52" fmla="*/ 60 w 64"/>
              <a:gd name="T53" fmla="*/ 54 h 64"/>
              <a:gd name="T54" fmla="*/ 32 w 64"/>
              <a:gd name="T55" fmla="*/ 60 h 64"/>
              <a:gd name="T56" fmla="*/ 4 w 64"/>
              <a:gd name="T57" fmla="*/ 54 h 64"/>
              <a:gd name="T58" fmla="*/ 4 w 64"/>
              <a:gd name="T59" fmla="*/ 54 h 64"/>
              <a:gd name="T60" fmla="*/ 4 w 64"/>
              <a:gd name="T61" fmla="*/ 43 h 64"/>
              <a:gd name="T62" fmla="*/ 32 w 64"/>
              <a:gd name="T63" fmla="*/ 48 h 64"/>
              <a:gd name="T64" fmla="*/ 60 w 64"/>
              <a:gd name="T65" fmla="*/ 43 h 64"/>
              <a:gd name="T66" fmla="*/ 60 w 64"/>
              <a:gd name="T67" fmla="*/ 54 h 64"/>
              <a:gd name="T68" fmla="*/ 60 w 64"/>
              <a:gd name="T69" fmla="*/ 38 h 64"/>
              <a:gd name="T70" fmla="*/ 60 w 64"/>
              <a:gd name="T71" fmla="*/ 38 h 64"/>
              <a:gd name="T72" fmla="*/ 32 w 64"/>
              <a:gd name="T73" fmla="*/ 44 h 64"/>
              <a:gd name="T74" fmla="*/ 4 w 64"/>
              <a:gd name="T75" fmla="*/ 38 h 64"/>
              <a:gd name="T76" fmla="*/ 4 w 64"/>
              <a:gd name="T77" fmla="*/ 38 h 64"/>
              <a:gd name="T78" fmla="*/ 4 w 64"/>
              <a:gd name="T79" fmla="*/ 29 h 64"/>
              <a:gd name="T80" fmla="*/ 32 w 64"/>
              <a:gd name="T81" fmla="*/ 34 h 64"/>
              <a:gd name="T82" fmla="*/ 60 w 64"/>
              <a:gd name="T83" fmla="*/ 29 h 64"/>
              <a:gd name="T84" fmla="*/ 60 w 64"/>
              <a:gd name="T85" fmla="*/ 3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4">
                <a:moveTo>
                  <a:pt x="60" y="5"/>
                </a:moveTo>
                <a:cubicBezTo>
                  <a:pt x="55" y="2"/>
                  <a:pt x="44" y="0"/>
                  <a:pt x="32" y="0"/>
                </a:cubicBezTo>
                <a:cubicBezTo>
                  <a:pt x="20" y="0"/>
                  <a:pt x="9" y="2"/>
                  <a:pt x="4" y="5"/>
                </a:cubicBezTo>
                <a:cubicBezTo>
                  <a:pt x="1" y="7"/>
                  <a:pt x="0" y="8"/>
                  <a:pt x="0" y="10"/>
                </a:cubicBezTo>
                <a:cubicBezTo>
                  <a:pt x="0" y="54"/>
                  <a:pt x="0" y="54"/>
                  <a:pt x="0" y="54"/>
                </a:cubicBezTo>
                <a:cubicBezTo>
                  <a:pt x="0" y="56"/>
                  <a:pt x="1" y="57"/>
                  <a:pt x="4" y="59"/>
                </a:cubicBezTo>
                <a:cubicBezTo>
                  <a:pt x="9" y="62"/>
                  <a:pt x="20" y="64"/>
                  <a:pt x="32" y="64"/>
                </a:cubicBezTo>
                <a:cubicBezTo>
                  <a:pt x="44" y="64"/>
                  <a:pt x="55" y="62"/>
                  <a:pt x="60" y="59"/>
                </a:cubicBezTo>
                <a:cubicBezTo>
                  <a:pt x="63" y="57"/>
                  <a:pt x="64" y="56"/>
                  <a:pt x="64" y="54"/>
                </a:cubicBezTo>
                <a:cubicBezTo>
                  <a:pt x="64" y="10"/>
                  <a:pt x="64" y="10"/>
                  <a:pt x="64" y="10"/>
                </a:cubicBezTo>
                <a:cubicBezTo>
                  <a:pt x="64" y="8"/>
                  <a:pt x="63" y="7"/>
                  <a:pt x="60" y="5"/>
                </a:cubicBezTo>
                <a:close/>
                <a:moveTo>
                  <a:pt x="32" y="4"/>
                </a:moveTo>
                <a:cubicBezTo>
                  <a:pt x="49" y="4"/>
                  <a:pt x="58" y="8"/>
                  <a:pt x="60" y="10"/>
                </a:cubicBezTo>
                <a:cubicBezTo>
                  <a:pt x="58" y="12"/>
                  <a:pt x="49" y="16"/>
                  <a:pt x="32" y="16"/>
                </a:cubicBezTo>
                <a:cubicBezTo>
                  <a:pt x="15" y="16"/>
                  <a:pt x="6" y="12"/>
                  <a:pt x="4" y="10"/>
                </a:cubicBezTo>
                <a:cubicBezTo>
                  <a:pt x="6" y="8"/>
                  <a:pt x="15" y="4"/>
                  <a:pt x="32" y="4"/>
                </a:cubicBezTo>
                <a:close/>
                <a:moveTo>
                  <a:pt x="32" y="20"/>
                </a:moveTo>
                <a:cubicBezTo>
                  <a:pt x="44" y="20"/>
                  <a:pt x="55" y="18"/>
                  <a:pt x="60" y="15"/>
                </a:cubicBezTo>
                <a:cubicBezTo>
                  <a:pt x="60" y="24"/>
                  <a:pt x="60" y="24"/>
                  <a:pt x="60" y="24"/>
                </a:cubicBezTo>
                <a:cubicBezTo>
                  <a:pt x="60" y="24"/>
                  <a:pt x="60" y="24"/>
                  <a:pt x="60" y="24"/>
                </a:cubicBezTo>
                <a:cubicBezTo>
                  <a:pt x="58" y="26"/>
                  <a:pt x="49" y="30"/>
                  <a:pt x="32" y="30"/>
                </a:cubicBezTo>
                <a:cubicBezTo>
                  <a:pt x="15" y="30"/>
                  <a:pt x="6" y="26"/>
                  <a:pt x="4" y="24"/>
                </a:cubicBezTo>
                <a:cubicBezTo>
                  <a:pt x="4" y="24"/>
                  <a:pt x="4" y="24"/>
                  <a:pt x="4" y="24"/>
                </a:cubicBezTo>
                <a:cubicBezTo>
                  <a:pt x="4" y="15"/>
                  <a:pt x="4" y="15"/>
                  <a:pt x="4" y="15"/>
                </a:cubicBezTo>
                <a:cubicBezTo>
                  <a:pt x="9" y="18"/>
                  <a:pt x="20" y="20"/>
                  <a:pt x="32" y="20"/>
                </a:cubicBezTo>
                <a:close/>
                <a:moveTo>
                  <a:pt x="60" y="54"/>
                </a:moveTo>
                <a:cubicBezTo>
                  <a:pt x="60" y="54"/>
                  <a:pt x="60" y="54"/>
                  <a:pt x="60" y="54"/>
                </a:cubicBezTo>
                <a:cubicBezTo>
                  <a:pt x="58" y="56"/>
                  <a:pt x="49" y="60"/>
                  <a:pt x="32" y="60"/>
                </a:cubicBezTo>
                <a:cubicBezTo>
                  <a:pt x="15" y="60"/>
                  <a:pt x="6" y="56"/>
                  <a:pt x="4" y="54"/>
                </a:cubicBezTo>
                <a:cubicBezTo>
                  <a:pt x="4" y="54"/>
                  <a:pt x="4" y="54"/>
                  <a:pt x="4" y="54"/>
                </a:cubicBezTo>
                <a:cubicBezTo>
                  <a:pt x="4" y="43"/>
                  <a:pt x="4" y="43"/>
                  <a:pt x="4" y="43"/>
                </a:cubicBezTo>
                <a:cubicBezTo>
                  <a:pt x="9" y="46"/>
                  <a:pt x="20" y="48"/>
                  <a:pt x="32" y="48"/>
                </a:cubicBezTo>
                <a:cubicBezTo>
                  <a:pt x="44" y="48"/>
                  <a:pt x="55" y="46"/>
                  <a:pt x="60" y="43"/>
                </a:cubicBezTo>
                <a:lnTo>
                  <a:pt x="60" y="54"/>
                </a:lnTo>
                <a:close/>
                <a:moveTo>
                  <a:pt x="60" y="38"/>
                </a:moveTo>
                <a:cubicBezTo>
                  <a:pt x="60" y="38"/>
                  <a:pt x="60" y="38"/>
                  <a:pt x="60" y="38"/>
                </a:cubicBezTo>
                <a:cubicBezTo>
                  <a:pt x="58" y="40"/>
                  <a:pt x="49" y="44"/>
                  <a:pt x="32" y="44"/>
                </a:cubicBezTo>
                <a:cubicBezTo>
                  <a:pt x="15" y="44"/>
                  <a:pt x="6" y="40"/>
                  <a:pt x="4" y="38"/>
                </a:cubicBezTo>
                <a:cubicBezTo>
                  <a:pt x="4" y="38"/>
                  <a:pt x="4" y="38"/>
                  <a:pt x="4" y="38"/>
                </a:cubicBezTo>
                <a:cubicBezTo>
                  <a:pt x="4" y="29"/>
                  <a:pt x="4" y="29"/>
                  <a:pt x="4" y="29"/>
                </a:cubicBezTo>
                <a:cubicBezTo>
                  <a:pt x="9" y="32"/>
                  <a:pt x="20" y="34"/>
                  <a:pt x="32" y="34"/>
                </a:cubicBezTo>
                <a:cubicBezTo>
                  <a:pt x="44" y="34"/>
                  <a:pt x="55" y="32"/>
                  <a:pt x="60" y="29"/>
                </a:cubicBezTo>
                <a:lnTo>
                  <a:pt x="60" y="38"/>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dirty="0">
              <a:noFill/>
            </a:endParaRPr>
          </a:p>
        </p:txBody>
      </p:sp>
      <p:sp>
        <p:nvSpPr>
          <p:cNvPr id="18" name="Freeform 29">
            <a:extLst>
              <a:ext uri="{FF2B5EF4-FFF2-40B4-BE49-F238E27FC236}">
                <a16:creationId xmlns:a16="http://schemas.microsoft.com/office/drawing/2014/main" id="{0D723412-2B6B-274F-A018-701DECE8FEF6}"/>
              </a:ext>
            </a:extLst>
          </p:cNvPr>
          <p:cNvSpPr>
            <a:spLocks noEditPoints="1"/>
          </p:cNvSpPr>
          <p:nvPr/>
        </p:nvSpPr>
        <p:spPr bwMode="auto">
          <a:xfrm>
            <a:off x="1858932" y="2528987"/>
            <a:ext cx="376070" cy="333080"/>
          </a:xfrm>
          <a:custGeom>
            <a:avLst/>
            <a:gdLst>
              <a:gd name="T0" fmla="*/ 1301 w 1560"/>
              <a:gd name="T1" fmla="*/ 225 h 1383"/>
              <a:gd name="T2" fmla="*/ 1560 w 1560"/>
              <a:gd name="T3" fmla="*/ 1 h 1383"/>
              <a:gd name="T4" fmla="*/ 1197 w 1560"/>
              <a:gd name="T5" fmla="*/ 190 h 1383"/>
              <a:gd name="T6" fmla="*/ 772 w 1560"/>
              <a:gd name="T7" fmla="*/ 171 h 1383"/>
              <a:gd name="T8" fmla="*/ 349 w 1560"/>
              <a:gd name="T9" fmla="*/ 160 h 1383"/>
              <a:gd name="T10" fmla="*/ 0 w 1560"/>
              <a:gd name="T11" fmla="*/ 639 h 1383"/>
              <a:gd name="T12" fmla="*/ 159 w 1560"/>
              <a:gd name="T13" fmla="*/ 788 h 1383"/>
              <a:gd name="T14" fmla="*/ 108 w 1560"/>
              <a:gd name="T15" fmla="*/ 977 h 1383"/>
              <a:gd name="T16" fmla="*/ 203 w 1560"/>
              <a:gd name="T17" fmla="*/ 1026 h 1383"/>
              <a:gd name="T18" fmla="*/ 259 w 1560"/>
              <a:gd name="T19" fmla="*/ 1098 h 1383"/>
              <a:gd name="T20" fmla="*/ 380 w 1560"/>
              <a:gd name="T21" fmla="*/ 1146 h 1383"/>
              <a:gd name="T22" fmla="*/ 484 w 1560"/>
              <a:gd name="T23" fmla="*/ 1278 h 1383"/>
              <a:gd name="T24" fmla="*/ 577 w 1560"/>
              <a:gd name="T25" fmla="*/ 1256 h 1383"/>
              <a:gd name="T26" fmla="*/ 608 w 1560"/>
              <a:gd name="T27" fmla="*/ 1294 h 1383"/>
              <a:gd name="T28" fmla="*/ 690 w 1560"/>
              <a:gd name="T29" fmla="*/ 1338 h 1383"/>
              <a:gd name="T30" fmla="*/ 760 w 1560"/>
              <a:gd name="T31" fmla="*/ 1318 h 1383"/>
              <a:gd name="T32" fmla="*/ 888 w 1560"/>
              <a:gd name="T33" fmla="*/ 1358 h 1383"/>
              <a:gd name="T34" fmla="*/ 920 w 1560"/>
              <a:gd name="T35" fmla="*/ 1264 h 1383"/>
              <a:gd name="T36" fmla="*/ 1079 w 1560"/>
              <a:gd name="T37" fmla="*/ 1192 h 1383"/>
              <a:gd name="T38" fmla="*/ 1197 w 1560"/>
              <a:gd name="T39" fmla="*/ 1204 h 1383"/>
              <a:gd name="T40" fmla="*/ 1343 w 1560"/>
              <a:gd name="T41" fmla="*/ 1101 h 1383"/>
              <a:gd name="T42" fmla="*/ 1321 w 1560"/>
              <a:gd name="T43" fmla="*/ 902 h 1383"/>
              <a:gd name="T44" fmla="*/ 1511 w 1560"/>
              <a:gd name="T45" fmla="*/ 711 h 1383"/>
              <a:gd name="T46" fmla="*/ 1560 w 1560"/>
              <a:gd name="T47" fmla="*/ 606 h 1383"/>
              <a:gd name="T48" fmla="*/ 1391 w 1560"/>
              <a:gd name="T49" fmla="*/ 728 h 1383"/>
              <a:gd name="T50" fmla="*/ 1166 w 1560"/>
              <a:gd name="T51" fmla="*/ 843 h 1383"/>
              <a:gd name="T52" fmla="*/ 1145 w 1560"/>
              <a:gd name="T53" fmla="*/ 981 h 1383"/>
              <a:gd name="T54" fmla="*/ 1039 w 1560"/>
              <a:gd name="T55" fmla="*/ 979 h 1383"/>
              <a:gd name="T56" fmla="*/ 1002 w 1560"/>
              <a:gd name="T57" fmla="*/ 1069 h 1383"/>
              <a:gd name="T58" fmla="*/ 899 w 1560"/>
              <a:gd name="T59" fmla="*/ 1081 h 1383"/>
              <a:gd name="T60" fmla="*/ 834 w 1560"/>
              <a:gd name="T61" fmla="*/ 1179 h 1383"/>
              <a:gd name="T62" fmla="*/ 736 w 1560"/>
              <a:gd name="T63" fmla="*/ 1260 h 1383"/>
              <a:gd name="T64" fmla="*/ 688 w 1560"/>
              <a:gd name="T65" fmla="*/ 1277 h 1383"/>
              <a:gd name="T66" fmla="*/ 650 w 1560"/>
              <a:gd name="T67" fmla="*/ 1224 h 1383"/>
              <a:gd name="T68" fmla="*/ 821 w 1560"/>
              <a:gd name="T69" fmla="*/ 1079 h 1383"/>
              <a:gd name="T70" fmla="*/ 803 w 1560"/>
              <a:gd name="T71" fmla="*/ 1023 h 1383"/>
              <a:gd name="T72" fmla="*/ 541 w 1560"/>
              <a:gd name="T73" fmla="*/ 1205 h 1383"/>
              <a:gd name="T74" fmla="*/ 452 w 1560"/>
              <a:gd name="T75" fmla="*/ 1190 h 1383"/>
              <a:gd name="T76" fmla="*/ 757 w 1560"/>
              <a:gd name="T77" fmla="*/ 896 h 1383"/>
              <a:gd name="T78" fmla="*/ 738 w 1560"/>
              <a:gd name="T79" fmla="*/ 840 h 1383"/>
              <a:gd name="T80" fmla="*/ 430 w 1560"/>
              <a:gd name="T81" fmla="*/ 1057 h 1383"/>
              <a:gd name="T82" fmla="*/ 308 w 1560"/>
              <a:gd name="T83" fmla="*/ 1064 h 1383"/>
              <a:gd name="T84" fmla="*/ 345 w 1560"/>
              <a:gd name="T85" fmla="*/ 961 h 1383"/>
              <a:gd name="T86" fmla="*/ 674 w 1560"/>
              <a:gd name="T87" fmla="*/ 722 h 1383"/>
              <a:gd name="T88" fmla="*/ 627 w 1560"/>
              <a:gd name="T89" fmla="*/ 694 h 1383"/>
              <a:gd name="T90" fmla="*/ 280 w 1560"/>
              <a:gd name="T91" fmla="*/ 932 h 1383"/>
              <a:gd name="T92" fmla="*/ 160 w 1560"/>
              <a:gd name="T93" fmla="*/ 941 h 1383"/>
              <a:gd name="T94" fmla="*/ 813 w 1560"/>
              <a:gd name="T95" fmla="*/ 384 h 1383"/>
              <a:gd name="T96" fmla="*/ 1090 w 1560"/>
              <a:gd name="T97" fmla="*/ 649 h 1383"/>
              <a:gd name="T98" fmla="*/ 1078 w 1560"/>
              <a:gd name="T99" fmla="*/ 359 h 1383"/>
              <a:gd name="T100" fmla="*/ 1147 w 1560"/>
              <a:gd name="T101" fmla="*/ 251 h 1383"/>
              <a:gd name="T102" fmla="*/ 1212 w 1560"/>
              <a:gd name="T103" fmla="*/ 250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0" h="1383">
                <a:moveTo>
                  <a:pt x="1212" y="250"/>
                </a:moveTo>
                <a:cubicBezTo>
                  <a:pt x="1243" y="250"/>
                  <a:pt x="1274" y="242"/>
                  <a:pt x="1301" y="225"/>
                </a:cubicBezTo>
                <a:cubicBezTo>
                  <a:pt x="1560" y="73"/>
                  <a:pt x="1560" y="73"/>
                  <a:pt x="1560" y="73"/>
                </a:cubicBezTo>
                <a:cubicBezTo>
                  <a:pt x="1560" y="1"/>
                  <a:pt x="1560" y="1"/>
                  <a:pt x="1560" y="1"/>
                </a:cubicBezTo>
                <a:cubicBezTo>
                  <a:pt x="1269" y="170"/>
                  <a:pt x="1269" y="170"/>
                  <a:pt x="1269" y="170"/>
                </a:cubicBezTo>
                <a:cubicBezTo>
                  <a:pt x="1247" y="183"/>
                  <a:pt x="1222" y="190"/>
                  <a:pt x="1197" y="190"/>
                </a:cubicBezTo>
                <a:cubicBezTo>
                  <a:pt x="812" y="185"/>
                  <a:pt x="812" y="185"/>
                  <a:pt x="812" y="185"/>
                </a:cubicBezTo>
                <a:cubicBezTo>
                  <a:pt x="793" y="178"/>
                  <a:pt x="778" y="174"/>
                  <a:pt x="772" y="171"/>
                </a:cubicBezTo>
                <a:cubicBezTo>
                  <a:pt x="652" y="145"/>
                  <a:pt x="557" y="155"/>
                  <a:pt x="493" y="172"/>
                </a:cubicBezTo>
                <a:cubicBezTo>
                  <a:pt x="445" y="185"/>
                  <a:pt x="394" y="180"/>
                  <a:pt x="349" y="160"/>
                </a:cubicBezTo>
                <a:cubicBezTo>
                  <a:pt x="0" y="0"/>
                  <a:pt x="0" y="0"/>
                  <a:pt x="0" y="0"/>
                </a:cubicBezTo>
                <a:cubicBezTo>
                  <a:pt x="0" y="639"/>
                  <a:pt x="0" y="639"/>
                  <a:pt x="0" y="639"/>
                </a:cubicBezTo>
                <a:cubicBezTo>
                  <a:pt x="36" y="659"/>
                  <a:pt x="36" y="659"/>
                  <a:pt x="36" y="659"/>
                </a:cubicBezTo>
                <a:cubicBezTo>
                  <a:pt x="90" y="688"/>
                  <a:pt x="132" y="733"/>
                  <a:pt x="159" y="788"/>
                </a:cubicBezTo>
                <a:cubicBezTo>
                  <a:pt x="138" y="804"/>
                  <a:pt x="138" y="804"/>
                  <a:pt x="138" y="804"/>
                </a:cubicBezTo>
                <a:cubicBezTo>
                  <a:pt x="83" y="844"/>
                  <a:pt x="71" y="922"/>
                  <a:pt x="108" y="977"/>
                </a:cubicBezTo>
                <a:cubicBezTo>
                  <a:pt x="128" y="1003"/>
                  <a:pt x="156" y="1020"/>
                  <a:pt x="189" y="1026"/>
                </a:cubicBezTo>
                <a:cubicBezTo>
                  <a:pt x="193" y="1026"/>
                  <a:pt x="198" y="1026"/>
                  <a:pt x="203" y="1026"/>
                </a:cubicBezTo>
                <a:cubicBezTo>
                  <a:pt x="214" y="1027"/>
                  <a:pt x="226" y="1026"/>
                  <a:pt x="236" y="1024"/>
                </a:cubicBezTo>
                <a:cubicBezTo>
                  <a:pt x="236" y="1052"/>
                  <a:pt x="243" y="1075"/>
                  <a:pt x="259" y="1098"/>
                </a:cubicBezTo>
                <a:cubicBezTo>
                  <a:pt x="281" y="1128"/>
                  <a:pt x="316" y="1142"/>
                  <a:pt x="353" y="1144"/>
                </a:cubicBezTo>
                <a:cubicBezTo>
                  <a:pt x="362" y="1145"/>
                  <a:pt x="372" y="1145"/>
                  <a:pt x="380" y="1146"/>
                </a:cubicBezTo>
                <a:cubicBezTo>
                  <a:pt x="376" y="1175"/>
                  <a:pt x="385" y="1204"/>
                  <a:pt x="403" y="1229"/>
                </a:cubicBezTo>
                <a:cubicBezTo>
                  <a:pt x="423" y="1255"/>
                  <a:pt x="452" y="1272"/>
                  <a:pt x="484" y="1278"/>
                </a:cubicBezTo>
                <a:cubicBezTo>
                  <a:pt x="488" y="1278"/>
                  <a:pt x="494" y="1279"/>
                  <a:pt x="498" y="1279"/>
                </a:cubicBezTo>
                <a:cubicBezTo>
                  <a:pt x="527" y="1280"/>
                  <a:pt x="555" y="1272"/>
                  <a:pt x="577" y="1256"/>
                </a:cubicBezTo>
                <a:cubicBezTo>
                  <a:pt x="589" y="1246"/>
                  <a:pt x="589" y="1246"/>
                  <a:pt x="589" y="1246"/>
                </a:cubicBezTo>
                <a:cubicBezTo>
                  <a:pt x="592" y="1264"/>
                  <a:pt x="597" y="1280"/>
                  <a:pt x="608" y="1294"/>
                </a:cubicBezTo>
                <a:cubicBezTo>
                  <a:pt x="625" y="1317"/>
                  <a:pt x="649" y="1332"/>
                  <a:pt x="678" y="1337"/>
                </a:cubicBezTo>
                <a:cubicBezTo>
                  <a:pt x="682" y="1338"/>
                  <a:pt x="686" y="1338"/>
                  <a:pt x="690" y="1338"/>
                </a:cubicBezTo>
                <a:cubicBezTo>
                  <a:pt x="714" y="1339"/>
                  <a:pt x="737" y="1332"/>
                  <a:pt x="758" y="1318"/>
                </a:cubicBezTo>
                <a:cubicBezTo>
                  <a:pt x="760" y="1318"/>
                  <a:pt x="760" y="1318"/>
                  <a:pt x="760" y="1318"/>
                </a:cubicBezTo>
                <a:cubicBezTo>
                  <a:pt x="774" y="1338"/>
                  <a:pt x="774" y="1338"/>
                  <a:pt x="774" y="1338"/>
                </a:cubicBezTo>
                <a:cubicBezTo>
                  <a:pt x="799" y="1375"/>
                  <a:pt x="852" y="1383"/>
                  <a:pt x="888" y="1358"/>
                </a:cubicBezTo>
                <a:cubicBezTo>
                  <a:pt x="919" y="1336"/>
                  <a:pt x="931" y="1294"/>
                  <a:pt x="917" y="1260"/>
                </a:cubicBezTo>
                <a:cubicBezTo>
                  <a:pt x="920" y="1264"/>
                  <a:pt x="920" y="1264"/>
                  <a:pt x="920" y="1264"/>
                </a:cubicBezTo>
                <a:cubicBezTo>
                  <a:pt x="944" y="1299"/>
                  <a:pt x="989" y="1314"/>
                  <a:pt x="1029" y="1298"/>
                </a:cubicBezTo>
                <a:cubicBezTo>
                  <a:pt x="1073" y="1280"/>
                  <a:pt x="1090" y="1233"/>
                  <a:pt x="1079" y="1192"/>
                </a:cubicBezTo>
                <a:cubicBezTo>
                  <a:pt x="1108" y="1225"/>
                  <a:pt x="1159" y="1232"/>
                  <a:pt x="1195" y="1206"/>
                </a:cubicBezTo>
                <a:cubicBezTo>
                  <a:pt x="1197" y="1204"/>
                  <a:pt x="1197" y="1204"/>
                  <a:pt x="1197" y="1204"/>
                </a:cubicBezTo>
                <a:cubicBezTo>
                  <a:pt x="1234" y="1179"/>
                  <a:pt x="1244" y="1131"/>
                  <a:pt x="1225" y="1092"/>
                </a:cubicBezTo>
                <a:cubicBezTo>
                  <a:pt x="1256" y="1122"/>
                  <a:pt x="1307" y="1126"/>
                  <a:pt x="1343" y="1101"/>
                </a:cubicBezTo>
                <a:cubicBezTo>
                  <a:pt x="1386" y="1070"/>
                  <a:pt x="1397" y="1010"/>
                  <a:pt x="1366" y="967"/>
                </a:cubicBezTo>
                <a:cubicBezTo>
                  <a:pt x="1321" y="902"/>
                  <a:pt x="1321" y="902"/>
                  <a:pt x="1321" y="902"/>
                </a:cubicBezTo>
                <a:cubicBezTo>
                  <a:pt x="1420" y="787"/>
                  <a:pt x="1420" y="787"/>
                  <a:pt x="1420" y="787"/>
                </a:cubicBezTo>
                <a:cubicBezTo>
                  <a:pt x="1445" y="756"/>
                  <a:pt x="1476" y="731"/>
                  <a:pt x="1511" y="711"/>
                </a:cubicBezTo>
                <a:cubicBezTo>
                  <a:pt x="1560" y="682"/>
                  <a:pt x="1560" y="682"/>
                  <a:pt x="1560" y="682"/>
                </a:cubicBezTo>
                <a:cubicBezTo>
                  <a:pt x="1560" y="606"/>
                  <a:pt x="1560" y="606"/>
                  <a:pt x="1560" y="606"/>
                </a:cubicBezTo>
                <a:cubicBezTo>
                  <a:pt x="1492" y="644"/>
                  <a:pt x="1492" y="644"/>
                  <a:pt x="1492" y="644"/>
                </a:cubicBezTo>
                <a:cubicBezTo>
                  <a:pt x="1454" y="666"/>
                  <a:pt x="1420" y="694"/>
                  <a:pt x="1391" y="728"/>
                </a:cubicBezTo>
                <a:cubicBezTo>
                  <a:pt x="1284" y="851"/>
                  <a:pt x="1284" y="851"/>
                  <a:pt x="1284" y="851"/>
                </a:cubicBezTo>
                <a:cubicBezTo>
                  <a:pt x="1253" y="822"/>
                  <a:pt x="1202" y="818"/>
                  <a:pt x="1166" y="843"/>
                </a:cubicBezTo>
                <a:cubicBezTo>
                  <a:pt x="1123" y="874"/>
                  <a:pt x="1112" y="934"/>
                  <a:pt x="1143" y="977"/>
                </a:cubicBezTo>
                <a:cubicBezTo>
                  <a:pt x="1145" y="981"/>
                  <a:pt x="1145" y="981"/>
                  <a:pt x="1145" y="981"/>
                </a:cubicBezTo>
                <a:cubicBezTo>
                  <a:pt x="1143" y="981"/>
                  <a:pt x="1143" y="981"/>
                  <a:pt x="1143" y="981"/>
                </a:cubicBezTo>
                <a:cubicBezTo>
                  <a:pt x="1113" y="960"/>
                  <a:pt x="1072" y="957"/>
                  <a:pt x="1039" y="979"/>
                </a:cubicBezTo>
                <a:cubicBezTo>
                  <a:pt x="1037" y="981"/>
                  <a:pt x="1037" y="981"/>
                  <a:pt x="1037" y="981"/>
                </a:cubicBezTo>
                <a:cubicBezTo>
                  <a:pt x="1009" y="1001"/>
                  <a:pt x="996" y="1035"/>
                  <a:pt x="1002" y="1069"/>
                </a:cubicBezTo>
                <a:cubicBezTo>
                  <a:pt x="991" y="1076"/>
                  <a:pt x="991" y="1076"/>
                  <a:pt x="991" y="1076"/>
                </a:cubicBezTo>
                <a:cubicBezTo>
                  <a:pt x="963" y="1061"/>
                  <a:pt x="928" y="1061"/>
                  <a:pt x="899" y="1081"/>
                </a:cubicBezTo>
                <a:cubicBezTo>
                  <a:pt x="873" y="1099"/>
                  <a:pt x="860" y="1132"/>
                  <a:pt x="862" y="1161"/>
                </a:cubicBezTo>
                <a:cubicBezTo>
                  <a:pt x="834" y="1179"/>
                  <a:pt x="834" y="1179"/>
                  <a:pt x="834" y="1179"/>
                </a:cubicBezTo>
                <a:cubicBezTo>
                  <a:pt x="812" y="1174"/>
                  <a:pt x="789" y="1179"/>
                  <a:pt x="771" y="1191"/>
                </a:cubicBezTo>
                <a:cubicBezTo>
                  <a:pt x="748" y="1208"/>
                  <a:pt x="735" y="1234"/>
                  <a:pt x="736" y="1260"/>
                </a:cubicBezTo>
                <a:cubicBezTo>
                  <a:pt x="722" y="1269"/>
                  <a:pt x="722" y="1269"/>
                  <a:pt x="722" y="1269"/>
                </a:cubicBezTo>
                <a:cubicBezTo>
                  <a:pt x="713" y="1276"/>
                  <a:pt x="700" y="1279"/>
                  <a:pt x="688" y="1277"/>
                </a:cubicBezTo>
                <a:cubicBezTo>
                  <a:pt x="676" y="1274"/>
                  <a:pt x="665" y="1268"/>
                  <a:pt x="658" y="1258"/>
                </a:cubicBezTo>
                <a:cubicBezTo>
                  <a:pt x="650" y="1249"/>
                  <a:pt x="647" y="1235"/>
                  <a:pt x="650" y="1224"/>
                </a:cubicBezTo>
                <a:cubicBezTo>
                  <a:pt x="652" y="1212"/>
                  <a:pt x="659" y="1201"/>
                  <a:pt x="669" y="1194"/>
                </a:cubicBezTo>
                <a:cubicBezTo>
                  <a:pt x="821" y="1079"/>
                  <a:pt x="821" y="1079"/>
                  <a:pt x="821" y="1079"/>
                </a:cubicBezTo>
                <a:cubicBezTo>
                  <a:pt x="829" y="1073"/>
                  <a:pt x="834" y="1066"/>
                  <a:pt x="834" y="1056"/>
                </a:cubicBezTo>
                <a:cubicBezTo>
                  <a:pt x="835" y="1038"/>
                  <a:pt x="820" y="1023"/>
                  <a:pt x="803" y="1023"/>
                </a:cubicBezTo>
                <a:cubicBezTo>
                  <a:pt x="796" y="1023"/>
                  <a:pt x="791" y="1025"/>
                  <a:pt x="785" y="1028"/>
                </a:cubicBezTo>
                <a:cubicBezTo>
                  <a:pt x="541" y="1205"/>
                  <a:pt x="541" y="1205"/>
                  <a:pt x="541" y="1205"/>
                </a:cubicBezTo>
                <a:cubicBezTo>
                  <a:pt x="527" y="1214"/>
                  <a:pt x="511" y="1219"/>
                  <a:pt x="494" y="1216"/>
                </a:cubicBezTo>
                <a:cubicBezTo>
                  <a:pt x="476" y="1213"/>
                  <a:pt x="461" y="1204"/>
                  <a:pt x="452" y="1190"/>
                </a:cubicBezTo>
                <a:cubicBezTo>
                  <a:pt x="432" y="1164"/>
                  <a:pt x="438" y="1123"/>
                  <a:pt x="467" y="1103"/>
                </a:cubicBezTo>
                <a:cubicBezTo>
                  <a:pt x="757" y="896"/>
                  <a:pt x="757" y="896"/>
                  <a:pt x="757" y="896"/>
                </a:cubicBezTo>
                <a:cubicBezTo>
                  <a:pt x="764" y="890"/>
                  <a:pt x="768" y="882"/>
                  <a:pt x="768" y="872"/>
                </a:cubicBezTo>
                <a:cubicBezTo>
                  <a:pt x="768" y="855"/>
                  <a:pt x="755" y="841"/>
                  <a:pt x="738" y="840"/>
                </a:cubicBezTo>
                <a:cubicBezTo>
                  <a:pt x="728" y="840"/>
                  <a:pt x="721" y="843"/>
                  <a:pt x="714" y="851"/>
                </a:cubicBezTo>
                <a:cubicBezTo>
                  <a:pt x="430" y="1057"/>
                  <a:pt x="430" y="1057"/>
                  <a:pt x="430" y="1057"/>
                </a:cubicBezTo>
                <a:cubicBezTo>
                  <a:pt x="422" y="1060"/>
                  <a:pt x="418" y="1066"/>
                  <a:pt x="412" y="1071"/>
                </a:cubicBezTo>
                <a:cubicBezTo>
                  <a:pt x="377" y="1093"/>
                  <a:pt x="327" y="1088"/>
                  <a:pt x="308" y="1064"/>
                </a:cubicBezTo>
                <a:cubicBezTo>
                  <a:pt x="290" y="1038"/>
                  <a:pt x="294" y="1002"/>
                  <a:pt x="317" y="980"/>
                </a:cubicBezTo>
                <a:cubicBezTo>
                  <a:pt x="345" y="961"/>
                  <a:pt x="345" y="961"/>
                  <a:pt x="345" y="961"/>
                </a:cubicBezTo>
                <a:cubicBezTo>
                  <a:pt x="661" y="745"/>
                  <a:pt x="661" y="745"/>
                  <a:pt x="661" y="745"/>
                </a:cubicBezTo>
                <a:cubicBezTo>
                  <a:pt x="669" y="739"/>
                  <a:pt x="674" y="732"/>
                  <a:pt x="674" y="722"/>
                </a:cubicBezTo>
                <a:cubicBezTo>
                  <a:pt x="675" y="712"/>
                  <a:pt x="670" y="702"/>
                  <a:pt x="661" y="696"/>
                </a:cubicBezTo>
                <a:cubicBezTo>
                  <a:pt x="650" y="688"/>
                  <a:pt x="639" y="687"/>
                  <a:pt x="627" y="694"/>
                </a:cubicBezTo>
                <a:cubicBezTo>
                  <a:pt x="288" y="924"/>
                  <a:pt x="288" y="924"/>
                  <a:pt x="288" y="924"/>
                </a:cubicBezTo>
                <a:cubicBezTo>
                  <a:pt x="286" y="928"/>
                  <a:pt x="282" y="930"/>
                  <a:pt x="280" y="932"/>
                </a:cubicBezTo>
                <a:cubicBezTo>
                  <a:pt x="247" y="955"/>
                  <a:pt x="247" y="955"/>
                  <a:pt x="247" y="955"/>
                </a:cubicBezTo>
                <a:cubicBezTo>
                  <a:pt x="221" y="976"/>
                  <a:pt x="180" y="970"/>
                  <a:pt x="160" y="941"/>
                </a:cubicBezTo>
                <a:cubicBezTo>
                  <a:pt x="140" y="914"/>
                  <a:pt x="146" y="874"/>
                  <a:pt x="175" y="854"/>
                </a:cubicBezTo>
                <a:cubicBezTo>
                  <a:pt x="813" y="384"/>
                  <a:pt x="813" y="384"/>
                  <a:pt x="813" y="384"/>
                </a:cubicBezTo>
                <a:cubicBezTo>
                  <a:pt x="864" y="414"/>
                  <a:pt x="902" y="474"/>
                  <a:pt x="902" y="474"/>
                </a:cubicBezTo>
                <a:cubicBezTo>
                  <a:pt x="965" y="671"/>
                  <a:pt x="1043" y="673"/>
                  <a:pt x="1090" y="649"/>
                </a:cubicBezTo>
                <a:cubicBezTo>
                  <a:pt x="1115" y="637"/>
                  <a:pt x="1126" y="608"/>
                  <a:pt x="1117" y="581"/>
                </a:cubicBezTo>
                <a:cubicBezTo>
                  <a:pt x="1092" y="506"/>
                  <a:pt x="1078" y="359"/>
                  <a:pt x="1078" y="359"/>
                </a:cubicBezTo>
                <a:cubicBezTo>
                  <a:pt x="1060" y="321"/>
                  <a:pt x="1004" y="281"/>
                  <a:pt x="941" y="248"/>
                </a:cubicBezTo>
                <a:cubicBezTo>
                  <a:pt x="1147" y="251"/>
                  <a:pt x="1147" y="251"/>
                  <a:pt x="1147" y="251"/>
                </a:cubicBezTo>
                <a:lnTo>
                  <a:pt x="1212" y="250"/>
                </a:lnTo>
                <a:close/>
                <a:moveTo>
                  <a:pt x="1212" y="250"/>
                </a:moveTo>
                <a:cubicBezTo>
                  <a:pt x="1212" y="250"/>
                  <a:pt x="1212" y="250"/>
                  <a:pt x="1212" y="25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dirty="0"/>
          </a:p>
        </p:txBody>
      </p:sp>
      <p:grpSp>
        <p:nvGrpSpPr>
          <p:cNvPr id="19" name="Group 18">
            <a:extLst>
              <a:ext uri="{FF2B5EF4-FFF2-40B4-BE49-F238E27FC236}">
                <a16:creationId xmlns:a16="http://schemas.microsoft.com/office/drawing/2014/main" id="{20E8AA76-40FF-8C4D-AD09-3F7F701CEE08}"/>
              </a:ext>
            </a:extLst>
          </p:cNvPr>
          <p:cNvGrpSpPr/>
          <p:nvPr/>
        </p:nvGrpSpPr>
        <p:grpSpPr>
          <a:xfrm>
            <a:off x="2607255" y="4368758"/>
            <a:ext cx="354045" cy="338904"/>
            <a:chOff x="9886950" y="1016001"/>
            <a:chExt cx="482600" cy="461963"/>
          </a:xfrm>
          <a:solidFill>
            <a:schemeClr val="bg1"/>
          </a:solidFill>
        </p:grpSpPr>
        <p:sp>
          <p:nvSpPr>
            <p:cNvPr id="20" name="Freeform 36">
              <a:extLst>
                <a:ext uri="{FF2B5EF4-FFF2-40B4-BE49-F238E27FC236}">
                  <a16:creationId xmlns:a16="http://schemas.microsoft.com/office/drawing/2014/main" id="{26D825DB-465C-D94E-ABB0-DB9E0369FA98}"/>
                </a:ext>
              </a:extLst>
            </p:cNvPr>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21" name="Freeform 37">
              <a:extLst>
                <a:ext uri="{FF2B5EF4-FFF2-40B4-BE49-F238E27FC236}">
                  <a16:creationId xmlns:a16="http://schemas.microsoft.com/office/drawing/2014/main" id="{826C1A67-4FAE-BF41-BF40-36E651CC431E}"/>
                </a:ext>
              </a:extLst>
            </p:cNvPr>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22" name="Freeform 38">
              <a:extLst>
                <a:ext uri="{FF2B5EF4-FFF2-40B4-BE49-F238E27FC236}">
                  <a16:creationId xmlns:a16="http://schemas.microsoft.com/office/drawing/2014/main" id="{0A3229D3-0D9C-1B4D-AD1C-04BEC2BC98DE}"/>
                </a:ext>
              </a:extLst>
            </p:cNvPr>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23" name="Freeform 39">
              <a:extLst>
                <a:ext uri="{FF2B5EF4-FFF2-40B4-BE49-F238E27FC236}">
                  <a16:creationId xmlns:a16="http://schemas.microsoft.com/office/drawing/2014/main" id="{848DCC3A-6BC8-7A45-86C0-CEE00CA586C0}"/>
                </a:ext>
              </a:extLst>
            </p:cNvPr>
            <p:cNvSpPr>
              <a:spLocks/>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24" name="Freeform 40">
              <a:extLst>
                <a:ext uri="{FF2B5EF4-FFF2-40B4-BE49-F238E27FC236}">
                  <a16:creationId xmlns:a16="http://schemas.microsoft.com/office/drawing/2014/main" id="{93250CE9-40A4-4949-872D-D2A42F4DD6BE}"/>
                </a:ext>
              </a:extLst>
            </p:cNvPr>
            <p:cNvSpPr>
              <a:spLocks/>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25" name="Freeform 41">
              <a:extLst>
                <a:ext uri="{FF2B5EF4-FFF2-40B4-BE49-F238E27FC236}">
                  <a16:creationId xmlns:a16="http://schemas.microsoft.com/office/drawing/2014/main" id="{CB6A3D3A-9E63-C848-9621-B42AD94F092B}"/>
                </a:ext>
              </a:extLst>
            </p:cNvPr>
            <p:cNvSpPr>
              <a:spLocks/>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sp>
          <p:nvSpPr>
            <p:cNvPr id="26" name="Freeform 42">
              <a:extLst>
                <a:ext uri="{FF2B5EF4-FFF2-40B4-BE49-F238E27FC236}">
                  <a16:creationId xmlns:a16="http://schemas.microsoft.com/office/drawing/2014/main" id="{842D0D78-101A-464A-A425-9B2C3B3A5207}"/>
                </a:ext>
              </a:extLst>
            </p:cNvPr>
            <p:cNvSpPr>
              <a:spLocks/>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id-ID" dirty="0"/>
            </a:p>
          </p:txBody>
        </p:sp>
      </p:grpSp>
      <p:sp>
        <p:nvSpPr>
          <p:cNvPr id="27" name="TextBox 26">
            <a:extLst>
              <a:ext uri="{FF2B5EF4-FFF2-40B4-BE49-F238E27FC236}">
                <a16:creationId xmlns:a16="http://schemas.microsoft.com/office/drawing/2014/main" id="{A7583A38-1E78-1649-BBED-7DD8AC085579}"/>
              </a:ext>
            </a:extLst>
          </p:cNvPr>
          <p:cNvSpPr txBox="1"/>
          <p:nvPr/>
        </p:nvSpPr>
        <p:spPr>
          <a:xfrm>
            <a:off x="1834798" y="1878006"/>
            <a:ext cx="250107" cy="404307"/>
          </a:xfrm>
          <a:prstGeom prst="rect">
            <a:avLst/>
          </a:prstGeom>
          <a:noFill/>
        </p:spPr>
        <p:txBody>
          <a:bodyPr wrap="square" rtlCol="0">
            <a:spAutoFit/>
          </a:bodyPr>
          <a:lstStyle/>
          <a:p>
            <a:r>
              <a:rPr lang="en-US" sz="3200" dirty="0">
                <a:solidFill>
                  <a:srgbClr val="00548A"/>
                </a:solidFill>
                <a:latin typeface="Meta Offc Pro Normal" panose="020B0504030101020102" pitchFamily="34" charset="0"/>
                <a:cs typeface="Arial" panose="020B0604020202020204" pitchFamily="34" charset="0"/>
              </a:rPr>
              <a:t>1</a:t>
            </a:r>
          </a:p>
        </p:txBody>
      </p:sp>
      <p:sp>
        <p:nvSpPr>
          <p:cNvPr id="28" name="TextBox 27">
            <a:extLst>
              <a:ext uri="{FF2B5EF4-FFF2-40B4-BE49-F238E27FC236}">
                <a16:creationId xmlns:a16="http://schemas.microsoft.com/office/drawing/2014/main" id="{9C237FC9-57A2-8244-89C1-9527F09E716A}"/>
              </a:ext>
            </a:extLst>
          </p:cNvPr>
          <p:cNvSpPr txBox="1"/>
          <p:nvPr/>
        </p:nvSpPr>
        <p:spPr>
          <a:xfrm>
            <a:off x="3235620" y="2958593"/>
            <a:ext cx="250107" cy="404307"/>
          </a:xfrm>
          <a:prstGeom prst="rect">
            <a:avLst/>
          </a:prstGeom>
          <a:noFill/>
        </p:spPr>
        <p:txBody>
          <a:bodyPr wrap="square" rtlCol="0">
            <a:spAutoFit/>
          </a:bodyPr>
          <a:lstStyle/>
          <a:p>
            <a:r>
              <a:rPr lang="en-US" sz="3200" dirty="0">
                <a:solidFill>
                  <a:srgbClr val="00548A"/>
                </a:solidFill>
                <a:latin typeface="Meta Offc Pro Normal" panose="020B0504030101020102" pitchFamily="34" charset="0"/>
                <a:cs typeface="Arial" panose="020B0604020202020204" pitchFamily="34" charset="0"/>
              </a:rPr>
              <a:t>2</a:t>
            </a:r>
          </a:p>
        </p:txBody>
      </p:sp>
      <p:sp>
        <p:nvSpPr>
          <p:cNvPr id="29" name="TextBox 28">
            <a:extLst>
              <a:ext uri="{FF2B5EF4-FFF2-40B4-BE49-F238E27FC236}">
                <a16:creationId xmlns:a16="http://schemas.microsoft.com/office/drawing/2014/main" id="{7CB74140-902E-A349-A8C2-0B5DD4FD3F6B}"/>
              </a:ext>
            </a:extLst>
          </p:cNvPr>
          <p:cNvSpPr txBox="1"/>
          <p:nvPr/>
        </p:nvSpPr>
        <p:spPr>
          <a:xfrm>
            <a:off x="2999290" y="4387518"/>
            <a:ext cx="250107" cy="404307"/>
          </a:xfrm>
          <a:prstGeom prst="rect">
            <a:avLst/>
          </a:prstGeom>
          <a:noFill/>
        </p:spPr>
        <p:txBody>
          <a:bodyPr wrap="square" rtlCol="0">
            <a:spAutoFit/>
          </a:bodyPr>
          <a:lstStyle/>
          <a:p>
            <a:r>
              <a:rPr lang="en-US" sz="3200" dirty="0">
                <a:solidFill>
                  <a:srgbClr val="00548A"/>
                </a:solidFill>
                <a:latin typeface="Meta Offc Pro Normal" panose="020B0504030101020102" pitchFamily="34" charset="0"/>
                <a:cs typeface="Arial" panose="020B0604020202020204" pitchFamily="34" charset="0"/>
              </a:rPr>
              <a:t>3</a:t>
            </a:r>
          </a:p>
        </p:txBody>
      </p:sp>
      <p:sp>
        <p:nvSpPr>
          <p:cNvPr id="30" name="TextBox 29">
            <a:extLst>
              <a:ext uri="{FF2B5EF4-FFF2-40B4-BE49-F238E27FC236}">
                <a16:creationId xmlns:a16="http://schemas.microsoft.com/office/drawing/2014/main" id="{6FC8D533-4176-AD48-99BB-3BD5F1070E80}"/>
              </a:ext>
            </a:extLst>
          </p:cNvPr>
          <p:cNvSpPr txBox="1"/>
          <p:nvPr/>
        </p:nvSpPr>
        <p:spPr>
          <a:xfrm>
            <a:off x="817623" y="4440290"/>
            <a:ext cx="250107" cy="404307"/>
          </a:xfrm>
          <a:prstGeom prst="rect">
            <a:avLst/>
          </a:prstGeom>
          <a:noFill/>
        </p:spPr>
        <p:txBody>
          <a:bodyPr wrap="square" rtlCol="0">
            <a:spAutoFit/>
          </a:bodyPr>
          <a:lstStyle/>
          <a:p>
            <a:r>
              <a:rPr lang="en-US" sz="3200" dirty="0">
                <a:solidFill>
                  <a:srgbClr val="00548A"/>
                </a:solidFill>
                <a:latin typeface="Meta Offc Pro Normal" panose="020B0504030101020102" pitchFamily="34" charset="0"/>
                <a:cs typeface="Arial" panose="020B0604020202020204" pitchFamily="34" charset="0"/>
              </a:rPr>
              <a:t>4</a:t>
            </a:r>
          </a:p>
        </p:txBody>
      </p:sp>
      <p:sp>
        <p:nvSpPr>
          <p:cNvPr id="31" name="TextBox 30">
            <a:extLst>
              <a:ext uri="{FF2B5EF4-FFF2-40B4-BE49-F238E27FC236}">
                <a16:creationId xmlns:a16="http://schemas.microsoft.com/office/drawing/2014/main" id="{D0C7250E-3400-F447-A708-1D2FC8AAE300}"/>
              </a:ext>
            </a:extLst>
          </p:cNvPr>
          <p:cNvSpPr txBox="1"/>
          <p:nvPr/>
        </p:nvSpPr>
        <p:spPr>
          <a:xfrm>
            <a:off x="399076" y="3087298"/>
            <a:ext cx="250107" cy="584775"/>
          </a:xfrm>
          <a:prstGeom prst="rect">
            <a:avLst/>
          </a:prstGeom>
          <a:noFill/>
        </p:spPr>
        <p:txBody>
          <a:bodyPr wrap="square" rtlCol="0">
            <a:spAutoFit/>
          </a:bodyPr>
          <a:lstStyle/>
          <a:p>
            <a:r>
              <a:rPr lang="en-US" sz="3200" dirty="0">
                <a:solidFill>
                  <a:srgbClr val="00548A"/>
                </a:solidFill>
                <a:latin typeface="Meta Offc Pro Normal" panose="020B0504030101020102" pitchFamily="34" charset="0"/>
                <a:cs typeface="Arial" panose="020B0604020202020204" pitchFamily="34" charset="0"/>
              </a:rPr>
              <a:t>5</a:t>
            </a:r>
          </a:p>
        </p:txBody>
      </p:sp>
      <p:sp>
        <p:nvSpPr>
          <p:cNvPr id="36" name="Oval 35">
            <a:extLst>
              <a:ext uri="{FF2B5EF4-FFF2-40B4-BE49-F238E27FC236}">
                <a16:creationId xmlns:a16="http://schemas.microsoft.com/office/drawing/2014/main" id="{7E204C11-11B0-894D-AB79-F40D49B2A4B5}"/>
              </a:ext>
            </a:extLst>
          </p:cNvPr>
          <p:cNvSpPr/>
          <p:nvPr/>
        </p:nvSpPr>
        <p:spPr>
          <a:xfrm rot="975552">
            <a:off x="2020969" y="3172835"/>
            <a:ext cx="355403" cy="3241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B70AC7A2-DC8F-7847-9DB4-703666F49BD2}"/>
              </a:ext>
            </a:extLst>
          </p:cNvPr>
          <p:cNvGrpSpPr/>
          <p:nvPr/>
        </p:nvGrpSpPr>
        <p:grpSpPr>
          <a:xfrm>
            <a:off x="1310728" y="3045890"/>
            <a:ext cx="1339620" cy="1318788"/>
            <a:chOff x="1310728" y="3045890"/>
            <a:chExt cx="1339620" cy="1318788"/>
          </a:xfrm>
        </p:grpSpPr>
        <p:grpSp>
          <p:nvGrpSpPr>
            <p:cNvPr id="42" name="Group 41">
              <a:extLst>
                <a:ext uri="{FF2B5EF4-FFF2-40B4-BE49-F238E27FC236}">
                  <a16:creationId xmlns:a16="http://schemas.microsoft.com/office/drawing/2014/main" id="{9C568FDE-1066-E047-8B97-3FF7E3073A7D}"/>
                </a:ext>
              </a:extLst>
            </p:cNvPr>
            <p:cNvGrpSpPr/>
            <p:nvPr/>
          </p:nvGrpSpPr>
          <p:grpSpPr>
            <a:xfrm>
              <a:off x="1798993" y="3045890"/>
              <a:ext cx="851355" cy="663018"/>
              <a:chOff x="1798993" y="3045890"/>
              <a:chExt cx="851355" cy="663018"/>
            </a:xfrm>
          </p:grpSpPr>
          <p:sp>
            <p:nvSpPr>
              <p:cNvPr id="34" name="Freeform 72">
                <a:extLst>
                  <a:ext uri="{FF2B5EF4-FFF2-40B4-BE49-F238E27FC236}">
                    <a16:creationId xmlns:a16="http://schemas.microsoft.com/office/drawing/2014/main" id="{C7E0E9A3-0CD6-3246-98ED-FAB8449F8FB5}"/>
                  </a:ext>
                </a:extLst>
              </p:cNvPr>
              <p:cNvSpPr>
                <a:spLocks noEditPoints="1"/>
              </p:cNvSpPr>
              <p:nvPr/>
            </p:nvSpPr>
            <p:spPr bwMode="auto">
              <a:xfrm rot="975552">
                <a:off x="1899561" y="3045890"/>
                <a:ext cx="663018" cy="663018"/>
              </a:xfrm>
              <a:custGeom>
                <a:avLst/>
                <a:gdLst>
                  <a:gd name="T0" fmla="*/ 96 w 96"/>
                  <a:gd name="T1" fmla="*/ 55 h 96"/>
                  <a:gd name="T2" fmla="*/ 94 w 96"/>
                  <a:gd name="T3" fmla="*/ 58 h 96"/>
                  <a:gd name="T4" fmla="*/ 82 w 96"/>
                  <a:gd name="T5" fmla="*/ 59 h 96"/>
                  <a:gd name="T6" fmla="*/ 80 w 96"/>
                  <a:gd name="T7" fmla="*/ 65 h 96"/>
                  <a:gd name="T8" fmla="*/ 86 w 96"/>
                  <a:gd name="T9" fmla="*/ 74 h 96"/>
                  <a:gd name="T10" fmla="*/ 87 w 96"/>
                  <a:gd name="T11" fmla="*/ 75 h 96"/>
                  <a:gd name="T12" fmla="*/ 87 w 96"/>
                  <a:gd name="T13" fmla="*/ 77 h 96"/>
                  <a:gd name="T14" fmla="*/ 74 w 96"/>
                  <a:gd name="T15" fmla="*/ 88 h 96"/>
                  <a:gd name="T16" fmla="*/ 73 w 96"/>
                  <a:gd name="T17" fmla="*/ 87 h 96"/>
                  <a:gd name="T18" fmla="*/ 64 w 96"/>
                  <a:gd name="T19" fmla="*/ 81 h 96"/>
                  <a:gd name="T20" fmla="*/ 59 w 96"/>
                  <a:gd name="T21" fmla="*/ 83 h 96"/>
                  <a:gd name="T22" fmla="*/ 57 w 96"/>
                  <a:gd name="T23" fmla="*/ 95 h 96"/>
                  <a:gd name="T24" fmla="*/ 54 w 96"/>
                  <a:gd name="T25" fmla="*/ 96 h 96"/>
                  <a:gd name="T26" fmla="*/ 41 w 96"/>
                  <a:gd name="T27" fmla="*/ 96 h 96"/>
                  <a:gd name="T28" fmla="*/ 38 w 96"/>
                  <a:gd name="T29" fmla="*/ 94 h 96"/>
                  <a:gd name="T30" fmla="*/ 37 w 96"/>
                  <a:gd name="T31" fmla="*/ 83 h 96"/>
                  <a:gd name="T32" fmla="*/ 31 w 96"/>
                  <a:gd name="T33" fmla="*/ 81 h 96"/>
                  <a:gd name="T34" fmla="*/ 22 w 96"/>
                  <a:gd name="T35" fmla="*/ 87 h 96"/>
                  <a:gd name="T36" fmla="*/ 21 w 96"/>
                  <a:gd name="T37" fmla="*/ 88 h 96"/>
                  <a:gd name="T38" fmla="*/ 19 w 96"/>
                  <a:gd name="T39" fmla="*/ 87 h 96"/>
                  <a:gd name="T40" fmla="*/ 9 w 96"/>
                  <a:gd name="T41" fmla="*/ 77 h 96"/>
                  <a:gd name="T42" fmla="*/ 8 w 96"/>
                  <a:gd name="T43" fmla="*/ 75 h 96"/>
                  <a:gd name="T44" fmla="*/ 9 w 96"/>
                  <a:gd name="T45" fmla="*/ 74 h 96"/>
                  <a:gd name="T46" fmla="*/ 15 w 96"/>
                  <a:gd name="T47" fmla="*/ 65 h 96"/>
                  <a:gd name="T48" fmla="*/ 13 w 96"/>
                  <a:gd name="T49" fmla="*/ 59 h 96"/>
                  <a:gd name="T50" fmla="*/ 1 w 96"/>
                  <a:gd name="T51" fmla="*/ 57 h 96"/>
                  <a:gd name="T52" fmla="*/ 0 w 96"/>
                  <a:gd name="T53" fmla="*/ 55 h 96"/>
                  <a:gd name="T54" fmla="*/ 0 w 96"/>
                  <a:gd name="T55" fmla="*/ 41 h 96"/>
                  <a:gd name="T56" fmla="*/ 1 w 96"/>
                  <a:gd name="T57" fmla="*/ 39 h 96"/>
                  <a:gd name="T58" fmla="*/ 13 w 96"/>
                  <a:gd name="T59" fmla="*/ 37 h 96"/>
                  <a:gd name="T60" fmla="*/ 15 w 96"/>
                  <a:gd name="T61" fmla="*/ 32 h 96"/>
                  <a:gd name="T62" fmla="*/ 9 w 96"/>
                  <a:gd name="T63" fmla="*/ 23 h 96"/>
                  <a:gd name="T64" fmla="*/ 8 w 96"/>
                  <a:gd name="T65" fmla="*/ 22 h 96"/>
                  <a:gd name="T66" fmla="*/ 9 w 96"/>
                  <a:gd name="T67" fmla="*/ 20 h 96"/>
                  <a:gd name="T68" fmla="*/ 21 w 96"/>
                  <a:gd name="T69" fmla="*/ 9 h 96"/>
                  <a:gd name="T70" fmla="*/ 22 w 96"/>
                  <a:gd name="T71" fmla="*/ 10 h 96"/>
                  <a:gd name="T72" fmla="*/ 31 w 96"/>
                  <a:gd name="T73" fmla="*/ 16 h 96"/>
                  <a:gd name="T74" fmla="*/ 37 w 96"/>
                  <a:gd name="T75" fmla="*/ 14 h 96"/>
                  <a:gd name="T76" fmla="*/ 38 w 96"/>
                  <a:gd name="T77" fmla="*/ 2 h 96"/>
                  <a:gd name="T78" fmla="*/ 41 w 96"/>
                  <a:gd name="T79" fmla="*/ 0 h 96"/>
                  <a:gd name="T80" fmla="*/ 54 w 96"/>
                  <a:gd name="T81" fmla="*/ 0 h 96"/>
                  <a:gd name="T82" fmla="*/ 57 w 96"/>
                  <a:gd name="T83" fmla="*/ 2 h 96"/>
                  <a:gd name="T84" fmla="*/ 58 w 96"/>
                  <a:gd name="T85" fmla="*/ 14 h 96"/>
                  <a:gd name="T86" fmla="*/ 64 w 96"/>
                  <a:gd name="T87" fmla="*/ 16 h 96"/>
                  <a:gd name="T88" fmla="*/ 73 w 96"/>
                  <a:gd name="T89" fmla="*/ 9 h 96"/>
                  <a:gd name="T90" fmla="*/ 74 w 96"/>
                  <a:gd name="T91" fmla="*/ 9 h 96"/>
                  <a:gd name="T92" fmla="*/ 76 w 96"/>
                  <a:gd name="T93" fmla="*/ 10 h 96"/>
                  <a:gd name="T94" fmla="*/ 86 w 96"/>
                  <a:gd name="T95" fmla="*/ 20 h 96"/>
                  <a:gd name="T96" fmla="*/ 87 w 96"/>
                  <a:gd name="T97" fmla="*/ 22 h 96"/>
                  <a:gd name="T98" fmla="*/ 86 w 96"/>
                  <a:gd name="T99" fmla="*/ 23 h 96"/>
                  <a:gd name="T100" fmla="*/ 80 w 96"/>
                  <a:gd name="T101" fmla="*/ 31 h 96"/>
                  <a:gd name="T102" fmla="*/ 82 w 96"/>
                  <a:gd name="T103" fmla="*/ 38 h 96"/>
                  <a:gd name="T104" fmla="*/ 94 w 96"/>
                  <a:gd name="T105" fmla="*/ 39 h 96"/>
                  <a:gd name="T106" fmla="*/ 96 w 96"/>
                  <a:gd name="T107" fmla="*/ 42 h 96"/>
                  <a:gd name="T108" fmla="*/ 96 w 96"/>
                  <a:gd name="T109" fmla="*/ 55 h 96"/>
                  <a:gd name="T110" fmla="*/ 48 w 96"/>
                  <a:gd name="T111" fmla="*/ 32 h 96"/>
                  <a:gd name="T112" fmla="*/ 32 w 96"/>
                  <a:gd name="T113" fmla="*/ 48 h 96"/>
                  <a:gd name="T114" fmla="*/ 48 w 96"/>
                  <a:gd name="T115" fmla="*/ 64 h 96"/>
                  <a:gd name="T116" fmla="*/ 64 w 96"/>
                  <a:gd name="T117" fmla="*/ 48 h 96"/>
                  <a:gd name="T118" fmla="*/ 48 w 96"/>
                  <a:gd name="T1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96">
                    <a:moveTo>
                      <a:pt x="96" y="55"/>
                    </a:moveTo>
                    <a:cubicBezTo>
                      <a:pt x="96" y="56"/>
                      <a:pt x="95" y="58"/>
                      <a:pt x="94" y="58"/>
                    </a:cubicBezTo>
                    <a:cubicBezTo>
                      <a:pt x="82" y="59"/>
                      <a:pt x="82" y="59"/>
                      <a:pt x="82" y="59"/>
                    </a:cubicBezTo>
                    <a:cubicBezTo>
                      <a:pt x="82" y="61"/>
                      <a:pt x="81" y="63"/>
                      <a:pt x="80" y="65"/>
                    </a:cubicBezTo>
                    <a:cubicBezTo>
                      <a:pt x="82" y="68"/>
                      <a:pt x="84" y="71"/>
                      <a:pt x="86" y="74"/>
                    </a:cubicBezTo>
                    <a:cubicBezTo>
                      <a:pt x="87" y="74"/>
                      <a:pt x="87" y="75"/>
                      <a:pt x="87" y="75"/>
                    </a:cubicBezTo>
                    <a:cubicBezTo>
                      <a:pt x="87" y="76"/>
                      <a:pt x="87" y="76"/>
                      <a:pt x="87" y="77"/>
                    </a:cubicBezTo>
                    <a:cubicBezTo>
                      <a:pt x="85" y="79"/>
                      <a:pt x="77" y="88"/>
                      <a:pt x="74" y="88"/>
                    </a:cubicBezTo>
                    <a:cubicBezTo>
                      <a:pt x="74" y="88"/>
                      <a:pt x="73" y="88"/>
                      <a:pt x="73" y="87"/>
                    </a:cubicBezTo>
                    <a:cubicBezTo>
                      <a:pt x="64" y="81"/>
                      <a:pt x="64" y="81"/>
                      <a:pt x="64" y="81"/>
                    </a:cubicBezTo>
                    <a:cubicBezTo>
                      <a:pt x="62" y="82"/>
                      <a:pt x="60" y="82"/>
                      <a:pt x="59" y="83"/>
                    </a:cubicBezTo>
                    <a:cubicBezTo>
                      <a:pt x="58" y="87"/>
                      <a:pt x="58" y="91"/>
                      <a:pt x="57" y="95"/>
                    </a:cubicBezTo>
                    <a:cubicBezTo>
                      <a:pt x="56" y="96"/>
                      <a:pt x="56" y="96"/>
                      <a:pt x="54" y="96"/>
                    </a:cubicBezTo>
                    <a:cubicBezTo>
                      <a:pt x="41" y="96"/>
                      <a:pt x="41" y="96"/>
                      <a:pt x="41" y="96"/>
                    </a:cubicBezTo>
                    <a:cubicBezTo>
                      <a:pt x="40" y="96"/>
                      <a:pt x="39" y="96"/>
                      <a:pt x="38" y="94"/>
                    </a:cubicBezTo>
                    <a:cubicBezTo>
                      <a:pt x="37" y="83"/>
                      <a:pt x="37" y="83"/>
                      <a:pt x="37" y="83"/>
                    </a:cubicBezTo>
                    <a:cubicBezTo>
                      <a:pt x="35" y="82"/>
                      <a:pt x="33" y="82"/>
                      <a:pt x="31" y="81"/>
                    </a:cubicBezTo>
                    <a:cubicBezTo>
                      <a:pt x="22" y="87"/>
                      <a:pt x="22" y="87"/>
                      <a:pt x="22" y="87"/>
                    </a:cubicBezTo>
                    <a:cubicBezTo>
                      <a:pt x="22" y="88"/>
                      <a:pt x="21" y="88"/>
                      <a:pt x="21" y="88"/>
                    </a:cubicBezTo>
                    <a:cubicBezTo>
                      <a:pt x="20" y="88"/>
                      <a:pt x="20" y="88"/>
                      <a:pt x="19" y="87"/>
                    </a:cubicBezTo>
                    <a:cubicBezTo>
                      <a:pt x="16" y="84"/>
                      <a:pt x="11" y="80"/>
                      <a:pt x="9" y="77"/>
                    </a:cubicBezTo>
                    <a:cubicBezTo>
                      <a:pt x="8" y="76"/>
                      <a:pt x="8" y="76"/>
                      <a:pt x="8" y="75"/>
                    </a:cubicBezTo>
                    <a:cubicBezTo>
                      <a:pt x="8" y="75"/>
                      <a:pt x="9" y="74"/>
                      <a:pt x="9" y="74"/>
                    </a:cubicBezTo>
                    <a:cubicBezTo>
                      <a:pt x="11" y="71"/>
                      <a:pt x="13" y="68"/>
                      <a:pt x="15" y="65"/>
                    </a:cubicBezTo>
                    <a:cubicBezTo>
                      <a:pt x="14" y="63"/>
                      <a:pt x="13" y="61"/>
                      <a:pt x="13" y="59"/>
                    </a:cubicBezTo>
                    <a:cubicBezTo>
                      <a:pt x="1" y="57"/>
                      <a:pt x="1" y="57"/>
                      <a:pt x="1" y="57"/>
                    </a:cubicBezTo>
                    <a:cubicBezTo>
                      <a:pt x="0" y="57"/>
                      <a:pt x="0" y="56"/>
                      <a:pt x="0" y="55"/>
                    </a:cubicBezTo>
                    <a:cubicBezTo>
                      <a:pt x="0" y="41"/>
                      <a:pt x="0" y="41"/>
                      <a:pt x="0" y="41"/>
                    </a:cubicBezTo>
                    <a:cubicBezTo>
                      <a:pt x="0" y="40"/>
                      <a:pt x="0" y="39"/>
                      <a:pt x="1" y="39"/>
                    </a:cubicBezTo>
                    <a:cubicBezTo>
                      <a:pt x="13" y="37"/>
                      <a:pt x="13" y="37"/>
                      <a:pt x="13" y="37"/>
                    </a:cubicBezTo>
                    <a:cubicBezTo>
                      <a:pt x="14" y="35"/>
                      <a:pt x="14" y="33"/>
                      <a:pt x="15" y="32"/>
                    </a:cubicBezTo>
                    <a:cubicBezTo>
                      <a:pt x="13" y="29"/>
                      <a:pt x="11" y="26"/>
                      <a:pt x="9" y="23"/>
                    </a:cubicBezTo>
                    <a:cubicBezTo>
                      <a:pt x="8" y="23"/>
                      <a:pt x="8" y="22"/>
                      <a:pt x="8" y="22"/>
                    </a:cubicBezTo>
                    <a:cubicBezTo>
                      <a:pt x="8" y="21"/>
                      <a:pt x="8" y="21"/>
                      <a:pt x="9" y="20"/>
                    </a:cubicBezTo>
                    <a:cubicBezTo>
                      <a:pt x="10" y="18"/>
                      <a:pt x="19" y="9"/>
                      <a:pt x="21" y="9"/>
                    </a:cubicBezTo>
                    <a:cubicBezTo>
                      <a:pt x="21" y="9"/>
                      <a:pt x="22" y="9"/>
                      <a:pt x="22" y="10"/>
                    </a:cubicBezTo>
                    <a:cubicBezTo>
                      <a:pt x="31" y="16"/>
                      <a:pt x="31" y="16"/>
                      <a:pt x="31" y="16"/>
                    </a:cubicBezTo>
                    <a:cubicBezTo>
                      <a:pt x="33" y="15"/>
                      <a:pt x="35" y="14"/>
                      <a:pt x="37" y="14"/>
                    </a:cubicBezTo>
                    <a:cubicBezTo>
                      <a:pt x="37" y="10"/>
                      <a:pt x="37" y="6"/>
                      <a:pt x="38" y="2"/>
                    </a:cubicBezTo>
                    <a:cubicBezTo>
                      <a:pt x="39" y="1"/>
                      <a:pt x="40" y="0"/>
                      <a:pt x="41" y="0"/>
                    </a:cubicBezTo>
                    <a:cubicBezTo>
                      <a:pt x="54" y="0"/>
                      <a:pt x="54" y="0"/>
                      <a:pt x="54" y="0"/>
                    </a:cubicBezTo>
                    <a:cubicBezTo>
                      <a:pt x="56" y="0"/>
                      <a:pt x="57" y="1"/>
                      <a:pt x="57" y="2"/>
                    </a:cubicBezTo>
                    <a:cubicBezTo>
                      <a:pt x="58" y="14"/>
                      <a:pt x="58" y="14"/>
                      <a:pt x="58" y="14"/>
                    </a:cubicBezTo>
                    <a:cubicBezTo>
                      <a:pt x="60" y="14"/>
                      <a:pt x="62" y="15"/>
                      <a:pt x="64" y="16"/>
                    </a:cubicBezTo>
                    <a:cubicBezTo>
                      <a:pt x="73" y="9"/>
                      <a:pt x="73" y="9"/>
                      <a:pt x="73" y="9"/>
                    </a:cubicBezTo>
                    <a:cubicBezTo>
                      <a:pt x="73" y="9"/>
                      <a:pt x="74" y="9"/>
                      <a:pt x="74" y="9"/>
                    </a:cubicBezTo>
                    <a:cubicBezTo>
                      <a:pt x="75" y="9"/>
                      <a:pt x="76" y="9"/>
                      <a:pt x="76" y="10"/>
                    </a:cubicBezTo>
                    <a:cubicBezTo>
                      <a:pt x="79" y="13"/>
                      <a:pt x="84" y="16"/>
                      <a:pt x="86" y="20"/>
                    </a:cubicBezTo>
                    <a:cubicBezTo>
                      <a:pt x="87" y="21"/>
                      <a:pt x="87" y="21"/>
                      <a:pt x="87" y="22"/>
                    </a:cubicBezTo>
                    <a:cubicBezTo>
                      <a:pt x="87" y="22"/>
                      <a:pt x="87" y="23"/>
                      <a:pt x="86" y="23"/>
                    </a:cubicBezTo>
                    <a:cubicBezTo>
                      <a:pt x="84" y="26"/>
                      <a:pt x="82" y="29"/>
                      <a:pt x="80" y="31"/>
                    </a:cubicBezTo>
                    <a:cubicBezTo>
                      <a:pt x="81" y="33"/>
                      <a:pt x="82" y="36"/>
                      <a:pt x="82" y="38"/>
                    </a:cubicBezTo>
                    <a:cubicBezTo>
                      <a:pt x="94" y="39"/>
                      <a:pt x="94" y="39"/>
                      <a:pt x="94" y="39"/>
                    </a:cubicBezTo>
                    <a:cubicBezTo>
                      <a:pt x="95" y="40"/>
                      <a:pt x="96" y="41"/>
                      <a:pt x="96" y="42"/>
                    </a:cubicBezTo>
                    <a:lnTo>
                      <a:pt x="96" y="55"/>
                    </a:lnTo>
                    <a:close/>
                    <a:moveTo>
                      <a:pt x="48" y="32"/>
                    </a:moveTo>
                    <a:cubicBezTo>
                      <a:pt x="39" y="32"/>
                      <a:pt x="32" y="40"/>
                      <a:pt x="32" y="48"/>
                    </a:cubicBezTo>
                    <a:cubicBezTo>
                      <a:pt x="32" y="57"/>
                      <a:pt x="39" y="64"/>
                      <a:pt x="48" y="64"/>
                    </a:cubicBezTo>
                    <a:cubicBezTo>
                      <a:pt x="56" y="64"/>
                      <a:pt x="64" y="57"/>
                      <a:pt x="64" y="48"/>
                    </a:cubicBezTo>
                    <a:cubicBezTo>
                      <a:pt x="64" y="40"/>
                      <a:pt x="56" y="32"/>
                      <a:pt x="48"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Oval 39">
                <a:extLst>
                  <a:ext uri="{FF2B5EF4-FFF2-40B4-BE49-F238E27FC236}">
                    <a16:creationId xmlns:a16="http://schemas.microsoft.com/office/drawing/2014/main" id="{D8127AB1-7353-5C41-8C3B-108435957B0F}"/>
                  </a:ext>
                </a:extLst>
              </p:cNvPr>
              <p:cNvSpPr/>
              <p:nvPr/>
            </p:nvSpPr>
            <p:spPr>
              <a:xfrm rot="975552">
                <a:off x="2019009" y="3166912"/>
                <a:ext cx="419206" cy="4192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5941849E-AA19-4448-AFF4-3E231AAF8E3A}"/>
                  </a:ext>
                </a:extLst>
              </p:cNvPr>
              <p:cNvSpPr txBox="1"/>
              <p:nvPr/>
            </p:nvSpPr>
            <p:spPr>
              <a:xfrm>
                <a:off x="1798993" y="3261104"/>
                <a:ext cx="851355" cy="215444"/>
              </a:xfrm>
              <a:prstGeom prst="rect">
                <a:avLst/>
              </a:prstGeom>
              <a:noFill/>
            </p:spPr>
            <p:txBody>
              <a:bodyPr wrap="square" rtlCol="0">
                <a:spAutoFit/>
              </a:bodyPr>
              <a:lstStyle/>
              <a:p>
                <a:pPr algn="ctr"/>
                <a:r>
                  <a:rPr lang="en-US" sz="800" dirty="0">
                    <a:solidFill>
                      <a:schemeClr val="tx1">
                        <a:lumMod val="65000"/>
                        <a:lumOff val="35000"/>
                      </a:schemeClr>
                    </a:solidFill>
                    <a:latin typeface="Meta Offc Pro Normal" panose="020B0504030101020102" pitchFamily="34" charset="0"/>
                    <a:cs typeface="Arial" panose="020B0604020202020204" pitchFamily="34" charset="0"/>
                  </a:rPr>
                  <a:t>Analytics</a:t>
                </a:r>
                <a:endParaRPr lang="id-ID" sz="800" dirty="0">
                  <a:solidFill>
                    <a:schemeClr val="tx1">
                      <a:lumMod val="65000"/>
                      <a:lumOff val="35000"/>
                    </a:schemeClr>
                  </a:solidFill>
                  <a:latin typeface="Meta Offc Pro Normal" panose="020B0504030101020102" pitchFamily="34" charset="0"/>
                  <a:cs typeface="Arial" panose="020B0604020202020204" pitchFamily="34" charset="0"/>
                </a:endParaRPr>
              </a:p>
            </p:txBody>
          </p:sp>
        </p:grpSp>
        <p:grpSp>
          <p:nvGrpSpPr>
            <p:cNvPr id="44" name="Group 43">
              <a:extLst>
                <a:ext uri="{FF2B5EF4-FFF2-40B4-BE49-F238E27FC236}">
                  <a16:creationId xmlns:a16="http://schemas.microsoft.com/office/drawing/2014/main" id="{410D557F-6417-4E4C-BC4C-C96657AC830E}"/>
                </a:ext>
              </a:extLst>
            </p:cNvPr>
            <p:cNvGrpSpPr/>
            <p:nvPr/>
          </p:nvGrpSpPr>
          <p:grpSpPr>
            <a:xfrm>
              <a:off x="1947668" y="3701660"/>
              <a:ext cx="663018" cy="663018"/>
              <a:chOff x="1947668" y="3701660"/>
              <a:chExt cx="663018" cy="663018"/>
            </a:xfrm>
          </p:grpSpPr>
          <p:sp>
            <p:nvSpPr>
              <p:cNvPr id="35" name="Freeform 72">
                <a:extLst>
                  <a:ext uri="{FF2B5EF4-FFF2-40B4-BE49-F238E27FC236}">
                    <a16:creationId xmlns:a16="http://schemas.microsoft.com/office/drawing/2014/main" id="{4D6A9D1C-B8A0-FB42-9B1B-AEEF3C3ECC0E}"/>
                  </a:ext>
                </a:extLst>
              </p:cNvPr>
              <p:cNvSpPr>
                <a:spLocks noEditPoints="1"/>
              </p:cNvSpPr>
              <p:nvPr/>
            </p:nvSpPr>
            <p:spPr bwMode="auto">
              <a:xfrm rot="21238551">
                <a:off x="1947668" y="3701660"/>
                <a:ext cx="663018" cy="663018"/>
              </a:xfrm>
              <a:custGeom>
                <a:avLst/>
                <a:gdLst>
                  <a:gd name="T0" fmla="*/ 96 w 96"/>
                  <a:gd name="T1" fmla="*/ 55 h 96"/>
                  <a:gd name="T2" fmla="*/ 94 w 96"/>
                  <a:gd name="T3" fmla="*/ 58 h 96"/>
                  <a:gd name="T4" fmla="*/ 82 w 96"/>
                  <a:gd name="T5" fmla="*/ 59 h 96"/>
                  <a:gd name="T6" fmla="*/ 80 w 96"/>
                  <a:gd name="T7" fmla="*/ 65 h 96"/>
                  <a:gd name="T8" fmla="*/ 86 w 96"/>
                  <a:gd name="T9" fmla="*/ 74 h 96"/>
                  <a:gd name="T10" fmla="*/ 87 w 96"/>
                  <a:gd name="T11" fmla="*/ 75 h 96"/>
                  <a:gd name="T12" fmla="*/ 87 w 96"/>
                  <a:gd name="T13" fmla="*/ 77 h 96"/>
                  <a:gd name="T14" fmla="*/ 74 w 96"/>
                  <a:gd name="T15" fmla="*/ 88 h 96"/>
                  <a:gd name="T16" fmla="*/ 73 w 96"/>
                  <a:gd name="T17" fmla="*/ 87 h 96"/>
                  <a:gd name="T18" fmla="*/ 64 w 96"/>
                  <a:gd name="T19" fmla="*/ 81 h 96"/>
                  <a:gd name="T20" fmla="*/ 59 w 96"/>
                  <a:gd name="T21" fmla="*/ 83 h 96"/>
                  <a:gd name="T22" fmla="*/ 57 w 96"/>
                  <a:gd name="T23" fmla="*/ 95 h 96"/>
                  <a:gd name="T24" fmla="*/ 54 w 96"/>
                  <a:gd name="T25" fmla="*/ 96 h 96"/>
                  <a:gd name="T26" fmla="*/ 41 w 96"/>
                  <a:gd name="T27" fmla="*/ 96 h 96"/>
                  <a:gd name="T28" fmla="*/ 38 w 96"/>
                  <a:gd name="T29" fmla="*/ 94 h 96"/>
                  <a:gd name="T30" fmla="*/ 37 w 96"/>
                  <a:gd name="T31" fmla="*/ 83 h 96"/>
                  <a:gd name="T32" fmla="*/ 31 w 96"/>
                  <a:gd name="T33" fmla="*/ 81 h 96"/>
                  <a:gd name="T34" fmla="*/ 22 w 96"/>
                  <a:gd name="T35" fmla="*/ 87 h 96"/>
                  <a:gd name="T36" fmla="*/ 21 w 96"/>
                  <a:gd name="T37" fmla="*/ 88 h 96"/>
                  <a:gd name="T38" fmla="*/ 19 w 96"/>
                  <a:gd name="T39" fmla="*/ 87 h 96"/>
                  <a:gd name="T40" fmla="*/ 9 w 96"/>
                  <a:gd name="T41" fmla="*/ 77 h 96"/>
                  <a:gd name="T42" fmla="*/ 8 w 96"/>
                  <a:gd name="T43" fmla="*/ 75 h 96"/>
                  <a:gd name="T44" fmla="*/ 9 w 96"/>
                  <a:gd name="T45" fmla="*/ 74 h 96"/>
                  <a:gd name="T46" fmla="*/ 15 w 96"/>
                  <a:gd name="T47" fmla="*/ 65 h 96"/>
                  <a:gd name="T48" fmla="*/ 13 w 96"/>
                  <a:gd name="T49" fmla="*/ 59 h 96"/>
                  <a:gd name="T50" fmla="*/ 1 w 96"/>
                  <a:gd name="T51" fmla="*/ 57 h 96"/>
                  <a:gd name="T52" fmla="*/ 0 w 96"/>
                  <a:gd name="T53" fmla="*/ 55 h 96"/>
                  <a:gd name="T54" fmla="*/ 0 w 96"/>
                  <a:gd name="T55" fmla="*/ 41 h 96"/>
                  <a:gd name="T56" fmla="*/ 1 w 96"/>
                  <a:gd name="T57" fmla="*/ 39 h 96"/>
                  <a:gd name="T58" fmla="*/ 13 w 96"/>
                  <a:gd name="T59" fmla="*/ 37 h 96"/>
                  <a:gd name="T60" fmla="*/ 15 w 96"/>
                  <a:gd name="T61" fmla="*/ 32 h 96"/>
                  <a:gd name="T62" fmla="*/ 9 w 96"/>
                  <a:gd name="T63" fmla="*/ 23 h 96"/>
                  <a:gd name="T64" fmla="*/ 8 w 96"/>
                  <a:gd name="T65" fmla="*/ 22 h 96"/>
                  <a:gd name="T66" fmla="*/ 9 w 96"/>
                  <a:gd name="T67" fmla="*/ 20 h 96"/>
                  <a:gd name="T68" fmla="*/ 21 w 96"/>
                  <a:gd name="T69" fmla="*/ 9 h 96"/>
                  <a:gd name="T70" fmla="*/ 22 w 96"/>
                  <a:gd name="T71" fmla="*/ 10 h 96"/>
                  <a:gd name="T72" fmla="*/ 31 w 96"/>
                  <a:gd name="T73" fmla="*/ 16 h 96"/>
                  <a:gd name="T74" fmla="*/ 37 w 96"/>
                  <a:gd name="T75" fmla="*/ 14 h 96"/>
                  <a:gd name="T76" fmla="*/ 38 w 96"/>
                  <a:gd name="T77" fmla="*/ 2 h 96"/>
                  <a:gd name="T78" fmla="*/ 41 w 96"/>
                  <a:gd name="T79" fmla="*/ 0 h 96"/>
                  <a:gd name="T80" fmla="*/ 54 w 96"/>
                  <a:gd name="T81" fmla="*/ 0 h 96"/>
                  <a:gd name="T82" fmla="*/ 57 w 96"/>
                  <a:gd name="T83" fmla="*/ 2 h 96"/>
                  <a:gd name="T84" fmla="*/ 58 w 96"/>
                  <a:gd name="T85" fmla="*/ 14 h 96"/>
                  <a:gd name="T86" fmla="*/ 64 w 96"/>
                  <a:gd name="T87" fmla="*/ 16 h 96"/>
                  <a:gd name="T88" fmla="*/ 73 w 96"/>
                  <a:gd name="T89" fmla="*/ 9 h 96"/>
                  <a:gd name="T90" fmla="*/ 74 w 96"/>
                  <a:gd name="T91" fmla="*/ 9 h 96"/>
                  <a:gd name="T92" fmla="*/ 76 w 96"/>
                  <a:gd name="T93" fmla="*/ 10 h 96"/>
                  <a:gd name="T94" fmla="*/ 86 w 96"/>
                  <a:gd name="T95" fmla="*/ 20 h 96"/>
                  <a:gd name="T96" fmla="*/ 87 w 96"/>
                  <a:gd name="T97" fmla="*/ 22 h 96"/>
                  <a:gd name="T98" fmla="*/ 86 w 96"/>
                  <a:gd name="T99" fmla="*/ 23 h 96"/>
                  <a:gd name="T100" fmla="*/ 80 w 96"/>
                  <a:gd name="T101" fmla="*/ 31 h 96"/>
                  <a:gd name="T102" fmla="*/ 82 w 96"/>
                  <a:gd name="T103" fmla="*/ 38 h 96"/>
                  <a:gd name="T104" fmla="*/ 94 w 96"/>
                  <a:gd name="T105" fmla="*/ 39 h 96"/>
                  <a:gd name="T106" fmla="*/ 96 w 96"/>
                  <a:gd name="T107" fmla="*/ 42 h 96"/>
                  <a:gd name="T108" fmla="*/ 96 w 96"/>
                  <a:gd name="T109" fmla="*/ 55 h 96"/>
                  <a:gd name="T110" fmla="*/ 48 w 96"/>
                  <a:gd name="T111" fmla="*/ 32 h 96"/>
                  <a:gd name="T112" fmla="*/ 32 w 96"/>
                  <a:gd name="T113" fmla="*/ 48 h 96"/>
                  <a:gd name="T114" fmla="*/ 48 w 96"/>
                  <a:gd name="T115" fmla="*/ 64 h 96"/>
                  <a:gd name="T116" fmla="*/ 64 w 96"/>
                  <a:gd name="T117" fmla="*/ 48 h 96"/>
                  <a:gd name="T118" fmla="*/ 48 w 96"/>
                  <a:gd name="T1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96">
                    <a:moveTo>
                      <a:pt x="96" y="55"/>
                    </a:moveTo>
                    <a:cubicBezTo>
                      <a:pt x="96" y="56"/>
                      <a:pt x="95" y="58"/>
                      <a:pt x="94" y="58"/>
                    </a:cubicBezTo>
                    <a:cubicBezTo>
                      <a:pt x="82" y="59"/>
                      <a:pt x="82" y="59"/>
                      <a:pt x="82" y="59"/>
                    </a:cubicBezTo>
                    <a:cubicBezTo>
                      <a:pt x="82" y="61"/>
                      <a:pt x="81" y="63"/>
                      <a:pt x="80" y="65"/>
                    </a:cubicBezTo>
                    <a:cubicBezTo>
                      <a:pt x="82" y="68"/>
                      <a:pt x="84" y="71"/>
                      <a:pt x="86" y="74"/>
                    </a:cubicBezTo>
                    <a:cubicBezTo>
                      <a:pt x="87" y="74"/>
                      <a:pt x="87" y="75"/>
                      <a:pt x="87" y="75"/>
                    </a:cubicBezTo>
                    <a:cubicBezTo>
                      <a:pt x="87" y="76"/>
                      <a:pt x="87" y="76"/>
                      <a:pt x="87" y="77"/>
                    </a:cubicBezTo>
                    <a:cubicBezTo>
                      <a:pt x="85" y="79"/>
                      <a:pt x="77" y="88"/>
                      <a:pt x="74" y="88"/>
                    </a:cubicBezTo>
                    <a:cubicBezTo>
                      <a:pt x="74" y="88"/>
                      <a:pt x="73" y="88"/>
                      <a:pt x="73" y="87"/>
                    </a:cubicBezTo>
                    <a:cubicBezTo>
                      <a:pt x="64" y="81"/>
                      <a:pt x="64" y="81"/>
                      <a:pt x="64" y="81"/>
                    </a:cubicBezTo>
                    <a:cubicBezTo>
                      <a:pt x="62" y="82"/>
                      <a:pt x="60" y="82"/>
                      <a:pt x="59" y="83"/>
                    </a:cubicBezTo>
                    <a:cubicBezTo>
                      <a:pt x="58" y="87"/>
                      <a:pt x="58" y="91"/>
                      <a:pt x="57" y="95"/>
                    </a:cubicBezTo>
                    <a:cubicBezTo>
                      <a:pt x="56" y="96"/>
                      <a:pt x="56" y="96"/>
                      <a:pt x="54" y="96"/>
                    </a:cubicBezTo>
                    <a:cubicBezTo>
                      <a:pt x="41" y="96"/>
                      <a:pt x="41" y="96"/>
                      <a:pt x="41" y="96"/>
                    </a:cubicBezTo>
                    <a:cubicBezTo>
                      <a:pt x="40" y="96"/>
                      <a:pt x="39" y="96"/>
                      <a:pt x="38" y="94"/>
                    </a:cubicBezTo>
                    <a:cubicBezTo>
                      <a:pt x="37" y="83"/>
                      <a:pt x="37" y="83"/>
                      <a:pt x="37" y="83"/>
                    </a:cubicBezTo>
                    <a:cubicBezTo>
                      <a:pt x="35" y="82"/>
                      <a:pt x="33" y="82"/>
                      <a:pt x="31" y="81"/>
                    </a:cubicBezTo>
                    <a:cubicBezTo>
                      <a:pt x="22" y="87"/>
                      <a:pt x="22" y="87"/>
                      <a:pt x="22" y="87"/>
                    </a:cubicBezTo>
                    <a:cubicBezTo>
                      <a:pt x="22" y="88"/>
                      <a:pt x="21" y="88"/>
                      <a:pt x="21" y="88"/>
                    </a:cubicBezTo>
                    <a:cubicBezTo>
                      <a:pt x="20" y="88"/>
                      <a:pt x="20" y="88"/>
                      <a:pt x="19" y="87"/>
                    </a:cubicBezTo>
                    <a:cubicBezTo>
                      <a:pt x="16" y="84"/>
                      <a:pt x="11" y="80"/>
                      <a:pt x="9" y="77"/>
                    </a:cubicBezTo>
                    <a:cubicBezTo>
                      <a:pt x="8" y="76"/>
                      <a:pt x="8" y="76"/>
                      <a:pt x="8" y="75"/>
                    </a:cubicBezTo>
                    <a:cubicBezTo>
                      <a:pt x="8" y="75"/>
                      <a:pt x="9" y="74"/>
                      <a:pt x="9" y="74"/>
                    </a:cubicBezTo>
                    <a:cubicBezTo>
                      <a:pt x="11" y="71"/>
                      <a:pt x="13" y="68"/>
                      <a:pt x="15" y="65"/>
                    </a:cubicBezTo>
                    <a:cubicBezTo>
                      <a:pt x="14" y="63"/>
                      <a:pt x="13" y="61"/>
                      <a:pt x="13" y="59"/>
                    </a:cubicBezTo>
                    <a:cubicBezTo>
                      <a:pt x="1" y="57"/>
                      <a:pt x="1" y="57"/>
                      <a:pt x="1" y="57"/>
                    </a:cubicBezTo>
                    <a:cubicBezTo>
                      <a:pt x="0" y="57"/>
                      <a:pt x="0" y="56"/>
                      <a:pt x="0" y="55"/>
                    </a:cubicBezTo>
                    <a:cubicBezTo>
                      <a:pt x="0" y="41"/>
                      <a:pt x="0" y="41"/>
                      <a:pt x="0" y="41"/>
                    </a:cubicBezTo>
                    <a:cubicBezTo>
                      <a:pt x="0" y="40"/>
                      <a:pt x="0" y="39"/>
                      <a:pt x="1" y="39"/>
                    </a:cubicBezTo>
                    <a:cubicBezTo>
                      <a:pt x="13" y="37"/>
                      <a:pt x="13" y="37"/>
                      <a:pt x="13" y="37"/>
                    </a:cubicBezTo>
                    <a:cubicBezTo>
                      <a:pt x="14" y="35"/>
                      <a:pt x="14" y="33"/>
                      <a:pt x="15" y="32"/>
                    </a:cubicBezTo>
                    <a:cubicBezTo>
                      <a:pt x="13" y="29"/>
                      <a:pt x="11" y="26"/>
                      <a:pt x="9" y="23"/>
                    </a:cubicBezTo>
                    <a:cubicBezTo>
                      <a:pt x="8" y="23"/>
                      <a:pt x="8" y="22"/>
                      <a:pt x="8" y="22"/>
                    </a:cubicBezTo>
                    <a:cubicBezTo>
                      <a:pt x="8" y="21"/>
                      <a:pt x="8" y="21"/>
                      <a:pt x="9" y="20"/>
                    </a:cubicBezTo>
                    <a:cubicBezTo>
                      <a:pt x="10" y="18"/>
                      <a:pt x="19" y="9"/>
                      <a:pt x="21" y="9"/>
                    </a:cubicBezTo>
                    <a:cubicBezTo>
                      <a:pt x="21" y="9"/>
                      <a:pt x="22" y="9"/>
                      <a:pt x="22" y="10"/>
                    </a:cubicBezTo>
                    <a:cubicBezTo>
                      <a:pt x="31" y="16"/>
                      <a:pt x="31" y="16"/>
                      <a:pt x="31" y="16"/>
                    </a:cubicBezTo>
                    <a:cubicBezTo>
                      <a:pt x="33" y="15"/>
                      <a:pt x="35" y="14"/>
                      <a:pt x="37" y="14"/>
                    </a:cubicBezTo>
                    <a:cubicBezTo>
                      <a:pt x="37" y="10"/>
                      <a:pt x="37" y="6"/>
                      <a:pt x="38" y="2"/>
                    </a:cubicBezTo>
                    <a:cubicBezTo>
                      <a:pt x="39" y="1"/>
                      <a:pt x="40" y="0"/>
                      <a:pt x="41" y="0"/>
                    </a:cubicBezTo>
                    <a:cubicBezTo>
                      <a:pt x="54" y="0"/>
                      <a:pt x="54" y="0"/>
                      <a:pt x="54" y="0"/>
                    </a:cubicBezTo>
                    <a:cubicBezTo>
                      <a:pt x="56" y="0"/>
                      <a:pt x="57" y="1"/>
                      <a:pt x="57" y="2"/>
                    </a:cubicBezTo>
                    <a:cubicBezTo>
                      <a:pt x="58" y="14"/>
                      <a:pt x="58" y="14"/>
                      <a:pt x="58" y="14"/>
                    </a:cubicBezTo>
                    <a:cubicBezTo>
                      <a:pt x="60" y="14"/>
                      <a:pt x="62" y="15"/>
                      <a:pt x="64" y="16"/>
                    </a:cubicBezTo>
                    <a:cubicBezTo>
                      <a:pt x="73" y="9"/>
                      <a:pt x="73" y="9"/>
                      <a:pt x="73" y="9"/>
                    </a:cubicBezTo>
                    <a:cubicBezTo>
                      <a:pt x="73" y="9"/>
                      <a:pt x="74" y="9"/>
                      <a:pt x="74" y="9"/>
                    </a:cubicBezTo>
                    <a:cubicBezTo>
                      <a:pt x="75" y="9"/>
                      <a:pt x="76" y="9"/>
                      <a:pt x="76" y="10"/>
                    </a:cubicBezTo>
                    <a:cubicBezTo>
                      <a:pt x="79" y="13"/>
                      <a:pt x="84" y="16"/>
                      <a:pt x="86" y="20"/>
                    </a:cubicBezTo>
                    <a:cubicBezTo>
                      <a:pt x="87" y="21"/>
                      <a:pt x="87" y="21"/>
                      <a:pt x="87" y="22"/>
                    </a:cubicBezTo>
                    <a:cubicBezTo>
                      <a:pt x="87" y="22"/>
                      <a:pt x="87" y="23"/>
                      <a:pt x="86" y="23"/>
                    </a:cubicBezTo>
                    <a:cubicBezTo>
                      <a:pt x="84" y="26"/>
                      <a:pt x="82" y="29"/>
                      <a:pt x="80" y="31"/>
                    </a:cubicBezTo>
                    <a:cubicBezTo>
                      <a:pt x="81" y="33"/>
                      <a:pt x="82" y="36"/>
                      <a:pt x="82" y="38"/>
                    </a:cubicBezTo>
                    <a:cubicBezTo>
                      <a:pt x="94" y="39"/>
                      <a:pt x="94" y="39"/>
                      <a:pt x="94" y="39"/>
                    </a:cubicBezTo>
                    <a:cubicBezTo>
                      <a:pt x="95" y="40"/>
                      <a:pt x="96" y="41"/>
                      <a:pt x="96" y="42"/>
                    </a:cubicBezTo>
                    <a:lnTo>
                      <a:pt x="96" y="55"/>
                    </a:lnTo>
                    <a:close/>
                    <a:moveTo>
                      <a:pt x="48" y="32"/>
                    </a:moveTo>
                    <a:cubicBezTo>
                      <a:pt x="39" y="32"/>
                      <a:pt x="32" y="40"/>
                      <a:pt x="32" y="48"/>
                    </a:cubicBezTo>
                    <a:cubicBezTo>
                      <a:pt x="32" y="57"/>
                      <a:pt x="39" y="64"/>
                      <a:pt x="48" y="64"/>
                    </a:cubicBezTo>
                    <a:cubicBezTo>
                      <a:pt x="56" y="64"/>
                      <a:pt x="64" y="57"/>
                      <a:pt x="64" y="48"/>
                    </a:cubicBezTo>
                    <a:cubicBezTo>
                      <a:pt x="64" y="40"/>
                      <a:pt x="56" y="32"/>
                      <a:pt x="48"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8" name="Oval 37">
                <a:extLst>
                  <a:ext uri="{FF2B5EF4-FFF2-40B4-BE49-F238E27FC236}">
                    <a16:creationId xmlns:a16="http://schemas.microsoft.com/office/drawing/2014/main" id="{43BEA297-17D1-1342-9FEC-CEAAEC48A471}"/>
                  </a:ext>
                </a:extLst>
              </p:cNvPr>
              <p:cNvSpPr/>
              <p:nvPr/>
            </p:nvSpPr>
            <p:spPr>
              <a:xfrm rot="975552">
                <a:off x="2058881" y="3821433"/>
                <a:ext cx="419206" cy="4192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438091D0-0DEA-AB4B-B767-1EAC68209756}"/>
                  </a:ext>
                </a:extLst>
              </p:cNvPr>
              <p:cNvSpPr txBox="1"/>
              <p:nvPr/>
            </p:nvSpPr>
            <p:spPr>
              <a:xfrm>
                <a:off x="1958472" y="3926206"/>
                <a:ext cx="617915" cy="215444"/>
              </a:xfrm>
              <a:prstGeom prst="rect">
                <a:avLst/>
              </a:prstGeom>
              <a:noFill/>
            </p:spPr>
            <p:txBody>
              <a:bodyPr wrap="square" rtlCol="0">
                <a:spAutoFit/>
              </a:bodyPr>
              <a:lstStyle/>
              <a:p>
                <a:pPr algn="ctr"/>
                <a:r>
                  <a:rPr lang="en-US" sz="800" dirty="0">
                    <a:solidFill>
                      <a:schemeClr val="tx1">
                        <a:lumMod val="65000"/>
                        <a:lumOff val="35000"/>
                      </a:schemeClr>
                    </a:solidFill>
                    <a:latin typeface="Meta Offc Pro Normal" panose="020B0504030101020102" pitchFamily="34" charset="0"/>
                    <a:cs typeface="Arial" panose="020B0604020202020204" pitchFamily="34" charset="0"/>
                  </a:rPr>
                  <a:t>Tech</a:t>
                </a:r>
                <a:endParaRPr lang="id-ID" sz="800" dirty="0">
                  <a:solidFill>
                    <a:schemeClr val="tx1">
                      <a:lumMod val="65000"/>
                      <a:lumOff val="35000"/>
                    </a:schemeClr>
                  </a:solidFill>
                  <a:latin typeface="Meta Offc Pro Normal" panose="020B0504030101020102" pitchFamily="34" charset="0"/>
                  <a:cs typeface="Arial" panose="020B0604020202020204" pitchFamily="34" charset="0"/>
                </a:endParaRPr>
              </a:p>
            </p:txBody>
          </p:sp>
        </p:grpSp>
        <p:grpSp>
          <p:nvGrpSpPr>
            <p:cNvPr id="46" name="Group 45">
              <a:extLst>
                <a:ext uri="{FF2B5EF4-FFF2-40B4-BE49-F238E27FC236}">
                  <a16:creationId xmlns:a16="http://schemas.microsoft.com/office/drawing/2014/main" id="{304D220A-414A-8842-96B5-05F09CAC62EE}"/>
                </a:ext>
              </a:extLst>
            </p:cNvPr>
            <p:cNvGrpSpPr/>
            <p:nvPr/>
          </p:nvGrpSpPr>
          <p:grpSpPr>
            <a:xfrm>
              <a:off x="1310728" y="3377854"/>
              <a:ext cx="663018" cy="663018"/>
              <a:chOff x="1310728" y="3377854"/>
              <a:chExt cx="663018" cy="663018"/>
            </a:xfrm>
          </p:grpSpPr>
          <p:grpSp>
            <p:nvGrpSpPr>
              <p:cNvPr id="2" name="Group 1">
                <a:extLst>
                  <a:ext uri="{FF2B5EF4-FFF2-40B4-BE49-F238E27FC236}">
                    <a16:creationId xmlns:a16="http://schemas.microsoft.com/office/drawing/2014/main" id="{5F10F767-5229-574D-957C-85A93DBD0881}"/>
                  </a:ext>
                </a:extLst>
              </p:cNvPr>
              <p:cNvGrpSpPr/>
              <p:nvPr/>
            </p:nvGrpSpPr>
            <p:grpSpPr>
              <a:xfrm>
                <a:off x="1310728" y="3377854"/>
                <a:ext cx="663018" cy="663018"/>
                <a:chOff x="1310728" y="3377854"/>
                <a:chExt cx="663018" cy="663018"/>
              </a:xfrm>
            </p:grpSpPr>
            <p:sp>
              <p:nvSpPr>
                <p:cNvPr id="32" name="Freeform 72">
                  <a:extLst>
                    <a:ext uri="{FF2B5EF4-FFF2-40B4-BE49-F238E27FC236}">
                      <a16:creationId xmlns:a16="http://schemas.microsoft.com/office/drawing/2014/main" id="{E823E048-655F-AC4F-8E4C-B3F286249862}"/>
                    </a:ext>
                  </a:extLst>
                </p:cNvPr>
                <p:cNvSpPr>
                  <a:spLocks noEditPoints="1"/>
                </p:cNvSpPr>
                <p:nvPr/>
              </p:nvSpPr>
              <p:spPr bwMode="auto">
                <a:xfrm rot="21080973">
                  <a:off x="1310728" y="3377854"/>
                  <a:ext cx="663018" cy="663018"/>
                </a:xfrm>
                <a:custGeom>
                  <a:avLst/>
                  <a:gdLst>
                    <a:gd name="T0" fmla="*/ 96 w 96"/>
                    <a:gd name="T1" fmla="*/ 55 h 96"/>
                    <a:gd name="T2" fmla="*/ 94 w 96"/>
                    <a:gd name="T3" fmla="*/ 58 h 96"/>
                    <a:gd name="T4" fmla="*/ 82 w 96"/>
                    <a:gd name="T5" fmla="*/ 59 h 96"/>
                    <a:gd name="T6" fmla="*/ 80 w 96"/>
                    <a:gd name="T7" fmla="*/ 65 h 96"/>
                    <a:gd name="T8" fmla="*/ 86 w 96"/>
                    <a:gd name="T9" fmla="*/ 74 h 96"/>
                    <a:gd name="T10" fmla="*/ 87 w 96"/>
                    <a:gd name="T11" fmla="*/ 75 h 96"/>
                    <a:gd name="T12" fmla="*/ 87 w 96"/>
                    <a:gd name="T13" fmla="*/ 77 h 96"/>
                    <a:gd name="T14" fmla="*/ 74 w 96"/>
                    <a:gd name="T15" fmla="*/ 88 h 96"/>
                    <a:gd name="T16" fmla="*/ 73 w 96"/>
                    <a:gd name="T17" fmla="*/ 87 h 96"/>
                    <a:gd name="T18" fmla="*/ 64 w 96"/>
                    <a:gd name="T19" fmla="*/ 81 h 96"/>
                    <a:gd name="T20" fmla="*/ 59 w 96"/>
                    <a:gd name="T21" fmla="*/ 83 h 96"/>
                    <a:gd name="T22" fmla="*/ 57 w 96"/>
                    <a:gd name="T23" fmla="*/ 95 h 96"/>
                    <a:gd name="T24" fmla="*/ 54 w 96"/>
                    <a:gd name="T25" fmla="*/ 96 h 96"/>
                    <a:gd name="T26" fmla="*/ 41 w 96"/>
                    <a:gd name="T27" fmla="*/ 96 h 96"/>
                    <a:gd name="T28" fmla="*/ 38 w 96"/>
                    <a:gd name="T29" fmla="*/ 94 h 96"/>
                    <a:gd name="T30" fmla="*/ 37 w 96"/>
                    <a:gd name="T31" fmla="*/ 83 h 96"/>
                    <a:gd name="T32" fmla="*/ 31 w 96"/>
                    <a:gd name="T33" fmla="*/ 81 h 96"/>
                    <a:gd name="T34" fmla="*/ 22 w 96"/>
                    <a:gd name="T35" fmla="*/ 87 h 96"/>
                    <a:gd name="T36" fmla="*/ 21 w 96"/>
                    <a:gd name="T37" fmla="*/ 88 h 96"/>
                    <a:gd name="T38" fmla="*/ 19 w 96"/>
                    <a:gd name="T39" fmla="*/ 87 h 96"/>
                    <a:gd name="T40" fmla="*/ 9 w 96"/>
                    <a:gd name="T41" fmla="*/ 77 h 96"/>
                    <a:gd name="T42" fmla="*/ 8 w 96"/>
                    <a:gd name="T43" fmla="*/ 75 h 96"/>
                    <a:gd name="T44" fmla="*/ 9 w 96"/>
                    <a:gd name="T45" fmla="*/ 74 h 96"/>
                    <a:gd name="T46" fmla="*/ 15 w 96"/>
                    <a:gd name="T47" fmla="*/ 65 h 96"/>
                    <a:gd name="T48" fmla="*/ 13 w 96"/>
                    <a:gd name="T49" fmla="*/ 59 h 96"/>
                    <a:gd name="T50" fmla="*/ 1 w 96"/>
                    <a:gd name="T51" fmla="*/ 57 h 96"/>
                    <a:gd name="T52" fmla="*/ 0 w 96"/>
                    <a:gd name="T53" fmla="*/ 55 h 96"/>
                    <a:gd name="T54" fmla="*/ 0 w 96"/>
                    <a:gd name="T55" fmla="*/ 41 h 96"/>
                    <a:gd name="T56" fmla="*/ 1 w 96"/>
                    <a:gd name="T57" fmla="*/ 39 h 96"/>
                    <a:gd name="T58" fmla="*/ 13 w 96"/>
                    <a:gd name="T59" fmla="*/ 37 h 96"/>
                    <a:gd name="T60" fmla="*/ 15 w 96"/>
                    <a:gd name="T61" fmla="*/ 32 h 96"/>
                    <a:gd name="T62" fmla="*/ 9 w 96"/>
                    <a:gd name="T63" fmla="*/ 23 h 96"/>
                    <a:gd name="T64" fmla="*/ 8 w 96"/>
                    <a:gd name="T65" fmla="*/ 22 h 96"/>
                    <a:gd name="T66" fmla="*/ 9 w 96"/>
                    <a:gd name="T67" fmla="*/ 20 h 96"/>
                    <a:gd name="T68" fmla="*/ 21 w 96"/>
                    <a:gd name="T69" fmla="*/ 9 h 96"/>
                    <a:gd name="T70" fmla="*/ 22 w 96"/>
                    <a:gd name="T71" fmla="*/ 10 h 96"/>
                    <a:gd name="T72" fmla="*/ 31 w 96"/>
                    <a:gd name="T73" fmla="*/ 16 h 96"/>
                    <a:gd name="T74" fmla="*/ 37 w 96"/>
                    <a:gd name="T75" fmla="*/ 14 h 96"/>
                    <a:gd name="T76" fmla="*/ 38 w 96"/>
                    <a:gd name="T77" fmla="*/ 2 h 96"/>
                    <a:gd name="T78" fmla="*/ 41 w 96"/>
                    <a:gd name="T79" fmla="*/ 0 h 96"/>
                    <a:gd name="T80" fmla="*/ 54 w 96"/>
                    <a:gd name="T81" fmla="*/ 0 h 96"/>
                    <a:gd name="T82" fmla="*/ 57 w 96"/>
                    <a:gd name="T83" fmla="*/ 2 h 96"/>
                    <a:gd name="T84" fmla="*/ 58 w 96"/>
                    <a:gd name="T85" fmla="*/ 14 h 96"/>
                    <a:gd name="T86" fmla="*/ 64 w 96"/>
                    <a:gd name="T87" fmla="*/ 16 h 96"/>
                    <a:gd name="T88" fmla="*/ 73 w 96"/>
                    <a:gd name="T89" fmla="*/ 9 h 96"/>
                    <a:gd name="T90" fmla="*/ 74 w 96"/>
                    <a:gd name="T91" fmla="*/ 9 h 96"/>
                    <a:gd name="T92" fmla="*/ 76 w 96"/>
                    <a:gd name="T93" fmla="*/ 10 h 96"/>
                    <a:gd name="T94" fmla="*/ 86 w 96"/>
                    <a:gd name="T95" fmla="*/ 20 h 96"/>
                    <a:gd name="T96" fmla="*/ 87 w 96"/>
                    <a:gd name="T97" fmla="*/ 22 h 96"/>
                    <a:gd name="T98" fmla="*/ 86 w 96"/>
                    <a:gd name="T99" fmla="*/ 23 h 96"/>
                    <a:gd name="T100" fmla="*/ 80 w 96"/>
                    <a:gd name="T101" fmla="*/ 31 h 96"/>
                    <a:gd name="T102" fmla="*/ 82 w 96"/>
                    <a:gd name="T103" fmla="*/ 38 h 96"/>
                    <a:gd name="T104" fmla="*/ 94 w 96"/>
                    <a:gd name="T105" fmla="*/ 39 h 96"/>
                    <a:gd name="T106" fmla="*/ 96 w 96"/>
                    <a:gd name="T107" fmla="*/ 42 h 96"/>
                    <a:gd name="T108" fmla="*/ 96 w 96"/>
                    <a:gd name="T109" fmla="*/ 55 h 96"/>
                    <a:gd name="T110" fmla="*/ 48 w 96"/>
                    <a:gd name="T111" fmla="*/ 32 h 96"/>
                    <a:gd name="T112" fmla="*/ 32 w 96"/>
                    <a:gd name="T113" fmla="*/ 48 h 96"/>
                    <a:gd name="T114" fmla="*/ 48 w 96"/>
                    <a:gd name="T115" fmla="*/ 64 h 96"/>
                    <a:gd name="T116" fmla="*/ 64 w 96"/>
                    <a:gd name="T117" fmla="*/ 48 h 96"/>
                    <a:gd name="T118" fmla="*/ 48 w 96"/>
                    <a:gd name="T1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96">
                      <a:moveTo>
                        <a:pt x="96" y="55"/>
                      </a:moveTo>
                      <a:cubicBezTo>
                        <a:pt x="96" y="56"/>
                        <a:pt x="95" y="58"/>
                        <a:pt x="94" y="58"/>
                      </a:cubicBezTo>
                      <a:cubicBezTo>
                        <a:pt x="82" y="59"/>
                        <a:pt x="82" y="59"/>
                        <a:pt x="82" y="59"/>
                      </a:cubicBezTo>
                      <a:cubicBezTo>
                        <a:pt x="82" y="61"/>
                        <a:pt x="81" y="63"/>
                        <a:pt x="80" y="65"/>
                      </a:cubicBezTo>
                      <a:cubicBezTo>
                        <a:pt x="82" y="68"/>
                        <a:pt x="84" y="71"/>
                        <a:pt x="86" y="74"/>
                      </a:cubicBezTo>
                      <a:cubicBezTo>
                        <a:pt x="87" y="74"/>
                        <a:pt x="87" y="75"/>
                        <a:pt x="87" y="75"/>
                      </a:cubicBezTo>
                      <a:cubicBezTo>
                        <a:pt x="87" y="76"/>
                        <a:pt x="87" y="76"/>
                        <a:pt x="87" y="77"/>
                      </a:cubicBezTo>
                      <a:cubicBezTo>
                        <a:pt x="85" y="79"/>
                        <a:pt x="77" y="88"/>
                        <a:pt x="74" y="88"/>
                      </a:cubicBezTo>
                      <a:cubicBezTo>
                        <a:pt x="74" y="88"/>
                        <a:pt x="73" y="88"/>
                        <a:pt x="73" y="87"/>
                      </a:cubicBezTo>
                      <a:cubicBezTo>
                        <a:pt x="64" y="81"/>
                        <a:pt x="64" y="81"/>
                        <a:pt x="64" y="81"/>
                      </a:cubicBezTo>
                      <a:cubicBezTo>
                        <a:pt x="62" y="82"/>
                        <a:pt x="60" y="82"/>
                        <a:pt x="59" y="83"/>
                      </a:cubicBezTo>
                      <a:cubicBezTo>
                        <a:pt x="58" y="87"/>
                        <a:pt x="58" y="91"/>
                        <a:pt x="57" y="95"/>
                      </a:cubicBezTo>
                      <a:cubicBezTo>
                        <a:pt x="56" y="96"/>
                        <a:pt x="56" y="96"/>
                        <a:pt x="54" y="96"/>
                      </a:cubicBezTo>
                      <a:cubicBezTo>
                        <a:pt x="41" y="96"/>
                        <a:pt x="41" y="96"/>
                        <a:pt x="41" y="96"/>
                      </a:cubicBezTo>
                      <a:cubicBezTo>
                        <a:pt x="40" y="96"/>
                        <a:pt x="39" y="96"/>
                        <a:pt x="38" y="94"/>
                      </a:cubicBezTo>
                      <a:cubicBezTo>
                        <a:pt x="37" y="83"/>
                        <a:pt x="37" y="83"/>
                        <a:pt x="37" y="83"/>
                      </a:cubicBezTo>
                      <a:cubicBezTo>
                        <a:pt x="35" y="82"/>
                        <a:pt x="33" y="82"/>
                        <a:pt x="31" y="81"/>
                      </a:cubicBezTo>
                      <a:cubicBezTo>
                        <a:pt x="22" y="87"/>
                        <a:pt x="22" y="87"/>
                        <a:pt x="22" y="87"/>
                      </a:cubicBezTo>
                      <a:cubicBezTo>
                        <a:pt x="22" y="88"/>
                        <a:pt x="21" y="88"/>
                        <a:pt x="21" y="88"/>
                      </a:cubicBezTo>
                      <a:cubicBezTo>
                        <a:pt x="20" y="88"/>
                        <a:pt x="20" y="88"/>
                        <a:pt x="19" y="87"/>
                      </a:cubicBezTo>
                      <a:cubicBezTo>
                        <a:pt x="16" y="84"/>
                        <a:pt x="11" y="80"/>
                        <a:pt x="9" y="77"/>
                      </a:cubicBezTo>
                      <a:cubicBezTo>
                        <a:pt x="8" y="76"/>
                        <a:pt x="8" y="76"/>
                        <a:pt x="8" y="75"/>
                      </a:cubicBezTo>
                      <a:cubicBezTo>
                        <a:pt x="8" y="75"/>
                        <a:pt x="9" y="74"/>
                        <a:pt x="9" y="74"/>
                      </a:cubicBezTo>
                      <a:cubicBezTo>
                        <a:pt x="11" y="71"/>
                        <a:pt x="13" y="68"/>
                        <a:pt x="15" y="65"/>
                      </a:cubicBezTo>
                      <a:cubicBezTo>
                        <a:pt x="14" y="63"/>
                        <a:pt x="13" y="61"/>
                        <a:pt x="13" y="59"/>
                      </a:cubicBezTo>
                      <a:cubicBezTo>
                        <a:pt x="1" y="57"/>
                        <a:pt x="1" y="57"/>
                        <a:pt x="1" y="57"/>
                      </a:cubicBezTo>
                      <a:cubicBezTo>
                        <a:pt x="0" y="57"/>
                        <a:pt x="0" y="56"/>
                        <a:pt x="0" y="55"/>
                      </a:cubicBezTo>
                      <a:cubicBezTo>
                        <a:pt x="0" y="41"/>
                        <a:pt x="0" y="41"/>
                        <a:pt x="0" y="41"/>
                      </a:cubicBezTo>
                      <a:cubicBezTo>
                        <a:pt x="0" y="40"/>
                        <a:pt x="0" y="39"/>
                        <a:pt x="1" y="39"/>
                      </a:cubicBezTo>
                      <a:cubicBezTo>
                        <a:pt x="13" y="37"/>
                        <a:pt x="13" y="37"/>
                        <a:pt x="13" y="37"/>
                      </a:cubicBezTo>
                      <a:cubicBezTo>
                        <a:pt x="14" y="35"/>
                        <a:pt x="14" y="33"/>
                        <a:pt x="15" y="32"/>
                      </a:cubicBezTo>
                      <a:cubicBezTo>
                        <a:pt x="13" y="29"/>
                        <a:pt x="11" y="26"/>
                        <a:pt x="9" y="23"/>
                      </a:cubicBezTo>
                      <a:cubicBezTo>
                        <a:pt x="8" y="23"/>
                        <a:pt x="8" y="22"/>
                        <a:pt x="8" y="22"/>
                      </a:cubicBezTo>
                      <a:cubicBezTo>
                        <a:pt x="8" y="21"/>
                        <a:pt x="8" y="21"/>
                        <a:pt x="9" y="20"/>
                      </a:cubicBezTo>
                      <a:cubicBezTo>
                        <a:pt x="10" y="18"/>
                        <a:pt x="19" y="9"/>
                        <a:pt x="21" y="9"/>
                      </a:cubicBezTo>
                      <a:cubicBezTo>
                        <a:pt x="21" y="9"/>
                        <a:pt x="22" y="9"/>
                        <a:pt x="22" y="10"/>
                      </a:cubicBezTo>
                      <a:cubicBezTo>
                        <a:pt x="31" y="16"/>
                        <a:pt x="31" y="16"/>
                        <a:pt x="31" y="16"/>
                      </a:cubicBezTo>
                      <a:cubicBezTo>
                        <a:pt x="33" y="15"/>
                        <a:pt x="35" y="14"/>
                        <a:pt x="37" y="14"/>
                      </a:cubicBezTo>
                      <a:cubicBezTo>
                        <a:pt x="37" y="10"/>
                        <a:pt x="37" y="6"/>
                        <a:pt x="38" y="2"/>
                      </a:cubicBezTo>
                      <a:cubicBezTo>
                        <a:pt x="39" y="1"/>
                        <a:pt x="40" y="0"/>
                        <a:pt x="41" y="0"/>
                      </a:cubicBezTo>
                      <a:cubicBezTo>
                        <a:pt x="54" y="0"/>
                        <a:pt x="54" y="0"/>
                        <a:pt x="54" y="0"/>
                      </a:cubicBezTo>
                      <a:cubicBezTo>
                        <a:pt x="56" y="0"/>
                        <a:pt x="57" y="1"/>
                        <a:pt x="57" y="2"/>
                      </a:cubicBezTo>
                      <a:cubicBezTo>
                        <a:pt x="58" y="14"/>
                        <a:pt x="58" y="14"/>
                        <a:pt x="58" y="14"/>
                      </a:cubicBezTo>
                      <a:cubicBezTo>
                        <a:pt x="60" y="14"/>
                        <a:pt x="62" y="15"/>
                        <a:pt x="64" y="16"/>
                      </a:cubicBezTo>
                      <a:cubicBezTo>
                        <a:pt x="73" y="9"/>
                        <a:pt x="73" y="9"/>
                        <a:pt x="73" y="9"/>
                      </a:cubicBezTo>
                      <a:cubicBezTo>
                        <a:pt x="73" y="9"/>
                        <a:pt x="74" y="9"/>
                        <a:pt x="74" y="9"/>
                      </a:cubicBezTo>
                      <a:cubicBezTo>
                        <a:pt x="75" y="9"/>
                        <a:pt x="76" y="9"/>
                        <a:pt x="76" y="10"/>
                      </a:cubicBezTo>
                      <a:cubicBezTo>
                        <a:pt x="79" y="13"/>
                        <a:pt x="84" y="16"/>
                        <a:pt x="86" y="20"/>
                      </a:cubicBezTo>
                      <a:cubicBezTo>
                        <a:pt x="87" y="21"/>
                        <a:pt x="87" y="21"/>
                        <a:pt x="87" y="22"/>
                      </a:cubicBezTo>
                      <a:cubicBezTo>
                        <a:pt x="87" y="22"/>
                        <a:pt x="87" y="23"/>
                        <a:pt x="86" y="23"/>
                      </a:cubicBezTo>
                      <a:cubicBezTo>
                        <a:pt x="84" y="26"/>
                        <a:pt x="82" y="29"/>
                        <a:pt x="80" y="31"/>
                      </a:cubicBezTo>
                      <a:cubicBezTo>
                        <a:pt x="81" y="33"/>
                        <a:pt x="82" y="36"/>
                        <a:pt x="82" y="38"/>
                      </a:cubicBezTo>
                      <a:cubicBezTo>
                        <a:pt x="94" y="39"/>
                        <a:pt x="94" y="39"/>
                        <a:pt x="94" y="39"/>
                      </a:cubicBezTo>
                      <a:cubicBezTo>
                        <a:pt x="95" y="40"/>
                        <a:pt x="96" y="41"/>
                        <a:pt x="96" y="42"/>
                      </a:cubicBezTo>
                      <a:lnTo>
                        <a:pt x="96" y="55"/>
                      </a:lnTo>
                      <a:close/>
                      <a:moveTo>
                        <a:pt x="48" y="32"/>
                      </a:moveTo>
                      <a:cubicBezTo>
                        <a:pt x="39" y="32"/>
                        <a:pt x="32" y="40"/>
                        <a:pt x="32" y="48"/>
                      </a:cubicBezTo>
                      <a:cubicBezTo>
                        <a:pt x="32" y="57"/>
                        <a:pt x="39" y="64"/>
                        <a:pt x="48" y="64"/>
                      </a:cubicBezTo>
                      <a:cubicBezTo>
                        <a:pt x="56" y="64"/>
                        <a:pt x="64" y="57"/>
                        <a:pt x="64" y="48"/>
                      </a:cubicBezTo>
                      <a:cubicBezTo>
                        <a:pt x="64" y="40"/>
                        <a:pt x="56" y="32"/>
                        <a:pt x="48"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3" name="Oval 32">
                  <a:extLst>
                    <a:ext uri="{FF2B5EF4-FFF2-40B4-BE49-F238E27FC236}">
                      <a16:creationId xmlns:a16="http://schemas.microsoft.com/office/drawing/2014/main" id="{0BA48348-103F-5746-A6E4-4B13A5B45213}"/>
                    </a:ext>
                  </a:extLst>
                </p:cNvPr>
                <p:cNvSpPr/>
                <p:nvPr/>
              </p:nvSpPr>
              <p:spPr>
                <a:xfrm rot="975552">
                  <a:off x="1431390" y="3501333"/>
                  <a:ext cx="419206" cy="4192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027F0582-7145-F746-8FCC-1758F3732D8A}"/>
                  </a:ext>
                </a:extLst>
              </p:cNvPr>
              <p:cNvSpPr txBox="1"/>
              <p:nvPr/>
            </p:nvSpPr>
            <p:spPr>
              <a:xfrm>
                <a:off x="1341285" y="3595814"/>
                <a:ext cx="591829" cy="215444"/>
              </a:xfrm>
              <a:prstGeom prst="rect">
                <a:avLst/>
              </a:prstGeom>
              <a:noFill/>
            </p:spPr>
            <p:txBody>
              <a:bodyPr wrap="none" rtlCol="0">
                <a:spAutoFit/>
              </a:bodyPr>
              <a:lstStyle/>
              <a:p>
                <a:pPr algn="ctr"/>
                <a:r>
                  <a:rPr lang="en-US" sz="800" dirty="0">
                    <a:solidFill>
                      <a:schemeClr val="tx1">
                        <a:lumMod val="65000"/>
                        <a:lumOff val="35000"/>
                      </a:schemeClr>
                    </a:solidFill>
                    <a:latin typeface="Meta Offc Pro Normal" panose="020B0504030101020102" pitchFamily="34" charset="0"/>
                    <a:cs typeface="Arial" panose="020B0604020202020204" pitchFamily="34" charset="0"/>
                  </a:rPr>
                  <a:t>Business</a:t>
                </a:r>
                <a:endParaRPr lang="id-ID" sz="800" dirty="0">
                  <a:solidFill>
                    <a:schemeClr val="tx1">
                      <a:lumMod val="65000"/>
                      <a:lumOff val="35000"/>
                    </a:schemeClr>
                  </a:solidFill>
                  <a:latin typeface="Meta Offc Pro Normal" panose="020B0504030101020102" pitchFamily="34" charset="0"/>
                  <a:cs typeface="Arial" panose="020B0604020202020204" pitchFamily="34" charset="0"/>
                </a:endParaRPr>
              </a:p>
            </p:txBody>
          </p:sp>
        </p:grpSp>
      </p:grpSp>
      <p:sp>
        <p:nvSpPr>
          <p:cNvPr id="49" name="Text Placeholder 2">
            <a:extLst>
              <a:ext uri="{FF2B5EF4-FFF2-40B4-BE49-F238E27FC236}">
                <a16:creationId xmlns:a16="http://schemas.microsoft.com/office/drawing/2014/main" id="{918A935A-399B-F74F-8DCD-25D03AE806FC}"/>
              </a:ext>
            </a:extLst>
          </p:cNvPr>
          <p:cNvSpPr txBox="1">
            <a:spLocks/>
          </p:cNvSpPr>
          <p:nvPr/>
        </p:nvSpPr>
        <p:spPr>
          <a:xfrm>
            <a:off x="457200" y="685800"/>
            <a:ext cx="11277600" cy="914400"/>
          </a:xfrm>
          <a:prstGeom prst="rect">
            <a:avLst/>
          </a:prstGeom>
        </p:spPr>
        <p:txBody>
          <a:bodyPr vert="horz" lIns="0" tIns="0" rIns="0" bIns="0" rtlCol="0" anchor="t">
            <a:normAutofit fontScale="25000" lnSpcReduction="20000"/>
          </a:bodyPr>
          <a:lstStyle>
            <a:lvl1pPr marL="0" indent="0" algn="l" defTabSz="914400" rtl="0" eaLnBrk="1" latinLnBrk="0" hangingPunct="1">
              <a:lnSpc>
                <a:spcPts val="3200"/>
              </a:lnSpc>
              <a:spcBef>
                <a:spcPts val="1600"/>
              </a:spcBef>
              <a:buClr>
                <a:srgbClr val="00548A"/>
              </a:buClr>
              <a:buFont typeface="Wingdings" pitchFamily="2" charset="2"/>
              <a:buNone/>
              <a:defRPr sz="2800" b="0" i="0" kern="1200">
                <a:solidFill>
                  <a:srgbClr val="474747"/>
                </a:solidFill>
                <a:latin typeface="Meta Offc Pro Normal" panose="020B0504030101020102"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00548A"/>
              </a:buClr>
              <a:buFont typeface="Wingdings" pitchFamily="2" charset="2"/>
              <a:buChar char="§"/>
              <a:defRPr sz="2400" b="0" i="0" kern="1200">
                <a:solidFill>
                  <a:srgbClr val="474747"/>
                </a:solidFill>
                <a:latin typeface="Meta Offc Pro Normal" panose="020B0504030101020102"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00548A"/>
              </a:buClr>
              <a:buFont typeface="Wingdings" pitchFamily="2" charset="2"/>
              <a:buChar char="§"/>
              <a:defRPr sz="2000" b="0" i="0" kern="1200">
                <a:solidFill>
                  <a:srgbClr val="474747"/>
                </a:solidFill>
                <a:latin typeface="Meta Offc Pro Normal" panose="020B0504030101020102"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548A"/>
              </a:buClr>
              <a:buFont typeface="Wingdings" pitchFamily="2" charset="2"/>
              <a:buChar char="§"/>
              <a:defRPr sz="1800" b="0" i="0" kern="1200">
                <a:solidFill>
                  <a:srgbClr val="474747"/>
                </a:solidFill>
                <a:latin typeface="Meta Offc Pro Normal" panose="020B0504030101020102"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200" dirty="0"/>
              <a:t>In addition Analytics is a team sport; Business, Analytics, and Technology have to work together to capture strategic value.</a:t>
            </a:r>
            <a:endParaRPr lang="en-US" dirty="0"/>
          </a:p>
        </p:txBody>
      </p:sp>
    </p:spTree>
    <p:extLst>
      <p:ext uri="{BB962C8B-B14F-4D97-AF65-F5344CB8AC3E}">
        <p14:creationId xmlns:p14="http://schemas.microsoft.com/office/powerpoint/2010/main" val="3250898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05F42C7-F71C-9C40-9060-3625F278F21E}"/>
              </a:ext>
            </a:extLst>
          </p:cNvPr>
          <p:cNvGraphicFramePr>
            <a:graphicFrameLocks noGrp="1"/>
          </p:cNvGraphicFramePr>
          <p:nvPr>
            <p:ph idx="1"/>
            <p:extLst>
              <p:ext uri="{D42A27DB-BD31-4B8C-83A1-F6EECF244321}">
                <p14:modId xmlns:p14="http://schemas.microsoft.com/office/powerpoint/2010/main" val="1527004394"/>
              </p:ext>
            </p:extLst>
          </p:nvPr>
        </p:nvGraphicFramePr>
        <p:xfrm>
          <a:off x="3191607" y="2153472"/>
          <a:ext cx="7366000" cy="4124392"/>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736532"/>
                    </a:ext>
                  </a:extLst>
                </a:gridCol>
                <a:gridCol w="2743200">
                  <a:extLst>
                    <a:ext uri="{9D8B030D-6E8A-4147-A177-3AD203B41FA5}">
                      <a16:colId xmlns:a16="http://schemas.microsoft.com/office/drawing/2014/main" val="1952616061"/>
                    </a:ext>
                  </a:extLst>
                </a:gridCol>
                <a:gridCol w="2743200">
                  <a:extLst>
                    <a:ext uri="{9D8B030D-6E8A-4147-A177-3AD203B41FA5}">
                      <a16:colId xmlns:a16="http://schemas.microsoft.com/office/drawing/2014/main" val="90122361"/>
                    </a:ext>
                  </a:extLst>
                </a:gridCol>
              </a:tblGrid>
              <a:tr h="503368">
                <a:tc>
                  <a:txBody>
                    <a:bodyPr/>
                    <a:lstStyle/>
                    <a:p>
                      <a:pPr algn="r"/>
                      <a:endParaRPr lang="en-US" sz="1000" b="1" i="0" dirty="0">
                        <a:solidFill>
                          <a:schemeClr val="tx1"/>
                        </a:solidFill>
                        <a:latin typeface="Meta Offc Pro Normal" panose="020B0504030101020102" pitchFamily="34" charset="0"/>
                      </a:endParaRP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i="0" dirty="0">
                          <a:solidFill>
                            <a:schemeClr val="tx1"/>
                          </a:solidFill>
                          <a:latin typeface="Meta Offc Pro Normal" panose="020B0504030101020102" pitchFamily="34" charset="0"/>
                        </a:rPr>
                        <a:t>Today</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1" i="0" dirty="0">
                          <a:solidFill>
                            <a:schemeClr val="tx1"/>
                          </a:solidFill>
                          <a:latin typeface="Meta Offc Pro Normal" panose="020B0504030101020102" pitchFamily="34" charset="0"/>
                        </a:rPr>
                        <a:t>Future</a:t>
                      </a:r>
                    </a:p>
                  </a:txBody>
                  <a:tcPr marL="228600"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41680">
                <a:tc>
                  <a:txBody>
                    <a:bodyPr/>
                    <a:lstStyle/>
                    <a:p>
                      <a:pPr algn="r"/>
                      <a:r>
                        <a:rPr lang="en-US" sz="1000" b="1" i="0" dirty="0">
                          <a:solidFill>
                            <a:schemeClr val="tx1"/>
                          </a:solidFill>
                          <a:latin typeface="Meta Offc Pro Normal" panose="020B0504030101020102" pitchFamily="34" charset="0"/>
                        </a:rPr>
                        <a:t>Systems of</a:t>
                      </a:r>
                      <a:br>
                        <a:rPr lang="en-US" sz="1000" b="1" i="0" dirty="0">
                          <a:solidFill>
                            <a:schemeClr val="tx1"/>
                          </a:solidFill>
                          <a:latin typeface="Meta Offc Pro Normal" panose="020B0504030101020102" pitchFamily="34" charset="0"/>
                        </a:rPr>
                      </a:br>
                      <a:r>
                        <a:rPr lang="en-US" sz="1000" b="1" i="0" dirty="0">
                          <a:solidFill>
                            <a:schemeClr val="tx1"/>
                          </a:solidFill>
                          <a:latin typeface="Meta Offc Pro Normal" panose="020B0504030101020102" pitchFamily="34" charset="0"/>
                        </a:rPr>
                        <a:t>Engagement</a:t>
                      </a:r>
                    </a:p>
                    <a:p>
                      <a:pPr algn="r"/>
                      <a:r>
                        <a:rPr lang="en-US" sz="1000" b="0" i="0" dirty="0">
                          <a:solidFill>
                            <a:schemeClr val="tx1"/>
                          </a:solidFill>
                          <a:latin typeface="Meta Offc Pro Normal" panose="020B0504030101020102" pitchFamily="34" charset="0"/>
                        </a:rPr>
                        <a:t>(e.g. Customer </a:t>
                      </a:r>
                      <a:br>
                        <a:rPr lang="en-US" sz="1000" b="0" i="0" dirty="0">
                          <a:solidFill>
                            <a:schemeClr val="tx1"/>
                          </a:solidFill>
                          <a:latin typeface="Meta Offc Pro Normal" panose="020B0504030101020102" pitchFamily="34" charset="0"/>
                        </a:rPr>
                      </a:br>
                      <a:r>
                        <a:rPr lang="en-US" sz="1000" b="0" i="0" dirty="0">
                          <a:solidFill>
                            <a:schemeClr val="tx1"/>
                          </a:solidFill>
                          <a:latin typeface="Meta Offc Pro Normal" panose="020B0504030101020102" pitchFamily="34" charset="0"/>
                        </a:rPr>
                        <a:t>Engagement)</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i="0" dirty="0">
                          <a:solidFill>
                            <a:srgbClr val="474747"/>
                          </a:solidFill>
                          <a:latin typeface="Meta Offc Pro Normal" panose="020B0504030101020102" pitchFamily="34" charset="0"/>
                        </a:rPr>
                        <a:t>Ad hoc, intermittent, and not representative</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of individual preferences and aspirations</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000" b="0" i="0" dirty="0">
                          <a:solidFill>
                            <a:srgbClr val="474747"/>
                          </a:solidFill>
                          <a:latin typeface="Meta Offc Pro Normal" panose="020B0504030101020102" pitchFamily="34" charset="0"/>
                        </a:rPr>
                        <a:t>Personalized, systematic, continuous,</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and integrated</a:t>
                      </a:r>
                      <a:r>
                        <a:rPr lang="en-US" sz="1000" b="0" i="0" baseline="0" dirty="0">
                          <a:solidFill>
                            <a:srgbClr val="474747"/>
                          </a:solidFill>
                          <a:latin typeface="Meta Offc Pro Normal" panose="020B0504030101020102" pitchFamily="34" charset="0"/>
                        </a:rPr>
                        <a:t> </a:t>
                      </a:r>
                      <a:r>
                        <a:rPr lang="en-US" sz="1000" b="0" i="0" dirty="0">
                          <a:solidFill>
                            <a:srgbClr val="474747"/>
                          </a:solidFill>
                          <a:latin typeface="Meta Offc Pro Normal" panose="020B0504030101020102" pitchFamily="34" charset="0"/>
                        </a:rPr>
                        <a:t>and multichannel</a:t>
                      </a:r>
                    </a:p>
                  </a:txBody>
                  <a:tcPr marL="228600"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63311262"/>
                  </a:ext>
                </a:extLst>
              </a:tr>
              <a:tr h="182880">
                <a:tc>
                  <a:txBody>
                    <a:bodyPr/>
                    <a:lstStyle/>
                    <a:p>
                      <a:pPr algn="r"/>
                      <a:endParaRPr lang="en-US" sz="1000" b="1" i="0" dirty="0">
                        <a:solidFill>
                          <a:schemeClr val="tx1"/>
                        </a:solidFill>
                        <a:latin typeface="Meta Offc Pro Normal" panose="020B0504030101020102"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6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i="0" dirty="0">
                        <a:solidFill>
                          <a:srgbClr val="474747"/>
                        </a:solidFill>
                        <a:latin typeface="Meta Offc Pro Normal" panose="020B0504030101020102"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6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i="0" dirty="0">
                        <a:solidFill>
                          <a:srgbClr val="474747"/>
                        </a:solidFill>
                        <a:latin typeface="Meta Offc Pro Normal" panose="020B0504030101020102"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rgbClr val="FF6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41680">
                <a:tc>
                  <a:txBody>
                    <a:bodyPr/>
                    <a:lstStyle/>
                    <a:p>
                      <a:pPr algn="r"/>
                      <a:r>
                        <a:rPr lang="en-US" sz="1000" b="1" i="0" dirty="0">
                          <a:solidFill>
                            <a:schemeClr val="tx1"/>
                          </a:solidFill>
                          <a:latin typeface="Meta Offc Pro Normal" panose="020B0504030101020102" pitchFamily="34" charset="0"/>
                        </a:rPr>
                        <a:t>Systems of</a:t>
                      </a:r>
                      <a:br>
                        <a:rPr lang="en-US" sz="1000" b="1" i="0" dirty="0">
                          <a:solidFill>
                            <a:schemeClr val="tx1"/>
                          </a:solidFill>
                          <a:latin typeface="Meta Offc Pro Normal" panose="020B0504030101020102" pitchFamily="34" charset="0"/>
                        </a:rPr>
                      </a:br>
                      <a:r>
                        <a:rPr lang="en-US" sz="1000" b="1" i="0" dirty="0">
                          <a:solidFill>
                            <a:schemeClr val="tx1"/>
                          </a:solidFill>
                          <a:latin typeface="Meta Offc Pro Normal" panose="020B0504030101020102" pitchFamily="34" charset="0"/>
                        </a:rPr>
                        <a:t>Insight</a:t>
                      </a:r>
                    </a:p>
                    <a:p>
                      <a:pPr algn="r"/>
                      <a:r>
                        <a:rPr lang="en-US" sz="1000" b="0" i="0" dirty="0">
                          <a:solidFill>
                            <a:schemeClr val="tx1"/>
                          </a:solidFill>
                          <a:latin typeface="Meta Offc Pro Normal" panose="020B0504030101020102" pitchFamily="34" charset="0"/>
                        </a:rPr>
                        <a:t>(e.g. Models) </a:t>
                      </a:r>
                    </a:p>
                  </a:txBody>
                  <a:tcPr marL="118872" marR="118872" marT="118872" marB="118872" anchor="ctr">
                    <a:lnL w="38100" cap="flat" cmpd="sng" algn="ctr">
                      <a:solidFill>
                        <a:srgbClr val="FF6000"/>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6000"/>
                      </a:solidFill>
                      <a:prstDash val="solid"/>
                      <a:round/>
                      <a:headEnd type="none" w="med" len="med"/>
                      <a:tailEnd type="none" w="med" len="med"/>
                    </a:lnT>
                    <a:lnB w="38100" cap="flat" cmpd="sng" algn="ctr">
                      <a:solidFill>
                        <a:srgbClr val="FF6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i="0" dirty="0">
                          <a:solidFill>
                            <a:srgbClr val="474747"/>
                          </a:solidFill>
                          <a:latin typeface="Meta Offc Pro Normal" panose="020B0504030101020102" pitchFamily="34" charset="0"/>
                        </a:rPr>
                        <a:t>Periodic and infrequently updated</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6000"/>
                      </a:solidFill>
                      <a:prstDash val="solid"/>
                      <a:round/>
                      <a:headEnd type="none" w="med" len="med"/>
                      <a:tailEnd type="none" w="med" len="med"/>
                    </a:lnT>
                    <a:lnB w="38100" cap="flat" cmpd="sng" algn="ctr">
                      <a:solidFill>
                        <a:srgbClr val="FF6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000" b="0" i="0" dirty="0">
                          <a:solidFill>
                            <a:srgbClr val="474747"/>
                          </a:solidFill>
                          <a:latin typeface="Meta Offc Pro Normal" panose="020B0504030101020102" pitchFamily="34" charset="0"/>
                        </a:rPr>
                        <a:t>Continuous</a:t>
                      </a:r>
                      <a:r>
                        <a:rPr lang="en-US" sz="1000" b="0" i="0" baseline="0" dirty="0">
                          <a:solidFill>
                            <a:srgbClr val="474747"/>
                          </a:solidFill>
                          <a:latin typeface="Meta Offc Pro Normal" panose="020B0504030101020102" pitchFamily="34" charset="0"/>
                        </a:rPr>
                        <a:t> feedback loops and real time</a:t>
                      </a:r>
                      <a:endParaRPr lang="en-US" sz="1000" b="0" i="0" dirty="0">
                        <a:solidFill>
                          <a:srgbClr val="474747"/>
                        </a:solidFill>
                        <a:latin typeface="Meta Offc Pro Normal" panose="020B0504030101020102" pitchFamily="34" charset="0"/>
                      </a:endParaRPr>
                    </a:p>
                  </a:txBody>
                  <a:tcPr marL="228600" marR="118872" marT="118872" marB="118872" anchor="ctr">
                    <a:lnL w="12700" cap="flat" cmpd="sng" algn="ctr">
                      <a:noFill/>
                      <a:prstDash val="solid"/>
                      <a:round/>
                      <a:headEnd type="none" w="med" len="med"/>
                      <a:tailEnd type="none" w="med" len="med"/>
                    </a:lnL>
                    <a:lnR w="38100" cap="flat" cmpd="sng" algn="ctr">
                      <a:solidFill>
                        <a:srgbClr val="FF6000"/>
                      </a:solidFill>
                      <a:prstDash val="solid"/>
                      <a:round/>
                      <a:headEnd type="none" w="med" len="med"/>
                      <a:tailEnd type="none" w="med" len="med"/>
                    </a:lnR>
                    <a:lnT w="38100" cap="flat" cmpd="sng" algn="ctr">
                      <a:solidFill>
                        <a:srgbClr val="FF6000"/>
                      </a:solidFill>
                      <a:prstDash val="solid"/>
                      <a:round/>
                      <a:headEnd type="none" w="med" len="med"/>
                      <a:tailEnd type="none" w="med" len="med"/>
                    </a:lnT>
                    <a:lnB w="38100" cap="flat" cmpd="sng" algn="ctr">
                      <a:solidFill>
                        <a:srgbClr val="FF6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14142868"/>
                  </a:ext>
                </a:extLst>
              </a:tr>
              <a:tr h="182880">
                <a:tc>
                  <a:txBody>
                    <a:bodyPr/>
                    <a:lstStyle/>
                    <a:p>
                      <a:pPr algn="r"/>
                      <a:endParaRPr lang="en-US" sz="1000" b="1" i="0" dirty="0">
                        <a:solidFill>
                          <a:schemeClr val="tx1"/>
                        </a:solidFill>
                        <a:latin typeface="Meta Offc Pro Normal" panose="020B0504030101020102"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6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i="0" dirty="0">
                        <a:solidFill>
                          <a:srgbClr val="474747"/>
                        </a:solidFill>
                        <a:latin typeface="Meta Offc Pro Normal" panose="020B0504030101020102"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6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i="0" dirty="0">
                        <a:solidFill>
                          <a:srgbClr val="474747"/>
                        </a:solidFill>
                        <a:latin typeface="Meta Offc Pro Normal" panose="020B0504030101020102"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FF6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41680">
                <a:tc>
                  <a:txBody>
                    <a:bodyPr/>
                    <a:lstStyle/>
                    <a:p>
                      <a:pPr algn="r"/>
                      <a:r>
                        <a:rPr lang="en-US" sz="1000" b="1" i="0" dirty="0">
                          <a:solidFill>
                            <a:schemeClr val="tx1"/>
                          </a:solidFill>
                          <a:latin typeface="Meta Offc Pro Normal" panose="020B0504030101020102" pitchFamily="34" charset="0"/>
                        </a:rPr>
                        <a:t>Systems of</a:t>
                      </a:r>
                      <a:br>
                        <a:rPr lang="en-US" sz="1000" b="1" i="0" dirty="0">
                          <a:solidFill>
                            <a:schemeClr val="tx1"/>
                          </a:solidFill>
                          <a:latin typeface="Meta Offc Pro Normal" panose="020B0504030101020102" pitchFamily="34" charset="0"/>
                        </a:rPr>
                      </a:br>
                      <a:r>
                        <a:rPr lang="en-US" sz="1000" b="1" i="0" dirty="0">
                          <a:solidFill>
                            <a:schemeClr val="tx1"/>
                          </a:solidFill>
                          <a:latin typeface="Meta Offc Pro Normal" panose="020B0504030101020102" pitchFamily="34" charset="0"/>
                        </a:rPr>
                        <a:t>Record</a:t>
                      </a:r>
                    </a:p>
                    <a:p>
                      <a:pPr algn="r"/>
                      <a:r>
                        <a:rPr lang="en-US" sz="1000" b="0" i="0" dirty="0">
                          <a:solidFill>
                            <a:schemeClr val="tx1"/>
                          </a:solidFill>
                          <a:latin typeface="Meta Offc Pro Normal" panose="020B0504030101020102" pitchFamily="34" charset="0"/>
                        </a:rPr>
                        <a:t>(e.g. Applications)</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i="0" dirty="0">
                          <a:solidFill>
                            <a:srgbClr val="474747"/>
                          </a:solidFill>
                          <a:latin typeface="Meta Offc Pro Normal" panose="020B0504030101020102" pitchFamily="34" charset="0"/>
                        </a:rPr>
                        <a:t>Manual or multiple, siloed by business,</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and domain-specific</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000" b="0" i="0" dirty="0">
                          <a:solidFill>
                            <a:srgbClr val="474747"/>
                          </a:solidFill>
                          <a:latin typeface="Meta Offc Pro Normal" panose="020B0504030101020102" pitchFamily="34" charset="0"/>
                        </a:rPr>
                        <a:t>Digitized, consolidated, and shared</a:t>
                      </a:r>
                      <a:br>
                        <a:rPr lang="en-US" sz="1000" b="0" i="0" dirty="0">
                          <a:solidFill>
                            <a:srgbClr val="474747"/>
                          </a:solidFill>
                          <a:latin typeface="Meta Offc Pro Normal" panose="020B0504030101020102" pitchFamily="34" charset="0"/>
                        </a:rPr>
                      </a:br>
                      <a:r>
                        <a:rPr lang="en-US" sz="1000" b="0" i="0" dirty="0">
                          <a:solidFill>
                            <a:srgbClr val="474747"/>
                          </a:solidFill>
                          <a:latin typeface="Meta Offc Pro Normal" panose="020B0504030101020102" pitchFamily="34" charset="0"/>
                        </a:rPr>
                        <a:t>across domains and enterprise</a:t>
                      </a:r>
                    </a:p>
                  </a:txBody>
                  <a:tcPr marL="228600"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75263179"/>
                  </a:ext>
                </a:extLst>
              </a:tr>
              <a:tr h="182880">
                <a:tc>
                  <a:txBody>
                    <a:bodyPr/>
                    <a:lstStyle/>
                    <a:p>
                      <a:pPr algn="r"/>
                      <a:endParaRPr lang="en-US" sz="1000" b="1" i="0" dirty="0">
                        <a:solidFill>
                          <a:schemeClr val="tx1"/>
                        </a:solidFill>
                        <a:latin typeface="Meta Offc Pro Normal" panose="020B0504030101020102"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i="0" dirty="0">
                        <a:solidFill>
                          <a:srgbClr val="474747"/>
                        </a:solidFill>
                        <a:latin typeface="Meta Offc Pro Normal" panose="020B0504030101020102"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b="0" i="0" dirty="0">
                        <a:solidFill>
                          <a:srgbClr val="474747"/>
                        </a:solidFill>
                        <a:latin typeface="Meta Offc Pro Normal" panose="020B0504030101020102"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741680">
                <a:tc>
                  <a:txBody>
                    <a:bodyPr/>
                    <a:lstStyle/>
                    <a:p>
                      <a:pPr algn="r"/>
                      <a:r>
                        <a:rPr lang="en-US" sz="1000" b="1" i="0" dirty="0">
                          <a:solidFill>
                            <a:schemeClr val="tx1"/>
                          </a:solidFill>
                          <a:latin typeface="Meta Offc Pro Normal" panose="020B0504030101020102" pitchFamily="34" charset="0"/>
                        </a:rPr>
                        <a:t>Infrastructure</a:t>
                      </a:r>
                    </a:p>
                  </a:txBody>
                  <a:tcPr marL="118872" marR="118872" marT="118872" marB="11887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i="0" dirty="0">
                          <a:solidFill>
                            <a:srgbClr val="474747"/>
                          </a:solidFill>
                          <a:latin typeface="Meta Offc Pro Normal" panose="020B0504030101020102" pitchFamily="34" charset="0"/>
                        </a:rPr>
                        <a:t>On premises</a:t>
                      </a:r>
                      <a:r>
                        <a:rPr lang="en-US" sz="1000" b="0" i="0" baseline="0" dirty="0">
                          <a:solidFill>
                            <a:srgbClr val="474747"/>
                          </a:solidFill>
                          <a:latin typeface="Meta Offc Pro Normal" panose="020B0504030101020102" pitchFamily="34" charset="0"/>
                        </a:rPr>
                        <a:t> and </a:t>
                      </a:r>
                      <a:r>
                        <a:rPr lang="en-US" sz="1000" b="0" i="0" dirty="0">
                          <a:solidFill>
                            <a:srgbClr val="474747"/>
                          </a:solidFill>
                          <a:latin typeface="Meta Offc Pro Normal" panose="020B0504030101020102" pitchFamily="34" charset="0"/>
                        </a:rPr>
                        <a:t>physical</a:t>
                      </a:r>
                    </a:p>
                  </a:txBody>
                  <a:tcPr marL="118872"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000" b="0" i="0" dirty="0">
                          <a:solidFill>
                            <a:srgbClr val="474747"/>
                          </a:solidFill>
                          <a:latin typeface="Meta Offc Pro Normal" panose="020B0504030101020102" pitchFamily="34" charset="0"/>
                        </a:rPr>
                        <a:t>Cloud based and infrastructure as code</a:t>
                      </a:r>
                    </a:p>
                  </a:txBody>
                  <a:tcPr marL="228600" marR="118872" marT="118872" marB="11887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83701937"/>
                  </a:ext>
                </a:extLst>
              </a:tr>
            </a:tbl>
          </a:graphicData>
        </a:graphic>
      </p:graphicFrame>
      <p:sp>
        <p:nvSpPr>
          <p:cNvPr id="5" name="Text Placeholder 6">
            <a:extLst>
              <a:ext uri="{FF2B5EF4-FFF2-40B4-BE49-F238E27FC236}">
                <a16:creationId xmlns:a16="http://schemas.microsoft.com/office/drawing/2014/main" id="{802BE8D8-AFA6-674A-B114-61438FF6F7CA}"/>
              </a:ext>
            </a:extLst>
          </p:cNvPr>
          <p:cNvSpPr>
            <a:spLocks noGrp="1"/>
          </p:cNvSpPr>
          <p:nvPr>
            <p:ph type="body" sz="quarter" idx="10"/>
          </p:nvPr>
        </p:nvSpPr>
        <p:spPr>
          <a:xfrm>
            <a:off x="457200" y="685800"/>
            <a:ext cx="11277600" cy="985837"/>
          </a:xfrm>
        </p:spPr>
        <p:txBody>
          <a:bodyPr>
            <a:normAutofit/>
          </a:bodyPr>
          <a:lstStyle/>
          <a:p>
            <a:r>
              <a:rPr lang="en-US" dirty="0"/>
              <a:t>Within technology transformation Data &amp; Analytics ecosystem</a:t>
            </a:r>
            <a:br>
              <a:rPr lang="en-US" dirty="0"/>
            </a:br>
            <a:r>
              <a:rPr lang="en-US" dirty="0"/>
              <a:t>(Systems of Insight) is part of a broader technology transformation.</a:t>
            </a:r>
          </a:p>
        </p:txBody>
      </p:sp>
      <p:sp>
        <p:nvSpPr>
          <p:cNvPr id="6" name="Chevron 5">
            <a:extLst>
              <a:ext uri="{FF2B5EF4-FFF2-40B4-BE49-F238E27FC236}">
                <a16:creationId xmlns:a16="http://schemas.microsoft.com/office/drawing/2014/main" id="{FE3DA7CB-1923-2046-975C-5CE9C629781E}"/>
              </a:ext>
            </a:extLst>
          </p:cNvPr>
          <p:cNvSpPr/>
          <p:nvPr/>
        </p:nvSpPr>
        <p:spPr>
          <a:xfrm>
            <a:off x="7698053" y="3895610"/>
            <a:ext cx="247301" cy="302684"/>
          </a:xfrm>
          <a:prstGeom prst="chevron">
            <a:avLst/>
          </a:prstGeom>
          <a:solidFill>
            <a:srgbClr val="FF66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Chevron 8">
            <a:extLst>
              <a:ext uri="{FF2B5EF4-FFF2-40B4-BE49-F238E27FC236}">
                <a16:creationId xmlns:a16="http://schemas.microsoft.com/office/drawing/2014/main" id="{B47D6622-68D5-204E-8BA0-23AB52ECA7E4}"/>
              </a:ext>
            </a:extLst>
          </p:cNvPr>
          <p:cNvSpPr/>
          <p:nvPr/>
        </p:nvSpPr>
        <p:spPr>
          <a:xfrm>
            <a:off x="7698053" y="4836126"/>
            <a:ext cx="247301" cy="302684"/>
          </a:xfrm>
          <a:prstGeom prst="chevron">
            <a:avLst/>
          </a:prstGeom>
          <a:solidFill>
            <a:srgbClr val="FF66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Chevron 9">
            <a:extLst>
              <a:ext uri="{FF2B5EF4-FFF2-40B4-BE49-F238E27FC236}">
                <a16:creationId xmlns:a16="http://schemas.microsoft.com/office/drawing/2014/main" id="{1351CF7A-0F43-E140-8028-1A2D544988C0}"/>
              </a:ext>
            </a:extLst>
          </p:cNvPr>
          <p:cNvSpPr/>
          <p:nvPr/>
        </p:nvSpPr>
        <p:spPr>
          <a:xfrm>
            <a:off x="7698053" y="5751928"/>
            <a:ext cx="247301" cy="302684"/>
          </a:xfrm>
          <a:prstGeom prst="chevron">
            <a:avLst/>
          </a:prstGeom>
          <a:solidFill>
            <a:srgbClr val="FF66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hevron 10">
            <a:extLst>
              <a:ext uri="{FF2B5EF4-FFF2-40B4-BE49-F238E27FC236}">
                <a16:creationId xmlns:a16="http://schemas.microsoft.com/office/drawing/2014/main" id="{89B30087-0F9B-2C44-98FC-A84C88800FD3}"/>
              </a:ext>
            </a:extLst>
          </p:cNvPr>
          <p:cNvSpPr/>
          <p:nvPr/>
        </p:nvSpPr>
        <p:spPr>
          <a:xfrm>
            <a:off x="7698053" y="2930380"/>
            <a:ext cx="247301" cy="302684"/>
          </a:xfrm>
          <a:prstGeom prst="chevron">
            <a:avLst/>
          </a:prstGeom>
          <a:solidFill>
            <a:srgbClr val="FF66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4CFBE73D-281D-3844-8FD5-E3DD705A9D17}"/>
              </a:ext>
            </a:extLst>
          </p:cNvPr>
          <p:cNvSpPr/>
          <p:nvPr/>
        </p:nvSpPr>
        <p:spPr>
          <a:xfrm>
            <a:off x="3323943" y="3780901"/>
            <a:ext cx="532679" cy="532679"/>
          </a:xfrm>
          <a:prstGeom prst="ellipse">
            <a:avLst/>
          </a:prstGeom>
          <a:noFill/>
          <a:ln w="254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49">
            <a:extLst>
              <a:ext uri="{FF2B5EF4-FFF2-40B4-BE49-F238E27FC236}">
                <a16:creationId xmlns:a16="http://schemas.microsoft.com/office/drawing/2014/main" id="{B965E744-3886-8347-BCBB-1E8FEC2C9D4D}"/>
              </a:ext>
            </a:extLst>
          </p:cNvPr>
          <p:cNvSpPr>
            <a:spLocks noEditPoints="1"/>
          </p:cNvSpPr>
          <p:nvPr/>
        </p:nvSpPr>
        <p:spPr bwMode="auto">
          <a:xfrm>
            <a:off x="3412906" y="3942505"/>
            <a:ext cx="370937" cy="20947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solidFill>
                <a:srgbClr val="00548A"/>
              </a:solidFill>
            </a:endParaRPr>
          </a:p>
        </p:txBody>
      </p:sp>
      <p:sp>
        <p:nvSpPr>
          <p:cNvPr id="16" name="Oval 15">
            <a:extLst>
              <a:ext uri="{FF2B5EF4-FFF2-40B4-BE49-F238E27FC236}">
                <a16:creationId xmlns:a16="http://schemas.microsoft.com/office/drawing/2014/main" id="{182CD0CA-3AA9-C840-81C3-9B7223D342F0}"/>
              </a:ext>
            </a:extLst>
          </p:cNvPr>
          <p:cNvSpPr/>
          <p:nvPr/>
        </p:nvSpPr>
        <p:spPr>
          <a:xfrm>
            <a:off x="3323943" y="2766387"/>
            <a:ext cx="532679" cy="532679"/>
          </a:xfrm>
          <a:prstGeom prst="ellipse">
            <a:avLst/>
          </a:prstGeom>
          <a:noFill/>
          <a:ln w="254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264">
            <a:extLst>
              <a:ext uri="{FF2B5EF4-FFF2-40B4-BE49-F238E27FC236}">
                <a16:creationId xmlns:a16="http://schemas.microsoft.com/office/drawing/2014/main" id="{AF6B5103-E78C-2B49-92EC-AE9A79C3C4C7}"/>
              </a:ext>
            </a:extLst>
          </p:cNvPr>
          <p:cNvSpPr>
            <a:spLocks noEditPoints="1"/>
          </p:cNvSpPr>
          <p:nvPr/>
        </p:nvSpPr>
        <p:spPr bwMode="auto">
          <a:xfrm>
            <a:off x="3429025" y="2840770"/>
            <a:ext cx="338698" cy="367729"/>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2" name="Oval 21">
            <a:extLst>
              <a:ext uri="{FF2B5EF4-FFF2-40B4-BE49-F238E27FC236}">
                <a16:creationId xmlns:a16="http://schemas.microsoft.com/office/drawing/2014/main" id="{3352A450-A267-7947-AC39-E9DB1AC5BA9F}"/>
              </a:ext>
            </a:extLst>
          </p:cNvPr>
          <p:cNvSpPr/>
          <p:nvPr/>
        </p:nvSpPr>
        <p:spPr>
          <a:xfrm>
            <a:off x="3323943" y="5550431"/>
            <a:ext cx="532679" cy="532679"/>
          </a:xfrm>
          <a:prstGeom prst="ellipse">
            <a:avLst/>
          </a:prstGeom>
          <a:noFill/>
          <a:ln w="254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99C20CA-1CD8-6E48-8407-1AD588C72009}"/>
              </a:ext>
            </a:extLst>
          </p:cNvPr>
          <p:cNvSpPr txBox="1"/>
          <p:nvPr/>
        </p:nvSpPr>
        <p:spPr>
          <a:xfrm>
            <a:off x="1043569" y="4211173"/>
            <a:ext cx="949684" cy="369332"/>
          </a:xfrm>
          <a:prstGeom prst="rect">
            <a:avLst/>
          </a:prstGeom>
          <a:noFill/>
        </p:spPr>
        <p:txBody>
          <a:bodyPr wrap="none" rtlCol="0">
            <a:spAutoFit/>
          </a:bodyPr>
          <a:lstStyle/>
          <a:p>
            <a:r>
              <a:rPr lang="en-US" dirty="0">
                <a:solidFill>
                  <a:srgbClr val="FF6600"/>
                </a:solidFill>
                <a:latin typeface="Meta Offc Pro Normal" panose="020B0504030101020102" pitchFamily="34" charset="0"/>
              </a:rPr>
              <a:t>BT2020</a:t>
            </a:r>
          </a:p>
        </p:txBody>
      </p:sp>
      <p:sp>
        <p:nvSpPr>
          <p:cNvPr id="35" name="Oval 34">
            <a:extLst>
              <a:ext uri="{FF2B5EF4-FFF2-40B4-BE49-F238E27FC236}">
                <a16:creationId xmlns:a16="http://schemas.microsoft.com/office/drawing/2014/main" id="{1523E66B-7201-EF4B-ABCF-20F050D91A59}"/>
              </a:ext>
            </a:extLst>
          </p:cNvPr>
          <p:cNvSpPr/>
          <p:nvPr/>
        </p:nvSpPr>
        <p:spPr>
          <a:xfrm>
            <a:off x="3323943" y="4634774"/>
            <a:ext cx="532679" cy="532679"/>
          </a:xfrm>
          <a:prstGeom prst="ellipse">
            <a:avLst/>
          </a:prstGeom>
          <a:noFill/>
          <a:ln w="25400">
            <a:solidFill>
              <a:srgbClr val="005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10">
            <a:extLst>
              <a:ext uri="{FF2B5EF4-FFF2-40B4-BE49-F238E27FC236}">
                <a16:creationId xmlns:a16="http://schemas.microsoft.com/office/drawing/2014/main" id="{0E7C5D5A-BAF4-2C43-8021-CDFB5410A8DC}"/>
              </a:ext>
            </a:extLst>
          </p:cNvPr>
          <p:cNvSpPr>
            <a:spLocks noEditPoints="1"/>
          </p:cNvSpPr>
          <p:nvPr/>
        </p:nvSpPr>
        <p:spPr bwMode="auto">
          <a:xfrm>
            <a:off x="3446807" y="4715314"/>
            <a:ext cx="303134" cy="371598"/>
          </a:xfrm>
          <a:custGeom>
            <a:avLst/>
            <a:gdLst>
              <a:gd name="T0" fmla="*/ 951 w 2085"/>
              <a:gd name="T1" fmla="*/ 129 h 2560"/>
              <a:gd name="T2" fmla="*/ 822 w 2085"/>
              <a:gd name="T3" fmla="*/ 0 h 2560"/>
              <a:gd name="T4" fmla="*/ 641 w 2085"/>
              <a:gd name="T5" fmla="*/ 183 h 2560"/>
              <a:gd name="T6" fmla="*/ 476 w 2085"/>
              <a:gd name="T7" fmla="*/ 294 h 2560"/>
              <a:gd name="T8" fmla="*/ 1171 w 2085"/>
              <a:gd name="T9" fmla="*/ 294 h 2560"/>
              <a:gd name="T10" fmla="*/ 823 w 2085"/>
              <a:gd name="T11" fmla="*/ 183 h 2560"/>
              <a:gd name="T12" fmla="*/ 878 w 2085"/>
              <a:gd name="T13" fmla="*/ 128 h 2560"/>
              <a:gd name="T14" fmla="*/ 147 w 2085"/>
              <a:gd name="T15" fmla="*/ 2304 h 2560"/>
              <a:gd name="T16" fmla="*/ 110 w 2085"/>
              <a:gd name="T17" fmla="*/ 256 h 2560"/>
              <a:gd name="T18" fmla="*/ 585 w 2085"/>
              <a:gd name="T19" fmla="*/ 476 h 2560"/>
              <a:gd name="T20" fmla="*/ 1240 w 2085"/>
              <a:gd name="T21" fmla="*/ 256 h 2560"/>
              <a:gd name="T22" fmla="*/ 1646 w 2085"/>
              <a:gd name="T23" fmla="*/ 1502 h 2560"/>
              <a:gd name="T24" fmla="*/ 1463 w 2085"/>
              <a:gd name="T25" fmla="*/ 659 h 2560"/>
              <a:gd name="T26" fmla="*/ 1026 w 2085"/>
              <a:gd name="T27" fmla="*/ 2122 h 2560"/>
              <a:gd name="T28" fmla="*/ 1134 w 2085"/>
              <a:gd name="T29" fmla="*/ 2085 h 2560"/>
              <a:gd name="T30" fmla="*/ 1610 w 2085"/>
              <a:gd name="T31" fmla="*/ 1610 h 2560"/>
              <a:gd name="T32" fmla="*/ 1573 w 2085"/>
              <a:gd name="T33" fmla="*/ 2341 h 2560"/>
              <a:gd name="T34" fmla="*/ 1333 w 2085"/>
              <a:gd name="T35" fmla="*/ 2076 h 2560"/>
              <a:gd name="T36" fmla="*/ 1811 w 2085"/>
              <a:gd name="T37" fmla="*/ 1890 h 2560"/>
              <a:gd name="T38" fmla="*/ 1280 w 2085"/>
              <a:gd name="T39" fmla="*/ 1280 h 2560"/>
              <a:gd name="T40" fmla="*/ 659 w 2085"/>
              <a:gd name="T41" fmla="*/ 1207 h 2560"/>
              <a:gd name="T42" fmla="*/ 1317 w 2085"/>
              <a:gd name="T43" fmla="*/ 1207 h 2560"/>
              <a:gd name="T44" fmla="*/ 1280 w 2085"/>
              <a:gd name="T45" fmla="*/ 951 h 2560"/>
              <a:gd name="T46" fmla="*/ 659 w 2085"/>
              <a:gd name="T47" fmla="*/ 878 h 2560"/>
              <a:gd name="T48" fmla="*/ 1317 w 2085"/>
              <a:gd name="T49" fmla="*/ 878 h 2560"/>
              <a:gd name="T50" fmla="*/ 1098 w 2085"/>
              <a:gd name="T51" fmla="*/ 1573 h 2560"/>
              <a:gd name="T52" fmla="*/ 659 w 2085"/>
              <a:gd name="T53" fmla="*/ 1500 h 2560"/>
              <a:gd name="T54" fmla="*/ 1134 w 2085"/>
              <a:gd name="T55" fmla="*/ 1500 h 2560"/>
              <a:gd name="T56" fmla="*/ 1024 w 2085"/>
              <a:gd name="T57" fmla="*/ 1902 h 2560"/>
              <a:gd name="T58" fmla="*/ 659 w 2085"/>
              <a:gd name="T59" fmla="*/ 1829 h 2560"/>
              <a:gd name="T60" fmla="*/ 1061 w 2085"/>
              <a:gd name="T61" fmla="*/ 1829 h 2560"/>
              <a:gd name="T62" fmla="*/ 589 w 2085"/>
              <a:gd name="T63" fmla="*/ 816 h 2560"/>
              <a:gd name="T64" fmla="*/ 408 w 2085"/>
              <a:gd name="T65" fmla="*/ 971 h 2560"/>
              <a:gd name="T66" fmla="*/ 366 w 2085"/>
              <a:gd name="T67" fmla="*/ 852 h 2560"/>
              <a:gd name="T68" fmla="*/ 586 w 2085"/>
              <a:gd name="T69" fmla="*/ 769 h 2560"/>
              <a:gd name="T70" fmla="*/ 454 w 2085"/>
              <a:gd name="T71" fmla="*/ 1293 h 2560"/>
              <a:gd name="T72" fmla="*/ 324 w 2085"/>
              <a:gd name="T73" fmla="*/ 1230 h 2560"/>
              <a:gd name="T74" fmla="*/ 425 w 2085"/>
              <a:gd name="T75" fmla="*/ 1224 h 2560"/>
              <a:gd name="T76" fmla="*/ 589 w 2085"/>
              <a:gd name="T77" fmla="*/ 1141 h 2560"/>
              <a:gd name="T78" fmla="*/ 429 w 2085"/>
              <a:gd name="T79" fmla="*/ 1615 h 2560"/>
              <a:gd name="T80" fmla="*/ 318 w 2085"/>
              <a:gd name="T81" fmla="*/ 1493 h 2560"/>
              <a:gd name="T82" fmla="*/ 538 w 2085"/>
              <a:gd name="T83" fmla="*/ 1408 h 2560"/>
              <a:gd name="T84" fmla="*/ 589 w 2085"/>
              <a:gd name="T85" fmla="*/ 1766 h 2560"/>
              <a:gd name="T86" fmla="*/ 408 w 2085"/>
              <a:gd name="T87" fmla="*/ 1921 h 2560"/>
              <a:gd name="T88" fmla="*/ 366 w 2085"/>
              <a:gd name="T89" fmla="*/ 1801 h 2560"/>
              <a:gd name="T90" fmla="*/ 586 w 2085"/>
              <a:gd name="T91" fmla="*/ 1718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85" h="2560">
                <a:moveTo>
                  <a:pt x="1062" y="183"/>
                </a:moveTo>
                <a:cubicBezTo>
                  <a:pt x="1006" y="183"/>
                  <a:pt x="1006" y="183"/>
                  <a:pt x="1006" y="183"/>
                </a:cubicBezTo>
                <a:cubicBezTo>
                  <a:pt x="976" y="183"/>
                  <a:pt x="951" y="159"/>
                  <a:pt x="951" y="129"/>
                </a:cubicBezTo>
                <a:cubicBezTo>
                  <a:pt x="951" y="127"/>
                  <a:pt x="951" y="127"/>
                  <a:pt x="951" y="127"/>
                </a:cubicBezTo>
                <a:cubicBezTo>
                  <a:pt x="951" y="57"/>
                  <a:pt x="895" y="0"/>
                  <a:pt x="825" y="0"/>
                </a:cubicBezTo>
                <a:cubicBezTo>
                  <a:pt x="822" y="0"/>
                  <a:pt x="822" y="0"/>
                  <a:pt x="822" y="0"/>
                </a:cubicBezTo>
                <a:cubicBezTo>
                  <a:pt x="752" y="0"/>
                  <a:pt x="695" y="57"/>
                  <a:pt x="695" y="127"/>
                </a:cubicBezTo>
                <a:cubicBezTo>
                  <a:pt x="695" y="129"/>
                  <a:pt x="695" y="129"/>
                  <a:pt x="695" y="129"/>
                </a:cubicBezTo>
                <a:cubicBezTo>
                  <a:pt x="695" y="159"/>
                  <a:pt x="671" y="183"/>
                  <a:pt x="641" y="183"/>
                </a:cubicBezTo>
                <a:cubicBezTo>
                  <a:pt x="585" y="183"/>
                  <a:pt x="585" y="183"/>
                  <a:pt x="585" y="183"/>
                </a:cubicBezTo>
                <a:cubicBezTo>
                  <a:pt x="525" y="183"/>
                  <a:pt x="476" y="232"/>
                  <a:pt x="476" y="292"/>
                </a:cubicBezTo>
                <a:cubicBezTo>
                  <a:pt x="476" y="294"/>
                  <a:pt x="476" y="294"/>
                  <a:pt x="476" y="294"/>
                </a:cubicBezTo>
                <a:cubicBezTo>
                  <a:pt x="476" y="354"/>
                  <a:pt x="525" y="403"/>
                  <a:pt x="585" y="403"/>
                </a:cubicBezTo>
                <a:cubicBezTo>
                  <a:pt x="1062" y="403"/>
                  <a:pt x="1062" y="403"/>
                  <a:pt x="1062" y="403"/>
                </a:cubicBezTo>
                <a:cubicBezTo>
                  <a:pt x="1122" y="403"/>
                  <a:pt x="1171" y="354"/>
                  <a:pt x="1171" y="294"/>
                </a:cubicBezTo>
                <a:cubicBezTo>
                  <a:pt x="1171" y="292"/>
                  <a:pt x="1171" y="292"/>
                  <a:pt x="1171" y="292"/>
                </a:cubicBezTo>
                <a:cubicBezTo>
                  <a:pt x="1171" y="232"/>
                  <a:pt x="1122" y="183"/>
                  <a:pt x="1062" y="183"/>
                </a:cubicBezTo>
                <a:close/>
                <a:moveTo>
                  <a:pt x="823" y="183"/>
                </a:moveTo>
                <a:cubicBezTo>
                  <a:pt x="793" y="183"/>
                  <a:pt x="768" y="159"/>
                  <a:pt x="768" y="128"/>
                </a:cubicBezTo>
                <a:cubicBezTo>
                  <a:pt x="768" y="98"/>
                  <a:pt x="793" y="74"/>
                  <a:pt x="823" y="74"/>
                </a:cubicBezTo>
                <a:cubicBezTo>
                  <a:pt x="854" y="74"/>
                  <a:pt x="878" y="98"/>
                  <a:pt x="878" y="128"/>
                </a:cubicBezTo>
                <a:cubicBezTo>
                  <a:pt x="878" y="159"/>
                  <a:pt x="854" y="183"/>
                  <a:pt x="823" y="183"/>
                </a:cubicBezTo>
                <a:close/>
                <a:moveTo>
                  <a:pt x="1068" y="2304"/>
                </a:moveTo>
                <a:cubicBezTo>
                  <a:pt x="147" y="2304"/>
                  <a:pt x="147" y="2304"/>
                  <a:pt x="147" y="2304"/>
                </a:cubicBezTo>
                <a:cubicBezTo>
                  <a:pt x="66" y="2304"/>
                  <a:pt x="0" y="2239"/>
                  <a:pt x="0" y="2158"/>
                </a:cubicBezTo>
                <a:cubicBezTo>
                  <a:pt x="0" y="403"/>
                  <a:pt x="0" y="403"/>
                  <a:pt x="0" y="403"/>
                </a:cubicBezTo>
                <a:cubicBezTo>
                  <a:pt x="0" y="322"/>
                  <a:pt x="66" y="256"/>
                  <a:pt x="110" y="256"/>
                </a:cubicBezTo>
                <a:cubicBezTo>
                  <a:pt x="407" y="256"/>
                  <a:pt x="407" y="256"/>
                  <a:pt x="407" y="256"/>
                </a:cubicBezTo>
                <a:cubicBezTo>
                  <a:pt x="404" y="269"/>
                  <a:pt x="403" y="281"/>
                  <a:pt x="403" y="294"/>
                </a:cubicBezTo>
                <a:cubicBezTo>
                  <a:pt x="403" y="394"/>
                  <a:pt x="484" y="476"/>
                  <a:pt x="585" y="476"/>
                </a:cubicBezTo>
                <a:cubicBezTo>
                  <a:pt x="1062" y="476"/>
                  <a:pt x="1062" y="476"/>
                  <a:pt x="1062" y="476"/>
                </a:cubicBezTo>
                <a:cubicBezTo>
                  <a:pt x="1162" y="476"/>
                  <a:pt x="1244" y="394"/>
                  <a:pt x="1244" y="292"/>
                </a:cubicBezTo>
                <a:cubicBezTo>
                  <a:pt x="1244" y="280"/>
                  <a:pt x="1243" y="268"/>
                  <a:pt x="1240" y="256"/>
                </a:cubicBezTo>
                <a:cubicBezTo>
                  <a:pt x="1463" y="256"/>
                  <a:pt x="1463" y="256"/>
                  <a:pt x="1463" y="256"/>
                </a:cubicBezTo>
                <a:cubicBezTo>
                  <a:pt x="1581" y="256"/>
                  <a:pt x="1646" y="322"/>
                  <a:pt x="1646" y="403"/>
                </a:cubicBezTo>
                <a:cubicBezTo>
                  <a:pt x="1646" y="1502"/>
                  <a:pt x="1646" y="1502"/>
                  <a:pt x="1646" y="1502"/>
                </a:cubicBezTo>
                <a:cubicBezTo>
                  <a:pt x="1634" y="1501"/>
                  <a:pt x="1622" y="1500"/>
                  <a:pt x="1610" y="1500"/>
                </a:cubicBezTo>
                <a:cubicBezTo>
                  <a:pt x="1559" y="1500"/>
                  <a:pt x="1510" y="1507"/>
                  <a:pt x="1463" y="1519"/>
                </a:cubicBezTo>
                <a:cubicBezTo>
                  <a:pt x="1463" y="659"/>
                  <a:pt x="1463" y="659"/>
                  <a:pt x="1463" y="659"/>
                </a:cubicBezTo>
                <a:cubicBezTo>
                  <a:pt x="183" y="659"/>
                  <a:pt x="183" y="659"/>
                  <a:pt x="183" y="659"/>
                </a:cubicBezTo>
                <a:cubicBezTo>
                  <a:pt x="183" y="2122"/>
                  <a:pt x="183" y="2122"/>
                  <a:pt x="183" y="2122"/>
                </a:cubicBezTo>
                <a:cubicBezTo>
                  <a:pt x="1026" y="2122"/>
                  <a:pt x="1026" y="2122"/>
                  <a:pt x="1026" y="2122"/>
                </a:cubicBezTo>
                <a:cubicBezTo>
                  <a:pt x="1030" y="2186"/>
                  <a:pt x="1044" y="2247"/>
                  <a:pt x="1068" y="2304"/>
                </a:cubicBezTo>
                <a:close/>
                <a:moveTo>
                  <a:pt x="1610" y="1610"/>
                </a:moveTo>
                <a:cubicBezTo>
                  <a:pt x="1347" y="1610"/>
                  <a:pt x="1134" y="1822"/>
                  <a:pt x="1134" y="2085"/>
                </a:cubicBezTo>
                <a:cubicBezTo>
                  <a:pt x="1134" y="2348"/>
                  <a:pt x="1347" y="2560"/>
                  <a:pt x="1610" y="2560"/>
                </a:cubicBezTo>
                <a:cubicBezTo>
                  <a:pt x="1872" y="2560"/>
                  <a:pt x="2085" y="2348"/>
                  <a:pt x="2085" y="2085"/>
                </a:cubicBezTo>
                <a:cubicBezTo>
                  <a:pt x="2085" y="1822"/>
                  <a:pt x="1872" y="1610"/>
                  <a:pt x="1610" y="1610"/>
                </a:cubicBezTo>
                <a:close/>
                <a:moveTo>
                  <a:pt x="1920" y="1987"/>
                </a:moveTo>
                <a:cubicBezTo>
                  <a:pt x="1628" y="2316"/>
                  <a:pt x="1628" y="2316"/>
                  <a:pt x="1628" y="2316"/>
                </a:cubicBezTo>
                <a:cubicBezTo>
                  <a:pt x="1613" y="2333"/>
                  <a:pt x="1593" y="2341"/>
                  <a:pt x="1573" y="2341"/>
                </a:cubicBezTo>
                <a:cubicBezTo>
                  <a:pt x="1557" y="2341"/>
                  <a:pt x="1541" y="2336"/>
                  <a:pt x="1527" y="2325"/>
                </a:cubicBezTo>
                <a:cubicBezTo>
                  <a:pt x="1344" y="2179"/>
                  <a:pt x="1344" y="2179"/>
                  <a:pt x="1344" y="2179"/>
                </a:cubicBezTo>
                <a:cubicBezTo>
                  <a:pt x="1313" y="2153"/>
                  <a:pt x="1308" y="2107"/>
                  <a:pt x="1333" y="2076"/>
                </a:cubicBezTo>
                <a:cubicBezTo>
                  <a:pt x="1358" y="2044"/>
                  <a:pt x="1404" y="2039"/>
                  <a:pt x="1436" y="2064"/>
                </a:cubicBezTo>
                <a:cubicBezTo>
                  <a:pt x="1565" y="2167"/>
                  <a:pt x="1565" y="2167"/>
                  <a:pt x="1565" y="2167"/>
                </a:cubicBezTo>
                <a:cubicBezTo>
                  <a:pt x="1811" y="1890"/>
                  <a:pt x="1811" y="1890"/>
                  <a:pt x="1811" y="1890"/>
                </a:cubicBezTo>
                <a:cubicBezTo>
                  <a:pt x="1838" y="1860"/>
                  <a:pt x="1884" y="1857"/>
                  <a:pt x="1914" y="1884"/>
                </a:cubicBezTo>
                <a:cubicBezTo>
                  <a:pt x="1944" y="1911"/>
                  <a:pt x="1947" y="1957"/>
                  <a:pt x="1920" y="1987"/>
                </a:cubicBezTo>
                <a:close/>
                <a:moveTo>
                  <a:pt x="1280" y="1280"/>
                </a:moveTo>
                <a:cubicBezTo>
                  <a:pt x="695" y="1280"/>
                  <a:pt x="695" y="1280"/>
                  <a:pt x="695" y="1280"/>
                </a:cubicBezTo>
                <a:cubicBezTo>
                  <a:pt x="675" y="1280"/>
                  <a:pt x="659" y="1264"/>
                  <a:pt x="659" y="1244"/>
                </a:cubicBezTo>
                <a:cubicBezTo>
                  <a:pt x="659" y="1207"/>
                  <a:pt x="659" y="1207"/>
                  <a:pt x="659" y="1207"/>
                </a:cubicBezTo>
                <a:cubicBezTo>
                  <a:pt x="659" y="1187"/>
                  <a:pt x="675" y="1171"/>
                  <a:pt x="695" y="1171"/>
                </a:cubicBezTo>
                <a:cubicBezTo>
                  <a:pt x="1280" y="1171"/>
                  <a:pt x="1280" y="1171"/>
                  <a:pt x="1280" y="1171"/>
                </a:cubicBezTo>
                <a:cubicBezTo>
                  <a:pt x="1301" y="1171"/>
                  <a:pt x="1317" y="1187"/>
                  <a:pt x="1317" y="1207"/>
                </a:cubicBezTo>
                <a:cubicBezTo>
                  <a:pt x="1317" y="1244"/>
                  <a:pt x="1317" y="1244"/>
                  <a:pt x="1317" y="1244"/>
                </a:cubicBezTo>
                <a:cubicBezTo>
                  <a:pt x="1317" y="1264"/>
                  <a:pt x="1301" y="1280"/>
                  <a:pt x="1280" y="1280"/>
                </a:cubicBezTo>
                <a:close/>
                <a:moveTo>
                  <a:pt x="1280" y="951"/>
                </a:moveTo>
                <a:cubicBezTo>
                  <a:pt x="695" y="951"/>
                  <a:pt x="695" y="951"/>
                  <a:pt x="695" y="951"/>
                </a:cubicBezTo>
                <a:cubicBezTo>
                  <a:pt x="675" y="951"/>
                  <a:pt x="659" y="935"/>
                  <a:pt x="659" y="915"/>
                </a:cubicBezTo>
                <a:cubicBezTo>
                  <a:pt x="659" y="878"/>
                  <a:pt x="659" y="878"/>
                  <a:pt x="659" y="878"/>
                </a:cubicBezTo>
                <a:cubicBezTo>
                  <a:pt x="659" y="858"/>
                  <a:pt x="675" y="842"/>
                  <a:pt x="695" y="842"/>
                </a:cubicBezTo>
                <a:cubicBezTo>
                  <a:pt x="1280" y="842"/>
                  <a:pt x="1280" y="842"/>
                  <a:pt x="1280" y="842"/>
                </a:cubicBezTo>
                <a:cubicBezTo>
                  <a:pt x="1301" y="842"/>
                  <a:pt x="1317" y="858"/>
                  <a:pt x="1317" y="878"/>
                </a:cubicBezTo>
                <a:cubicBezTo>
                  <a:pt x="1317" y="915"/>
                  <a:pt x="1317" y="915"/>
                  <a:pt x="1317" y="915"/>
                </a:cubicBezTo>
                <a:cubicBezTo>
                  <a:pt x="1317" y="935"/>
                  <a:pt x="1301" y="951"/>
                  <a:pt x="1280" y="951"/>
                </a:cubicBezTo>
                <a:close/>
                <a:moveTo>
                  <a:pt x="1098" y="1573"/>
                </a:moveTo>
                <a:cubicBezTo>
                  <a:pt x="695" y="1573"/>
                  <a:pt x="695" y="1573"/>
                  <a:pt x="695" y="1573"/>
                </a:cubicBezTo>
                <a:cubicBezTo>
                  <a:pt x="675" y="1573"/>
                  <a:pt x="659" y="1557"/>
                  <a:pt x="659" y="1536"/>
                </a:cubicBezTo>
                <a:cubicBezTo>
                  <a:pt x="659" y="1500"/>
                  <a:pt x="659" y="1500"/>
                  <a:pt x="659" y="1500"/>
                </a:cubicBezTo>
                <a:cubicBezTo>
                  <a:pt x="659" y="1480"/>
                  <a:pt x="675" y="1463"/>
                  <a:pt x="695" y="1463"/>
                </a:cubicBezTo>
                <a:cubicBezTo>
                  <a:pt x="1098" y="1463"/>
                  <a:pt x="1098" y="1463"/>
                  <a:pt x="1098" y="1463"/>
                </a:cubicBezTo>
                <a:cubicBezTo>
                  <a:pt x="1118" y="1463"/>
                  <a:pt x="1134" y="1480"/>
                  <a:pt x="1134" y="1500"/>
                </a:cubicBezTo>
                <a:cubicBezTo>
                  <a:pt x="1134" y="1536"/>
                  <a:pt x="1134" y="1536"/>
                  <a:pt x="1134" y="1536"/>
                </a:cubicBezTo>
                <a:cubicBezTo>
                  <a:pt x="1134" y="1557"/>
                  <a:pt x="1118" y="1573"/>
                  <a:pt x="1098" y="1573"/>
                </a:cubicBezTo>
                <a:close/>
                <a:moveTo>
                  <a:pt x="1024" y="1902"/>
                </a:moveTo>
                <a:cubicBezTo>
                  <a:pt x="695" y="1902"/>
                  <a:pt x="695" y="1902"/>
                  <a:pt x="695" y="1902"/>
                </a:cubicBezTo>
                <a:cubicBezTo>
                  <a:pt x="675" y="1902"/>
                  <a:pt x="659" y="1886"/>
                  <a:pt x="659" y="1866"/>
                </a:cubicBezTo>
                <a:cubicBezTo>
                  <a:pt x="659" y="1829"/>
                  <a:pt x="659" y="1829"/>
                  <a:pt x="659" y="1829"/>
                </a:cubicBezTo>
                <a:cubicBezTo>
                  <a:pt x="659" y="1809"/>
                  <a:pt x="675" y="1792"/>
                  <a:pt x="695" y="1792"/>
                </a:cubicBezTo>
                <a:cubicBezTo>
                  <a:pt x="1024" y="1792"/>
                  <a:pt x="1024" y="1792"/>
                  <a:pt x="1024" y="1792"/>
                </a:cubicBezTo>
                <a:cubicBezTo>
                  <a:pt x="1045" y="1792"/>
                  <a:pt x="1061" y="1809"/>
                  <a:pt x="1061" y="1829"/>
                </a:cubicBezTo>
                <a:cubicBezTo>
                  <a:pt x="1061" y="1866"/>
                  <a:pt x="1061" y="1866"/>
                  <a:pt x="1061" y="1866"/>
                </a:cubicBezTo>
                <a:cubicBezTo>
                  <a:pt x="1061" y="1886"/>
                  <a:pt x="1045" y="1902"/>
                  <a:pt x="1024" y="1902"/>
                </a:cubicBezTo>
                <a:close/>
                <a:moveTo>
                  <a:pt x="589" y="816"/>
                </a:moveTo>
                <a:cubicBezTo>
                  <a:pt x="454" y="968"/>
                  <a:pt x="454" y="968"/>
                  <a:pt x="454" y="968"/>
                </a:cubicBezTo>
                <a:cubicBezTo>
                  <a:pt x="447" y="975"/>
                  <a:pt x="438" y="979"/>
                  <a:pt x="429" y="979"/>
                </a:cubicBezTo>
                <a:cubicBezTo>
                  <a:pt x="421" y="979"/>
                  <a:pt x="414" y="976"/>
                  <a:pt x="408" y="971"/>
                </a:cubicBezTo>
                <a:cubicBezTo>
                  <a:pt x="324" y="904"/>
                  <a:pt x="324" y="904"/>
                  <a:pt x="324" y="904"/>
                </a:cubicBezTo>
                <a:cubicBezTo>
                  <a:pt x="309" y="893"/>
                  <a:pt x="307" y="871"/>
                  <a:pt x="318" y="857"/>
                </a:cubicBezTo>
                <a:cubicBezTo>
                  <a:pt x="330" y="842"/>
                  <a:pt x="351" y="840"/>
                  <a:pt x="366" y="852"/>
                </a:cubicBezTo>
                <a:cubicBezTo>
                  <a:pt x="425" y="899"/>
                  <a:pt x="425" y="899"/>
                  <a:pt x="425" y="899"/>
                </a:cubicBezTo>
                <a:cubicBezTo>
                  <a:pt x="538" y="771"/>
                  <a:pt x="538" y="771"/>
                  <a:pt x="538" y="771"/>
                </a:cubicBezTo>
                <a:cubicBezTo>
                  <a:pt x="551" y="757"/>
                  <a:pt x="572" y="756"/>
                  <a:pt x="586" y="769"/>
                </a:cubicBezTo>
                <a:cubicBezTo>
                  <a:pt x="600" y="781"/>
                  <a:pt x="601" y="802"/>
                  <a:pt x="589" y="816"/>
                </a:cubicBezTo>
                <a:close/>
                <a:moveTo>
                  <a:pt x="589" y="1141"/>
                </a:moveTo>
                <a:cubicBezTo>
                  <a:pt x="454" y="1293"/>
                  <a:pt x="454" y="1293"/>
                  <a:pt x="454" y="1293"/>
                </a:cubicBezTo>
                <a:cubicBezTo>
                  <a:pt x="447" y="1300"/>
                  <a:pt x="438" y="1304"/>
                  <a:pt x="429" y="1304"/>
                </a:cubicBezTo>
                <a:cubicBezTo>
                  <a:pt x="421" y="1304"/>
                  <a:pt x="414" y="1302"/>
                  <a:pt x="408" y="1297"/>
                </a:cubicBezTo>
                <a:cubicBezTo>
                  <a:pt x="324" y="1230"/>
                  <a:pt x="324" y="1230"/>
                  <a:pt x="324" y="1230"/>
                </a:cubicBezTo>
                <a:cubicBezTo>
                  <a:pt x="309" y="1218"/>
                  <a:pt x="307" y="1197"/>
                  <a:pt x="318" y="1182"/>
                </a:cubicBezTo>
                <a:cubicBezTo>
                  <a:pt x="330" y="1168"/>
                  <a:pt x="351" y="1165"/>
                  <a:pt x="366" y="1177"/>
                </a:cubicBezTo>
                <a:cubicBezTo>
                  <a:pt x="425" y="1224"/>
                  <a:pt x="425" y="1224"/>
                  <a:pt x="425" y="1224"/>
                </a:cubicBezTo>
                <a:cubicBezTo>
                  <a:pt x="538" y="1097"/>
                  <a:pt x="538" y="1097"/>
                  <a:pt x="538" y="1097"/>
                </a:cubicBezTo>
                <a:cubicBezTo>
                  <a:pt x="551" y="1083"/>
                  <a:pt x="572" y="1082"/>
                  <a:pt x="586" y="1094"/>
                </a:cubicBezTo>
                <a:cubicBezTo>
                  <a:pt x="600" y="1106"/>
                  <a:pt x="601" y="1128"/>
                  <a:pt x="589" y="1141"/>
                </a:cubicBezTo>
                <a:close/>
                <a:moveTo>
                  <a:pt x="589" y="1453"/>
                </a:moveTo>
                <a:cubicBezTo>
                  <a:pt x="454" y="1604"/>
                  <a:pt x="454" y="1604"/>
                  <a:pt x="454" y="1604"/>
                </a:cubicBezTo>
                <a:cubicBezTo>
                  <a:pt x="447" y="1612"/>
                  <a:pt x="438" y="1615"/>
                  <a:pt x="429" y="1615"/>
                </a:cubicBezTo>
                <a:cubicBezTo>
                  <a:pt x="421" y="1615"/>
                  <a:pt x="414" y="1613"/>
                  <a:pt x="408" y="1608"/>
                </a:cubicBezTo>
                <a:cubicBezTo>
                  <a:pt x="324" y="1541"/>
                  <a:pt x="324" y="1541"/>
                  <a:pt x="324" y="1541"/>
                </a:cubicBezTo>
                <a:cubicBezTo>
                  <a:pt x="309" y="1529"/>
                  <a:pt x="307" y="1508"/>
                  <a:pt x="318" y="1493"/>
                </a:cubicBezTo>
                <a:cubicBezTo>
                  <a:pt x="330" y="1479"/>
                  <a:pt x="351" y="1476"/>
                  <a:pt x="366" y="1488"/>
                </a:cubicBezTo>
                <a:cubicBezTo>
                  <a:pt x="425" y="1535"/>
                  <a:pt x="425" y="1535"/>
                  <a:pt x="425" y="1535"/>
                </a:cubicBezTo>
                <a:cubicBezTo>
                  <a:pt x="538" y="1408"/>
                  <a:pt x="538" y="1408"/>
                  <a:pt x="538" y="1408"/>
                </a:cubicBezTo>
                <a:cubicBezTo>
                  <a:pt x="551" y="1394"/>
                  <a:pt x="572" y="1393"/>
                  <a:pt x="586" y="1405"/>
                </a:cubicBezTo>
                <a:cubicBezTo>
                  <a:pt x="600" y="1417"/>
                  <a:pt x="601" y="1439"/>
                  <a:pt x="589" y="1453"/>
                </a:cubicBezTo>
                <a:close/>
                <a:moveTo>
                  <a:pt x="589" y="1766"/>
                </a:moveTo>
                <a:cubicBezTo>
                  <a:pt x="454" y="1917"/>
                  <a:pt x="454" y="1917"/>
                  <a:pt x="454" y="1917"/>
                </a:cubicBezTo>
                <a:cubicBezTo>
                  <a:pt x="447" y="1925"/>
                  <a:pt x="438" y="1929"/>
                  <a:pt x="429" y="1929"/>
                </a:cubicBezTo>
                <a:cubicBezTo>
                  <a:pt x="421" y="1929"/>
                  <a:pt x="414" y="1926"/>
                  <a:pt x="408" y="1921"/>
                </a:cubicBezTo>
                <a:cubicBezTo>
                  <a:pt x="324" y="1854"/>
                  <a:pt x="324" y="1854"/>
                  <a:pt x="324" y="1854"/>
                </a:cubicBezTo>
                <a:cubicBezTo>
                  <a:pt x="309" y="1842"/>
                  <a:pt x="307" y="1821"/>
                  <a:pt x="318" y="1807"/>
                </a:cubicBezTo>
                <a:cubicBezTo>
                  <a:pt x="330" y="1792"/>
                  <a:pt x="351" y="1790"/>
                  <a:pt x="366" y="1801"/>
                </a:cubicBezTo>
                <a:cubicBezTo>
                  <a:pt x="425" y="1849"/>
                  <a:pt x="425" y="1849"/>
                  <a:pt x="425" y="1849"/>
                </a:cubicBezTo>
                <a:cubicBezTo>
                  <a:pt x="538" y="1721"/>
                  <a:pt x="538" y="1721"/>
                  <a:pt x="538" y="1721"/>
                </a:cubicBezTo>
                <a:cubicBezTo>
                  <a:pt x="551" y="1707"/>
                  <a:pt x="572" y="1706"/>
                  <a:pt x="586" y="1718"/>
                </a:cubicBezTo>
                <a:cubicBezTo>
                  <a:pt x="600" y="1731"/>
                  <a:pt x="601" y="1752"/>
                  <a:pt x="589" y="1766"/>
                </a:cubicBezTo>
                <a:close/>
              </a:path>
            </a:pathLst>
          </a:custGeom>
          <a:solidFill>
            <a:srgbClr val="00548A"/>
          </a:solidFill>
          <a:ln>
            <a:noFill/>
          </a:ln>
          <a:extLst/>
        </p:spPr>
        <p:txBody>
          <a:bodyPr vert="horz" wrap="square" lIns="91440" tIns="45720" rIns="91440" bIns="45720" numCol="1" anchor="t" anchorCtr="0" compatLnSpc="1">
            <a:prstTxWarp prst="textNoShape">
              <a:avLst/>
            </a:prstTxWarp>
          </a:bodyPr>
          <a:lstStyle/>
          <a:p>
            <a:endParaRPr lang="id-ID" dirty="0"/>
          </a:p>
        </p:txBody>
      </p:sp>
      <p:grpSp>
        <p:nvGrpSpPr>
          <p:cNvPr id="2" name="Group 1">
            <a:extLst>
              <a:ext uri="{FF2B5EF4-FFF2-40B4-BE49-F238E27FC236}">
                <a16:creationId xmlns:a16="http://schemas.microsoft.com/office/drawing/2014/main" id="{E4D58F5B-DD41-6C4C-939F-0911AB79CC96}"/>
              </a:ext>
            </a:extLst>
          </p:cNvPr>
          <p:cNvGrpSpPr/>
          <p:nvPr/>
        </p:nvGrpSpPr>
        <p:grpSpPr>
          <a:xfrm>
            <a:off x="541204" y="2766387"/>
            <a:ext cx="1339620" cy="1318788"/>
            <a:chOff x="1027488" y="2766387"/>
            <a:chExt cx="1339620" cy="1318788"/>
          </a:xfrm>
        </p:grpSpPr>
        <p:grpSp>
          <p:nvGrpSpPr>
            <p:cNvPr id="33" name="Group 32">
              <a:extLst>
                <a:ext uri="{FF2B5EF4-FFF2-40B4-BE49-F238E27FC236}">
                  <a16:creationId xmlns:a16="http://schemas.microsoft.com/office/drawing/2014/main" id="{B0F739D3-7719-6A4F-8D81-D0C5591118E6}"/>
                </a:ext>
              </a:extLst>
            </p:cNvPr>
            <p:cNvGrpSpPr/>
            <p:nvPr/>
          </p:nvGrpSpPr>
          <p:grpSpPr>
            <a:xfrm>
              <a:off x="1515753" y="2766387"/>
              <a:ext cx="851355" cy="663018"/>
              <a:chOff x="1798993" y="3045890"/>
              <a:chExt cx="851355" cy="663018"/>
            </a:xfrm>
          </p:grpSpPr>
          <p:sp>
            <p:nvSpPr>
              <p:cNvPr id="46" name="Freeform 72">
                <a:extLst>
                  <a:ext uri="{FF2B5EF4-FFF2-40B4-BE49-F238E27FC236}">
                    <a16:creationId xmlns:a16="http://schemas.microsoft.com/office/drawing/2014/main" id="{0E1AC59B-9C65-DE46-A79C-DD736EF901D7}"/>
                  </a:ext>
                </a:extLst>
              </p:cNvPr>
              <p:cNvSpPr>
                <a:spLocks noEditPoints="1"/>
              </p:cNvSpPr>
              <p:nvPr/>
            </p:nvSpPr>
            <p:spPr bwMode="auto">
              <a:xfrm rot="975552">
                <a:off x="1899561" y="3045890"/>
                <a:ext cx="663018" cy="663018"/>
              </a:xfrm>
              <a:custGeom>
                <a:avLst/>
                <a:gdLst>
                  <a:gd name="T0" fmla="*/ 96 w 96"/>
                  <a:gd name="T1" fmla="*/ 55 h 96"/>
                  <a:gd name="T2" fmla="*/ 94 w 96"/>
                  <a:gd name="T3" fmla="*/ 58 h 96"/>
                  <a:gd name="T4" fmla="*/ 82 w 96"/>
                  <a:gd name="T5" fmla="*/ 59 h 96"/>
                  <a:gd name="T6" fmla="*/ 80 w 96"/>
                  <a:gd name="T7" fmla="*/ 65 h 96"/>
                  <a:gd name="T8" fmla="*/ 86 w 96"/>
                  <a:gd name="T9" fmla="*/ 74 h 96"/>
                  <a:gd name="T10" fmla="*/ 87 w 96"/>
                  <a:gd name="T11" fmla="*/ 75 h 96"/>
                  <a:gd name="T12" fmla="*/ 87 w 96"/>
                  <a:gd name="T13" fmla="*/ 77 h 96"/>
                  <a:gd name="T14" fmla="*/ 74 w 96"/>
                  <a:gd name="T15" fmla="*/ 88 h 96"/>
                  <a:gd name="T16" fmla="*/ 73 w 96"/>
                  <a:gd name="T17" fmla="*/ 87 h 96"/>
                  <a:gd name="T18" fmla="*/ 64 w 96"/>
                  <a:gd name="T19" fmla="*/ 81 h 96"/>
                  <a:gd name="T20" fmla="*/ 59 w 96"/>
                  <a:gd name="T21" fmla="*/ 83 h 96"/>
                  <a:gd name="T22" fmla="*/ 57 w 96"/>
                  <a:gd name="T23" fmla="*/ 95 h 96"/>
                  <a:gd name="T24" fmla="*/ 54 w 96"/>
                  <a:gd name="T25" fmla="*/ 96 h 96"/>
                  <a:gd name="T26" fmla="*/ 41 w 96"/>
                  <a:gd name="T27" fmla="*/ 96 h 96"/>
                  <a:gd name="T28" fmla="*/ 38 w 96"/>
                  <a:gd name="T29" fmla="*/ 94 h 96"/>
                  <a:gd name="T30" fmla="*/ 37 w 96"/>
                  <a:gd name="T31" fmla="*/ 83 h 96"/>
                  <a:gd name="T32" fmla="*/ 31 w 96"/>
                  <a:gd name="T33" fmla="*/ 81 h 96"/>
                  <a:gd name="T34" fmla="*/ 22 w 96"/>
                  <a:gd name="T35" fmla="*/ 87 h 96"/>
                  <a:gd name="T36" fmla="*/ 21 w 96"/>
                  <a:gd name="T37" fmla="*/ 88 h 96"/>
                  <a:gd name="T38" fmla="*/ 19 w 96"/>
                  <a:gd name="T39" fmla="*/ 87 h 96"/>
                  <a:gd name="T40" fmla="*/ 9 w 96"/>
                  <a:gd name="T41" fmla="*/ 77 h 96"/>
                  <a:gd name="T42" fmla="*/ 8 w 96"/>
                  <a:gd name="T43" fmla="*/ 75 h 96"/>
                  <a:gd name="T44" fmla="*/ 9 w 96"/>
                  <a:gd name="T45" fmla="*/ 74 h 96"/>
                  <a:gd name="T46" fmla="*/ 15 w 96"/>
                  <a:gd name="T47" fmla="*/ 65 h 96"/>
                  <a:gd name="T48" fmla="*/ 13 w 96"/>
                  <a:gd name="T49" fmla="*/ 59 h 96"/>
                  <a:gd name="T50" fmla="*/ 1 w 96"/>
                  <a:gd name="T51" fmla="*/ 57 h 96"/>
                  <a:gd name="T52" fmla="*/ 0 w 96"/>
                  <a:gd name="T53" fmla="*/ 55 h 96"/>
                  <a:gd name="T54" fmla="*/ 0 w 96"/>
                  <a:gd name="T55" fmla="*/ 41 h 96"/>
                  <a:gd name="T56" fmla="*/ 1 w 96"/>
                  <a:gd name="T57" fmla="*/ 39 h 96"/>
                  <a:gd name="T58" fmla="*/ 13 w 96"/>
                  <a:gd name="T59" fmla="*/ 37 h 96"/>
                  <a:gd name="T60" fmla="*/ 15 w 96"/>
                  <a:gd name="T61" fmla="*/ 32 h 96"/>
                  <a:gd name="T62" fmla="*/ 9 w 96"/>
                  <a:gd name="T63" fmla="*/ 23 h 96"/>
                  <a:gd name="T64" fmla="*/ 8 w 96"/>
                  <a:gd name="T65" fmla="*/ 22 h 96"/>
                  <a:gd name="T66" fmla="*/ 9 w 96"/>
                  <a:gd name="T67" fmla="*/ 20 h 96"/>
                  <a:gd name="T68" fmla="*/ 21 w 96"/>
                  <a:gd name="T69" fmla="*/ 9 h 96"/>
                  <a:gd name="T70" fmla="*/ 22 w 96"/>
                  <a:gd name="T71" fmla="*/ 10 h 96"/>
                  <a:gd name="T72" fmla="*/ 31 w 96"/>
                  <a:gd name="T73" fmla="*/ 16 h 96"/>
                  <a:gd name="T74" fmla="*/ 37 w 96"/>
                  <a:gd name="T75" fmla="*/ 14 h 96"/>
                  <a:gd name="T76" fmla="*/ 38 w 96"/>
                  <a:gd name="T77" fmla="*/ 2 h 96"/>
                  <a:gd name="T78" fmla="*/ 41 w 96"/>
                  <a:gd name="T79" fmla="*/ 0 h 96"/>
                  <a:gd name="T80" fmla="*/ 54 w 96"/>
                  <a:gd name="T81" fmla="*/ 0 h 96"/>
                  <a:gd name="T82" fmla="*/ 57 w 96"/>
                  <a:gd name="T83" fmla="*/ 2 h 96"/>
                  <a:gd name="T84" fmla="*/ 58 w 96"/>
                  <a:gd name="T85" fmla="*/ 14 h 96"/>
                  <a:gd name="T86" fmla="*/ 64 w 96"/>
                  <a:gd name="T87" fmla="*/ 16 h 96"/>
                  <a:gd name="T88" fmla="*/ 73 w 96"/>
                  <a:gd name="T89" fmla="*/ 9 h 96"/>
                  <a:gd name="T90" fmla="*/ 74 w 96"/>
                  <a:gd name="T91" fmla="*/ 9 h 96"/>
                  <a:gd name="T92" fmla="*/ 76 w 96"/>
                  <a:gd name="T93" fmla="*/ 10 h 96"/>
                  <a:gd name="T94" fmla="*/ 86 w 96"/>
                  <a:gd name="T95" fmla="*/ 20 h 96"/>
                  <a:gd name="T96" fmla="*/ 87 w 96"/>
                  <a:gd name="T97" fmla="*/ 22 h 96"/>
                  <a:gd name="T98" fmla="*/ 86 w 96"/>
                  <a:gd name="T99" fmla="*/ 23 h 96"/>
                  <a:gd name="T100" fmla="*/ 80 w 96"/>
                  <a:gd name="T101" fmla="*/ 31 h 96"/>
                  <a:gd name="T102" fmla="*/ 82 w 96"/>
                  <a:gd name="T103" fmla="*/ 38 h 96"/>
                  <a:gd name="T104" fmla="*/ 94 w 96"/>
                  <a:gd name="T105" fmla="*/ 39 h 96"/>
                  <a:gd name="T106" fmla="*/ 96 w 96"/>
                  <a:gd name="T107" fmla="*/ 42 h 96"/>
                  <a:gd name="T108" fmla="*/ 96 w 96"/>
                  <a:gd name="T109" fmla="*/ 55 h 96"/>
                  <a:gd name="T110" fmla="*/ 48 w 96"/>
                  <a:gd name="T111" fmla="*/ 32 h 96"/>
                  <a:gd name="T112" fmla="*/ 32 w 96"/>
                  <a:gd name="T113" fmla="*/ 48 h 96"/>
                  <a:gd name="T114" fmla="*/ 48 w 96"/>
                  <a:gd name="T115" fmla="*/ 64 h 96"/>
                  <a:gd name="T116" fmla="*/ 64 w 96"/>
                  <a:gd name="T117" fmla="*/ 48 h 96"/>
                  <a:gd name="T118" fmla="*/ 48 w 96"/>
                  <a:gd name="T1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96">
                    <a:moveTo>
                      <a:pt x="96" y="55"/>
                    </a:moveTo>
                    <a:cubicBezTo>
                      <a:pt x="96" y="56"/>
                      <a:pt x="95" y="58"/>
                      <a:pt x="94" y="58"/>
                    </a:cubicBezTo>
                    <a:cubicBezTo>
                      <a:pt x="82" y="59"/>
                      <a:pt x="82" y="59"/>
                      <a:pt x="82" y="59"/>
                    </a:cubicBezTo>
                    <a:cubicBezTo>
                      <a:pt x="82" y="61"/>
                      <a:pt x="81" y="63"/>
                      <a:pt x="80" y="65"/>
                    </a:cubicBezTo>
                    <a:cubicBezTo>
                      <a:pt x="82" y="68"/>
                      <a:pt x="84" y="71"/>
                      <a:pt x="86" y="74"/>
                    </a:cubicBezTo>
                    <a:cubicBezTo>
                      <a:pt x="87" y="74"/>
                      <a:pt x="87" y="75"/>
                      <a:pt x="87" y="75"/>
                    </a:cubicBezTo>
                    <a:cubicBezTo>
                      <a:pt x="87" y="76"/>
                      <a:pt x="87" y="76"/>
                      <a:pt x="87" y="77"/>
                    </a:cubicBezTo>
                    <a:cubicBezTo>
                      <a:pt x="85" y="79"/>
                      <a:pt x="77" y="88"/>
                      <a:pt x="74" y="88"/>
                    </a:cubicBezTo>
                    <a:cubicBezTo>
                      <a:pt x="74" y="88"/>
                      <a:pt x="73" y="88"/>
                      <a:pt x="73" y="87"/>
                    </a:cubicBezTo>
                    <a:cubicBezTo>
                      <a:pt x="64" y="81"/>
                      <a:pt x="64" y="81"/>
                      <a:pt x="64" y="81"/>
                    </a:cubicBezTo>
                    <a:cubicBezTo>
                      <a:pt x="62" y="82"/>
                      <a:pt x="60" y="82"/>
                      <a:pt x="59" y="83"/>
                    </a:cubicBezTo>
                    <a:cubicBezTo>
                      <a:pt x="58" y="87"/>
                      <a:pt x="58" y="91"/>
                      <a:pt x="57" y="95"/>
                    </a:cubicBezTo>
                    <a:cubicBezTo>
                      <a:pt x="56" y="96"/>
                      <a:pt x="56" y="96"/>
                      <a:pt x="54" y="96"/>
                    </a:cubicBezTo>
                    <a:cubicBezTo>
                      <a:pt x="41" y="96"/>
                      <a:pt x="41" y="96"/>
                      <a:pt x="41" y="96"/>
                    </a:cubicBezTo>
                    <a:cubicBezTo>
                      <a:pt x="40" y="96"/>
                      <a:pt x="39" y="96"/>
                      <a:pt x="38" y="94"/>
                    </a:cubicBezTo>
                    <a:cubicBezTo>
                      <a:pt x="37" y="83"/>
                      <a:pt x="37" y="83"/>
                      <a:pt x="37" y="83"/>
                    </a:cubicBezTo>
                    <a:cubicBezTo>
                      <a:pt x="35" y="82"/>
                      <a:pt x="33" y="82"/>
                      <a:pt x="31" y="81"/>
                    </a:cubicBezTo>
                    <a:cubicBezTo>
                      <a:pt x="22" y="87"/>
                      <a:pt x="22" y="87"/>
                      <a:pt x="22" y="87"/>
                    </a:cubicBezTo>
                    <a:cubicBezTo>
                      <a:pt x="22" y="88"/>
                      <a:pt x="21" y="88"/>
                      <a:pt x="21" y="88"/>
                    </a:cubicBezTo>
                    <a:cubicBezTo>
                      <a:pt x="20" y="88"/>
                      <a:pt x="20" y="88"/>
                      <a:pt x="19" y="87"/>
                    </a:cubicBezTo>
                    <a:cubicBezTo>
                      <a:pt x="16" y="84"/>
                      <a:pt x="11" y="80"/>
                      <a:pt x="9" y="77"/>
                    </a:cubicBezTo>
                    <a:cubicBezTo>
                      <a:pt x="8" y="76"/>
                      <a:pt x="8" y="76"/>
                      <a:pt x="8" y="75"/>
                    </a:cubicBezTo>
                    <a:cubicBezTo>
                      <a:pt x="8" y="75"/>
                      <a:pt x="9" y="74"/>
                      <a:pt x="9" y="74"/>
                    </a:cubicBezTo>
                    <a:cubicBezTo>
                      <a:pt x="11" y="71"/>
                      <a:pt x="13" y="68"/>
                      <a:pt x="15" y="65"/>
                    </a:cubicBezTo>
                    <a:cubicBezTo>
                      <a:pt x="14" y="63"/>
                      <a:pt x="13" y="61"/>
                      <a:pt x="13" y="59"/>
                    </a:cubicBezTo>
                    <a:cubicBezTo>
                      <a:pt x="1" y="57"/>
                      <a:pt x="1" y="57"/>
                      <a:pt x="1" y="57"/>
                    </a:cubicBezTo>
                    <a:cubicBezTo>
                      <a:pt x="0" y="57"/>
                      <a:pt x="0" y="56"/>
                      <a:pt x="0" y="55"/>
                    </a:cubicBezTo>
                    <a:cubicBezTo>
                      <a:pt x="0" y="41"/>
                      <a:pt x="0" y="41"/>
                      <a:pt x="0" y="41"/>
                    </a:cubicBezTo>
                    <a:cubicBezTo>
                      <a:pt x="0" y="40"/>
                      <a:pt x="0" y="39"/>
                      <a:pt x="1" y="39"/>
                    </a:cubicBezTo>
                    <a:cubicBezTo>
                      <a:pt x="13" y="37"/>
                      <a:pt x="13" y="37"/>
                      <a:pt x="13" y="37"/>
                    </a:cubicBezTo>
                    <a:cubicBezTo>
                      <a:pt x="14" y="35"/>
                      <a:pt x="14" y="33"/>
                      <a:pt x="15" y="32"/>
                    </a:cubicBezTo>
                    <a:cubicBezTo>
                      <a:pt x="13" y="29"/>
                      <a:pt x="11" y="26"/>
                      <a:pt x="9" y="23"/>
                    </a:cubicBezTo>
                    <a:cubicBezTo>
                      <a:pt x="8" y="23"/>
                      <a:pt x="8" y="22"/>
                      <a:pt x="8" y="22"/>
                    </a:cubicBezTo>
                    <a:cubicBezTo>
                      <a:pt x="8" y="21"/>
                      <a:pt x="8" y="21"/>
                      <a:pt x="9" y="20"/>
                    </a:cubicBezTo>
                    <a:cubicBezTo>
                      <a:pt x="10" y="18"/>
                      <a:pt x="19" y="9"/>
                      <a:pt x="21" y="9"/>
                    </a:cubicBezTo>
                    <a:cubicBezTo>
                      <a:pt x="21" y="9"/>
                      <a:pt x="22" y="9"/>
                      <a:pt x="22" y="10"/>
                    </a:cubicBezTo>
                    <a:cubicBezTo>
                      <a:pt x="31" y="16"/>
                      <a:pt x="31" y="16"/>
                      <a:pt x="31" y="16"/>
                    </a:cubicBezTo>
                    <a:cubicBezTo>
                      <a:pt x="33" y="15"/>
                      <a:pt x="35" y="14"/>
                      <a:pt x="37" y="14"/>
                    </a:cubicBezTo>
                    <a:cubicBezTo>
                      <a:pt x="37" y="10"/>
                      <a:pt x="37" y="6"/>
                      <a:pt x="38" y="2"/>
                    </a:cubicBezTo>
                    <a:cubicBezTo>
                      <a:pt x="39" y="1"/>
                      <a:pt x="40" y="0"/>
                      <a:pt x="41" y="0"/>
                    </a:cubicBezTo>
                    <a:cubicBezTo>
                      <a:pt x="54" y="0"/>
                      <a:pt x="54" y="0"/>
                      <a:pt x="54" y="0"/>
                    </a:cubicBezTo>
                    <a:cubicBezTo>
                      <a:pt x="56" y="0"/>
                      <a:pt x="57" y="1"/>
                      <a:pt x="57" y="2"/>
                    </a:cubicBezTo>
                    <a:cubicBezTo>
                      <a:pt x="58" y="14"/>
                      <a:pt x="58" y="14"/>
                      <a:pt x="58" y="14"/>
                    </a:cubicBezTo>
                    <a:cubicBezTo>
                      <a:pt x="60" y="14"/>
                      <a:pt x="62" y="15"/>
                      <a:pt x="64" y="16"/>
                    </a:cubicBezTo>
                    <a:cubicBezTo>
                      <a:pt x="73" y="9"/>
                      <a:pt x="73" y="9"/>
                      <a:pt x="73" y="9"/>
                    </a:cubicBezTo>
                    <a:cubicBezTo>
                      <a:pt x="73" y="9"/>
                      <a:pt x="74" y="9"/>
                      <a:pt x="74" y="9"/>
                    </a:cubicBezTo>
                    <a:cubicBezTo>
                      <a:pt x="75" y="9"/>
                      <a:pt x="76" y="9"/>
                      <a:pt x="76" y="10"/>
                    </a:cubicBezTo>
                    <a:cubicBezTo>
                      <a:pt x="79" y="13"/>
                      <a:pt x="84" y="16"/>
                      <a:pt x="86" y="20"/>
                    </a:cubicBezTo>
                    <a:cubicBezTo>
                      <a:pt x="87" y="21"/>
                      <a:pt x="87" y="21"/>
                      <a:pt x="87" y="22"/>
                    </a:cubicBezTo>
                    <a:cubicBezTo>
                      <a:pt x="87" y="22"/>
                      <a:pt x="87" y="23"/>
                      <a:pt x="86" y="23"/>
                    </a:cubicBezTo>
                    <a:cubicBezTo>
                      <a:pt x="84" y="26"/>
                      <a:pt x="82" y="29"/>
                      <a:pt x="80" y="31"/>
                    </a:cubicBezTo>
                    <a:cubicBezTo>
                      <a:pt x="81" y="33"/>
                      <a:pt x="82" y="36"/>
                      <a:pt x="82" y="38"/>
                    </a:cubicBezTo>
                    <a:cubicBezTo>
                      <a:pt x="94" y="39"/>
                      <a:pt x="94" y="39"/>
                      <a:pt x="94" y="39"/>
                    </a:cubicBezTo>
                    <a:cubicBezTo>
                      <a:pt x="95" y="40"/>
                      <a:pt x="96" y="41"/>
                      <a:pt x="96" y="42"/>
                    </a:cubicBezTo>
                    <a:lnTo>
                      <a:pt x="96" y="55"/>
                    </a:lnTo>
                    <a:close/>
                    <a:moveTo>
                      <a:pt x="48" y="32"/>
                    </a:moveTo>
                    <a:cubicBezTo>
                      <a:pt x="39" y="32"/>
                      <a:pt x="32" y="40"/>
                      <a:pt x="32" y="48"/>
                    </a:cubicBezTo>
                    <a:cubicBezTo>
                      <a:pt x="32" y="57"/>
                      <a:pt x="39" y="64"/>
                      <a:pt x="48" y="64"/>
                    </a:cubicBezTo>
                    <a:cubicBezTo>
                      <a:pt x="56" y="64"/>
                      <a:pt x="64" y="57"/>
                      <a:pt x="64" y="48"/>
                    </a:cubicBezTo>
                    <a:cubicBezTo>
                      <a:pt x="64" y="40"/>
                      <a:pt x="56" y="32"/>
                      <a:pt x="48"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7" name="Oval 46">
                <a:extLst>
                  <a:ext uri="{FF2B5EF4-FFF2-40B4-BE49-F238E27FC236}">
                    <a16:creationId xmlns:a16="http://schemas.microsoft.com/office/drawing/2014/main" id="{96D23F4E-4678-D14D-94DF-8DA3249E0559}"/>
                  </a:ext>
                </a:extLst>
              </p:cNvPr>
              <p:cNvSpPr/>
              <p:nvPr/>
            </p:nvSpPr>
            <p:spPr>
              <a:xfrm rot="975552">
                <a:off x="2019009" y="3166912"/>
                <a:ext cx="419206" cy="4192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B4C3A352-2A59-1647-B5D4-EB93204ED171}"/>
                  </a:ext>
                </a:extLst>
              </p:cNvPr>
              <p:cNvSpPr txBox="1"/>
              <p:nvPr/>
            </p:nvSpPr>
            <p:spPr>
              <a:xfrm>
                <a:off x="1798993" y="3261104"/>
                <a:ext cx="851355" cy="215444"/>
              </a:xfrm>
              <a:prstGeom prst="rect">
                <a:avLst/>
              </a:prstGeom>
              <a:noFill/>
            </p:spPr>
            <p:txBody>
              <a:bodyPr wrap="square" rtlCol="0">
                <a:spAutoFit/>
              </a:bodyPr>
              <a:lstStyle/>
              <a:p>
                <a:pPr algn="ctr"/>
                <a:r>
                  <a:rPr lang="en-US" sz="800" dirty="0">
                    <a:solidFill>
                      <a:schemeClr val="tx1">
                        <a:lumMod val="65000"/>
                        <a:lumOff val="35000"/>
                      </a:schemeClr>
                    </a:solidFill>
                    <a:latin typeface="Meta Offc Pro Normal" panose="020B0504030101020102" pitchFamily="34" charset="0"/>
                    <a:cs typeface="Arial" panose="020B0604020202020204" pitchFamily="34" charset="0"/>
                  </a:rPr>
                  <a:t>Analytics</a:t>
                </a:r>
                <a:endParaRPr lang="id-ID" sz="800" dirty="0">
                  <a:solidFill>
                    <a:schemeClr val="tx1">
                      <a:lumMod val="65000"/>
                      <a:lumOff val="35000"/>
                    </a:schemeClr>
                  </a:solidFill>
                  <a:latin typeface="Meta Offc Pro Normal" panose="020B0504030101020102" pitchFamily="34" charset="0"/>
                  <a:cs typeface="Arial" panose="020B0604020202020204" pitchFamily="34" charset="0"/>
                </a:endParaRPr>
              </a:p>
            </p:txBody>
          </p:sp>
        </p:grpSp>
        <p:grpSp>
          <p:nvGrpSpPr>
            <p:cNvPr id="37" name="Group 36">
              <a:extLst>
                <a:ext uri="{FF2B5EF4-FFF2-40B4-BE49-F238E27FC236}">
                  <a16:creationId xmlns:a16="http://schemas.microsoft.com/office/drawing/2014/main" id="{E56C6124-FFEF-EF48-B450-4DE0D20BCA61}"/>
                </a:ext>
              </a:extLst>
            </p:cNvPr>
            <p:cNvGrpSpPr/>
            <p:nvPr/>
          </p:nvGrpSpPr>
          <p:grpSpPr>
            <a:xfrm>
              <a:off x="1664428" y="3422157"/>
              <a:ext cx="663018" cy="663018"/>
              <a:chOff x="1947668" y="3701660"/>
              <a:chExt cx="663018" cy="663018"/>
            </a:xfrm>
          </p:grpSpPr>
          <p:sp>
            <p:nvSpPr>
              <p:cNvPr id="43" name="Freeform 72">
                <a:extLst>
                  <a:ext uri="{FF2B5EF4-FFF2-40B4-BE49-F238E27FC236}">
                    <a16:creationId xmlns:a16="http://schemas.microsoft.com/office/drawing/2014/main" id="{B4FE2CDF-8F82-E441-96C3-3904013FB75D}"/>
                  </a:ext>
                </a:extLst>
              </p:cNvPr>
              <p:cNvSpPr>
                <a:spLocks noEditPoints="1"/>
              </p:cNvSpPr>
              <p:nvPr/>
            </p:nvSpPr>
            <p:spPr bwMode="auto">
              <a:xfrm rot="21238551">
                <a:off x="1947668" y="3701660"/>
                <a:ext cx="663018" cy="663018"/>
              </a:xfrm>
              <a:custGeom>
                <a:avLst/>
                <a:gdLst>
                  <a:gd name="T0" fmla="*/ 96 w 96"/>
                  <a:gd name="T1" fmla="*/ 55 h 96"/>
                  <a:gd name="T2" fmla="*/ 94 w 96"/>
                  <a:gd name="T3" fmla="*/ 58 h 96"/>
                  <a:gd name="T4" fmla="*/ 82 w 96"/>
                  <a:gd name="T5" fmla="*/ 59 h 96"/>
                  <a:gd name="T6" fmla="*/ 80 w 96"/>
                  <a:gd name="T7" fmla="*/ 65 h 96"/>
                  <a:gd name="T8" fmla="*/ 86 w 96"/>
                  <a:gd name="T9" fmla="*/ 74 h 96"/>
                  <a:gd name="T10" fmla="*/ 87 w 96"/>
                  <a:gd name="T11" fmla="*/ 75 h 96"/>
                  <a:gd name="T12" fmla="*/ 87 w 96"/>
                  <a:gd name="T13" fmla="*/ 77 h 96"/>
                  <a:gd name="T14" fmla="*/ 74 w 96"/>
                  <a:gd name="T15" fmla="*/ 88 h 96"/>
                  <a:gd name="T16" fmla="*/ 73 w 96"/>
                  <a:gd name="T17" fmla="*/ 87 h 96"/>
                  <a:gd name="T18" fmla="*/ 64 w 96"/>
                  <a:gd name="T19" fmla="*/ 81 h 96"/>
                  <a:gd name="T20" fmla="*/ 59 w 96"/>
                  <a:gd name="T21" fmla="*/ 83 h 96"/>
                  <a:gd name="T22" fmla="*/ 57 w 96"/>
                  <a:gd name="T23" fmla="*/ 95 h 96"/>
                  <a:gd name="T24" fmla="*/ 54 w 96"/>
                  <a:gd name="T25" fmla="*/ 96 h 96"/>
                  <a:gd name="T26" fmla="*/ 41 w 96"/>
                  <a:gd name="T27" fmla="*/ 96 h 96"/>
                  <a:gd name="T28" fmla="*/ 38 w 96"/>
                  <a:gd name="T29" fmla="*/ 94 h 96"/>
                  <a:gd name="T30" fmla="*/ 37 w 96"/>
                  <a:gd name="T31" fmla="*/ 83 h 96"/>
                  <a:gd name="T32" fmla="*/ 31 w 96"/>
                  <a:gd name="T33" fmla="*/ 81 h 96"/>
                  <a:gd name="T34" fmla="*/ 22 w 96"/>
                  <a:gd name="T35" fmla="*/ 87 h 96"/>
                  <a:gd name="T36" fmla="*/ 21 w 96"/>
                  <a:gd name="T37" fmla="*/ 88 h 96"/>
                  <a:gd name="T38" fmla="*/ 19 w 96"/>
                  <a:gd name="T39" fmla="*/ 87 h 96"/>
                  <a:gd name="T40" fmla="*/ 9 w 96"/>
                  <a:gd name="T41" fmla="*/ 77 h 96"/>
                  <a:gd name="T42" fmla="*/ 8 w 96"/>
                  <a:gd name="T43" fmla="*/ 75 h 96"/>
                  <a:gd name="T44" fmla="*/ 9 w 96"/>
                  <a:gd name="T45" fmla="*/ 74 h 96"/>
                  <a:gd name="T46" fmla="*/ 15 w 96"/>
                  <a:gd name="T47" fmla="*/ 65 h 96"/>
                  <a:gd name="T48" fmla="*/ 13 w 96"/>
                  <a:gd name="T49" fmla="*/ 59 h 96"/>
                  <a:gd name="T50" fmla="*/ 1 w 96"/>
                  <a:gd name="T51" fmla="*/ 57 h 96"/>
                  <a:gd name="T52" fmla="*/ 0 w 96"/>
                  <a:gd name="T53" fmla="*/ 55 h 96"/>
                  <a:gd name="T54" fmla="*/ 0 w 96"/>
                  <a:gd name="T55" fmla="*/ 41 h 96"/>
                  <a:gd name="T56" fmla="*/ 1 w 96"/>
                  <a:gd name="T57" fmla="*/ 39 h 96"/>
                  <a:gd name="T58" fmla="*/ 13 w 96"/>
                  <a:gd name="T59" fmla="*/ 37 h 96"/>
                  <a:gd name="T60" fmla="*/ 15 w 96"/>
                  <a:gd name="T61" fmla="*/ 32 h 96"/>
                  <a:gd name="T62" fmla="*/ 9 w 96"/>
                  <a:gd name="T63" fmla="*/ 23 h 96"/>
                  <a:gd name="T64" fmla="*/ 8 w 96"/>
                  <a:gd name="T65" fmla="*/ 22 h 96"/>
                  <a:gd name="T66" fmla="*/ 9 w 96"/>
                  <a:gd name="T67" fmla="*/ 20 h 96"/>
                  <a:gd name="T68" fmla="*/ 21 w 96"/>
                  <a:gd name="T69" fmla="*/ 9 h 96"/>
                  <a:gd name="T70" fmla="*/ 22 w 96"/>
                  <a:gd name="T71" fmla="*/ 10 h 96"/>
                  <a:gd name="T72" fmla="*/ 31 w 96"/>
                  <a:gd name="T73" fmla="*/ 16 h 96"/>
                  <a:gd name="T74" fmla="*/ 37 w 96"/>
                  <a:gd name="T75" fmla="*/ 14 h 96"/>
                  <a:gd name="T76" fmla="*/ 38 w 96"/>
                  <a:gd name="T77" fmla="*/ 2 h 96"/>
                  <a:gd name="T78" fmla="*/ 41 w 96"/>
                  <a:gd name="T79" fmla="*/ 0 h 96"/>
                  <a:gd name="T80" fmla="*/ 54 w 96"/>
                  <a:gd name="T81" fmla="*/ 0 h 96"/>
                  <a:gd name="T82" fmla="*/ 57 w 96"/>
                  <a:gd name="T83" fmla="*/ 2 h 96"/>
                  <a:gd name="T84" fmla="*/ 58 w 96"/>
                  <a:gd name="T85" fmla="*/ 14 h 96"/>
                  <a:gd name="T86" fmla="*/ 64 w 96"/>
                  <a:gd name="T87" fmla="*/ 16 h 96"/>
                  <a:gd name="T88" fmla="*/ 73 w 96"/>
                  <a:gd name="T89" fmla="*/ 9 h 96"/>
                  <a:gd name="T90" fmla="*/ 74 w 96"/>
                  <a:gd name="T91" fmla="*/ 9 h 96"/>
                  <a:gd name="T92" fmla="*/ 76 w 96"/>
                  <a:gd name="T93" fmla="*/ 10 h 96"/>
                  <a:gd name="T94" fmla="*/ 86 w 96"/>
                  <a:gd name="T95" fmla="*/ 20 h 96"/>
                  <a:gd name="T96" fmla="*/ 87 w 96"/>
                  <a:gd name="T97" fmla="*/ 22 h 96"/>
                  <a:gd name="T98" fmla="*/ 86 w 96"/>
                  <a:gd name="T99" fmla="*/ 23 h 96"/>
                  <a:gd name="T100" fmla="*/ 80 w 96"/>
                  <a:gd name="T101" fmla="*/ 31 h 96"/>
                  <a:gd name="T102" fmla="*/ 82 w 96"/>
                  <a:gd name="T103" fmla="*/ 38 h 96"/>
                  <a:gd name="T104" fmla="*/ 94 w 96"/>
                  <a:gd name="T105" fmla="*/ 39 h 96"/>
                  <a:gd name="T106" fmla="*/ 96 w 96"/>
                  <a:gd name="T107" fmla="*/ 42 h 96"/>
                  <a:gd name="T108" fmla="*/ 96 w 96"/>
                  <a:gd name="T109" fmla="*/ 55 h 96"/>
                  <a:gd name="T110" fmla="*/ 48 w 96"/>
                  <a:gd name="T111" fmla="*/ 32 h 96"/>
                  <a:gd name="T112" fmla="*/ 32 w 96"/>
                  <a:gd name="T113" fmla="*/ 48 h 96"/>
                  <a:gd name="T114" fmla="*/ 48 w 96"/>
                  <a:gd name="T115" fmla="*/ 64 h 96"/>
                  <a:gd name="T116" fmla="*/ 64 w 96"/>
                  <a:gd name="T117" fmla="*/ 48 h 96"/>
                  <a:gd name="T118" fmla="*/ 48 w 96"/>
                  <a:gd name="T1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96">
                    <a:moveTo>
                      <a:pt x="96" y="55"/>
                    </a:moveTo>
                    <a:cubicBezTo>
                      <a:pt x="96" y="56"/>
                      <a:pt x="95" y="58"/>
                      <a:pt x="94" y="58"/>
                    </a:cubicBezTo>
                    <a:cubicBezTo>
                      <a:pt x="82" y="59"/>
                      <a:pt x="82" y="59"/>
                      <a:pt x="82" y="59"/>
                    </a:cubicBezTo>
                    <a:cubicBezTo>
                      <a:pt x="82" y="61"/>
                      <a:pt x="81" y="63"/>
                      <a:pt x="80" y="65"/>
                    </a:cubicBezTo>
                    <a:cubicBezTo>
                      <a:pt x="82" y="68"/>
                      <a:pt x="84" y="71"/>
                      <a:pt x="86" y="74"/>
                    </a:cubicBezTo>
                    <a:cubicBezTo>
                      <a:pt x="87" y="74"/>
                      <a:pt x="87" y="75"/>
                      <a:pt x="87" y="75"/>
                    </a:cubicBezTo>
                    <a:cubicBezTo>
                      <a:pt x="87" y="76"/>
                      <a:pt x="87" y="76"/>
                      <a:pt x="87" y="77"/>
                    </a:cubicBezTo>
                    <a:cubicBezTo>
                      <a:pt x="85" y="79"/>
                      <a:pt x="77" y="88"/>
                      <a:pt x="74" y="88"/>
                    </a:cubicBezTo>
                    <a:cubicBezTo>
                      <a:pt x="74" y="88"/>
                      <a:pt x="73" y="88"/>
                      <a:pt x="73" y="87"/>
                    </a:cubicBezTo>
                    <a:cubicBezTo>
                      <a:pt x="64" y="81"/>
                      <a:pt x="64" y="81"/>
                      <a:pt x="64" y="81"/>
                    </a:cubicBezTo>
                    <a:cubicBezTo>
                      <a:pt x="62" y="82"/>
                      <a:pt x="60" y="82"/>
                      <a:pt x="59" y="83"/>
                    </a:cubicBezTo>
                    <a:cubicBezTo>
                      <a:pt x="58" y="87"/>
                      <a:pt x="58" y="91"/>
                      <a:pt x="57" y="95"/>
                    </a:cubicBezTo>
                    <a:cubicBezTo>
                      <a:pt x="56" y="96"/>
                      <a:pt x="56" y="96"/>
                      <a:pt x="54" y="96"/>
                    </a:cubicBezTo>
                    <a:cubicBezTo>
                      <a:pt x="41" y="96"/>
                      <a:pt x="41" y="96"/>
                      <a:pt x="41" y="96"/>
                    </a:cubicBezTo>
                    <a:cubicBezTo>
                      <a:pt x="40" y="96"/>
                      <a:pt x="39" y="96"/>
                      <a:pt x="38" y="94"/>
                    </a:cubicBezTo>
                    <a:cubicBezTo>
                      <a:pt x="37" y="83"/>
                      <a:pt x="37" y="83"/>
                      <a:pt x="37" y="83"/>
                    </a:cubicBezTo>
                    <a:cubicBezTo>
                      <a:pt x="35" y="82"/>
                      <a:pt x="33" y="82"/>
                      <a:pt x="31" y="81"/>
                    </a:cubicBezTo>
                    <a:cubicBezTo>
                      <a:pt x="22" y="87"/>
                      <a:pt x="22" y="87"/>
                      <a:pt x="22" y="87"/>
                    </a:cubicBezTo>
                    <a:cubicBezTo>
                      <a:pt x="22" y="88"/>
                      <a:pt x="21" y="88"/>
                      <a:pt x="21" y="88"/>
                    </a:cubicBezTo>
                    <a:cubicBezTo>
                      <a:pt x="20" y="88"/>
                      <a:pt x="20" y="88"/>
                      <a:pt x="19" y="87"/>
                    </a:cubicBezTo>
                    <a:cubicBezTo>
                      <a:pt x="16" y="84"/>
                      <a:pt x="11" y="80"/>
                      <a:pt x="9" y="77"/>
                    </a:cubicBezTo>
                    <a:cubicBezTo>
                      <a:pt x="8" y="76"/>
                      <a:pt x="8" y="76"/>
                      <a:pt x="8" y="75"/>
                    </a:cubicBezTo>
                    <a:cubicBezTo>
                      <a:pt x="8" y="75"/>
                      <a:pt x="9" y="74"/>
                      <a:pt x="9" y="74"/>
                    </a:cubicBezTo>
                    <a:cubicBezTo>
                      <a:pt x="11" y="71"/>
                      <a:pt x="13" y="68"/>
                      <a:pt x="15" y="65"/>
                    </a:cubicBezTo>
                    <a:cubicBezTo>
                      <a:pt x="14" y="63"/>
                      <a:pt x="13" y="61"/>
                      <a:pt x="13" y="59"/>
                    </a:cubicBezTo>
                    <a:cubicBezTo>
                      <a:pt x="1" y="57"/>
                      <a:pt x="1" y="57"/>
                      <a:pt x="1" y="57"/>
                    </a:cubicBezTo>
                    <a:cubicBezTo>
                      <a:pt x="0" y="57"/>
                      <a:pt x="0" y="56"/>
                      <a:pt x="0" y="55"/>
                    </a:cubicBezTo>
                    <a:cubicBezTo>
                      <a:pt x="0" y="41"/>
                      <a:pt x="0" y="41"/>
                      <a:pt x="0" y="41"/>
                    </a:cubicBezTo>
                    <a:cubicBezTo>
                      <a:pt x="0" y="40"/>
                      <a:pt x="0" y="39"/>
                      <a:pt x="1" y="39"/>
                    </a:cubicBezTo>
                    <a:cubicBezTo>
                      <a:pt x="13" y="37"/>
                      <a:pt x="13" y="37"/>
                      <a:pt x="13" y="37"/>
                    </a:cubicBezTo>
                    <a:cubicBezTo>
                      <a:pt x="14" y="35"/>
                      <a:pt x="14" y="33"/>
                      <a:pt x="15" y="32"/>
                    </a:cubicBezTo>
                    <a:cubicBezTo>
                      <a:pt x="13" y="29"/>
                      <a:pt x="11" y="26"/>
                      <a:pt x="9" y="23"/>
                    </a:cubicBezTo>
                    <a:cubicBezTo>
                      <a:pt x="8" y="23"/>
                      <a:pt x="8" y="22"/>
                      <a:pt x="8" y="22"/>
                    </a:cubicBezTo>
                    <a:cubicBezTo>
                      <a:pt x="8" y="21"/>
                      <a:pt x="8" y="21"/>
                      <a:pt x="9" y="20"/>
                    </a:cubicBezTo>
                    <a:cubicBezTo>
                      <a:pt x="10" y="18"/>
                      <a:pt x="19" y="9"/>
                      <a:pt x="21" y="9"/>
                    </a:cubicBezTo>
                    <a:cubicBezTo>
                      <a:pt x="21" y="9"/>
                      <a:pt x="22" y="9"/>
                      <a:pt x="22" y="10"/>
                    </a:cubicBezTo>
                    <a:cubicBezTo>
                      <a:pt x="31" y="16"/>
                      <a:pt x="31" y="16"/>
                      <a:pt x="31" y="16"/>
                    </a:cubicBezTo>
                    <a:cubicBezTo>
                      <a:pt x="33" y="15"/>
                      <a:pt x="35" y="14"/>
                      <a:pt x="37" y="14"/>
                    </a:cubicBezTo>
                    <a:cubicBezTo>
                      <a:pt x="37" y="10"/>
                      <a:pt x="37" y="6"/>
                      <a:pt x="38" y="2"/>
                    </a:cubicBezTo>
                    <a:cubicBezTo>
                      <a:pt x="39" y="1"/>
                      <a:pt x="40" y="0"/>
                      <a:pt x="41" y="0"/>
                    </a:cubicBezTo>
                    <a:cubicBezTo>
                      <a:pt x="54" y="0"/>
                      <a:pt x="54" y="0"/>
                      <a:pt x="54" y="0"/>
                    </a:cubicBezTo>
                    <a:cubicBezTo>
                      <a:pt x="56" y="0"/>
                      <a:pt x="57" y="1"/>
                      <a:pt x="57" y="2"/>
                    </a:cubicBezTo>
                    <a:cubicBezTo>
                      <a:pt x="58" y="14"/>
                      <a:pt x="58" y="14"/>
                      <a:pt x="58" y="14"/>
                    </a:cubicBezTo>
                    <a:cubicBezTo>
                      <a:pt x="60" y="14"/>
                      <a:pt x="62" y="15"/>
                      <a:pt x="64" y="16"/>
                    </a:cubicBezTo>
                    <a:cubicBezTo>
                      <a:pt x="73" y="9"/>
                      <a:pt x="73" y="9"/>
                      <a:pt x="73" y="9"/>
                    </a:cubicBezTo>
                    <a:cubicBezTo>
                      <a:pt x="73" y="9"/>
                      <a:pt x="74" y="9"/>
                      <a:pt x="74" y="9"/>
                    </a:cubicBezTo>
                    <a:cubicBezTo>
                      <a:pt x="75" y="9"/>
                      <a:pt x="76" y="9"/>
                      <a:pt x="76" y="10"/>
                    </a:cubicBezTo>
                    <a:cubicBezTo>
                      <a:pt x="79" y="13"/>
                      <a:pt x="84" y="16"/>
                      <a:pt x="86" y="20"/>
                    </a:cubicBezTo>
                    <a:cubicBezTo>
                      <a:pt x="87" y="21"/>
                      <a:pt x="87" y="21"/>
                      <a:pt x="87" y="22"/>
                    </a:cubicBezTo>
                    <a:cubicBezTo>
                      <a:pt x="87" y="22"/>
                      <a:pt x="87" y="23"/>
                      <a:pt x="86" y="23"/>
                    </a:cubicBezTo>
                    <a:cubicBezTo>
                      <a:pt x="84" y="26"/>
                      <a:pt x="82" y="29"/>
                      <a:pt x="80" y="31"/>
                    </a:cubicBezTo>
                    <a:cubicBezTo>
                      <a:pt x="81" y="33"/>
                      <a:pt x="82" y="36"/>
                      <a:pt x="82" y="38"/>
                    </a:cubicBezTo>
                    <a:cubicBezTo>
                      <a:pt x="94" y="39"/>
                      <a:pt x="94" y="39"/>
                      <a:pt x="94" y="39"/>
                    </a:cubicBezTo>
                    <a:cubicBezTo>
                      <a:pt x="95" y="40"/>
                      <a:pt x="96" y="41"/>
                      <a:pt x="96" y="42"/>
                    </a:cubicBezTo>
                    <a:lnTo>
                      <a:pt x="96" y="55"/>
                    </a:lnTo>
                    <a:close/>
                    <a:moveTo>
                      <a:pt x="48" y="32"/>
                    </a:moveTo>
                    <a:cubicBezTo>
                      <a:pt x="39" y="32"/>
                      <a:pt x="32" y="40"/>
                      <a:pt x="32" y="48"/>
                    </a:cubicBezTo>
                    <a:cubicBezTo>
                      <a:pt x="32" y="57"/>
                      <a:pt x="39" y="64"/>
                      <a:pt x="48" y="64"/>
                    </a:cubicBezTo>
                    <a:cubicBezTo>
                      <a:pt x="56" y="64"/>
                      <a:pt x="64" y="57"/>
                      <a:pt x="64" y="48"/>
                    </a:cubicBezTo>
                    <a:cubicBezTo>
                      <a:pt x="64" y="40"/>
                      <a:pt x="56" y="32"/>
                      <a:pt x="48" y="32"/>
                    </a:cubicBezTo>
                    <a:close/>
                  </a:path>
                </a:pathLst>
              </a:custGeom>
              <a:solidFill>
                <a:srgbClr val="FF66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4" name="Oval 43">
                <a:extLst>
                  <a:ext uri="{FF2B5EF4-FFF2-40B4-BE49-F238E27FC236}">
                    <a16:creationId xmlns:a16="http://schemas.microsoft.com/office/drawing/2014/main" id="{31DC0716-8953-BF44-8285-6FE15496D638}"/>
                  </a:ext>
                </a:extLst>
              </p:cNvPr>
              <p:cNvSpPr/>
              <p:nvPr/>
            </p:nvSpPr>
            <p:spPr>
              <a:xfrm rot="975552">
                <a:off x="2058881" y="3821433"/>
                <a:ext cx="419206" cy="4192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824D3E42-1A4F-F246-A98C-F9E7EB895ED4}"/>
                  </a:ext>
                </a:extLst>
              </p:cNvPr>
              <p:cNvSpPr txBox="1"/>
              <p:nvPr/>
            </p:nvSpPr>
            <p:spPr>
              <a:xfrm>
                <a:off x="1958472" y="3926206"/>
                <a:ext cx="617915" cy="215444"/>
              </a:xfrm>
              <a:prstGeom prst="rect">
                <a:avLst/>
              </a:prstGeom>
              <a:noFill/>
            </p:spPr>
            <p:txBody>
              <a:bodyPr wrap="square" rtlCol="0">
                <a:spAutoFit/>
              </a:bodyPr>
              <a:lstStyle/>
              <a:p>
                <a:pPr algn="ctr"/>
                <a:r>
                  <a:rPr lang="en-US" sz="800" dirty="0">
                    <a:solidFill>
                      <a:srgbClr val="FF6600"/>
                    </a:solidFill>
                    <a:latin typeface="Meta Offc Pro Normal" panose="020B0504030101020102" pitchFamily="34" charset="0"/>
                    <a:cs typeface="Arial" panose="020B0604020202020204" pitchFamily="34" charset="0"/>
                  </a:rPr>
                  <a:t>Tech</a:t>
                </a:r>
                <a:endParaRPr lang="id-ID" sz="800" dirty="0">
                  <a:solidFill>
                    <a:srgbClr val="FF6600"/>
                  </a:solidFill>
                  <a:latin typeface="Meta Offc Pro Normal" panose="020B0504030101020102" pitchFamily="34" charset="0"/>
                  <a:cs typeface="Arial" panose="020B0604020202020204" pitchFamily="34" charset="0"/>
                </a:endParaRPr>
              </a:p>
            </p:txBody>
          </p:sp>
        </p:grpSp>
        <p:grpSp>
          <p:nvGrpSpPr>
            <p:cNvPr id="38" name="Group 37">
              <a:extLst>
                <a:ext uri="{FF2B5EF4-FFF2-40B4-BE49-F238E27FC236}">
                  <a16:creationId xmlns:a16="http://schemas.microsoft.com/office/drawing/2014/main" id="{BFC0855E-CA5F-4F4D-B840-ECFFBBA8094E}"/>
                </a:ext>
              </a:extLst>
            </p:cNvPr>
            <p:cNvGrpSpPr/>
            <p:nvPr/>
          </p:nvGrpSpPr>
          <p:grpSpPr>
            <a:xfrm>
              <a:off x="1027488" y="3098351"/>
              <a:ext cx="663018" cy="663018"/>
              <a:chOff x="1310728" y="3377854"/>
              <a:chExt cx="663018" cy="663018"/>
            </a:xfrm>
          </p:grpSpPr>
          <p:grpSp>
            <p:nvGrpSpPr>
              <p:cNvPr id="39" name="Group 38">
                <a:extLst>
                  <a:ext uri="{FF2B5EF4-FFF2-40B4-BE49-F238E27FC236}">
                    <a16:creationId xmlns:a16="http://schemas.microsoft.com/office/drawing/2014/main" id="{86F64AC8-C530-CD41-A469-A11493212F81}"/>
                  </a:ext>
                </a:extLst>
              </p:cNvPr>
              <p:cNvGrpSpPr/>
              <p:nvPr/>
            </p:nvGrpSpPr>
            <p:grpSpPr>
              <a:xfrm>
                <a:off x="1310728" y="3377854"/>
                <a:ext cx="663018" cy="663018"/>
                <a:chOff x="1310728" y="3377854"/>
                <a:chExt cx="663018" cy="663018"/>
              </a:xfrm>
            </p:grpSpPr>
            <p:sp>
              <p:nvSpPr>
                <p:cNvPr id="41" name="Freeform 72">
                  <a:extLst>
                    <a:ext uri="{FF2B5EF4-FFF2-40B4-BE49-F238E27FC236}">
                      <a16:creationId xmlns:a16="http://schemas.microsoft.com/office/drawing/2014/main" id="{2D15D570-8886-004A-9117-8B2618EEF5CA}"/>
                    </a:ext>
                  </a:extLst>
                </p:cNvPr>
                <p:cNvSpPr>
                  <a:spLocks noEditPoints="1"/>
                </p:cNvSpPr>
                <p:nvPr/>
              </p:nvSpPr>
              <p:spPr bwMode="auto">
                <a:xfrm rot="21080973">
                  <a:off x="1310728" y="3377854"/>
                  <a:ext cx="663018" cy="663018"/>
                </a:xfrm>
                <a:custGeom>
                  <a:avLst/>
                  <a:gdLst>
                    <a:gd name="T0" fmla="*/ 96 w 96"/>
                    <a:gd name="T1" fmla="*/ 55 h 96"/>
                    <a:gd name="T2" fmla="*/ 94 w 96"/>
                    <a:gd name="T3" fmla="*/ 58 h 96"/>
                    <a:gd name="T4" fmla="*/ 82 w 96"/>
                    <a:gd name="T5" fmla="*/ 59 h 96"/>
                    <a:gd name="T6" fmla="*/ 80 w 96"/>
                    <a:gd name="T7" fmla="*/ 65 h 96"/>
                    <a:gd name="T8" fmla="*/ 86 w 96"/>
                    <a:gd name="T9" fmla="*/ 74 h 96"/>
                    <a:gd name="T10" fmla="*/ 87 w 96"/>
                    <a:gd name="T11" fmla="*/ 75 h 96"/>
                    <a:gd name="T12" fmla="*/ 87 w 96"/>
                    <a:gd name="T13" fmla="*/ 77 h 96"/>
                    <a:gd name="T14" fmla="*/ 74 w 96"/>
                    <a:gd name="T15" fmla="*/ 88 h 96"/>
                    <a:gd name="T16" fmla="*/ 73 w 96"/>
                    <a:gd name="T17" fmla="*/ 87 h 96"/>
                    <a:gd name="T18" fmla="*/ 64 w 96"/>
                    <a:gd name="T19" fmla="*/ 81 h 96"/>
                    <a:gd name="T20" fmla="*/ 59 w 96"/>
                    <a:gd name="T21" fmla="*/ 83 h 96"/>
                    <a:gd name="T22" fmla="*/ 57 w 96"/>
                    <a:gd name="T23" fmla="*/ 95 h 96"/>
                    <a:gd name="T24" fmla="*/ 54 w 96"/>
                    <a:gd name="T25" fmla="*/ 96 h 96"/>
                    <a:gd name="T26" fmla="*/ 41 w 96"/>
                    <a:gd name="T27" fmla="*/ 96 h 96"/>
                    <a:gd name="T28" fmla="*/ 38 w 96"/>
                    <a:gd name="T29" fmla="*/ 94 h 96"/>
                    <a:gd name="T30" fmla="*/ 37 w 96"/>
                    <a:gd name="T31" fmla="*/ 83 h 96"/>
                    <a:gd name="T32" fmla="*/ 31 w 96"/>
                    <a:gd name="T33" fmla="*/ 81 h 96"/>
                    <a:gd name="T34" fmla="*/ 22 w 96"/>
                    <a:gd name="T35" fmla="*/ 87 h 96"/>
                    <a:gd name="T36" fmla="*/ 21 w 96"/>
                    <a:gd name="T37" fmla="*/ 88 h 96"/>
                    <a:gd name="T38" fmla="*/ 19 w 96"/>
                    <a:gd name="T39" fmla="*/ 87 h 96"/>
                    <a:gd name="T40" fmla="*/ 9 w 96"/>
                    <a:gd name="T41" fmla="*/ 77 h 96"/>
                    <a:gd name="T42" fmla="*/ 8 w 96"/>
                    <a:gd name="T43" fmla="*/ 75 h 96"/>
                    <a:gd name="T44" fmla="*/ 9 w 96"/>
                    <a:gd name="T45" fmla="*/ 74 h 96"/>
                    <a:gd name="T46" fmla="*/ 15 w 96"/>
                    <a:gd name="T47" fmla="*/ 65 h 96"/>
                    <a:gd name="T48" fmla="*/ 13 w 96"/>
                    <a:gd name="T49" fmla="*/ 59 h 96"/>
                    <a:gd name="T50" fmla="*/ 1 w 96"/>
                    <a:gd name="T51" fmla="*/ 57 h 96"/>
                    <a:gd name="T52" fmla="*/ 0 w 96"/>
                    <a:gd name="T53" fmla="*/ 55 h 96"/>
                    <a:gd name="T54" fmla="*/ 0 w 96"/>
                    <a:gd name="T55" fmla="*/ 41 h 96"/>
                    <a:gd name="T56" fmla="*/ 1 w 96"/>
                    <a:gd name="T57" fmla="*/ 39 h 96"/>
                    <a:gd name="T58" fmla="*/ 13 w 96"/>
                    <a:gd name="T59" fmla="*/ 37 h 96"/>
                    <a:gd name="T60" fmla="*/ 15 w 96"/>
                    <a:gd name="T61" fmla="*/ 32 h 96"/>
                    <a:gd name="T62" fmla="*/ 9 w 96"/>
                    <a:gd name="T63" fmla="*/ 23 h 96"/>
                    <a:gd name="T64" fmla="*/ 8 w 96"/>
                    <a:gd name="T65" fmla="*/ 22 h 96"/>
                    <a:gd name="T66" fmla="*/ 9 w 96"/>
                    <a:gd name="T67" fmla="*/ 20 h 96"/>
                    <a:gd name="T68" fmla="*/ 21 w 96"/>
                    <a:gd name="T69" fmla="*/ 9 h 96"/>
                    <a:gd name="T70" fmla="*/ 22 w 96"/>
                    <a:gd name="T71" fmla="*/ 10 h 96"/>
                    <a:gd name="T72" fmla="*/ 31 w 96"/>
                    <a:gd name="T73" fmla="*/ 16 h 96"/>
                    <a:gd name="T74" fmla="*/ 37 w 96"/>
                    <a:gd name="T75" fmla="*/ 14 h 96"/>
                    <a:gd name="T76" fmla="*/ 38 w 96"/>
                    <a:gd name="T77" fmla="*/ 2 h 96"/>
                    <a:gd name="T78" fmla="*/ 41 w 96"/>
                    <a:gd name="T79" fmla="*/ 0 h 96"/>
                    <a:gd name="T80" fmla="*/ 54 w 96"/>
                    <a:gd name="T81" fmla="*/ 0 h 96"/>
                    <a:gd name="T82" fmla="*/ 57 w 96"/>
                    <a:gd name="T83" fmla="*/ 2 h 96"/>
                    <a:gd name="T84" fmla="*/ 58 w 96"/>
                    <a:gd name="T85" fmla="*/ 14 h 96"/>
                    <a:gd name="T86" fmla="*/ 64 w 96"/>
                    <a:gd name="T87" fmla="*/ 16 h 96"/>
                    <a:gd name="T88" fmla="*/ 73 w 96"/>
                    <a:gd name="T89" fmla="*/ 9 h 96"/>
                    <a:gd name="T90" fmla="*/ 74 w 96"/>
                    <a:gd name="T91" fmla="*/ 9 h 96"/>
                    <a:gd name="T92" fmla="*/ 76 w 96"/>
                    <a:gd name="T93" fmla="*/ 10 h 96"/>
                    <a:gd name="T94" fmla="*/ 86 w 96"/>
                    <a:gd name="T95" fmla="*/ 20 h 96"/>
                    <a:gd name="T96" fmla="*/ 87 w 96"/>
                    <a:gd name="T97" fmla="*/ 22 h 96"/>
                    <a:gd name="T98" fmla="*/ 86 w 96"/>
                    <a:gd name="T99" fmla="*/ 23 h 96"/>
                    <a:gd name="T100" fmla="*/ 80 w 96"/>
                    <a:gd name="T101" fmla="*/ 31 h 96"/>
                    <a:gd name="T102" fmla="*/ 82 w 96"/>
                    <a:gd name="T103" fmla="*/ 38 h 96"/>
                    <a:gd name="T104" fmla="*/ 94 w 96"/>
                    <a:gd name="T105" fmla="*/ 39 h 96"/>
                    <a:gd name="T106" fmla="*/ 96 w 96"/>
                    <a:gd name="T107" fmla="*/ 42 h 96"/>
                    <a:gd name="T108" fmla="*/ 96 w 96"/>
                    <a:gd name="T109" fmla="*/ 55 h 96"/>
                    <a:gd name="T110" fmla="*/ 48 w 96"/>
                    <a:gd name="T111" fmla="*/ 32 h 96"/>
                    <a:gd name="T112" fmla="*/ 32 w 96"/>
                    <a:gd name="T113" fmla="*/ 48 h 96"/>
                    <a:gd name="T114" fmla="*/ 48 w 96"/>
                    <a:gd name="T115" fmla="*/ 64 h 96"/>
                    <a:gd name="T116" fmla="*/ 64 w 96"/>
                    <a:gd name="T117" fmla="*/ 48 h 96"/>
                    <a:gd name="T118" fmla="*/ 48 w 96"/>
                    <a:gd name="T1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96">
                      <a:moveTo>
                        <a:pt x="96" y="55"/>
                      </a:moveTo>
                      <a:cubicBezTo>
                        <a:pt x="96" y="56"/>
                        <a:pt x="95" y="58"/>
                        <a:pt x="94" y="58"/>
                      </a:cubicBezTo>
                      <a:cubicBezTo>
                        <a:pt x="82" y="59"/>
                        <a:pt x="82" y="59"/>
                        <a:pt x="82" y="59"/>
                      </a:cubicBezTo>
                      <a:cubicBezTo>
                        <a:pt x="82" y="61"/>
                        <a:pt x="81" y="63"/>
                        <a:pt x="80" y="65"/>
                      </a:cubicBezTo>
                      <a:cubicBezTo>
                        <a:pt x="82" y="68"/>
                        <a:pt x="84" y="71"/>
                        <a:pt x="86" y="74"/>
                      </a:cubicBezTo>
                      <a:cubicBezTo>
                        <a:pt x="87" y="74"/>
                        <a:pt x="87" y="75"/>
                        <a:pt x="87" y="75"/>
                      </a:cubicBezTo>
                      <a:cubicBezTo>
                        <a:pt x="87" y="76"/>
                        <a:pt x="87" y="76"/>
                        <a:pt x="87" y="77"/>
                      </a:cubicBezTo>
                      <a:cubicBezTo>
                        <a:pt x="85" y="79"/>
                        <a:pt x="77" y="88"/>
                        <a:pt x="74" y="88"/>
                      </a:cubicBezTo>
                      <a:cubicBezTo>
                        <a:pt x="74" y="88"/>
                        <a:pt x="73" y="88"/>
                        <a:pt x="73" y="87"/>
                      </a:cubicBezTo>
                      <a:cubicBezTo>
                        <a:pt x="64" y="81"/>
                        <a:pt x="64" y="81"/>
                        <a:pt x="64" y="81"/>
                      </a:cubicBezTo>
                      <a:cubicBezTo>
                        <a:pt x="62" y="82"/>
                        <a:pt x="60" y="82"/>
                        <a:pt x="59" y="83"/>
                      </a:cubicBezTo>
                      <a:cubicBezTo>
                        <a:pt x="58" y="87"/>
                        <a:pt x="58" y="91"/>
                        <a:pt x="57" y="95"/>
                      </a:cubicBezTo>
                      <a:cubicBezTo>
                        <a:pt x="56" y="96"/>
                        <a:pt x="56" y="96"/>
                        <a:pt x="54" y="96"/>
                      </a:cubicBezTo>
                      <a:cubicBezTo>
                        <a:pt x="41" y="96"/>
                        <a:pt x="41" y="96"/>
                        <a:pt x="41" y="96"/>
                      </a:cubicBezTo>
                      <a:cubicBezTo>
                        <a:pt x="40" y="96"/>
                        <a:pt x="39" y="96"/>
                        <a:pt x="38" y="94"/>
                      </a:cubicBezTo>
                      <a:cubicBezTo>
                        <a:pt x="37" y="83"/>
                        <a:pt x="37" y="83"/>
                        <a:pt x="37" y="83"/>
                      </a:cubicBezTo>
                      <a:cubicBezTo>
                        <a:pt x="35" y="82"/>
                        <a:pt x="33" y="82"/>
                        <a:pt x="31" y="81"/>
                      </a:cubicBezTo>
                      <a:cubicBezTo>
                        <a:pt x="22" y="87"/>
                        <a:pt x="22" y="87"/>
                        <a:pt x="22" y="87"/>
                      </a:cubicBezTo>
                      <a:cubicBezTo>
                        <a:pt x="22" y="88"/>
                        <a:pt x="21" y="88"/>
                        <a:pt x="21" y="88"/>
                      </a:cubicBezTo>
                      <a:cubicBezTo>
                        <a:pt x="20" y="88"/>
                        <a:pt x="20" y="88"/>
                        <a:pt x="19" y="87"/>
                      </a:cubicBezTo>
                      <a:cubicBezTo>
                        <a:pt x="16" y="84"/>
                        <a:pt x="11" y="80"/>
                        <a:pt x="9" y="77"/>
                      </a:cubicBezTo>
                      <a:cubicBezTo>
                        <a:pt x="8" y="76"/>
                        <a:pt x="8" y="76"/>
                        <a:pt x="8" y="75"/>
                      </a:cubicBezTo>
                      <a:cubicBezTo>
                        <a:pt x="8" y="75"/>
                        <a:pt x="9" y="74"/>
                        <a:pt x="9" y="74"/>
                      </a:cubicBezTo>
                      <a:cubicBezTo>
                        <a:pt x="11" y="71"/>
                        <a:pt x="13" y="68"/>
                        <a:pt x="15" y="65"/>
                      </a:cubicBezTo>
                      <a:cubicBezTo>
                        <a:pt x="14" y="63"/>
                        <a:pt x="13" y="61"/>
                        <a:pt x="13" y="59"/>
                      </a:cubicBezTo>
                      <a:cubicBezTo>
                        <a:pt x="1" y="57"/>
                        <a:pt x="1" y="57"/>
                        <a:pt x="1" y="57"/>
                      </a:cubicBezTo>
                      <a:cubicBezTo>
                        <a:pt x="0" y="57"/>
                        <a:pt x="0" y="56"/>
                        <a:pt x="0" y="55"/>
                      </a:cubicBezTo>
                      <a:cubicBezTo>
                        <a:pt x="0" y="41"/>
                        <a:pt x="0" y="41"/>
                        <a:pt x="0" y="41"/>
                      </a:cubicBezTo>
                      <a:cubicBezTo>
                        <a:pt x="0" y="40"/>
                        <a:pt x="0" y="39"/>
                        <a:pt x="1" y="39"/>
                      </a:cubicBezTo>
                      <a:cubicBezTo>
                        <a:pt x="13" y="37"/>
                        <a:pt x="13" y="37"/>
                        <a:pt x="13" y="37"/>
                      </a:cubicBezTo>
                      <a:cubicBezTo>
                        <a:pt x="14" y="35"/>
                        <a:pt x="14" y="33"/>
                        <a:pt x="15" y="32"/>
                      </a:cubicBezTo>
                      <a:cubicBezTo>
                        <a:pt x="13" y="29"/>
                        <a:pt x="11" y="26"/>
                        <a:pt x="9" y="23"/>
                      </a:cubicBezTo>
                      <a:cubicBezTo>
                        <a:pt x="8" y="23"/>
                        <a:pt x="8" y="22"/>
                        <a:pt x="8" y="22"/>
                      </a:cubicBezTo>
                      <a:cubicBezTo>
                        <a:pt x="8" y="21"/>
                        <a:pt x="8" y="21"/>
                        <a:pt x="9" y="20"/>
                      </a:cubicBezTo>
                      <a:cubicBezTo>
                        <a:pt x="10" y="18"/>
                        <a:pt x="19" y="9"/>
                        <a:pt x="21" y="9"/>
                      </a:cubicBezTo>
                      <a:cubicBezTo>
                        <a:pt x="21" y="9"/>
                        <a:pt x="22" y="9"/>
                        <a:pt x="22" y="10"/>
                      </a:cubicBezTo>
                      <a:cubicBezTo>
                        <a:pt x="31" y="16"/>
                        <a:pt x="31" y="16"/>
                        <a:pt x="31" y="16"/>
                      </a:cubicBezTo>
                      <a:cubicBezTo>
                        <a:pt x="33" y="15"/>
                        <a:pt x="35" y="14"/>
                        <a:pt x="37" y="14"/>
                      </a:cubicBezTo>
                      <a:cubicBezTo>
                        <a:pt x="37" y="10"/>
                        <a:pt x="37" y="6"/>
                        <a:pt x="38" y="2"/>
                      </a:cubicBezTo>
                      <a:cubicBezTo>
                        <a:pt x="39" y="1"/>
                        <a:pt x="40" y="0"/>
                        <a:pt x="41" y="0"/>
                      </a:cubicBezTo>
                      <a:cubicBezTo>
                        <a:pt x="54" y="0"/>
                        <a:pt x="54" y="0"/>
                        <a:pt x="54" y="0"/>
                      </a:cubicBezTo>
                      <a:cubicBezTo>
                        <a:pt x="56" y="0"/>
                        <a:pt x="57" y="1"/>
                        <a:pt x="57" y="2"/>
                      </a:cubicBezTo>
                      <a:cubicBezTo>
                        <a:pt x="58" y="14"/>
                        <a:pt x="58" y="14"/>
                        <a:pt x="58" y="14"/>
                      </a:cubicBezTo>
                      <a:cubicBezTo>
                        <a:pt x="60" y="14"/>
                        <a:pt x="62" y="15"/>
                        <a:pt x="64" y="16"/>
                      </a:cubicBezTo>
                      <a:cubicBezTo>
                        <a:pt x="73" y="9"/>
                        <a:pt x="73" y="9"/>
                        <a:pt x="73" y="9"/>
                      </a:cubicBezTo>
                      <a:cubicBezTo>
                        <a:pt x="73" y="9"/>
                        <a:pt x="74" y="9"/>
                        <a:pt x="74" y="9"/>
                      </a:cubicBezTo>
                      <a:cubicBezTo>
                        <a:pt x="75" y="9"/>
                        <a:pt x="76" y="9"/>
                        <a:pt x="76" y="10"/>
                      </a:cubicBezTo>
                      <a:cubicBezTo>
                        <a:pt x="79" y="13"/>
                        <a:pt x="84" y="16"/>
                        <a:pt x="86" y="20"/>
                      </a:cubicBezTo>
                      <a:cubicBezTo>
                        <a:pt x="87" y="21"/>
                        <a:pt x="87" y="21"/>
                        <a:pt x="87" y="22"/>
                      </a:cubicBezTo>
                      <a:cubicBezTo>
                        <a:pt x="87" y="22"/>
                        <a:pt x="87" y="23"/>
                        <a:pt x="86" y="23"/>
                      </a:cubicBezTo>
                      <a:cubicBezTo>
                        <a:pt x="84" y="26"/>
                        <a:pt x="82" y="29"/>
                        <a:pt x="80" y="31"/>
                      </a:cubicBezTo>
                      <a:cubicBezTo>
                        <a:pt x="81" y="33"/>
                        <a:pt x="82" y="36"/>
                        <a:pt x="82" y="38"/>
                      </a:cubicBezTo>
                      <a:cubicBezTo>
                        <a:pt x="94" y="39"/>
                        <a:pt x="94" y="39"/>
                        <a:pt x="94" y="39"/>
                      </a:cubicBezTo>
                      <a:cubicBezTo>
                        <a:pt x="95" y="40"/>
                        <a:pt x="96" y="41"/>
                        <a:pt x="96" y="42"/>
                      </a:cubicBezTo>
                      <a:lnTo>
                        <a:pt x="96" y="55"/>
                      </a:lnTo>
                      <a:close/>
                      <a:moveTo>
                        <a:pt x="48" y="32"/>
                      </a:moveTo>
                      <a:cubicBezTo>
                        <a:pt x="39" y="32"/>
                        <a:pt x="32" y="40"/>
                        <a:pt x="32" y="48"/>
                      </a:cubicBezTo>
                      <a:cubicBezTo>
                        <a:pt x="32" y="57"/>
                        <a:pt x="39" y="64"/>
                        <a:pt x="48" y="64"/>
                      </a:cubicBezTo>
                      <a:cubicBezTo>
                        <a:pt x="56" y="64"/>
                        <a:pt x="64" y="57"/>
                        <a:pt x="64" y="48"/>
                      </a:cubicBezTo>
                      <a:cubicBezTo>
                        <a:pt x="64" y="40"/>
                        <a:pt x="56" y="32"/>
                        <a:pt x="48" y="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2" name="Oval 41">
                  <a:extLst>
                    <a:ext uri="{FF2B5EF4-FFF2-40B4-BE49-F238E27FC236}">
                      <a16:creationId xmlns:a16="http://schemas.microsoft.com/office/drawing/2014/main" id="{CA729675-058D-4449-B8D9-F56968318F1B}"/>
                    </a:ext>
                  </a:extLst>
                </p:cNvPr>
                <p:cNvSpPr/>
                <p:nvPr/>
              </p:nvSpPr>
              <p:spPr>
                <a:xfrm rot="975552">
                  <a:off x="1431390" y="3501333"/>
                  <a:ext cx="419206" cy="4192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extBox 39">
                <a:extLst>
                  <a:ext uri="{FF2B5EF4-FFF2-40B4-BE49-F238E27FC236}">
                    <a16:creationId xmlns:a16="http://schemas.microsoft.com/office/drawing/2014/main" id="{C7F796E9-8575-8741-A378-F7F2B8F0BC18}"/>
                  </a:ext>
                </a:extLst>
              </p:cNvPr>
              <p:cNvSpPr txBox="1"/>
              <p:nvPr/>
            </p:nvSpPr>
            <p:spPr>
              <a:xfrm>
                <a:off x="1341285" y="3595814"/>
                <a:ext cx="591829" cy="215444"/>
              </a:xfrm>
              <a:prstGeom prst="rect">
                <a:avLst/>
              </a:prstGeom>
              <a:noFill/>
            </p:spPr>
            <p:txBody>
              <a:bodyPr wrap="none" rtlCol="0">
                <a:spAutoFit/>
              </a:bodyPr>
              <a:lstStyle/>
              <a:p>
                <a:pPr algn="ctr"/>
                <a:r>
                  <a:rPr lang="en-US" sz="800" dirty="0">
                    <a:solidFill>
                      <a:schemeClr val="tx1">
                        <a:lumMod val="65000"/>
                        <a:lumOff val="35000"/>
                      </a:schemeClr>
                    </a:solidFill>
                    <a:latin typeface="Meta Offc Pro Normal" panose="020B0504030101020102" pitchFamily="34" charset="0"/>
                    <a:cs typeface="Arial" panose="020B0604020202020204" pitchFamily="34" charset="0"/>
                  </a:rPr>
                  <a:t>Business</a:t>
                </a:r>
                <a:endParaRPr lang="id-ID" sz="800" dirty="0">
                  <a:solidFill>
                    <a:schemeClr val="tx1">
                      <a:lumMod val="65000"/>
                      <a:lumOff val="35000"/>
                    </a:schemeClr>
                  </a:solidFill>
                  <a:latin typeface="Meta Offc Pro Normal" panose="020B0504030101020102" pitchFamily="34" charset="0"/>
                  <a:cs typeface="Arial" panose="020B0604020202020204" pitchFamily="34" charset="0"/>
                </a:endParaRPr>
              </a:p>
            </p:txBody>
          </p:sp>
        </p:grpSp>
      </p:grpSp>
      <p:sp>
        <p:nvSpPr>
          <p:cNvPr id="18" name="Chevron 17">
            <a:extLst>
              <a:ext uri="{FF2B5EF4-FFF2-40B4-BE49-F238E27FC236}">
                <a16:creationId xmlns:a16="http://schemas.microsoft.com/office/drawing/2014/main" id="{0D9F95EC-11C7-1E44-8F62-0D15F83624D2}"/>
              </a:ext>
            </a:extLst>
          </p:cNvPr>
          <p:cNvSpPr/>
          <p:nvPr/>
        </p:nvSpPr>
        <p:spPr>
          <a:xfrm rot="10800000">
            <a:off x="2090245" y="2766387"/>
            <a:ext cx="937686" cy="3316723"/>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9" name="Group 48">
            <a:extLst>
              <a:ext uri="{FF2B5EF4-FFF2-40B4-BE49-F238E27FC236}">
                <a16:creationId xmlns:a16="http://schemas.microsoft.com/office/drawing/2014/main" id="{F9C195F8-BBD5-AD4D-BD9B-4845C4A10DB2}"/>
              </a:ext>
            </a:extLst>
          </p:cNvPr>
          <p:cNvGrpSpPr/>
          <p:nvPr/>
        </p:nvGrpSpPr>
        <p:grpSpPr>
          <a:xfrm rot="19040369">
            <a:off x="3378420" y="5675676"/>
            <a:ext cx="423724" cy="282188"/>
            <a:chOff x="10594976" y="2798763"/>
            <a:chExt cx="760412" cy="506412"/>
          </a:xfrm>
          <a:solidFill>
            <a:srgbClr val="00548A"/>
          </a:solidFill>
          <a:effectLst/>
        </p:grpSpPr>
        <p:sp>
          <p:nvSpPr>
            <p:cNvPr id="50" name="Freeform 5">
              <a:extLst>
                <a:ext uri="{FF2B5EF4-FFF2-40B4-BE49-F238E27FC236}">
                  <a16:creationId xmlns:a16="http://schemas.microsoft.com/office/drawing/2014/main" id="{05B82B81-16B6-774D-8AC6-717203ECDD4B}"/>
                </a:ext>
              </a:extLst>
            </p:cNvPr>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6">
              <a:extLst>
                <a:ext uri="{FF2B5EF4-FFF2-40B4-BE49-F238E27FC236}">
                  <a16:creationId xmlns:a16="http://schemas.microsoft.com/office/drawing/2014/main" id="{B710B370-19A3-A742-85BF-0FA3EAA55704}"/>
                </a:ext>
              </a:extLst>
            </p:cNvPr>
            <p:cNvSpPr>
              <a:spLocks noEditPoints="1"/>
            </p:cNvSpPr>
            <p:nvPr/>
          </p:nvSpPr>
          <p:spPr bwMode="auto">
            <a:xfrm>
              <a:off x="10594976" y="2798763"/>
              <a:ext cx="501650" cy="506412"/>
            </a:xfrm>
            <a:custGeom>
              <a:avLst/>
              <a:gdLst>
                <a:gd name="T0" fmla="*/ 116 w 132"/>
                <a:gd name="T1" fmla="*/ 39 h 132"/>
                <a:gd name="T2" fmla="*/ 113 w 132"/>
                <a:gd name="T3" fmla="*/ 20 h 132"/>
                <a:gd name="T4" fmla="*/ 100 w 132"/>
                <a:gd name="T5" fmla="*/ 21 h 132"/>
                <a:gd name="T6" fmla="*/ 98 w 132"/>
                <a:gd name="T7" fmla="*/ 9 h 132"/>
                <a:gd name="T8" fmla="*/ 78 w 132"/>
                <a:gd name="T9" fmla="*/ 11 h 132"/>
                <a:gd name="T10" fmla="*/ 68 w 132"/>
                <a:gd name="T11" fmla="*/ 9 h 132"/>
                <a:gd name="T12" fmla="*/ 49 w 132"/>
                <a:gd name="T13" fmla="*/ 2 h 132"/>
                <a:gd name="T14" fmla="*/ 44 w 132"/>
                <a:gd name="T15" fmla="*/ 14 h 132"/>
                <a:gd name="T16" fmla="*/ 32 w 132"/>
                <a:gd name="T17" fmla="*/ 9 h 132"/>
                <a:gd name="T18" fmla="*/ 24 w 132"/>
                <a:gd name="T19" fmla="*/ 28 h 132"/>
                <a:gd name="T20" fmla="*/ 17 w 132"/>
                <a:gd name="T21" fmla="*/ 36 h 132"/>
                <a:gd name="T22" fmla="*/ 2 w 132"/>
                <a:gd name="T23" fmla="*/ 49 h 132"/>
                <a:gd name="T24" fmla="*/ 9 w 132"/>
                <a:gd name="T25" fmla="*/ 59 h 132"/>
                <a:gd name="T26" fmla="*/ 0 w 132"/>
                <a:gd name="T27" fmla="*/ 67 h 132"/>
                <a:gd name="T28" fmla="*/ 11 w 132"/>
                <a:gd name="T29" fmla="*/ 83 h 132"/>
                <a:gd name="T30" fmla="*/ 15 w 132"/>
                <a:gd name="T31" fmla="*/ 93 h 132"/>
                <a:gd name="T32" fmla="*/ 19 w 132"/>
                <a:gd name="T33" fmla="*/ 113 h 132"/>
                <a:gd name="T34" fmla="*/ 31 w 132"/>
                <a:gd name="T35" fmla="*/ 112 h 132"/>
                <a:gd name="T36" fmla="*/ 33 w 132"/>
                <a:gd name="T37" fmla="*/ 124 h 132"/>
                <a:gd name="T38" fmla="*/ 53 w 132"/>
                <a:gd name="T39" fmla="*/ 122 h 132"/>
                <a:gd name="T40" fmla="*/ 64 w 132"/>
                <a:gd name="T41" fmla="*/ 123 h 132"/>
                <a:gd name="T42" fmla="*/ 83 w 132"/>
                <a:gd name="T43" fmla="*/ 130 h 132"/>
                <a:gd name="T44" fmla="*/ 88 w 132"/>
                <a:gd name="T45" fmla="*/ 119 h 132"/>
                <a:gd name="T46" fmla="*/ 100 w 132"/>
                <a:gd name="T47" fmla="*/ 123 h 132"/>
                <a:gd name="T48" fmla="*/ 108 w 132"/>
                <a:gd name="T49" fmla="*/ 105 h 132"/>
                <a:gd name="T50" fmla="*/ 114 w 132"/>
                <a:gd name="T51" fmla="*/ 96 h 132"/>
                <a:gd name="T52" fmla="*/ 130 w 132"/>
                <a:gd name="T53" fmla="*/ 83 h 132"/>
                <a:gd name="T54" fmla="*/ 122 w 132"/>
                <a:gd name="T55" fmla="*/ 73 h 132"/>
                <a:gd name="T56" fmla="*/ 132 w 132"/>
                <a:gd name="T57" fmla="*/ 66 h 132"/>
                <a:gd name="T58" fmla="*/ 120 w 132"/>
                <a:gd name="T59" fmla="*/ 49 h 132"/>
                <a:gd name="T60" fmla="*/ 91 w 132"/>
                <a:gd name="T61" fmla="*/ 86 h 132"/>
                <a:gd name="T62" fmla="*/ 62 w 132"/>
                <a:gd name="T63" fmla="*/ 98 h 132"/>
                <a:gd name="T64" fmla="*/ 36 w 132"/>
                <a:gd name="T65" fmla="*/ 79 h 132"/>
                <a:gd name="T66" fmla="*/ 40 w 132"/>
                <a:gd name="T67" fmla="*/ 47 h 132"/>
                <a:gd name="T68" fmla="*/ 70 w 132"/>
                <a:gd name="T69" fmla="*/ 34 h 132"/>
                <a:gd name="T70" fmla="*/ 95 w 132"/>
                <a:gd name="T71" fmla="*/ 54 h 132"/>
                <a:gd name="T72" fmla="*/ 91 w 132"/>
                <a:gd name="T73" fmla="*/ 8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2" h="132">
                  <a:moveTo>
                    <a:pt x="118" y="44"/>
                  </a:moveTo>
                  <a:cubicBezTo>
                    <a:pt x="116" y="39"/>
                    <a:pt x="116" y="39"/>
                    <a:pt x="116" y="39"/>
                  </a:cubicBezTo>
                  <a:cubicBezTo>
                    <a:pt x="118" y="37"/>
                    <a:pt x="121" y="35"/>
                    <a:pt x="123" y="33"/>
                  </a:cubicBezTo>
                  <a:cubicBezTo>
                    <a:pt x="120" y="28"/>
                    <a:pt x="116" y="23"/>
                    <a:pt x="113" y="20"/>
                  </a:cubicBezTo>
                  <a:cubicBezTo>
                    <a:pt x="110" y="21"/>
                    <a:pt x="107" y="23"/>
                    <a:pt x="104" y="24"/>
                  </a:cubicBezTo>
                  <a:cubicBezTo>
                    <a:pt x="103" y="23"/>
                    <a:pt x="102" y="22"/>
                    <a:pt x="100" y="21"/>
                  </a:cubicBezTo>
                  <a:cubicBezTo>
                    <a:pt x="99" y="20"/>
                    <a:pt x="97" y="19"/>
                    <a:pt x="96" y="18"/>
                  </a:cubicBezTo>
                  <a:cubicBezTo>
                    <a:pt x="97" y="15"/>
                    <a:pt x="98" y="12"/>
                    <a:pt x="98" y="9"/>
                  </a:cubicBezTo>
                  <a:cubicBezTo>
                    <a:pt x="93" y="6"/>
                    <a:pt x="88" y="4"/>
                    <a:pt x="83" y="2"/>
                  </a:cubicBezTo>
                  <a:cubicBezTo>
                    <a:pt x="81" y="5"/>
                    <a:pt x="80" y="8"/>
                    <a:pt x="78" y="11"/>
                  </a:cubicBezTo>
                  <a:cubicBezTo>
                    <a:pt x="76" y="10"/>
                    <a:pt x="75" y="10"/>
                    <a:pt x="73" y="10"/>
                  </a:cubicBezTo>
                  <a:cubicBezTo>
                    <a:pt x="71" y="9"/>
                    <a:pt x="69" y="9"/>
                    <a:pt x="68" y="9"/>
                  </a:cubicBezTo>
                  <a:cubicBezTo>
                    <a:pt x="67" y="6"/>
                    <a:pt x="66" y="3"/>
                    <a:pt x="65" y="0"/>
                  </a:cubicBezTo>
                  <a:cubicBezTo>
                    <a:pt x="60" y="0"/>
                    <a:pt x="54" y="1"/>
                    <a:pt x="49" y="2"/>
                  </a:cubicBezTo>
                  <a:cubicBezTo>
                    <a:pt x="49" y="6"/>
                    <a:pt x="48" y="9"/>
                    <a:pt x="49" y="12"/>
                  </a:cubicBezTo>
                  <a:cubicBezTo>
                    <a:pt x="44" y="14"/>
                    <a:pt x="44" y="14"/>
                    <a:pt x="44" y="14"/>
                  </a:cubicBezTo>
                  <a:cubicBezTo>
                    <a:pt x="39" y="16"/>
                    <a:pt x="39" y="16"/>
                    <a:pt x="39" y="16"/>
                  </a:cubicBezTo>
                  <a:cubicBezTo>
                    <a:pt x="37" y="14"/>
                    <a:pt x="34" y="12"/>
                    <a:pt x="32" y="9"/>
                  </a:cubicBezTo>
                  <a:cubicBezTo>
                    <a:pt x="27" y="12"/>
                    <a:pt x="23" y="16"/>
                    <a:pt x="19" y="19"/>
                  </a:cubicBezTo>
                  <a:cubicBezTo>
                    <a:pt x="20" y="22"/>
                    <a:pt x="22" y="25"/>
                    <a:pt x="24" y="28"/>
                  </a:cubicBezTo>
                  <a:cubicBezTo>
                    <a:pt x="23" y="29"/>
                    <a:pt x="21" y="30"/>
                    <a:pt x="20" y="32"/>
                  </a:cubicBezTo>
                  <a:cubicBezTo>
                    <a:pt x="19" y="33"/>
                    <a:pt x="18" y="35"/>
                    <a:pt x="17" y="36"/>
                  </a:cubicBezTo>
                  <a:cubicBezTo>
                    <a:pt x="14" y="35"/>
                    <a:pt x="11" y="35"/>
                    <a:pt x="8" y="34"/>
                  </a:cubicBezTo>
                  <a:cubicBezTo>
                    <a:pt x="5" y="39"/>
                    <a:pt x="3" y="44"/>
                    <a:pt x="2" y="49"/>
                  </a:cubicBezTo>
                  <a:cubicBezTo>
                    <a:pt x="5" y="51"/>
                    <a:pt x="7" y="52"/>
                    <a:pt x="10" y="54"/>
                  </a:cubicBezTo>
                  <a:cubicBezTo>
                    <a:pt x="10" y="56"/>
                    <a:pt x="10" y="57"/>
                    <a:pt x="9" y="59"/>
                  </a:cubicBezTo>
                  <a:cubicBezTo>
                    <a:pt x="9" y="61"/>
                    <a:pt x="9" y="63"/>
                    <a:pt x="9" y="64"/>
                  </a:cubicBezTo>
                  <a:cubicBezTo>
                    <a:pt x="6" y="65"/>
                    <a:pt x="3" y="66"/>
                    <a:pt x="0" y="67"/>
                  </a:cubicBezTo>
                  <a:cubicBezTo>
                    <a:pt x="0" y="73"/>
                    <a:pt x="0" y="78"/>
                    <a:pt x="2" y="83"/>
                  </a:cubicBezTo>
                  <a:cubicBezTo>
                    <a:pt x="5" y="84"/>
                    <a:pt x="8" y="84"/>
                    <a:pt x="11" y="83"/>
                  </a:cubicBezTo>
                  <a:cubicBezTo>
                    <a:pt x="13" y="88"/>
                    <a:pt x="13" y="88"/>
                    <a:pt x="13" y="88"/>
                  </a:cubicBezTo>
                  <a:cubicBezTo>
                    <a:pt x="15" y="93"/>
                    <a:pt x="15" y="93"/>
                    <a:pt x="15" y="93"/>
                  </a:cubicBezTo>
                  <a:cubicBezTo>
                    <a:pt x="13" y="95"/>
                    <a:pt x="11" y="98"/>
                    <a:pt x="9" y="100"/>
                  </a:cubicBezTo>
                  <a:cubicBezTo>
                    <a:pt x="12" y="105"/>
                    <a:pt x="15" y="109"/>
                    <a:pt x="19" y="113"/>
                  </a:cubicBezTo>
                  <a:cubicBezTo>
                    <a:pt x="22" y="112"/>
                    <a:pt x="25" y="110"/>
                    <a:pt x="27" y="108"/>
                  </a:cubicBezTo>
                  <a:cubicBezTo>
                    <a:pt x="29" y="109"/>
                    <a:pt x="30" y="111"/>
                    <a:pt x="31" y="112"/>
                  </a:cubicBezTo>
                  <a:cubicBezTo>
                    <a:pt x="33" y="113"/>
                    <a:pt x="34" y="114"/>
                    <a:pt x="36" y="115"/>
                  </a:cubicBezTo>
                  <a:cubicBezTo>
                    <a:pt x="35" y="118"/>
                    <a:pt x="34" y="121"/>
                    <a:pt x="33" y="124"/>
                  </a:cubicBezTo>
                  <a:cubicBezTo>
                    <a:pt x="38" y="127"/>
                    <a:pt x="43" y="129"/>
                    <a:pt x="49" y="130"/>
                  </a:cubicBezTo>
                  <a:cubicBezTo>
                    <a:pt x="50" y="127"/>
                    <a:pt x="52" y="125"/>
                    <a:pt x="53" y="122"/>
                  </a:cubicBezTo>
                  <a:cubicBezTo>
                    <a:pt x="55" y="122"/>
                    <a:pt x="57" y="123"/>
                    <a:pt x="59" y="123"/>
                  </a:cubicBezTo>
                  <a:cubicBezTo>
                    <a:pt x="60" y="123"/>
                    <a:pt x="62" y="123"/>
                    <a:pt x="64" y="123"/>
                  </a:cubicBezTo>
                  <a:cubicBezTo>
                    <a:pt x="65" y="126"/>
                    <a:pt x="66" y="130"/>
                    <a:pt x="67" y="132"/>
                  </a:cubicBezTo>
                  <a:cubicBezTo>
                    <a:pt x="72" y="132"/>
                    <a:pt x="78" y="132"/>
                    <a:pt x="83" y="130"/>
                  </a:cubicBezTo>
                  <a:cubicBezTo>
                    <a:pt x="83" y="127"/>
                    <a:pt x="83" y="124"/>
                    <a:pt x="83" y="121"/>
                  </a:cubicBezTo>
                  <a:cubicBezTo>
                    <a:pt x="88" y="119"/>
                    <a:pt x="88" y="119"/>
                    <a:pt x="88" y="119"/>
                  </a:cubicBezTo>
                  <a:cubicBezTo>
                    <a:pt x="93" y="117"/>
                    <a:pt x="93" y="117"/>
                    <a:pt x="93" y="117"/>
                  </a:cubicBezTo>
                  <a:cubicBezTo>
                    <a:pt x="95" y="119"/>
                    <a:pt x="97" y="121"/>
                    <a:pt x="100" y="123"/>
                  </a:cubicBezTo>
                  <a:cubicBezTo>
                    <a:pt x="104" y="121"/>
                    <a:pt x="109" y="117"/>
                    <a:pt x="113" y="113"/>
                  </a:cubicBezTo>
                  <a:cubicBezTo>
                    <a:pt x="111" y="110"/>
                    <a:pt x="109" y="108"/>
                    <a:pt x="108" y="105"/>
                  </a:cubicBezTo>
                  <a:cubicBezTo>
                    <a:pt x="109" y="103"/>
                    <a:pt x="110" y="102"/>
                    <a:pt x="111" y="101"/>
                  </a:cubicBezTo>
                  <a:cubicBezTo>
                    <a:pt x="112" y="99"/>
                    <a:pt x="113" y="98"/>
                    <a:pt x="114" y="96"/>
                  </a:cubicBezTo>
                  <a:cubicBezTo>
                    <a:pt x="117" y="97"/>
                    <a:pt x="120" y="98"/>
                    <a:pt x="123" y="99"/>
                  </a:cubicBezTo>
                  <a:cubicBezTo>
                    <a:pt x="126" y="94"/>
                    <a:pt x="128" y="89"/>
                    <a:pt x="130" y="83"/>
                  </a:cubicBezTo>
                  <a:cubicBezTo>
                    <a:pt x="127" y="82"/>
                    <a:pt x="124" y="80"/>
                    <a:pt x="121" y="79"/>
                  </a:cubicBezTo>
                  <a:cubicBezTo>
                    <a:pt x="122" y="77"/>
                    <a:pt x="122" y="75"/>
                    <a:pt x="122" y="73"/>
                  </a:cubicBezTo>
                  <a:cubicBezTo>
                    <a:pt x="123" y="72"/>
                    <a:pt x="123" y="70"/>
                    <a:pt x="123" y="68"/>
                  </a:cubicBezTo>
                  <a:cubicBezTo>
                    <a:pt x="126" y="67"/>
                    <a:pt x="129" y="67"/>
                    <a:pt x="132" y="66"/>
                  </a:cubicBezTo>
                  <a:cubicBezTo>
                    <a:pt x="132" y="60"/>
                    <a:pt x="131" y="54"/>
                    <a:pt x="130" y="49"/>
                  </a:cubicBezTo>
                  <a:cubicBezTo>
                    <a:pt x="126" y="49"/>
                    <a:pt x="123" y="49"/>
                    <a:pt x="120" y="49"/>
                  </a:cubicBezTo>
                  <a:lnTo>
                    <a:pt x="118" y="44"/>
                  </a:lnTo>
                  <a:close/>
                  <a:moveTo>
                    <a:pt x="91" y="86"/>
                  </a:moveTo>
                  <a:cubicBezTo>
                    <a:pt x="88" y="90"/>
                    <a:pt x="83" y="94"/>
                    <a:pt x="78" y="96"/>
                  </a:cubicBezTo>
                  <a:cubicBezTo>
                    <a:pt x="73" y="98"/>
                    <a:pt x="67" y="99"/>
                    <a:pt x="62" y="98"/>
                  </a:cubicBezTo>
                  <a:cubicBezTo>
                    <a:pt x="56" y="97"/>
                    <a:pt x="51" y="95"/>
                    <a:pt x="46" y="92"/>
                  </a:cubicBezTo>
                  <a:cubicBezTo>
                    <a:pt x="42" y="89"/>
                    <a:pt x="38" y="84"/>
                    <a:pt x="36" y="79"/>
                  </a:cubicBezTo>
                  <a:cubicBezTo>
                    <a:pt x="34" y="74"/>
                    <a:pt x="33" y="68"/>
                    <a:pt x="34" y="62"/>
                  </a:cubicBezTo>
                  <a:cubicBezTo>
                    <a:pt x="35" y="57"/>
                    <a:pt x="37" y="51"/>
                    <a:pt x="40" y="47"/>
                  </a:cubicBezTo>
                  <a:cubicBezTo>
                    <a:pt x="44" y="42"/>
                    <a:pt x="48" y="39"/>
                    <a:pt x="53" y="37"/>
                  </a:cubicBezTo>
                  <a:cubicBezTo>
                    <a:pt x="59" y="35"/>
                    <a:pt x="64" y="34"/>
                    <a:pt x="70" y="34"/>
                  </a:cubicBezTo>
                  <a:cubicBezTo>
                    <a:pt x="75" y="35"/>
                    <a:pt x="81" y="37"/>
                    <a:pt x="85" y="41"/>
                  </a:cubicBezTo>
                  <a:cubicBezTo>
                    <a:pt x="90" y="44"/>
                    <a:pt x="93" y="49"/>
                    <a:pt x="95" y="54"/>
                  </a:cubicBezTo>
                  <a:cubicBezTo>
                    <a:pt x="97" y="59"/>
                    <a:pt x="98" y="65"/>
                    <a:pt x="98" y="70"/>
                  </a:cubicBezTo>
                  <a:cubicBezTo>
                    <a:pt x="97" y="76"/>
                    <a:pt x="95" y="81"/>
                    <a:pt x="91"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7">
              <a:extLst>
                <a:ext uri="{FF2B5EF4-FFF2-40B4-BE49-F238E27FC236}">
                  <a16:creationId xmlns:a16="http://schemas.microsoft.com/office/drawing/2014/main" id="{172D5E04-1E14-774B-A7E8-578CB0E64FDF}"/>
                </a:ext>
              </a:extLst>
            </p:cNvPr>
            <p:cNvSpPr>
              <a:spLocks noEditPoints="1"/>
            </p:cNvSpPr>
            <p:nvPr/>
          </p:nvSpPr>
          <p:spPr bwMode="auto">
            <a:xfrm>
              <a:off x="11107738" y="2982913"/>
              <a:ext cx="247650" cy="249237"/>
            </a:xfrm>
            <a:custGeom>
              <a:avLst/>
              <a:gdLst>
                <a:gd name="T0" fmla="*/ 60 w 65"/>
                <a:gd name="T1" fmla="*/ 30 h 65"/>
                <a:gd name="T2" fmla="*/ 63 w 65"/>
                <a:gd name="T3" fmla="*/ 20 h 65"/>
                <a:gd name="T4" fmla="*/ 57 w 65"/>
                <a:gd name="T5" fmla="*/ 18 h 65"/>
                <a:gd name="T6" fmla="*/ 58 w 65"/>
                <a:gd name="T7" fmla="*/ 12 h 65"/>
                <a:gd name="T8" fmla="*/ 49 w 65"/>
                <a:gd name="T9" fmla="*/ 9 h 65"/>
                <a:gd name="T10" fmla="*/ 44 w 65"/>
                <a:gd name="T11" fmla="*/ 6 h 65"/>
                <a:gd name="T12" fmla="*/ 37 w 65"/>
                <a:gd name="T13" fmla="*/ 0 h 65"/>
                <a:gd name="T14" fmla="*/ 32 w 65"/>
                <a:gd name="T15" fmla="*/ 4 h 65"/>
                <a:gd name="T16" fmla="*/ 28 w 65"/>
                <a:gd name="T17" fmla="*/ 0 h 65"/>
                <a:gd name="T18" fmla="*/ 20 w 65"/>
                <a:gd name="T19" fmla="*/ 6 h 65"/>
                <a:gd name="T20" fmla="*/ 16 w 65"/>
                <a:gd name="T21" fmla="*/ 9 h 65"/>
                <a:gd name="T22" fmla="*/ 6 w 65"/>
                <a:gd name="T23" fmla="*/ 12 h 65"/>
                <a:gd name="T24" fmla="*/ 8 w 65"/>
                <a:gd name="T25" fmla="*/ 18 h 65"/>
                <a:gd name="T26" fmla="*/ 2 w 65"/>
                <a:gd name="T27" fmla="*/ 20 h 65"/>
                <a:gd name="T28" fmla="*/ 4 w 65"/>
                <a:gd name="T29" fmla="*/ 30 h 65"/>
                <a:gd name="T30" fmla="*/ 4 w 65"/>
                <a:gd name="T31" fmla="*/ 35 h 65"/>
                <a:gd name="T32" fmla="*/ 2 w 65"/>
                <a:gd name="T33" fmla="*/ 45 h 65"/>
                <a:gd name="T34" fmla="*/ 8 w 65"/>
                <a:gd name="T35" fmla="*/ 46 h 65"/>
                <a:gd name="T36" fmla="*/ 6 w 65"/>
                <a:gd name="T37" fmla="*/ 52 h 65"/>
                <a:gd name="T38" fmla="*/ 16 w 65"/>
                <a:gd name="T39" fmla="*/ 55 h 65"/>
                <a:gd name="T40" fmla="*/ 20 w 65"/>
                <a:gd name="T41" fmla="*/ 58 h 65"/>
                <a:gd name="T42" fmla="*/ 28 w 65"/>
                <a:gd name="T43" fmla="*/ 65 h 65"/>
                <a:gd name="T44" fmla="*/ 32 w 65"/>
                <a:gd name="T45" fmla="*/ 61 h 65"/>
                <a:gd name="T46" fmla="*/ 37 w 65"/>
                <a:gd name="T47" fmla="*/ 65 h 65"/>
                <a:gd name="T48" fmla="*/ 44 w 65"/>
                <a:gd name="T49" fmla="*/ 58 h 65"/>
                <a:gd name="T50" fmla="*/ 49 w 65"/>
                <a:gd name="T51" fmla="*/ 55 h 65"/>
                <a:gd name="T52" fmla="*/ 58 w 65"/>
                <a:gd name="T53" fmla="*/ 52 h 65"/>
                <a:gd name="T54" fmla="*/ 57 w 65"/>
                <a:gd name="T55" fmla="*/ 46 h 65"/>
                <a:gd name="T56" fmla="*/ 63 w 65"/>
                <a:gd name="T57" fmla="*/ 45 h 65"/>
                <a:gd name="T58" fmla="*/ 60 w 65"/>
                <a:gd name="T59" fmla="*/ 35 h 65"/>
                <a:gd name="T60" fmla="*/ 40 w 65"/>
                <a:gd name="T61" fmla="*/ 46 h 65"/>
                <a:gd name="T62" fmla="*/ 24 w 65"/>
                <a:gd name="T63" fmla="*/ 46 h 65"/>
                <a:gd name="T64" fmla="*/ 16 w 65"/>
                <a:gd name="T65" fmla="*/ 32 h 65"/>
                <a:gd name="T66" fmla="*/ 24 w 65"/>
                <a:gd name="T67" fmla="*/ 18 h 65"/>
                <a:gd name="T68" fmla="*/ 40 w 65"/>
                <a:gd name="T69" fmla="*/ 18 h 65"/>
                <a:gd name="T70" fmla="*/ 48 w 65"/>
                <a:gd name="T71" fmla="*/ 32 h 65"/>
                <a:gd name="T72" fmla="*/ 40 w 65"/>
                <a:gd name="T7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5">
                  <a:moveTo>
                    <a:pt x="61" y="32"/>
                  </a:moveTo>
                  <a:cubicBezTo>
                    <a:pt x="60" y="30"/>
                    <a:pt x="60" y="30"/>
                    <a:pt x="60" y="30"/>
                  </a:cubicBezTo>
                  <a:cubicBezTo>
                    <a:pt x="62" y="29"/>
                    <a:pt x="63" y="28"/>
                    <a:pt x="65" y="28"/>
                  </a:cubicBezTo>
                  <a:cubicBezTo>
                    <a:pt x="64" y="25"/>
                    <a:pt x="64" y="22"/>
                    <a:pt x="63" y="20"/>
                  </a:cubicBezTo>
                  <a:cubicBezTo>
                    <a:pt x="61" y="20"/>
                    <a:pt x="60" y="20"/>
                    <a:pt x="58" y="20"/>
                  </a:cubicBezTo>
                  <a:cubicBezTo>
                    <a:pt x="58" y="20"/>
                    <a:pt x="57" y="19"/>
                    <a:pt x="57" y="18"/>
                  </a:cubicBezTo>
                  <a:cubicBezTo>
                    <a:pt x="56" y="17"/>
                    <a:pt x="56" y="16"/>
                    <a:pt x="55" y="16"/>
                  </a:cubicBezTo>
                  <a:cubicBezTo>
                    <a:pt x="56" y="15"/>
                    <a:pt x="57" y="13"/>
                    <a:pt x="58" y="12"/>
                  </a:cubicBezTo>
                  <a:cubicBezTo>
                    <a:pt x="57" y="10"/>
                    <a:pt x="55" y="8"/>
                    <a:pt x="52" y="6"/>
                  </a:cubicBezTo>
                  <a:cubicBezTo>
                    <a:pt x="51" y="7"/>
                    <a:pt x="50" y="8"/>
                    <a:pt x="49" y="9"/>
                  </a:cubicBezTo>
                  <a:cubicBezTo>
                    <a:pt x="48" y="8"/>
                    <a:pt x="47" y="8"/>
                    <a:pt x="46" y="8"/>
                  </a:cubicBezTo>
                  <a:cubicBezTo>
                    <a:pt x="46" y="7"/>
                    <a:pt x="45" y="7"/>
                    <a:pt x="44" y="6"/>
                  </a:cubicBezTo>
                  <a:cubicBezTo>
                    <a:pt x="44" y="5"/>
                    <a:pt x="44" y="3"/>
                    <a:pt x="45" y="2"/>
                  </a:cubicBezTo>
                  <a:cubicBezTo>
                    <a:pt x="42" y="1"/>
                    <a:pt x="39" y="0"/>
                    <a:pt x="37" y="0"/>
                  </a:cubicBezTo>
                  <a:cubicBezTo>
                    <a:pt x="36" y="1"/>
                    <a:pt x="35" y="2"/>
                    <a:pt x="35" y="4"/>
                  </a:cubicBezTo>
                  <a:cubicBezTo>
                    <a:pt x="32" y="4"/>
                    <a:pt x="32" y="4"/>
                    <a:pt x="32" y="4"/>
                  </a:cubicBezTo>
                  <a:cubicBezTo>
                    <a:pt x="30" y="4"/>
                    <a:pt x="30" y="4"/>
                    <a:pt x="30" y="4"/>
                  </a:cubicBezTo>
                  <a:cubicBezTo>
                    <a:pt x="29" y="2"/>
                    <a:pt x="28" y="1"/>
                    <a:pt x="28" y="0"/>
                  </a:cubicBezTo>
                  <a:cubicBezTo>
                    <a:pt x="25" y="0"/>
                    <a:pt x="22" y="1"/>
                    <a:pt x="20" y="2"/>
                  </a:cubicBezTo>
                  <a:cubicBezTo>
                    <a:pt x="20" y="3"/>
                    <a:pt x="20" y="5"/>
                    <a:pt x="20" y="6"/>
                  </a:cubicBezTo>
                  <a:cubicBezTo>
                    <a:pt x="20" y="7"/>
                    <a:pt x="19" y="7"/>
                    <a:pt x="18" y="8"/>
                  </a:cubicBezTo>
                  <a:cubicBezTo>
                    <a:pt x="17" y="8"/>
                    <a:pt x="16" y="8"/>
                    <a:pt x="16" y="9"/>
                  </a:cubicBezTo>
                  <a:cubicBezTo>
                    <a:pt x="15" y="8"/>
                    <a:pt x="13" y="7"/>
                    <a:pt x="12" y="6"/>
                  </a:cubicBezTo>
                  <a:cubicBezTo>
                    <a:pt x="10" y="8"/>
                    <a:pt x="8" y="10"/>
                    <a:pt x="6" y="12"/>
                  </a:cubicBezTo>
                  <a:cubicBezTo>
                    <a:pt x="7" y="13"/>
                    <a:pt x="8" y="15"/>
                    <a:pt x="9" y="16"/>
                  </a:cubicBezTo>
                  <a:cubicBezTo>
                    <a:pt x="8" y="16"/>
                    <a:pt x="8" y="17"/>
                    <a:pt x="8" y="18"/>
                  </a:cubicBezTo>
                  <a:cubicBezTo>
                    <a:pt x="7" y="19"/>
                    <a:pt x="7" y="20"/>
                    <a:pt x="6" y="20"/>
                  </a:cubicBezTo>
                  <a:cubicBezTo>
                    <a:pt x="5" y="20"/>
                    <a:pt x="3" y="20"/>
                    <a:pt x="2" y="20"/>
                  </a:cubicBezTo>
                  <a:cubicBezTo>
                    <a:pt x="1" y="22"/>
                    <a:pt x="0" y="25"/>
                    <a:pt x="0" y="28"/>
                  </a:cubicBezTo>
                  <a:cubicBezTo>
                    <a:pt x="1" y="28"/>
                    <a:pt x="2" y="29"/>
                    <a:pt x="4" y="30"/>
                  </a:cubicBezTo>
                  <a:cubicBezTo>
                    <a:pt x="4" y="32"/>
                    <a:pt x="4" y="32"/>
                    <a:pt x="4" y="32"/>
                  </a:cubicBezTo>
                  <a:cubicBezTo>
                    <a:pt x="4" y="35"/>
                    <a:pt x="4" y="35"/>
                    <a:pt x="4" y="35"/>
                  </a:cubicBezTo>
                  <a:cubicBezTo>
                    <a:pt x="2" y="35"/>
                    <a:pt x="1" y="36"/>
                    <a:pt x="0" y="37"/>
                  </a:cubicBezTo>
                  <a:cubicBezTo>
                    <a:pt x="0" y="39"/>
                    <a:pt x="1" y="42"/>
                    <a:pt x="2" y="45"/>
                  </a:cubicBezTo>
                  <a:cubicBezTo>
                    <a:pt x="3" y="44"/>
                    <a:pt x="5" y="44"/>
                    <a:pt x="6" y="44"/>
                  </a:cubicBezTo>
                  <a:cubicBezTo>
                    <a:pt x="7" y="45"/>
                    <a:pt x="7" y="46"/>
                    <a:pt x="8" y="46"/>
                  </a:cubicBezTo>
                  <a:cubicBezTo>
                    <a:pt x="8" y="47"/>
                    <a:pt x="8" y="48"/>
                    <a:pt x="9" y="49"/>
                  </a:cubicBezTo>
                  <a:cubicBezTo>
                    <a:pt x="8" y="50"/>
                    <a:pt x="7" y="51"/>
                    <a:pt x="6" y="52"/>
                  </a:cubicBezTo>
                  <a:cubicBezTo>
                    <a:pt x="8" y="55"/>
                    <a:pt x="10" y="56"/>
                    <a:pt x="12" y="58"/>
                  </a:cubicBezTo>
                  <a:cubicBezTo>
                    <a:pt x="13" y="57"/>
                    <a:pt x="15" y="56"/>
                    <a:pt x="16" y="55"/>
                  </a:cubicBezTo>
                  <a:cubicBezTo>
                    <a:pt x="16" y="56"/>
                    <a:pt x="17" y="56"/>
                    <a:pt x="18" y="57"/>
                  </a:cubicBezTo>
                  <a:cubicBezTo>
                    <a:pt x="19" y="57"/>
                    <a:pt x="20" y="58"/>
                    <a:pt x="20" y="58"/>
                  </a:cubicBezTo>
                  <a:cubicBezTo>
                    <a:pt x="20" y="59"/>
                    <a:pt x="20" y="61"/>
                    <a:pt x="20" y="63"/>
                  </a:cubicBezTo>
                  <a:cubicBezTo>
                    <a:pt x="22" y="64"/>
                    <a:pt x="25" y="64"/>
                    <a:pt x="28" y="65"/>
                  </a:cubicBezTo>
                  <a:cubicBezTo>
                    <a:pt x="28" y="63"/>
                    <a:pt x="29" y="62"/>
                    <a:pt x="30" y="60"/>
                  </a:cubicBezTo>
                  <a:cubicBezTo>
                    <a:pt x="32" y="61"/>
                    <a:pt x="32" y="61"/>
                    <a:pt x="32" y="61"/>
                  </a:cubicBezTo>
                  <a:cubicBezTo>
                    <a:pt x="35" y="60"/>
                    <a:pt x="35" y="60"/>
                    <a:pt x="35" y="60"/>
                  </a:cubicBezTo>
                  <a:cubicBezTo>
                    <a:pt x="35" y="62"/>
                    <a:pt x="36" y="63"/>
                    <a:pt x="37" y="65"/>
                  </a:cubicBezTo>
                  <a:cubicBezTo>
                    <a:pt x="39" y="64"/>
                    <a:pt x="42" y="64"/>
                    <a:pt x="45" y="63"/>
                  </a:cubicBezTo>
                  <a:cubicBezTo>
                    <a:pt x="44" y="61"/>
                    <a:pt x="44" y="59"/>
                    <a:pt x="44" y="58"/>
                  </a:cubicBezTo>
                  <a:cubicBezTo>
                    <a:pt x="45" y="58"/>
                    <a:pt x="46" y="57"/>
                    <a:pt x="46" y="57"/>
                  </a:cubicBezTo>
                  <a:cubicBezTo>
                    <a:pt x="47" y="56"/>
                    <a:pt x="48" y="56"/>
                    <a:pt x="49" y="55"/>
                  </a:cubicBezTo>
                  <a:cubicBezTo>
                    <a:pt x="50" y="56"/>
                    <a:pt x="51" y="57"/>
                    <a:pt x="52" y="58"/>
                  </a:cubicBezTo>
                  <a:cubicBezTo>
                    <a:pt x="55" y="56"/>
                    <a:pt x="57" y="55"/>
                    <a:pt x="58" y="52"/>
                  </a:cubicBezTo>
                  <a:cubicBezTo>
                    <a:pt x="57" y="51"/>
                    <a:pt x="56" y="50"/>
                    <a:pt x="55" y="49"/>
                  </a:cubicBezTo>
                  <a:cubicBezTo>
                    <a:pt x="56" y="48"/>
                    <a:pt x="56" y="47"/>
                    <a:pt x="57" y="46"/>
                  </a:cubicBezTo>
                  <a:cubicBezTo>
                    <a:pt x="57" y="46"/>
                    <a:pt x="58" y="45"/>
                    <a:pt x="58" y="44"/>
                  </a:cubicBezTo>
                  <a:cubicBezTo>
                    <a:pt x="60" y="44"/>
                    <a:pt x="61" y="44"/>
                    <a:pt x="63" y="45"/>
                  </a:cubicBezTo>
                  <a:cubicBezTo>
                    <a:pt x="64" y="42"/>
                    <a:pt x="64" y="39"/>
                    <a:pt x="65" y="37"/>
                  </a:cubicBezTo>
                  <a:cubicBezTo>
                    <a:pt x="63" y="36"/>
                    <a:pt x="62" y="35"/>
                    <a:pt x="60" y="35"/>
                  </a:cubicBezTo>
                  <a:lnTo>
                    <a:pt x="61" y="32"/>
                  </a:lnTo>
                  <a:close/>
                  <a:moveTo>
                    <a:pt x="40" y="46"/>
                  </a:moveTo>
                  <a:cubicBezTo>
                    <a:pt x="38" y="47"/>
                    <a:pt x="35" y="48"/>
                    <a:pt x="32" y="48"/>
                  </a:cubicBezTo>
                  <a:cubicBezTo>
                    <a:pt x="29" y="48"/>
                    <a:pt x="27" y="47"/>
                    <a:pt x="24" y="46"/>
                  </a:cubicBezTo>
                  <a:cubicBezTo>
                    <a:pt x="22" y="45"/>
                    <a:pt x="20" y="43"/>
                    <a:pt x="18" y="40"/>
                  </a:cubicBezTo>
                  <a:cubicBezTo>
                    <a:pt x="17" y="38"/>
                    <a:pt x="16" y="35"/>
                    <a:pt x="16" y="32"/>
                  </a:cubicBezTo>
                  <a:cubicBezTo>
                    <a:pt x="16" y="29"/>
                    <a:pt x="17" y="27"/>
                    <a:pt x="18" y="24"/>
                  </a:cubicBezTo>
                  <a:cubicBezTo>
                    <a:pt x="20" y="22"/>
                    <a:pt x="22" y="20"/>
                    <a:pt x="24" y="18"/>
                  </a:cubicBezTo>
                  <a:cubicBezTo>
                    <a:pt x="27" y="17"/>
                    <a:pt x="29" y="16"/>
                    <a:pt x="32" y="16"/>
                  </a:cubicBezTo>
                  <a:cubicBezTo>
                    <a:pt x="35" y="16"/>
                    <a:pt x="38" y="17"/>
                    <a:pt x="40" y="18"/>
                  </a:cubicBezTo>
                  <a:cubicBezTo>
                    <a:pt x="43" y="20"/>
                    <a:pt x="45" y="22"/>
                    <a:pt x="46" y="24"/>
                  </a:cubicBezTo>
                  <a:cubicBezTo>
                    <a:pt x="47" y="27"/>
                    <a:pt x="48" y="29"/>
                    <a:pt x="48" y="32"/>
                  </a:cubicBezTo>
                  <a:cubicBezTo>
                    <a:pt x="48" y="35"/>
                    <a:pt x="47" y="38"/>
                    <a:pt x="46" y="40"/>
                  </a:cubicBezTo>
                  <a:cubicBezTo>
                    <a:pt x="45" y="43"/>
                    <a:pt x="43" y="45"/>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3" name="TextBox 52">
            <a:extLst>
              <a:ext uri="{FF2B5EF4-FFF2-40B4-BE49-F238E27FC236}">
                <a16:creationId xmlns:a16="http://schemas.microsoft.com/office/drawing/2014/main" id="{07C93A33-2512-5F42-B715-B71D9C864E55}"/>
              </a:ext>
            </a:extLst>
          </p:cNvPr>
          <p:cNvSpPr txBox="1"/>
          <p:nvPr/>
        </p:nvSpPr>
        <p:spPr>
          <a:xfrm>
            <a:off x="10866160" y="3734877"/>
            <a:ext cx="828368" cy="646331"/>
          </a:xfrm>
          <a:prstGeom prst="rect">
            <a:avLst/>
          </a:prstGeom>
          <a:noFill/>
        </p:spPr>
        <p:txBody>
          <a:bodyPr wrap="none" rtlCol="0">
            <a:spAutoFit/>
          </a:bodyPr>
          <a:lstStyle/>
          <a:p>
            <a:pPr algn="ctr"/>
            <a:r>
              <a:rPr lang="en-US" dirty="0">
                <a:solidFill>
                  <a:srgbClr val="FF6600"/>
                </a:solidFill>
                <a:latin typeface="Meta Offc Pro Normal" panose="020B0504030101020102" pitchFamily="34" charset="0"/>
              </a:rPr>
              <a:t>Focus</a:t>
            </a:r>
            <a:br>
              <a:rPr lang="en-US" dirty="0">
                <a:solidFill>
                  <a:srgbClr val="FF6600"/>
                </a:solidFill>
                <a:latin typeface="Meta Offc Pro Normal" panose="020B0504030101020102" pitchFamily="34" charset="0"/>
              </a:rPr>
            </a:br>
            <a:r>
              <a:rPr lang="en-US" dirty="0">
                <a:solidFill>
                  <a:srgbClr val="FF6600"/>
                </a:solidFill>
                <a:latin typeface="Meta Offc Pro Normal" panose="020B0504030101020102" pitchFamily="34" charset="0"/>
              </a:rPr>
              <a:t>of AAP</a:t>
            </a:r>
          </a:p>
        </p:txBody>
      </p:sp>
      <p:sp>
        <p:nvSpPr>
          <p:cNvPr id="54" name="Chevron 53">
            <a:extLst>
              <a:ext uri="{FF2B5EF4-FFF2-40B4-BE49-F238E27FC236}">
                <a16:creationId xmlns:a16="http://schemas.microsoft.com/office/drawing/2014/main" id="{81986237-02B0-8C49-BEF5-992EE3221143}"/>
              </a:ext>
            </a:extLst>
          </p:cNvPr>
          <p:cNvSpPr>
            <a:spLocks noChangeAspect="1"/>
          </p:cNvSpPr>
          <p:nvPr/>
        </p:nvSpPr>
        <p:spPr>
          <a:xfrm rot="10800000" flipH="1">
            <a:off x="10646570" y="3671453"/>
            <a:ext cx="219590" cy="776721"/>
          </a:xfrm>
          <a:prstGeom prst="chevron">
            <a:avLst/>
          </a:prstGeom>
          <a:solidFill>
            <a:srgbClr val="F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4812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CAD35-BC14-3346-A046-32E2928E5546}"/>
              </a:ext>
            </a:extLst>
          </p:cNvPr>
          <p:cNvSpPr>
            <a:spLocks noGrp="1"/>
          </p:cNvSpPr>
          <p:nvPr>
            <p:ph type="body" sz="quarter" idx="10"/>
          </p:nvPr>
        </p:nvSpPr>
        <p:spPr/>
        <p:txBody>
          <a:bodyPr/>
          <a:lstStyle/>
          <a:p>
            <a:r>
              <a:rPr lang="en-US" dirty="0"/>
              <a:t>While we have made a lot of progress in last two years, there are opportunities for improvements in the Four Strategic Pillars.</a:t>
            </a:r>
          </a:p>
          <a:p>
            <a:endParaRPr lang="en-US" dirty="0"/>
          </a:p>
        </p:txBody>
      </p:sp>
      <p:cxnSp>
        <p:nvCxnSpPr>
          <p:cNvPr id="14" name="Elbow Connector 13">
            <a:extLst>
              <a:ext uri="{FF2B5EF4-FFF2-40B4-BE49-F238E27FC236}">
                <a16:creationId xmlns:a16="http://schemas.microsoft.com/office/drawing/2014/main" id="{05EC0261-EDA0-4343-99A8-440738A2A157}"/>
              </a:ext>
            </a:extLst>
          </p:cNvPr>
          <p:cNvCxnSpPr>
            <a:cxnSpLocks/>
          </p:cNvCxnSpPr>
          <p:nvPr/>
        </p:nvCxnSpPr>
        <p:spPr>
          <a:xfrm rot="5400000">
            <a:off x="3862443" y="622778"/>
            <a:ext cx="428195" cy="4069847"/>
          </a:xfrm>
          <a:prstGeom prst="bentConnector3">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54906026-076B-5F47-B124-82C264312EE1}"/>
              </a:ext>
            </a:extLst>
          </p:cNvPr>
          <p:cNvCxnSpPr>
            <a:cxnSpLocks/>
          </p:cNvCxnSpPr>
          <p:nvPr/>
        </p:nvCxnSpPr>
        <p:spPr>
          <a:xfrm rot="16200000" flipH="1">
            <a:off x="7932391" y="622678"/>
            <a:ext cx="428194" cy="4070050"/>
          </a:xfrm>
          <a:prstGeom prst="bentConnector3">
            <a:avLst>
              <a:gd name="adj1" fmla="val 50000"/>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241C497B-942C-DE48-A22B-8CA52FF6DABB}"/>
              </a:ext>
            </a:extLst>
          </p:cNvPr>
          <p:cNvCxnSpPr>
            <a:cxnSpLocks/>
          </p:cNvCxnSpPr>
          <p:nvPr/>
        </p:nvCxnSpPr>
        <p:spPr>
          <a:xfrm rot="16200000" flipH="1">
            <a:off x="6576018" y="1979049"/>
            <a:ext cx="431265" cy="1360379"/>
          </a:xfrm>
          <a:prstGeom prst="bentConnector3">
            <a:avLst>
              <a:gd name="adj1" fmla="val 50000"/>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F1839EA8-1F06-6C49-A578-06F096AC42AC}"/>
              </a:ext>
            </a:extLst>
          </p:cNvPr>
          <p:cNvCxnSpPr>
            <a:cxnSpLocks/>
          </p:cNvCxnSpPr>
          <p:nvPr/>
        </p:nvCxnSpPr>
        <p:spPr>
          <a:xfrm rot="5400000">
            <a:off x="5219998" y="1980334"/>
            <a:ext cx="428193" cy="1354735"/>
          </a:xfrm>
          <a:prstGeom prst="bentConnector3">
            <a:avLst>
              <a:gd name="adj1" fmla="val 50000"/>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aphicFrame>
        <p:nvGraphicFramePr>
          <p:cNvPr id="35" name="Table 34">
            <a:extLst>
              <a:ext uri="{FF2B5EF4-FFF2-40B4-BE49-F238E27FC236}">
                <a16:creationId xmlns:a16="http://schemas.microsoft.com/office/drawing/2014/main" id="{26D328AD-6FCC-7646-9A1B-12EC22DCA144}"/>
              </a:ext>
            </a:extLst>
          </p:cNvPr>
          <p:cNvGraphicFramePr>
            <a:graphicFrameLocks noGrp="1"/>
          </p:cNvGraphicFramePr>
          <p:nvPr>
            <p:extLst>
              <p:ext uri="{D42A27DB-BD31-4B8C-83A1-F6EECF244321}">
                <p14:modId xmlns:p14="http://schemas.microsoft.com/office/powerpoint/2010/main" val="4025019417"/>
              </p:ext>
            </p:extLst>
          </p:nvPr>
        </p:nvGraphicFramePr>
        <p:xfrm>
          <a:off x="867208" y="2870170"/>
          <a:ext cx="2377440" cy="3338579"/>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6549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rgbClr val="FF6600"/>
                          </a:solidFill>
                          <a:latin typeface="Meta Offc Pro Normal" panose="020B0504030101020102" pitchFamily="34" charset="0"/>
                        </a:rPr>
                        <a:t>A. </a:t>
                      </a:r>
                      <a:r>
                        <a:rPr lang="en-US" b="0" i="0" dirty="0">
                          <a:solidFill>
                            <a:schemeClr val="bg1"/>
                          </a:solidFill>
                          <a:latin typeface="Meta Offc Pro Normal" panose="020B0504030101020102" pitchFamily="34" charset="0"/>
                        </a:rPr>
                        <a:t>People</a:t>
                      </a:r>
                    </a:p>
                  </a:txBody>
                  <a:tcPr anchor="ctr">
                    <a:solidFill>
                      <a:srgbClr val="00548A"/>
                    </a:solidFill>
                  </a:tcPr>
                </a:tc>
                <a:extLst>
                  <a:ext uri="{0D108BD9-81ED-4DB2-BD59-A6C34878D82A}">
                    <a16:rowId xmlns:a16="http://schemas.microsoft.com/office/drawing/2014/main" val="2786995550"/>
                  </a:ext>
                </a:extLst>
              </a:tr>
              <a:tr h="2683640">
                <a:tc>
                  <a:txBody>
                    <a:bodyPr/>
                    <a:lstStyle/>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200" b="0" i="0" dirty="0">
                          <a:solidFill>
                            <a:srgbClr val="474747"/>
                          </a:solidFill>
                          <a:latin typeface="Meta Offc Pro Normal" panose="020B0504030101020102" pitchFamily="34" charset="0"/>
                        </a:rPr>
                        <a:t>Align</a:t>
                      </a:r>
                      <a:r>
                        <a:rPr lang="en-US" sz="1200" b="0" i="0" baseline="0" dirty="0">
                          <a:solidFill>
                            <a:srgbClr val="474747"/>
                          </a:solidFill>
                          <a:latin typeface="Meta Offc Pro Normal" panose="020B0504030101020102" pitchFamily="34" charset="0"/>
                        </a:rPr>
                        <a:t> AAP operating </a:t>
                      </a:r>
                      <a:br>
                        <a:rPr lang="en-US" sz="1200" b="0" i="0" baseline="0" dirty="0">
                          <a:solidFill>
                            <a:srgbClr val="474747"/>
                          </a:solidFill>
                          <a:latin typeface="Meta Offc Pro Normal" panose="020B0504030101020102" pitchFamily="34" charset="0"/>
                        </a:rPr>
                      </a:br>
                      <a:r>
                        <a:rPr lang="en-US" sz="1200" b="0" i="0" baseline="0" dirty="0">
                          <a:solidFill>
                            <a:srgbClr val="474747"/>
                          </a:solidFill>
                          <a:latin typeface="Meta Offc Pro Normal" panose="020B0504030101020102" pitchFamily="34" charset="0"/>
                        </a:rPr>
                        <a:t>model to improve business engagement and value delivery</a:t>
                      </a:r>
                    </a:p>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endParaRPr lang="en-US" sz="12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200" b="0" i="0" dirty="0">
                          <a:solidFill>
                            <a:srgbClr val="474747"/>
                          </a:solidFill>
                          <a:latin typeface="Meta Offc Pro Normal" panose="020B0504030101020102" pitchFamily="34" charset="0"/>
                        </a:rPr>
                        <a:t>Enhance</a:t>
                      </a:r>
                      <a:r>
                        <a:rPr lang="en-US" sz="1200" b="0" i="0" baseline="0" dirty="0">
                          <a:solidFill>
                            <a:srgbClr val="474747"/>
                          </a:solidFill>
                          <a:latin typeface="Meta Offc Pro Normal" panose="020B0504030101020102" pitchFamily="34" charset="0"/>
                        </a:rPr>
                        <a:t> talent and organizational effectiveness</a:t>
                      </a:r>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36" name="Table 35">
            <a:extLst>
              <a:ext uri="{FF2B5EF4-FFF2-40B4-BE49-F238E27FC236}">
                <a16:creationId xmlns:a16="http://schemas.microsoft.com/office/drawing/2014/main" id="{70272399-413E-3A43-8AB8-3A205B571A1E}"/>
              </a:ext>
            </a:extLst>
          </p:cNvPr>
          <p:cNvGraphicFramePr>
            <a:graphicFrameLocks noGrp="1"/>
          </p:cNvGraphicFramePr>
          <p:nvPr>
            <p:extLst/>
          </p:nvPr>
        </p:nvGraphicFramePr>
        <p:xfrm>
          <a:off x="3575892" y="2870170"/>
          <a:ext cx="2377440" cy="333858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6589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rgbClr val="FF6600"/>
                          </a:solidFill>
                          <a:latin typeface="Meta Offc Pro Normal" panose="020B0504030101020102" pitchFamily="34" charset="0"/>
                        </a:rPr>
                        <a:t>B. </a:t>
                      </a:r>
                      <a:r>
                        <a:rPr lang="en-US" b="0" i="0" dirty="0">
                          <a:solidFill>
                            <a:schemeClr val="bg1"/>
                          </a:solidFill>
                          <a:latin typeface="Meta Offc Pro Normal" panose="020B0504030101020102" pitchFamily="34" charset="0"/>
                        </a:rPr>
                        <a:t>Process</a:t>
                      </a:r>
                    </a:p>
                  </a:txBody>
                  <a:tcPr anchor="ctr">
                    <a:solidFill>
                      <a:srgbClr val="00548A"/>
                    </a:solidFill>
                  </a:tcPr>
                </a:tc>
                <a:extLst>
                  <a:ext uri="{0D108BD9-81ED-4DB2-BD59-A6C34878D82A}">
                    <a16:rowId xmlns:a16="http://schemas.microsoft.com/office/drawing/2014/main" val="2786995550"/>
                  </a:ext>
                </a:extLst>
              </a:tr>
              <a:tr h="2679663">
                <a:tc>
                  <a:txBody>
                    <a:bodyPr/>
                    <a:lstStyle/>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200" b="0" i="0" dirty="0">
                          <a:solidFill>
                            <a:srgbClr val="474747"/>
                          </a:solidFill>
                          <a:latin typeface="Meta Offc Pro Normal" panose="020B0504030101020102" pitchFamily="34" charset="0"/>
                        </a:rPr>
                        <a:t>Improve work intake</a:t>
                      </a:r>
                      <a:r>
                        <a:rPr lang="en-US" sz="1200" b="0" i="0" baseline="0" dirty="0">
                          <a:solidFill>
                            <a:srgbClr val="474747"/>
                          </a:solidFill>
                          <a:latin typeface="Meta Offc Pro Normal" panose="020B0504030101020102" pitchFamily="34" charset="0"/>
                        </a:rPr>
                        <a:t>, assessment, and prioritization process</a:t>
                      </a:r>
                      <a:br>
                        <a:rPr lang="en-US" sz="1200" b="0" i="0" baseline="0" dirty="0">
                          <a:solidFill>
                            <a:srgbClr val="474747"/>
                          </a:solidFill>
                          <a:latin typeface="Meta Offc Pro Normal" panose="020B0504030101020102" pitchFamily="34" charset="0"/>
                        </a:rPr>
                      </a:br>
                      <a:endParaRPr lang="en-US" sz="12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200" b="0" i="0" dirty="0">
                          <a:solidFill>
                            <a:srgbClr val="474747"/>
                          </a:solidFill>
                          <a:latin typeface="Meta Offc Pro Normal" panose="020B0504030101020102" pitchFamily="34" charset="0"/>
                        </a:rPr>
                        <a:t>Standardize software development, testing, deployment, and operational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474747"/>
                        </a:solidFill>
                        <a:latin typeface="Meta Offc Pro Normal" panose="020B0504030101020102" pitchFamily="34" charset="0"/>
                      </a:endParaRPr>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37" name="Table 36">
            <a:extLst>
              <a:ext uri="{FF2B5EF4-FFF2-40B4-BE49-F238E27FC236}">
                <a16:creationId xmlns:a16="http://schemas.microsoft.com/office/drawing/2014/main" id="{1B46D028-9E37-744E-8C00-DBAAF68FE23E}"/>
              </a:ext>
            </a:extLst>
          </p:cNvPr>
          <p:cNvGraphicFramePr>
            <a:graphicFrameLocks noGrp="1"/>
          </p:cNvGraphicFramePr>
          <p:nvPr>
            <p:extLst>
              <p:ext uri="{D42A27DB-BD31-4B8C-83A1-F6EECF244321}">
                <p14:modId xmlns:p14="http://schemas.microsoft.com/office/powerpoint/2010/main" val="4130837150"/>
              </p:ext>
            </p:extLst>
          </p:nvPr>
        </p:nvGraphicFramePr>
        <p:xfrm>
          <a:off x="6284576" y="2870170"/>
          <a:ext cx="2377440" cy="333858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6589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dirty="0">
                          <a:solidFill>
                            <a:srgbClr val="FF6600"/>
                          </a:solidFill>
                          <a:latin typeface="Meta Offc Pro Normal" panose="020B0504030101020102" pitchFamily="34" charset="0"/>
                          <a:cs typeface="Arial" panose="020B0604020202020204" pitchFamily="34" charset="0"/>
                        </a:rPr>
                        <a:t>C. </a:t>
                      </a:r>
                      <a:r>
                        <a:rPr lang="en-US" sz="1800" b="0" i="0" dirty="0">
                          <a:solidFill>
                            <a:schemeClr val="bg1"/>
                          </a:solidFill>
                          <a:latin typeface="Meta Offc Pro Normal" panose="020B0504030101020102" pitchFamily="34" charset="0"/>
                          <a:cs typeface="Arial" panose="020B0604020202020204" pitchFamily="34" charset="0"/>
                        </a:rPr>
                        <a:t>Platforms</a:t>
                      </a:r>
                      <a:endParaRPr lang="en-US" b="0" i="0" dirty="0">
                        <a:solidFill>
                          <a:schemeClr val="bg1"/>
                        </a:solidFill>
                        <a:latin typeface="Meta Offc Pro Normal" panose="020B0504030101020102" pitchFamily="34" charset="0"/>
                      </a:endParaRPr>
                    </a:p>
                  </a:txBody>
                  <a:tcPr anchor="ctr">
                    <a:solidFill>
                      <a:srgbClr val="00548A"/>
                    </a:solidFill>
                  </a:tcPr>
                </a:tc>
                <a:extLst>
                  <a:ext uri="{0D108BD9-81ED-4DB2-BD59-A6C34878D82A}">
                    <a16:rowId xmlns:a16="http://schemas.microsoft.com/office/drawing/2014/main" val="2786995550"/>
                  </a:ext>
                </a:extLst>
              </a:tr>
              <a:tr h="2679662">
                <a:tc>
                  <a:txBody>
                    <a:bodyPr/>
                    <a:lstStyle/>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200" b="0" i="0" dirty="0">
                          <a:solidFill>
                            <a:srgbClr val="474747"/>
                          </a:solidFill>
                          <a:latin typeface="Meta Offc Pro Normal" panose="020B0504030101020102" pitchFamily="34" charset="0"/>
                        </a:rPr>
                        <a:t>Improve operational resiliency of existing platforms during transition period</a:t>
                      </a:r>
                      <a:br>
                        <a:rPr lang="en-US" sz="1200" b="0" i="0" dirty="0">
                          <a:solidFill>
                            <a:srgbClr val="474747"/>
                          </a:solidFill>
                          <a:latin typeface="Meta Offc Pro Normal" panose="020B0504030101020102" pitchFamily="34" charset="0"/>
                        </a:rPr>
                      </a:br>
                      <a:endParaRPr lang="en-US" sz="1200" b="0" i="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200" b="0" i="0" dirty="0">
                          <a:solidFill>
                            <a:srgbClr val="474747"/>
                          </a:solidFill>
                          <a:latin typeface="Meta Offc Pro Normal" panose="020B0504030101020102" pitchFamily="34" charset="0"/>
                        </a:rPr>
                        <a:t>Deploy </a:t>
                      </a:r>
                      <a:r>
                        <a:rPr lang="en-US" sz="1200" b="0" i="0" baseline="0" dirty="0">
                          <a:solidFill>
                            <a:srgbClr val="474747"/>
                          </a:solidFill>
                          <a:latin typeface="Meta Offc Pro Normal" panose="020B0504030101020102" pitchFamily="34" charset="0"/>
                        </a:rPr>
                        <a:t>public cloud-based “Cloud Data Platform”</a:t>
                      </a:r>
                      <a:br>
                        <a:rPr lang="en-US" sz="1200" b="0" i="0" baseline="0" dirty="0">
                          <a:solidFill>
                            <a:srgbClr val="474747"/>
                          </a:solidFill>
                          <a:latin typeface="Meta Offc Pro Normal" panose="020B0504030101020102" pitchFamily="34" charset="0"/>
                        </a:rPr>
                      </a:br>
                      <a:endParaRPr lang="en-US" sz="12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200" b="0" i="0" dirty="0">
                          <a:solidFill>
                            <a:srgbClr val="474747"/>
                          </a:solidFill>
                          <a:latin typeface="Meta Offc Pro Normal" panose="020B0504030101020102" pitchFamily="34" charset="0"/>
                        </a:rPr>
                        <a:t>Migrate analytics to Next Best Action (NBA) paradigm</a:t>
                      </a:r>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38" name="Table 37">
            <a:extLst>
              <a:ext uri="{FF2B5EF4-FFF2-40B4-BE49-F238E27FC236}">
                <a16:creationId xmlns:a16="http://schemas.microsoft.com/office/drawing/2014/main" id="{11D33B79-161F-044C-8A81-3FC5CDD81884}"/>
              </a:ext>
            </a:extLst>
          </p:cNvPr>
          <p:cNvGraphicFramePr>
            <a:graphicFrameLocks noGrp="1"/>
          </p:cNvGraphicFramePr>
          <p:nvPr>
            <p:extLst/>
          </p:nvPr>
        </p:nvGraphicFramePr>
        <p:xfrm>
          <a:off x="8993261" y="2870170"/>
          <a:ext cx="2377440" cy="333858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6589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rgbClr val="FF6600"/>
                          </a:solidFill>
                          <a:latin typeface="Meta Offc Pro Normal" panose="020B0504030101020102" pitchFamily="34" charset="0"/>
                        </a:rPr>
                        <a:t>D. </a:t>
                      </a:r>
                      <a:r>
                        <a:rPr lang="en-US" b="0" i="0" dirty="0">
                          <a:solidFill>
                            <a:schemeClr val="bg1"/>
                          </a:solidFill>
                          <a:latin typeface="Meta Offc Pro Normal" panose="020B0504030101020102" pitchFamily="34" charset="0"/>
                        </a:rPr>
                        <a:t>Data</a:t>
                      </a:r>
                    </a:p>
                  </a:txBody>
                  <a:tcPr anchor="ctr">
                    <a:solidFill>
                      <a:srgbClr val="00548A"/>
                    </a:solidFill>
                  </a:tcPr>
                </a:tc>
                <a:extLst>
                  <a:ext uri="{0D108BD9-81ED-4DB2-BD59-A6C34878D82A}">
                    <a16:rowId xmlns:a16="http://schemas.microsoft.com/office/drawing/2014/main" val="2786995550"/>
                  </a:ext>
                </a:extLst>
              </a:tr>
              <a:tr h="2679662">
                <a:tc>
                  <a:txBody>
                    <a:bodyPr/>
                    <a:lstStyle/>
                    <a:p>
                      <a:pPr marL="228600" indent="-228600">
                        <a:lnSpc>
                          <a:spcPct val="100000"/>
                        </a:lnSpc>
                        <a:spcBef>
                          <a:spcPts val="1000"/>
                        </a:spcBef>
                        <a:buClr>
                          <a:srgbClr val="00548A"/>
                        </a:buClr>
                        <a:buFont typeface="+mj-lt"/>
                        <a:buAutoNum type="arabicPeriod"/>
                      </a:pPr>
                      <a:r>
                        <a:rPr lang="en-US" sz="1200" b="0" i="0" dirty="0">
                          <a:solidFill>
                            <a:srgbClr val="474747"/>
                          </a:solidFill>
                          <a:latin typeface="Meta Offc Pro Normal" panose="020B0504030101020102" pitchFamily="34" charset="0"/>
                        </a:rPr>
                        <a:t>Develop new</a:t>
                      </a:r>
                      <a:r>
                        <a:rPr lang="en-US" sz="1200" b="0" i="0" baseline="0" dirty="0">
                          <a:solidFill>
                            <a:srgbClr val="474747"/>
                          </a:solidFill>
                          <a:latin typeface="Meta Offc Pro Normal" panose="020B0504030101020102" pitchFamily="34" charset="0"/>
                        </a:rPr>
                        <a:t> E</a:t>
                      </a:r>
                      <a:r>
                        <a:rPr lang="en-US" sz="1200" b="0" i="0" dirty="0">
                          <a:solidFill>
                            <a:srgbClr val="474747"/>
                          </a:solidFill>
                          <a:latin typeface="Meta Offc Pro Normal" panose="020B0504030101020102" pitchFamily="34" charset="0"/>
                        </a:rPr>
                        <a:t>nterprise</a:t>
                      </a:r>
                      <a:r>
                        <a:rPr lang="en-US" sz="1200" b="0" i="0" baseline="0" dirty="0">
                          <a:solidFill>
                            <a:srgbClr val="474747"/>
                          </a:solidFill>
                          <a:latin typeface="Meta Offc Pro Normal" panose="020B0504030101020102" pitchFamily="34" charset="0"/>
                        </a:rPr>
                        <a:t> I</a:t>
                      </a:r>
                      <a:r>
                        <a:rPr lang="en-US" sz="1200" b="0" i="0" dirty="0">
                          <a:solidFill>
                            <a:srgbClr val="474747"/>
                          </a:solidFill>
                          <a:latin typeface="Meta Offc Pro Normal" panose="020B0504030101020102" pitchFamily="34" charset="0"/>
                        </a:rPr>
                        <a:t>nformation Architecture</a:t>
                      </a:r>
                    </a:p>
                    <a:p>
                      <a:pPr marL="228600" indent="-228600">
                        <a:lnSpc>
                          <a:spcPct val="100000"/>
                        </a:lnSpc>
                        <a:spcBef>
                          <a:spcPts val="1000"/>
                        </a:spcBef>
                        <a:buClr>
                          <a:srgbClr val="00548A"/>
                        </a:buClr>
                        <a:buFont typeface="+mj-lt"/>
                        <a:buAutoNum type="arabicPeriod"/>
                      </a:pPr>
                      <a:r>
                        <a:rPr lang="en-US" sz="1200" b="0" i="0" dirty="0">
                          <a:solidFill>
                            <a:srgbClr val="474747"/>
                          </a:solidFill>
                          <a:latin typeface="Meta Offc Pro Normal" panose="020B0504030101020102" pitchFamily="34" charset="0"/>
                        </a:rPr>
                        <a:t>Create Cloud Data Catalog across enterprise</a:t>
                      </a:r>
                    </a:p>
                    <a:p>
                      <a:pPr marL="228600" indent="-228600">
                        <a:lnSpc>
                          <a:spcPct val="100000"/>
                        </a:lnSpc>
                        <a:spcBef>
                          <a:spcPts val="1000"/>
                        </a:spcBef>
                        <a:buClr>
                          <a:srgbClr val="00548A"/>
                        </a:buClr>
                        <a:buFont typeface="+mj-lt"/>
                        <a:buAutoNum type="arabicPeriod"/>
                      </a:pPr>
                      <a:r>
                        <a:rPr lang="en-US" sz="1200" b="0" i="0" dirty="0">
                          <a:solidFill>
                            <a:srgbClr val="474747"/>
                          </a:solidFill>
                          <a:latin typeface="Meta Offc Pro Normal" panose="020B0504030101020102" pitchFamily="34" charset="0"/>
                        </a:rPr>
                        <a:t>Simplify</a:t>
                      </a:r>
                      <a:r>
                        <a:rPr lang="en-US" sz="1200" b="0" i="0" baseline="0" dirty="0">
                          <a:solidFill>
                            <a:srgbClr val="474747"/>
                          </a:solidFill>
                          <a:latin typeface="Meta Offc Pro Normal" panose="020B0504030101020102" pitchFamily="34" charset="0"/>
                        </a:rPr>
                        <a:t> d</a:t>
                      </a:r>
                      <a:r>
                        <a:rPr lang="en-US" sz="1200" b="0" i="0" dirty="0">
                          <a:solidFill>
                            <a:srgbClr val="474747"/>
                          </a:solidFill>
                          <a:latin typeface="Meta Offc Pro Normal" panose="020B0504030101020102" pitchFamily="34" charset="0"/>
                        </a:rPr>
                        <a:t>ata  governance</a:t>
                      </a:r>
                      <a:r>
                        <a:rPr lang="en-US" sz="1200" b="0" i="0" baseline="0" dirty="0">
                          <a:solidFill>
                            <a:srgbClr val="474747"/>
                          </a:solidFill>
                          <a:latin typeface="Meta Offc Pro Normal" panose="020B0504030101020102" pitchFamily="34" charset="0"/>
                        </a:rPr>
                        <a:t> </a:t>
                      </a:r>
                      <a:br>
                        <a:rPr lang="en-US" sz="1200" b="0" i="0" baseline="0" dirty="0">
                          <a:solidFill>
                            <a:srgbClr val="474747"/>
                          </a:solidFill>
                          <a:latin typeface="Meta Offc Pro Normal" panose="020B0504030101020102" pitchFamily="34" charset="0"/>
                        </a:rPr>
                      </a:br>
                      <a:r>
                        <a:rPr lang="en-US" sz="1200" b="0" i="0" dirty="0">
                          <a:solidFill>
                            <a:srgbClr val="474747"/>
                          </a:solidFill>
                          <a:latin typeface="Meta Offc Pro Normal" panose="020B0504030101020102" pitchFamily="34" charset="0"/>
                        </a:rPr>
                        <a:t>and improve compliance</a:t>
                      </a:r>
                    </a:p>
                    <a:p>
                      <a:endParaRPr lang="en-US" dirty="0"/>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bl>
          </a:graphicData>
        </a:graphic>
      </p:graphicFrame>
      <p:sp>
        <p:nvSpPr>
          <p:cNvPr id="40" name="Rectangle 39">
            <a:extLst>
              <a:ext uri="{FF2B5EF4-FFF2-40B4-BE49-F238E27FC236}">
                <a16:creationId xmlns:a16="http://schemas.microsoft.com/office/drawing/2014/main" id="{3CBF5DFB-0EE6-6C48-A0B3-295A648BF95E}"/>
              </a:ext>
            </a:extLst>
          </p:cNvPr>
          <p:cNvSpPr/>
          <p:nvPr/>
        </p:nvSpPr>
        <p:spPr>
          <a:xfrm>
            <a:off x="4343845" y="1844041"/>
            <a:ext cx="3504755" cy="584322"/>
          </a:xfrm>
          <a:prstGeom prst="rect">
            <a:avLst/>
          </a:prstGeom>
          <a:solidFill>
            <a:srgbClr val="FF6600"/>
          </a:solidFill>
          <a:ln>
            <a:noFill/>
          </a:ln>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r>
              <a:rPr lang="en-US" b="1" dirty="0">
                <a:solidFill>
                  <a:schemeClr val="bg1"/>
                </a:solidFill>
                <a:latin typeface="Meta Offc Pro Normal" panose="020B0504030101020102" pitchFamily="34" charset="0"/>
              </a:rPr>
              <a:t>FOUR STRATEGIC PILLARS</a:t>
            </a:r>
            <a:endParaRPr lang="en-US" sz="1800" b="1" dirty="0">
              <a:solidFill>
                <a:schemeClr val="bg1"/>
              </a:solidFill>
              <a:latin typeface="Meta Offc Pro Normal" panose="020B0504030101020102" pitchFamily="34" charset="0"/>
            </a:endParaRPr>
          </a:p>
        </p:txBody>
      </p:sp>
      <p:sp>
        <p:nvSpPr>
          <p:cNvPr id="12" name="Rounded Rectangle 11">
            <a:extLst>
              <a:ext uri="{FF2B5EF4-FFF2-40B4-BE49-F238E27FC236}">
                <a16:creationId xmlns:a16="http://schemas.microsoft.com/office/drawing/2014/main" id="{5258098C-3733-2B44-AA6F-196F8C3F8BA1}"/>
              </a:ext>
            </a:extLst>
          </p:cNvPr>
          <p:cNvSpPr/>
          <p:nvPr/>
        </p:nvSpPr>
        <p:spPr>
          <a:xfrm>
            <a:off x="11567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13" name="Rounded Rectangle 12">
            <a:extLst>
              <a:ext uri="{FF2B5EF4-FFF2-40B4-BE49-F238E27FC236}">
                <a16:creationId xmlns:a16="http://schemas.microsoft.com/office/drawing/2014/main" id="{18E45FF0-6718-8A4A-8007-9C3531AAE185}"/>
              </a:ext>
            </a:extLst>
          </p:cNvPr>
          <p:cNvSpPr/>
          <p:nvPr/>
        </p:nvSpPr>
        <p:spPr>
          <a:xfrm>
            <a:off x="457200"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18" name="Rounded Rectangle 17">
            <a:extLst>
              <a:ext uri="{FF2B5EF4-FFF2-40B4-BE49-F238E27FC236}">
                <a16:creationId xmlns:a16="http://schemas.microsoft.com/office/drawing/2014/main" id="{340132CE-BB8D-E747-BDF1-3E4A72ACCFCA}"/>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19" name="Rounded Rectangle 18">
            <a:extLst>
              <a:ext uri="{FF2B5EF4-FFF2-40B4-BE49-F238E27FC236}">
                <a16:creationId xmlns:a16="http://schemas.microsoft.com/office/drawing/2014/main" id="{663C6027-28CF-4B41-B365-AD46092DE2AD}"/>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0" name="Rounded Rectangle 19">
            <a:extLst>
              <a:ext uri="{FF2B5EF4-FFF2-40B4-BE49-F238E27FC236}">
                <a16:creationId xmlns:a16="http://schemas.microsoft.com/office/drawing/2014/main" id="{1E87613B-5488-1C47-A774-3B6593562FF3}"/>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1" name="Rounded Rectangle 20">
            <a:extLst>
              <a:ext uri="{FF2B5EF4-FFF2-40B4-BE49-F238E27FC236}">
                <a16:creationId xmlns:a16="http://schemas.microsoft.com/office/drawing/2014/main" id="{53122798-6CBA-3740-897E-2966660307CC}"/>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342103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023F09-5A7D-BE42-9162-AFD4ADAF3139}"/>
              </a:ext>
            </a:extLst>
          </p:cNvPr>
          <p:cNvSpPr>
            <a:spLocks noGrp="1"/>
          </p:cNvSpPr>
          <p:nvPr>
            <p:ph type="body" sz="quarter" idx="10"/>
          </p:nvPr>
        </p:nvSpPr>
        <p:spPr/>
        <p:txBody>
          <a:bodyPr/>
          <a:lstStyle/>
          <a:p>
            <a:r>
              <a:rPr lang="en-US" dirty="0"/>
              <a:t>In addition, we have defined benchmarks of what success means for each of the Four Strategic Pillars by 2020.</a:t>
            </a:r>
          </a:p>
          <a:p>
            <a:endParaRPr lang="en-US" dirty="0"/>
          </a:p>
        </p:txBody>
      </p:sp>
      <p:graphicFrame>
        <p:nvGraphicFramePr>
          <p:cNvPr id="8" name="Table 7">
            <a:extLst>
              <a:ext uri="{FF2B5EF4-FFF2-40B4-BE49-F238E27FC236}">
                <a16:creationId xmlns:a16="http://schemas.microsoft.com/office/drawing/2014/main" id="{5D539979-6D63-4847-A33F-11A51A4F6E6D}"/>
              </a:ext>
            </a:extLst>
          </p:cNvPr>
          <p:cNvGraphicFramePr>
            <a:graphicFrameLocks noGrp="1"/>
          </p:cNvGraphicFramePr>
          <p:nvPr>
            <p:extLst>
              <p:ext uri="{D42A27DB-BD31-4B8C-83A1-F6EECF244321}">
                <p14:modId xmlns:p14="http://schemas.microsoft.com/office/powerpoint/2010/main" val="3625336393"/>
              </p:ext>
            </p:extLst>
          </p:nvPr>
        </p:nvGraphicFramePr>
        <p:xfrm>
          <a:off x="1420073" y="2373785"/>
          <a:ext cx="2377440" cy="390144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FF6600"/>
                          </a:solidFill>
                          <a:latin typeface="Meta Offc Pro Normal" panose="020B0504030101020102" pitchFamily="34" charset="0"/>
                        </a:rPr>
                        <a:t>A. </a:t>
                      </a:r>
                      <a:r>
                        <a:rPr lang="en-US" sz="1600" b="0" i="0" dirty="0">
                          <a:solidFill>
                            <a:schemeClr val="bg1"/>
                          </a:solidFill>
                          <a:latin typeface="Meta Offc Pro Normal" panose="020B0504030101020102" pitchFamily="34" charset="0"/>
                        </a:rPr>
                        <a:t>People</a:t>
                      </a:r>
                    </a:p>
                  </a:txBody>
                  <a:tcPr anchor="ctr">
                    <a:solidFill>
                      <a:srgbClr val="00548A"/>
                    </a:solidFill>
                  </a:tcPr>
                </a:tc>
                <a:extLst>
                  <a:ext uri="{0D108BD9-81ED-4DB2-BD59-A6C34878D82A}">
                    <a16:rowId xmlns:a16="http://schemas.microsoft.com/office/drawing/2014/main" val="2786995550"/>
                  </a:ext>
                </a:extLst>
              </a:tr>
              <a:tr h="1298448">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Align AAP operating model to improve business engagement &amp; value delivery</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Enhance talent and organizational effectiveness</a:t>
                      </a:r>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r h="1133856">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Focus on people leadership as core competencies</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Agility and adaptation as a core competency</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Winning the battle for talent</a:t>
                      </a:r>
                    </a:p>
                  </a:txBody>
                  <a:tcPr marL="118872" marR="118872" marT="118872" marB="118872">
                    <a:solidFill>
                      <a:schemeClr val="bg1">
                        <a:lumMod val="85000"/>
                      </a:schemeClr>
                    </a:solidFill>
                  </a:tcPr>
                </a:tc>
                <a:extLst>
                  <a:ext uri="{0D108BD9-81ED-4DB2-BD59-A6C34878D82A}">
                    <a16:rowId xmlns:a16="http://schemas.microsoft.com/office/drawing/2014/main" val="985798000"/>
                  </a:ext>
                </a:extLst>
              </a:tr>
              <a:tr h="1133856">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Self organizing teams</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Our talent capital can change at a pace</a:t>
                      </a:r>
                    </a:p>
                  </a:txBody>
                  <a:tcPr marL="118872" marR="118872" marT="118872" marB="118872">
                    <a:solidFill>
                      <a:schemeClr val="bg1">
                        <a:lumMod val="75000"/>
                      </a:schemeClr>
                    </a:solidFill>
                  </a:tcPr>
                </a:tc>
                <a:extLst>
                  <a:ext uri="{0D108BD9-81ED-4DB2-BD59-A6C34878D82A}">
                    <a16:rowId xmlns:a16="http://schemas.microsoft.com/office/drawing/2014/main" val="1919436823"/>
                  </a:ext>
                </a:extLst>
              </a:tr>
            </a:tbl>
          </a:graphicData>
        </a:graphic>
      </p:graphicFrame>
      <p:graphicFrame>
        <p:nvGraphicFramePr>
          <p:cNvPr id="9" name="Table 8">
            <a:extLst>
              <a:ext uri="{FF2B5EF4-FFF2-40B4-BE49-F238E27FC236}">
                <a16:creationId xmlns:a16="http://schemas.microsoft.com/office/drawing/2014/main" id="{71F288F2-98AC-8A49-8D0F-03A3AE3CE132}"/>
              </a:ext>
            </a:extLst>
          </p:cNvPr>
          <p:cNvGraphicFramePr>
            <a:graphicFrameLocks noGrp="1"/>
          </p:cNvGraphicFramePr>
          <p:nvPr>
            <p:extLst>
              <p:ext uri="{D42A27DB-BD31-4B8C-83A1-F6EECF244321}">
                <p14:modId xmlns:p14="http://schemas.microsoft.com/office/powerpoint/2010/main" val="3413358705"/>
              </p:ext>
            </p:extLst>
          </p:nvPr>
        </p:nvGraphicFramePr>
        <p:xfrm>
          <a:off x="4056229" y="2373785"/>
          <a:ext cx="2377440" cy="390144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3128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FF6600"/>
                          </a:solidFill>
                          <a:latin typeface="Meta Offc Pro Normal" panose="020B0504030101020102" pitchFamily="34" charset="0"/>
                        </a:rPr>
                        <a:t>B. </a:t>
                      </a:r>
                      <a:r>
                        <a:rPr lang="en-US" sz="1600" b="0" i="0" dirty="0">
                          <a:solidFill>
                            <a:schemeClr val="bg1"/>
                          </a:solidFill>
                          <a:latin typeface="Meta Offc Pro Normal" panose="020B0504030101020102" pitchFamily="34" charset="0"/>
                        </a:rPr>
                        <a:t>Process</a:t>
                      </a:r>
                    </a:p>
                  </a:txBody>
                  <a:tcPr anchor="ctr">
                    <a:solidFill>
                      <a:srgbClr val="00548A"/>
                    </a:solidFill>
                  </a:tcPr>
                </a:tc>
                <a:extLst>
                  <a:ext uri="{0D108BD9-81ED-4DB2-BD59-A6C34878D82A}">
                    <a16:rowId xmlns:a16="http://schemas.microsoft.com/office/drawing/2014/main" val="2786995550"/>
                  </a:ext>
                </a:extLst>
              </a:tr>
              <a:tr h="1298448">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Improve work Intake, assessment and prioritization process</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Standardize software development, testing, deployment and operational processes</a:t>
                      </a:r>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r h="1133856">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Embedded in business value streams</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Model deployment time &lt;100 days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800" b="0" i="0" dirty="0">
                        <a:solidFill>
                          <a:srgbClr val="474747"/>
                        </a:solidFill>
                        <a:latin typeface="Meta Offc Pro Normal" panose="020B0504030101020102" pitchFamily="34" charset="0"/>
                      </a:endParaRPr>
                    </a:p>
                  </a:txBody>
                  <a:tcPr marL="118872" marR="118872" marT="118872" marB="118872">
                    <a:solidFill>
                      <a:schemeClr val="bg1">
                        <a:lumMod val="85000"/>
                      </a:schemeClr>
                    </a:solidFill>
                  </a:tcPr>
                </a:tc>
                <a:extLst>
                  <a:ext uri="{0D108BD9-81ED-4DB2-BD59-A6C34878D82A}">
                    <a16:rowId xmlns:a16="http://schemas.microsoft.com/office/drawing/2014/main" val="3478354816"/>
                  </a:ext>
                </a:extLst>
              </a:tr>
              <a:tr h="1133856">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Influencing or leading business strategy</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Model deployment time &lt;10 days</a:t>
                      </a:r>
                    </a:p>
                  </a:txBody>
                  <a:tcPr marL="118872" marR="118872" marT="118872" marB="118872">
                    <a:solidFill>
                      <a:schemeClr val="bg1">
                        <a:lumMod val="75000"/>
                      </a:schemeClr>
                    </a:solidFill>
                  </a:tcPr>
                </a:tc>
                <a:extLst>
                  <a:ext uri="{0D108BD9-81ED-4DB2-BD59-A6C34878D82A}">
                    <a16:rowId xmlns:a16="http://schemas.microsoft.com/office/drawing/2014/main" val="312008781"/>
                  </a:ext>
                </a:extLst>
              </a:tr>
            </a:tbl>
          </a:graphicData>
        </a:graphic>
      </p:graphicFrame>
      <p:graphicFrame>
        <p:nvGraphicFramePr>
          <p:cNvPr id="10" name="Table 9">
            <a:extLst>
              <a:ext uri="{FF2B5EF4-FFF2-40B4-BE49-F238E27FC236}">
                <a16:creationId xmlns:a16="http://schemas.microsoft.com/office/drawing/2014/main" id="{5E856964-294A-A34C-8687-D6AB18B18797}"/>
              </a:ext>
            </a:extLst>
          </p:cNvPr>
          <p:cNvGraphicFramePr>
            <a:graphicFrameLocks noGrp="1"/>
          </p:cNvGraphicFramePr>
          <p:nvPr>
            <p:extLst>
              <p:ext uri="{D42A27DB-BD31-4B8C-83A1-F6EECF244321}">
                <p14:modId xmlns:p14="http://schemas.microsoft.com/office/powerpoint/2010/main" val="2307354503"/>
              </p:ext>
            </p:extLst>
          </p:nvPr>
        </p:nvGraphicFramePr>
        <p:xfrm>
          <a:off x="6692385" y="2373785"/>
          <a:ext cx="2377440" cy="3904488"/>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335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FF6600"/>
                          </a:solidFill>
                          <a:latin typeface="Meta Offc Pro Normal" panose="020B0504030101020102" pitchFamily="34" charset="0"/>
                          <a:cs typeface="Arial" panose="020B0604020202020204" pitchFamily="34" charset="0"/>
                        </a:rPr>
                        <a:t>C. </a:t>
                      </a:r>
                      <a:r>
                        <a:rPr lang="en-US" sz="1600" b="0" i="0" dirty="0">
                          <a:solidFill>
                            <a:schemeClr val="bg1"/>
                          </a:solidFill>
                          <a:latin typeface="Meta Offc Pro Normal" panose="020B0504030101020102" pitchFamily="34" charset="0"/>
                          <a:cs typeface="Arial" panose="020B0604020202020204" pitchFamily="34" charset="0"/>
                        </a:rPr>
                        <a:t>Platforms</a:t>
                      </a:r>
                      <a:endParaRPr lang="en-US" sz="1600" b="0" i="0" dirty="0">
                        <a:solidFill>
                          <a:schemeClr val="bg1"/>
                        </a:solidFill>
                        <a:latin typeface="Meta Offc Pro Normal" panose="020B0504030101020102" pitchFamily="34" charset="0"/>
                      </a:endParaRPr>
                    </a:p>
                  </a:txBody>
                  <a:tcPr anchor="ctr">
                    <a:solidFill>
                      <a:srgbClr val="00548A"/>
                    </a:solidFill>
                  </a:tcPr>
                </a:tc>
                <a:extLst>
                  <a:ext uri="{0D108BD9-81ED-4DB2-BD59-A6C34878D82A}">
                    <a16:rowId xmlns:a16="http://schemas.microsoft.com/office/drawing/2014/main" val="2786995550"/>
                  </a:ext>
                </a:extLst>
              </a:tr>
              <a:tr h="1297384">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Improve operational resiliency of existing platforms during transition period</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Deploy Gen 3 public cloud based “Cloud Data Platform”</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Introduce and migrate key analytical processes to Next Best Action (NBA) paradigm</a:t>
                      </a:r>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r h="1135647">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1,000 users on Data science workbench</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Batch Decisioning and deployment platforms implemented</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Gen 2 stack decommissioned</a:t>
                      </a:r>
                    </a:p>
                  </a:txBody>
                  <a:tcPr marL="118872" marR="118872" marT="118872" marB="118872">
                    <a:solidFill>
                      <a:schemeClr val="bg1">
                        <a:lumMod val="85000"/>
                      </a:schemeClr>
                    </a:solidFill>
                  </a:tcPr>
                </a:tc>
                <a:extLst>
                  <a:ext uri="{0D108BD9-81ED-4DB2-BD59-A6C34878D82A}">
                    <a16:rowId xmlns:a16="http://schemas.microsoft.com/office/drawing/2014/main" val="1641608833"/>
                  </a:ext>
                </a:extLst>
              </a:tr>
              <a:tr h="1135647">
                <a:tc>
                  <a:txBody>
                    <a:bodyPr/>
                    <a:lstStyle/>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Public cloud resiliency</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Integrated self service analytics platform</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Collaborative cross industry applications. </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(AML etc.)</a:t>
                      </a:r>
                    </a:p>
                    <a:p>
                      <a:pPr marL="228600" indent="-228600">
                        <a:lnSpc>
                          <a:spcPts val="1200"/>
                        </a:lnSpc>
                        <a:buFont typeface="+mj-lt"/>
                        <a:buAutoNum type="arabicPeriod"/>
                      </a:pPr>
                      <a:r>
                        <a:rPr lang="en-US" sz="800" b="0" i="0" dirty="0">
                          <a:solidFill>
                            <a:srgbClr val="474747"/>
                          </a:solidFill>
                          <a:latin typeface="Meta Offc Pro Normal" panose="020B0504030101020102" pitchFamily="34" charset="0"/>
                        </a:rPr>
                        <a:t>Industry leading technology partnerships</a:t>
                      </a:r>
                    </a:p>
                  </a:txBody>
                  <a:tcPr marL="118872" marR="118872" marT="118872" marB="118872">
                    <a:solidFill>
                      <a:schemeClr val="bg1">
                        <a:lumMod val="75000"/>
                      </a:schemeClr>
                    </a:solidFill>
                  </a:tcPr>
                </a:tc>
                <a:extLst>
                  <a:ext uri="{0D108BD9-81ED-4DB2-BD59-A6C34878D82A}">
                    <a16:rowId xmlns:a16="http://schemas.microsoft.com/office/drawing/2014/main" val="988998377"/>
                  </a:ext>
                </a:extLst>
              </a:tr>
            </a:tbl>
          </a:graphicData>
        </a:graphic>
      </p:graphicFrame>
      <p:graphicFrame>
        <p:nvGraphicFramePr>
          <p:cNvPr id="11" name="Table 10">
            <a:extLst>
              <a:ext uri="{FF2B5EF4-FFF2-40B4-BE49-F238E27FC236}">
                <a16:creationId xmlns:a16="http://schemas.microsoft.com/office/drawing/2014/main" id="{E35F3822-B247-A04F-B4C5-C2E086869D3B}"/>
              </a:ext>
            </a:extLst>
          </p:cNvPr>
          <p:cNvGraphicFramePr>
            <a:graphicFrameLocks noGrp="1"/>
          </p:cNvGraphicFramePr>
          <p:nvPr>
            <p:extLst>
              <p:ext uri="{D42A27DB-BD31-4B8C-83A1-F6EECF244321}">
                <p14:modId xmlns:p14="http://schemas.microsoft.com/office/powerpoint/2010/main" val="346296894"/>
              </p:ext>
            </p:extLst>
          </p:nvPr>
        </p:nvGraphicFramePr>
        <p:xfrm>
          <a:off x="9328541" y="2373785"/>
          <a:ext cx="2377440" cy="3905351"/>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69944710"/>
                    </a:ext>
                  </a:extLst>
                </a:gridCol>
              </a:tblGrid>
              <a:tr h="3350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FF6600"/>
                          </a:solidFill>
                          <a:latin typeface="Meta Offc Pro Normal" panose="020B0504030101020102" pitchFamily="34" charset="0"/>
                        </a:rPr>
                        <a:t>D. </a:t>
                      </a:r>
                      <a:r>
                        <a:rPr lang="en-US" sz="1600" b="0" i="0" dirty="0">
                          <a:solidFill>
                            <a:schemeClr val="bg1"/>
                          </a:solidFill>
                          <a:latin typeface="Meta Offc Pro Normal" panose="020B0504030101020102" pitchFamily="34" charset="0"/>
                        </a:rPr>
                        <a:t>Data</a:t>
                      </a:r>
                    </a:p>
                  </a:txBody>
                  <a:tcPr anchor="ctr">
                    <a:solidFill>
                      <a:srgbClr val="00548A"/>
                    </a:solidFill>
                  </a:tcPr>
                </a:tc>
                <a:extLst>
                  <a:ext uri="{0D108BD9-81ED-4DB2-BD59-A6C34878D82A}">
                    <a16:rowId xmlns:a16="http://schemas.microsoft.com/office/drawing/2014/main" val="2786995550"/>
                  </a:ext>
                </a:extLst>
              </a:tr>
              <a:tr h="1295688">
                <a:tc>
                  <a:txBody>
                    <a:bodyPr/>
                    <a:lstStyle/>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Develop new Enterprise Information Architecture</a:t>
                      </a:r>
                    </a:p>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Create Cloud Data Catalog</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across enterprise</a:t>
                      </a:r>
                    </a:p>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Simplify data  governance and improve compliance</a:t>
                      </a:r>
                    </a:p>
                  </a:txBody>
                  <a:tcPr marL="118872" marR="118872" marT="118872" marB="118872">
                    <a:solidFill>
                      <a:schemeClr val="bg1">
                        <a:lumMod val="95000"/>
                      </a:schemeClr>
                    </a:solidFill>
                  </a:tcPr>
                </a:tc>
                <a:extLst>
                  <a:ext uri="{0D108BD9-81ED-4DB2-BD59-A6C34878D82A}">
                    <a16:rowId xmlns:a16="http://schemas.microsoft.com/office/drawing/2014/main" val="976995970"/>
                  </a:ext>
                </a:extLst>
              </a:tr>
              <a:tr h="1131446">
                <a:tc>
                  <a:txBody>
                    <a:bodyPr/>
                    <a:lstStyle/>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Universal catalog and classification. DQ issues reduced by X%</a:t>
                      </a:r>
                    </a:p>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50% Enterprise assets available</a:t>
                      </a:r>
                    </a:p>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All data patterns implemented - batch and real time</a:t>
                      </a:r>
                    </a:p>
                  </a:txBody>
                  <a:tcPr marL="118872" marR="118872" marT="118872" marB="118872">
                    <a:solidFill>
                      <a:schemeClr val="bg1">
                        <a:lumMod val="85000"/>
                      </a:schemeClr>
                    </a:solidFill>
                  </a:tcPr>
                </a:tc>
                <a:extLst>
                  <a:ext uri="{0D108BD9-81ED-4DB2-BD59-A6C34878D82A}">
                    <a16:rowId xmlns:a16="http://schemas.microsoft.com/office/drawing/2014/main" val="3431528070"/>
                  </a:ext>
                </a:extLst>
              </a:tr>
              <a:tr h="1142270">
                <a:tc>
                  <a:txBody>
                    <a:bodyPr/>
                    <a:lstStyle/>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Governance as Software</a:t>
                      </a:r>
                    </a:p>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Data transformation as a service</a:t>
                      </a:r>
                    </a:p>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All Enterprise data assets available on public </a:t>
                      </a:r>
                      <a:br>
                        <a:rPr lang="en-US" sz="800" b="0" i="0" dirty="0">
                          <a:solidFill>
                            <a:srgbClr val="474747"/>
                          </a:solidFill>
                          <a:latin typeface="Meta Offc Pro Normal" panose="020B0504030101020102" pitchFamily="34" charset="0"/>
                        </a:rPr>
                      </a:br>
                      <a:r>
                        <a:rPr lang="en-US" sz="800" b="0" i="0" dirty="0">
                          <a:solidFill>
                            <a:srgbClr val="474747"/>
                          </a:solidFill>
                          <a:latin typeface="Meta Offc Pro Normal" panose="020B0504030101020102" pitchFamily="34" charset="0"/>
                        </a:rPr>
                        <a:t>cloud and widely consumed</a:t>
                      </a:r>
                    </a:p>
                    <a:p>
                      <a:pPr marL="228600" indent="-228600">
                        <a:lnSpc>
                          <a:spcPts val="1200"/>
                        </a:lnSpc>
                        <a:buFont typeface="+mj-lt"/>
                        <a:buAutoNum type="alphaLcPeriod"/>
                      </a:pPr>
                      <a:r>
                        <a:rPr lang="en-US" sz="800" b="0" i="0" dirty="0">
                          <a:solidFill>
                            <a:srgbClr val="474747"/>
                          </a:solidFill>
                          <a:latin typeface="Meta Offc Pro Normal" panose="020B0504030101020102" pitchFamily="34" charset="0"/>
                        </a:rPr>
                        <a:t>Industry leading data partnerships</a:t>
                      </a:r>
                    </a:p>
                  </a:txBody>
                  <a:tcPr marL="118872" marR="118872" marT="118872" marB="118872">
                    <a:solidFill>
                      <a:schemeClr val="bg1">
                        <a:lumMod val="75000"/>
                      </a:schemeClr>
                    </a:solidFill>
                  </a:tcPr>
                </a:tc>
                <a:extLst>
                  <a:ext uri="{0D108BD9-81ED-4DB2-BD59-A6C34878D82A}">
                    <a16:rowId xmlns:a16="http://schemas.microsoft.com/office/drawing/2014/main" val="3653294338"/>
                  </a:ext>
                </a:extLst>
              </a:tr>
            </a:tbl>
          </a:graphicData>
        </a:graphic>
      </p:graphicFrame>
      <p:grpSp>
        <p:nvGrpSpPr>
          <p:cNvPr id="16" name="Group 15">
            <a:extLst>
              <a:ext uri="{FF2B5EF4-FFF2-40B4-BE49-F238E27FC236}">
                <a16:creationId xmlns:a16="http://schemas.microsoft.com/office/drawing/2014/main" id="{427A5E86-42F0-7E41-B5B3-E09CE6B95FC9}"/>
              </a:ext>
            </a:extLst>
          </p:cNvPr>
          <p:cNvGrpSpPr/>
          <p:nvPr/>
        </p:nvGrpSpPr>
        <p:grpSpPr>
          <a:xfrm>
            <a:off x="2606039" y="1606736"/>
            <a:ext cx="7910753" cy="771750"/>
            <a:chOff x="2376897" y="1737361"/>
            <a:chExt cx="8139896" cy="771750"/>
          </a:xfrm>
        </p:grpSpPr>
        <p:cxnSp>
          <p:nvCxnSpPr>
            <p:cNvPr id="4" name="Elbow Connector 3">
              <a:extLst>
                <a:ext uri="{FF2B5EF4-FFF2-40B4-BE49-F238E27FC236}">
                  <a16:creationId xmlns:a16="http://schemas.microsoft.com/office/drawing/2014/main" id="{FDA38141-3022-984D-A00A-C31D2392A9F5}"/>
                </a:ext>
              </a:extLst>
            </p:cNvPr>
            <p:cNvCxnSpPr>
              <a:cxnSpLocks/>
            </p:cNvCxnSpPr>
            <p:nvPr/>
          </p:nvCxnSpPr>
          <p:spPr>
            <a:xfrm rot="5400000">
              <a:off x="4197723" y="257018"/>
              <a:ext cx="428195" cy="4069847"/>
            </a:xfrm>
            <a:prstGeom prst="bentConnector3">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5" name="Elbow Connector 4">
              <a:extLst>
                <a:ext uri="{FF2B5EF4-FFF2-40B4-BE49-F238E27FC236}">
                  <a16:creationId xmlns:a16="http://schemas.microsoft.com/office/drawing/2014/main" id="{09E75C6B-EA79-824C-86FD-30F83DD742BE}"/>
                </a:ext>
              </a:extLst>
            </p:cNvPr>
            <p:cNvCxnSpPr>
              <a:cxnSpLocks/>
            </p:cNvCxnSpPr>
            <p:nvPr/>
          </p:nvCxnSpPr>
          <p:spPr>
            <a:xfrm rot="16200000" flipH="1">
              <a:off x="8267671" y="256918"/>
              <a:ext cx="428194" cy="4070050"/>
            </a:xfrm>
            <a:prstGeom prst="bentConnector3">
              <a:avLst>
                <a:gd name="adj1" fmla="val 50000"/>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6" name="Elbow Connector 5">
              <a:extLst>
                <a:ext uri="{FF2B5EF4-FFF2-40B4-BE49-F238E27FC236}">
                  <a16:creationId xmlns:a16="http://schemas.microsoft.com/office/drawing/2014/main" id="{1E501707-2EC4-2A49-996D-21696FA725FC}"/>
                </a:ext>
              </a:extLst>
            </p:cNvPr>
            <p:cNvCxnSpPr>
              <a:cxnSpLocks/>
            </p:cNvCxnSpPr>
            <p:nvPr/>
          </p:nvCxnSpPr>
          <p:spPr>
            <a:xfrm rot="16200000" flipH="1">
              <a:off x="6911298" y="1613289"/>
              <a:ext cx="431265" cy="1360379"/>
            </a:xfrm>
            <a:prstGeom prst="bentConnector3">
              <a:avLst>
                <a:gd name="adj1" fmla="val 50000"/>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5319759B-E5D1-4643-A376-F214960D2399}"/>
                </a:ext>
              </a:extLst>
            </p:cNvPr>
            <p:cNvCxnSpPr>
              <a:cxnSpLocks/>
            </p:cNvCxnSpPr>
            <p:nvPr/>
          </p:nvCxnSpPr>
          <p:spPr>
            <a:xfrm rot="5400000">
              <a:off x="5555278" y="1614574"/>
              <a:ext cx="428193" cy="1354735"/>
            </a:xfrm>
            <a:prstGeom prst="bentConnector3">
              <a:avLst>
                <a:gd name="adj1" fmla="val 50000"/>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1D3B8F8-9276-3747-AC0B-8F16CFFB5F3A}"/>
                </a:ext>
              </a:extLst>
            </p:cNvPr>
            <p:cNvSpPr/>
            <p:nvPr/>
          </p:nvSpPr>
          <p:spPr>
            <a:xfrm>
              <a:off x="4679125" y="1737361"/>
              <a:ext cx="3504755" cy="341167"/>
            </a:xfrm>
            <a:prstGeom prst="rect">
              <a:avLst/>
            </a:prstGeom>
            <a:solidFill>
              <a:srgbClr val="FF660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r>
                <a:rPr lang="en-US" sz="1600" b="1" dirty="0">
                  <a:solidFill>
                    <a:schemeClr val="bg1"/>
                  </a:solidFill>
                  <a:latin typeface="Meta Offc Pro Normal" panose="020B0504030101020102" pitchFamily="34" charset="0"/>
                </a:rPr>
                <a:t>FOUR STRATEGIC PILLARS</a:t>
              </a:r>
            </a:p>
          </p:txBody>
        </p:sp>
      </p:grpSp>
      <p:sp>
        <p:nvSpPr>
          <p:cNvPr id="13" name="Oval 12">
            <a:extLst>
              <a:ext uri="{FF2B5EF4-FFF2-40B4-BE49-F238E27FC236}">
                <a16:creationId xmlns:a16="http://schemas.microsoft.com/office/drawing/2014/main" id="{8D52AF1D-0E35-C94B-8009-D8E8DFD2D040}"/>
              </a:ext>
            </a:extLst>
          </p:cNvPr>
          <p:cNvSpPr/>
          <p:nvPr/>
        </p:nvSpPr>
        <p:spPr>
          <a:xfrm>
            <a:off x="511465" y="2720058"/>
            <a:ext cx="619048" cy="619048"/>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latin typeface="Meta Offc Pro Normal" panose="020B0504030101020102" pitchFamily="34" charset="0"/>
              </a:rPr>
              <a:t>2018</a:t>
            </a:r>
          </a:p>
        </p:txBody>
      </p:sp>
      <p:sp>
        <p:nvSpPr>
          <p:cNvPr id="17" name="TextBox 16">
            <a:extLst>
              <a:ext uri="{FF2B5EF4-FFF2-40B4-BE49-F238E27FC236}">
                <a16:creationId xmlns:a16="http://schemas.microsoft.com/office/drawing/2014/main" id="{7D130243-CE58-C547-9B1A-9391C6DB1A42}"/>
              </a:ext>
            </a:extLst>
          </p:cNvPr>
          <p:cNvSpPr txBox="1"/>
          <p:nvPr/>
        </p:nvSpPr>
        <p:spPr>
          <a:xfrm>
            <a:off x="274320" y="3352788"/>
            <a:ext cx="1084793" cy="246221"/>
          </a:xfrm>
          <a:prstGeom prst="rect">
            <a:avLst/>
          </a:prstGeom>
          <a:noFill/>
        </p:spPr>
        <p:txBody>
          <a:bodyPr wrap="square" rtlCol="0">
            <a:spAutoFit/>
          </a:bodyPr>
          <a:lstStyle/>
          <a:p>
            <a:pPr algn="ctr"/>
            <a:r>
              <a:rPr lang="en-US" sz="1000" b="1" dirty="0">
                <a:solidFill>
                  <a:srgbClr val="474747"/>
                </a:solidFill>
                <a:latin typeface="Meta Offc Pro Normal" panose="020B0504030101020102" pitchFamily="34" charset="0"/>
              </a:rPr>
              <a:t>“Pivot”</a:t>
            </a:r>
            <a:endParaRPr lang="en-US" sz="1000" dirty="0"/>
          </a:p>
        </p:txBody>
      </p:sp>
      <p:sp>
        <p:nvSpPr>
          <p:cNvPr id="18" name="TextBox 17">
            <a:extLst>
              <a:ext uri="{FF2B5EF4-FFF2-40B4-BE49-F238E27FC236}">
                <a16:creationId xmlns:a16="http://schemas.microsoft.com/office/drawing/2014/main" id="{4B9470D8-2C28-D34A-B471-2D63447710DC}"/>
              </a:ext>
            </a:extLst>
          </p:cNvPr>
          <p:cNvSpPr txBox="1"/>
          <p:nvPr/>
        </p:nvSpPr>
        <p:spPr>
          <a:xfrm>
            <a:off x="54715" y="4664326"/>
            <a:ext cx="1524001" cy="246221"/>
          </a:xfrm>
          <a:prstGeom prst="rect">
            <a:avLst/>
          </a:prstGeom>
          <a:noFill/>
        </p:spPr>
        <p:txBody>
          <a:bodyPr wrap="square" rtlCol="0">
            <a:spAutoFit/>
          </a:bodyPr>
          <a:lstStyle/>
          <a:p>
            <a:pPr algn="ctr"/>
            <a:r>
              <a:rPr lang="en-US" sz="1000" b="1" dirty="0">
                <a:solidFill>
                  <a:srgbClr val="474747"/>
                </a:solidFill>
                <a:latin typeface="Meta Offc Pro Normal" panose="020B0504030101020102" pitchFamily="34" charset="0"/>
              </a:rPr>
              <a:t>“Good”</a:t>
            </a:r>
            <a:endParaRPr lang="en-US" sz="1000" dirty="0"/>
          </a:p>
        </p:txBody>
      </p:sp>
      <p:sp>
        <p:nvSpPr>
          <p:cNvPr id="20" name="Oval 19">
            <a:extLst>
              <a:ext uri="{FF2B5EF4-FFF2-40B4-BE49-F238E27FC236}">
                <a16:creationId xmlns:a16="http://schemas.microsoft.com/office/drawing/2014/main" id="{A62C2273-2F56-7049-A045-B00CFD32EA54}"/>
              </a:ext>
            </a:extLst>
          </p:cNvPr>
          <p:cNvSpPr/>
          <p:nvPr/>
        </p:nvSpPr>
        <p:spPr>
          <a:xfrm>
            <a:off x="511465" y="4035456"/>
            <a:ext cx="619048" cy="619048"/>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latin typeface="Meta Offc Pro Normal" panose="020B0504030101020102" pitchFamily="34" charset="0"/>
              </a:rPr>
              <a:t>2019</a:t>
            </a:r>
          </a:p>
        </p:txBody>
      </p:sp>
      <p:sp>
        <p:nvSpPr>
          <p:cNvPr id="21" name="TextBox 20">
            <a:extLst>
              <a:ext uri="{FF2B5EF4-FFF2-40B4-BE49-F238E27FC236}">
                <a16:creationId xmlns:a16="http://schemas.microsoft.com/office/drawing/2014/main" id="{6857277E-45F7-C84C-9965-6D70A0481A5B}"/>
              </a:ext>
            </a:extLst>
          </p:cNvPr>
          <p:cNvSpPr txBox="1"/>
          <p:nvPr/>
        </p:nvSpPr>
        <p:spPr>
          <a:xfrm>
            <a:off x="54715" y="5983457"/>
            <a:ext cx="1524001" cy="246221"/>
          </a:xfrm>
          <a:prstGeom prst="rect">
            <a:avLst/>
          </a:prstGeom>
          <a:noFill/>
        </p:spPr>
        <p:txBody>
          <a:bodyPr wrap="square" rtlCol="0">
            <a:spAutoFit/>
          </a:bodyPr>
          <a:lstStyle/>
          <a:p>
            <a:pPr algn="ctr"/>
            <a:r>
              <a:rPr lang="en-US" sz="1000" b="1" dirty="0">
                <a:solidFill>
                  <a:srgbClr val="474747"/>
                </a:solidFill>
                <a:latin typeface="Meta Offc Pro Normal" panose="020B0504030101020102" pitchFamily="34" charset="0"/>
              </a:rPr>
              <a:t>“Great”</a:t>
            </a:r>
            <a:endParaRPr lang="en-US" sz="1000" dirty="0"/>
          </a:p>
        </p:txBody>
      </p:sp>
      <p:sp>
        <p:nvSpPr>
          <p:cNvPr id="22" name="Oval 21">
            <a:extLst>
              <a:ext uri="{FF2B5EF4-FFF2-40B4-BE49-F238E27FC236}">
                <a16:creationId xmlns:a16="http://schemas.microsoft.com/office/drawing/2014/main" id="{4827A49E-0D2E-0D44-B272-C4BFAA53E89B}"/>
              </a:ext>
            </a:extLst>
          </p:cNvPr>
          <p:cNvSpPr/>
          <p:nvPr/>
        </p:nvSpPr>
        <p:spPr>
          <a:xfrm>
            <a:off x="511465" y="5350854"/>
            <a:ext cx="619048" cy="619048"/>
          </a:xfrm>
          <a:prstGeom prst="ellipse">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latin typeface="Meta Offc Pro Normal" panose="020B0504030101020102" pitchFamily="34" charset="0"/>
              </a:rPr>
              <a:t>2020</a:t>
            </a:r>
          </a:p>
        </p:txBody>
      </p:sp>
      <p:sp>
        <p:nvSpPr>
          <p:cNvPr id="19" name="Rounded Rectangle 18">
            <a:extLst>
              <a:ext uri="{FF2B5EF4-FFF2-40B4-BE49-F238E27FC236}">
                <a16:creationId xmlns:a16="http://schemas.microsoft.com/office/drawing/2014/main" id="{65EC6559-7952-2840-BD67-FD57A58FAD4F}"/>
              </a:ext>
            </a:extLst>
          </p:cNvPr>
          <p:cNvSpPr/>
          <p:nvPr/>
        </p:nvSpPr>
        <p:spPr>
          <a:xfrm>
            <a:off x="1156716"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People</a:t>
            </a:r>
          </a:p>
        </p:txBody>
      </p:sp>
      <p:sp>
        <p:nvSpPr>
          <p:cNvPr id="23" name="Rounded Rectangle 22">
            <a:extLst>
              <a:ext uri="{FF2B5EF4-FFF2-40B4-BE49-F238E27FC236}">
                <a16:creationId xmlns:a16="http://schemas.microsoft.com/office/drawing/2014/main" id="{CEE9F2E8-7F26-9949-B0F6-76E10737C975}"/>
              </a:ext>
            </a:extLst>
          </p:cNvPr>
          <p:cNvSpPr/>
          <p:nvPr/>
        </p:nvSpPr>
        <p:spPr>
          <a:xfrm>
            <a:off x="457200"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Strategy</a:t>
            </a:r>
          </a:p>
        </p:txBody>
      </p:sp>
      <p:sp>
        <p:nvSpPr>
          <p:cNvPr id="24" name="Rounded Rectangle 23">
            <a:extLst>
              <a:ext uri="{FF2B5EF4-FFF2-40B4-BE49-F238E27FC236}">
                <a16:creationId xmlns:a16="http://schemas.microsoft.com/office/drawing/2014/main" id="{23D2BA15-C4E7-E848-8F14-4AB4A47BD842}"/>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Process</a:t>
            </a:r>
          </a:p>
        </p:txBody>
      </p:sp>
      <p:sp>
        <p:nvSpPr>
          <p:cNvPr id="25" name="Rounded Rectangle 24">
            <a:extLst>
              <a:ext uri="{FF2B5EF4-FFF2-40B4-BE49-F238E27FC236}">
                <a16:creationId xmlns:a16="http://schemas.microsoft.com/office/drawing/2014/main" id="{D966A526-E601-3F4F-9D93-40EC24FA992F}"/>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Platforms</a:t>
            </a:r>
          </a:p>
        </p:txBody>
      </p:sp>
      <p:sp>
        <p:nvSpPr>
          <p:cNvPr id="26" name="Rounded Rectangle 25">
            <a:extLst>
              <a:ext uri="{FF2B5EF4-FFF2-40B4-BE49-F238E27FC236}">
                <a16:creationId xmlns:a16="http://schemas.microsoft.com/office/drawing/2014/main" id="{3AF6451C-1009-9F48-AE08-B3C77E334642}"/>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Data</a:t>
            </a:r>
          </a:p>
        </p:txBody>
      </p:sp>
      <p:sp>
        <p:nvSpPr>
          <p:cNvPr id="27" name="Rounded Rectangle 26">
            <a:extLst>
              <a:ext uri="{FF2B5EF4-FFF2-40B4-BE49-F238E27FC236}">
                <a16:creationId xmlns:a16="http://schemas.microsoft.com/office/drawing/2014/main" id="{823796D7-5056-A54B-9551-D01289397D46}"/>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74371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5648E6-3E40-C24D-BA8C-BA5FED7ABC62}"/>
              </a:ext>
            </a:extLst>
          </p:cNvPr>
          <p:cNvSpPr>
            <a:spLocks noGrp="1"/>
          </p:cNvSpPr>
          <p:nvPr>
            <p:ph type="body" sz="quarter" idx="11"/>
          </p:nvPr>
        </p:nvSpPr>
        <p:spPr/>
        <p:txBody>
          <a:bodyPr/>
          <a:lstStyle/>
          <a:p>
            <a:r>
              <a:rPr lang="en-US" dirty="0"/>
              <a:t>PEOPLE</a:t>
            </a:r>
          </a:p>
        </p:txBody>
      </p:sp>
      <p:sp>
        <p:nvSpPr>
          <p:cNvPr id="5" name="Text Placeholder 4">
            <a:extLst>
              <a:ext uri="{FF2B5EF4-FFF2-40B4-BE49-F238E27FC236}">
                <a16:creationId xmlns:a16="http://schemas.microsoft.com/office/drawing/2014/main" id="{7D6B5D6A-71AF-FB43-A6B0-33BB2FEE8782}"/>
              </a:ext>
            </a:extLst>
          </p:cNvPr>
          <p:cNvSpPr>
            <a:spLocks noGrp="1"/>
          </p:cNvSpPr>
          <p:nvPr>
            <p:ph type="body" sz="quarter" idx="12"/>
          </p:nvPr>
        </p:nvSpPr>
        <p:spPr/>
        <p:txBody>
          <a:bodyPr/>
          <a:lstStyle/>
          <a:p>
            <a:r>
              <a:rPr lang="en-US" dirty="0"/>
              <a:t>Our Most Important Asset</a:t>
            </a:r>
          </a:p>
        </p:txBody>
      </p:sp>
    </p:spTree>
    <p:extLst>
      <p:ext uri="{BB962C8B-B14F-4D97-AF65-F5344CB8AC3E}">
        <p14:creationId xmlns:p14="http://schemas.microsoft.com/office/powerpoint/2010/main" val="164649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5619E7E7-73D2-284D-8732-A2BA84E216F9}"/>
              </a:ext>
            </a:extLst>
          </p:cNvPr>
          <p:cNvCxnSpPr/>
          <p:nvPr/>
        </p:nvCxnSpPr>
        <p:spPr>
          <a:xfrm>
            <a:off x="4278523" y="2246221"/>
            <a:ext cx="559068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1AA8693-A10E-614E-A5DE-33BB97ACC78E}"/>
              </a:ext>
            </a:extLst>
          </p:cNvPr>
          <p:cNvSpPr/>
          <p:nvPr/>
        </p:nvSpPr>
        <p:spPr>
          <a:xfrm>
            <a:off x="1463041" y="1826065"/>
            <a:ext cx="2890602" cy="4041335"/>
          </a:xfrm>
          <a:prstGeom prst="rect">
            <a:avLst/>
          </a:prstGeom>
          <a:solidFill>
            <a:schemeClr val="bg1"/>
          </a:solid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9101CEA-037F-F24C-8848-D047FCE37058}"/>
              </a:ext>
            </a:extLst>
          </p:cNvPr>
          <p:cNvCxnSpPr/>
          <p:nvPr/>
        </p:nvCxnSpPr>
        <p:spPr>
          <a:xfrm>
            <a:off x="7763679"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B64D89-1EA0-3F44-8B6F-34304114EAC3}"/>
              </a:ext>
            </a:extLst>
          </p:cNvPr>
          <p:cNvCxnSpPr/>
          <p:nvPr/>
        </p:nvCxnSpPr>
        <p:spPr>
          <a:xfrm>
            <a:off x="5627671" y="2246221"/>
            <a:ext cx="0" cy="9999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96BA79-C1D6-8C4C-A882-AFCA39EB8E4E}"/>
              </a:ext>
            </a:extLst>
          </p:cNvPr>
          <p:cNvCxnSpPr/>
          <p:nvPr/>
        </p:nvCxnSpPr>
        <p:spPr>
          <a:xfrm>
            <a:off x="9869207" y="2246221"/>
            <a:ext cx="0" cy="13968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938A5A89-50BE-4A41-A151-823FFAD603C2}"/>
              </a:ext>
            </a:extLst>
          </p:cNvPr>
          <p:cNvGraphicFramePr>
            <a:graphicFrameLocks noGrp="1"/>
          </p:cNvGraphicFramePr>
          <p:nvPr>
            <p:extLst>
              <p:ext uri="{D42A27DB-BD31-4B8C-83A1-F6EECF244321}">
                <p14:modId xmlns:p14="http://schemas.microsoft.com/office/powerpoint/2010/main" val="1994394504"/>
              </p:ext>
            </p:extLst>
          </p:nvPr>
        </p:nvGraphicFramePr>
        <p:xfrm>
          <a:off x="1569721" y="1950720"/>
          <a:ext cx="2708802" cy="3803902"/>
        </p:xfrm>
        <a:graphic>
          <a:graphicData uri="http://schemas.openxmlformats.org/drawingml/2006/table">
            <a:tbl>
              <a:tblPr firstRow="1" bandRow="1">
                <a:tableStyleId>{5C22544A-7EE6-4342-B048-85BDC9FD1C3A}</a:tableStyleId>
              </a:tblPr>
              <a:tblGrid>
                <a:gridCol w="2708802">
                  <a:extLst>
                    <a:ext uri="{9D8B030D-6E8A-4147-A177-3AD203B41FA5}">
                      <a16:colId xmlns:a16="http://schemas.microsoft.com/office/drawing/2014/main" val="2769944710"/>
                    </a:ext>
                  </a:extLst>
                </a:gridCol>
              </a:tblGrid>
              <a:tr h="7462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solidFill>
                            <a:srgbClr val="FF6600"/>
                          </a:solidFill>
                          <a:latin typeface="Meta Offc Pro Normal" panose="020B0504030101020102" pitchFamily="34" charset="0"/>
                        </a:rPr>
                        <a:t>A. </a:t>
                      </a:r>
                      <a:r>
                        <a:rPr lang="en-US" sz="2000" b="0" i="0" dirty="0">
                          <a:solidFill>
                            <a:schemeClr val="bg1"/>
                          </a:solidFill>
                          <a:latin typeface="Meta Offc Pro Normal" panose="020B0504030101020102" pitchFamily="34" charset="0"/>
                        </a:rPr>
                        <a:t>People</a:t>
                      </a:r>
                    </a:p>
                  </a:txBody>
                  <a:tcPr marL="104186" marR="104186" marT="52092" marB="52092" anchor="ctr">
                    <a:solidFill>
                      <a:srgbClr val="00548A"/>
                    </a:solidFill>
                  </a:tcPr>
                </a:tc>
                <a:extLst>
                  <a:ext uri="{0D108BD9-81ED-4DB2-BD59-A6C34878D82A}">
                    <a16:rowId xmlns:a16="http://schemas.microsoft.com/office/drawing/2014/main" val="2786995550"/>
                  </a:ext>
                </a:extLst>
              </a:tr>
              <a:tr h="3057679">
                <a:tc>
                  <a:txBody>
                    <a:bodyPr/>
                    <a:lstStyle/>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400" b="0" i="0" dirty="0">
                          <a:solidFill>
                            <a:srgbClr val="474747"/>
                          </a:solidFill>
                          <a:latin typeface="Meta Offc Pro Normal" panose="020B0504030101020102" pitchFamily="34" charset="0"/>
                        </a:rPr>
                        <a:t>Align</a:t>
                      </a:r>
                      <a:r>
                        <a:rPr lang="en-US" sz="1400" b="0" i="0" baseline="0" dirty="0">
                          <a:solidFill>
                            <a:srgbClr val="474747"/>
                          </a:solidFill>
                          <a:latin typeface="Meta Offc Pro Normal" panose="020B0504030101020102" pitchFamily="34" charset="0"/>
                        </a:rPr>
                        <a:t> AAP operating </a:t>
                      </a:r>
                      <a:br>
                        <a:rPr lang="en-US" sz="1400" b="0" i="0" baseline="0" dirty="0">
                          <a:solidFill>
                            <a:srgbClr val="474747"/>
                          </a:solidFill>
                          <a:latin typeface="Meta Offc Pro Normal" panose="020B0504030101020102" pitchFamily="34" charset="0"/>
                        </a:rPr>
                      </a:br>
                      <a:r>
                        <a:rPr lang="en-US" sz="1400" b="0" i="0" baseline="0" dirty="0">
                          <a:solidFill>
                            <a:srgbClr val="474747"/>
                          </a:solidFill>
                          <a:latin typeface="Meta Offc Pro Normal" panose="020B0504030101020102" pitchFamily="34" charset="0"/>
                        </a:rPr>
                        <a:t>model to improve business engagement and value delivery</a:t>
                      </a:r>
                    </a:p>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endParaRPr lang="en-US" sz="14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00548A"/>
                        </a:buClr>
                        <a:buSzTx/>
                        <a:buFont typeface="+mj-lt"/>
                        <a:buAutoNum type="arabicPeriod"/>
                        <a:tabLst/>
                        <a:defRPr/>
                      </a:pPr>
                      <a:r>
                        <a:rPr lang="en-US" sz="1400" b="0" i="0" dirty="0">
                          <a:solidFill>
                            <a:srgbClr val="474747"/>
                          </a:solidFill>
                          <a:latin typeface="Meta Offc Pro Normal" panose="020B0504030101020102" pitchFamily="34" charset="0"/>
                        </a:rPr>
                        <a:t>Enhance</a:t>
                      </a:r>
                      <a:r>
                        <a:rPr lang="en-US" sz="1400" b="0" i="0" baseline="0" dirty="0">
                          <a:solidFill>
                            <a:srgbClr val="474747"/>
                          </a:solidFill>
                          <a:latin typeface="Meta Offc Pro Normal" panose="020B0504030101020102" pitchFamily="34" charset="0"/>
                        </a:rPr>
                        <a:t> talent and organizational effectiveness</a:t>
                      </a:r>
                    </a:p>
                  </a:txBody>
                  <a:tcPr marL="135440" marR="135440" marT="135440" marB="135440">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5" name="Table 4">
            <a:extLst>
              <a:ext uri="{FF2B5EF4-FFF2-40B4-BE49-F238E27FC236}">
                <a16:creationId xmlns:a16="http://schemas.microsoft.com/office/drawing/2014/main" id="{26A85B7D-290B-B540-90C6-389DE29FED68}"/>
              </a:ext>
            </a:extLst>
          </p:cNvPr>
          <p:cNvGraphicFramePr>
            <a:graphicFrameLocks noGrp="1"/>
          </p:cNvGraphicFramePr>
          <p:nvPr>
            <p:extLst/>
          </p:nvPr>
        </p:nvGraphicFramePr>
        <p:xfrm>
          <a:off x="4734132"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B. </a:t>
                      </a:r>
                      <a:r>
                        <a:rPr lang="en-US" sz="1400" b="0" i="0" dirty="0">
                          <a:solidFill>
                            <a:schemeClr val="bg1">
                              <a:lumMod val="50000"/>
                            </a:schemeClr>
                          </a:solidFill>
                          <a:latin typeface="Meta Offc Pro Normal" panose="020B0504030101020102" pitchFamily="34" charset="0"/>
                        </a:rPr>
                        <a:t>Process</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4">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Improve work intake</a:t>
                      </a:r>
                      <a:r>
                        <a:rPr lang="en-US" sz="900" b="0" i="0" baseline="0" dirty="0">
                          <a:solidFill>
                            <a:srgbClr val="474747"/>
                          </a:solidFill>
                          <a:latin typeface="Meta Offc Pro Normal" panose="020B0504030101020102" pitchFamily="34" charset="0"/>
                        </a:rPr>
                        <a:t>, assessment, and prioritization process</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Standardize software development, testing, deployment, and operational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dirty="0">
                        <a:solidFill>
                          <a:srgbClr val="474747"/>
                        </a:solidFill>
                        <a:latin typeface="Meta Offc Pro Normal" panose="020B0504030101020102" pitchFamily="34" charset="0"/>
                      </a:endParaRP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6" name="Table 5">
            <a:extLst>
              <a:ext uri="{FF2B5EF4-FFF2-40B4-BE49-F238E27FC236}">
                <a16:creationId xmlns:a16="http://schemas.microsoft.com/office/drawing/2014/main" id="{532BC776-1965-FF4D-9F50-0C73B3B1ACDE}"/>
              </a:ext>
            </a:extLst>
          </p:cNvPr>
          <p:cNvGraphicFramePr>
            <a:graphicFrameLocks noGrp="1"/>
          </p:cNvGraphicFramePr>
          <p:nvPr>
            <p:extLst>
              <p:ext uri="{D42A27DB-BD31-4B8C-83A1-F6EECF244321}">
                <p14:modId xmlns:p14="http://schemas.microsoft.com/office/powerpoint/2010/main" val="2283815971"/>
              </p:ext>
            </p:extLst>
          </p:nvPr>
        </p:nvGraphicFramePr>
        <p:xfrm>
          <a:off x="6854900"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cs typeface="Arial" panose="020B0604020202020204" pitchFamily="34" charset="0"/>
                        </a:rPr>
                        <a:t>C. </a:t>
                      </a:r>
                      <a:r>
                        <a:rPr lang="en-US" sz="1400" b="0" i="0" dirty="0">
                          <a:solidFill>
                            <a:schemeClr val="bg1">
                              <a:lumMod val="50000"/>
                            </a:schemeClr>
                          </a:solidFill>
                          <a:latin typeface="Meta Offc Pro Normal" panose="020B0504030101020102" pitchFamily="34" charset="0"/>
                          <a:cs typeface="Arial" panose="020B0604020202020204" pitchFamily="34" charset="0"/>
                        </a:rPr>
                        <a:t>Platforms</a:t>
                      </a:r>
                      <a:endParaRPr lang="en-US" sz="1400" b="0" i="0" dirty="0">
                        <a:solidFill>
                          <a:schemeClr val="bg1">
                            <a:lumMod val="50000"/>
                          </a:schemeClr>
                        </a:solidFill>
                        <a:latin typeface="Meta Offc Pro Normal" panose="020B0504030101020102" pitchFamily="34" charset="0"/>
                      </a:endParaRP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3">
                <a:tc>
                  <a:txBody>
                    <a:bodyPr/>
                    <a:lstStyle/>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Improve operational resiliency of existing platforms during transition period</a:t>
                      </a:r>
                      <a:br>
                        <a:rPr lang="en-US" sz="900" b="0" i="0" dirty="0">
                          <a:solidFill>
                            <a:srgbClr val="474747"/>
                          </a:solidFill>
                          <a:latin typeface="Meta Offc Pro Normal" panose="020B0504030101020102" pitchFamily="34" charset="0"/>
                        </a:rPr>
                      </a:br>
                      <a:endParaRPr lang="en-US" sz="900" b="0" i="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Deploy Gen</a:t>
                      </a:r>
                      <a:r>
                        <a:rPr lang="en-US" sz="900" b="0" i="0" baseline="0" dirty="0">
                          <a:solidFill>
                            <a:srgbClr val="474747"/>
                          </a:solidFill>
                          <a:latin typeface="Meta Offc Pro Normal" panose="020B0504030101020102" pitchFamily="34" charset="0"/>
                        </a:rPr>
                        <a:t> 3 public cloud-based “Cloud Data Platform”</a:t>
                      </a:r>
                      <a:br>
                        <a:rPr lang="en-US" sz="900" b="0" i="0" baseline="0" dirty="0">
                          <a:solidFill>
                            <a:srgbClr val="474747"/>
                          </a:solidFill>
                          <a:latin typeface="Meta Offc Pro Normal" panose="020B0504030101020102" pitchFamily="34" charset="0"/>
                        </a:rPr>
                      </a:br>
                      <a:endParaRPr lang="en-US" sz="900" b="0" i="0" baseline="0" dirty="0">
                        <a:solidFill>
                          <a:srgbClr val="474747"/>
                        </a:solidFill>
                        <a:latin typeface="Meta Offc Pro Normal" panose="020B0504030101020102" pitchFamily="34" charset="0"/>
                      </a:endParaRPr>
                    </a:p>
                    <a:p>
                      <a:pPr marL="228600" marR="0" lvl="0" indent="-228600" algn="l" defTabSz="914400" rtl="0" eaLnBrk="1" fontAlgn="auto" latinLnBrk="0" hangingPunct="1">
                        <a:lnSpc>
                          <a:spcPct val="100000"/>
                        </a:lnSpc>
                        <a:spcBef>
                          <a:spcPts val="0"/>
                        </a:spcBef>
                        <a:spcAft>
                          <a:spcPts val="0"/>
                        </a:spcAft>
                        <a:buClr>
                          <a:srgbClr val="474747"/>
                        </a:buClr>
                        <a:buSzTx/>
                        <a:buFont typeface="+mj-lt"/>
                        <a:buAutoNum type="arabicPeriod"/>
                        <a:tabLst/>
                        <a:defRPr/>
                      </a:pPr>
                      <a:r>
                        <a:rPr lang="en-US" sz="900" b="0" i="0" dirty="0">
                          <a:solidFill>
                            <a:srgbClr val="474747"/>
                          </a:solidFill>
                          <a:latin typeface="Meta Offc Pro Normal" panose="020B0504030101020102" pitchFamily="34" charset="0"/>
                        </a:rPr>
                        <a:t>Migrate analytics to Next Best Action (NBA) paradigm</a:t>
                      </a:r>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graphicFrame>
        <p:nvGraphicFramePr>
          <p:cNvPr id="7" name="Table 6">
            <a:extLst>
              <a:ext uri="{FF2B5EF4-FFF2-40B4-BE49-F238E27FC236}">
                <a16:creationId xmlns:a16="http://schemas.microsoft.com/office/drawing/2014/main" id="{15ED9297-F0C5-2D47-9B61-FB8B87C20604}"/>
              </a:ext>
            </a:extLst>
          </p:cNvPr>
          <p:cNvGraphicFramePr>
            <a:graphicFrameLocks noGrp="1"/>
          </p:cNvGraphicFramePr>
          <p:nvPr>
            <p:extLst/>
          </p:nvPr>
        </p:nvGraphicFramePr>
        <p:xfrm>
          <a:off x="8975668" y="2443450"/>
          <a:ext cx="1787079" cy="2509550"/>
        </p:xfrm>
        <a:graphic>
          <a:graphicData uri="http://schemas.openxmlformats.org/drawingml/2006/table">
            <a:tbl>
              <a:tblPr firstRow="1" bandRow="1">
                <a:tableStyleId>{5C22544A-7EE6-4342-B048-85BDC9FD1C3A}</a:tableStyleId>
              </a:tblPr>
              <a:tblGrid>
                <a:gridCol w="1787079">
                  <a:extLst>
                    <a:ext uri="{9D8B030D-6E8A-4147-A177-3AD203B41FA5}">
                      <a16:colId xmlns:a16="http://schemas.microsoft.com/office/drawing/2014/main" val="2769944710"/>
                    </a:ext>
                  </a:extLst>
                </a:gridCol>
              </a:tblGrid>
              <a:tr h="4952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lumMod val="50000"/>
                            </a:schemeClr>
                          </a:solidFill>
                          <a:latin typeface="Meta Offc Pro Normal" panose="020B0504030101020102" pitchFamily="34" charset="0"/>
                        </a:rPr>
                        <a:t>D. </a:t>
                      </a:r>
                      <a:r>
                        <a:rPr lang="en-US" sz="1400" b="0" i="0" dirty="0">
                          <a:solidFill>
                            <a:schemeClr val="bg1">
                              <a:lumMod val="50000"/>
                            </a:schemeClr>
                          </a:solidFill>
                          <a:latin typeface="Meta Offc Pro Normal" panose="020B0504030101020102" pitchFamily="34" charset="0"/>
                        </a:rPr>
                        <a:t>Data</a:t>
                      </a:r>
                    </a:p>
                  </a:txBody>
                  <a:tcPr marL="68734" marR="68734" marT="34367" marB="34367" anchor="ctr">
                    <a:solidFill>
                      <a:schemeClr val="bg1">
                        <a:lumMod val="75000"/>
                      </a:schemeClr>
                    </a:solidFill>
                  </a:tcPr>
                </a:tc>
                <a:extLst>
                  <a:ext uri="{0D108BD9-81ED-4DB2-BD59-A6C34878D82A}">
                    <a16:rowId xmlns:a16="http://schemas.microsoft.com/office/drawing/2014/main" val="2786995550"/>
                  </a:ext>
                </a:extLst>
              </a:tr>
              <a:tr h="2014253">
                <a:tc>
                  <a:txBody>
                    <a:bodyPr/>
                    <a:lstStyle/>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Develop new</a:t>
                      </a:r>
                      <a:r>
                        <a:rPr lang="en-US" sz="900" b="0" i="0" baseline="0" dirty="0">
                          <a:solidFill>
                            <a:srgbClr val="474747"/>
                          </a:solidFill>
                          <a:latin typeface="Meta Offc Pro Normal" panose="020B0504030101020102" pitchFamily="34" charset="0"/>
                        </a:rPr>
                        <a:t> E</a:t>
                      </a:r>
                      <a:r>
                        <a:rPr lang="en-US" sz="900" b="0" i="0" dirty="0">
                          <a:solidFill>
                            <a:srgbClr val="474747"/>
                          </a:solidFill>
                          <a:latin typeface="Meta Offc Pro Normal" panose="020B0504030101020102" pitchFamily="34" charset="0"/>
                        </a:rPr>
                        <a:t>nterprise</a:t>
                      </a:r>
                      <a:r>
                        <a:rPr lang="en-US" sz="900" b="0" i="0" baseline="0" dirty="0">
                          <a:solidFill>
                            <a:srgbClr val="474747"/>
                          </a:solidFill>
                          <a:latin typeface="Meta Offc Pro Normal" panose="020B0504030101020102" pitchFamily="34" charset="0"/>
                        </a:rPr>
                        <a:t> I</a:t>
                      </a:r>
                      <a:r>
                        <a:rPr lang="en-US" sz="900" b="0" i="0" dirty="0">
                          <a:solidFill>
                            <a:srgbClr val="474747"/>
                          </a:solidFill>
                          <a:latin typeface="Meta Offc Pro Normal" panose="020B0504030101020102" pitchFamily="34" charset="0"/>
                        </a:rPr>
                        <a:t>nformation Architecture</a:t>
                      </a:r>
                    </a:p>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Create Cloud Data Catalog across enterprise</a:t>
                      </a:r>
                    </a:p>
                    <a:p>
                      <a:pPr marL="228600" indent="-228600">
                        <a:lnSpc>
                          <a:spcPct val="100000"/>
                        </a:lnSpc>
                        <a:spcBef>
                          <a:spcPts val="1000"/>
                        </a:spcBef>
                        <a:buClr>
                          <a:srgbClr val="474747"/>
                        </a:buClr>
                        <a:buFont typeface="+mj-lt"/>
                        <a:buAutoNum type="arabicPeriod"/>
                      </a:pPr>
                      <a:r>
                        <a:rPr lang="en-US" sz="900" b="0" i="0" dirty="0">
                          <a:solidFill>
                            <a:srgbClr val="474747"/>
                          </a:solidFill>
                          <a:latin typeface="Meta Offc Pro Normal" panose="020B0504030101020102" pitchFamily="34" charset="0"/>
                        </a:rPr>
                        <a:t>Simplify</a:t>
                      </a:r>
                      <a:r>
                        <a:rPr lang="en-US" sz="900" b="0" i="0" baseline="0" dirty="0">
                          <a:solidFill>
                            <a:srgbClr val="474747"/>
                          </a:solidFill>
                          <a:latin typeface="Meta Offc Pro Normal" panose="020B0504030101020102" pitchFamily="34" charset="0"/>
                        </a:rPr>
                        <a:t> d</a:t>
                      </a:r>
                      <a:r>
                        <a:rPr lang="en-US" sz="900" b="0" i="0" dirty="0">
                          <a:solidFill>
                            <a:srgbClr val="474747"/>
                          </a:solidFill>
                          <a:latin typeface="Meta Offc Pro Normal" panose="020B0504030101020102" pitchFamily="34" charset="0"/>
                        </a:rPr>
                        <a:t>ata  governance</a:t>
                      </a:r>
                      <a:r>
                        <a:rPr lang="en-US" sz="900" b="0" i="0" baseline="0" dirty="0">
                          <a:solidFill>
                            <a:srgbClr val="474747"/>
                          </a:solidFill>
                          <a:latin typeface="Meta Offc Pro Normal" panose="020B0504030101020102" pitchFamily="34" charset="0"/>
                        </a:rPr>
                        <a:t> </a:t>
                      </a:r>
                      <a:br>
                        <a:rPr lang="en-US" sz="900" b="0" i="0" baseline="0" dirty="0">
                          <a:solidFill>
                            <a:srgbClr val="474747"/>
                          </a:solidFill>
                          <a:latin typeface="Meta Offc Pro Normal" panose="020B0504030101020102" pitchFamily="34" charset="0"/>
                        </a:rPr>
                      </a:br>
                      <a:r>
                        <a:rPr lang="en-US" sz="900" b="0" i="0" dirty="0">
                          <a:solidFill>
                            <a:srgbClr val="474747"/>
                          </a:solidFill>
                          <a:latin typeface="Meta Offc Pro Normal" panose="020B0504030101020102" pitchFamily="34" charset="0"/>
                        </a:rPr>
                        <a:t>and improve compliance</a:t>
                      </a:r>
                    </a:p>
                    <a:p>
                      <a:pPr>
                        <a:buClr>
                          <a:srgbClr val="474747"/>
                        </a:buClr>
                      </a:pPr>
                      <a:endParaRPr lang="en-US" sz="1400" dirty="0"/>
                    </a:p>
                  </a:txBody>
                  <a:tcPr marL="89354" marR="89354" marT="89354" marB="89354">
                    <a:solidFill>
                      <a:schemeClr val="bg1">
                        <a:lumMod val="95000"/>
                      </a:schemeClr>
                    </a:solidFill>
                  </a:tcPr>
                </a:tc>
                <a:extLst>
                  <a:ext uri="{0D108BD9-81ED-4DB2-BD59-A6C34878D82A}">
                    <a16:rowId xmlns:a16="http://schemas.microsoft.com/office/drawing/2014/main" val="976995970"/>
                  </a:ext>
                </a:extLst>
              </a:tr>
            </a:tbl>
          </a:graphicData>
        </a:graphic>
      </p:graphicFrame>
      <p:cxnSp>
        <p:nvCxnSpPr>
          <p:cNvPr id="49" name="Straight Connector 48">
            <a:extLst>
              <a:ext uri="{FF2B5EF4-FFF2-40B4-BE49-F238E27FC236}">
                <a16:creationId xmlns:a16="http://schemas.microsoft.com/office/drawing/2014/main" id="{84648C86-43F4-394F-847D-C6710134CC4D}"/>
              </a:ext>
            </a:extLst>
          </p:cNvPr>
          <p:cNvCxnSpPr>
            <a:stCxn id="50" idx="2"/>
          </p:cNvCxnSpPr>
          <p:nvPr/>
        </p:nvCxnSpPr>
        <p:spPr>
          <a:xfrm flipH="1">
            <a:off x="5989320" y="1621328"/>
            <a:ext cx="3922" cy="6248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C05F52A-61D2-6840-BBC9-84199120B620}"/>
              </a:ext>
            </a:extLst>
          </p:cNvPr>
          <p:cNvSpPr/>
          <p:nvPr/>
        </p:nvSpPr>
        <p:spPr>
          <a:xfrm>
            <a:off x="4700565" y="1280161"/>
            <a:ext cx="2585354" cy="341167"/>
          </a:xfrm>
          <a:prstGeom prst="rect">
            <a:avLst/>
          </a:prstGeom>
          <a:solidFill>
            <a:srgbClr val="FF6600"/>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48201" tIns="48201" rIns="48201" bIns="48201" numCol="1" spcCol="1270" anchor="ctr" anchorCtr="0">
            <a:noAutofit/>
          </a:bodyPr>
          <a:lstStyle/>
          <a:p>
            <a:pPr algn="ctr" defTabSz="948243">
              <a:lnSpc>
                <a:spcPct val="90000"/>
              </a:lnSpc>
              <a:spcBef>
                <a:spcPct val="0"/>
              </a:spcBef>
              <a:spcAft>
                <a:spcPct val="35000"/>
              </a:spcAft>
            </a:pPr>
            <a:r>
              <a:rPr lang="en-US" sz="1600" b="1" dirty="0">
                <a:solidFill>
                  <a:schemeClr val="bg1"/>
                </a:solidFill>
                <a:latin typeface="Meta Offc Pro Normal" panose="020B0504030101020102" pitchFamily="34" charset="0"/>
              </a:rPr>
              <a:t>FOUR STRATEGIC PILLARS</a:t>
            </a:r>
          </a:p>
        </p:txBody>
      </p:sp>
      <p:sp>
        <p:nvSpPr>
          <p:cNvPr id="13" name="Rounded Rectangle 12">
            <a:extLst>
              <a:ext uri="{FF2B5EF4-FFF2-40B4-BE49-F238E27FC236}">
                <a16:creationId xmlns:a16="http://schemas.microsoft.com/office/drawing/2014/main" id="{9C337C64-E0E9-574B-83EE-F318524E3576}"/>
              </a:ext>
            </a:extLst>
          </p:cNvPr>
          <p:cNvSpPr/>
          <p:nvPr/>
        </p:nvSpPr>
        <p:spPr>
          <a:xfrm>
            <a:off x="1156716" y="6400490"/>
            <a:ext cx="640080" cy="228600"/>
          </a:xfrm>
          <a:prstGeom prst="roundRect">
            <a:avLst/>
          </a:prstGeom>
          <a:solidFill>
            <a:schemeClr val="bg1">
              <a:lumMod val="8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People</a:t>
            </a:r>
          </a:p>
        </p:txBody>
      </p:sp>
      <p:sp>
        <p:nvSpPr>
          <p:cNvPr id="14" name="Rounded Rectangle 13">
            <a:extLst>
              <a:ext uri="{FF2B5EF4-FFF2-40B4-BE49-F238E27FC236}">
                <a16:creationId xmlns:a16="http://schemas.microsoft.com/office/drawing/2014/main" id="{3949AC3E-05BC-BB4F-A06E-06FAA41AB624}"/>
              </a:ext>
            </a:extLst>
          </p:cNvPr>
          <p:cNvSpPr/>
          <p:nvPr/>
        </p:nvSpPr>
        <p:spPr>
          <a:xfrm>
            <a:off x="457200" y="6400490"/>
            <a:ext cx="640080" cy="228600"/>
          </a:xfrm>
          <a:prstGeom prst="roundRect">
            <a:avLst/>
          </a:prstGeom>
          <a:solidFill>
            <a:schemeClr val="bg1">
              <a:lumMod val="95000"/>
              <a:alpha val="8470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Strategy</a:t>
            </a:r>
          </a:p>
        </p:txBody>
      </p:sp>
      <p:sp>
        <p:nvSpPr>
          <p:cNvPr id="15" name="Rounded Rectangle 14">
            <a:extLst>
              <a:ext uri="{FF2B5EF4-FFF2-40B4-BE49-F238E27FC236}">
                <a16:creationId xmlns:a16="http://schemas.microsoft.com/office/drawing/2014/main" id="{FF7B0B4A-44BE-DF43-8A5F-E9194E5F615E}"/>
              </a:ext>
            </a:extLst>
          </p:cNvPr>
          <p:cNvSpPr/>
          <p:nvPr/>
        </p:nvSpPr>
        <p:spPr>
          <a:xfrm>
            <a:off x="1856232" y="6400490"/>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Process</a:t>
            </a:r>
          </a:p>
        </p:txBody>
      </p:sp>
      <p:sp>
        <p:nvSpPr>
          <p:cNvPr id="16" name="Rounded Rectangle 15">
            <a:extLst>
              <a:ext uri="{FF2B5EF4-FFF2-40B4-BE49-F238E27FC236}">
                <a16:creationId xmlns:a16="http://schemas.microsoft.com/office/drawing/2014/main" id="{31424EDA-D9CF-6743-986D-99DFC5729EED}"/>
              </a:ext>
            </a:extLst>
          </p:cNvPr>
          <p:cNvSpPr/>
          <p:nvPr/>
        </p:nvSpPr>
        <p:spPr>
          <a:xfrm>
            <a:off x="2560692"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Platforms</a:t>
            </a:r>
          </a:p>
        </p:txBody>
      </p:sp>
      <p:sp>
        <p:nvSpPr>
          <p:cNvPr id="17" name="Rounded Rectangle 16">
            <a:extLst>
              <a:ext uri="{FF2B5EF4-FFF2-40B4-BE49-F238E27FC236}">
                <a16:creationId xmlns:a16="http://schemas.microsoft.com/office/drawing/2014/main" id="{3DB3E221-6C75-E74D-98B6-5CDE72F5C6ED}"/>
              </a:ext>
            </a:extLst>
          </p:cNvPr>
          <p:cNvSpPr/>
          <p:nvPr/>
        </p:nvSpPr>
        <p:spPr>
          <a:xfrm>
            <a:off x="3263079" y="6402168"/>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rgbClr val="474747"/>
                </a:solidFill>
                <a:latin typeface="Meta Offc Pro Thin" panose="020B0404030101020102" pitchFamily="34" charset="0"/>
                <a:cs typeface="Arial" panose="020B0604020202020204" pitchFamily="34" charset="0"/>
              </a:rPr>
              <a:t>Data</a:t>
            </a:r>
          </a:p>
        </p:txBody>
      </p:sp>
      <p:sp>
        <p:nvSpPr>
          <p:cNvPr id="18" name="Rounded Rectangle 17">
            <a:extLst>
              <a:ext uri="{FF2B5EF4-FFF2-40B4-BE49-F238E27FC236}">
                <a16:creationId xmlns:a16="http://schemas.microsoft.com/office/drawing/2014/main" id="{4A0A2E60-CD97-324D-99E0-085664E66099}"/>
              </a:ext>
            </a:extLst>
          </p:cNvPr>
          <p:cNvSpPr/>
          <p:nvPr/>
        </p:nvSpPr>
        <p:spPr>
          <a:xfrm>
            <a:off x="3967539" y="6398001"/>
            <a:ext cx="640080" cy="228600"/>
          </a:xfrm>
          <a:prstGeom prst="roundRect">
            <a:avLst/>
          </a:prstGeom>
          <a:solidFill>
            <a:srgbClr val="F2F2F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0" i="0" dirty="0">
                <a:solidFill>
                  <a:schemeClr val="tx1"/>
                </a:solidFill>
                <a:latin typeface="Meta Offc Pro Thin" panose="020B0404030101020102" pitchFamily="34" charset="0"/>
                <a:cs typeface="Arial" panose="020B0604020202020204" pitchFamily="34" charset="0"/>
              </a:rPr>
              <a:t>Roadmap</a:t>
            </a:r>
          </a:p>
        </p:txBody>
      </p:sp>
    </p:spTree>
    <p:extLst>
      <p:ext uri="{BB962C8B-B14F-4D97-AF65-F5344CB8AC3E}">
        <p14:creationId xmlns:p14="http://schemas.microsoft.com/office/powerpoint/2010/main" val="3353623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6295</TotalTime>
  <Words>5564</Words>
  <Application>Microsoft Macintosh PowerPoint</Application>
  <PresentationFormat>Widescreen</PresentationFormat>
  <Paragraphs>2157</Paragraphs>
  <Slides>53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Futura Medium</vt:lpstr>
      <vt:lpstr>Meta Offc Pro</vt:lpstr>
      <vt:lpstr>Meta Offc Pro Medium</vt:lpstr>
      <vt:lpstr>Meta Offc Pro Normal</vt:lpstr>
      <vt:lpstr>Meta Offc Pro Thin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Galbreath</dc:creator>
  <cp:lastModifiedBy>Brian Galbreath</cp:lastModifiedBy>
  <cp:revision>2204</cp:revision>
  <cp:lastPrinted>2018-12-03T15:55:51Z</cp:lastPrinted>
  <dcterms:created xsi:type="dcterms:W3CDTF">2018-08-30T16:16:58Z</dcterms:created>
  <dcterms:modified xsi:type="dcterms:W3CDTF">2018-12-03T15:57:38Z</dcterms:modified>
</cp:coreProperties>
</file>