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078E-91D8-43F1-8452-2DDB7480475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D47E-C97A-4740-B85E-8E9C1FE5E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078E-91D8-43F1-8452-2DDB7480475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D47E-C97A-4740-B85E-8E9C1FE5E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078E-91D8-43F1-8452-2DDB7480475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D47E-C97A-4740-B85E-8E9C1FE5E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7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078E-91D8-43F1-8452-2DDB7480475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D47E-C97A-4740-B85E-8E9C1FE5E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078E-91D8-43F1-8452-2DDB7480475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D47E-C97A-4740-B85E-8E9C1FE5E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0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078E-91D8-43F1-8452-2DDB7480475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D47E-C97A-4740-B85E-8E9C1FE5E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078E-91D8-43F1-8452-2DDB7480475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D47E-C97A-4740-B85E-8E9C1FE5E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8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078E-91D8-43F1-8452-2DDB7480475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D47E-C97A-4740-B85E-8E9C1FE5E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078E-91D8-43F1-8452-2DDB7480475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D47E-C97A-4740-B85E-8E9C1FE5E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078E-91D8-43F1-8452-2DDB7480475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D47E-C97A-4740-B85E-8E9C1FE5E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5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078E-91D8-43F1-8452-2DDB7480475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D47E-C97A-4740-B85E-8E9C1FE5E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3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078E-91D8-43F1-8452-2DDB7480475E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6D47E-C97A-4740-B85E-8E9C1FE5E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7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tif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tif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10A6651F-3E6C-6343-A946-791B2C47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9" y="2656276"/>
            <a:ext cx="1754192" cy="595218"/>
          </a:xfrm>
          <a:prstGeom prst="rect">
            <a:avLst/>
          </a:prstGeom>
        </p:spPr>
      </p:pic>
      <p:sp>
        <p:nvSpPr>
          <p:cNvPr id="115" name="Rounded Rectangle 112">
            <a:extLst>
              <a:ext uri="{FF2B5EF4-FFF2-40B4-BE49-F238E27FC236}">
                <a16:creationId xmlns:a16="http://schemas.microsoft.com/office/drawing/2014/main" xmlns="" id="{E664112B-DD07-304B-AEDF-1E8C0D30BB9C}"/>
              </a:ext>
            </a:extLst>
          </p:cNvPr>
          <p:cNvSpPr/>
          <p:nvPr/>
        </p:nvSpPr>
        <p:spPr>
          <a:xfrm>
            <a:off x="1877914" y="1008221"/>
            <a:ext cx="3666243" cy="1325912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b="1"/>
          </a:p>
        </p:txBody>
      </p:sp>
      <p:pic>
        <p:nvPicPr>
          <p:cNvPr id="116" name="Picture 28" descr="Amazon EMR">
            <a:extLst>
              <a:ext uri="{FF2B5EF4-FFF2-40B4-BE49-F238E27FC236}">
                <a16:creationId xmlns:a16="http://schemas.microsoft.com/office/drawing/2014/main" xmlns="" id="{92AC65F5-4313-8649-9FB2-E6BCD88E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34" y="3362540"/>
            <a:ext cx="492781" cy="31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1835DD40-2B75-CF42-BBA8-0A4288313D0F}"/>
              </a:ext>
            </a:extLst>
          </p:cNvPr>
          <p:cNvSpPr/>
          <p:nvPr/>
        </p:nvSpPr>
        <p:spPr>
          <a:xfrm>
            <a:off x="5325085" y="4414078"/>
            <a:ext cx="2072017" cy="42575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b="1"/>
          </a:p>
        </p:txBody>
      </p:sp>
      <p:pic>
        <p:nvPicPr>
          <p:cNvPr id="118" name="Picture 2" descr="https://d0.awsstatic.com/Digital%20Marketing/optimization/icon-kinesis-streams-h-120.png">
            <a:extLst>
              <a:ext uri="{FF2B5EF4-FFF2-40B4-BE49-F238E27FC236}">
                <a16:creationId xmlns:a16="http://schemas.microsoft.com/office/drawing/2014/main" xmlns="" id="{4ADD6E4D-517A-3D40-95C1-BA3C7D74F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21" y="2509337"/>
            <a:ext cx="986336" cy="69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A8B167EF-E322-D14B-A885-694F8700E8FD}"/>
              </a:ext>
            </a:extLst>
          </p:cNvPr>
          <p:cNvCxnSpPr>
            <a:cxnSpLocks/>
          </p:cNvCxnSpPr>
          <p:nvPr/>
        </p:nvCxnSpPr>
        <p:spPr>
          <a:xfrm flipV="1">
            <a:off x="2574905" y="2465087"/>
            <a:ext cx="1237770" cy="169925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436E99D0-1402-0040-99AD-0574BB4B962D}"/>
              </a:ext>
            </a:extLst>
          </p:cNvPr>
          <p:cNvCxnSpPr>
            <a:cxnSpLocks/>
          </p:cNvCxnSpPr>
          <p:nvPr/>
        </p:nvCxnSpPr>
        <p:spPr>
          <a:xfrm flipV="1">
            <a:off x="2628072" y="2621829"/>
            <a:ext cx="1096879" cy="153087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xmlns="" id="{C7208DE4-91FF-694C-A3C4-B2993DBDEE12}"/>
              </a:ext>
            </a:extLst>
          </p:cNvPr>
          <p:cNvCxnSpPr>
            <a:cxnSpLocks/>
          </p:cNvCxnSpPr>
          <p:nvPr/>
        </p:nvCxnSpPr>
        <p:spPr>
          <a:xfrm>
            <a:off x="2715853" y="2909760"/>
            <a:ext cx="1441801" cy="114019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xmlns="" id="{7AC15091-C5A0-E842-8DC1-3F0EF57CE8B3}"/>
              </a:ext>
            </a:extLst>
          </p:cNvPr>
          <p:cNvCxnSpPr>
            <a:cxnSpLocks/>
          </p:cNvCxnSpPr>
          <p:nvPr/>
        </p:nvCxnSpPr>
        <p:spPr>
          <a:xfrm>
            <a:off x="2621900" y="3026078"/>
            <a:ext cx="1244178" cy="101496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80E669F-57D8-7E4D-9048-853BA10E5993}"/>
              </a:ext>
            </a:extLst>
          </p:cNvPr>
          <p:cNvSpPr txBox="1"/>
          <p:nvPr/>
        </p:nvSpPr>
        <p:spPr>
          <a:xfrm>
            <a:off x="3894495" y="2806815"/>
            <a:ext cx="1413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chemeClr val="tx2"/>
                </a:solidFill>
              </a:rPr>
              <a:t>Amazon S3 </a:t>
            </a:r>
          </a:p>
          <a:p>
            <a:pPr algn="ctr"/>
            <a:r>
              <a:rPr lang="en-US" sz="825" b="1" dirty="0">
                <a:solidFill>
                  <a:schemeClr val="tx2"/>
                </a:solidFill>
              </a:rPr>
              <a:t>Data Lake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723867B8-93D7-644A-B1D9-89D62B22230E}"/>
              </a:ext>
            </a:extLst>
          </p:cNvPr>
          <p:cNvSpPr txBox="1"/>
          <p:nvPr/>
        </p:nvSpPr>
        <p:spPr>
          <a:xfrm rot="21071950">
            <a:off x="2561096" y="2525537"/>
            <a:ext cx="120216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Batch Analytics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451C822-D2F2-694F-8CE1-A0D0DBC3D3A7}"/>
              </a:ext>
            </a:extLst>
          </p:cNvPr>
          <p:cNvSpPr txBox="1"/>
          <p:nvPr/>
        </p:nvSpPr>
        <p:spPr>
          <a:xfrm rot="2357202">
            <a:off x="2579639" y="3404168"/>
            <a:ext cx="14980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1" dirty="0"/>
              <a:t>Streaming/Real-time Analytics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D72E9C41-F3E3-E845-9938-B7763E685743}"/>
              </a:ext>
            </a:extLst>
          </p:cNvPr>
          <p:cNvSpPr txBox="1"/>
          <p:nvPr/>
        </p:nvSpPr>
        <p:spPr>
          <a:xfrm>
            <a:off x="1777005" y="3154242"/>
            <a:ext cx="1156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Streaming &amp; </a:t>
            </a:r>
          </a:p>
          <a:p>
            <a:pPr algn="ctr"/>
            <a:r>
              <a:rPr lang="en-US" sz="675" b="1" dirty="0"/>
              <a:t>Data Loads</a:t>
            </a:r>
          </a:p>
        </p:txBody>
      </p:sp>
      <p:pic>
        <p:nvPicPr>
          <p:cNvPr id="127" name="Picture 18" descr="Amazon EMR">
            <a:extLst>
              <a:ext uri="{FF2B5EF4-FFF2-40B4-BE49-F238E27FC236}">
                <a16:creationId xmlns:a16="http://schemas.microsoft.com/office/drawing/2014/main" xmlns="" id="{59F1677F-07C6-4F44-B7B7-37589E23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31" y="2910098"/>
            <a:ext cx="607442" cy="3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BF933906-3BF8-244C-B5BC-AF3B2696FF27}"/>
              </a:ext>
            </a:extLst>
          </p:cNvPr>
          <p:cNvSpPr txBox="1"/>
          <p:nvPr/>
        </p:nvSpPr>
        <p:spPr>
          <a:xfrm>
            <a:off x="5626913" y="3410796"/>
            <a:ext cx="9578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Spark </a:t>
            </a:r>
          </a:p>
          <a:p>
            <a:pPr algn="ctr"/>
            <a:r>
              <a:rPr lang="en-US" sz="675" b="1" dirty="0"/>
              <a:t>Container Platform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9112DD06-9A61-B844-9EE7-82BD78851978}"/>
              </a:ext>
            </a:extLst>
          </p:cNvPr>
          <p:cNvCxnSpPr/>
          <p:nvPr/>
        </p:nvCxnSpPr>
        <p:spPr>
          <a:xfrm>
            <a:off x="5645043" y="3392441"/>
            <a:ext cx="745490" cy="3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769DC3DC-8094-3C4E-9BCD-5768FB8539A0}"/>
              </a:ext>
            </a:extLst>
          </p:cNvPr>
          <p:cNvGrpSpPr/>
          <p:nvPr/>
        </p:nvGrpSpPr>
        <p:grpSpPr>
          <a:xfrm>
            <a:off x="4399785" y="1164381"/>
            <a:ext cx="1289277" cy="776912"/>
            <a:chOff x="5384145" y="1223150"/>
            <a:chExt cx="1289277" cy="619424"/>
          </a:xfrm>
        </p:grpSpPr>
        <p:pic>
          <p:nvPicPr>
            <p:cNvPr id="131" name="Picture 130" descr="Amazon EMR">
              <a:extLst>
                <a:ext uri="{FF2B5EF4-FFF2-40B4-BE49-F238E27FC236}">
                  <a16:creationId xmlns:a16="http://schemas.microsoft.com/office/drawing/2014/main" xmlns="" id="{C630B801-1D6B-3B4A-90A7-1483AEAC3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095" y="1223150"/>
              <a:ext cx="523567" cy="329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0751DD5E-3B16-D548-9114-E96FA6961B7B}"/>
                </a:ext>
              </a:extLst>
            </p:cNvPr>
            <p:cNvSpPr txBox="1"/>
            <p:nvPr/>
          </p:nvSpPr>
          <p:spPr>
            <a:xfrm>
              <a:off x="5384145" y="1471853"/>
              <a:ext cx="1289277" cy="156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b="1" dirty="0"/>
                <a:t>Data Warehouse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5F3E01C5-2EAE-CC46-8819-ACECD21934B2}"/>
                </a:ext>
              </a:extLst>
            </p:cNvPr>
            <p:cNvSpPr txBox="1"/>
            <p:nvPr/>
          </p:nvSpPr>
          <p:spPr>
            <a:xfrm>
              <a:off x="5545974" y="1603322"/>
              <a:ext cx="1057390" cy="239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b="1" dirty="0"/>
                <a:t>Redshift</a:t>
              </a:r>
            </a:p>
            <a:p>
              <a:pPr algn="ctr"/>
              <a:r>
                <a:rPr lang="en-US" sz="675" b="1" dirty="0"/>
                <a:t>Snowflake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8767B13A-9806-4F46-B74A-850C025BA1CA}"/>
                </a:ext>
              </a:extLst>
            </p:cNvPr>
            <p:cNvCxnSpPr/>
            <p:nvPr/>
          </p:nvCxnSpPr>
          <p:spPr>
            <a:xfrm>
              <a:off x="5652133" y="1591605"/>
              <a:ext cx="745489" cy="375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5" name="Picture 134" descr="BigData_Aurora">
            <a:extLst>
              <a:ext uri="{FF2B5EF4-FFF2-40B4-BE49-F238E27FC236}">
                <a16:creationId xmlns:a16="http://schemas.microsoft.com/office/drawing/2014/main" xmlns="" id="{EDF522F8-795E-7748-B740-8756EA49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88" y="1158466"/>
            <a:ext cx="514756" cy="3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6" descr="BigData_DynamoDB-TItan">
            <a:extLst>
              <a:ext uri="{FF2B5EF4-FFF2-40B4-BE49-F238E27FC236}">
                <a16:creationId xmlns:a16="http://schemas.microsoft.com/office/drawing/2014/main" xmlns="" id="{93A8A8AD-065F-4942-870A-EFA371DB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434" y="1630980"/>
            <a:ext cx="492689" cy="33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B770E30E-E76F-9D4C-B956-E8DFF2B545C7}"/>
              </a:ext>
            </a:extLst>
          </p:cNvPr>
          <p:cNvSpPr txBox="1"/>
          <p:nvPr/>
        </p:nvSpPr>
        <p:spPr>
          <a:xfrm>
            <a:off x="1679024" y="1903010"/>
            <a:ext cx="157564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NoSQL Database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42A0B68F-EFF2-DD49-91B5-EC79B2A97484}"/>
              </a:ext>
            </a:extLst>
          </p:cNvPr>
          <p:cNvSpPr txBox="1"/>
          <p:nvPr/>
        </p:nvSpPr>
        <p:spPr>
          <a:xfrm>
            <a:off x="1935571" y="2056501"/>
            <a:ext cx="10743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DynamoDB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9137AB43-13A4-8446-B973-71D7220B4082}"/>
              </a:ext>
            </a:extLst>
          </p:cNvPr>
          <p:cNvCxnSpPr/>
          <p:nvPr/>
        </p:nvCxnSpPr>
        <p:spPr>
          <a:xfrm flipV="1">
            <a:off x="2045485" y="2082948"/>
            <a:ext cx="882277" cy="262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B0D9A1F3-8AED-274C-919D-B152AEE1FAE0}"/>
              </a:ext>
            </a:extLst>
          </p:cNvPr>
          <p:cNvSpPr txBox="1"/>
          <p:nvPr/>
        </p:nvSpPr>
        <p:spPr>
          <a:xfrm>
            <a:off x="3601989" y="1552037"/>
            <a:ext cx="9578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Aurora/RDS</a:t>
            </a:r>
          </a:p>
          <a:p>
            <a:pPr algn="ctr"/>
            <a:endParaRPr lang="en-US" sz="675" b="1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90C46AD3-80AE-9740-9BB6-87CAF4A592AF}"/>
              </a:ext>
            </a:extLst>
          </p:cNvPr>
          <p:cNvCxnSpPr/>
          <p:nvPr/>
        </p:nvCxnSpPr>
        <p:spPr>
          <a:xfrm>
            <a:off x="3708146" y="1574840"/>
            <a:ext cx="745490" cy="3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57F36D72-5412-6845-86B4-A1A6624E1333}"/>
              </a:ext>
            </a:extLst>
          </p:cNvPr>
          <p:cNvSpPr txBox="1"/>
          <p:nvPr/>
        </p:nvSpPr>
        <p:spPr>
          <a:xfrm>
            <a:off x="5368214" y="3203069"/>
            <a:ext cx="129915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Processing &amp; Preparation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C86B0DFF-DD01-6244-8775-01FB9C9076D1}"/>
              </a:ext>
            </a:extLst>
          </p:cNvPr>
          <p:cNvSpPr txBox="1"/>
          <p:nvPr/>
        </p:nvSpPr>
        <p:spPr>
          <a:xfrm>
            <a:off x="3564634" y="1421745"/>
            <a:ext cx="101641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Relational Database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FD31E037-C1ED-E041-8EB2-DED4024ACD90}"/>
              </a:ext>
            </a:extLst>
          </p:cNvPr>
          <p:cNvSpPr txBox="1"/>
          <p:nvPr/>
        </p:nvSpPr>
        <p:spPr>
          <a:xfrm>
            <a:off x="4230090" y="3596720"/>
            <a:ext cx="150479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Machine Learning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D54A336-64F8-9A43-8571-E45F040B24AF}"/>
              </a:ext>
            </a:extLst>
          </p:cNvPr>
          <p:cNvSpPr txBox="1"/>
          <p:nvPr/>
        </p:nvSpPr>
        <p:spPr>
          <a:xfrm>
            <a:off x="4422715" y="3766513"/>
            <a:ext cx="122428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Data Science Workbench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2F5938E1-F581-9346-B7BA-A52A46107A0E}"/>
              </a:ext>
            </a:extLst>
          </p:cNvPr>
          <p:cNvCxnSpPr>
            <a:cxnSpLocks/>
          </p:cNvCxnSpPr>
          <p:nvPr/>
        </p:nvCxnSpPr>
        <p:spPr>
          <a:xfrm>
            <a:off x="4397474" y="3778259"/>
            <a:ext cx="108301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56696C6F-367E-6941-9233-BAA3DFC6E495}"/>
              </a:ext>
            </a:extLst>
          </p:cNvPr>
          <p:cNvCxnSpPr/>
          <p:nvPr/>
        </p:nvCxnSpPr>
        <p:spPr>
          <a:xfrm rot="10800000">
            <a:off x="5014889" y="3131348"/>
            <a:ext cx="0" cy="24029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E442AE2A-D774-BD47-BC5B-EEB2D5EE38A7}"/>
              </a:ext>
            </a:extLst>
          </p:cNvPr>
          <p:cNvCxnSpPr/>
          <p:nvPr/>
        </p:nvCxnSpPr>
        <p:spPr>
          <a:xfrm>
            <a:off x="4927876" y="3122246"/>
            <a:ext cx="0" cy="24029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xmlns="" id="{357CAE7A-1DE3-284B-A19F-F4B012DF548D}"/>
              </a:ext>
            </a:extLst>
          </p:cNvPr>
          <p:cNvCxnSpPr>
            <a:cxnSpLocks/>
          </p:cNvCxnSpPr>
          <p:nvPr/>
        </p:nvCxnSpPr>
        <p:spPr>
          <a:xfrm flipV="1">
            <a:off x="5481058" y="2073332"/>
            <a:ext cx="393313" cy="31643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xmlns="" id="{CBCDB70D-18A2-5944-A057-92A05B521CFF}"/>
              </a:ext>
            </a:extLst>
          </p:cNvPr>
          <p:cNvCxnSpPr/>
          <p:nvPr/>
        </p:nvCxnSpPr>
        <p:spPr>
          <a:xfrm>
            <a:off x="5474335" y="2829039"/>
            <a:ext cx="253606" cy="17954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324F5D5B-5397-A64E-80A3-C1565501BFD8}"/>
              </a:ext>
            </a:extLst>
          </p:cNvPr>
          <p:cNvCxnSpPr/>
          <p:nvPr/>
        </p:nvCxnSpPr>
        <p:spPr>
          <a:xfrm flipH="1" flipV="1">
            <a:off x="5450554" y="2877658"/>
            <a:ext cx="245328" cy="17515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545C794E-88E1-1F49-92E8-1B651474D4FB}"/>
              </a:ext>
            </a:extLst>
          </p:cNvPr>
          <p:cNvGrpSpPr/>
          <p:nvPr/>
        </p:nvGrpSpPr>
        <p:grpSpPr>
          <a:xfrm>
            <a:off x="8151840" y="1319746"/>
            <a:ext cx="655473" cy="922761"/>
            <a:chOff x="7065492" y="943535"/>
            <a:chExt cx="655473" cy="922761"/>
          </a:xfrm>
        </p:grpSpPr>
        <p:pic>
          <p:nvPicPr>
            <p:cNvPr id="153" name="Picture 18" descr="http://www.rstudio.com/wp-content/uploads/2014/07/RStudio-Logo-Blue-Gradient.png">
              <a:extLst>
                <a:ext uri="{FF2B5EF4-FFF2-40B4-BE49-F238E27FC236}">
                  <a16:creationId xmlns:a16="http://schemas.microsoft.com/office/drawing/2014/main" xmlns="" id="{F501771A-0FB2-9347-9DCB-619E64919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492" y="1311412"/>
              <a:ext cx="655473" cy="230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6" descr="https://www.continuum.io/sites/default/files/Anaconda_Logo_0702_0.png">
              <a:extLst>
                <a:ext uri="{FF2B5EF4-FFF2-40B4-BE49-F238E27FC236}">
                  <a16:creationId xmlns:a16="http://schemas.microsoft.com/office/drawing/2014/main" xmlns="" id="{4A5EFB56-8F06-514F-AD71-D7267A6D3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0039" y="943535"/>
              <a:ext cx="638829" cy="29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xmlns="" id="{BDB2ABEB-E53E-D44B-8323-341D5EC86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09853" y="1624932"/>
              <a:ext cx="559200" cy="241364"/>
            </a:xfrm>
            <a:prstGeom prst="rect">
              <a:avLst/>
            </a:prstGeom>
          </p:spPr>
        </p:pic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B781BC19-BA3C-9241-9FA8-4FFC3E1D60FD}"/>
              </a:ext>
            </a:extLst>
          </p:cNvPr>
          <p:cNvSpPr txBox="1"/>
          <p:nvPr/>
        </p:nvSpPr>
        <p:spPr>
          <a:xfrm>
            <a:off x="7820466" y="1029604"/>
            <a:ext cx="128660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u="sng" dirty="0">
                <a:solidFill>
                  <a:schemeClr val="accent4">
                    <a:lumMod val="50000"/>
                  </a:schemeClr>
                </a:solidFill>
              </a:rPr>
              <a:t>Data Science Workbench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A3444490-45A4-BB49-90CA-BEF430B71C38}"/>
              </a:ext>
            </a:extLst>
          </p:cNvPr>
          <p:cNvSpPr txBox="1"/>
          <p:nvPr/>
        </p:nvSpPr>
        <p:spPr>
          <a:xfrm>
            <a:off x="7953033" y="3624419"/>
            <a:ext cx="10253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u="sng" dirty="0">
                <a:solidFill>
                  <a:srgbClr val="6823CD"/>
                </a:solidFill>
              </a:rPr>
              <a:t>Visualization / Reporting</a:t>
            </a:r>
          </a:p>
        </p:txBody>
      </p:sp>
      <p:sp>
        <p:nvSpPr>
          <p:cNvPr id="158" name="Rounded Rectangle 207">
            <a:extLst>
              <a:ext uri="{FF2B5EF4-FFF2-40B4-BE49-F238E27FC236}">
                <a16:creationId xmlns:a16="http://schemas.microsoft.com/office/drawing/2014/main" xmlns="" id="{46A3E32E-C7B1-5B42-BD13-9A784511169B}"/>
              </a:ext>
            </a:extLst>
          </p:cNvPr>
          <p:cNvSpPr/>
          <p:nvPr/>
        </p:nvSpPr>
        <p:spPr>
          <a:xfrm>
            <a:off x="7802997" y="1033332"/>
            <a:ext cx="1261740" cy="1887354"/>
          </a:xfrm>
          <a:prstGeom prst="roundRect">
            <a:avLst/>
          </a:prstGeom>
          <a:noFill/>
          <a:ln w="25400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/>
          </a:p>
        </p:txBody>
      </p:sp>
      <p:sp>
        <p:nvSpPr>
          <p:cNvPr id="159" name="Rounded Rectangle 208">
            <a:extLst>
              <a:ext uri="{FF2B5EF4-FFF2-40B4-BE49-F238E27FC236}">
                <a16:creationId xmlns:a16="http://schemas.microsoft.com/office/drawing/2014/main" xmlns="" id="{AB59467C-1FF1-7746-9D66-627F601FC421}"/>
              </a:ext>
            </a:extLst>
          </p:cNvPr>
          <p:cNvSpPr/>
          <p:nvPr/>
        </p:nvSpPr>
        <p:spPr>
          <a:xfrm>
            <a:off x="7809883" y="3557205"/>
            <a:ext cx="1254856" cy="1254428"/>
          </a:xfrm>
          <a:prstGeom prst="roundRect">
            <a:avLst/>
          </a:prstGeom>
          <a:noFill/>
          <a:ln w="25400">
            <a:solidFill>
              <a:srgbClr val="6823CD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24AB89C7-8F36-DE46-8ECB-FB86865EE62A}"/>
              </a:ext>
            </a:extLst>
          </p:cNvPr>
          <p:cNvSpPr txBox="1"/>
          <p:nvPr/>
        </p:nvSpPr>
        <p:spPr>
          <a:xfrm>
            <a:off x="1767672" y="1030812"/>
            <a:ext cx="128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u="sng" dirty="0">
                <a:solidFill>
                  <a:schemeClr val="accent1">
                    <a:lumMod val="75000"/>
                  </a:schemeClr>
                </a:solidFill>
              </a:rPr>
              <a:t>Serving Tier</a:t>
            </a:r>
          </a:p>
        </p:txBody>
      </p:sp>
      <p:pic>
        <p:nvPicPr>
          <p:cNvPr id="161" name="Content Placeholder 8">
            <a:extLst>
              <a:ext uri="{FF2B5EF4-FFF2-40B4-BE49-F238E27FC236}">
                <a16:creationId xmlns:a16="http://schemas.microsoft.com/office/drawing/2014/main" xmlns="" id="{33491550-B4E7-E542-BCED-3D99A1384F7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6"/>
          <a:stretch/>
        </p:blipFill>
        <p:spPr>
          <a:xfrm>
            <a:off x="6094304" y="1095560"/>
            <a:ext cx="653082" cy="401195"/>
          </a:xfr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913F90D6-DC89-8E48-9ECE-D07981A0F615}"/>
              </a:ext>
            </a:extLst>
          </p:cNvPr>
          <p:cNvSpPr txBox="1"/>
          <p:nvPr/>
        </p:nvSpPr>
        <p:spPr>
          <a:xfrm rot="16200000">
            <a:off x="1371962" y="2792277"/>
            <a:ext cx="11565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/>
              <a:t>Data Sources</a:t>
            </a:r>
          </a:p>
        </p:txBody>
      </p:sp>
      <p:pic>
        <p:nvPicPr>
          <p:cNvPr id="163" name="Picture 2" descr="http://cdn2.itpro.co.uk/sites/itpro/files/styles/gallery/public/images/dir_205/it_photo_102724.jpg?itok=Y4pV3Pl1">
            <a:extLst>
              <a:ext uri="{FF2B5EF4-FFF2-40B4-BE49-F238E27FC236}">
                <a16:creationId xmlns:a16="http://schemas.microsoft.com/office/drawing/2014/main" xmlns="" id="{1FB2E360-4B52-844E-84C3-45B3A106D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279" y="4235646"/>
            <a:ext cx="715937" cy="26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xmlns="" id="{318CC232-B6BD-2E40-90ED-2EBCF58137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05415" y="3996909"/>
            <a:ext cx="630563" cy="23859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xmlns="" id="{6D8CA321-BC86-234A-A38A-50B3362C389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" r="4894" b="-14501"/>
          <a:stretch/>
        </p:blipFill>
        <p:spPr>
          <a:xfrm>
            <a:off x="8202182" y="4586583"/>
            <a:ext cx="505509" cy="118449"/>
          </a:xfrm>
          <a:prstGeom prst="rect">
            <a:avLst/>
          </a:prstGeom>
        </p:spPr>
      </p:pic>
      <p:sp>
        <p:nvSpPr>
          <p:cNvPr id="166" name="Arc 165">
            <a:extLst>
              <a:ext uri="{FF2B5EF4-FFF2-40B4-BE49-F238E27FC236}">
                <a16:creationId xmlns:a16="http://schemas.microsoft.com/office/drawing/2014/main" xmlns="" id="{860A2EB2-B775-A744-9A6D-BEA46B2B1855}"/>
              </a:ext>
            </a:extLst>
          </p:cNvPr>
          <p:cNvSpPr/>
          <p:nvPr/>
        </p:nvSpPr>
        <p:spPr>
          <a:xfrm>
            <a:off x="6240038" y="853625"/>
            <a:ext cx="1516763" cy="4066562"/>
          </a:xfrm>
          <a:prstGeom prst="arc">
            <a:avLst>
              <a:gd name="adj1" fmla="val 16489823"/>
              <a:gd name="adj2" fmla="val 4994085"/>
            </a:avLst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xmlns="" id="{B59909C7-DFAE-7848-8CCE-23C06CA1216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502" y="1118257"/>
            <a:ext cx="662874" cy="46401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2435581D-BF21-5945-9909-BE4E20445853}"/>
              </a:ext>
            </a:extLst>
          </p:cNvPr>
          <p:cNvSpPr txBox="1"/>
          <p:nvPr/>
        </p:nvSpPr>
        <p:spPr>
          <a:xfrm>
            <a:off x="5913552" y="1463890"/>
            <a:ext cx="86580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ETL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EDF0D21C-9CBE-4B4F-BA27-1FF9C264F66F}"/>
              </a:ext>
            </a:extLst>
          </p:cNvPr>
          <p:cNvSpPr txBox="1"/>
          <p:nvPr/>
        </p:nvSpPr>
        <p:spPr>
          <a:xfrm>
            <a:off x="5867548" y="1595355"/>
            <a:ext cx="957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Glue</a:t>
            </a:r>
          </a:p>
          <a:p>
            <a:pPr algn="ctr"/>
            <a:r>
              <a:rPr lang="en-US" sz="675" b="1" dirty="0"/>
              <a:t>Ab </a:t>
            </a:r>
            <a:r>
              <a:rPr lang="en-US" sz="675" b="1" dirty="0" err="1"/>
              <a:t>Inito</a:t>
            </a:r>
            <a:endParaRPr lang="en-US" sz="675" b="1" dirty="0"/>
          </a:p>
          <a:p>
            <a:pPr algn="ctr"/>
            <a:r>
              <a:rPr lang="en-US" sz="675" b="1" dirty="0"/>
              <a:t>EMR</a:t>
            </a:r>
          </a:p>
          <a:p>
            <a:pPr algn="ctr"/>
            <a:r>
              <a:rPr lang="en-US" sz="675" b="1" dirty="0"/>
              <a:t>Container Platform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xmlns="" id="{CC393A90-4F44-5A41-A5FF-EFCEC16F2BB6}"/>
              </a:ext>
            </a:extLst>
          </p:cNvPr>
          <p:cNvCxnSpPr/>
          <p:nvPr/>
        </p:nvCxnSpPr>
        <p:spPr>
          <a:xfrm>
            <a:off x="5962865" y="1605292"/>
            <a:ext cx="745490" cy="3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C0D4D380-BF54-7640-83F7-341E7D94D83F}"/>
              </a:ext>
            </a:extLst>
          </p:cNvPr>
          <p:cNvSpPr txBox="1"/>
          <p:nvPr/>
        </p:nvSpPr>
        <p:spPr>
          <a:xfrm>
            <a:off x="2208446" y="1448586"/>
            <a:ext cx="157564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Caching Layer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ED20E6C4-94F7-A64E-A0F2-CC2413D8C77E}"/>
              </a:ext>
            </a:extLst>
          </p:cNvPr>
          <p:cNvSpPr txBox="1"/>
          <p:nvPr/>
        </p:nvSpPr>
        <p:spPr>
          <a:xfrm>
            <a:off x="2464993" y="1595353"/>
            <a:ext cx="10743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 err="1"/>
              <a:t>ElastiCache</a:t>
            </a:r>
            <a:endParaRPr lang="en-US" sz="675" b="1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xmlns="" id="{FD548634-E68D-5C4B-9F8D-D353387ED3D5}"/>
              </a:ext>
            </a:extLst>
          </p:cNvPr>
          <p:cNvCxnSpPr/>
          <p:nvPr/>
        </p:nvCxnSpPr>
        <p:spPr>
          <a:xfrm flipV="1">
            <a:off x="2574907" y="1608353"/>
            <a:ext cx="882277" cy="262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2" descr="Big-Data-Redesign_Meomory-Optimized">
            <a:extLst>
              <a:ext uri="{FF2B5EF4-FFF2-40B4-BE49-F238E27FC236}">
                <a16:creationId xmlns:a16="http://schemas.microsoft.com/office/drawing/2014/main" xmlns="" id="{002F7B9C-6199-844A-82D8-01CD233C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17" y="1110983"/>
            <a:ext cx="617266" cy="38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D5062158-C2B4-2246-9EA4-11870720179B}"/>
              </a:ext>
            </a:extLst>
          </p:cNvPr>
          <p:cNvGrpSpPr/>
          <p:nvPr/>
        </p:nvGrpSpPr>
        <p:grpSpPr>
          <a:xfrm>
            <a:off x="3805124" y="4074244"/>
            <a:ext cx="2654196" cy="714009"/>
            <a:chOff x="4615138" y="3700067"/>
            <a:chExt cx="2654196" cy="714009"/>
          </a:xfrm>
        </p:grpSpPr>
        <p:pic>
          <p:nvPicPr>
            <p:cNvPr id="176" name="Picture 22" descr="BigData_Elasticsearch">
              <a:extLst>
                <a:ext uri="{FF2B5EF4-FFF2-40B4-BE49-F238E27FC236}">
                  <a16:creationId xmlns:a16="http://schemas.microsoft.com/office/drawing/2014/main" xmlns="" id="{1DBD1921-A972-7C42-A18E-7C5EF09FD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168" y="3899752"/>
              <a:ext cx="307761" cy="203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10" descr="https://www.mapr.com/sites/default/files/otherpageimages/spark-streaming.png">
              <a:extLst>
                <a:ext uri="{FF2B5EF4-FFF2-40B4-BE49-F238E27FC236}">
                  <a16:creationId xmlns:a16="http://schemas.microsoft.com/office/drawing/2014/main" xmlns="" id="{DA8FF8B9-A625-9041-985A-480C88F54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484" y="4129310"/>
              <a:ext cx="321410" cy="237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8" descr="BigData_Analyze">
              <a:extLst>
                <a:ext uri="{FF2B5EF4-FFF2-40B4-BE49-F238E27FC236}">
                  <a16:creationId xmlns:a16="http://schemas.microsoft.com/office/drawing/2014/main" xmlns="" id="{F6C17871-FFBC-CC4C-B5D6-7D8C5C100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780" y="3925063"/>
              <a:ext cx="368195" cy="23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Rounded Rectangle 147">
              <a:extLst>
                <a:ext uri="{FF2B5EF4-FFF2-40B4-BE49-F238E27FC236}">
                  <a16:creationId xmlns:a16="http://schemas.microsoft.com/office/drawing/2014/main" xmlns="" id="{5FC5AD33-47B7-2D4E-9DF8-06A3EBD8F6B9}"/>
                </a:ext>
              </a:extLst>
            </p:cNvPr>
            <p:cNvSpPr/>
            <p:nvPr/>
          </p:nvSpPr>
          <p:spPr>
            <a:xfrm>
              <a:off x="4615553" y="3700067"/>
              <a:ext cx="2569609" cy="71400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b="1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938C73BD-F989-564D-A604-0805FB8D2DE8}"/>
                </a:ext>
              </a:extLst>
            </p:cNvPr>
            <p:cNvSpPr txBox="1"/>
            <p:nvPr/>
          </p:nvSpPr>
          <p:spPr>
            <a:xfrm>
              <a:off x="4615138" y="3709613"/>
              <a:ext cx="2560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u="sng" dirty="0">
                  <a:solidFill>
                    <a:srgbClr val="FF0000"/>
                  </a:solidFill>
                </a:rPr>
                <a:t>Streaming Analytics Tools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xmlns="" id="{D5E01DEF-4FB6-4A4C-82B1-6303AA8BC3DA}"/>
                </a:ext>
              </a:extLst>
            </p:cNvPr>
            <p:cNvGrpSpPr/>
            <p:nvPr/>
          </p:nvGrpSpPr>
          <p:grpSpPr>
            <a:xfrm>
              <a:off x="5061048" y="3884181"/>
              <a:ext cx="2068473" cy="494543"/>
              <a:chOff x="4105930" y="3507974"/>
              <a:chExt cx="2068473" cy="494543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xmlns="" id="{E15AF9BA-1376-534D-BCA3-C3CA5DD0E688}"/>
                  </a:ext>
                </a:extLst>
              </p:cNvPr>
              <p:cNvSpPr txBox="1"/>
              <p:nvPr/>
            </p:nvSpPr>
            <p:spPr>
              <a:xfrm>
                <a:off x="5392963" y="3783865"/>
                <a:ext cx="781440" cy="19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75" b="1" dirty="0"/>
                  <a:t>AWS Lambda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xmlns="" id="{4E5FFDC4-0CF7-5E44-81A4-896E2564C51A}"/>
                  </a:ext>
                </a:extLst>
              </p:cNvPr>
              <p:cNvSpPr txBox="1"/>
              <p:nvPr/>
            </p:nvSpPr>
            <p:spPr>
              <a:xfrm>
                <a:off x="4105930" y="3806309"/>
                <a:ext cx="873340" cy="19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75" b="1" dirty="0"/>
                  <a:t>Spark Streaming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xmlns="" id="{2B311969-4521-C149-B43C-2F6D44F2D59A}"/>
                  </a:ext>
                </a:extLst>
              </p:cNvPr>
              <p:cNvSpPr txBox="1"/>
              <p:nvPr/>
            </p:nvSpPr>
            <p:spPr>
              <a:xfrm>
                <a:off x="4105930" y="3507974"/>
                <a:ext cx="96776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75" b="1" dirty="0"/>
                  <a:t>Amazon Elasticsearch Service</a:t>
                </a:r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AFA00C42-649A-094A-8C41-7F471B7271FB}"/>
                </a:ext>
              </a:extLst>
            </p:cNvPr>
            <p:cNvSpPr txBox="1"/>
            <p:nvPr/>
          </p:nvSpPr>
          <p:spPr>
            <a:xfrm>
              <a:off x="6340918" y="3886525"/>
              <a:ext cx="92841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 b="1" dirty="0"/>
                <a:t>Amazon Kinesis Analytics</a:t>
              </a:r>
            </a:p>
          </p:txBody>
        </p:sp>
        <p:pic>
          <p:nvPicPr>
            <p:cNvPr id="183" name="Picture 4" descr="http://www.stratoscale.com/wp-content/uploads/AWS-Lambda.png">
              <a:extLst>
                <a:ext uri="{FF2B5EF4-FFF2-40B4-BE49-F238E27FC236}">
                  <a16:creationId xmlns:a16="http://schemas.microsoft.com/office/drawing/2014/main" xmlns="" id="{E3F72BDD-130A-BC45-9028-4D7D703C2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3377" y="4153742"/>
              <a:ext cx="188483" cy="194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4889A026-DF94-5A48-A31D-E26422FFA039}"/>
              </a:ext>
            </a:extLst>
          </p:cNvPr>
          <p:cNvGrpSpPr/>
          <p:nvPr/>
        </p:nvGrpSpPr>
        <p:grpSpPr>
          <a:xfrm>
            <a:off x="3735451" y="2191189"/>
            <a:ext cx="1758923" cy="985187"/>
            <a:chOff x="3464009" y="1434856"/>
            <a:chExt cx="1758923" cy="985187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xmlns="" id="{99D254A2-15D5-994F-85D3-51D9B649AB69}"/>
                </a:ext>
              </a:extLst>
            </p:cNvPr>
            <p:cNvGrpSpPr/>
            <p:nvPr/>
          </p:nvGrpSpPr>
          <p:grpSpPr>
            <a:xfrm>
              <a:off x="3464009" y="1434856"/>
              <a:ext cx="1758923" cy="985187"/>
              <a:chOff x="3094677" y="1055892"/>
              <a:chExt cx="2345231" cy="1313582"/>
            </a:xfrm>
          </p:grpSpPr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xmlns="" id="{ACF1215A-1F86-1543-8519-BF85A420D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36049" y="1189476"/>
                <a:ext cx="1454916" cy="731122"/>
              </a:xfrm>
              <a:prstGeom prst="rect">
                <a:avLst/>
              </a:prstGeom>
            </p:spPr>
          </p:pic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xmlns="" id="{6D340565-812F-FD49-8C5B-CA0DCC0FD18F}"/>
                  </a:ext>
                </a:extLst>
              </p:cNvPr>
              <p:cNvSpPr/>
              <p:nvPr/>
            </p:nvSpPr>
            <p:spPr>
              <a:xfrm>
                <a:off x="3094677" y="1055892"/>
                <a:ext cx="2345231" cy="131358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b="1"/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03F8B7DD-A042-BC4B-9049-A457FEFD4981}"/>
                </a:ext>
              </a:extLst>
            </p:cNvPr>
            <p:cNvSpPr/>
            <p:nvPr/>
          </p:nvSpPr>
          <p:spPr>
            <a:xfrm>
              <a:off x="3502024" y="1822767"/>
              <a:ext cx="362965" cy="49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</p:grpSp>
      <p:sp>
        <p:nvSpPr>
          <p:cNvPr id="192" name="Rectangle: Rounded Corners 126">
            <a:extLst>
              <a:ext uri="{FF2B5EF4-FFF2-40B4-BE49-F238E27FC236}">
                <a16:creationId xmlns:a16="http://schemas.microsoft.com/office/drawing/2014/main" xmlns="" id="{7688E64E-9143-3346-9658-4AC69EE2297C}"/>
              </a:ext>
            </a:extLst>
          </p:cNvPr>
          <p:cNvSpPr/>
          <p:nvPr/>
        </p:nvSpPr>
        <p:spPr>
          <a:xfrm>
            <a:off x="1287301" y="845372"/>
            <a:ext cx="7903874" cy="4012859"/>
          </a:xfrm>
          <a:prstGeom prst="roundRect">
            <a:avLst>
              <a:gd name="adj" fmla="val 1055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59D5885A-8E62-1C45-90F6-79B101455541}"/>
              </a:ext>
            </a:extLst>
          </p:cNvPr>
          <p:cNvSpPr txBox="1"/>
          <p:nvPr/>
        </p:nvSpPr>
        <p:spPr>
          <a:xfrm>
            <a:off x="3524936" y="560398"/>
            <a:ext cx="24701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156D97"/>
                </a:solidFill>
              </a:rPr>
              <a:t>Amazon Web Services</a:t>
            </a: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xmlns="" id="{D1E5C25F-C680-2A48-888A-E96DEA72614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45964" y="2312686"/>
            <a:ext cx="681283" cy="551965"/>
          </a:xfrm>
          <a:prstGeom prst="rect">
            <a:avLst/>
          </a:prstGeom>
        </p:spPr>
      </p:pic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xmlns="" id="{54BAE108-ADCA-9C4F-9A4B-6CFD028F8780}"/>
              </a:ext>
            </a:extLst>
          </p:cNvPr>
          <p:cNvCxnSpPr>
            <a:cxnSpLocks/>
          </p:cNvCxnSpPr>
          <p:nvPr/>
        </p:nvCxnSpPr>
        <p:spPr>
          <a:xfrm>
            <a:off x="1846381" y="3454324"/>
            <a:ext cx="108301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2BD40EFC-1568-684F-A417-F0F8C86ED299}"/>
              </a:ext>
            </a:extLst>
          </p:cNvPr>
          <p:cNvSpPr txBox="1"/>
          <p:nvPr/>
        </p:nvSpPr>
        <p:spPr>
          <a:xfrm>
            <a:off x="1884466" y="3463754"/>
            <a:ext cx="957809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Kafka</a:t>
            </a:r>
          </a:p>
          <a:p>
            <a:pPr algn="ctr"/>
            <a:r>
              <a:rPr lang="en-US" sz="675" b="1" dirty="0"/>
              <a:t>Ab </a:t>
            </a:r>
            <a:r>
              <a:rPr lang="en-US" sz="675" b="1" dirty="0" err="1"/>
              <a:t>Inito</a:t>
            </a:r>
            <a:endParaRPr lang="en-US" sz="675" b="1" dirty="0"/>
          </a:p>
          <a:p>
            <a:pPr algn="ctr"/>
            <a:r>
              <a:rPr lang="en-US" sz="675" b="1" dirty="0"/>
              <a:t>Kinesis</a:t>
            </a: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xmlns="" id="{A9DC655C-B4D8-DB47-B3D4-13B2FC68320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57586" y="2136384"/>
            <a:ext cx="478533" cy="435807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9A0C2B03-E919-2F43-8B5B-AD9573010638}"/>
              </a:ext>
            </a:extLst>
          </p:cNvPr>
          <p:cNvSpPr txBox="1"/>
          <p:nvPr/>
        </p:nvSpPr>
        <p:spPr>
          <a:xfrm>
            <a:off x="6175447" y="2523469"/>
            <a:ext cx="86580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Serverless SQL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xmlns="" id="{8FD27B2C-F174-074A-86A1-B5E3445B509A}"/>
              </a:ext>
            </a:extLst>
          </p:cNvPr>
          <p:cNvCxnSpPr/>
          <p:nvPr/>
        </p:nvCxnSpPr>
        <p:spPr>
          <a:xfrm>
            <a:off x="6210959" y="2682570"/>
            <a:ext cx="745490" cy="3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BE360032-8A1E-6C46-AFE1-B57D1119D6A9}"/>
              </a:ext>
            </a:extLst>
          </p:cNvPr>
          <p:cNvSpPr txBox="1"/>
          <p:nvPr/>
        </p:nvSpPr>
        <p:spPr>
          <a:xfrm>
            <a:off x="6112525" y="2683360"/>
            <a:ext cx="9578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b="1" dirty="0"/>
              <a:t>Snowflake</a:t>
            </a:r>
          </a:p>
          <a:p>
            <a:pPr algn="ctr"/>
            <a:r>
              <a:rPr lang="en-US" sz="675" b="1" dirty="0"/>
              <a:t>Athena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4453EE05-27D6-6741-B097-2E2B7DF84AA6}"/>
              </a:ext>
            </a:extLst>
          </p:cNvPr>
          <p:cNvCxnSpPr>
            <a:cxnSpLocks/>
          </p:cNvCxnSpPr>
          <p:nvPr/>
        </p:nvCxnSpPr>
        <p:spPr>
          <a:xfrm flipH="1">
            <a:off x="5535399" y="2134176"/>
            <a:ext cx="389159" cy="30957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xmlns="" id="{6DBE9B5B-66D7-6749-B7B7-CA2C36B5FC99}"/>
              </a:ext>
            </a:extLst>
          </p:cNvPr>
          <p:cNvCxnSpPr>
            <a:cxnSpLocks/>
          </p:cNvCxnSpPr>
          <p:nvPr/>
        </p:nvCxnSpPr>
        <p:spPr>
          <a:xfrm flipH="1">
            <a:off x="5619002" y="2583527"/>
            <a:ext cx="493484" cy="1005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xmlns="" id="{92E9ED35-327D-0548-836F-2D0B2CD005E3}"/>
              </a:ext>
            </a:extLst>
          </p:cNvPr>
          <p:cNvCxnSpPr>
            <a:cxnSpLocks/>
          </p:cNvCxnSpPr>
          <p:nvPr/>
        </p:nvCxnSpPr>
        <p:spPr>
          <a:xfrm flipV="1">
            <a:off x="5646683" y="2688542"/>
            <a:ext cx="443967" cy="1371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3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Discover Financial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Appavu</dc:creator>
  <cp:lastModifiedBy>Suresh Appavu</cp:lastModifiedBy>
  <cp:revision>1</cp:revision>
  <dcterms:created xsi:type="dcterms:W3CDTF">2019-01-02T20:10:14Z</dcterms:created>
  <dcterms:modified xsi:type="dcterms:W3CDTF">2019-01-02T20:11:08Z</dcterms:modified>
</cp:coreProperties>
</file>