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A467C-956C-4147-8259-5E18D24791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89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C89FB70-A2E5-7D4D-B6DA-7D5724368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039519"/>
            <a:ext cx="12192000" cy="1828800"/>
          </a:xfrm>
          <a:solidFill>
            <a:srgbClr val="FF6000"/>
          </a:solidFill>
        </p:spPr>
        <p:txBody>
          <a:bodyPr lIns="457200" tIns="228600" rIns="457200" bIns="228600" anchor="ctr"/>
          <a:lstStyle>
            <a:lvl1pPr marL="0" indent="0" algn="ctr">
              <a:spcBef>
                <a:spcPts val="1600"/>
              </a:spcBef>
              <a:buNone/>
              <a:defRPr b="0" i="0">
                <a:solidFill>
                  <a:schemeClr val="bg1"/>
                </a:solidFill>
                <a:latin typeface="Meta Offc Pro Normal" panose="020B0504030101020102" pitchFamily="34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en-US" dirty="0"/>
              <a:t>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566A9-6606-1446-BBFF-7E4CB259492A}"/>
              </a:ext>
            </a:extLst>
          </p:cNvPr>
          <p:cNvSpPr/>
          <p:nvPr userDrawn="1"/>
        </p:nvSpPr>
        <p:spPr>
          <a:xfrm>
            <a:off x="0" y="-20638"/>
            <a:ext cx="12192000" cy="504983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C00000">
                  <a:alpha val="1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8FE861-0789-7849-B600-5E771F25E0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9728" y="3170867"/>
            <a:ext cx="547254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6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629D-9B31-4C43-B717-ACDB6ED4C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5800"/>
            <a:ext cx="11277600" cy="914400"/>
          </a:xfrm>
        </p:spPr>
        <p:txBody>
          <a:bodyPr lIns="0" tIns="0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 dirty="0"/>
              <a:t>AGENDA/CONTENTS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6235AF-18B3-9C48-A96D-162BBBBB375A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457200" y="1828799"/>
          <a:ext cx="1129284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085304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22640628"/>
                    </a:ext>
                  </a:extLst>
                </a:gridCol>
                <a:gridCol w="10607040">
                  <a:extLst>
                    <a:ext uri="{9D8B030D-6E8A-4147-A177-3AD203B41FA5}">
                      <a16:colId xmlns:a16="http://schemas.microsoft.com/office/drawing/2014/main" val="48599082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00548A"/>
                          </a:solidFill>
                          <a:latin typeface="Meta Offc Pro Normal" panose="020B0504030101020102" pitchFamily="34" charset="0"/>
                        </a:rPr>
                        <a:t>1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FF6600"/>
                          </a:solidFill>
                          <a:effectLst/>
                          <a:latin typeface="Meta Offc Pro Normal" panose="020B0504030101020102" pitchFamily="34" charset="0"/>
                          <a:ea typeface="+mn-ea"/>
                          <a:cs typeface="+mn-cs"/>
                        </a:rPr>
                        <a:t>|</a:t>
                      </a:r>
                      <a:endParaRPr lang="en-US" b="0" i="0" dirty="0">
                        <a:solidFill>
                          <a:srgbClr val="FF6600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474747"/>
                          </a:solidFill>
                          <a:latin typeface="Meta Offc Pro Normal" panose="020B0504030101020102" pitchFamily="34" charset="0"/>
                        </a:rPr>
                        <a:t>Section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52559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00548A"/>
                          </a:solidFill>
                          <a:latin typeface="Meta Offc Pro Normal" panose="020B0504030101020102" pitchFamily="34" charset="0"/>
                        </a:rPr>
                        <a:t>2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Meta Offc Pro Normal" panose="020B0504030101020102" pitchFamily="34" charset="0"/>
                          <a:ea typeface="+mn-ea"/>
                          <a:cs typeface="+mn-cs"/>
                        </a:rPr>
                        <a:t>|</a:t>
                      </a:r>
                      <a:endParaRPr lang="en-US" b="0" i="0" dirty="0">
                        <a:solidFill>
                          <a:srgbClr val="FF6600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474747"/>
                          </a:solidFill>
                          <a:latin typeface="Meta Offc Pro Normal" panose="020B0504030101020102" pitchFamily="34" charset="0"/>
                        </a:rPr>
                        <a:t>Section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9617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00548A"/>
                          </a:solidFill>
                          <a:latin typeface="Meta Offc Pro Normal" panose="020B0504030101020102" pitchFamily="34" charset="0"/>
                        </a:rPr>
                        <a:t>3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Meta Offc Pro Normal" panose="020B0504030101020102" pitchFamily="34" charset="0"/>
                          <a:ea typeface="+mn-ea"/>
                          <a:cs typeface="+mn-cs"/>
                        </a:rPr>
                        <a:t>|</a:t>
                      </a:r>
                      <a:endParaRPr lang="en-US" b="0" i="0" dirty="0">
                        <a:solidFill>
                          <a:srgbClr val="FF6600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474747"/>
                          </a:solidFill>
                          <a:latin typeface="Meta Offc Pro Normal" panose="020B0504030101020102" pitchFamily="34" charset="0"/>
                        </a:rPr>
                        <a:t>Section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65501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00548A"/>
                          </a:solidFill>
                          <a:latin typeface="Meta Offc Pro Normal" panose="020B0504030101020102" pitchFamily="34" charset="0"/>
                        </a:rPr>
                        <a:t>4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Meta Offc Pro Normal" panose="020B0504030101020102" pitchFamily="34" charset="0"/>
                          <a:ea typeface="+mn-ea"/>
                          <a:cs typeface="+mn-cs"/>
                        </a:rPr>
                        <a:t>|</a:t>
                      </a:r>
                      <a:endParaRPr lang="en-US" b="0" i="0" dirty="0">
                        <a:solidFill>
                          <a:srgbClr val="FF6600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474747"/>
                          </a:solidFill>
                          <a:latin typeface="Meta Offc Pro Normal" panose="020B0504030101020102" pitchFamily="34" charset="0"/>
                        </a:rPr>
                        <a:t>Section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9941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rgbClr val="00548A"/>
                          </a:solidFill>
                          <a:latin typeface="Meta Offc Pro Normal" panose="020B0504030101020102" pitchFamily="34" charset="0"/>
                        </a:rPr>
                        <a:t>5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Meta Offc Pro Normal" panose="020B0504030101020102" pitchFamily="34" charset="0"/>
                          <a:ea typeface="+mn-ea"/>
                          <a:cs typeface="+mn-cs"/>
                        </a:rPr>
                        <a:t>|</a:t>
                      </a:r>
                      <a:endParaRPr lang="en-US" b="0" i="0" dirty="0">
                        <a:solidFill>
                          <a:srgbClr val="FF6600"/>
                        </a:solidFill>
                        <a:latin typeface="Meta Offc Pro Normal" panose="020B0504030101020102" pitchFamily="34" charset="0"/>
                      </a:endParaRP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474747"/>
                          </a:solidFill>
                          <a:latin typeface="Meta Offc Pro Normal" panose="020B0504030101020102" pitchFamily="34" charset="0"/>
                        </a:rPr>
                        <a:t>Section</a:t>
                      </a:r>
                    </a:p>
                  </a:txBody>
                  <a:tcPr marL="54864" marR="54864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0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8313-7090-854A-AAD4-179AABD4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277600" cy="549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7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28801"/>
            <a:ext cx="112776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85800"/>
            <a:ext cx="11277600" cy="914400"/>
          </a:xfrm>
        </p:spPr>
        <p:txBody>
          <a:bodyPr lIns="0" tIns="0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260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28801"/>
            <a:ext cx="5524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85800"/>
            <a:ext cx="11277600" cy="914400"/>
          </a:xfrm>
        </p:spPr>
        <p:txBody>
          <a:bodyPr lIns="0" tIns="0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D2E80A-661E-D848-9AB9-84DA8FB0AB6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10300" y="1828801"/>
            <a:ext cx="5524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1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AB51B-3A49-A342-BE3F-5E2BD46BA0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E89C1E-6378-F742-A324-2CF42EFF9E62}"/>
              </a:ext>
            </a:extLst>
          </p:cNvPr>
          <p:cNvCxnSpPr/>
          <p:nvPr userDrawn="1"/>
        </p:nvCxnSpPr>
        <p:spPr>
          <a:xfrm>
            <a:off x="4610100" y="3886197"/>
            <a:ext cx="2971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E998DCD-F704-474D-A6DF-49315EE940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14596"/>
            <a:ext cx="11277600" cy="914400"/>
          </a:xfrm>
        </p:spPr>
        <p:txBody>
          <a:bodyPr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5343CFF-100F-4346-BF6E-E7A5F827C7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343399"/>
            <a:ext cx="11277600" cy="914400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635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with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445478"/>
            <a:ext cx="3879632" cy="5735866"/>
          </a:xfrm>
          <a:prstGeom prst="rect">
            <a:avLst/>
          </a:prstGeom>
          <a:solidFill>
            <a:srgbClr val="5A5199"/>
          </a:solidFill>
        </p:spPr>
        <p:txBody>
          <a:bodyPr vert="horz" lIns="118872" tIns="118872" rIns="118872" bIns="118872" rtlCol="0">
            <a:normAutofit/>
          </a:bodyPr>
          <a:lstStyle>
            <a:lvl2pPr>
              <a:buClr>
                <a:srgbClr val="474747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474747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474747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474747"/>
              </a:buCl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0" y="685800"/>
            <a:ext cx="7448550" cy="914400"/>
          </a:xfrm>
        </p:spPr>
        <p:txBody>
          <a:bodyPr lIns="0" tIns="118872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ECD88C-3E6E-8245-96E0-8620BF080D4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50" y="1828801"/>
            <a:ext cx="744855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1678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ntent with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70D696-FC9D-764C-86AD-876ACA178F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445478"/>
            <a:ext cx="3879632" cy="5735866"/>
          </a:xfrm>
          <a:prstGeom prst="rect">
            <a:avLst/>
          </a:prstGeom>
          <a:solidFill>
            <a:srgbClr val="5A5199"/>
          </a:solidFill>
        </p:spPr>
        <p:txBody>
          <a:bodyPr vert="horz" lIns="118872" tIns="118872" rIns="118872" bIns="118872" rtlCol="0">
            <a:normAutofit/>
          </a:bodyPr>
          <a:lstStyle>
            <a:lvl2pPr>
              <a:buClr>
                <a:srgbClr val="474747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474747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474747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474747"/>
              </a:buCl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0" y="685800"/>
            <a:ext cx="7448550" cy="914400"/>
          </a:xfrm>
        </p:spPr>
        <p:txBody>
          <a:bodyPr lIns="0" tIns="118872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C4BF62-4A95-794A-87D2-275E64C118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15300" y="1819658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3C1B6B-6651-DB40-86AB-CD3CEC2ABC7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50" y="1828801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451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3629D-9B31-4C43-B717-ACDB6ED4C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6250" y="685800"/>
            <a:ext cx="7448550" cy="914400"/>
          </a:xfrm>
        </p:spPr>
        <p:txBody>
          <a:bodyPr lIns="0" tIns="118872" rIns="0" bIns="0"/>
          <a:lstStyle>
            <a:lvl1pPr marL="0" indent="0">
              <a:lnSpc>
                <a:spcPts val="3200"/>
              </a:lnSpc>
              <a:spcBef>
                <a:spcPts val="1600"/>
              </a:spcBef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C4BF62-4A95-794A-87D2-275E64C118D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15300" y="1819658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3C1B6B-6651-DB40-86AB-CD3CEC2ABC7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50" y="1828801"/>
            <a:ext cx="3619500" cy="43525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2pPr>
              <a:buClr>
                <a:srgbClr val="5A5199"/>
              </a:buClr>
              <a:defRPr/>
            </a:lvl2pPr>
            <a:lvl3pPr>
              <a:buClr>
                <a:srgbClr val="5A5199"/>
              </a:buClr>
              <a:defRPr/>
            </a:lvl3pPr>
            <a:lvl4pPr>
              <a:buClr>
                <a:srgbClr val="5A5199"/>
              </a:buClr>
              <a:defRPr/>
            </a:lvl4pPr>
            <a:lvl5pPr>
              <a:buClr>
                <a:srgbClr val="5A5199"/>
              </a:buClr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BD93F-BC08-7643-83DA-D8E822100183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448055"/>
          <a:ext cx="3877056" cy="5733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838">
                  <a:extLst>
                    <a:ext uri="{9D8B030D-6E8A-4147-A177-3AD203B41FA5}">
                      <a16:colId xmlns:a16="http://schemas.microsoft.com/office/drawing/2014/main" val="3493058612"/>
                    </a:ext>
                  </a:extLst>
                </a:gridCol>
                <a:gridCol w="3032567">
                  <a:extLst>
                    <a:ext uri="{9D8B030D-6E8A-4147-A177-3AD203B41FA5}">
                      <a16:colId xmlns:a16="http://schemas.microsoft.com/office/drawing/2014/main" val="1882464217"/>
                    </a:ext>
                  </a:extLst>
                </a:gridCol>
                <a:gridCol w="404651">
                  <a:extLst>
                    <a:ext uri="{9D8B030D-6E8A-4147-A177-3AD203B41FA5}">
                      <a16:colId xmlns:a16="http://schemas.microsoft.com/office/drawing/2014/main" val="234813064"/>
                    </a:ext>
                  </a:extLst>
                </a:gridCol>
              </a:tblGrid>
              <a:tr h="286664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Meta Offc Pro Normal" panose="020B0504030101020102" pitchFamily="34" charset="0"/>
                        </a:rPr>
                        <a:t>First level</a:t>
                      </a:r>
                    </a:p>
                  </a:txBody>
                  <a:tcPr marL="0" marB="2286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73918"/>
                  </a:ext>
                </a:extLst>
              </a:tr>
              <a:tr h="28666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747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Meta Offc Pro Medium" panose="020B0504030101020102" pitchFamily="34" charset="0"/>
                        </a:rPr>
                        <a:t>Second level</a:t>
                      </a:r>
                    </a:p>
                  </a:txBody>
                  <a:tcPr marL="0" marT="2286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51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74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14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4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35B3B9-9732-8049-B290-ACB5725B1220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005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5ED1-7D7B-D04E-B7DE-14CA68EC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11277600" cy="549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11E822-35A1-B44E-A190-43A8F665DBB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65" y="0"/>
            <a:ext cx="125670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FD2B6-6C20-2A4F-A6C0-A8390F6C0257}"/>
              </a:ext>
            </a:extLst>
          </p:cNvPr>
          <p:cNvCxnSpPr/>
          <p:nvPr userDrawn="1"/>
        </p:nvCxnSpPr>
        <p:spPr>
          <a:xfrm>
            <a:off x="1580839" y="114300"/>
            <a:ext cx="1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AEB42B-2277-F044-BC41-37350DD28BBB}"/>
              </a:ext>
            </a:extLst>
          </p:cNvPr>
          <p:cNvSpPr/>
          <p:nvPr userDrawn="1"/>
        </p:nvSpPr>
        <p:spPr>
          <a:xfrm>
            <a:off x="468923" y="6402633"/>
            <a:ext cx="1371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08DE7C-377D-B647-83DD-5DC6DAE540F0}"/>
              </a:ext>
            </a:extLst>
          </p:cNvPr>
          <p:cNvSpPr/>
          <p:nvPr userDrawn="1"/>
        </p:nvSpPr>
        <p:spPr>
          <a:xfrm>
            <a:off x="1899959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72102-0EE4-0743-ABDF-4988891E486C}"/>
              </a:ext>
            </a:extLst>
          </p:cNvPr>
          <p:cNvSpPr/>
          <p:nvPr userDrawn="1"/>
        </p:nvSpPr>
        <p:spPr>
          <a:xfrm>
            <a:off x="2187995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7FBF24-1DB5-8844-A33F-706090C536E8}"/>
              </a:ext>
            </a:extLst>
          </p:cNvPr>
          <p:cNvSpPr/>
          <p:nvPr userDrawn="1"/>
        </p:nvSpPr>
        <p:spPr>
          <a:xfrm>
            <a:off x="2476031" y="6407396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E15B7A1-A30E-E942-BA37-4AEE56DDA1C8}"/>
              </a:ext>
            </a:extLst>
          </p:cNvPr>
          <p:cNvSpPr/>
          <p:nvPr userDrawn="1"/>
        </p:nvSpPr>
        <p:spPr>
          <a:xfrm>
            <a:off x="2764067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B21BB1-C7F4-7B4C-8CF0-316360F8B36D}"/>
              </a:ext>
            </a:extLst>
          </p:cNvPr>
          <p:cNvSpPr/>
          <p:nvPr userDrawn="1"/>
        </p:nvSpPr>
        <p:spPr>
          <a:xfrm>
            <a:off x="3052103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E6308B-F4E6-4A42-ACFD-F47A68E96D95}"/>
              </a:ext>
            </a:extLst>
          </p:cNvPr>
          <p:cNvSpPr/>
          <p:nvPr userDrawn="1"/>
        </p:nvSpPr>
        <p:spPr>
          <a:xfrm>
            <a:off x="3340139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A598B1-FE47-CC4B-95AC-AC0FF4C89DE3}"/>
              </a:ext>
            </a:extLst>
          </p:cNvPr>
          <p:cNvSpPr/>
          <p:nvPr userDrawn="1"/>
        </p:nvSpPr>
        <p:spPr>
          <a:xfrm>
            <a:off x="3628175" y="6407396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00D9D09-F1B2-5743-83E2-B6BAB6F04220}"/>
              </a:ext>
            </a:extLst>
          </p:cNvPr>
          <p:cNvSpPr/>
          <p:nvPr userDrawn="1"/>
        </p:nvSpPr>
        <p:spPr>
          <a:xfrm>
            <a:off x="3916211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5D4E223-498C-F646-80B9-51582BA19014}"/>
              </a:ext>
            </a:extLst>
          </p:cNvPr>
          <p:cNvSpPr/>
          <p:nvPr userDrawn="1"/>
        </p:nvSpPr>
        <p:spPr>
          <a:xfrm>
            <a:off x="4214915" y="6402633"/>
            <a:ext cx="2286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0EF8866-F017-D340-A3FD-4C8E65E8FB37}"/>
              </a:ext>
            </a:extLst>
          </p:cNvPr>
          <p:cNvSpPr/>
          <p:nvPr userDrawn="1"/>
        </p:nvSpPr>
        <p:spPr>
          <a:xfrm>
            <a:off x="4513619" y="6402633"/>
            <a:ext cx="4572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C28C36C-7EE0-EF49-9BE1-2778DA4C67BB}"/>
              </a:ext>
            </a:extLst>
          </p:cNvPr>
          <p:cNvSpPr/>
          <p:nvPr userDrawn="1"/>
        </p:nvSpPr>
        <p:spPr>
          <a:xfrm>
            <a:off x="5024159" y="6402633"/>
            <a:ext cx="4572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3F686FD-B02D-8640-8A3B-596D3245AFB8}"/>
              </a:ext>
            </a:extLst>
          </p:cNvPr>
          <p:cNvSpPr/>
          <p:nvPr userDrawn="1"/>
        </p:nvSpPr>
        <p:spPr>
          <a:xfrm>
            <a:off x="5540795" y="6402633"/>
            <a:ext cx="457200" cy="228600"/>
          </a:xfrm>
          <a:prstGeom prst="roundRect">
            <a:avLst/>
          </a:prstGeom>
          <a:solidFill>
            <a:srgbClr val="F2F2F2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F13953-B41B-AC4C-A0F2-428ABC2A8687}"/>
              </a:ext>
            </a:extLst>
          </p:cNvPr>
          <p:cNvSpPr txBox="1"/>
          <p:nvPr userDrawn="1"/>
        </p:nvSpPr>
        <p:spPr>
          <a:xfrm>
            <a:off x="9448800" y="6455377"/>
            <a:ext cx="228600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©2018 Discover Financial Services</a:t>
            </a:r>
            <a:r>
              <a:rPr lang="en-US" sz="800" b="0" i="0" dirty="0">
                <a:solidFill>
                  <a:srgbClr val="00548A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t> | </a:t>
            </a:r>
            <a:fld id="{EF786444-7F1B-AD45-868C-939B305E1CA0}" type="slidenum">
              <a:rPr lang="en-US" sz="800" b="0" i="0" smtClean="0">
                <a:solidFill>
                  <a:srgbClr val="474747"/>
                </a:solidFill>
                <a:latin typeface="Meta Offc Pro Thin" panose="020B0404030101020102" pitchFamily="34" charset="0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b="0" i="0" dirty="0">
              <a:solidFill>
                <a:srgbClr val="474747"/>
              </a:solidFill>
              <a:latin typeface="Meta Offc Pro Thin" panose="020B0404030101020102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CE0BE-A05E-704C-AECF-717FD44CD237}"/>
              </a:ext>
            </a:extLst>
          </p:cNvPr>
          <p:cNvSpPr txBox="1"/>
          <p:nvPr userDrawn="1"/>
        </p:nvSpPr>
        <p:spPr>
          <a:xfrm>
            <a:off x="1593111" y="105489"/>
            <a:ext cx="10153961" cy="246221"/>
          </a:xfrm>
          <a:prstGeom prst="rect">
            <a:avLst/>
          </a:prstGeom>
          <a:noFill/>
        </p:spPr>
        <p:txBody>
          <a:bodyPr wrap="square" lIns="164592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1"/>
                </a:solidFill>
                <a:latin typeface="Meta Offc Pro Medium" panose="020B0504030101020102" pitchFamily="34" charset="0"/>
              </a:rPr>
              <a:t>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B2860-4737-E243-BAAA-A7B5D68F3EF6}"/>
              </a:ext>
            </a:extLst>
          </p:cNvPr>
          <p:cNvSpPr/>
          <p:nvPr userDrawn="1"/>
        </p:nvSpPr>
        <p:spPr>
          <a:xfrm>
            <a:off x="422031" y="6295292"/>
            <a:ext cx="5673969" cy="445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bg1"/>
          </a:solidFill>
          <a:latin typeface="Futura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48A"/>
        </a:buClr>
        <a:buFont typeface="Wingdings" pitchFamily="2" charset="2"/>
        <a:buChar char="§"/>
        <a:defRPr sz="28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24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20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18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48A"/>
        </a:buClr>
        <a:buFont typeface="Wingdings" pitchFamily="2" charset="2"/>
        <a:buChar char="§"/>
        <a:defRPr sz="1800" b="0" i="0" kern="1200">
          <a:solidFill>
            <a:srgbClr val="474747"/>
          </a:solidFill>
          <a:latin typeface="Meta Offc Pro Normal" panose="020B0504030101020102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pos="7392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4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Teradata to Snowflake View Mapping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5510" y="113016"/>
            <a:ext cx="955497" cy="267127"/>
          </a:xfrm>
          <a:prstGeom prst="rect">
            <a:avLst/>
          </a:prstGeom>
          <a:solidFill>
            <a:srgbClr val="0054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69001"/>
              </p:ext>
            </p:extLst>
          </p:nvPr>
        </p:nvGraphicFramePr>
        <p:xfrm>
          <a:off x="2189765" y="4353110"/>
          <a:ext cx="7863840" cy="140208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2676433">
                  <a:extLst>
                    <a:ext uri="{9D8B030D-6E8A-4147-A177-3AD203B41FA5}">
                      <a16:colId xmlns:a16="http://schemas.microsoft.com/office/drawing/2014/main" val="1810288101"/>
                    </a:ext>
                  </a:extLst>
                </a:gridCol>
                <a:gridCol w="2014835">
                  <a:extLst>
                    <a:ext uri="{9D8B030D-6E8A-4147-A177-3AD203B41FA5}">
                      <a16:colId xmlns:a16="http://schemas.microsoft.com/office/drawing/2014/main" val="3005109474"/>
                    </a:ext>
                  </a:extLst>
                </a:gridCol>
                <a:gridCol w="3172572">
                  <a:extLst>
                    <a:ext uri="{9D8B030D-6E8A-4147-A177-3AD203B41FA5}">
                      <a16:colId xmlns:a16="http://schemas.microsoft.com/office/drawing/2014/main" val="123461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</a:rPr>
                        <a:t>V_..._BASIC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</a:rPr>
                        <a:t>V_..._INTERMEDIATE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Meta Offc Pro Normal" panose="020B050403010102010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  <a:sym typeface="Wingdings" panose="05000000000000000000" pitchFamily="2" charset="2"/>
                        </a:rPr>
                        <a:t>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Meta Offc Pro Normal" panose="020B050403010102010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</a:rPr>
                        <a:t>V_SOT..._MRD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Meta Offc Pro Normal" panose="020B050403010102010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1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</a:rPr>
                        <a:t>V_..._ADVANCED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Meta Offc Pro Normal" panose="020B050403010102010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  <a:sym typeface="Wingdings" panose="05000000000000000000" pitchFamily="2" charset="2"/>
                        </a:rPr>
                        <a:t>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Meta Offc Pro Normal" panose="020B050403010102010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</a:rPr>
                        <a:t>V_SOT..._HRD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eta Offc Pro Normal" panose="020B0504030101020102"/>
                        </a:rPr>
                        <a:t>V_SOT..._CRD</a:t>
                      </a:r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Meta Offc Pro Normal" panose="020B050403010102010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327234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413760" y="1365259"/>
            <a:ext cx="5364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ta Offc Pro Normal" panose="020B0504030101020102"/>
              </a:rPr>
              <a:t>Views are created in Snowflake to segment access according to the risk level associated with each column.</a:t>
            </a:r>
            <a:endParaRPr lang="en-US" dirty="0">
              <a:latin typeface="Meta Offc Pro Normal" panose="020B0504030101020102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89077"/>
              </p:ext>
            </p:extLst>
          </p:nvPr>
        </p:nvGraphicFramePr>
        <p:xfrm>
          <a:off x="3048000" y="2164418"/>
          <a:ext cx="6114836" cy="1141415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349071">
                  <a:extLst>
                    <a:ext uri="{9D8B030D-6E8A-4147-A177-3AD203B41FA5}">
                      <a16:colId xmlns:a16="http://schemas.microsoft.com/office/drawing/2014/main" val="52572410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888047888"/>
                    </a:ext>
                  </a:extLst>
                </a:gridCol>
                <a:gridCol w="1504411">
                  <a:extLst>
                    <a:ext uri="{9D8B030D-6E8A-4147-A177-3AD203B41FA5}">
                      <a16:colId xmlns:a16="http://schemas.microsoft.com/office/drawing/2014/main" val="408397762"/>
                    </a:ext>
                  </a:extLst>
                </a:gridCol>
                <a:gridCol w="467174">
                  <a:extLst>
                    <a:ext uri="{9D8B030D-6E8A-4147-A177-3AD203B41FA5}">
                      <a16:colId xmlns:a16="http://schemas.microsoft.com/office/drawing/2014/main" val="459276672"/>
                    </a:ext>
                  </a:extLst>
                </a:gridCol>
                <a:gridCol w="549112">
                  <a:extLst>
                    <a:ext uri="{9D8B030D-6E8A-4147-A177-3AD203B41FA5}">
                      <a16:colId xmlns:a16="http://schemas.microsoft.com/office/drawing/2014/main" val="3262482822"/>
                    </a:ext>
                  </a:extLst>
                </a:gridCol>
                <a:gridCol w="506308">
                  <a:extLst>
                    <a:ext uri="{9D8B030D-6E8A-4147-A177-3AD203B41FA5}">
                      <a16:colId xmlns:a16="http://schemas.microsoft.com/office/drawing/2014/main" val="3323702699"/>
                    </a:ext>
                  </a:extLst>
                </a:gridCol>
                <a:gridCol w="506308">
                  <a:extLst>
                    <a:ext uri="{9D8B030D-6E8A-4147-A177-3AD203B41FA5}">
                      <a16:colId xmlns:a16="http://schemas.microsoft.com/office/drawing/2014/main" val="1235336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eta Offc Pro Normal" panose="020B0504030101020102"/>
                        </a:rPr>
                        <a:t>View Layer</a:t>
                      </a:r>
                      <a:endParaRPr lang="en-US" sz="1400" dirty="0"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eta Offc Pro Normal" panose="020B0504030101020102"/>
                        </a:rPr>
                        <a:t>Business View</a:t>
                      </a:r>
                      <a:endParaRPr lang="en-US" sz="1400" dirty="0"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eta Offc Pro Normal" panose="020B0504030101020102"/>
                        </a:rPr>
                        <a:t>BT/Developer View</a:t>
                      </a:r>
                      <a:endParaRPr lang="en-US" sz="1400"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eta Offc Pro Normal" panose="020B0504030101020102"/>
                        </a:rPr>
                        <a:t>LRD</a:t>
                      </a:r>
                      <a:endParaRPr lang="en-US" sz="1400"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eta Offc Pro Normal" panose="020B0504030101020102"/>
                        </a:rPr>
                        <a:t>MRD</a:t>
                      </a:r>
                      <a:endParaRPr lang="en-US" sz="1400"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Meta Offc Pro Normal" panose="020B0504030101020102"/>
                        </a:rPr>
                        <a:t>HRD</a:t>
                      </a:r>
                      <a:endParaRPr lang="en-US" sz="1400"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54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eta Offc Pro Normal" panose="020B0504030101020102"/>
                        </a:rPr>
                        <a:t>CRD</a:t>
                      </a:r>
                      <a:endParaRPr lang="en-US" sz="1400" dirty="0"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54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10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V_SOT_..._MRD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 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 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97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V_SOT_..._HRD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 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6246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V_SOT_..._CRD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0114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</a:rPr>
                        <a:t>V_SOT_..._ALL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Meta Offc Pro Normal" panose="020B0504030101020102"/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Meta Offc Pro Normal" panose="020B050403010102010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139471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256565" y="3830950"/>
            <a:ext cx="573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eta Offc Pro Normal" panose="020B0504030101020102"/>
              </a:rPr>
              <a:t>Teradata views generally map to Snowflake views as follows:</a:t>
            </a:r>
            <a:endParaRPr lang="en-US" dirty="0">
              <a:latin typeface="Meta Offc Pro Normal" panose="020B0504030101020102"/>
            </a:endParaRPr>
          </a:p>
        </p:txBody>
      </p:sp>
    </p:spTree>
    <p:extLst>
      <p:ext uri="{BB962C8B-B14F-4D97-AF65-F5344CB8AC3E}">
        <p14:creationId xmlns:p14="http://schemas.microsoft.com/office/powerpoint/2010/main" val="313933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806EB9-D17E-1E45-8D70-FFC176409821}" vid="{D0248052-32CE-8B4A-BB39-11CA7425F3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93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Futura Medium</vt:lpstr>
      <vt:lpstr>Meta Offc Pro Medium</vt:lpstr>
      <vt:lpstr>Meta Offc Pro Normal</vt:lpstr>
      <vt:lpstr>Meta Offc Pro Thin</vt:lpstr>
      <vt:lpstr>Times New Roman</vt:lpstr>
      <vt:lpstr>Wingdings</vt:lpstr>
      <vt:lpstr>1_Office Theme</vt:lpstr>
      <vt:lpstr>PowerPoint Presentation</vt:lpstr>
    </vt:vector>
  </TitlesOfParts>
  <Company>Discover Financial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Faulkner</dc:creator>
  <cp:lastModifiedBy>Tom Faulkner</cp:lastModifiedBy>
  <cp:revision>13</cp:revision>
  <dcterms:created xsi:type="dcterms:W3CDTF">2019-03-07T02:47:22Z</dcterms:created>
  <dcterms:modified xsi:type="dcterms:W3CDTF">2019-03-07T03:25:58Z</dcterms:modified>
</cp:coreProperties>
</file>