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541" r:id="rId6"/>
    <p:sldId id="542" r:id="rId7"/>
    <p:sldId id="543" r:id="rId8"/>
    <p:sldId id="4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C7E944A-77EF-C444-9672-2F869964E11A}">
          <p14:sldIdLst>
            <p14:sldId id="256"/>
          </p14:sldIdLst>
        </p14:section>
        <p14:section name="Body" id="{38E9F1E7-0FEA-5349-AF0A-76D9738DEE3F}">
          <p14:sldIdLst>
            <p14:sldId id="541"/>
            <p14:sldId id="542"/>
            <p14:sldId id="543"/>
          </p14:sldIdLst>
        </p14:section>
        <p14:section name="Appendix" id="{1C09AF84-AE40-1244-8B70-5E10E785ED09}">
          <p14:sldIdLst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pos="7392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152" userDrawn="1">
          <p15:clr>
            <a:srgbClr val="A4A3A4"/>
          </p15:clr>
        </p15:guide>
        <p15:guide id="5" orient="horz" pos="4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000"/>
    <a:srgbClr val="FF6600"/>
    <a:srgbClr val="00548A"/>
    <a:srgbClr val="7F7F7F"/>
    <a:srgbClr val="F2F2F2"/>
    <a:srgbClr val="5A5199"/>
    <a:srgbClr val="A8133E"/>
    <a:srgbClr val="474747"/>
    <a:srgbClr val="524A82"/>
    <a:srgbClr val="114D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91294" autoAdjust="0"/>
  </p:normalViewPr>
  <p:slideViewPr>
    <p:cSldViewPr snapToGrid="0" snapToObjects="1">
      <p:cViewPr varScale="1">
        <p:scale>
          <a:sx n="78" d="100"/>
          <a:sy n="78" d="100"/>
        </p:scale>
        <p:origin x="1061" y="62"/>
      </p:cViewPr>
      <p:guideLst>
        <p:guide pos="7392"/>
        <p:guide orient="horz" pos="3888"/>
        <p:guide pos="288"/>
        <p:guide orient="horz" pos="1152"/>
        <p:guide orient="horz" pos="4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AA197-FC71-824C-9F51-EE47AA83C0D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BF1AE-BC36-1841-87CD-1AC684833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copy/paste the Discover logo from the Cover layout master slide (see: View &gt; Slide Master).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BF1AE-BC36-1841-87CD-1AC6848333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0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BF1AE-BC36-1841-87CD-1AC6848333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06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BF1AE-BC36-1841-87CD-1AC6848333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64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BF1AE-BC36-1841-87CD-1AC6848333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0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AA19B23A-BD04-A243-BB6B-CA2181411D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89FB70-A2E5-7D4D-B6DA-7D5724368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5039519"/>
            <a:ext cx="12192000" cy="1828800"/>
          </a:xfrm>
          <a:solidFill>
            <a:srgbClr val="FF6000"/>
          </a:solidFill>
        </p:spPr>
        <p:txBody>
          <a:bodyPr lIns="457200" tIns="228600" rIns="457200" bIns="228600" anchor="ctr"/>
          <a:lstStyle>
            <a:lvl1pPr marL="0" indent="0" algn="ctr">
              <a:spcBef>
                <a:spcPts val="1600"/>
              </a:spcBef>
              <a:buNone/>
              <a:defRPr b="0" i="0">
                <a:solidFill>
                  <a:schemeClr val="bg1"/>
                </a:solidFill>
                <a:latin typeface="Meta Offc Pro Normal" panose="020B0504030101020102" pitchFamily="34" charset="0"/>
              </a:defRPr>
            </a:lvl1pPr>
          </a:lstStyle>
          <a:p>
            <a:pPr>
              <a:lnSpc>
                <a:spcPts val="3200"/>
              </a:lnSpc>
            </a:pP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5CC2C9C-B0A8-A04C-8EA8-9CEA5FDA9B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80232" y="3199630"/>
            <a:ext cx="5431536" cy="91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17A467C-956C-4147-8259-5E18D24791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89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89FB70-A2E5-7D4D-B6DA-7D5724368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5039519"/>
            <a:ext cx="12192000" cy="1828800"/>
          </a:xfrm>
          <a:solidFill>
            <a:srgbClr val="FF6000"/>
          </a:solidFill>
        </p:spPr>
        <p:txBody>
          <a:bodyPr lIns="457200" tIns="228600" rIns="457200" bIns="228600" anchor="ctr"/>
          <a:lstStyle>
            <a:lvl1pPr marL="0" indent="0" algn="ctr">
              <a:spcBef>
                <a:spcPts val="1600"/>
              </a:spcBef>
              <a:buNone/>
              <a:defRPr b="0" i="0">
                <a:solidFill>
                  <a:schemeClr val="bg1"/>
                </a:solidFill>
                <a:latin typeface="Meta Offc Pro Normal" panose="020B0504030101020102" pitchFamily="34" charset="0"/>
              </a:defRPr>
            </a:lvl1pPr>
          </a:lstStyle>
          <a:p>
            <a:pPr>
              <a:lnSpc>
                <a:spcPts val="3200"/>
              </a:lnSpc>
            </a:pPr>
            <a:r>
              <a:rPr lang="en-US" dirty="0"/>
              <a:t>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1E566A9-6606-1446-BBFF-7E4CB259492A}"/>
              </a:ext>
            </a:extLst>
          </p:cNvPr>
          <p:cNvSpPr/>
          <p:nvPr userDrawn="1"/>
        </p:nvSpPr>
        <p:spPr>
          <a:xfrm>
            <a:off x="0" y="-20638"/>
            <a:ext cx="12192000" cy="504983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C00000">
                  <a:alpha val="1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A8FE861-0789-7849-B600-5E771F25E0B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9728" y="3170867"/>
            <a:ext cx="547254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15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FF8313-7090-854A-AAD4-179AABD47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11277600" cy="549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3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0270D696-FC9D-764C-86AD-876ACA178F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28801"/>
            <a:ext cx="11277600" cy="435254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B3629D-9B31-4C43-B717-ACDB6ED4C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685800"/>
            <a:ext cx="11277600" cy="914400"/>
          </a:xfrm>
        </p:spPr>
        <p:txBody>
          <a:bodyPr lIns="0" tIns="0" rIns="0" bIns="0"/>
          <a:lstStyle>
            <a:lvl1pPr marL="0" indent="0">
              <a:lnSpc>
                <a:spcPts val="3200"/>
              </a:lnSpc>
              <a:spcBef>
                <a:spcPts val="1600"/>
              </a:spcBef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074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0270D696-FC9D-764C-86AD-876ACA178F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28801"/>
            <a:ext cx="5524500" cy="435254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B3629D-9B31-4C43-B717-ACDB6ED4C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685800"/>
            <a:ext cx="11277600" cy="914400"/>
          </a:xfrm>
        </p:spPr>
        <p:txBody>
          <a:bodyPr lIns="0" tIns="0" rIns="0" bIns="0"/>
          <a:lstStyle>
            <a:lvl1pPr marL="0" indent="0">
              <a:lnSpc>
                <a:spcPts val="3200"/>
              </a:lnSpc>
              <a:spcBef>
                <a:spcPts val="1600"/>
              </a:spcBef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xmlns="" id="{EDD2E80A-661E-D848-9AB9-84DA8FB0AB6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10300" y="1828801"/>
            <a:ext cx="5524500" cy="435254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330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E3AB51B-3A49-A342-BE3F-5E2BD46BA0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3E89C1E-6378-F742-A324-2CF42EFF9E62}"/>
              </a:ext>
            </a:extLst>
          </p:cNvPr>
          <p:cNvCxnSpPr/>
          <p:nvPr userDrawn="1"/>
        </p:nvCxnSpPr>
        <p:spPr>
          <a:xfrm>
            <a:off x="4610100" y="3886197"/>
            <a:ext cx="297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DE998DCD-F704-474D-A6DF-49315EE940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514596"/>
            <a:ext cx="11277600" cy="914400"/>
          </a:xfrm>
        </p:spPr>
        <p:txBody>
          <a:bodyPr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xmlns="" id="{B5343CFF-100F-4346-BF6E-E7A5F827C7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343399"/>
            <a:ext cx="11277600" cy="914400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1719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ntent with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0270D696-FC9D-764C-86AD-876ACA178F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0" y="445478"/>
            <a:ext cx="3879632" cy="5735866"/>
          </a:xfrm>
          <a:prstGeom prst="rect">
            <a:avLst/>
          </a:prstGeom>
          <a:solidFill>
            <a:srgbClr val="5A5199"/>
          </a:solidFill>
        </p:spPr>
        <p:txBody>
          <a:bodyPr vert="horz" lIns="118872" tIns="118872" rIns="118872" bIns="118872" rtlCol="0">
            <a:normAutofit/>
          </a:bodyPr>
          <a:lstStyle>
            <a:lvl2pPr>
              <a:buClr>
                <a:srgbClr val="474747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474747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474747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474747"/>
              </a:buCl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B3629D-9B31-4C43-B717-ACDB6ED4C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6250" y="685800"/>
            <a:ext cx="7448550" cy="914400"/>
          </a:xfrm>
        </p:spPr>
        <p:txBody>
          <a:bodyPr lIns="0" tIns="118872" rIns="0" bIns="0"/>
          <a:lstStyle>
            <a:lvl1pPr marL="0" indent="0">
              <a:lnSpc>
                <a:spcPts val="3200"/>
              </a:lnSpc>
              <a:spcBef>
                <a:spcPts val="1600"/>
              </a:spcBef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51ECD88C-3E6E-8245-96E0-8620BF080D49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286250" y="1828801"/>
            <a:ext cx="7448550" cy="435254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2pPr>
              <a:buClr>
                <a:srgbClr val="5A5199"/>
              </a:buClr>
              <a:defRPr/>
            </a:lvl2pPr>
            <a:lvl3pPr>
              <a:buClr>
                <a:srgbClr val="5A5199"/>
              </a:buClr>
              <a:defRPr/>
            </a:lvl3pPr>
            <a:lvl4pPr>
              <a:buClr>
                <a:srgbClr val="5A5199"/>
              </a:buClr>
              <a:defRPr/>
            </a:lvl4pPr>
            <a:lvl5pPr>
              <a:buClr>
                <a:srgbClr val="5A5199"/>
              </a:buClr>
              <a:defRPr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20730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  <p15:guide id="2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ntent with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0270D696-FC9D-764C-86AD-876ACA178F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0" y="445478"/>
            <a:ext cx="3879632" cy="5735866"/>
          </a:xfrm>
          <a:prstGeom prst="rect">
            <a:avLst/>
          </a:prstGeom>
          <a:solidFill>
            <a:srgbClr val="5A5199"/>
          </a:solidFill>
        </p:spPr>
        <p:txBody>
          <a:bodyPr vert="horz" lIns="118872" tIns="118872" rIns="118872" bIns="118872" rtlCol="0">
            <a:normAutofit/>
          </a:bodyPr>
          <a:lstStyle>
            <a:lvl2pPr>
              <a:buClr>
                <a:srgbClr val="474747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474747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474747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474747"/>
              </a:buCl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B3629D-9B31-4C43-B717-ACDB6ED4C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6250" y="685800"/>
            <a:ext cx="7448550" cy="914400"/>
          </a:xfrm>
        </p:spPr>
        <p:txBody>
          <a:bodyPr lIns="0" tIns="118872" rIns="0" bIns="0"/>
          <a:lstStyle>
            <a:lvl1pPr marL="0" indent="0">
              <a:lnSpc>
                <a:spcPts val="3200"/>
              </a:lnSpc>
              <a:spcBef>
                <a:spcPts val="1600"/>
              </a:spcBef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8EC4BF62-4A95-794A-87D2-275E64C118D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115300" y="1819658"/>
            <a:ext cx="3619500" cy="435254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2pPr>
              <a:buClr>
                <a:srgbClr val="5A5199"/>
              </a:buClr>
              <a:defRPr/>
            </a:lvl2pPr>
            <a:lvl3pPr>
              <a:buClr>
                <a:srgbClr val="5A5199"/>
              </a:buClr>
              <a:defRPr/>
            </a:lvl3pPr>
            <a:lvl4pPr>
              <a:buClr>
                <a:srgbClr val="5A5199"/>
              </a:buClr>
              <a:defRPr/>
            </a:lvl4pPr>
            <a:lvl5pPr>
              <a:buClr>
                <a:srgbClr val="5A5199"/>
              </a:buClr>
              <a:defRPr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53C1B6B-6651-DB40-86AB-CD3CEC2ABC7B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286250" y="1828801"/>
            <a:ext cx="3619500" cy="435254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2pPr>
              <a:buClr>
                <a:srgbClr val="5A5199"/>
              </a:buClr>
              <a:defRPr/>
            </a:lvl2pPr>
            <a:lvl3pPr>
              <a:buClr>
                <a:srgbClr val="5A5199"/>
              </a:buClr>
              <a:defRPr/>
            </a:lvl3pPr>
            <a:lvl4pPr>
              <a:buClr>
                <a:srgbClr val="5A5199"/>
              </a:buClr>
              <a:defRPr/>
            </a:lvl4pPr>
            <a:lvl5pPr>
              <a:buClr>
                <a:srgbClr val="5A5199"/>
              </a:buClr>
              <a:defRPr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2279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  <p15:guide id="2" orient="horz" pos="388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ntent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B3629D-9B31-4C43-B717-ACDB6ED4C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6250" y="685800"/>
            <a:ext cx="7448550" cy="914400"/>
          </a:xfrm>
        </p:spPr>
        <p:txBody>
          <a:bodyPr lIns="0" tIns="118872" rIns="0" bIns="0"/>
          <a:lstStyle>
            <a:lvl1pPr marL="0" indent="0">
              <a:lnSpc>
                <a:spcPts val="3200"/>
              </a:lnSpc>
              <a:spcBef>
                <a:spcPts val="1600"/>
              </a:spcBef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8EC4BF62-4A95-794A-87D2-275E64C118D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115300" y="1819658"/>
            <a:ext cx="3619500" cy="435254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2pPr>
              <a:buClr>
                <a:srgbClr val="5A5199"/>
              </a:buClr>
              <a:defRPr/>
            </a:lvl2pPr>
            <a:lvl3pPr>
              <a:buClr>
                <a:srgbClr val="5A5199"/>
              </a:buClr>
              <a:defRPr/>
            </a:lvl3pPr>
            <a:lvl4pPr>
              <a:buClr>
                <a:srgbClr val="5A5199"/>
              </a:buClr>
              <a:defRPr/>
            </a:lvl4pPr>
            <a:lvl5pPr>
              <a:buClr>
                <a:srgbClr val="5A5199"/>
              </a:buClr>
              <a:defRPr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53C1B6B-6651-DB40-86AB-CD3CEC2ABC7B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286250" y="1828801"/>
            <a:ext cx="3619500" cy="435254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2pPr>
              <a:buClr>
                <a:srgbClr val="5A5199"/>
              </a:buClr>
              <a:defRPr/>
            </a:lvl2pPr>
            <a:lvl3pPr>
              <a:buClr>
                <a:srgbClr val="5A5199"/>
              </a:buClr>
              <a:defRPr/>
            </a:lvl3pPr>
            <a:lvl4pPr>
              <a:buClr>
                <a:srgbClr val="5A5199"/>
              </a:buClr>
              <a:defRPr/>
            </a:lvl4pPr>
            <a:lvl5pPr>
              <a:buClr>
                <a:srgbClr val="5A5199"/>
              </a:buClr>
              <a:defRPr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A89BD93F-BC08-7643-83DA-D8E8221001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31549807"/>
              </p:ext>
            </p:extLst>
          </p:nvPr>
        </p:nvGraphicFramePr>
        <p:xfrm>
          <a:off x="0" y="448055"/>
          <a:ext cx="3877056" cy="57332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9838">
                  <a:extLst>
                    <a:ext uri="{9D8B030D-6E8A-4147-A177-3AD203B41FA5}">
                      <a16:colId xmlns:a16="http://schemas.microsoft.com/office/drawing/2014/main" xmlns="" val="3493058612"/>
                    </a:ext>
                  </a:extLst>
                </a:gridCol>
                <a:gridCol w="3032567">
                  <a:extLst>
                    <a:ext uri="{9D8B030D-6E8A-4147-A177-3AD203B41FA5}">
                      <a16:colId xmlns:a16="http://schemas.microsoft.com/office/drawing/2014/main" xmlns="" val="1882464217"/>
                    </a:ext>
                  </a:extLst>
                </a:gridCol>
                <a:gridCol w="404651">
                  <a:extLst>
                    <a:ext uri="{9D8B030D-6E8A-4147-A177-3AD203B41FA5}">
                      <a16:colId xmlns:a16="http://schemas.microsoft.com/office/drawing/2014/main" xmlns="" val="234813064"/>
                    </a:ext>
                  </a:extLst>
                </a:gridCol>
              </a:tblGrid>
              <a:tr h="2866644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A51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Meta Offc Pro Normal" panose="020B0504030101020102" pitchFamily="34" charset="0"/>
                        </a:rPr>
                        <a:t>First level</a:t>
                      </a:r>
                    </a:p>
                  </a:txBody>
                  <a:tcPr marL="0" marB="2286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A519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A51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6673918"/>
                  </a:ext>
                </a:extLst>
              </a:tr>
              <a:tr h="28666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747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Meta Offc Pro Medium" panose="020B0504030101020102" pitchFamily="34" charset="0"/>
                        </a:rPr>
                        <a:t>Second level</a:t>
                      </a:r>
                    </a:p>
                  </a:txBody>
                  <a:tcPr marL="0" marT="2286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A51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74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5143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8502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  <p15:guide id="2" orient="horz" pos="38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E35B3B9-9732-8049-B290-ACB5725B1220}"/>
              </a:ext>
            </a:extLst>
          </p:cNvPr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005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6B5ED1-7D7B-D04E-B7DE-14CA68ECE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11277600" cy="549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011E822-35A1-B44E-A190-43A8F665DBB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865" y="0"/>
            <a:ext cx="1256703" cy="4572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482FD2B6-6C20-2A4F-A6C0-A8390F6C0257}"/>
              </a:ext>
            </a:extLst>
          </p:cNvPr>
          <p:cNvCxnSpPr/>
          <p:nvPr userDrawn="1"/>
        </p:nvCxnSpPr>
        <p:spPr>
          <a:xfrm>
            <a:off x="1580839" y="114300"/>
            <a:ext cx="1" cy="228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xmlns="" id="{ACAEB42B-2277-F044-BC41-37350DD28BBB}"/>
              </a:ext>
            </a:extLst>
          </p:cNvPr>
          <p:cNvSpPr/>
          <p:nvPr userDrawn="1"/>
        </p:nvSpPr>
        <p:spPr>
          <a:xfrm>
            <a:off x="468923" y="6402633"/>
            <a:ext cx="1371600" cy="228600"/>
          </a:xfrm>
          <a:prstGeom prst="roundRect">
            <a:avLst/>
          </a:prstGeom>
          <a:solidFill>
            <a:srgbClr val="F2F2F2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0" i="0" dirty="0">
                <a:solidFill>
                  <a:srgbClr val="474747"/>
                </a:solidFill>
                <a:latin typeface="Meta Offc Pro Thin" panose="020B0404030101020102" pitchFamily="34" charset="0"/>
                <a:cs typeface="Arial" panose="020B0604020202020204" pitchFamily="34" charset="0"/>
              </a:rPr>
              <a:t>Section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xmlns="" id="{6808DE7C-377D-B647-83DD-5DC6DAE540F0}"/>
              </a:ext>
            </a:extLst>
          </p:cNvPr>
          <p:cNvSpPr/>
          <p:nvPr userDrawn="1"/>
        </p:nvSpPr>
        <p:spPr>
          <a:xfrm>
            <a:off x="1899959" y="6402633"/>
            <a:ext cx="228600" cy="228600"/>
          </a:xfrm>
          <a:prstGeom prst="roundRect">
            <a:avLst/>
          </a:prstGeom>
          <a:solidFill>
            <a:srgbClr val="F2F2F2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0" i="0" dirty="0">
                <a:solidFill>
                  <a:srgbClr val="474747"/>
                </a:solidFill>
                <a:latin typeface="Meta Offc Pro Thin" panose="020B0404030101020102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xmlns="" id="{D2072102-0EE4-0743-ABDF-4988891E486C}"/>
              </a:ext>
            </a:extLst>
          </p:cNvPr>
          <p:cNvSpPr/>
          <p:nvPr userDrawn="1"/>
        </p:nvSpPr>
        <p:spPr>
          <a:xfrm>
            <a:off x="2187995" y="6402633"/>
            <a:ext cx="228600" cy="228600"/>
          </a:xfrm>
          <a:prstGeom prst="roundRect">
            <a:avLst/>
          </a:prstGeom>
          <a:solidFill>
            <a:srgbClr val="F2F2F2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0" i="0" dirty="0">
                <a:solidFill>
                  <a:srgbClr val="474747"/>
                </a:solidFill>
                <a:latin typeface="Meta Offc Pro Thin" panose="020B0404030101020102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xmlns="" id="{977FBF24-1DB5-8844-A33F-706090C536E8}"/>
              </a:ext>
            </a:extLst>
          </p:cNvPr>
          <p:cNvSpPr/>
          <p:nvPr userDrawn="1"/>
        </p:nvSpPr>
        <p:spPr>
          <a:xfrm>
            <a:off x="2476031" y="6407396"/>
            <a:ext cx="228600" cy="228600"/>
          </a:xfrm>
          <a:prstGeom prst="roundRect">
            <a:avLst/>
          </a:prstGeom>
          <a:solidFill>
            <a:srgbClr val="F2F2F2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0" i="0" dirty="0">
                <a:solidFill>
                  <a:srgbClr val="474747"/>
                </a:solidFill>
                <a:latin typeface="Meta Offc Pro Thin" panose="020B0404030101020102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6E15B7A1-A30E-E942-BA37-4AEE56DDA1C8}"/>
              </a:ext>
            </a:extLst>
          </p:cNvPr>
          <p:cNvSpPr/>
          <p:nvPr userDrawn="1"/>
        </p:nvSpPr>
        <p:spPr>
          <a:xfrm>
            <a:off x="2764067" y="6402633"/>
            <a:ext cx="228600" cy="228600"/>
          </a:xfrm>
          <a:prstGeom prst="roundRect">
            <a:avLst/>
          </a:prstGeom>
          <a:solidFill>
            <a:srgbClr val="F2F2F2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0" i="0" dirty="0">
                <a:solidFill>
                  <a:srgbClr val="474747"/>
                </a:solidFill>
                <a:latin typeface="Meta Offc Pro Thin" panose="020B0404030101020102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xmlns="" id="{5FB21BB1-C7F4-7B4C-8CF0-316360F8B36D}"/>
              </a:ext>
            </a:extLst>
          </p:cNvPr>
          <p:cNvSpPr/>
          <p:nvPr userDrawn="1"/>
        </p:nvSpPr>
        <p:spPr>
          <a:xfrm>
            <a:off x="3052103" y="6402633"/>
            <a:ext cx="228600" cy="228600"/>
          </a:xfrm>
          <a:prstGeom prst="roundRect">
            <a:avLst/>
          </a:prstGeom>
          <a:solidFill>
            <a:srgbClr val="F2F2F2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0" i="0" dirty="0">
                <a:solidFill>
                  <a:srgbClr val="474747"/>
                </a:solidFill>
                <a:latin typeface="Meta Offc Pro Thin" panose="020B0404030101020102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xmlns="" id="{A6E6308B-F4E6-4A42-ACFD-F47A68E96D95}"/>
              </a:ext>
            </a:extLst>
          </p:cNvPr>
          <p:cNvSpPr/>
          <p:nvPr userDrawn="1"/>
        </p:nvSpPr>
        <p:spPr>
          <a:xfrm>
            <a:off x="3340139" y="6402633"/>
            <a:ext cx="228600" cy="228600"/>
          </a:xfrm>
          <a:prstGeom prst="roundRect">
            <a:avLst/>
          </a:prstGeom>
          <a:solidFill>
            <a:srgbClr val="F2F2F2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0" i="0" dirty="0">
                <a:solidFill>
                  <a:srgbClr val="474747"/>
                </a:solidFill>
                <a:latin typeface="Meta Offc Pro Thin" panose="020B0404030101020102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xmlns="" id="{EBA598B1-FE47-CC4B-95AC-AC0FF4C89DE3}"/>
              </a:ext>
            </a:extLst>
          </p:cNvPr>
          <p:cNvSpPr/>
          <p:nvPr userDrawn="1"/>
        </p:nvSpPr>
        <p:spPr>
          <a:xfrm>
            <a:off x="3628175" y="6407396"/>
            <a:ext cx="228600" cy="228600"/>
          </a:xfrm>
          <a:prstGeom prst="roundRect">
            <a:avLst/>
          </a:prstGeom>
          <a:solidFill>
            <a:srgbClr val="F2F2F2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0" i="0" dirty="0">
                <a:solidFill>
                  <a:srgbClr val="474747"/>
                </a:solidFill>
                <a:latin typeface="Meta Offc Pro Thin" panose="020B0404030101020102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xmlns="" id="{900D9D09-F1B2-5743-83E2-B6BAB6F04220}"/>
              </a:ext>
            </a:extLst>
          </p:cNvPr>
          <p:cNvSpPr/>
          <p:nvPr userDrawn="1"/>
        </p:nvSpPr>
        <p:spPr>
          <a:xfrm>
            <a:off x="3916211" y="6402633"/>
            <a:ext cx="228600" cy="228600"/>
          </a:xfrm>
          <a:prstGeom prst="roundRect">
            <a:avLst/>
          </a:prstGeom>
          <a:solidFill>
            <a:srgbClr val="F2F2F2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0" i="0" dirty="0">
                <a:solidFill>
                  <a:srgbClr val="474747"/>
                </a:solidFill>
                <a:latin typeface="Meta Offc Pro Thin" panose="020B0404030101020102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xmlns="" id="{35D4E223-498C-F646-80B9-51582BA19014}"/>
              </a:ext>
            </a:extLst>
          </p:cNvPr>
          <p:cNvSpPr/>
          <p:nvPr userDrawn="1"/>
        </p:nvSpPr>
        <p:spPr>
          <a:xfrm>
            <a:off x="4214915" y="6402633"/>
            <a:ext cx="228600" cy="228600"/>
          </a:xfrm>
          <a:prstGeom prst="roundRect">
            <a:avLst/>
          </a:prstGeom>
          <a:solidFill>
            <a:srgbClr val="F2F2F2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0" i="0" dirty="0">
                <a:solidFill>
                  <a:srgbClr val="474747"/>
                </a:solidFill>
                <a:latin typeface="Meta Offc Pro Thin" panose="020B0404030101020102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xmlns="" id="{70EF8866-F017-D340-A3FD-4C8E65E8FB37}"/>
              </a:ext>
            </a:extLst>
          </p:cNvPr>
          <p:cNvSpPr/>
          <p:nvPr userDrawn="1"/>
        </p:nvSpPr>
        <p:spPr>
          <a:xfrm>
            <a:off x="4513619" y="6402633"/>
            <a:ext cx="457200" cy="228600"/>
          </a:xfrm>
          <a:prstGeom prst="roundRect">
            <a:avLst/>
          </a:prstGeom>
          <a:solidFill>
            <a:srgbClr val="F2F2F2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0" i="0" dirty="0">
                <a:solidFill>
                  <a:srgbClr val="474747"/>
                </a:solidFill>
                <a:latin typeface="Meta Offc Pro Thin" panose="020B0404030101020102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xmlns="" id="{7C28C36C-7EE0-EF49-9BE1-2778DA4C67BB}"/>
              </a:ext>
            </a:extLst>
          </p:cNvPr>
          <p:cNvSpPr/>
          <p:nvPr userDrawn="1"/>
        </p:nvSpPr>
        <p:spPr>
          <a:xfrm>
            <a:off x="5024159" y="6402633"/>
            <a:ext cx="457200" cy="228600"/>
          </a:xfrm>
          <a:prstGeom prst="roundRect">
            <a:avLst/>
          </a:prstGeom>
          <a:solidFill>
            <a:srgbClr val="F2F2F2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0" i="0" dirty="0">
                <a:solidFill>
                  <a:srgbClr val="474747"/>
                </a:solidFill>
                <a:latin typeface="Meta Offc Pro Thin" panose="020B0404030101020102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xmlns="" id="{03F686FD-B02D-8640-8A3B-596D3245AFB8}"/>
              </a:ext>
            </a:extLst>
          </p:cNvPr>
          <p:cNvSpPr/>
          <p:nvPr userDrawn="1"/>
        </p:nvSpPr>
        <p:spPr>
          <a:xfrm>
            <a:off x="5540795" y="6402633"/>
            <a:ext cx="457200" cy="228600"/>
          </a:xfrm>
          <a:prstGeom prst="roundRect">
            <a:avLst/>
          </a:prstGeom>
          <a:solidFill>
            <a:srgbClr val="F2F2F2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0" i="0" dirty="0">
                <a:solidFill>
                  <a:srgbClr val="474747"/>
                </a:solidFill>
                <a:latin typeface="Meta Offc Pro Thin" panose="020B0404030101020102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2F13953-B41B-AC4C-A0F2-428ABC2A8687}"/>
              </a:ext>
            </a:extLst>
          </p:cNvPr>
          <p:cNvSpPr txBox="1"/>
          <p:nvPr userDrawn="1"/>
        </p:nvSpPr>
        <p:spPr>
          <a:xfrm>
            <a:off x="9448800" y="6455377"/>
            <a:ext cx="2286000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474747"/>
                </a:solidFill>
                <a:latin typeface="Meta Offc Pro Thin" panose="020B0404030101020102" pitchFamily="34" charset="0"/>
                <a:cs typeface="Arial" panose="020B0604020202020204" pitchFamily="34" charset="0"/>
              </a:rPr>
              <a:t>©2018 Discover Financial Services</a:t>
            </a:r>
            <a:r>
              <a:rPr lang="en-US" sz="800" b="0" i="0" dirty="0">
                <a:solidFill>
                  <a:srgbClr val="00548A"/>
                </a:solidFill>
                <a:latin typeface="Meta Offc Pro Thin" panose="020B0404030101020102" pitchFamily="34" charset="0"/>
                <a:cs typeface="Arial" panose="020B0604020202020204" pitchFamily="34" charset="0"/>
              </a:rPr>
              <a:t> | </a:t>
            </a:r>
            <a:fld id="{EF786444-7F1B-AD45-868C-939B305E1CA0}" type="slidenum">
              <a:rPr lang="en-US" sz="800" b="0" i="0" smtClean="0">
                <a:solidFill>
                  <a:srgbClr val="474747"/>
                </a:solidFill>
                <a:latin typeface="Meta Offc Pro Thin" panose="020B0404030101020102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b="0" i="0" dirty="0">
              <a:solidFill>
                <a:srgbClr val="474747"/>
              </a:solidFill>
              <a:latin typeface="Meta Offc Pro Thin" panose="020B0404030101020102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39CE0BE-A05E-704C-AECF-717FD44CD237}"/>
              </a:ext>
            </a:extLst>
          </p:cNvPr>
          <p:cNvSpPr txBox="1"/>
          <p:nvPr userDrawn="1"/>
        </p:nvSpPr>
        <p:spPr>
          <a:xfrm>
            <a:off x="1593111" y="105489"/>
            <a:ext cx="10153961" cy="246221"/>
          </a:xfrm>
          <a:prstGeom prst="rect">
            <a:avLst/>
          </a:prstGeom>
          <a:noFill/>
        </p:spPr>
        <p:txBody>
          <a:bodyPr wrap="square" lIns="164592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 smtClean="0">
                <a:solidFill>
                  <a:schemeClr val="bg1"/>
                </a:solidFill>
                <a:latin typeface="Meta Offc Pro Medium" panose="020B0504030101020102" pitchFamily="34" charset="0"/>
              </a:rPr>
              <a:t>Bank</a:t>
            </a:r>
            <a:r>
              <a:rPr lang="en-US" sz="1600" b="0" i="0" baseline="0" dirty="0" smtClean="0">
                <a:solidFill>
                  <a:schemeClr val="bg1"/>
                </a:solidFill>
                <a:latin typeface="Meta Offc Pro Medium" panose="020B0504030101020102" pitchFamily="34" charset="0"/>
              </a:rPr>
              <a:t> – Servicing Data Flow</a:t>
            </a:r>
            <a:endParaRPr lang="en-US" sz="1600" b="0" i="0" dirty="0">
              <a:solidFill>
                <a:schemeClr val="bg1"/>
              </a:solidFill>
              <a:latin typeface="Meta Offc Pro Medium" panose="020B0504030101020102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0DB2860-4737-E243-BAAA-A7B5D68F3EF6}"/>
              </a:ext>
            </a:extLst>
          </p:cNvPr>
          <p:cNvSpPr/>
          <p:nvPr userDrawn="1"/>
        </p:nvSpPr>
        <p:spPr>
          <a:xfrm>
            <a:off x="422031" y="6295292"/>
            <a:ext cx="5673969" cy="445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5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50" r:id="rId3"/>
    <p:sldLayoutId id="2147483649" r:id="rId4"/>
    <p:sldLayoutId id="2147483651" r:id="rId5"/>
    <p:sldLayoutId id="2147483659" r:id="rId6"/>
    <p:sldLayoutId id="2147483662" r:id="rId7"/>
    <p:sldLayoutId id="2147483664" r:id="rId8"/>
    <p:sldLayoutId id="2147483663" r:id="rId9"/>
    <p:sldLayoutId id="214748366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i="0" kern="1200">
          <a:solidFill>
            <a:schemeClr val="bg1"/>
          </a:solidFill>
          <a:latin typeface="Futura Medium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548A"/>
        </a:buClr>
        <a:buFont typeface="Wingdings" pitchFamily="2" charset="2"/>
        <a:buChar char="§"/>
        <a:defRPr sz="2800" b="0" i="0" kern="1200">
          <a:solidFill>
            <a:srgbClr val="474747"/>
          </a:solidFill>
          <a:latin typeface="Meta Offc Pro Normal" panose="020B0504030101020102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48A"/>
        </a:buClr>
        <a:buFont typeface="Wingdings" pitchFamily="2" charset="2"/>
        <a:buChar char="§"/>
        <a:defRPr sz="2400" b="0" i="0" kern="1200">
          <a:solidFill>
            <a:srgbClr val="474747"/>
          </a:solidFill>
          <a:latin typeface="Meta Offc Pro Normal" panose="020B0504030101020102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48A"/>
        </a:buClr>
        <a:buFont typeface="Wingdings" pitchFamily="2" charset="2"/>
        <a:buChar char="§"/>
        <a:defRPr sz="2000" b="0" i="0" kern="1200">
          <a:solidFill>
            <a:srgbClr val="474747"/>
          </a:solidFill>
          <a:latin typeface="Meta Offc Pro Normal" panose="020B0504030101020102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48A"/>
        </a:buClr>
        <a:buFont typeface="Wingdings" pitchFamily="2" charset="2"/>
        <a:buChar char="§"/>
        <a:defRPr sz="1800" b="0" i="0" kern="1200">
          <a:solidFill>
            <a:srgbClr val="474747"/>
          </a:solidFill>
          <a:latin typeface="Meta Offc Pro Normal" panose="020B0504030101020102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48A"/>
        </a:buClr>
        <a:buFont typeface="Wingdings" pitchFamily="2" charset="2"/>
        <a:buChar char="§"/>
        <a:defRPr sz="1800" b="0" i="0" kern="1200">
          <a:solidFill>
            <a:srgbClr val="474747"/>
          </a:solidFill>
          <a:latin typeface="Meta Offc Pro Normal" panose="020B0504030101020102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orient="horz" pos="3888" userDrawn="1">
          <p15:clr>
            <a:srgbClr val="F26B43"/>
          </p15:clr>
        </p15:guide>
        <p15:guide id="4" pos="7392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20DD95C-F993-DD4D-94A2-844C26965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Unified Bank Servicing Data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B6836DCC-3322-1F49-B9BA-7C8AAC72BE6F}"/>
              </a:ext>
            </a:extLst>
          </p:cNvPr>
          <p:cNvSpPr txBox="1">
            <a:spLocks/>
          </p:cNvSpPr>
          <p:nvPr/>
        </p:nvSpPr>
        <p:spPr>
          <a:xfrm>
            <a:off x="422025" y="542016"/>
            <a:ext cx="845820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1600"/>
              </a:spcBef>
              <a:buClr>
                <a:srgbClr val="00548A"/>
              </a:buClr>
              <a:buFont typeface="Wingdings" pitchFamily="2" charset="2"/>
              <a:buNone/>
              <a:defRPr sz="2800" b="0" i="0" kern="1200">
                <a:solidFill>
                  <a:srgbClr val="474747"/>
                </a:solidFill>
                <a:latin typeface="Meta Offc Pro Normal" panose="020B0504030101020102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48A"/>
              </a:buClr>
              <a:buFont typeface="Wingdings" pitchFamily="2" charset="2"/>
              <a:buChar char="§"/>
              <a:defRPr sz="2400" b="0" i="0" kern="1200">
                <a:solidFill>
                  <a:srgbClr val="474747"/>
                </a:solidFill>
                <a:latin typeface="Meta Offc Pro Normal" panose="020B0504030101020102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48A"/>
              </a:buClr>
              <a:buFont typeface="Wingdings" pitchFamily="2" charset="2"/>
              <a:buChar char="§"/>
              <a:defRPr sz="2000" b="0" i="0" kern="1200">
                <a:solidFill>
                  <a:srgbClr val="474747"/>
                </a:solidFill>
                <a:latin typeface="Meta Offc Pro Normal" panose="020B0504030101020102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48A"/>
              </a:buClr>
              <a:buFont typeface="Wingdings" pitchFamily="2" charset="2"/>
              <a:buChar char="§"/>
              <a:defRPr sz="1800" b="0" i="0" kern="1200">
                <a:solidFill>
                  <a:srgbClr val="474747"/>
                </a:solidFill>
                <a:latin typeface="Meta Offc Pro Normal" panose="020B0504030101020102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48A"/>
              </a:buClr>
              <a:buFont typeface="Wingdings" pitchFamily="2" charset="2"/>
              <a:buChar char="§"/>
              <a:defRPr sz="1800" b="0" i="0" kern="1200">
                <a:solidFill>
                  <a:srgbClr val="474747"/>
                </a:solidFill>
                <a:latin typeface="Meta Offc Pro Normal" panose="020B0504030101020102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Meta Offc Pro Normal" panose="020B0504030101020102"/>
              </a:rPr>
              <a:t>Bank – Servicing Data Flow</a:t>
            </a:r>
            <a:endParaRPr lang="en-US" dirty="0">
              <a:latin typeface="Meta Offc Pro Normal" panose="020B0504030101020102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8B8B17D1-33E3-B54D-A663-A50B1E358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2251762"/>
              </p:ext>
            </p:extLst>
          </p:nvPr>
        </p:nvGraphicFramePr>
        <p:xfrm>
          <a:off x="1262743" y="1028892"/>
          <a:ext cx="10452956" cy="5677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688">
                  <a:extLst>
                    <a:ext uri="{9D8B030D-6E8A-4147-A177-3AD203B41FA5}">
                      <a16:colId xmlns="" xmlns:a16="http://schemas.microsoft.com/office/drawing/2014/main" val="1979424417"/>
                    </a:ext>
                  </a:extLst>
                </a:gridCol>
                <a:gridCol w="1078714"/>
                <a:gridCol w="1199632">
                  <a:extLst>
                    <a:ext uri="{9D8B030D-6E8A-4147-A177-3AD203B41FA5}">
                      <a16:colId xmlns="" xmlns:a16="http://schemas.microsoft.com/office/drawing/2014/main" val="229452812"/>
                    </a:ext>
                  </a:extLst>
                </a:gridCol>
                <a:gridCol w="1352937">
                  <a:extLst>
                    <a:ext uri="{9D8B030D-6E8A-4147-A177-3AD203B41FA5}">
                      <a16:colId xmlns="" xmlns:a16="http://schemas.microsoft.com/office/drawing/2014/main" val="83059398"/>
                    </a:ext>
                  </a:extLst>
                </a:gridCol>
                <a:gridCol w="1262743">
                  <a:extLst>
                    <a:ext uri="{9D8B030D-6E8A-4147-A177-3AD203B41FA5}">
                      <a16:colId xmlns="" xmlns:a16="http://schemas.microsoft.com/office/drawing/2014/main" val="2082121816"/>
                    </a:ext>
                  </a:extLst>
                </a:gridCol>
                <a:gridCol w="1306286">
                  <a:extLst>
                    <a:ext uri="{9D8B030D-6E8A-4147-A177-3AD203B41FA5}">
                      <a16:colId xmlns="" xmlns:a16="http://schemas.microsoft.com/office/drawing/2014/main" val="640975051"/>
                    </a:ext>
                  </a:extLst>
                </a:gridCol>
                <a:gridCol w="1321610">
                  <a:extLst>
                    <a:ext uri="{9D8B030D-6E8A-4147-A177-3AD203B41FA5}">
                      <a16:colId xmlns="" xmlns:a16="http://schemas.microsoft.com/office/drawing/2014/main" val="4204142051"/>
                    </a:ext>
                  </a:extLst>
                </a:gridCol>
                <a:gridCol w="1511346"/>
              </a:tblGrid>
              <a:tr h="549537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</a:rPr>
                        <a:t>Source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4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kern="120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  <a:ea typeface="+mn-ea"/>
                          <a:cs typeface="+mn-cs"/>
                        </a:rPr>
                        <a:t>Raw</a:t>
                      </a:r>
                      <a:endParaRPr lang="en-US" sz="1100" b="1" i="0" kern="1200" baseline="0" dirty="0" smtClean="0">
                        <a:solidFill>
                          <a:schemeClr val="bg1"/>
                        </a:solidFill>
                        <a:latin typeface="Meta Offc Pro Normal" panose="020B0504030101020102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100" b="1" i="0" kern="120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  <a:ea typeface="+mn-ea"/>
                          <a:cs typeface="+mn-cs"/>
                        </a:rPr>
                        <a:t>Data Extract</a:t>
                      </a:r>
                      <a:endParaRPr lang="en-US" sz="1100" b="1" i="0" kern="1200" dirty="0">
                        <a:solidFill>
                          <a:schemeClr val="bg1"/>
                        </a:solidFill>
                        <a:latin typeface="Meta Offc Pro Normal" panose="020B0504030101020102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4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i="0" kern="120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  <a:ea typeface="+mn-ea"/>
                          <a:cs typeface="+mn-cs"/>
                        </a:rPr>
                        <a:t>ODS Reports</a:t>
                      </a:r>
                      <a:r>
                        <a:rPr lang="en-US" sz="1100" b="1" i="0" kern="1200" baseline="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  <a:ea typeface="+mn-ea"/>
                          <a:cs typeface="+mn-cs"/>
                        </a:rPr>
                        <a:t> with </a:t>
                      </a:r>
                      <a:r>
                        <a:rPr lang="en-US" sz="1100" b="1" i="0" kern="120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  <a:ea typeface="+mn-ea"/>
                          <a:cs typeface="+mn-cs"/>
                        </a:rPr>
                        <a:t>CRD</a:t>
                      </a:r>
                      <a:r>
                        <a:rPr lang="en-US" sz="1100" b="1" i="0" kern="1200" baseline="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  <a:ea typeface="+mn-ea"/>
                          <a:cs typeface="+mn-cs"/>
                        </a:rPr>
                        <a:t> in Clear</a:t>
                      </a:r>
                      <a:endParaRPr lang="en-US" sz="1100" b="1" i="0" kern="1200" dirty="0">
                        <a:solidFill>
                          <a:schemeClr val="bg1"/>
                        </a:solidFill>
                        <a:latin typeface="Meta Offc Pro Normal" panose="020B0504030101020102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  <a:ea typeface="+mn-ea"/>
                          <a:cs typeface="+mn-cs"/>
                        </a:rPr>
                        <a:t>ODS Extract</a:t>
                      </a:r>
                      <a:endParaRPr lang="en-US" sz="1100" b="0" i="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4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</a:rPr>
                        <a:t>EDS/S3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4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</a:rPr>
                        <a:t>ETL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dirty="0" smtClean="0">
                        <a:solidFill>
                          <a:schemeClr val="bg1"/>
                        </a:solidFill>
                        <a:latin typeface="Meta Offc Pro Normal" panose="020B050403010102010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</a:rPr>
                        <a:t>EDW</a:t>
                      </a:r>
                      <a:endParaRPr lang="en-US" sz="1100" b="1" i="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  <a:p>
                      <a:pPr algn="ctr"/>
                      <a:endParaRPr lang="en-US" sz="1100" b="1" i="0" dirty="0">
                        <a:solidFill>
                          <a:schemeClr val="bg1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</a:rPr>
                        <a:t>Reporting</a:t>
                      </a: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48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6234154"/>
                  </a:ext>
                </a:extLst>
              </a:tr>
              <a:tr h="1020585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Meta Offc Pro Normal" panose="020B0504030101020102"/>
                        </a:rPr>
                        <a:t>Finacle 10.6</a:t>
                      </a:r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lang="en-US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  <a:p>
                      <a:pPr algn="ctr"/>
                      <a:endParaRPr lang="en-US" sz="1000" b="0" i="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  <a:p>
                      <a:pPr algn="ctr"/>
                      <a:endParaRPr lang="en-US" sz="1000" b="0" i="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  <a:p>
                      <a:pPr algn="ctr"/>
                      <a:endParaRPr lang="en-US" sz="1000" b="0" i="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endParaRPr lang="en-US" sz="1000" b="0" i="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  <a:p>
                      <a:pPr algn="ctr"/>
                      <a:endParaRPr lang="en-US" sz="1000" b="0" i="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  <a:p>
                      <a:pPr algn="ctr"/>
                      <a:endParaRPr lang="en-US" sz="1000" b="0" i="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86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4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Meta Offc Pro Normal" panose="020B0504030101020102"/>
                        </a:rPr>
                        <a:t>     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8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1000" b="0" i="0" dirty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620">
                <a:tc rowSpan="7">
                  <a:txBody>
                    <a:bodyPr/>
                    <a:lstStyle/>
                    <a:p>
                      <a:pPr algn="ctr"/>
                      <a:endParaRPr lang="en-US" sz="1000" b="0" i="0" dirty="0">
                        <a:solidFill>
                          <a:schemeClr val="tx1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600" b="0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0" i="0" dirty="0" smtClean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600" b="0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600" b="1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600" b="0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729337"/>
                  </a:ext>
                </a:extLst>
              </a:tr>
              <a:tr h="4271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600" b="1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11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99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endParaRPr lang="en-US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856">
                <a:tc vMerge="1">
                  <a:txBody>
                    <a:bodyPr/>
                    <a:lstStyle/>
                    <a:p>
                      <a:endParaRPr lang="en-US" sz="600" b="0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0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000" b="0" i="0" dirty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000" b="0" i="0" dirty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70474082"/>
                  </a:ext>
                </a:extLst>
              </a:tr>
              <a:tr h="4488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85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 smtClean="0">
                        <a:solidFill>
                          <a:schemeClr val="tx1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600" b="0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latin typeface="Meta Offc Pro Normal" panose="020B0504030101020102"/>
                      </a:endParaRPr>
                    </a:p>
                    <a:p>
                      <a:endParaRPr lang="en-US" sz="1000" b="0" i="0" dirty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600" b="0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600" b="0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600" b="0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17955"/>
                  </a:ext>
                </a:extLst>
              </a:tr>
              <a:tr h="258779">
                <a:tc rowSpan="2">
                  <a:txBody>
                    <a:bodyPr/>
                    <a:lstStyle/>
                    <a:p>
                      <a:endParaRPr lang="en-US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600" b="0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600" b="0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4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2581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Meta Offc Pro Normal" panose="020B0504030101020102"/>
                        </a:rPr>
                        <a:t>Finacle 11.x</a:t>
                      </a:r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4290" marR="3429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000" b="0" i="0" dirty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6463">
                <a:tc rowSpan="2">
                  <a:txBody>
                    <a:bodyPr/>
                    <a:lstStyle/>
                    <a:p>
                      <a:endParaRPr lang="en-US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921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4290" marR="3429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Freeform 344">
            <a:extLst>
              <a:ext uri="{FF2B5EF4-FFF2-40B4-BE49-F238E27FC236}">
                <a16:creationId xmlns="" xmlns:a16="http://schemas.microsoft.com/office/drawing/2014/main" id="{74546671-5D06-CA4F-9DF1-92AFAF505A0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3379" y="2164877"/>
            <a:ext cx="640080" cy="671166"/>
          </a:xfrm>
          <a:custGeom>
            <a:avLst/>
            <a:gdLst>
              <a:gd name="T0" fmla="*/ 60 w 64"/>
              <a:gd name="T1" fmla="*/ 5 h 64"/>
              <a:gd name="T2" fmla="*/ 32 w 64"/>
              <a:gd name="T3" fmla="*/ 0 h 64"/>
              <a:gd name="T4" fmla="*/ 4 w 64"/>
              <a:gd name="T5" fmla="*/ 5 h 64"/>
              <a:gd name="T6" fmla="*/ 0 w 64"/>
              <a:gd name="T7" fmla="*/ 10 h 64"/>
              <a:gd name="T8" fmla="*/ 0 w 64"/>
              <a:gd name="T9" fmla="*/ 54 h 64"/>
              <a:gd name="T10" fmla="*/ 4 w 64"/>
              <a:gd name="T11" fmla="*/ 59 h 64"/>
              <a:gd name="T12" fmla="*/ 32 w 64"/>
              <a:gd name="T13" fmla="*/ 64 h 64"/>
              <a:gd name="T14" fmla="*/ 60 w 64"/>
              <a:gd name="T15" fmla="*/ 59 h 64"/>
              <a:gd name="T16" fmla="*/ 64 w 64"/>
              <a:gd name="T17" fmla="*/ 54 h 64"/>
              <a:gd name="T18" fmla="*/ 64 w 64"/>
              <a:gd name="T19" fmla="*/ 10 h 64"/>
              <a:gd name="T20" fmla="*/ 60 w 64"/>
              <a:gd name="T21" fmla="*/ 5 h 64"/>
              <a:gd name="T22" fmla="*/ 32 w 64"/>
              <a:gd name="T23" fmla="*/ 4 h 64"/>
              <a:gd name="T24" fmla="*/ 60 w 64"/>
              <a:gd name="T25" fmla="*/ 10 h 64"/>
              <a:gd name="T26" fmla="*/ 32 w 64"/>
              <a:gd name="T27" fmla="*/ 16 h 64"/>
              <a:gd name="T28" fmla="*/ 4 w 64"/>
              <a:gd name="T29" fmla="*/ 10 h 64"/>
              <a:gd name="T30" fmla="*/ 32 w 64"/>
              <a:gd name="T31" fmla="*/ 4 h 64"/>
              <a:gd name="T32" fmla="*/ 32 w 64"/>
              <a:gd name="T33" fmla="*/ 20 h 64"/>
              <a:gd name="T34" fmla="*/ 60 w 64"/>
              <a:gd name="T35" fmla="*/ 15 h 64"/>
              <a:gd name="T36" fmla="*/ 60 w 64"/>
              <a:gd name="T37" fmla="*/ 24 h 64"/>
              <a:gd name="T38" fmla="*/ 60 w 64"/>
              <a:gd name="T39" fmla="*/ 24 h 64"/>
              <a:gd name="T40" fmla="*/ 32 w 64"/>
              <a:gd name="T41" fmla="*/ 30 h 64"/>
              <a:gd name="T42" fmla="*/ 4 w 64"/>
              <a:gd name="T43" fmla="*/ 24 h 64"/>
              <a:gd name="T44" fmla="*/ 4 w 64"/>
              <a:gd name="T45" fmla="*/ 24 h 64"/>
              <a:gd name="T46" fmla="*/ 4 w 64"/>
              <a:gd name="T47" fmla="*/ 15 h 64"/>
              <a:gd name="T48" fmla="*/ 32 w 64"/>
              <a:gd name="T49" fmla="*/ 20 h 64"/>
              <a:gd name="T50" fmla="*/ 60 w 64"/>
              <a:gd name="T51" fmla="*/ 54 h 64"/>
              <a:gd name="T52" fmla="*/ 60 w 64"/>
              <a:gd name="T53" fmla="*/ 54 h 64"/>
              <a:gd name="T54" fmla="*/ 32 w 64"/>
              <a:gd name="T55" fmla="*/ 60 h 64"/>
              <a:gd name="T56" fmla="*/ 4 w 64"/>
              <a:gd name="T57" fmla="*/ 54 h 64"/>
              <a:gd name="T58" fmla="*/ 4 w 64"/>
              <a:gd name="T59" fmla="*/ 54 h 64"/>
              <a:gd name="T60" fmla="*/ 4 w 64"/>
              <a:gd name="T61" fmla="*/ 43 h 64"/>
              <a:gd name="T62" fmla="*/ 32 w 64"/>
              <a:gd name="T63" fmla="*/ 48 h 64"/>
              <a:gd name="T64" fmla="*/ 60 w 64"/>
              <a:gd name="T65" fmla="*/ 43 h 64"/>
              <a:gd name="T66" fmla="*/ 60 w 64"/>
              <a:gd name="T67" fmla="*/ 54 h 64"/>
              <a:gd name="T68" fmla="*/ 60 w 64"/>
              <a:gd name="T69" fmla="*/ 38 h 64"/>
              <a:gd name="T70" fmla="*/ 60 w 64"/>
              <a:gd name="T71" fmla="*/ 38 h 64"/>
              <a:gd name="T72" fmla="*/ 32 w 64"/>
              <a:gd name="T73" fmla="*/ 44 h 64"/>
              <a:gd name="T74" fmla="*/ 4 w 64"/>
              <a:gd name="T75" fmla="*/ 38 h 64"/>
              <a:gd name="T76" fmla="*/ 4 w 64"/>
              <a:gd name="T77" fmla="*/ 38 h 64"/>
              <a:gd name="T78" fmla="*/ 4 w 64"/>
              <a:gd name="T79" fmla="*/ 29 h 64"/>
              <a:gd name="T80" fmla="*/ 32 w 64"/>
              <a:gd name="T81" fmla="*/ 34 h 64"/>
              <a:gd name="T82" fmla="*/ 60 w 64"/>
              <a:gd name="T83" fmla="*/ 29 h 64"/>
              <a:gd name="T84" fmla="*/ 60 w 64"/>
              <a:gd name="T8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4" h="64">
                <a:moveTo>
                  <a:pt x="60" y="5"/>
                </a:moveTo>
                <a:cubicBezTo>
                  <a:pt x="55" y="2"/>
                  <a:pt x="44" y="0"/>
                  <a:pt x="32" y="0"/>
                </a:cubicBezTo>
                <a:cubicBezTo>
                  <a:pt x="20" y="0"/>
                  <a:pt x="9" y="2"/>
                  <a:pt x="4" y="5"/>
                </a:cubicBezTo>
                <a:cubicBezTo>
                  <a:pt x="1" y="7"/>
                  <a:pt x="0" y="8"/>
                  <a:pt x="0" y="10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6"/>
                  <a:pt x="1" y="57"/>
                  <a:pt x="4" y="59"/>
                </a:cubicBezTo>
                <a:cubicBezTo>
                  <a:pt x="9" y="62"/>
                  <a:pt x="20" y="64"/>
                  <a:pt x="32" y="64"/>
                </a:cubicBezTo>
                <a:cubicBezTo>
                  <a:pt x="44" y="64"/>
                  <a:pt x="55" y="62"/>
                  <a:pt x="60" y="59"/>
                </a:cubicBezTo>
                <a:cubicBezTo>
                  <a:pt x="63" y="57"/>
                  <a:pt x="64" y="56"/>
                  <a:pt x="64" y="54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8"/>
                  <a:pt x="63" y="7"/>
                  <a:pt x="60" y="5"/>
                </a:cubicBezTo>
                <a:close/>
                <a:moveTo>
                  <a:pt x="32" y="4"/>
                </a:moveTo>
                <a:cubicBezTo>
                  <a:pt x="49" y="4"/>
                  <a:pt x="58" y="8"/>
                  <a:pt x="60" y="10"/>
                </a:cubicBezTo>
                <a:cubicBezTo>
                  <a:pt x="58" y="12"/>
                  <a:pt x="49" y="16"/>
                  <a:pt x="32" y="16"/>
                </a:cubicBezTo>
                <a:cubicBezTo>
                  <a:pt x="15" y="16"/>
                  <a:pt x="6" y="12"/>
                  <a:pt x="4" y="10"/>
                </a:cubicBezTo>
                <a:cubicBezTo>
                  <a:pt x="6" y="8"/>
                  <a:pt x="15" y="4"/>
                  <a:pt x="32" y="4"/>
                </a:cubicBezTo>
                <a:close/>
                <a:moveTo>
                  <a:pt x="32" y="20"/>
                </a:moveTo>
                <a:cubicBezTo>
                  <a:pt x="44" y="20"/>
                  <a:pt x="55" y="18"/>
                  <a:pt x="60" y="15"/>
                </a:cubicBezTo>
                <a:cubicBezTo>
                  <a:pt x="60" y="24"/>
                  <a:pt x="60" y="24"/>
                  <a:pt x="60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6"/>
                  <a:pt x="49" y="30"/>
                  <a:pt x="32" y="30"/>
                </a:cubicBezTo>
                <a:cubicBezTo>
                  <a:pt x="15" y="30"/>
                  <a:pt x="6" y="26"/>
                  <a:pt x="4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15"/>
                  <a:pt x="4" y="15"/>
                  <a:pt x="4" y="15"/>
                </a:cubicBezTo>
                <a:cubicBezTo>
                  <a:pt x="9" y="18"/>
                  <a:pt x="20" y="20"/>
                  <a:pt x="32" y="20"/>
                </a:cubicBezTo>
                <a:close/>
                <a:moveTo>
                  <a:pt x="60" y="54"/>
                </a:moveTo>
                <a:cubicBezTo>
                  <a:pt x="60" y="54"/>
                  <a:pt x="60" y="54"/>
                  <a:pt x="60" y="54"/>
                </a:cubicBezTo>
                <a:cubicBezTo>
                  <a:pt x="58" y="56"/>
                  <a:pt x="49" y="60"/>
                  <a:pt x="32" y="60"/>
                </a:cubicBezTo>
                <a:cubicBezTo>
                  <a:pt x="15" y="60"/>
                  <a:pt x="6" y="56"/>
                  <a:pt x="4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43"/>
                  <a:pt x="4" y="43"/>
                  <a:pt x="4" y="43"/>
                </a:cubicBezTo>
                <a:cubicBezTo>
                  <a:pt x="9" y="46"/>
                  <a:pt x="20" y="48"/>
                  <a:pt x="32" y="48"/>
                </a:cubicBezTo>
                <a:cubicBezTo>
                  <a:pt x="44" y="48"/>
                  <a:pt x="55" y="46"/>
                  <a:pt x="60" y="43"/>
                </a:cubicBezTo>
                <a:lnTo>
                  <a:pt x="60" y="54"/>
                </a:lnTo>
                <a:close/>
                <a:moveTo>
                  <a:pt x="60" y="38"/>
                </a:moveTo>
                <a:cubicBezTo>
                  <a:pt x="60" y="38"/>
                  <a:pt x="60" y="38"/>
                  <a:pt x="60" y="38"/>
                </a:cubicBezTo>
                <a:cubicBezTo>
                  <a:pt x="58" y="40"/>
                  <a:pt x="49" y="44"/>
                  <a:pt x="32" y="44"/>
                </a:cubicBezTo>
                <a:cubicBezTo>
                  <a:pt x="15" y="44"/>
                  <a:pt x="6" y="40"/>
                  <a:pt x="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29"/>
                  <a:pt x="4" y="29"/>
                  <a:pt x="4" y="29"/>
                </a:cubicBezTo>
                <a:cubicBezTo>
                  <a:pt x="9" y="32"/>
                  <a:pt x="20" y="34"/>
                  <a:pt x="32" y="34"/>
                </a:cubicBezTo>
                <a:cubicBezTo>
                  <a:pt x="44" y="34"/>
                  <a:pt x="55" y="32"/>
                  <a:pt x="60" y="29"/>
                </a:cubicBezTo>
                <a:lnTo>
                  <a:pt x="60" y="38"/>
                </a:lnTo>
                <a:close/>
              </a:path>
            </a:pathLst>
          </a:custGeom>
          <a:solidFill>
            <a:srgbClr val="00548A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013">
              <a:latin typeface="Meta Offc Pro Normal" panose="020B0504030101020102"/>
            </a:endParaRPr>
          </a:p>
        </p:txBody>
      </p:sp>
      <p:sp>
        <p:nvSpPr>
          <p:cNvPr id="11" name="Triangle 81">
            <a:extLst>
              <a:ext uri="{FF2B5EF4-FFF2-40B4-BE49-F238E27FC236}">
                <a16:creationId xmlns="" xmlns:a16="http://schemas.microsoft.com/office/drawing/2014/main" id="{4EB215AF-B018-3444-8CD1-B5AE4F270136}"/>
              </a:ext>
            </a:extLst>
          </p:cNvPr>
          <p:cNvSpPr>
            <a:spLocks noChangeAspect="1"/>
          </p:cNvSpPr>
          <p:nvPr/>
        </p:nvSpPr>
        <p:spPr>
          <a:xfrm rot="5400000">
            <a:off x="3758680" y="2333288"/>
            <a:ext cx="262355" cy="215693"/>
          </a:xfrm>
          <a:prstGeom prst="triangle">
            <a:avLst/>
          </a:prstGeom>
          <a:solidFill>
            <a:srgbClr val="005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Meta Offc Pro Normal" panose="020B0504030101020102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062240" y="2133280"/>
            <a:ext cx="640079" cy="646675"/>
            <a:chOff x="3213283" y="5048689"/>
            <a:chExt cx="640079" cy="640080"/>
          </a:xfrm>
        </p:grpSpPr>
        <p:sp>
          <p:nvSpPr>
            <p:cNvPr id="48" name="Oval 47">
              <a:extLst>
                <a:ext uri="{FF2B5EF4-FFF2-40B4-BE49-F238E27FC236}">
                  <a16:creationId xmlns="" xmlns:a16="http://schemas.microsoft.com/office/drawing/2014/main" id="{9E440C93-5939-3E44-B3CD-B0A005134775}"/>
                </a:ext>
              </a:extLst>
            </p:cNvPr>
            <p:cNvSpPr>
              <a:spLocks/>
            </p:cNvSpPr>
            <p:nvPr/>
          </p:nvSpPr>
          <p:spPr>
            <a:xfrm>
              <a:off x="3213283" y="5048689"/>
              <a:ext cx="640079" cy="640080"/>
            </a:xfrm>
            <a:prstGeom prst="ellipse">
              <a:avLst/>
            </a:prstGeom>
            <a:solidFill>
              <a:srgbClr val="0054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Meta Offc Pro Normal" panose="020B0504030101020102"/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="" xmlns:a16="http://schemas.microsoft.com/office/drawing/2014/main" id="{0471267D-F7C8-C347-B8E2-2AB59E06CE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1719" y="5184910"/>
              <a:ext cx="320040" cy="320041"/>
            </a:xfrm>
            <a:custGeom>
              <a:avLst/>
              <a:gdLst>
                <a:gd name="T0" fmla="*/ 144 w 144"/>
                <a:gd name="T1" fmla="*/ 24 h 176"/>
                <a:gd name="T2" fmla="*/ 72 w 144"/>
                <a:gd name="T3" fmla="*/ 0 h 176"/>
                <a:gd name="T4" fmla="*/ 0 w 144"/>
                <a:gd name="T5" fmla="*/ 24 h 176"/>
                <a:gd name="T6" fmla="*/ 0 w 144"/>
                <a:gd name="T7" fmla="*/ 56 h 176"/>
                <a:gd name="T8" fmla="*/ 4 w 144"/>
                <a:gd name="T9" fmla="*/ 64 h 176"/>
                <a:gd name="T10" fmla="*/ 0 w 144"/>
                <a:gd name="T11" fmla="*/ 72 h 176"/>
                <a:gd name="T12" fmla="*/ 0 w 144"/>
                <a:gd name="T13" fmla="*/ 104 h 176"/>
                <a:gd name="T14" fmla="*/ 4 w 144"/>
                <a:gd name="T15" fmla="*/ 112 h 176"/>
                <a:gd name="T16" fmla="*/ 0 w 144"/>
                <a:gd name="T17" fmla="*/ 120 h 176"/>
                <a:gd name="T18" fmla="*/ 0 w 144"/>
                <a:gd name="T19" fmla="*/ 152 h 176"/>
                <a:gd name="T20" fmla="*/ 72 w 144"/>
                <a:gd name="T21" fmla="*/ 176 h 176"/>
                <a:gd name="T22" fmla="*/ 144 w 144"/>
                <a:gd name="T23" fmla="*/ 152 h 176"/>
                <a:gd name="T24" fmla="*/ 144 w 144"/>
                <a:gd name="T25" fmla="*/ 120 h 176"/>
                <a:gd name="T26" fmla="*/ 140 w 144"/>
                <a:gd name="T27" fmla="*/ 112 h 176"/>
                <a:gd name="T28" fmla="*/ 144 w 144"/>
                <a:gd name="T29" fmla="*/ 104 h 176"/>
                <a:gd name="T30" fmla="*/ 144 w 144"/>
                <a:gd name="T31" fmla="*/ 72 h 176"/>
                <a:gd name="T32" fmla="*/ 140 w 144"/>
                <a:gd name="T33" fmla="*/ 64 h 176"/>
                <a:gd name="T34" fmla="*/ 144 w 144"/>
                <a:gd name="T35" fmla="*/ 56 h 176"/>
                <a:gd name="T36" fmla="*/ 144 w 144"/>
                <a:gd name="T37" fmla="*/ 24 h 176"/>
                <a:gd name="T38" fmla="*/ 136 w 144"/>
                <a:gd name="T39" fmla="*/ 152 h 176"/>
                <a:gd name="T40" fmla="*/ 72 w 144"/>
                <a:gd name="T41" fmla="*/ 168 h 176"/>
                <a:gd name="T42" fmla="*/ 8 w 144"/>
                <a:gd name="T43" fmla="*/ 152 h 176"/>
                <a:gd name="T44" fmla="*/ 8 w 144"/>
                <a:gd name="T45" fmla="*/ 131 h 176"/>
                <a:gd name="T46" fmla="*/ 72 w 144"/>
                <a:gd name="T47" fmla="*/ 144 h 176"/>
                <a:gd name="T48" fmla="*/ 136 w 144"/>
                <a:gd name="T49" fmla="*/ 131 h 176"/>
                <a:gd name="T50" fmla="*/ 136 w 144"/>
                <a:gd name="T51" fmla="*/ 152 h 176"/>
                <a:gd name="T52" fmla="*/ 72 w 144"/>
                <a:gd name="T53" fmla="*/ 136 h 176"/>
                <a:gd name="T54" fmla="*/ 8 w 144"/>
                <a:gd name="T55" fmla="*/ 120 h 176"/>
                <a:gd name="T56" fmla="*/ 10 w 144"/>
                <a:gd name="T57" fmla="*/ 116 h 176"/>
                <a:gd name="T58" fmla="*/ 72 w 144"/>
                <a:gd name="T59" fmla="*/ 128 h 176"/>
                <a:gd name="T60" fmla="*/ 134 w 144"/>
                <a:gd name="T61" fmla="*/ 116 h 176"/>
                <a:gd name="T62" fmla="*/ 136 w 144"/>
                <a:gd name="T63" fmla="*/ 120 h 176"/>
                <a:gd name="T64" fmla="*/ 72 w 144"/>
                <a:gd name="T65" fmla="*/ 136 h 176"/>
                <a:gd name="T66" fmla="*/ 136 w 144"/>
                <a:gd name="T67" fmla="*/ 104 h 176"/>
                <a:gd name="T68" fmla="*/ 72 w 144"/>
                <a:gd name="T69" fmla="*/ 120 h 176"/>
                <a:gd name="T70" fmla="*/ 8 w 144"/>
                <a:gd name="T71" fmla="*/ 104 h 176"/>
                <a:gd name="T72" fmla="*/ 8 w 144"/>
                <a:gd name="T73" fmla="*/ 83 h 176"/>
                <a:gd name="T74" fmla="*/ 72 w 144"/>
                <a:gd name="T75" fmla="*/ 96 h 176"/>
                <a:gd name="T76" fmla="*/ 136 w 144"/>
                <a:gd name="T77" fmla="*/ 83 h 176"/>
                <a:gd name="T78" fmla="*/ 136 w 144"/>
                <a:gd name="T79" fmla="*/ 104 h 176"/>
                <a:gd name="T80" fmla="*/ 72 w 144"/>
                <a:gd name="T81" fmla="*/ 88 h 176"/>
                <a:gd name="T82" fmla="*/ 8 w 144"/>
                <a:gd name="T83" fmla="*/ 72 h 176"/>
                <a:gd name="T84" fmla="*/ 10 w 144"/>
                <a:gd name="T85" fmla="*/ 68 h 176"/>
                <a:gd name="T86" fmla="*/ 72 w 144"/>
                <a:gd name="T87" fmla="*/ 80 h 176"/>
                <a:gd name="T88" fmla="*/ 134 w 144"/>
                <a:gd name="T89" fmla="*/ 68 h 176"/>
                <a:gd name="T90" fmla="*/ 136 w 144"/>
                <a:gd name="T91" fmla="*/ 72 h 176"/>
                <a:gd name="T92" fmla="*/ 72 w 144"/>
                <a:gd name="T93" fmla="*/ 88 h 176"/>
                <a:gd name="T94" fmla="*/ 136 w 144"/>
                <a:gd name="T95" fmla="*/ 56 h 176"/>
                <a:gd name="T96" fmla="*/ 72 w 144"/>
                <a:gd name="T97" fmla="*/ 72 h 176"/>
                <a:gd name="T98" fmla="*/ 8 w 144"/>
                <a:gd name="T99" fmla="*/ 56 h 176"/>
                <a:gd name="T100" fmla="*/ 8 w 144"/>
                <a:gd name="T101" fmla="*/ 35 h 176"/>
                <a:gd name="T102" fmla="*/ 72 w 144"/>
                <a:gd name="T103" fmla="*/ 48 h 176"/>
                <a:gd name="T104" fmla="*/ 136 w 144"/>
                <a:gd name="T105" fmla="*/ 35 h 176"/>
                <a:gd name="T106" fmla="*/ 136 w 144"/>
                <a:gd name="T107" fmla="*/ 56 h 176"/>
                <a:gd name="T108" fmla="*/ 72 w 144"/>
                <a:gd name="T109" fmla="*/ 40 h 176"/>
                <a:gd name="T110" fmla="*/ 8 w 144"/>
                <a:gd name="T111" fmla="*/ 24 h 176"/>
                <a:gd name="T112" fmla="*/ 72 w 144"/>
                <a:gd name="T113" fmla="*/ 8 h 176"/>
                <a:gd name="T114" fmla="*/ 136 w 144"/>
                <a:gd name="T115" fmla="*/ 24 h 176"/>
                <a:gd name="T116" fmla="*/ 72 w 144"/>
                <a:gd name="T117" fmla="*/ 4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" h="176">
                  <a:moveTo>
                    <a:pt x="144" y="24"/>
                  </a:moveTo>
                  <a:cubicBezTo>
                    <a:pt x="144" y="11"/>
                    <a:pt x="112" y="0"/>
                    <a:pt x="72" y="0"/>
                  </a:cubicBezTo>
                  <a:cubicBezTo>
                    <a:pt x="32" y="0"/>
                    <a:pt x="0" y="11"/>
                    <a:pt x="0" y="2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2" y="61"/>
                    <a:pt x="4" y="64"/>
                  </a:cubicBezTo>
                  <a:cubicBezTo>
                    <a:pt x="2" y="67"/>
                    <a:pt x="0" y="69"/>
                    <a:pt x="0" y="72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7"/>
                    <a:pt x="2" y="109"/>
                    <a:pt x="4" y="112"/>
                  </a:cubicBezTo>
                  <a:cubicBezTo>
                    <a:pt x="2" y="115"/>
                    <a:pt x="0" y="117"/>
                    <a:pt x="0" y="120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5"/>
                    <a:pt x="32" y="176"/>
                    <a:pt x="72" y="176"/>
                  </a:cubicBezTo>
                  <a:cubicBezTo>
                    <a:pt x="112" y="176"/>
                    <a:pt x="144" y="165"/>
                    <a:pt x="144" y="152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4" y="117"/>
                    <a:pt x="142" y="115"/>
                    <a:pt x="140" y="112"/>
                  </a:cubicBezTo>
                  <a:cubicBezTo>
                    <a:pt x="142" y="109"/>
                    <a:pt x="144" y="107"/>
                    <a:pt x="144" y="104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44" y="69"/>
                    <a:pt x="142" y="67"/>
                    <a:pt x="140" y="64"/>
                  </a:cubicBezTo>
                  <a:cubicBezTo>
                    <a:pt x="142" y="61"/>
                    <a:pt x="144" y="59"/>
                    <a:pt x="144" y="56"/>
                  </a:cubicBezTo>
                  <a:lnTo>
                    <a:pt x="144" y="24"/>
                  </a:lnTo>
                  <a:close/>
                  <a:moveTo>
                    <a:pt x="136" y="152"/>
                  </a:moveTo>
                  <a:cubicBezTo>
                    <a:pt x="136" y="161"/>
                    <a:pt x="107" y="168"/>
                    <a:pt x="72" y="168"/>
                  </a:cubicBezTo>
                  <a:cubicBezTo>
                    <a:pt x="37" y="168"/>
                    <a:pt x="8" y="161"/>
                    <a:pt x="8" y="152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20" y="139"/>
                    <a:pt x="44" y="144"/>
                    <a:pt x="72" y="144"/>
                  </a:cubicBezTo>
                  <a:cubicBezTo>
                    <a:pt x="100" y="144"/>
                    <a:pt x="124" y="139"/>
                    <a:pt x="136" y="131"/>
                  </a:cubicBezTo>
                  <a:lnTo>
                    <a:pt x="136" y="152"/>
                  </a:lnTo>
                  <a:close/>
                  <a:moveTo>
                    <a:pt x="72" y="136"/>
                  </a:moveTo>
                  <a:cubicBezTo>
                    <a:pt x="37" y="136"/>
                    <a:pt x="8" y="129"/>
                    <a:pt x="8" y="120"/>
                  </a:cubicBezTo>
                  <a:cubicBezTo>
                    <a:pt x="8" y="119"/>
                    <a:pt x="9" y="117"/>
                    <a:pt x="10" y="116"/>
                  </a:cubicBezTo>
                  <a:cubicBezTo>
                    <a:pt x="22" y="123"/>
                    <a:pt x="46" y="128"/>
                    <a:pt x="72" y="128"/>
                  </a:cubicBezTo>
                  <a:cubicBezTo>
                    <a:pt x="98" y="128"/>
                    <a:pt x="122" y="123"/>
                    <a:pt x="134" y="116"/>
                  </a:cubicBezTo>
                  <a:cubicBezTo>
                    <a:pt x="135" y="117"/>
                    <a:pt x="136" y="119"/>
                    <a:pt x="136" y="120"/>
                  </a:cubicBezTo>
                  <a:cubicBezTo>
                    <a:pt x="136" y="129"/>
                    <a:pt x="107" y="136"/>
                    <a:pt x="72" y="136"/>
                  </a:cubicBezTo>
                  <a:moveTo>
                    <a:pt x="136" y="104"/>
                  </a:moveTo>
                  <a:cubicBezTo>
                    <a:pt x="136" y="113"/>
                    <a:pt x="107" y="120"/>
                    <a:pt x="72" y="120"/>
                  </a:cubicBezTo>
                  <a:cubicBezTo>
                    <a:pt x="37" y="120"/>
                    <a:pt x="8" y="113"/>
                    <a:pt x="8" y="104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20" y="91"/>
                    <a:pt x="44" y="96"/>
                    <a:pt x="72" y="96"/>
                  </a:cubicBezTo>
                  <a:cubicBezTo>
                    <a:pt x="100" y="96"/>
                    <a:pt x="124" y="91"/>
                    <a:pt x="136" y="83"/>
                  </a:cubicBezTo>
                  <a:lnTo>
                    <a:pt x="136" y="104"/>
                  </a:lnTo>
                  <a:close/>
                  <a:moveTo>
                    <a:pt x="72" y="88"/>
                  </a:moveTo>
                  <a:cubicBezTo>
                    <a:pt x="37" y="88"/>
                    <a:pt x="8" y="81"/>
                    <a:pt x="8" y="72"/>
                  </a:cubicBezTo>
                  <a:cubicBezTo>
                    <a:pt x="8" y="71"/>
                    <a:pt x="9" y="69"/>
                    <a:pt x="10" y="68"/>
                  </a:cubicBezTo>
                  <a:cubicBezTo>
                    <a:pt x="22" y="75"/>
                    <a:pt x="46" y="80"/>
                    <a:pt x="72" y="80"/>
                  </a:cubicBezTo>
                  <a:cubicBezTo>
                    <a:pt x="98" y="80"/>
                    <a:pt x="122" y="75"/>
                    <a:pt x="134" y="68"/>
                  </a:cubicBezTo>
                  <a:cubicBezTo>
                    <a:pt x="135" y="69"/>
                    <a:pt x="136" y="71"/>
                    <a:pt x="136" y="72"/>
                  </a:cubicBezTo>
                  <a:cubicBezTo>
                    <a:pt x="136" y="81"/>
                    <a:pt x="107" y="88"/>
                    <a:pt x="72" y="88"/>
                  </a:cubicBezTo>
                  <a:moveTo>
                    <a:pt x="136" y="56"/>
                  </a:moveTo>
                  <a:cubicBezTo>
                    <a:pt x="136" y="65"/>
                    <a:pt x="107" y="72"/>
                    <a:pt x="72" y="72"/>
                  </a:cubicBezTo>
                  <a:cubicBezTo>
                    <a:pt x="37" y="72"/>
                    <a:pt x="8" y="65"/>
                    <a:pt x="8" y="56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20" y="43"/>
                    <a:pt x="44" y="48"/>
                    <a:pt x="72" y="48"/>
                  </a:cubicBezTo>
                  <a:cubicBezTo>
                    <a:pt x="100" y="48"/>
                    <a:pt x="124" y="43"/>
                    <a:pt x="136" y="35"/>
                  </a:cubicBezTo>
                  <a:lnTo>
                    <a:pt x="136" y="56"/>
                  </a:lnTo>
                  <a:close/>
                  <a:moveTo>
                    <a:pt x="72" y="40"/>
                  </a:moveTo>
                  <a:cubicBezTo>
                    <a:pt x="37" y="40"/>
                    <a:pt x="8" y="33"/>
                    <a:pt x="8" y="24"/>
                  </a:cubicBezTo>
                  <a:cubicBezTo>
                    <a:pt x="8" y="15"/>
                    <a:pt x="37" y="8"/>
                    <a:pt x="72" y="8"/>
                  </a:cubicBezTo>
                  <a:cubicBezTo>
                    <a:pt x="107" y="8"/>
                    <a:pt x="136" y="15"/>
                    <a:pt x="136" y="24"/>
                  </a:cubicBezTo>
                  <a:cubicBezTo>
                    <a:pt x="136" y="33"/>
                    <a:pt x="107" y="40"/>
                    <a:pt x="72" y="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>
                <a:latin typeface="Meta Offc Pro Normal" panose="020B0504030101020102"/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2812146" y="2824961"/>
            <a:ext cx="885131" cy="182880"/>
          </a:xfrm>
          <a:prstGeom prst="rect">
            <a:avLst/>
          </a:prstGeom>
          <a:solidFill>
            <a:srgbClr val="0054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Meta Offc Pro Normal" panose="020B0504030101020102"/>
              </a:rPr>
              <a:t>Data Stage</a:t>
            </a:r>
            <a:endParaRPr lang="en-US" sz="1000" dirty="0">
              <a:latin typeface="Meta Offc Pro Normal" panose="020B0504030101020102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789683" y="2799366"/>
            <a:ext cx="900303" cy="179033"/>
          </a:xfrm>
          <a:prstGeom prst="rect">
            <a:avLst/>
          </a:prstGeom>
          <a:solidFill>
            <a:srgbClr val="0054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Meta Offc Pro Normal" panose="020B0504030101020102"/>
              </a:rPr>
              <a:t>Tokenization</a:t>
            </a:r>
            <a:endParaRPr lang="en-US" sz="1000" dirty="0">
              <a:latin typeface="Meta Offc Pro Normal" panose="020B0504030101020102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829" y="2585488"/>
            <a:ext cx="1157448" cy="365760"/>
          </a:xfrm>
          <a:prstGeom prst="rect">
            <a:avLst/>
          </a:prstGeom>
          <a:noFill/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99" y="2112815"/>
            <a:ext cx="914400" cy="456860"/>
          </a:xfrm>
          <a:prstGeom prst="rect">
            <a:avLst/>
          </a:prstGeom>
        </p:spPr>
      </p:pic>
      <p:cxnSp>
        <p:nvCxnSpPr>
          <p:cNvPr id="143" name="Straight Arrow Connector 142"/>
          <p:cNvCxnSpPr/>
          <p:nvPr/>
        </p:nvCxnSpPr>
        <p:spPr>
          <a:xfrm>
            <a:off x="8826744" y="2511722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xmlns="" id="{B252DE1F-C2E6-294B-9214-508DD46E3D8B}"/>
              </a:ext>
            </a:extLst>
          </p:cNvPr>
          <p:cNvSpPr/>
          <p:nvPr/>
        </p:nvSpPr>
        <p:spPr>
          <a:xfrm>
            <a:off x="2707538" y="1887437"/>
            <a:ext cx="9008161" cy="1287172"/>
          </a:xfrm>
          <a:prstGeom prst="rect">
            <a:avLst/>
          </a:prstGeom>
          <a:noFill/>
          <a:ln w="381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ta Offc Pro Normal" panose="020B0504030101020102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605047" y="1597175"/>
            <a:ext cx="1495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Meta Offc Pro Normal" panose="020B0504030101020102"/>
              </a:rPr>
              <a:t>DPL/Deposits On-Prem</a:t>
            </a:r>
            <a:endParaRPr lang="en-US" sz="1100" b="1" dirty="0">
              <a:latin typeface="Meta Offc Pro Normal" panose="020B050403010102010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837" y="2152672"/>
            <a:ext cx="1272406" cy="615671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xmlns="" id="{7FE1EAFC-35A1-CD45-9E6E-DA5FB0CA65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05" y="3979123"/>
            <a:ext cx="571502" cy="59266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xmlns="" id="{EC1C7D67-6E8A-1949-9379-B516A10A82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307" y="3934966"/>
            <a:ext cx="1171812" cy="723933"/>
          </a:xfrm>
          <a:prstGeom prst="rect">
            <a:avLst/>
          </a:prstGeom>
        </p:spPr>
      </p:pic>
      <p:cxnSp>
        <p:nvCxnSpPr>
          <p:cNvPr id="115" name="Straight Arrow Connector 114"/>
          <p:cNvCxnSpPr/>
          <p:nvPr/>
        </p:nvCxnSpPr>
        <p:spPr>
          <a:xfrm>
            <a:off x="7317801" y="4275471"/>
            <a:ext cx="463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550191" y="4282132"/>
            <a:ext cx="438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xmlns="" id="{B252DE1F-C2E6-294B-9214-508DD46E3D8B}"/>
              </a:ext>
            </a:extLst>
          </p:cNvPr>
          <p:cNvSpPr/>
          <p:nvPr/>
        </p:nvSpPr>
        <p:spPr>
          <a:xfrm>
            <a:off x="6329144" y="3694705"/>
            <a:ext cx="5386556" cy="1276614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ta Offc Pro Normal" panose="020B0504030101020102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xmlns="" id="{ACB7D31A-AC71-A44F-8F93-F92359CC605B}"/>
              </a:ext>
            </a:extLst>
          </p:cNvPr>
          <p:cNvGrpSpPr/>
          <p:nvPr/>
        </p:nvGrpSpPr>
        <p:grpSpPr>
          <a:xfrm>
            <a:off x="7875863" y="3938233"/>
            <a:ext cx="640080" cy="640080"/>
            <a:chOff x="3424264" y="3977055"/>
            <a:chExt cx="347472" cy="347472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xmlns="" id="{6AC3AE17-2196-1743-847C-3D4684747EED}"/>
                </a:ext>
              </a:extLst>
            </p:cNvPr>
            <p:cNvSpPr/>
            <p:nvPr/>
          </p:nvSpPr>
          <p:spPr>
            <a:xfrm>
              <a:off x="3424264" y="3977055"/>
              <a:ext cx="347472" cy="347472"/>
            </a:xfrm>
            <a:prstGeom prst="ellipse">
              <a:avLst/>
            </a:prstGeom>
            <a:solidFill>
              <a:srgbClr val="00548A"/>
            </a:solidFill>
            <a:ln w="6350">
              <a:solidFill>
                <a:srgbClr val="0054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ta Offc Pro Normal" panose="020B0504030101020102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xmlns="" id="{E51CC4ED-408F-E547-92BA-15DBDDF30626}"/>
                </a:ext>
              </a:extLst>
            </p:cNvPr>
            <p:cNvGrpSpPr/>
            <p:nvPr/>
          </p:nvGrpSpPr>
          <p:grpSpPr>
            <a:xfrm>
              <a:off x="3493424" y="4036026"/>
              <a:ext cx="218985" cy="220434"/>
              <a:chOff x="9344026" y="2587626"/>
              <a:chExt cx="239713" cy="241300"/>
            </a:xfrm>
            <a:solidFill>
              <a:schemeClr val="bg1"/>
            </a:solidFill>
          </p:grpSpPr>
          <p:sp>
            <p:nvSpPr>
              <p:cNvPr id="125" name="Oval 339">
                <a:extLst>
                  <a:ext uri="{FF2B5EF4-FFF2-40B4-BE49-F238E27FC236}">
                    <a16:creationId xmlns:a16="http://schemas.microsoft.com/office/drawing/2014/main" xmlns="" id="{4ECD3C28-F3FC-D342-9037-FF96DCA06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80538" y="2614613"/>
                <a:ext cx="22225" cy="222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Meta Offc Pro Normal" panose="020B0504030101020102"/>
                </a:endParaRPr>
              </a:p>
            </p:txBody>
          </p:sp>
          <p:sp>
            <p:nvSpPr>
              <p:cNvPr id="126" name="Oval 340">
                <a:extLst>
                  <a:ext uri="{FF2B5EF4-FFF2-40B4-BE49-F238E27FC236}">
                    <a16:creationId xmlns:a16="http://schemas.microsoft.com/office/drawing/2014/main" xmlns="" id="{6823A573-0ADB-3D4B-9A57-DA4706F94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10701" y="2614613"/>
                <a:ext cx="22225" cy="222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Meta Offc Pro Normal" panose="020B0504030101020102"/>
                </a:endParaRPr>
              </a:p>
            </p:txBody>
          </p:sp>
          <p:sp>
            <p:nvSpPr>
              <p:cNvPr id="127" name="Oval 341">
                <a:extLst>
                  <a:ext uri="{FF2B5EF4-FFF2-40B4-BE49-F238E27FC236}">
                    <a16:creationId xmlns:a16="http://schemas.microsoft.com/office/drawing/2014/main" xmlns="" id="{76BF8F93-E48D-4840-B6FA-12F4D03E5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0863" y="2614613"/>
                <a:ext cx="22225" cy="222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Meta Offc Pro Normal" panose="020B0504030101020102"/>
                </a:endParaRPr>
              </a:p>
            </p:txBody>
          </p:sp>
          <p:sp>
            <p:nvSpPr>
              <p:cNvPr id="128" name="Freeform 342">
                <a:extLst>
                  <a:ext uri="{FF2B5EF4-FFF2-40B4-BE49-F238E27FC236}">
                    <a16:creationId xmlns:a16="http://schemas.microsoft.com/office/drawing/2014/main" xmlns="" id="{342036D7-B07A-4644-9ACB-4E79C2F140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44026" y="2587626"/>
                <a:ext cx="239713" cy="241300"/>
              </a:xfrm>
              <a:custGeom>
                <a:avLst/>
                <a:gdLst>
                  <a:gd name="T0" fmla="*/ 56 w 64"/>
                  <a:gd name="T1" fmla="*/ 12 h 64"/>
                  <a:gd name="T2" fmla="*/ 52 w 64"/>
                  <a:gd name="T3" fmla="*/ 12 h 64"/>
                  <a:gd name="T4" fmla="*/ 52 w 64"/>
                  <a:gd name="T5" fmla="*/ 8 h 64"/>
                  <a:gd name="T6" fmla="*/ 44 w 64"/>
                  <a:gd name="T7" fmla="*/ 0 h 64"/>
                  <a:gd name="T8" fmla="*/ 8 w 64"/>
                  <a:gd name="T9" fmla="*/ 0 h 64"/>
                  <a:gd name="T10" fmla="*/ 0 w 64"/>
                  <a:gd name="T11" fmla="*/ 8 h 64"/>
                  <a:gd name="T12" fmla="*/ 0 w 64"/>
                  <a:gd name="T13" fmla="*/ 44 h 64"/>
                  <a:gd name="T14" fmla="*/ 8 w 64"/>
                  <a:gd name="T15" fmla="*/ 52 h 64"/>
                  <a:gd name="T16" fmla="*/ 12 w 64"/>
                  <a:gd name="T17" fmla="*/ 52 h 64"/>
                  <a:gd name="T18" fmla="*/ 12 w 64"/>
                  <a:gd name="T19" fmla="*/ 56 h 64"/>
                  <a:gd name="T20" fmla="*/ 20 w 64"/>
                  <a:gd name="T21" fmla="*/ 64 h 64"/>
                  <a:gd name="T22" fmla="*/ 56 w 64"/>
                  <a:gd name="T23" fmla="*/ 64 h 64"/>
                  <a:gd name="T24" fmla="*/ 64 w 64"/>
                  <a:gd name="T25" fmla="*/ 56 h 64"/>
                  <a:gd name="T26" fmla="*/ 64 w 64"/>
                  <a:gd name="T27" fmla="*/ 20 h 64"/>
                  <a:gd name="T28" fmla="*/ 56 w 64"/>
                  <a:gd name="T29" fmla="*/ 12 h 64"/>
                  <a:gd name="T30" fmla="*/ 4 w 64"/>
                  <a:gd name="T31" fmla="*/ 8 h 64"/>
                  <a:gd name="T32" fmla="*/ 8 w 64"/>
                  <a:gd name="T33" fmla="*/ 4 h 64"/>
                  <a:gd name="T34" fmla="*/ 44 w 64"/>
                  <a:gd name="T35" fmla="*/ 4 h 64"/>
                  <a:gd name="T36" fmla="*/ 48 w 64"/>
                  <a:gd name="T37" fmla="*/ 8 h 64"/>
                  <a:gd name="T38" fmla="*/ 48 w 64"/>
                  <a:gd name="T39" fmla="*/ 16 h 64"/>
                  <a:gd name="T40" fmla="*/ 4 w 64"/>
                  <a:gd name="T41" fmla="*/ 16 h 64"/>
                  <a:gd name="T42" fmla="*/ 4 w 64"/>
                  <a:gd name="T43" fmla="*/ 8 h 64"/>
                  <a:gd name="T44" fmla="*/ 8 w 64"/>
                  <a:gd name="T45" fmla="*/ 48 h 64"/>
                  <a:gd name="T46" fmla="*/ 4 w 64"/>
                  <a:gd name="T47" fmla="*/ 44 h 64"/>
                  <a:gd name="T48" fmla="*/ 4 w 64"/>
                  <a:gd name="T49" fmla="*/ 20 h 64"/>
                  <a:gd name="T50" fmla="*/ 48 w 64"/>
                  <a:gd name="T51" fmla="*/ 20 h 64"/>
                  <a:gd name="T52" fmla="*/ 48 w 64"/>
                  <a:gd name="T53" fmla="*/ 44 h 64"/>
                  <a:gd name="T54" fmla="*/ 44 w 64"/>
                  <a:gd name="T55" fmla="*/ 48 h 64"/>
                  <a:gd name="T56" fmla="*/ 8 w 64"/>
                  <a:gd name="T57" fmla="*/ 48 h 64"/>
                  <a:gd name="T58" fmla="*/ 60 w 64"/>
                  <a:gd name="T59" fmla="*/ 56 h 64"/>
                  <a:gd name="T60" fmla="*/ 56 w 64"/>
                  <a:gd name="T61" fmla="*/ 60 h 64"/>
                  <a:gd name="T62" fmla="*/ 20 w 64"/>
                  <a:gd name="T63" fmla="*/ 60 h 64"/>
                  <a:gd name="T64" fmla="*/ 16 w 64"/>
                  <a:gd name="T65" fmla="*/ 56 h 64"/>
                  <a:gd name="T66" fmla="*/ 16 w 64"/>
                  <a:gd name="T67" fmla="*/ 52 h 64"/>
                  <a:gd name="T68" fmla="*/ 44 w 64"/>
                  <a:gd name="T69" fmla="*/ 52 h 64"/>
                  <a:gd name="T70" fmla="*/ 52 w 64"/>
                  <a:gd name="T71" fmla="*/ 44 h 64"/>
                  <a:gd name="T72" fmla="*/ 52 w 64"/>
                  <a:gd name="T73" fmla="*/ 28 h 64"/>
                  <a:gd name="T74" fmla="*/ 60 w 64"/>
                  <a:gd name="T75" fmla="*/ 28 h 64"/>
                  <a:gd name="T76" fmla="*/ 60 w 64"/>
                  <a:gd name="T77" fmla="*/ 56 h 64"/>
                  <a:gd name="T78" fmla="*/ 60 w 64"/>
                  <a:gd name="T79" fmla="*/ 24 h 64"/>
                  <a:gd name="T80" fmla="*/ 52 w 64"/>
                  <a:gd name="T81" fmla="*/ 24 h 64"/>
                  <a:gd name="T82" fmla="*/ 52 w 64"/>
                  <a:gd name="T83" fmla="*/ 16 h 64"/>
                  <a:gd name="T84" fmla="*/ 56 w 64"/>
                  <a:gd name="T85" fmla="*/ 16 h 64"/>
                  <a:gd name="T86" fmla="*/ 60 w 64"/>
                  <a:gd name="T87" fmla="*/ 20 h 64"/>
                  <a:gd name="T88" fmla="*/ 60 w 64"/>
                  <a:gd name="T89" fmla="*/ 2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4" h="64">
                    <a:moveTo>
                      <a:pt x="56" y="12"/>
                    </a:moveTo>
                    <a:cubicBezTo>
                      <a:pt x="52" y="12"/>
                      <a:pt x="52" y="12"/>
                      <a:pt x="52" y="12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4"/>
                      <a:pt x="48" y="0"/>
                      <a:pt x="44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8"/>
                      <a:pt x="4" y="52"/>
                      <a:pt x="8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2" y="60"/>
                      <a:pt x="16" y="64"/>
                      <a:pt x="20" y="64"/>
                    </a:cubicBezTo>
                    <a:cubicBezTo>
                      <a:pt x="56" y="64"/>
                      <a:pt x="56" y="64"/>
                      <a:pt x="56" y="64"/>
                    </a:cubicBezTo>
                    <a:cubicBezTo>
                      <a:pt x="60" y="64"/>
                      <a:pt x="64" y="60"/>
                      <a:pt x="64" y="56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16"/>
                      <a:pt x="60" y="12"/>
                      <a:pt x="56" y="12"/>
                    </a:cubicBezTo>
                    <a:close/>
                    <a:moveTo>
                      <a:pt x="4" y="8"/>
                    </a:moveTo>
                    <a:cubicBezTo>
                      <a:pt x="4" y="6"/>
                      <a:pt x="6" y="4"/>
                      <a:pt x="8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6" y="4"/>
                      <a:pt x="48" y="6"/>
                      <a:pt x="48" y="8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" y="16"/>
                      <a:pt x="4" y="16"/>
                      <a:pt x="4" y="16"/>
                    </a:cubicBezTo>
                    <a:lnTo>
                      <a:pt x="4" y="8"/>
                    </a:lnTo>
                    <a:close/>
                    <a:moveTo>
                      <a:pt x="8" y="48"/>
                    </a:moveTo>
                    <a:cubicBezTo>
                      <a:pt x="6" y="48"/>
                      <a:pt x="4" y="46"/>
                      <a:pt x="4" y="44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6"/>
                      <a:pt x="46" y="48"/>
                      <a:pt x="44" y="48"/>
                    </a:cubicBezTo>
                    <a:lnTo>
                      <a:pt x="8" y="48"/>
                    </a:lnTo>
                    <a:close/>
                    <a:moveTo>
                      <a:pt x="60" y="56"/>
                    </a:moveTo>
                    <a:cubicBezTo>
                      <a:pt x="60" y="58"/>
                      <a:pt x="58" y="60"/>
                      <a:pt x="56" y="60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18" y="60"/>
                      <a:pt x="16" y="58"/>
                      <a:pt x="16" y="56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8" y="52"/>
                      <a:pt x="52" y="48"/>
                      <a:pt x="52" y="44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60" y="28"/>
                      <a:pt x="60" y="28"/>
                      <a:pt x="60" y="28"/>
                    </a:cubicBezTo>
                    <a:lnTo>
                      <a:pt x="60" y="56"/>
                    </a:lnTo>
                    <a:close/>
                    <a:moveTo>
                      <a:pt x="60" y="24"/>
                    </a:move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8" y="16"/>
                      <a:pt x="60" y="18"/>
                      <a:pt x="60" y="20"/>
                    </a:cubicBezTo>
                    <a:lnTo>
                      <a:pt x="6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Meta Offc Pro Normal" panose="020B0504030101020102"/>
                </a:endParaRPr>
              </a:p>
            </p:txBody>
          </p:sp>
        </p:grpSp>
      </p:grpSp>
      <p:sp>
        <p:nvSpPr>
          <p:cNvPr id="132" name="TextBox 131"/>
          <p:cNvSpPr txBox="1"/>
          <p:nvPr/>
        </p:nvSpPr>
        <p:spPr>
          <a:xfrm>
            <a:off x="6253371" y="3404505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Meta Offc Pro Normal" panose="020B0504030101020102"/>
              </a:rPr>
              <a:t>DFS AAP AWS Cloud</a:t>
            </a:r>
            <a:endParaRPr lang="en-US" sz="1100" b="1" dirty="0">
              <a:latin typeface="Meta Offc Pro Normal" panose="020B0504030101020102"/>
            </a:endParaRPr>
          </a:p>
        </p:txBody>
      </p:sp>
      <p:sp>
        <p:nvSpPr>
          <p:cNvPr id="72" name="Triangle 81">
            <a:extLst>
              <a:ext uri="{FF2B5EF4-FFF2-40B4-BE49-F238E27FC236}">
                <a16:creationId xmlns="" xmlns:a16="http://schemas.microsoft.com/office/drawing/2014/main" id="{4EB215AF-B018-3444-8CD1-B5AE4F270136}"/>
              </a:ext>
            </a:extLst>
          </p:cNvPr>
          <p:cNvSpPr>
            <a:spLocks noChangeAspect="1"/>
          </p:cNvSpPr>
          <p:nvPr/>
        </p:nvSpPr>
        <p:spPr>
          <a:xfrm rot="5400000">
            <a:off x="6305813" y="2355220"/>
            <a:ext cx="262355" cy="215693"/>
          </a:xfrm>
          <a:prstGeom prst="triangle">
            <a:avLst/>
          </a:prstGeom>
          <a:solidFill>
            <a:srgbClr val="005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Meta Offc Pro Normal" panose="020B0504030101020102"/>
            </a:endParaRPr>
          </a:p>
        </p:txBody>
      </p:sp>
      <p:cxnSp>
        <p:nvCxnSpPr>
          <p:cNvPr id="76" name="Straight Arrow Connector 75"/>
          <p:cNvCxnSpPr>
            <a:endCxn id="98" idx="3"/>
          </p:cNvCxnSpPr>
          <p:nvPr/>
        </p:nvCxnSpPr>
        <p:spPr>
          <a:xfrm>
            <a:off x="3710261" y="6085199"/>
            <a:ext cx="2621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9941989" y="2522608"/>
            <a:ext cx="463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934834" y="2784970"/>
            <a:ext cx="885131" cy="182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Meta Offc Pro Normal" panose="020B0504030101020102"/>
              </a:rPr>
              <a:t>FODS</a:t>
            </a:r>
            <a:endParaRPr lang="en-US" sz="1000" dirty="0">
              <a:solidFill>
                <a:schemeClr val="tx1"/>
              </a:solidFill>
              <a:latin typeface="Meta Offc Pro Normal" panose="020B0504030101020102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551677" y="6153652"/>
            <a:ext cx="900303" cy="179033"/>
          </a:xfrm>
          <a:prstGeom prst="rect">
            <a:avLst/>
          </a:prstGeom>
          <a:solidFill>
            <a:srgbClr val="0054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Meta Offc Pro Normal" panose="020B0504030101020102"/>
              </a:rPr>
              <a:t>Tokenization</a:t>
            </a:r>
            <a:endParaRPr lang="en-US" sz="1000" dirty="0">
              <a:latin typeface="Meta Offc Pro Normal" panose="020B0504030101020102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568" y="6073181"/>
            <a:ext cx="1157448" cy="365760"/>
          </a:xfrm>
          <a:prstGeom prst="rect">
            <a:avLst/>
          </a:prstGeom>
          <a:noFill/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444" y="5630303"/>
            <a:ext cx="914400" cy="456860"/>
          </a:xfrm>
          <a:prstGeom prst="rect">
            <a:avLst/>
          </a:prstGeom>
        </p:spPr>
      </p:pic>
      <p:cxnSp>
        <p:nvCxnSpPr>
          <p:cNvPr id="95" name="Straight Arrow Connector 94"/>
          <p:cNvCxnSpPr/>
          <p:nvPr/>
        </p:nvCxnSpPr>
        <p:spPr>
          <a:xfrm>
            <a:off x="8826745" y="6040096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B252DE1F-C2E6-294B-9214-508DD46E3D8B}"/>
              </a:ext>
            </a:extLst>
          </p:cNvPr>
          <p:cNvSpPr/>
          <p:nvPr/>
        </p:nvSpPr>
        <p:spPr>
          <a:xfrm>
            <a:off x="2707538" y="5404925"/>
            <a:ext cx="9008162" cy="1287172"/>
          </a:xfrm>
          <a:prstGeom prst="rect">
            <a:avLst/>
          </a:prstGeom>
          <a:noFill/>
          <a:ln w="381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ta Offc Pro Normal" panose="020B0504030101020102"/>
            </a:endParaRPr>
          </a:p>
        </p:txBody>
      </p:sp>
      <p:sp>
        <p:nvSpPr>
          <p:cNvPr id="98" name="Triangle 81">
            <a:extLst>
              <a:ext uri="{FF2B5EF4-FFF2-40B4-BE49-F238E27FC236}">
                <a16:creationId xmlns="" xmlns:a16="http://schemas.microsoft.com/office/drawing/2014/main" id="{4EB215AF-B018-3444-8CD1-B5AE4F270136}"/>
              </a:ext>
            </a:extLst>
          </p:cNvPr>
          <p:cNvSpPr>
            <a:spLocks noChangeAspect="1"/>
          </p:cNvSpPr>
          <p:nvPr/>
        </p:nvSpPr>
        <p:spPr>
          <a:xfrm rot="5400000">
            <a:off x="6308776" y="5977352"/>
            <a:ext cx="262355" cy="215693"/>
          </a:xfrm>
          <a:prstGeom prst="triangle">
            <a:avLst/>
          </a:prstGeom>
          <a:solidFill>
            <a:srgbClr val="005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Meta Offc Pro Normal" panose="020B0504030101020102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7258919" y="6072808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924234" y="6040096"/>
            <a:ext cx="463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reeform 344">
            <a:extLst>
              <a:ext uri="{FF2B5EF4-FFF2-40B4-BE49-F238E27FC236}">
                <a16:creationId xmlns="" xmlns:a16="http://schemas.microsoft.com/office/drawing/2014/main" id="{74546671-5D06-CA4F-9DF1-92AFAF505A0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39567" y="5691228"/>
            <a:ext cx="640080" cy="671166"/>
          </a:xfrm>
          <a:custGeom>
            <a:avLst/>
            <a:gdLst>
              <a:gd name="T0" fmla="*/ 60 w 64"/>
              <a:gd name="T1" fmla="*/ 5 h 64"/>
              <a:gd name="T2" fmla="*/ 32 w 64"/>
              <a:gd name="T3" fmla="*/ 0 h 64"/>
              <a:gd name="T4" fmla="*/ 4 w 64"/>
              <a:gd name="T5" fmla="*/ 5 h 64"/>
              <a:gd name="T6" fmla="*/ 0 w 64"/>
              <a:gd name="T7" fmla="*/ 10 h 64"/>
              <a:gd name="T8" fmla="*/ 0 w 64"/>
              <a:gd name="T9" fmla="*/ 54 h 64"/>
              <a:gd name="T10" fmla="*/ 4 w 64"/>
              <a:gd name="T11" fmla="*/ 59 h 64"/>
              <a:gd name="T12" fmla="*/ 32 w 64"/>
              <a:gd name="T13" fmla="*/ 64 h 64"/>
              <a:gd name="T14" fmla="*/ 60 w 64"/>
              <a:gd name="T15" fmla="*/ 59 h 64"/>
              <a:gd name="T16" fmla="*/ 64 w 64"/>
              <a:gd name="T17" fmla="*/ 54 h 64"/>
              <a:gd name="T18" fmla="*/ 64 w 64"/>
              <a:gd name="T19" fmla="*/ 10 h 64"/>
              <a:gd name="T20" fmla="*/ 60 w 64"/>
              <a:gd name="T21" fmla="*/ 5 h 64"/>
              <a:gd name="T22" fmla="*/ 32 w 64"/>
              <a:gd name="T23" fmla="*/ 4 h 64"/>
              <a:gd name="T24" fmla="*/ 60 w 64"/>
              <a:gd name="T25" fmla="*/ 10 h 64"/>
              <a:gd name="T26" fmla="*/ 32 w 64"/>
              <a:gd name="T27" fmla="*/ 16 h 64"/>
              <a:gd name="T28" fmla="*/ 4 w 64"/>
              <a:gd name="T29" fmla="*/ 10 h 64"/>
              <a:gd name="T30" fmla="*/ 32 w 64"/>
              <a:gd name="T31" fmla="*/ 4 h 64"/>
              <a:gd name="T32" fmla="*/ 32 w 64"/>
              <a:gd name="T33" fmla="*/ 20 h 64"/>
              <a:gd name="T34" fmla="*/ 60 w 64"/>
              <a:gd name="T35" fmla="*/ 15 h 64"/>
              <a:gd name="T36" fmla="*/ 60 w 64"/>
              <a:gd name="T37" fmla="*/ 24 h 64"/>
              <a:gd name="T38" fmla="*/ 60 w 64"/>
              <a:gd name="T39" fmla="*/ 24 h 64"/>
              <a:gd name="T40" fmla="*/ 32 w 64"/>
              <a:gd name="T41" fmla="*/ 30 h 64"/>
              <a:gd name="T42" fmla="*/ 4 w 64"/>
              <a:gd name="T43" fmla="*/ 24 h 64"/>
              <a:gd name="T44" fmla="*/ 4 w 64"/>
              <a:gd name="T45" fmla="*/ 24 h 64"/>
              <a:gd name="T46" fmla="*/ 4 w 64"/>
              <a:gd name="T47" fmla="*/ 15 h 64"/>
              <a:gd name="T48" fmla="*/ 32 w 64"/>
              <a:gd name="T49" fmla="*/ 20 h 64"/>
              <a:gd name="T50" fmla="*/ 60 w 64"/>
              <a:gd name="T51" fmla="*/ 54 h 64"/>
              <a:gd name="T52" fmla="*/ 60 w 64"/>
              <a:gd name="T53" fmla="*/ 54 h 64"/>
              <a:gd name="T54" fmla="*/ 32 w 64"/>
              <a:gd name="T55" fmla="*/ 60 h 64"/>
              <a:gd name="T56" fmla="*/ 4 w 64"/>
              <a:gd name="T57" fmla="*/ 54 h 64"/>
              <a:gd name="T58" fmla="*/ 4 w 64"/>
              <a:gd name="T59" fmla="*/ 54 h 64"/>
              <a:gd name="T60" fmla="*/ 4 w 64"/>
              <a:gd name="T61" fmla="*/ 43 h 64"/>
              <a:gd name="T62" fmla="*/ 32 w 64"/>
              <a:gd name="T63" fmla="*/ 48 h 64"/>
              <a:gd name="T64" fmla="*/ 60 w 64"/>
              <a:gd name="T65" fmla="*/ 43 h 64"/>
              <a:gd name="T66" fmla="*/ 60 w 64"/>
              <a:gd name="T67" fmla="*/ 54 h 64"/>
              <a:gd name="T68" fmla="*/ 60 w 64"/>
              <a:gd name="T69" fmla="*/ 38 h 64"/>
              <a:gd name="T70" fmla="*/ 60 w 64"/>
              <a:gd name="T71" fmla="*/ 38 h 64"/>
              <a:gd name="T72" fmla="*/ 32 w 64"/>
              <a:gd name="T73" fmla="*/ 44 h 64"/>
              <a:gd name="T74" fmla="*/ 4 w 64"/>
              <a:gd name="T75" fmla="*/ 38 h 64"/>
              <a:gd name="T76" fmla="*/ 4 w 64"/>
              <a:gd name="T77" fmla="*/ 38 h 64"/>
              <a:gd name="T78" fmla="*/ 4 w 64"/>
              <a:gd name="T79" fmla="*/ 29 h 64"/>
              <a:gd name="T80" fmla="*/ 32 w 64"/>
              <a:gd name="T81" fmla="*/ 34 h 64"/>
              <a:gd name="T82" fmla="*/ 60 w 64"/>
              <a:gd name="T83" fmla="*/ 29 h 64"/>
              <a:gd name="T84" fmla="*/ 60 w 64"/>
              <a:gd name="T8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4" h="64">
                <a:moveTo>
                  <a:pt x="60" y="5"/>
                </a:moveTo>
                <a:cubicBezTo>
                  <a:pt x="55" y="2"/>
                  <a:pt x="44" y="0"/>
                  <a:pt x="32" y="0"/>
                </a:cubicBezTo>
                <a:cubicBezTo>
                  <a:pt x="20" y="0"/>
                  <a:pt x="9" y="2"/>
                  <a:pt x="4" y="5"/>
                </a:cubicBezTo>
                <a:cubicBezTo>
                  <a:pt x="1" y="7"/>
                  <a:pt x="0" y="8"/>
                  <a:pt x="0" y="10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6"/>
                  <a:pt x="1" y="57"/>
                  <a:pt x="4" y="59"/>
                </a:cubicBezTo>
                <a:cubicBezTo>
                  <a:pt x="9" y="62"/>
                  <a:pt x="20" y="64"/>
                  <a:pt x="32" y="64"/>
                </a:cubicBezTo>
                <a:cubicBezTo>
                  <a:pt x="44" y="64"/>
                  <a:pt x="55" y="62"/>
                  <a:pt x="60" y="59"/>
                </a:cubicBezTo>
                <a:cubicBezTo>
                  <a:pt x="63" y="57"/>
                  <a:pt x="64" y="56"/>
                  <a:pt x="64" y="54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8"/>
                  <a:pt x="63" y="7"/>
                  <a:pt x="60" y="5"/>
                </a:cubicBezTo>
                <a:close/>
                <a:moveTo>
                  <a:pt x="32" y="4"/>
                </a:moveTo>
                <a:cubicBezTo>
                  <a:pt x="49" y="4"/>
                  <a:pt x="58" y="8"/>
                  <a:pt x="60" y="10"/>
                </a:cubicBezTo>
                <a:cubicBezTo>
                  <a:pt x="58" y="12"/>
                  <a:pt x="49" y="16"/>
                  <a:pt x="32" y="16"/>
                </a:cubicBezTo>
                <a:cubicBezTo>
                  <a:pt x="15" y="16"/>
                  <a:pt x="6" y="12"/>
                  <a:pt x="4" y="10"/>
                </a:cubicBezTo>
                <a:cubicBezTo>
                  <a:pt x="6" y="8"/>
                  <a:pt x="15" y="4"/>
                  <a:pt x="32" y="4"/>
                </a:cubicBezTo>
                <a:close/>
                <a:moveTo>
                  <a:pt x="32" y="20"/>
                </a:moveTo>
                <a:cubicBezTo>
                  <a:pt x="44" y="20"/>
                  <a:pt x="55" y="18"/>
                  <a:pt x="60" y="15"/>
                </a:cubicBezTo>
                <a:cubicBezTo>
                  <a:pt x="60" y="24"/>
                  <a:pt x="60" y="24"/>
                  <a:pt x="60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6"/>
                  <a:pt x="49" y="30"/>
                  <a:pt x="32" y="30"/>
                </a:cubicBezTo>
                <a:cubicBezTo>
                  <a:pt x="15" y="30"/>
                  <a:pt x="6" y="26"/>
                  <a:pt x="4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15"/>
                  <a:pt x="4" y="15"/>
                  <a:pt x="4" y="15"/>
                </a:cubicBezTo>
                <a:cubicBezTo>
                  <a:pt x="9" y="18"/>
                  <a:pt x="20" y="20"/>
                  <a:pt x="32" y="20"/>
                </a:cubicBezTo>
                <a:close/>
                <a:moveTo>
                  <a:pt x="60" y="54"/>
                </a:moveTo>
                <a:cubicBezTo>
                  <a:pt x="60" y="54"/>
                  <a:pt x="60" y="54"/>
                  <a:pt x="60" y="54"/>
                </a:cubicBezTo>
                <a:cubicBezTo>
                  <a:pt x="58" y="56"/>
                  <a:pt x="49" y="60"/>
                  <a:pt x="32" y="60"/>
                </a:cubicBezTo>
                <a:cubicBezTo>
                  <a:pt x="15" y="60"/>
                  <a:pt x="6" y="56"/>
                  <a:pt x="4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43"/>
                  <a:pt x="4" y="43"/>
                  <a:pt x="4" y="43"/>
                </a:cubicBezTo>
                <a:cubicBezTo>
                  <a:pt x="9" y="46"/>
                  <a:pt x="20" y="48"/>
                  <a:pt x="32" y="48"/>
                </a:cubicBezTo>
                <a:cubicBezTo>
                  <a:pt x="44" y="48"/>
                  <a:pt x="55" y="46"/>
                  <a:pt x="60" y="43"/>
                </a:cubicBezTo>
                <a:lnTo>
                  <a:pt x="60" y="54"/>
                </a:lnTo>
                <a:close/>
                <a:moveTo>
                  <a:pt x="60" y="38"/>
                </a:moveTo>
                <a:cubicBezTo>
                  <a:pt x="60" y="38"/>
                  <a:pt x="60" y="38"/>
                  <a:pt x="60" y="38"/>
                </a:cubicBezTo>
                <a:cubicBezTo>
                  <a:pt x="58" y="40"/>
                  <a:pt x="49" y="44"/>
                  <a:pt x="32" y="44"/>
                </a:cubicBezTo>
                <a:cubicBezTo>
                  <a:pt x="15" y="44"/>
                  <a:pt x="6" y="40"/>
                  <a:pt x="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29"/>
                  <a:pt x="4" y="29"/>
                  <a:pt x="4" y="29"/>
                </a:cubicBezTo>
                <a:cubicBezTo>
                  <a:pt x="9" y="32"/>
                  <a:pt x="20" y="34"/>
                  <a:pt x="32" y="34"/>
                </a:cubicBezTo>
                <a:cubicBezTo>
                  <a:pt x="44" y="34"/>
                  <a:pt x="55" y="32"/>
                  <a:pt x="60" y="29"/>
                </a:cubicBezTo>
                <a:lnTo>
                  <a:pt x="60" y="38"/>
                </a:lnTo>
                <a:close/>
              </a:path>
            </a:pathLst>
          </a:custGeom>
          <a:solidFill>
            <a:srgbClr val="00548A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013">
              <a:latin typeface="Meta Offc Pro Normal" panose="020B050403010102010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605047" y="5116679"/>
            <a:ext cx="1468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Meta Offc Pro Normal" panose="020B0504030101020102"/>
              </a:rPr>
              <a:t>Line of Credit On-Prem</a:t>
            </a:r>
            <a:endParaRPr lang="en-US" sz="1100" b="1" dirty="0">
              <a:latin typeface="Meta Offc Pro Normal" panose="020B0504030101020102"/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1652611" y="2319607"/>
            <a:ext cx="640079" cy="640080"/>
            <a:chOff x="938909" y="2232174"/>
            <a:chExt cx="640079" cy="640080"/>
          </a:xfrm>
        </p:grpSpPr>
        <p:sp>
          <p:nvSpPr>
            <p:cNvPr id="144" name="Oval 143">
              <a:extLst>
                <a:ext uri="{FF2B5EF4-FFF2-40B4-BE49-F238E27FC236}">
                  <a16:creationId xmlns="" xmlns:a16="http://schemas.microsoft.com/office/drawing/2014/main" id="{9E440C93-5939-3E44-B3CD-B0A005134775}"/>
                </a:ext>
              </a:extLst>
            </p:cNvPr>
            <p:cNvSpPr>
              <a:spLocks/>
            </p:cNvSpPr>
            <p:nvPr/>
          </p:nvSpPr>
          <p:spPr>
            <a:xfrm>
              <a:off x="938909" y="2232174"/>
              <a:ext cx="640079" cy="640080"/>
            </a:xfrm>
            <a:prstGeom prst="ellipse">
              <a:avLst/>
            </a:prstGeom>
            <a:solidFill>
              <a:srgbClr val="0054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Meta Offc Pro Normal" panose="020B0504030101020102"/>
              </a:endParaRPr>
            </a:p>
          </p:txBody>
        </p:sp>
        <p:sp>
          <p:nvSpPr>
            <p:cNvPr id="145" name="Freeform 32">
              <a:extLst>
                <a:ext uri="{FF2B5EF4-FFF2-40B4-BE49-F238E27FC236}">
                  <a16:creationId xmlns="" xmlns:a16="http://schemas.microsoft.com/office/drawing/2014/main" id="{0471267D-F7C8-C347-B8E2-2AB59E06CE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927" y="2392193"/>
              <a:ext cx="320040" cy="320041"/>
            </a:xfrm>
            <a:custGeom>
              <a:avLst/>
              <a:gdLst>
                <a:gd name="T0" fmla="*/ 144 w 144"/>
                <a:gd name="T1" fmla="*/ 24 h 176"/>
                <a:gd name="T2" fmla="*/ 72 w 144"/>
                <a:gd name="T3" fmla="*/ 0 h 176"/>
                <a:gd name="T4" fmla="*/ 0 w 144"/>
                <a:gd name="T5" fmla="*/ 24 h 176"/>
                <a:gd name="T6" fmla="*/ 0 w 144"/>
                <a:gd name="T7" fmla="*/ 56 h 176"/>
                <a:gd name="T8" fmla="*/ 4 w 144"/>
                <a:gd name="T9" fmla="*/ 64 h 176"/>
                <a:gd name="T10" fmla="*/ 0 w 144"/>
                <a:gd name="T11" fmla="*/ 72 h 176"/>
                <a:gd name="T12" fmla="*/ 0 w 144"/>
                <a:gd name="T13" fmla="*/ 104 h 176"/>
                <a:gd name="T14" fmla="*/ 4 w 144"/>
                <a:gd name="T15" fmla="*/ 112 h 176"/>
                <a:gd name="T16" fmla="*/ 0 w 144"/>
                <a:gd name="T17" fmla="*/ 120 h 176"/>
                <a:gd name="T18" fmla="*/ 0 w 144"/>
                <a:gd name="T19" fmla="*/ 152 h 176"/>
                <a:gd name="T20" fmla="*/ 72 w 144"/>
                <a:gd name="T21" fmla="*/ 176 h 176"/>
                <a:gd name="T22" fmla="*/ 144 w 144"/>
                <a:gd name="T23" fmla="*/ 152 h 176"/>
                <a:gd name="T24" fmla="*/ 144 w 144"/>
                <a:gd name="T25" fmla="*/ 120 h 176"/>
                <a:gd name="T26" fmla="*/ 140 w 144"/>
                <a:gd name="T27" fmla="*/ 112 h 176"/>
                <a:gd name="T28" fmla="*/ 144 w 144"/>
                <a:gd name="T29" fmla="*/ 104 h 176"/>
                <a:gd name="T30" fmla="*/ 144 w 144"/>
                <a:gd name="T31" fmla="*/ 72 h 176"/>
                <a:gd name="T32" fmla="*/ 140 w 144"/>
                <a:gd name="T33" fmla="*/ 64 h 176"/>
                <a:gd name="T34" fmla="*/ 144 w 144"/>
                <a:gd name="T35" fmla="*/ 56 h 176"/>
                <a:gd name="T36" fmla="*/ 144 w 144"/>
                <a:gd name="T37" fmla="*/ 24 h 176"/>
                <a:gd name="T38" fmla="*/ 136 w 144"/>
                <a:gd name="T39" fmla="*/ 152 h 176"/>
                <a:gd name="T40" fmla="*/ 72 w 144"/>
                <a:gd name="T41" fmla="*/ 168 h 176"/>
                <a:gd name="T42" fmla="*/ 8 w 144"/>
                <a:gd name="T43" fmla="*/ 152 h 176"/>
                <a:gd name="T44" fmla="*/ 8 w 144"/>
                <a:gd name="T45" fmla="*/ 131 h 176"/>
                <a:gd name="T46" fmla="*/ 72 w 144"/>
                <a:gd name="T47" fmla="*/ 144 h 176"/>
                <a:gd name="T48" fmla="*/ 136 w 144"/>
                <a:gd name="T49" fmla="*/ 131 h 176"/>
                <a:gd name="T50" fmla="*/ 136 w 144"/>
                <a:gd name="T51" fmla="*/ 152 h 176"/>
                <a:gd name="T52" fmla="*/ 72 w 144"/>
                <a:gd name="T53" fmla="*/ 136 h 176"/>
                <a:gd name="T54" fmla="*/ 8 w 144"/>
                <a:gd name="T55" fmla="*/ 120 h 176"/>
                <a:gd name="T56" fmla="*/ 10 w 144"/>
                <a:gd name="T57" fmla="*/ 116 h 176"/>
                <a:gd name="T58" fmla="*/ 72 w 144"/>
                <a:gd name="T59" fmla="*/ 128 h 176"/>
                <a:gd name="T60" fmla="*/ 134 w 144"/>
                <a:gd name="T61" fmla="*/ 116 h 176"/>
                <a:gd name="T62" fmla="*/ 136 w 144"/>
                <a:gd name="T63" fmla="*/ 120 h 176"/>
                <a:gd name="T64" fmla="*/ 72 w 144"/>
                <a:gd name="T65" fmla="*/ 136 h 176"/>
                <a:gd name="T66" fmla="*/ 136 w 144"/>
                <a:gd name="T67" fmla="*/ 104 h 176"/>
                <a:gd name="T68" fmla="*/ 72 w 144"/>
                <a:gd name="T69" fmla="*/ 120 h 176"/>
                <a:gd name="T70" fmla="*/ 8 w 144"/>
                <a:gd name="T71" fmla="*/ 104 h 176"/>
                <a:gd name="T72" fmla="*/ 8 w 144"/>
                <a:gd name="T73" fmla="*/ 83 h 176"/>
                <a:gd name="T74" fmla="*/ 72 w 144"/>
                <a:gd name="T75" fmla="*/ 96 h 176"/>
                <a:gd name="T76" fmla="*/ 136 w 144"/>
                <a:gd name="T77" fmla="*/ 83 h 176"/>
                <a:gd name="T78" fmla="*/ 136 w 144"/>
                <a:gd name="T79" fmla="*/ 104 h 176"/>
                <a:gd name="T80" fmla="*/ 72 w 144"/>
                <a:gd name="T81" fmla="*/ 88 h 176"/>
                <a:gd name="T82" fmla="*/ 8 w 144"/>
                <a:gd name="T83" fmla="*/ 72 h 176"/>
                <a:gd name="T84" fmla="*/ 10 w 144"/>
                <a:gd name="T85" fmla="*/ 68 h 176"/>
                <a:gd name="T86" fmla="*/ 72 w 144"/>
                <a:gd name="T87" fmla="*/ 80 h 176"/>
                <a:gd name="T88" fmla="*/ 134 w 144"/>
                <a:gd name="T89" fmla="*/ 68 h 176"/>
                <a:gd name="T90" fmla="*/ 136 w 144"/>
                <a:gd name="T91" fmla="*/ 72 h 176"/>
                <a:gd name="T92" fmla="*/ 72 w 144"/>
                <a:gd name="T93" fmla="*/ 88 h 176"/>
                <a:gd name="T94" fmla="*/ 136 w 144"/>
                <a:gd name="T95" fmla="*/ 56 h 176"/>
                <a:gd name="T96" fmla="*/ 72 w 144"/>
                <a:gd name="T97" fmla="*/ 72 h 176"/>
                <a:gd name="T98" fmla="*/ 8 w 144"/>
                <a:gd name="T99" fmla="*/ 56 h 176"/>
                <a:gd name="T100" fmla="*/ 8 w 144"/>
                <a:gd name="T101" fmla="*/ 35 h 176"/>
                <a:gd name="T102" fmla="*/ 72 w 144"/>
                <a:gd name="T103" fmla="*/ 48 h 176"/>
                <a:gd name="T104" fmla="*/ 136 w 144"/>
                <a:gd name="T105" fmla="*/ 35 h 176"/>
                <a:gd name="T106" fmla="*/ 136 w 144"/>
                <a:gd name="T107" fmla="*/ 56 h 176"/>
                <a:gd name="T108" fmla="*/ 72 w 144"/>
                <a:gd name="T109" fmla="*/ 40 h 176"/>
                <a:gd name="T110" fmla="*/ 8 w 144"/>
                <a:gd name="T111" fmla="*/ 24 h 176"/>
                <a:gd name="T112" fmla="*/ 72 w 144"/>
                <a:gd name="T113" fmla="*/ 8 h 176"/>
                <a:gd name="T114" fmla="*/ 136 w 144"/>
                <a:gd name="T115" fmla="*/ 24 h 176"/>
                <a:gd name="T116" fmla="*/ 72 w 144"/>
                <a:gd name="T117" fmla="*/ 4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" h="176">
                  <a:moveTo>
                    <a:pt x="144" y="24"/>
                  </a:moveTo>
                  <a:cubicBezTo>
                    <a:pt x="144" y="11"/>
                    <a:pt x="112" y="0"/>
                    <a:pt x="72" y="0"/>
                  </a:cubicBezTo>
                  <a:cubicBezTo>
                    <a:pt x="32" y="0"/>
                    <a:pt x="0" y="11"/>
                    <a:pt x="0" y="2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2" y="61"/>
                    <a:pt x="4" y="64"/>
                  </a:cubicBezTo>
                  <a:cubicBezTo>
                    <a:pt x="2" y="67"/>
                    <a:pt x="0" y="69"/>
                    <a:pt x="0" y="72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7"/>
                    <a:pt x="2" y="109"/>
                    <a:pt x="4" y="112"/>
                  </a:cubicBezTo>
                  <a:cubicBezTo>
                    <a:pt x="2" y="115"/>
                    <a:pt x="0" y="117"/>
                    <a:pt x="0" y="120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5"/>
                    <a:pt x="32" y="176"/>
                    <a:pt x="72" y="176"/>
                  </a:cubicBezTo>
                  <a:cubicBezTo>
                    <a:pt x="112" y="176"/>
                    <a:pt x="144" y="165"/>
                    <a:pt x="144" y="152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4" y="117"/>
                    <a:pt x="142" y="115"/>
                    <a:pt x="140" y="112"/>
                  </a:cubicBezTo>
                  <a:cubicBezTo>
                    <a:pt x="142" y="109"/>
                    <a:pt x="144" y="107"/>
                    <a:pt x="144" y="104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44" y="69"/>
                    <a:pt x="142" y="67"/>
                    <a:pt x="140" y="64"/>
                  </a:cubicBezTo>
                  <a:cubicBezTo>
                    <a:pt x="142" y="61"/>
                    <a:pt x="144" y="59"/>
                    <a:pt x="144" y="56"/>
                  </a:cubicBezTo>
                  <a:lnTo>
                    <a:pt x="144" y="24"/>
                  </a:lnTo>
                  <a:close/>
                  <a:moveTo>
                    <a:pt x="136" y="152"/>
                  </a:moveTo>
                  <a:cubicBezTo>
                    <a:pt x="136" y="161"/>
                    <a:pt x="107" y="168"/>
                    <a:pt x="72" y="168"/>
                  </a:cubicBezTo>
                  <a:cubicBezTo>
                    <a:pt x="37" y="168"/>
                    <a:pt x="8" y="161"/>
                    <a:pt x="8" y="152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20" y="139"/>
                    <a:pt x="44" y="144"/>
                    <a:pt x="72" y="144"/>
                  </a:cubicBezTo>
                  <a:cubicBezTo>
                    <a:pt x="100" y="144"/>
                    <a:pt x="124" y="139"/>
                    <a:pt x="136" y="131"/>
                  </a:cubicBezTo>
                  <a:lnTo>
                    <a:pt x="136" y="152"/>
                  </a:lnTo>
                  <a:close/>
                  <a:moveTo>
                    <a:pt x="72" y="136"/>
                  </a:moveTo>
                  <a:cubicBezTo>
                    <a:pt x="37" y="136"/>
                    <a:pt x="8" y="129"/>
                    <a:pt x="8" y="120"/>
                  </a:cubicBezTo>
                  <a:cubicBezTo>
                    <a:pt x="8" y="119"/>
                    <a:pt x="9" y="117"/>
                    <a:pt x="10" y="116"/>
                  </a:cubicBezTo>
                  <a:cubicBezTo>
                    <a:pt x="22" y="123"/>
                    <a:pt x="46" y="128"/>
                    <a:pt x="72" y="128"/>
                  </a:cubicBezTo>
                  <a:cubicBezTo>
                    <a:pt x="98" y="128"/>
                    <a:pt x="122" y="123"/>
                    <a:pt x="134" y="116"/>
                  </a:cubicBezTo>
                  <a:cubicBezTo>
                    <a:pt x="135" y="117"/>
                    <a:pt x="136" y="119"/>
                    <a:pt x="136" y="120"/>
                  </a:cubicBezTo>
                  <a:cubicBezTo>
                    <a:pt x="136" y="129"/>
                    <a:pt x="107" y="136"/>
                    <a:pt x="72" y="136"/>
                  </a:cubicBezTo>
                  <a:moveTo>
                    <a:pt x="136" y="104"/>
                  </a:moveTo>
                  <a:cubicBezTo>
                    <a:pt x="136" y="113"/>
                    <a:pt x="107" y="120"/>
                    <a:pt x="72" y="120"/>
                  </a:cubicBezTo>
                  <a:cubicBezTo>
                    <a:pt x="37" y="120"/>
                    <a:pt x="8" y="113"/>
                    <a:pt x="8" y="104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20" y="91"/>
                    <a:pt x="44" y="96"/>
                    <a:pt x="72" y="96"/>
                  </a:cubicBezTo>
                  <a:cubicBezTo>
                    <a:pt x="100" y="96"/>
                    <a:pt x="124" y="91"/>
                    <a:pt x="136" y="83"/>
                  </a:cubicBezTo>
                  <a:lnTo>
                    <a:pt x="136" y="104"/>
                  </a:lnTo>
                  <a:close/>
                  <a:moveTo>
                    <a:pt x="72" y="88"/>
                  </a:moveTo>
                  <a:cubicBezTo>
                    <a:pt x="37" y="88"/>
                    <a:pt x="8" y="81"/>
                    <a:pt x="8" y="72"/>
                  </a:cubicBezTo>
                  <a:cubicBezTo>
                    <a:pt x="8" y="71"/>
                    <a:pt x="9" y="69"/>
                    <a:pt x="10" y="68"/>
                  </a:cubicBezTo>
                  <a:cubicBezTo>
                    <a:pt x="22" y="75"/>
                    <a:pt x="46" y="80"/>
                    <a:pt x="72" y="80"/>
                  </a:cubicBezTo>
                  <a:cubicBezTo>
                    <a:pt x="98" y="80"/>
                    <a:pt x="122" y="75"/>
                    <a:pt x="134" y="68"/>
                  </a:cubicBezTo>
                  <a:cubicBezTo>
                    <a:pt x="135" y="69"/>
                    <a:pt x="136" y="71"/>
                    <a:pt x="136" y="72"/>
                  </a:cubicBezTo>
                  <a:cubicBezTo>
                    <a:pt x="136" y="81"/>
                    <a:pt x="107" y="88"/>
                    <a:pt x="72" y="88"/>
                  </a:cubicBezTo>
                  <a:moveTo>
                    <a:pt x="136" y="56"/>
                  </a:moveTo>
                  <a:cubicBezTo>
                    <a:pt x="136" y="65"/>
                    <a:pt x="107" y="72"/>
                    <a:pt x="72" y="72"/>
                  </a:cubicBezTo>
                  <a:cubicBezTo>
                    <a:pt x="37" y="72"/>
                    <a:pt x="8" y="65"/>
                    <a:pt x="8" y="56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20" y="43"/>
                    <a:pt x="44" y="48"/>
                    <a:pt x="72" y="48"/>
                  </a:cubicBezTo>
                  <a:cubicBezTo>
                    <a:pt x="100" y="48"/>
                    <a:pt x="124" y="43"/>
                    <a:pt x="136" y="35"/>
                  </a:cubicBezTo>
                  <a:lnTo>
                    <a:pt x="136" y="56"/>
                  </a:lnTo>
                  <a:close/>
                  <a:moveTo>
                    <a:pt x="72" y="40"/>
                  </a:moveTo>
                  <a:cubicBezTo>
                    <a:pt x="37" y="40"/>
                    <a:pt x="8" y="33"/>
                    <a:pt x="8" y="24"/>
                  </a:cubicBezTo>
                  <a:cubicBezTo>
                    <a:pt x="8" y="15"/>
                    <a:pt x="37" y="8"/>
                    <a:pt x="72" y="8"/>
                  </a:cubicBezTo>
                  <a:cubicBezTo>
                    <a:pt x="107" y="8"/>
                    <a:pt x="136" y="15"/>
                    <a:pt x="136" y="24"/>
                  </a:cubicBezTo>
                  <a:cubicBezTo>
                    <a:pt x="136" y="33"/>
                    <a:pt x="107" y="40"/>
                    <a:pt x="72" y="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>
                <a:latin typeface="Meta Offc Pro Normal" panose="020B0504030101020102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652611" y="4992725"/>
            <a:ext cx="640079" cy="640080"/>
            <a:chOff x="938909" y="4017919"/>
            <a:chExt cx="640079" cy="640080"/>
          </a:xfrm>
        </p:grpSpPr>
        <p:sp>
          <p:nvSpPr>
            <p:cNvPr id="147" name="Oval 146">
              <a:extLst>
                <a:ext uri="{FF2B5EF4-FFF2-40B4-BE49-F238E27FC236}">
                  <a16:creationId xmlns="" xmlns:a16="http://schemas.microsoft.com/office/drawing/2014/main" id="{9E440C93-5939-3E44-B3CD-B0A005134775}"/>
                </a:ext>
              </a:extLst>
            </p:cNvPr>
            <p:cNvSpPr>
              <a:spLocks/>
            </p:cNvSpPr>
            <p:nvPr/>
          </p:nvSpPr>
          <p:spPr>
            <a:xfrm>
              <a:off x="938909" y="4017919"/>
              <a:ext cx="640079" cy="640080"/>
            </a:xfrm>
            <a:prstGeom prst="ellipse">
              <a:avLst/>
            </a:prstGeom>
            <a:solidFill>
              <a:srgbClr val="0054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Meta Offc Pro Normal" panose="020B0504030101020102"/>
              </a:endParaRPr>
            </a:p>
          </p:txBody>
        </p:sp>
        <p:sp>
          <p:nvSpPr>
            <p:cNvPr id="148" name="Freeform 32">
              <a:extLst>
                <a:ext uri="{FF2B5EF4-FFF2-40B4-BE49-F238E27FC236}">
                  <a16:creationId xmlns="" xmlns:a16="http://schemas.microsoft.com/office/drawing/2014/main" id="{0471267D-F7C8-C347-B8E2-2AB59E06CE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929" y="4177940"/>
              <a:ext cx="320040" cy="320041"/>
            </a:xfrm>
            <a:custGeom>
              <a:avLst/>
              <a:gdLst>
                <a:gd name="T0" fmla="*/ 144 w 144"/>
                <a:gd name="T1" fmla="*/ 24 h 176"/>
                <a:gd name="T2" fmla="*/ 72 w 144"/>
                <a:gd name="T3" fmla="*/ 0 h 176"/>
                <a:gd name="T4" fmla="*/ 0 w 144"/>
                <a:gd name="T5" fmla="*/ 24 h 176"/>
                <a:gd name="T6" fmla="*/ 0 w 144"/>
                <a:gd name="T7" fmla="*/ 56 h 176"/>
                <a:gd name="T8" fmla="*/ 4 w 144"/>
                <a:gd name="T9" fmla="*/ 64 h 176"/>
                <a:gd name="T10" fmla="*/ 0 w 144"/>
                <a:gd name="T11" fmla="*/ 72 h 176"/>
                <a:gd name="T12" fmla="*/ 0 w 144"/>
                <a:gd name="T13" fmla="*/ 104 h 176"/>
                <a:gd name="T14" fmla="*/ 4 w 144"/>
                <a:gd name="T15" fmla="*/ 112 h 176"/>
                <a:gd name="T16" fmla="*/ 0 w 144"/>
                <a:gd name="T17" fmla="*/ 120 h 176"/>
                <a:gd name="T18" fmla="*/ 0 w 144"/>
                <a:gd name="T19" fmla="*/ 152 h 176"/>
                <a:gd name="T20" fmla="*/ 72 w 144"/>
                <a:gd name="T21" fmla="*/ 176 h 176"/>
                <a:gd name="T22" fmla="*/ 144 w 144"/>
                <a:gd name="T23" fmla="*/ 152 h 176"/>
                <a:gd name="T24" fmla="*/ 144 w 144"/>
                <a:gd name="T25" fmla="*/ 120 h 176"/>
                <a:gd name="T26" fmla="*/ 140 w 144"/>
                <a:gd name="T27" fmla="*/ 112 h 176"/>
                <a:gd name="T28" fmla="*/ 144 w 144"/>
                <a:gd name="T29" fmla="*/ 104 h 176"/>
                <a:gd name="T30" fmla="*/ 144 w 144"/>
                <a:gd name="T31" fmla="*/ 72 h 176"/>
                <a:gd name="T32" fmla="*/ 140 w 144"/>
                <a:gd name="T33" fmla="*/ 64 h 176"/>
                <a:gd name="T34" fmla="*/ 144 w 144"/>
                <a:gd name="T35" fmla="*/ 56 h 176"/>
                <a:gd name="T36" fmla="*/ 144 w 144"/>
                <a:gd name="T37" fmla="*/ 24 h 176"/>
                <a:gd name="T38" fmla="*/ 136 w 144"/>
                <a:gd name="T39" fmla="*/ 152 h 176"/>
                <a:gd name="T40" fmla="*/ 72 w 144"/>
                <a:gd name="T41" fmla="*/ 168 h 176"/>
                <a:gd name="T42" fmla="*/ 8 w 144"/>
                <a:gd name="T43" fmla="*/ 152 h 176"/>
                <a:gd name="T44" fmla="*/ 8 w 144"/>
                <a:gd name="T45" fmla="*/ 131 h 176"/>
                <a:gd name="T46" fmla="*/ 72 w 144"/>
                <a:gd name="T47" fmla="*/ 144 h 176"/>
                <a:gd name="T48" fmla="*/ 136 w 144"/>
                <a:gd name="T49" fmla="*/ 131 h 176"/>
                <a:gd name="T50" fmla="*/ 136 w 144"/>
                <a:gd name="T51" fmla="*/ 152 h 176"/>
                <a:gd name="T52" fmla="*/ 72 w 144"/>
                <a:gd name="T53" fmla="*/ 136 h 176"/>
                <a:gd name="T54" fmla="*/ 8 w 144"/>
                <a:gd name="T55" fmla="*/ 120 h 176"/>
                <a:gd name="T56" fmla="*/ 10 w 144"/>
                <a:gd name="T57" fmla="*/ 116 h 176"/>
                <a:gd name="T58" fmla="*/ 72 w 144"/>
                <a:gd name="T59" fmla="*/ 128 h 176"/>
                <a:gd name="T60" fmla="*/ 134 w 144"/>
                <a:gd name="T61" fmla="*/ 116 h 176"/>
                <a:gd name="T62" fmla="*/ 136 w 144"/>
                <a:gd name="T63" fmla="*/ 120 h 176"/>
                <a:gd name="T64" fmla="*/ 72 w 144"/>
                <a:gd name="T65" fmla="*/ 136 h 176"/>
                <a:gd name="T66" fmla="*/ 136 w 144"/>
                <a:gd name="T67" fmla="*/ 104 h 176"/>
                <a:gd name="T68" fmla="*/ 72 w 144"/>
                <a:gd name="T69" fmla="*/ 120 h 176"/>
                <a:gd name="T70" fmla="*/ 8 w 144"/>
                <a:gd name="T71" fmla="*/ 104 h 176"/>
                <a:gd name="T72" fmla="*/ 8 w 144"/>
                <a:gd name="T73" fmla="*/ 83 h 176"/>
                <a:gd name="T74" fmla="*/ 72 w 144"/>
                <a:gd name="T75" fmla="*/ 96 h 176"/>
                <a:gd name="T76" fmla="*/ 136 w 144"/>
                <a:gd name="T77" fmla="*/ 83 h 176"/>
                <a:gd name="T78" fmla="*/ 136 w 144"/>
                <a:gd name="T79" fmla="*/ 104 h 176"/>
                <a:gd name="T80" fmla="*/ 72 w 144"/>
                <a:gd name="T81" fmla="*/ 88 h 176"/>
                <a:gd name="T82" fmla="*/ 8 w 144"/>
                <a:gd name="T83" fmla="*/ 72 h 176"/>
                <a:gd name="T84" fmla="*/ 10 w 144"/>
                <a:gd name="T85" fmla="*/ 68 h 176"/>
                <a:gd name="T86" fmla="*/ 72 w 144"/>
                <a:gd name="T87" fmla="*/ 80 h 176"/>
                <a:gd name="T88" fmla="*/ 134 w 144"/>
                <a:gd name="T89" fmla="*/ 68 h 176"/>
                <a:gd name="T90" fmla="*/ 136 w 144"/>
                <a:gd name="T91" fmla="*/ 72 h 176"/>
                <a:gd name="T92" fmla="*/ 72 w 144"/>
                <a:gd name="T93" fmla="*/ 88 h 176"/>
                <a:gd name="T94" fmla="*/ 136 w 144"/>
                <a:gd name="T95" fmla="*/ 56 h 176"/>
                <a:gd name="T96" fmla="*/ 72 w 144"/>
                <a:gd name="T97" fmla="*/ 72 h 176"/>
                <a:gd name="T98" fmla="*/ 8 w 144"/>
                <a:gd name="T99" fmla="*/ 56 h 176"/>
                <a:gd name="T100" fmla="*/ 8 w 144"/>
                <a:gd name="T101" fmla="*/ 35 h 176"/>
                <a:gd name="T102" fmla="*/ 72 w 144"/>
                <a:gd name="T103" fmla="*/ 48 h 176"/>
                <a:gd name="T104" fmla="*/ 136 w 144"/>
                <a:gd name="T105" fmla="*/ 35 h 176"/>
                <a:gd name="T106" fmla="*/ 136 w 144"/>
                <a:gd name="T107" fmla="*/ 56 h 176"/>
                <a:gd name="T108" fmla="*/ 72 w 144"/>
                <a:gd name="T109" fmla="*/ 40 h 176"/>
                <a:gd name="T110" fmla="*/ 8 w 144"/>
                <a:gd name="T111" fmla="*/ 24 h 176"/>
                <a:gd name="T112" fmla="*/ 72 w 144"/>
                <a:gd name="T113" fmla="*/ 8 h 176"/>
                <a:gd name="T114" fmla="*/ 136 w 144"/>
                <a:gd name="T115" fmla="*/ 24 h 176"/>
                <a:gd name="T116" fmla="*/ 72 w 144"/>
                <a:gd name="T117" fmla="*/ 4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" h="176">
                  <a:moveTo>
                    <a:pt x="144" y="24"/>
                  </a:moveTo>
                  <a:cubicBezTo>
                    <a:pt x="144" y="11"/>
                    <a:pt x="112" y="0"/>
                    <a:pt x="72" y="0"/>
                  </a:cubicBezTo>
                  <a:cubicBezTo>
                    <a:pt x="32" y="0"/>
                    <a:pt x="0" y="11"/>
                    <a:pt x="0" y="2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2" y="61"/>
                    <a:pt x="4" y="64"/>
                  </a:cubicBezTo>
                  <a:cubicBezTo>
                    <a:pt x="2" y="67"/>
                    <a:pt x="0" y="69"/>
                    <a:pt x="0" y="72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7"/>
                    <a:pt x="2" y="109"/>
                    <a:pt x="4" y="112"/>
                  </a:cubicBezTo>
                  <a:cubicBezTo>
                    <a:pt x="2" y="115"/>
                    <a:pt x="0" y="117"/>
                    <a:pt x="0" y="120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5"/>
                    <a:pt x="32" y="176"/>
                    <a:pt x="72" y="176"/>
                  </a:cubicBezTo>
                  <a:cubicBezTo>
                    <a:pt x="112" y="176"/>
                    <a:pt x="144" y="165"/>
                    <a:pt x="144" y="152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4" y="117"/>
                    <a:pt x="142" y="115"/>
                    <a:pt x="140" y="112"/>
                  </a:cubicBezTo>
                  <a:cubicBezTo>
                    <a:pt x="142" y="109"/>
                    <a:pt x="144" y="107"/>
                    <a:pt x="144" y="104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44" y="69"/>
                    <a:pt x="142" y="67"/>
                    <a:pt x="140" y="64"/>
                  </a:cubicBezTo>
                  <a:cubicBezTo>
                    <a:pt x="142" y="61"/>
                    <a:pt x="144" y="59"/>
                    <a:pt x="144" y="56"/>
                  </a:cubicBezTo>
                  <a:lnTo>
                    <a:pt x="144" y="24"/>
                  </a:lnTo>
                  <a:close/>
                  <a:moveTo>
                    <a:pt x="136" y="152"/>
                  </a:moveTo>
                  <a:cubicBezTo>
                    <a:pt x="136" y="161"/>
                    <a:pt x="107" y="168"/>
                    <a:pt x="72" y="168"/>
                  </a:cubicBezTo>
                  <a:cubicBezTo>
                    <a:pt x="37" y="168"/>
                    <a:pt x="8" y="161"/>
                    <a:pt x="8" y="152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20" y="139"/>
                    <a:pt x="44" y="144"/>
                    <a:pt x="72" y="144"/>
                  </a:cubicBezTo>
                  <a:cubicBezTo>
                    <a:pt x="100" y="144"/>
                    <a:pt x="124" y="139"/>
                    <a:pt x="136" y="131"/>
                  </a:cubicBezTo>
                  <a:lnTo>
                    <a:pt x="136" y="152"/>
                  </a:lnTo>
                  <a:close/>
                  <a:moveTo>
                    <a:pt x="72" y="136"/>
                  </a:moveTo>
                  <a:cubicBezTo>
                    <a:pt x="37" y="136"/>
                    <a:pt x="8" y="129"/>
                    <a:pt x="8" y="120"/>
                  </a:cubicBezTo>
                  <a:cubicBezTo>
                    <a:pt x="8" y="119"/>
                    <a:pt x="9" y="117"/>
                    <a:pt x="10" y="116"/>
                  </a:cubicBezTo>
                  <a:cubicBezTo>
                    <a:pt x="22" y="123"/>
                    <a:pt x="46" y="128"/>
                    <a:pt x="72" y="128"/>
                  </a:cubicBezTo>
                  <a:cubicBezTo>
                    <a:pt x="98" y="128"/>
                    <a:pt x="122" y="123"/>
                    <a:pt x="134" y="116"/>
                  </a:cubicBezTo>
                  <a:cubicBezTo>
                    <a:pt x="135" y="117"/>
                    <a:pt x="136" y="119"/>
                    <a:pt x="136" y="120"/>
                  </a:cubicBezTo>
                  <a:cubicBezTo>
                    <a:pt x="136" y="129"/>
                    <a:pt x="107" y="136"/>
                    <a:pt x="72" y="136"/>
                  </a:cubicBezTo>
                  <a:moveTo>
                    <a:pt x="136" y="104"/>
                  </a:moveTo>
                  <a:cubicBezTo>
                    <a:pt x="136" y="113"/>
                    <a:pt x="107" y="120"/>
                    <a:pt x="72" y="120"/>
                  </a:cubicBezTo>
                  <a:cubicBezTo>
                    <a:pt x="37" y="120"/>
                    <a:pt x="8" y="113"/>
                    <a:pt x="8" y="104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20" y="91"/>
                    <a:pt x="44" y="96"/>
                    <a:pt x="72" y="96"/>
                  </a:cubicBezTo>
                  <a:cubicBezTo>
                    <a:pt x="100" y="96"/>
                    <a:pt x="124" y="91"/>
                    <a:pt x="136" y="83"/>
                  </a:cubicBezTo>
                  <a:lnTo>
                    <a:pt x="136" y="104"/>
                  </a:lnTo>
                  <a:close/>
                  <a:moveTo>
                    <a:pt x="72" y="88"/>
                  </a:moveTo>
                  <a:cubicBezTo>
                    <a:pt x="37" y="88"/>
                    <a:pt x="8" y="81"/>
                    <a:pt x="8" y="72"/>
                  </a:cubicBezTo>
                  <a:cubicBezTo>
                    <a:pt x="8" y="71"/>
                    <a:pt x="9" y="69"/>
                    <a:pt x="10" y="68"/>
                  </a:cubicBezTo>
                  <a:cubicBezTo>
                    <a:pt x="22" y="75"/>
                    <a:pt x="46" y="80"/>
                    <a:pt x="72" y="80"/>
                  </a:cubicBezTo>
                  <a:cubicBezTo>
                    <a:pt x="98" y="80"/>
                    <a:pt x="122" y="75"/>
                    <a:pt x="134" y="68"/>
                  </a:cubicBezTo>
                  <a:cubicBezTo>
                    <a:pt x="135" y="69"/>
                    <a:pt x="136" y="71"/>
                    <a:pt x="136" y="72"/>
                  </a:cubicBezTo>
                  <a:cubicBezTo>
                    <a:pt x="136" y="81"/>
                    <a:pt x="107" y="88"/>
                    <a:pt x="72" y="88"/>
                  </a:cubicBezTo>
                  <a:moveTo>
                    <a:pt x="136" y="56"/>
                  </a:moveTo>
                  <a:cubicBezTo>
                    <a:pt x="136" y="65"/>
                    <a:pt x="107" y="72"/>
                    <a:pt x="72" y="72"/>
                  </a:cubicBezTo>
                  <a:cubicBezTo>
                    <a:pt x="37" y="72"/>
                    <a:pt x="8" y="65"/>
                    <a:pt x="8" y="56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20" y="43"/>
                    <a:pt x="44" y="48"/>
                    <a:pt x="72" y="48"/>
                  </a:cubicBezTo>
                  <a:cubicBezTo>
                    <a:pt x="100" y="48"/>
                    <a:pt x="124" y="43"/>
                    <a:pt x="136" y="35"/>
                  </a:cubicBezTo>
                  <a:lnTo>
                    <a:pt x="136" y="56"/>
                  </a:lnTo>
                  <a:close/>
                  <a:moveTo>
                    <a:pt x="72" y="40"/>
                  </a:moveTo>
                  <a:cubicBezTo>
                    <a:pt x="37" y="40"/>
                    <a:pt x="8" y="33"/>
                    <a:pt x="8" y="24"/>
                  </a:cubicBezTo>
                  <a:cubicBezTo>
                    <a:pt x="8" y="15"/>
                    <a:pt x="37" y="8"/>
                    <a:pt x="72" y="8"/>
                  </a:cubicBezTo>
                  <a:cubicBezTo>
                    <a:pt x="107" y="8"/>
                    <a:pt x="136" y="15"/>
                    <a:pt x="136" y="24"/>
                  </a:cubicBezTo>
                  <a:cubicBezTo>
                    <a:pt x="136" y="33"/>
                    <a:pt x="107" y="40"/>
                    <a:pt x="72" y="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>
                <a:latin typeface="Meta Offc Pro Normal" panose="020B0504030101020102"/>
              </a:endParaRPr>
            </a:p>
          </p:txBody>
        </p:sp>
      </p:grpSp>
      <p:cxnSp>
        <p:nvCxnSpPr>
          <p:cNvPr id="149" name="Straight Connector 148"/>
          <p:cNvCxnSpPr/>
          <p:nvPr/>
        </p:nvCxnSpPr>
        <p:spPr>
          <a:xfrm>
            <a:off x="2472304" y="3348885"/>
            <a:ext cx="0" cy="195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rot="16200000" flipH="1">
            <a:off x="1808522" y="4987200"/>
            <a:ext cx="1537728" cy="210165"/>
          </a:xfrm>
          <a:prstGeom prst="bentConnector3">
            <a:avLst>
              <a:gd name="adj1" fmla="val 995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2472304" y="2569675"/>
            <a:ext cx="0" cy="195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9123268" y="2848052"/>
            <a:ext cx="900303" cy="179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Meta Offc Pro Normal" panose="020B0504030101020102"/>
              </a:rPr>
              <a:t>Teradata</a:t>
            </a:r>
            <a:r>
              <a:rPr lang="en-US" sz="1000" dirty="0" smtClean="0">
                <a:latin typeface="Meta Offc Pro Normal" panose="020B0504030101020102"/>
              </a:rPr>
              <a:t> </a:t>
            </a:r>
            <a:endParaRPr lang="en-US" sz="1000" dirty="0">
              <a:latin typeface="Meta Offc Pro Normal" panose="020B0504030101020102"/>
            </a:endParaRPr>
          </a:p>
        </p:txBody>
      </p:sp>
      <p:sp>
        <p:nvSpPr>
          <p:cNvPr id="163" name="Rectangle 162"/>
          <p:cNvSpPr/>
          <p:nvPr/>
        </p:nvSpPr>
        <p:spPr>
          <a:xfrm rot="16200000">
            <a:off x="3041601" y="5959657"/>
            <a:ext cx="885131" cy="182880"/>
          </a:xfrm>
          <a:prstGeom prst="rect">
            <a:avLst/>
          </a:prstGeom>
          <a:solidFill>
            <a:srgbClr val="0054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Meta Offc Pro Normal" panose="020B0504030101020102"/>
              </a:rPr>
              <a:t>Data Extract</a:t>
            </a:r>
            <a:endParaRPr lang="en-US" sz="1000" dirty="0">
              <a:latin typeface="Meta Offc Pro Normal" panose="020B0504030101020102"/>
            </a:endParaRPr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7249088" y="2522231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9109456" y="6419503"/>
            <a:ext cx="900303" cy="179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Meta Offc Pro Normal" panose="020B0504030101020102"/>
              </a:rPr>
              <a:t>Teradata</a:t>
            </a:r>
            <a:r>
              <a:rPr lang="en-US" sz="1000" dirty="0" smtClean="0">
                <a:latin typeface="Meta Offc Pro Normal" panose="020B0504030101020102"/>
              </a:rPr>
              <a:t> </a:t>
            </a:r>
            <a:endParaRPr lang="en-US" sz="1000" dirty="0">
              <a:latin typeface="Meta Offc Pro Normal" panose="020B0504030101020102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6457123" y="4675004"/>
            <a:ext cx="900303" cy="179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Meta Offc Pro Normal" panose="020B0504030101020102"/>
              </a:rPr>
              <a:t>S3</a:t>
            </a:r>
            <a:r>
              <a:rPr lang="en-US" sz="1000" dirty="0" smtClean="0">
                <a:latin typeface="Meta Offc Pro Normal" panose="020B0504030101020102"/>
              </a:rPr>
              <a:t> </a:t>
            </a:r>
            <a:endParaRPr lang="en-US" sz="1000" dirty="0">
              <a:latin typeface="Meta Offc Pro Normal" panose="020B0504030101020102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695794" y="4682955"/>
            <a:ext cx="1070261" cy="205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Meta Offc Pro Normal" panose="020B0504030101020102"/>
              </a:rPr>
              <a:t>UDL</a:t>
            </a:r>
            <a:endParaRPr lang="en-US" sz="1000" dirty="0">
              <a:latin typeface="Meta Offc Pro Normal" panose="020B0504030101020102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292690" y="2569675"/>
            <a:ext cx="414848" cy="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7" idx="6"/>
          </p:cNvCxnSpPr>
          <p:nvPr/>
        </p:nvCxnSpPr>
        <p:spPr>
          <a:xfrm>
            <a:off x="2292690" y="5312765"/>
            <a:ext cx="179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865" y="2279431"/>
            <a:ext cx="1159018" cy="323725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85270" y="5894374"/>
            <a:ext cx="1159018" cy="323725"/>
          </a:xfrm>
          <a:prstGeom prst="rect">
            <a:avLst/>
          </a:prstGeom>
        </p:spPr>
      </p:pic>
      <p:cxnSp>
        <p:nvCxnSpPr>
          <p:cNvPr id="154" name="Straight Arrow Connector 153"/>
          <p:cNvCxnSpPr/>
          <p:nvPr/>
        </p:nvCxnSpPr>
        <p:spPr>
          <a:xfrm flipH="1">
            <a:off x="7238034" y="5984169"/>
            <a:ext cx="365760" cy="0"/>
          </a:xfrm>
          <a:prstGeom prst="straightConnector1">
            <a:avLst/>
          </a:prstGeom>
          <a:ln>
            <a:solidFill>
              <a:srgbClr val="FF6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7249088" y="2432574"/>
            <a:ext cx="365760" cy="0"/>
          </a:xfrm>
          <a:prstGeom prst="straightConnector1">
            <a:avLst/>
          </a:prstGeom>
          <a:ln>
            <a:solidFill>
              <a:srgbClr val="FF6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189" y="3208879"/>
            <a:ext cx="1046684" cy="49477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3" name="Triangle 81">
            <a:extLst>
              <a:ext uri="{FF2B5EF4-FFF2-40B4-BE49-F238E27FC236}">
                <a16:creationId xmlns="" xmlns:a16="http://schemas.microsoft.com/office/drawing/2014/main" id="{4EB215AF-B018-3444-8CD1-B5AE4F270136}"/>
              </a:ext>
            </a:extLst>
          </p:cNvPr>
          <p:cNvSpPr>
            <a:spLocks noChangeAspect="1"/>
          </p:cNvSpPr>
          <p:nvPr/>
        </p:nvSpPr>
        <p:spPr>
          <a:xfrm rot="10800000">
            <a:off x="4256375" y="3070277"/>
            <a:ext cx="266932" cy="219456"/>
          </a:xfrm>
          <a:prstGeom prst="triangle">
            <a:avLst/>
          </a:prstGeom>
          <a:solidFill>
            <a:srgbClr val="005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Meta Offc Pro Normal" panose="020B0504030101020102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529" y="5857152"/>
            <a:ext cx="1159018" cy="32372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82" y="3775373"/>
            <a:ext cx="732065" cy="36576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952269" y="4180235"/>
            <a:ext cx="1012767" cy="320040"/>
          </a:xfrm>
          <a:prstGeom prst="rect">
            <a:avLst/>
          </a:prstGeom>
          <a:noFill/>
        </p:spPr>
      </p:pic>
      <p:pic>
        <p:nvPicPr>
          <p:cNvPr id="78" name="Picture 77">
            <a:extLst>
              <a:ext uri="{FF2B5EF4-FFF2-40B4-BE49-F238E27FC236}">
                <a16:creationId xmlns="" xmlns:a16="http://schemas.microsoft.com/office/drawing/2014/main" id="{51D5288A-8F6A-984C-95F7-7562444F5A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64748" y="4433670"/>
            <a:ext cx="1015521" cy="388812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79" name="Picture 78">
            <a:extLst>
              <a:ext uri="{FF2B5EF4-FFF2-40B4-BE49-F238E27FC236}">
                <a16:creationId xmlns="" xmlns:a16="http://schemas.microsoft.com/office/drawing/2014/main" id="{1FA90521-312A-3B49-82B4-7993C5AA7F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64748" y="4080732"/>
            <a:ext cx="1015521" cy="285750"/>
          </a:xfrm>
          <a:prstGeom prst="rect">
            <a:avLst/>
          </a:prstGeom>
        </p:spPr>
      </p:pic>
      <p:cxnSp>
        <p:nvCxnSpPr>
          <p:cNvPr id="80" name="Straight Arrow Connector 79"/>
          <p:cNvCxnSpPr/>
          <p:nvPr/>
        </p:nvCxnSpPr>
        <p:spPr>
          <a:xfrm>
            <a:off x="10039785" y="4287052"/>
            <a:ext cx="258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0400725" y="1967913"/>
            <a:ext cx="1074981" cy="165367"/>
          </a:xfrm>
          <a:prstGeom prst="rect">
            <a:avLst/>
          </a:prstGeom>
          <a:solidFill>
            <a:srgbClr val="0054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Meta Offc Pro Normal" panose="020B0504030101020102"/>
              </a:rPr>
              <a:t>De-Tokenization</a:t>
            </a:r>
            <a:endParaRPr lang="en-US" sz="1000" dirty="0">
              <a:latin typeface="Meta Offc Pro Normal" panose="020B0504030101020102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397175" y="5503678"/>
            <a:ext cx="1074981" cy="165367"/>
          </a:xfrm>
          <a:prstGeom prst="rect">
            <a:avLst/>
          </a:prstGeom>
          <a:solidFill>
            <a:srgbClr val="0054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Meta Offc Pro Normal" panose="020B0504030101020102"/>
              </a:rPr>
              <a:t>De-Tokenization</a:t>
            </a:r>
            <a:endParaRPr lang="en-US" sz="1000" dirty="0">
              <a:latin typeface="Meta Offc Pro Normal" panose="020B0504030101020102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B252DE1F-C2E6-294B-9214-508DD46E3D8B}"/>
              </a:ext>
            </a:extLst>
          </p:cNvPr>
          <p:cNvSpPr/>
          <p:nvPr/>
        </p:nvSpPr>
        <p:spPr>
          <a:xfrm>
            <a:off x="154757" y="6209394"/>
            <a:ext cx="274320" cy="137160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B252DE1F-C2E6-294B-9214-508DD46E3D8B}"/>
              </a:ext>
            </a:extLst>
          </p:cNvPr>
          <p:cNvSpPr/>
          <p:nvPr/>
        </p:nvSpPr>
        <p:spPr>
          <a:xfrm>
            <a:off x="157538" y="6494407"/>
            <a:ext cx="274320" cy="137160"/>
          </a:xfrm>
          <a:prstGeom prst="rect">
            <a:avLst/>
          </a:prstGeom>
          <a:noFill/>
          <a:ln w="381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427689" y="6170017"/>
            <a:ext cx="793807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dirty="0" smtClean="0">
                <a:latin typeface="Meta Offc Pro" panose="020B0504030101020102" pitchFamily="34" charset="0"/>
              </a:rPr>
              <a:t>AWS Cloud</a:t>
            </a:r>
            <a:endParaRPr lang="en-US" sz="1000" dirty="0">
              <a:latin typeface="Meta Offc Pro" panose="020B0504030101020102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27689" y="6433019"/>
            <a:ext cx="663964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dirty="0" smtClean="0">
                <a:latin typeface="Meta Offc Pro" panose="020B0504030101020102" pitchFamily="34" charset="0"/>
              </a:rPr>
              <a:t>On-</a:t>
            </a:r>
            <a:r>
              <a:rPr lang="en-US" sz="1000" dirty="0" err="1" smtClean="0">
                <a:latin typeface="Meta Offc Pro" panose="020B0504030101020102" pitchFamily="34" charset="0"/>
              </a:rPr>
              <a:t>Prem</a:t>
            </a:r>
            <a:endParaRPr lang="en-US" sz="1000" dirty="0">
              <a:latin typeface="Meta Offc Pro" panose="020B0504030101020102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347692" y="508070"/>
            <a:ext cx="1352698" cy="338554"/>
          </a:xfrm>
          <a:prstGeom prst="rect">
            <a:avLst/>
          </a:prstGeom>
          <a:noFill/>
          <a:ln>
            <a:solidFill>
              <a:srgbClr val="00548A"/>
            </a:solidFill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sz="1600" dirty="0" smtClean="0">
                <a:solidFill>
                  <a:srgbClr val="FF6000"/>
                </a:solidFill>
                <a:latin typeface="Meta Offc Pro" panose="020B0504030101020102" pitchFamily="34" charset="0"/>
              </a:rPr>
              <a:t>Current State</a:t>
            </a:r>
            <a:endParaRPr lang="en-US" sz="1600" dirty="0">
              <a:solidFill>
                <a:srgbClr val="FF6000"/>
              </a:solidFill>
              <a:latin typeface="Meta Offc Pro" panose="020B0504030101020102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166810" y="2848052"/>
            <a:ext cx="885131" cy="182880"/>
          </a:xfrm>
          <a:prstGeom prst="rect">
            <a:avLst/>
          </a:prstGeom>
          <a:solidFill>
            <a:srgbClr val="0054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Meta Offc Pro Normal" panose="020B0504030101020102"/>
              </a:rPr>
              <a:t>Data Stage</a:t>
            </a:r>
            <a:endParaRPr lang="en-US" sz="1000" dirty="0">
              <a:latin typeface="Meta Offc Pro Normal" panose="020B0504030101020102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29" y="2175763"/>
            <a:ext cx="1272406" cy="615671"/>
          </a:xfrm>
          <a:prstGeom prst="rect">
            <a:avLst/>
          </a:prstGeom>
        </p:spPr>
      </p:pic>
      <p:sp>
        <p:nvSpPr>
          <p:cNvPr id="63" name="Freeform 33">
            <a:extLst>
              <a:ext uri="{FF2B5EF4-FFF2-40B4-BE49-F238E27FC236}">
                <a16:creationId xmlns:a16="http://schemas.microsoft.com/office/drawing/2014/main" xmlns="" id="{9B2F96D1-0506-AF4B-845B-232A3C531D1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87235" y="2151354"/>
            <a:ext cx="640080" cy="640080"/>
          </a:xfrm>
          <a:custGeom>
            <a:avLst/>
            <a:gdLst>
              <a:gd name="T0" fmla="*/ 82 w 326"/>
              <a:gd name="T1" fmla="*/ 103 h 326"/>
              <a:gd name="T2" fmla="*/ 86 w 326"/>
              <a:gd name="T3" fmla="*/ 99 h 326"/>
              <a:gd name="T4" fmla="*/ 90 w 326"/>
              <a:gd name="T5" fmla="*/ 103 h 326"/>
              <a:gd name="T6" fmla="*/ 86 w 326"/>
              <a:gd name="T7" fmla="*/ 107 h 326"/>
              <a:gd name="T8" fmla="*/ 82 w 326"/>
              <a:gd name="T9" fmla="*/ 103 h 326"/>
              <a:gd name="T10" fmla="*/ 166 w 326"/>
              <a:gd name="T11" fmla="*/ 154 h 326"/>
              <a:gd name="T12" fmla="*/ 170 w 326"/>
              <a:gd name="T13" fmla="*/ 150 h 326"/>
              <a:gd name="T14" fmla="*/ 166 w 326"/>
              <a:gd name="T15" fmla="*/ 146 h 326"/>
              <a:gd name="T16" fmla="*/ 162 w 326"/>
              <a:gd name="T17" fmla="*/ 150 h 326"/>
              <a:gd name="T18" fmla="*/ 166 w 326"/>
              <a:gd name="T19" fmla="*/ 154 h 326"/>
              <a:gd name="T20" fmla="*/ 113 w 326"/>
              <a:gd name="T21" fmla="*/ 107 h 326"/>
              <a:gd name="T22" fmla="*/ 116 w 326"/>
              <a:gd name="T23" fmla="*/ 103 h 326"/>
              <a:gd name="T24" fmla="*/ 113 w 326"/>
              <a:gd name="T25" fmla="*/ 99 h 326"/>
              <a:gd name="T26" fmla="*/ 109 w 326"/>
              <a:gd name="T27" fmla="*/ 103 h 326"/>
              <a:gd name="T28" fmla="*/ 113 w 326"/>
              <a:gd name="T29" fmla="*/ 107 h 326"/>
              <a:gd name="T30" fmla="*/ 99 w 326"/>
              <a:gd name="T31" fmla="*/ 107 h 326"/>
              <a:gd name="T32" fmla="*/ 103 w 326"/>
              <a:gd name="T33" fmla="*/ 103 h 326"/>
              <a:gd name="T34" fmla="*/ 99 w 326"/>
              <a:gd name="T35" fmla="*/ 99 h 326"/>
              <a:gd name="T36" fmla="*/ 96 w 326"/>
              <a:gd name="T37" fmla="*/ 103 h 326"/>
              <a:gd name="T38" fmla="*/ 99 w 326"/>
              <a:gd name="T39" fmla="*/ 107 h 326"/>
              <a:gd name="T40" fmla="*/ 131 w 326"/>
              <a:gd name="T41" fmla="*/ 214 h 326"/>
              <a:gd name="T42" fmla="*/ 249 w 326"/>
              <a:gd name="T43" fmla="*/ 214 h 326"/>
              <a:gd name="T44" fmla="*/ 249 w 326"/>
              <a:gd name="T45" fmla="*/ 157 h 326"/>
              <a:gd name="T46" fmla="*/ 131 w 326"/>
              <a:gd name="T47" fmla="*/ 157 h 326"/>
              <a:gd name="T48" fmla="*/ 131 w 326"/>
              <a:gd name="T49" fmla="*/ 214 h 326"/>
              <a:gd name="T50" fmla="*/ 153 w 326"/>
              <a:gd name="T51" fmla="*/ 154 h 326"/>
              <a:gd name="T52" fmla="*/ 157 w 326"/>
              <a:gd name="T53" fmla="*/ 150 h 326"/>
              <a:gd name="T54" fmla="*/ 153 w 326"/>
              <a:gd name="T55" fmla="*/ 146 h 326"/>
              <a:gd name="T56" fmla="*/ 149 w 326"/>
              <a:gd name="T57" fmla="*/ 150 h 326"/>
              <a:gd name="T58" fmla="*/ 153 w 326"/>
              <a:gd name="T59" fmla="*/ 154 h 326"/>
              <a:gd name="T60" fmla="*/ 326 w 326"/>
              <a:gd name="T61" fmla="*/ 163 h 326"/>
              <a:gd name="T62" fmla="*/ 163 w 326"/>
              <a:gd name="T63" fmla="*/ 326 h 326"/>
              <a:gd name="T64" fmla="*/ 0 w 326"/>
              <a:gd name="T65" fmla="*/ 163 h 326"/>
              <a:gd name="T66" fmla="*/ 163 w 326"/>
              <a:gd name="T67" fmla="*/ 0 h 326"/>
              <a:gd name="T68" fmla="*/ 326 w 326"/>
              <a:gd name="T69" fmla="*/ 163 h 326"/>
              <a:gd name="T70" fmla="*/ 113 w 326"/>
              <a:gd name="T71" fmla="*/ 168 h 326"/>
              <a:gd name="T72" fmla="*/ 78 w 326"/>
              <a:gd name="T73" fmla="*/ 168 h 326"/>
              <a:gd name="T74" fmla="*/ 78 w 326"/>
              <a:gd name="T75" fmla="*/ 110 h 326"/>
              <a:gd name="T76" fmla="*/ 195 w 326"/>
              <a:gd name="T77" fmla="*/ 110 h 326"/>
              <a:gd name="T78" fmla="*/ 195 w 326"/>
              <a:gd name="T79" fmla="*/ 132 h 326"/>
              <a:gd name="T80" fmla="*/ 206 w 326"/>
              <a:gd name="T81" fmla="*/ 132 h 326"/>
              <a:gd name="T82" fmla="*/ 206 w 326"/>
              <a:gd name="T83" fmla="*/ 105 h 326"/>
              <a:gd name="T84" fmla="*/ 193 w 326"/>
              <a:gd name="T85" fmla="*/ 93 h 326"/>
              <a:gd name="T86" fmla="*/ 80 w 326"/>
              <a:gd name="T87" fmla="*/ 93 h 326"/>
              <a:gd name="T88" fmla="*/ 67 w 326"/>
              <a:gd name="T89" fmla="*/ 105 h 326"/>
              <a:gd name="T90" fmla="*/ 67 w 326"/>
              <a:gd name="T91" fmla="*/ 174 h 326"/>
              <a:gd name="T92" fmla="*/ 80 w 326"/>
              <a:gd name="T93" fmla="*/ 186 h 326"/>
              <a:gd name="T94" fmla="*/ 113 w 326"/>
              <a:gd name="T95" fmla="*/ 186 h 326"/>
              <a:gd name="T96" fmla="*/ 113 w 326"/>
              <a:gd name="T97" fmla="*/ 168 h 326"/>
              <a:gd name="T98" fmla="*/ 259 w 326"/>
              <a:gd name="T99" fmla="*/ 152 h 326"/>
              <a:gd name="T100" fmla="*/ 247 w 326"/>
              <a:gd name="T101" fmla="*/ 140 h 326"/>
              <a:gd name="T102" fmla="*/ 133 w 326"/>
              <a:gd name="T103" fmla="*/ 140 h 326"/>
              <a:gd name="T104" fmla="*/ 121 w 326"/>
              <a:gd name="T105" fmla="*/ 152 h 326"/>
              <a:gd name="T106" fmla="*/ 121 w 326"/>
              <a:gd name="T107" fmla="*/ 220 h 326"/>
              <a:gd name="T108" fmla="*/ 133 w 326"/>
              <a:gd name="T109" fmla="*/ 233 h 326"/>
              <a:gd name="T110" fmla="*/ 247 w 326"/>
              <a:gd name="T111" fmla="*/ 233 h 326"/>
              <a:gd name="T112" fmla="*/ 259 w 326"/>
              <a:gd name="T113" fmla="*/ 220 h 326"/>
              <a:gd name="T114" fmla="*/ 259 w 326"/>
              <a:gd name="T115" fmla="*/ 152 h 326"/>
              <a:gd name="T116" fmla="*/ 140 w 326"/>
              <a:gd name="T117" fmla="*/ 154 h 326"/>
              <a:gd name="T118" fmla="*/ 144 w 326"/>
              <a:gd name="T119" fmla="*/ 150 h 326"/>
              <a:gd name="T120" fmla="*/ 140 w 326"/>
              <a:gd name="T121" fmla="*/ 146 h 326"/>
              <a:gd name="T122" fmla="*/ 136 w 326"/>
              <a:gd name="T123" fmla="*/ 150 h 326"/>
              <a:gd name="T124" fmla="*/ 140 w 326"/>
              <a:gd name="T125" fmla="*/ 154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326">
                <a:moveTo>
                  <a:pt x="82" y="103"/>
                </a:moveTo>
                <a:cubicBezTo>
                  <a:pt x="82" y="101"/>
                  <a:pt x="84" y="99"/>
                  <a:pt x="86" y="99"/>
                </a:cubicBezTo>
                <a:cubicBezTo>
                  <a:pt x="88" y="99"/>
                  <a:pt x="90" y="101"/>
                  <a:pt x="90" y="103"/>
                </a:cubicBezTo>
                <a:cubicBezTo>
                  <a:pt x="90" y="105"/>
                  <a:pt x="88" y="107"/>
                  <a:pt x="86" y="107"/>
                </a:cubicBezTo>
                <a:cubicBezTo>
                  <a:pt x="84" y="107"/>
                  <a:pt x="82" y="105"/>
                  <a:pt x="82" y="103"/>
                </a:cubicBezTo>
                <a:close/>
                <a:moveTo>
                  <a:pt x="166" y="154"/>
                </a:moveTo>
                <a:cubicBezTo>
                  <a:pt x="168" y="154"/>
                  <a:pt x="170" y="152"/>
                  <a:pt x="170" y="150"/>
                </a:cubicBezTo>
                <a:cubicBezTo>
                  <a:pt x="170" y="148"/>
                  <a:pt x="168" y="146"/>
                  <a:pt x="166" y="146"/>
                </a:cubicBezTo>
                <a:cubicBezTo>
                  <a:pt x="164" y="146"/>
                  <a:pt x="162" y="148"/>
                  <a:pt x="162" y="150"/>
                </a:cubicBezTo>
                <a:cubicBezTo>
                  <a:pt x="162" y="152"/>
                  <a:pt x="164" y="154"/>
                  <a:pt x="166" y="154"/>
                </a:cubicBezTo>
                <a:close/>
                <a:moveTo>
                  <a:pt x="113" y="107"/>
                </a:moveTo>
                <a:cubicBezTo>
                  <a:pt x="115" y="107"/>
                  <a:pt x="116" y="105"/>
                  <a:pt x="116" y="103"/>
                </a:cubicBezTo>
                <a:cubicBezTo>
                  <a:pt x="116" y="101"/>
                  <a:pt x="115" y="99"/>
                  <a:pt x="113" y="99"/>
                </a:cubicBezTo>
                <a:cubicBezTo>
                  <a:pt x="110" y="99"/>
                  <a:pt x="109" y="101"/>
                  <a:pt x="109" y="103"/>
                </a:cubicBezTo>
                <a:cubicBezTo>
                  <a:pt x="109" y="105"/>
                  <a:pt x="110" y="107"/>
                  <a:pt x="113" y="107"/>
                </a:cubicBezTo>
                <a:close/>
                <a:moveTo>
                  <a:pt x="99" y="107"/>
                </a:moveTo>
                <a:cubicBezTo>
                  <a:pt x="101" y="107"/>
                  <a:pt x="103" y="105"/>
                  <a:pt x="103" y="103"/>
                </a:cubicBezTo>
                <a:cubicBezTo>
                  <a:pt x="103" y="101"/>
                  <a:pt x="101" y="99"/>
                  <a:pt x="99" y="99"/>
                </a:cubicBezTo>
                <a:cubicBezTo>
                  <a:pt x="97" y="99"/>
                  <a:pt x="96" y="101"/>
                  <a:pt x="96" y="103"/>
                </a:cubicBezTo>
                <a:cubicBezTo>
                  <a:pt x="96" y="105"/>
                  <a:pt x="97" y="107"/>
                  <a:pt x="99" y="107"/>
                </a:cubicBezTo>
                <a:close/>
                <a:moveTo>
                  <a:pt x="131" y="214"/>
                </a:moveTo>
                <a:cubicBezTo>
                  <a:pt x="249" y="214"/>
                  <a:pt x="249" y="214"/>
                  <a:pt x="249" y="214"/>
                </a:cubicBezTo>
                <a:cubicBezTo>
                  <a:pt x="249" y="157"/>
                  <a:pt x="249" y="157"/>
                  <a:pt x="249" y="157"/>
                </a:cubicBezTo>
                <a:cubicBezTo>
                  <a:pt x="131" y="157"/>
                  <a:pt x="131" y="157"/>
                  <a:pt x="131" y="157"/>
                </a:cubicBezTo>
                <a:lnTo>
                  <a:pt x="131" y="214"/>
                </a:lnTo>
                <a:close/>
                <a:moveTo>
                  <a:pt x="153" y="154"/>
                </a:moveTo>
                <a:cubicBezTo>
                  <a:pt x="155" y="154"/>
                  <a:pt x="157" y="152"/>
                  <a:pt x="157" y="150"/>
                </a:cubicBezTo>
                <a:cubicBezTo>
                  <a:pt x="157" y="148"/>
                  <a:pt x="155" y="146"/>
                  <a:pt x="153" y="146"/>
                </a:cubicBezTo>
                <a:cubicBezTo>
                  <a:pt x="151" y="146"/>
                  <a:pt x="149" y="148"/>
                  <a:pt x="149" y="150"/>
                </a:cubicBezTo>
                <a:cubicBezTo>
                  <a:pt x="149" y="152"/>
                  <a:pt x="151" y="154"/>
                  <a:pt x="153" y="154"/>
                </a:cubicBezTo>
                <a:close/>
                <a:moveTo>
                  <a:pt x="326" y="163"/>
                </a:moveTo>
                <a:cubicBezTo>
                  <a:pt x="326" y="252"/>
                  <a:pt x="253" y="326"/>
                  <a:pt x="163" y="326"/>
                </a:cubicBezTo>
                <a:cubicBezTo>
                  <a:pt x="74" y="326"/>
                  <a:pt x="0" y="252"/>
                  <a:pt x="0" y="163"/>
                </a:cubicBezTo>
                <a:cubicBezTo>
                  <a:pt x="0" y="73"/>
                  <a:pt x="74" y="0"/>
                  <a:pt x="163" y="0"/>
                </a:cubicBezTo>
                <a:cubicBezTo>
                  <a:pt x="253" y="0"/>
                  <a:pt x="326" y="73"/>
                  <a:pt x="326" y="163"/>
                </a:cubicBezTo>
                <a:close/>
                <a:moveTo>
                  <a:pt x="113" y="168"/>
                </a:moveTo>
                <a:cubicBezTo>
                  <a:pt x="78" y="168"/>
                  <a:pt x="78" y="168"/>
                  <a:pt x="78" y="168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195" y="110"/>
                  <a:pt x="195" y="110"/>
                  <a:pt x="195" y="110"/>
                </a:cubicBezTo>
                <a:cubicBezTo>
                  <a:pt x="195" y="132"/>
                  <a:pt x="195" y="132"/>
                  <a:pt x="195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206" y="105"/>
                  <a:pt x="206" y="105"/>
                  <a:pt x="206" y="105"/>
                </a:cubicBezTo>
                <a:cubicBezTo>
                  <a:pt x="206" y="98"/>
                  <a:pt x="200" y="93"/>
                  <a:pt x="193" y="93"/>
                </a:cubicBezTo>
                <a:cubicBezTo>
                  <a:pt x="80" y="93"/>
                  <a:pt x="80" y="93"/>
                  <a:pt x="80" y="93"/>
                </a:cubicBezTo>
                <a:cubicBezTo>
                  <a:pt x="73" y="93"/>
                  <a:pt x="67" y="98"/>
                  <a:pt x="67" y="105"/>
                </a:cubicBezTo>
                <a:cubicBezTo>
                  <a:pt x="67" y="174"/>
                  <a:pt x="67" y="174"/>
                  <a:pt x="67" y="174"/>
                </a:cubicBezTo>
                <a:cubicBezTo>
                  <a:pt x="67" y="181"/>
                  <a:pt x="73" y="186"/>
                  <a:pt x="80" y="186"/>
                </a:cubicBezTo>
                <a:cubicBezTo>
                  <a:pt x="113" y="186"/>
                  <a:pt x="113" y="186"/>
                  <a:pt x="113" y="186"/>
                </a:cubicBezTo>
                <a:lnTo>
                  <a:pt x="113" y="168"/>
                </a:lnTo>
                <a:close/>
                <a:moveTo>
                  <a:pt x="259" y="152"/>
                </a:moveTo>
                <a:cubicBezTo>
                  <a:pt x="259" y="145"/>
                  <a:pt x="253" y="140"/>
                  <a:pt x="247" y="140"/>
                </a:cubicBezTo>
                <a:cubicBezTo>
                  <a:pt x="133" y="140"/>
                  <a:pt x="133" y="140"/>
                  <a:pt x="133" y="140"/>
                </a:cubicBezTo>
                <a:cubicBezTo>
                  <a:pt x="126" y="140"/>
                  <a:pt x="121" y="145"/>
                  <a:pt x="121" y="152"/>
                </a:cubicBezTo>
                <a:cubicBezTo>
                  <a:pt x="121" y="220"/>
                  <a:pt x="121" y="220"/>
                  <a:pt x="121" y="220"/>
                </a:cubicBezTo>
                <a:cubicBezTo>
                  <a:pt x="121" y="227"/>
                  <a:pt x="126" y="233"/>
                  <a:pt x="133" y="233"/>
                </a:cubicBezTo>
                <a:cubicBezTo>
                  <a:pt x="247" y="233"/>
                  <a:pt x="247" y="233"/>
                  <a:pt x="247" y="233"/>
                </a:cubicBezTo>
                <a:cubicBezTo>
                  <a:pt x="253" y="233"/>
                  <a:pt x="259" y="227"/>
                  <a:pt x="259" y="220"/>
                </a:cubicBezTo>
                <a:lnTo>
                  <a:pt x="259" y="152"/>
                </a:lnTo>
                <a:close/>
                <a:moveTo>
                  <a:pt x="140" y="154"/>
                </a:moveTo>
                <a:cubicBezTo>
                  <a:pt x="142" y="154"/>
                  <a:pt x="144" y="152"/>
                  <a:pt x="144" y="150"/>
                </a:cubicBezTo>
                <a:cubicBezTo>
                  <a:pt x="144" y="148"/>
                  <a:pt x="142" y="146"/>
                  <a:pt x="140" y="146"/>
                </a:cubicBezTo>
                <a:cubicBezTo>
                  <a:pt x="138" y="146"/>
                  <a:pt x="136" y="148"/>
                  <a:pt x="136" y="150"/>
                </a:cubicBezTo>
                <a:cubicBezTo>
                  <a:pt x="136" y="152"/>
                  <a:pt x="138" y="154"/>
                  <a:pt x="140" y="154"/>
                </a:cubicBezTo>
                <a:close/>
              </a:path>
            </a:pathLst>
          </a:custGeom>
          <a:solidFill>
            <a:srgbClr val="0054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  <a:latin typeface="Meta Offc Pro Normal" panose="020B0504030101020102"/>
            </a:endParaRPr>
          </a:p>
        </p:txBody>
      </p:sp>
      <p:sp>
        <p:nvSpPr>
          <p:cNvPr id="92" name="Freeform 33">
            <a:extLst>
              <a:ext uri="{FF2B5EF4-FFF2-40B4-BE49-F238E27FC236}">
                <a16:creationId xmlns:a16="http://schemas.microsoft.com/office/drawing/2014/main" xmlns="" id="{9B2F96D1-0506-AF4B-845B-232A3C531D1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87235" y="5701500"/>
            <a:ext cx="640080" cy="640080"/>
          </a:xfrm>
          <a:custGeom>
            <a:avLst/>
            <a:gdLst>
              <a:gd name="T0" fmla="*/ 82 w 326"/>
              <a:gd name="T1" fmla="*/ 103 h 326"/>
              <a:gd name="T2" fmla="*/ 86 w 326"/>
              <a:gd name="T3" fmla="*/ 99 h 326"/>
              <a:gd name="T4" fmla="*/ 90 w 326"/>
              <a:gd name="T5" fmla="*/ 103 h 326"/>
              <a:gd name="T6" fmla="*/ 86 w 326"/>
              <a:gd name="T7" fmla="*/ 107 h 326"/>
              <a:gd name="T8" fmla="*/ 82 w 326"/>
              <a:gd name="T9" fmla="*/ 103 h 326"/>
              <a:gd name="T10" fmla="*/ 166 w 326"/>
              <a:gd name="T11" fmla="*/ 154 h 326"/>
              <a:gd name="T12" fmla="*/ 170 w 326"/>
              <a:gd name="T13" fmla="*/ 150 h 326"/>
              <a:gd name="T14" fmla="*/ 166 w 326"/>
              <a:gd name="T15" fmla="*/ 146 h 326"/>
              <a:gd name="T16" fmla="*/ 162 w 326"/>
              <a:gd name="T17" fmla="*/ 150 h 326"/>
              <a:gd name="T18" fmla="*/ 166 w 326"/>
              <a:gd name="T19" fmla="*/ 154 h 326"/>
              <a:gd name="T20" fmla="*/ 113 w 326"/>
              <a:gd name="T21" fmla="*/ 107 h 326"/>
              <a:gd name="T22" fmla="*/ 116 w 326"/>
              <a:gd name="T23" fmla="*/ 103 h 326"/>
              <a:gd name="T24" fmla="*/ 113 w 326"/>
              <a:gd name="T25" fmla="*/ 99 h 326"/>
              <a:gd name="T26" fmla="*/ 109 w 326"/>
              <a:gd name="T27" fmla="*/ 103 h 326"/>
              <a:gd name="T28" fmla="*/ 113 w 326"/>
              <a:gd name="T29" fmla="*/ 107 h 326"/>
              <a:gd name="T30" fmla="*/ 99 w 326"/>
              <a:gd name="T31" fmla="*/ 107 h 326"/>
              <a:gd name="T32" fmla="*/ 103 w 326"/>
              <a:gd name="T33" fmla="*/ 103 h 326"/>
              <a:gd name="T34" fmla="*/ 99 w 326"/>
              <a:gd name="T35" fmla="*/ 99 h 326"/>
              <a:gd name="T36" fmla="*/ 96 w 326"/>
              <a:gd name="T37" fmla="*/ 103 h 326"/>
              <a:gd name="T38" fmla="*/ 99 w 326"/>
              <a:gd name="T39" fmla="*/ 107 h 326"/>
              <a:gd name="T40" fmla="*/ 131 w 326"/>
              <a:gd name="T41" fmla="*/ 214 h 326"/>
              <a:gd name="T42" fmla="*/ 249 w 326"/>
              <a:gd name="T43" fmla="*/ 214 h 326"/>
              <a:gd name="T44" fmla="*/ 249 w 326"/>
              <a:gd name="T45" fmla="*/ 157 h 326"/>
              <a:gd name="T46" fmla="*/ 131 w 326"/>
              <a:gd name="T47" fmla="*/ 157 h 326"/>
              <a:gd name="T48" fmla="*/ 131 w 326"/>
              <a:gd name="T49" fmla="*/ 214 h 326"/>
              <a:gd name="T50" fmla="*/ 153 w 326"/>
              <a:gd name="T51" fmla="*/ 154 h 326"/>
              <a:gd name="T52" fmla="*/ 157 w 326"/>
              <a:gd name="T53" fmla="*/ 150 h 326"/>
              <a:gd name="T54" fmla="*/ 153 w 326"/>
              <a:gd name="T55" fmla="*/ 146 h 326"/>
              <a:gd name="T56" fmla="*/ 149 w 326"/>
              <a:gd name="T57" fmla="*/ 150 h 326"/>
              <a:gd name="T58" fmla="*/ 153 w 326"/>
              <a:gd name="T59" fmla="*/ 154 h 326"/>
              <a:gd name="T60" fmla="*/ 326 w 326"/>
              <a:gd name="T61" fmla="*/ 163 h 326"/>
              <a:gd name="T62" fmla="*/ 163 w 326"/>
              <a:gd name="T63" fmla="*/ 326 h 326"/>
              <a:gd name="T64" fmla="*/ 0 w 326"/>
              <a:gd name="T65" fmla="*/ 163 h 326"/>
              <a:gd name="T66" fmla="*/ 163 w 326"/>
              <a:gd name="T67" fmla="*/ 0 h 326"/>
              <a:gd name="T68" fmla="*/ 326 w 326"/>
              <a:gd name="T69" fmla="*/ 163 h 326"/>
              <a:gd name="T70" fmla="*/ 113 w 326"/>
              <a:gd name="T71" fmla="*/ 168 h 326"/>
              <a:gd name="T72" fmla="*/ 78 w 326"/>
              <a:gd name="T73" fmla="*/ 168 h 326"/>
              <a:gd name="T74" fmla="*/ 78 w 326"/>
              <a:gd name="T75" fmla="*/ 110 h 326"/>
              <a:gd name="T76" fmla="*/ 195 w 326"/>
              <a:gd name="T77" fmla="*/ 110 h 326"/>
              <a:gd name="T78" fmla="*/ 195 w 326"/>
              <a:gd name="T79" fmla="*/ 132 h 326"/>
              <a:gd name="T80" fmla="*/ 206 w 326"/>
              <a:gd name="T81" fmla="*/ 132 h 326"/>
              <a:gd name="T82" fmla="*/ 206 w 326"/>
              <a:gd name="T83" fmla="*/ 105 h 326"/>
              <a:gd name="T84" fmla="*/ 193 w 326"/>
              <a:gd name="T85" fmla="*/ 93 h 326"/>
              <a:gd name="T86" fmla="*/ 80 w 326"/>
              <a:gd name="T87" fmla="*/ 93 h 326"/>
              <a:gd name="T88" fmla="*/ 67 w 326"/>
              <a:gd name="T89" fmla="*/ 105 h 326"/>
              <a:gd name="T90" fmla="*/ 67 w 326"/>
              <a:gd name="T91" fmla="*/ 174 h 326"/>
              <a:gd name="T92" fmla="*/ 80 w 326"/>
              <a:gd name="T93" fmla="*/ 186 h 326"/>
              <a:gd name="T94" fmla="*/ 113 w 326"/>
              <a:gd name="T95" fmla="*/ 186 h 326"/>
              <a:gd name="T96" fmla="*/ 113 w 326"/>
              <a:gd name="T97" fmla="*/ 168 h 326"/>
              <a:gd name="T98" fmla="*/ 259 w 326"/>
              <a:gd name="T99" fmla="*/ 152 h 326"/>
              <a:gd name="T100" fmla="*/ 247 w 326"/>
              <a:gd name="T101" fmla="*/ 140 h 326"/>
              <a:gd name="T102" fmla="*/ 133 w 326"/>
              <a:gd name="T103" fmla="*/ 140 h 326"/>
              <a:gd name="T104" fmla="*/ 121 w 326"/>
              <a:gd name="T105" fmla="*/ 152 h 326"/>
              <a:gd name="T106" fmla="*/ 121 w 326"/>
              <a:gd name="T107" fmla="*/ 220 h 326"/>
              <a:gd name="T108" fmla="*/ 133 w 326"/>
              <a:gd name="T109" fmla="*/ 233 h 326"/>
              <a:gd name="T110" fmla="*/ 247 w 326"/>
              <a:gd name="T111" fmla="*/ 233 h 326"/>
              <a:gd name="T112" fmla="*/ 259 w 326"/>
              <a:gd name="T113" fmla="*/ 220 h 326"/>
              <a:gd name="T114" fmla="*/ 259 w 326"/>
              <a:gd name="T115" fmla="*/ 152 h 326"/>
              <a:gd name="T116" fmla="*/ 140 w 326"/>
              <a:gd name="T117" fmla="*/ 154 h 326"/>
              <a:gd name="T118" fmla="*/ 144 w 326"/>
              <a:gd name="T119" fmla="*/ 150 h 326"/>
              <a:gd name="T120" fmla="*/ 140 w 326"/>
              <a:gd name="T121" fmla="*/ 146 h 326"/>
              <a:gd name="T122" fmla="*/ 136 w 326"/>
              <a:gd name="T123" fmla="*/ 150 h 326"/>
              <a:gd name="T124" fmla="*/ 140 w 326"/>
              <a:gd name="T125" fmla="*/ 154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326">
                <a:moveTo>
                  <a:pt x="82" y="103"/>
                </a:moveTo>
                <a:cubicBezTo>
                  <a:pt x="82" y="101"/>
                  <a:pt x="84" y="99"/>
                  <a:pt x="86" y="99"/>
                </a:cubicBezTo>
                <a:cubicBezTo>
                  <a:pt x="88" y="99"/>
                  <a:pt x="90" y="101"/>
                  <a:pt x="90" y="103"/>
                </a:cubicBezTo>
                <a:cubicBezTo>
                  <a:pt x="90" y="105"/>
                  <a:pt x="88" y="107"/>
                  <a:pt x="86" y="107"/>
                </a:cubicBezTo>
                <a:cubicBezTo>
                  <a:pt x="84" y="107"/>
                  <a:pt x="82" y="105"/>
                  <a:pt x="82" y="103"/>
                </a:cubicBezTo>
                <a:close/>
                <a:moveTo>
                  <a:pt x="166" y="154"/>
                </a:moveTo>
                <a:cubicBezTo>
                  <a:pt x="168" y="154"/>
                  <a:pt x="170" y="152"/>
                  <a:pt x="170" y="150"/>
                </a:cubicBezTo>
                <a:cubicBezTo>
                  <a:pt x="170" y="148"/>
                  <a:pt x="168" y="146"/>
                  <a:pt x="166" y="146"/>
                </a:cubicBezTo>
                <a:cubicBezTo>
                  <a:pt x="164" y="146"/>
                  <a:pt x="162" y="148"/>
                  <a:pt x="162" y="150"/>
                </a:cubicBezTo>
                <a:cubicBezTo>
                  <a:pt x="162" y="152"/>
                  <a:pt x="164" y="154"/>
                  <a:pt x="166" y="154"/>
                </a:cubicBezTo>
                <a:close/>
                <a:moveTo>
                  <a:pt x="113" y="107"/>
                </a:moveTo>
                <a:cubicBezTo>
                  <a:pt x="115" y="107"/>
                  <a:pt x="116" y="105"/>
                  <a:pt x="116" y="103"/>
                </a:cubicBezTo>
                <a:cubicBezTo>
                  <a:pt x="116" y="101"/>
                  <a:pt x="115" y="99"/>
                  <a:pt x="113" y="99"/>
                </a:cubicBezTo>
                <a:cubicBezTo>
                  <a:pt x="110" y="99"/>
                  <a:pt x="109" y="101"/>
                  <a:pt x="109" y="103"/>
                </a:cubicBezTo>
                <a:cubicBezTo>
                  <a:pt x="109" y="105"/>
                  <a:pt x="110" y="107"/>
                  <a:pt x="113" y="107"/>
                </a:cubicBezTo>
                <a:close/>
                <a:moveTo>
                  <a:pt x="99" y="107"/>
                </a:moveTo>
                <a:cubicBezTo>
                  <a:pt x="101" y="107"/>
                  <a:pt x="103" y="105"/>
                  <a:pt x="103" y="103"/>
                </a:cubicBezTo>
                <a:cubicBezTo>
                  <a:pt x="103" y="101"/>
                  <a:pt x="101" y="99"/>
                  <a:pt x="99" y="99"/>
                </a:cubicBezTo>
                <a:cubicBezTo>
                  <a:pt x="97" y="99"/>
                  <a:pt x="96" y="101"/>
                  <a:pt x="96" y="103"/>
                </a:cubicBezTo>
                <a:cubicBezTo>
                  <a:pt x="96" y="105"/>
                  <a:pt x="97" y="107"/>
                  <a:pt x="99" y="107"/>
                </a:cubicBezTo>
                <a:close/>
                <a:moveTo>
                  <a:pt x="131" y="214"/>
                </a:moveTo>
                <a:cubicBezTo>
                  <a:pt x="249" y="214"/>
                  <a:pt x="249" y="214"/>
                  <a:pt x="249" y="214"/>
                </a:cubicBezTo>
                <a:cubicBezTo>
                  <a:pt x="249" y="157"/>
                  <a:pt x="249" y="157"/>
                  <a:pt x="249" y="157"/>
                </a:cubicBezTo>
                <a:cubicBezTo>
                  <a:pt x="131" y="157"/>
                  <a:pt x="131" y="157"/>
                  <a:pt x="131" y="157"/>
                </a:cubicBezTo>
                <a:lnTo>
                  <a:pt x="131" y="214"/>
                </a:lnTo>
                <a:close/>
                <a:moveTo>
                  <a:pt x="153" y="154"/>
                </a:moveTo>
                <a:cubicBezTo>
                  <a:pt x="155" y="154"/>
                  <a:pt x="157" y="152"/>
                  <a:pt x="157" y="150"/>
                </a:cubicBezTo>
                <a:cubicBezTo>
                  <a:pt x="157" y="148"/>
                  <a:pt x="155" y="146"/>
                  <a:pt x="153" y="146"/>
                </a:cubicBezTo>
                <a:cubicBezTo>
                  <a:pt x="151" y="146"/>
                  <a:pt x="149" y="148"/>
                  <a:pt x="149" y="150"/>
                </a:cubicBezTo>
                <a:cubicBezTo>
                  <a:pt x="149" y="152"/>
                  <a:pt x="151" y="154"/>
                  <a:pt x="153" y="154"/>
                </a:cubicBezTo>
                <a:close/>
                <a:moveTo>
                  <a:pt x="326" y="163"/>
                </a:moveTo>
                <a:cubicBezTo>
                  <a:pt x="326" y="252"/>
                  <a:pt x="253" y="326"/>
                  <a:pt x="163" y="326"/>
                </a:cubicBezTo>
                <a:cubicBezTo>
                  <a:pt x="74" y="326"/>
                  <a:pt x="0" y="252"/>
                  <a:pt x="0" y="163"/>
                </a:cubicBezTo>
                <a:cubicBezTo>
                  <a:pt x="0" y="73"/>
                  <a:pt x="74" y="0"/>
                  <a:pt x="163" y="0"/>
                </a:cubicBezTo>
                <a:cubicBezTo>
                  <a:pt x="253" y="0"/>
                  <a:pt x="326" y="73"/>
                  <a:pt x="326" y="163"/>
                </a:cubicBezTo>
                <a:close/>
                <a:moveTo>
                  <a:pt x="113" y="168"/>
                </a:moveTo>
                <a:cubicBezTo>
                  <a:pt x="78" y="168"/>
                  <a:pt x="78" y="168"/>
                  <a:pt x="78" y="168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195" y="110"/>
                  <a:pt x="195" y="110"/>
                  <a:pt x="195" y="110"/>
                </a:cubicBezTo>
                <a:cubicBezTo>
                  <a:pt x="195" y="132"/>
                  <a:pt x="195" y="132"/>
                  <a:pt x="195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206" y="105"/>
                  <a:pt x="206" y="105"/>
                  <a:pt x="206" y="105"/>
                </a:cubicBezTo>
                <a:cubicBezTo>
                  <a:pt x="206" y="98"/>
                  <a:pt x="200" y="93"/>
                  <a:pt x="193" y="93"/>
                </a:cubicBezTo>
                <a:cubicBezTo>
                  <a:pt x="80" y="93"/>
                  <a:pt x="80" y="93"/>
                  <a:pt x="80" y="93"/>
                </a:cubicBezTo>
                <a:cubicBezTo>
                  <a:pt x="73" y="93"/>
                  <a:pt x="67" y="98"/>
                  <a:pt x="67" y="105"/>
                </a:cubicBezTo>
                <a:cubicBezTo>
                  <a:pt x="67" y="174"/>
                  <a:pt x="67" y="174"/>
                  <a:pt x="67" y="174"/>
                </a:cubicBezTo>
                <a:cubicBezTo>
                  <a:pt x="67" y="181"/>
                  <a:pt x="73" y="186"/>
                  <a:pt x="80" y="186"/>
                </a:cubicBezTo>
                <a:cubicBezTo>
                  <a:pt x="113" y="186"/>
                  <a:pt x="113" y="186"/>
                  <a:pt x="113" y="186"/>
                </a:cubicBezTo>
                <a:lnTo>
                  <a:pt x="113" y="168"/>
                </a:lnTo>
                <a:close/>
                <a:moveTo>
                  <a:pt x="259" y="152"/>
                </a:moveTo>
                <a:cubicBezTo>
                  <a:pt x="259" y="145"/>
                  <a:pt x="253" y="140"/>
                  <a:pt x="247" y="140"/>
                </a:cubicBezTo>
                <a:cubicBezTo>
                  <a:pt x="133" y="140"/>
                  <a:pt x="133" y="140"/>
                  <a:pt x="133" y="140"/>
                </a:cubicBezTo>
                <a:cubicBezTo>
                  <a:pt x="126" y="140"/>
                  <a:pt x="121" y="145"/>
                  <a:pt x="121" y="152"/>
                </a:cubicBezTo>
                <a:cubicBezTo>
                  <a:pt x="121" y="220"/>
                  <a:pt x="121" y="220"/>
                  <a:pt x="121" y="220"/>
                </a:cubicBezTo>
                <a:cubicBezTo>
                  <a:pt x="121" y="227"/>
                  <a:pt x="126" y="233"/>
                  <a:pt x="133" y="233"/>
                </a:cubicBezTo>
                <a:cubicBezTo>
                  <a:pt x="247" y="233"/>
                  <a:pt x="247" y="233"/>
                  <a:pt x="247" y="233"/>
                </a:cubicBezTo>
                <a:cubicBezTo>
                  <a:pt x="253" y="233"/>
                  <a:pt x="259" y="227"/>
                  <a:pt x="259" y="220"/>
                </a:cubicBezTo>
                <a:lnTo>
                  <a:pt x="259" y="152"/>
                </a:lnTo>
                <a:close/>
                <a:moveTo>
                  <a:pt x="140" y="154"/>
                </a:moveTo>
                <a:cubicBezTo>
                  <a:pt x="142" y="154"/>
                  <a:pt x="144" y="152"/>
                  <a:pt x="144" y="150"/>
                </a:cubicBezTo>
                <a:cubicBezTo>
                  <a:pt x="144" y="148"/>
                  <a:pt x="142" y="146"/>
                  <a:pt x="140" y="146"/>
                </a:cubicBezTo>
                <a:cubicBezTo>
                  <a:pt x="138" y="146"/>
                  <a:pt x="136" y="148"/>
                  <a:pt x="136" y="150"/>
                </a:cubicBezTo>
                <a:cubicBezTo>
                  <a:pt x="136" y="152"/>
                  <a:pt x="138" y="154"/>
                  <a:pt x="140" y="154"/>
                </a:cubicBezTo>
                <a:close/>
              </a:path>
            </a:pathLst>
          </a:custGeom>
          <a:solidFill>
            <a:srgbClr val="0054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  <a:latin typeface="Meta Offc Pro Normal" panose="020B0504030101020102"/>
            </a:endParaRPr>
          </a:p>
        </p:txBody>
      </p:sp>
      <p:sp>
        <p:nvSpPr>
          <p:cNvPr id="101" name="Triangle 81">
            <a:extLst>
              <a:ext uri="{FF2B5EF4-FFF2-40B4-BE49-F238E27FC236}">
                <a16:creationId xmlns="" xmlns:a16="http://schemas.microsoft.com/office/drawing/2014/main" id="{4EB215AF-B018-3444-8CD1-B5AE4F270136}"/>
              </a:ext>
            </a:extLst>
          </p:cNvPr>
          <p:cNvSpPr>
            <a:spLocks noChangeAspect="1"/>
          </p:cNvSpPr>
          <p:nvPr/>
        </p:nvSpPr>
        <p:spPr>
          <a:xfrm rot="5400000">
            <a:off x="4962401" y="2330651"/>
            <a:ext cx="262355" cy="215693"/>
          </a:xfrm>
          <a:prstGeom prst="triangle">
            <a:avLst/>
          </a:prstGeom>
          <a:solidFill>
            <a:srgbClr val="005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Meta Offc Pro Normal" panose="020B0504030101020102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B252DE1F-C2E6-294B-9214-508DD46E3D8B}"/>
              </a:ext>
            </a:extLst>
          </p:cNvPr>
          <p:cNvSpPr/>
          <p:nvPr/>
        </p:nvSpPr>
        <p:spPr>
          <a:xfrm>
            <a:off x="2707537" y="3689664"/>
            <a:ext cx="3342263" cy="1287172"/>
          </a:xfrm>
          <a:prstGeom prst="rect">
            <a:avLst/>
          </a:prstGeom>
          <a:noFill/>
          <a:ln w="381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ta Offc Pro Normal" panose="020B050403010102010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599675" y="3400188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Meta Offc Pro Normal" panose="020B0504030101020102"/>
              </a:rPr>
              <a:t>DSL</a:t>
            </a:r>
            <a:endParaRPr lang="en-US" sz="1100" b="1" dirty="0">
              <a:latin typeface="Meta Offc Pro Normal" panose="020B0504030101020102"/>
            </a:endParaRPr>
          </a:p>
        </p:txBody>
      </p:sp>
      <p:cxnSp>
        <p:nvCxnSpPr>
          <p:cNvPr id="17" name="Straight Arrow Connector 16"/>
          <p:cNvCxnSpPr>
            <a:endCxn id="106" idx="0"/>
          </p:cNvCxnSpPr>
          <p:nvPr/>
        </p:nvCxnSpPr>
        <p:spPr>
          <a:xfrm>
            <a:off x="6904137" y="2836043"/>
            <a:ext cx="14019" cy="114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6" idx="2"/>
          </p:cNvCxnSpPr>
          <p:nvPr/>
        </p:nvCxnSpPr>
        <p:spPr>
          <a:xfrm flipV="1">
            <a:off x="6904137" y="4571792"/>
            <a:ext cx="14019" cy="109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102" idx="1"/>
          </p:cNvCxnSpPr>
          <p:nvPr/>
        </p:nvCxnSpPr>
        <p:spPr>
          <a:xfrm flipV="1">
            <a:off x="2477729" y="4333250"/>
            <a:ext cx="229808" cy="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816" y="4090564"/>
            <a:ext cx="967335" cy="468535"/>
          </a:xfrm>
          <a:prstGeom prst="rect">
            <a:avLst/>
          </a:prstGeom>
        </p:spPr>
      </p:pic>
      <p:sp>
        <p:nvSpPr>
          <p:cNvPr id="107" name="Triangle 81">
            <a:extLst>
              <a:ext uri="{FF2B5EF4-FFF2-40B4-BE49-F238E27FC236}">
                <a16:creationId xmlns="" xmlns:a16="http://schemas.microsoft.com/office/drawing/2014/main" id="{4EB215AF-B018-3444-8CD1-B5AE4F270136}"/>
              </a:ext>
            </a:extLst>
          </p:cNvPr>
          <p:cNvSpPr>
            <a:spLocks noChangeAspect="1"/>
          </p:cNvSpPr>
          <p:nvPr/>
        </p:nvSpPr>
        <p:spPr>
          <a:xfrm rot="5400000">
            <a:off x="3749065" y="4204032"/>
            <a:ext cx="262355" cy="215693"/>
          </a:xfrm>
          <a:prstGeom prst="triangle">
            <a:avLst/>
          </a:prstGeom>
          <a:solidFill>
            <a:srgbClr val="005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Meta Offc Pro Normal" panose="020B0504030101020102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562" y="3731041"/>
            <a:ext cx="919968" cy="827971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752" y="4090564"/>
            <a:ext cx="967335" cy="468535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228" y="4564172"/>
            <a:ext cx="1157448" cy="365760"/>
          </a:xfrm>
          <a:prstGeom prst="rect">
            <a:avLst/>
          </a:prstGeom>
          <a:noFill/>
        </p:spPr>
      </p:pic>
      <p:sp>
        <p:nvSpPr>
          <p:cNvPr id="113" name="Triangle 81">
            <a:extLst>
              <a:ext uri="{FF2B5EF4-FFF2-40B4-BE49-F238E27FC236}">
                <a16:creationId xmlns="" xmlns:a16="http://schemas.microsoft.com/office/drawing/2014/main" id="{4EB215AF-B018-3444-8CD1-B5AE4F270136}"/>
              </a:ext>
            </a:extLst>
          </p:cNvPr>
          <p:cNvSpPr>
            <a:spLocks noChangeAspect="1"/>
          </p:cNvSpPr>
          <p:nvPr/>
        </p:nvSpPr>
        <p:spPr>
          <a:xfrm rot="5400000">
            <a:off x="4741897" y="4183494"/>
            <a:ext cx="262355" cy="215693"/>
          </a:xfrm>
          <a:prstGeom prst="triangle">
            <a:avLst/>
          </a:prstGeom>
          <a:solidFill>
            <a:srgbClr val="005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Meta Offc Pro Normal" panose="020B0504030101020102"/>
            </a:endParaRPr>
          </a:p>
        </p:txBody>
      </p:sp>
      <p:cxnSp>
        <p:nvCxnSpPr>
          <p:cNvPr id="30" name="Straight Arrow Connector 29"/>
          <p:cNvCxnSpPr>
            <a:stCxn id="110" idx="0"/>
          </p:cNvCxnSpPr>
          <p:nvPr/>
        </p:nvCxnSpPr>
        <p:spPr>
          <a:xfrm flipV="1">
            <a:off x="5497420" y="2766091"/>
            <a:ext cx="1281417" cy="132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479465" y="6416238"/>
            <a:ext cx="900303" cy="179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Meta Offc Pro Normal" panose="020B0504030101020102"/>
              </a:rPr>
              <a:t>EDS</a:t>
            </a:r>
            <a:endParaRPr lang="en-US" sz="1000" dirty="0">
              <a:latin typeface="Meta Offc Pro Normal" panose="020B0504030101020102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442507" y="2832399"/>
            <a:ext cx="900303" cy="179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Meta Offc Pro Normal" panose="020B0504030101020102"/>
              </a:rPr>
              <a:t>EDS</a:t>
            </a:r>
            <a:endParaRPr lang="en-US" sz="1000" dirty="0">
              <a:latin typeface="Meta Offc Pro Normal" panose="020B050403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42376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B6836DCC-3322-1F49-B9BA-7C8AAC72BE6F}"/>
              </a:ext>
            </a:extLst>
          </p:cNvPr>
          <p:cNvSpPr txBox="1">
            <a:spLocks/>
          </p:cNvSpPr>
          <p:nvPr/>
        </p:nvSpPr>
        <p:spPr>
          <a:xfrm>
            <a:off x="422025" y="542016"/>
            <a:ext cx="10113136" cy="685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1600"/>
              </a:spcBef>
              <a:buClr>
                <a:srgbClr val="00548A"/>
              </a:buClr>
              <a:buFont typeface="Wingdings" pitchFamily="2" charset="2"/>
              <a:buNone/>
              <a:defRPr sz="2800" b="0" i="0" kern="1200">
                <a:solidFill>
                  <a:srgbClr val="474747"/>
                </a:solidFill>
                <a:latin typeface="Meta Offc Pro Normal" panose="020B0504030101020102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48A"/>
              </a:buClr>
              <a:buFont typeface="Wingdings" pitchFamily="2" charset="2"/>
              <a:buChar char="§"/>
              <a:defRPr sz="2400" b="0" i="0" kern="1200">
                <a:solidFill>
                  <a:srgbClr val="474747"/>
                </a:solidFill>
                <a:latin typeface="Meta Offc Pro Normal" panose="020B0504030101020102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48A"/>
              </a:buClr>
              <a:buFont typeface="Wingdings" pitchFamily="2" charset="2"/>
              <a:buChar char="§"/>
              <a:defRPr sz="2000" b="0" i="0" kern="1200">
                <a:solidFill>
                  <a:srgbClr val="474747"/>
                </a:solidFill>
                <a:latin typeface="Meta Offc Pro Normal" panose="020B0504030101020102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48A"/>
              </a:buClr>
              <a:buFont typeface="Wingdings" pitchFamily="2" charset="2"/>
              <a:buChar char="§"/>
              <a:defRPr sz="1800" b="0" i="0" kern="1200">
                <a:solidFill>
                  <a:srgbClr val="474747"/>
                </a:solidFill>
                <a:latin typeface="Meta Offc Pro Normal" panose="020B0504030101020102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48A"/>
              </a:buClr>
              <a:buFont typeface="Wingdings" pitchFamily="2" charset="2"/>
              <a:buChar char="§"/>
              <a:defRPr sz="1800" b="0" i="0" kern="1200">
                <a:solidFill>
                  <a:srgbClr val="474747"/>
                </a:solidFill>
                <a:latin typeface="Meta Offc Pro Normal" panose="020B0504030101020102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Bank – Servicing (Assuming Snowflake can’t De-Tokenize CRD)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8B8B17D1-33E3-B54D-A663-A50B1E358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209588"/>
              </p:ext>
            </p:extLst>
          </p:nvPr>
        </p:nvGraphicFramePr>
        <p:xfrm>
          <a:off x="421646" y="952690"/>
          <a:ext cx="11422011" cy="4580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068">
                  <a:extLst>
                    <a:ext uri="{9D8B030D-6E8A-4147-A177-3AD203B41FA5}">
                      <a16:colId xmlns="" xmlns:a16="http://schemas.microsoft.com/office/drawing/2014/main" val="1979424417"/>
                    </a:ext>
                  </a:extLst>
                </a:gridCol>
                <a:gridCol w="1219200"/>
                <a:gridCol w="1360715">
                  <a:extLst>
                    <a:ext uri="{9D8B030D-6E8A-4147-A177-3AD203B41FA5}">
                      <a16:colId xmlns="" xmlns:a16="http://schemas.microsoft.com/office/drawing/2014/main" val="229452812"/>
                    </a:ext>
                  </a:extLst>
                </a:gridCol>
                <a:gridCol w="1578428">
                  <a:extLst>
                    <a:ext uri="{9D8B030D-6E8A-4147-A177-3AD203B41FA5}">
                      <a16:colId xmlns="" xmlns:a16="http://schemas.microsoft.com/office/drawing/2014/main" val="83059398"/>
                    </a:ext>
                  </a:extLst>
                </a:gridCol>
                <a:gridCol w="1240972">
                  <a:extLst>
                    <a:ext uri="{9D8B030D-6E8A-4147-A177-3AD203B41FA5}">
                      <a16:colId xmlns="" xmlns:a16="http://schemas.microsoft.com/office/drawing/2014/main" val="2082121816"/>
                    </a:ext>
                  </a:extLst>
                </a:gridCol>
                <a:gridCol w="1480457">
                  <a:extLst>
                    <a:ext uri="{9D8B030D-6E8A-4147-A177-3AD203B41FA5}">
                      <a16:colId xmlns="" xmlns:a16="http://schemas.microsoft.com/office/drawing/2014/main" val="640975051"/>
                    </a:ext>
                  </a:extLst>
                </a:gridCol>
                <a:gridCol w="1292051">
                  <a:extLst>
                    <a:ext uri="{9D8B030D-6E8A-4147-A177-3AD203B41FA5}">
                      <a16:colId xmlns="" xmlns:a16="http://schemas.microsoft.com/office/drawing/2014/main" val="4204142051"/>
                    </a:ext>
                  </a:extLst>
                </a:gridCol>
                <a:gridCol w="1930120"/>
              </a:tblGrid>
              <a:tr h="634582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</a:rPr>
                        <a:t>Source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4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kern="120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  <a:ea typeface="+mn-ea"/>
                          <a:cs typeface="+mn-cs"/>
                        </a:rPr>
                        <a:t>Raw</a:t>
                      </a:r>
                      <a:endParaRPr lang="en-US" sz="1100" b="1" i="0" kern="1200" baseline="0" dirty="0" smtClean="0">
                        <a:solidFill>
                          <a:schemeClr val="bg1"/>
                        </a:solidFill>
                        <a:latin typeface="Meta Offc Pro Normal" panose="020B0504030101020102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100" b="1" i="0" kern="120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  <a:ea typeface="+mn-ea"/>
                          <a:cs typeface="+mn-cs"/>
                        </a:rPr>
                        <a:t>Data Extract</a:t>
                      </a:r>
                      <a:endParaRPr lang="en-US" sz="1100" b="1" i="0" kern="1200" dirty="0">
                        <a:solidFill>
                          <a:schemeClr val="bg1"/>
                        </a:solidFill>
                        <a:latin typeface="Meta Offc Pro Normal" panose="020B0504030101020102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4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i="0" kern="120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  <a:ea typeface="+mn-ea"/>
                          <a:cs typeface="+mn-cs"/>
                        </a:rPr>
                        <a:t>ODS Reports</a:t>
                      </a:r>
                      <a:r>
                        <a:rPr lang="en-US" sz="1100" b="1" i="0" kern="1200" baseline="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  <a:ea typeface="+mn-ea"/>
                          <a:cs typeface="+mn-cs"/>
                        </a:rPr>
                        <a:t> with </a:t>
                      </a:r>
                      <a:r>
                        <a:rPr lang="en-US" sz="1100" b="1" i="0" kern="120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  <a:ea typeface="+mn-ea"/>
                          <a:cs typeface="+mn-cs"/>
                        </a:rPr>
                        <a:t>CRD*</a:t>
                      </a:r>
                      <a:endParaRPr lang="en-US" sz="1100" b="1" i="0" kern="1200" dirty="0">
                        <a:solidFill>
                          <a:schemeClr val="bg1"/>
                        </a:solidFill>
                        <a:latin typeface="Meta Offc Pro Normal" panose="020B0504030101020102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  <a:ea typeface="+mn-ea"/>
                          <a:cs typeface="+mn-cs"/>
                        </a:rPr>
                        <a:t>Tokenization</a:t>
                      </a:r>
                    </a:p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  <a:ea typeface="+mn-ea"/>
                          <a:cs typeface="+mn-cs"/>
                        </a:rPr>
                        <a:t>On-</a:t>
                      </a:r>
                      <a:r>
                        <a:rPr lang="en-US" sz="1100" b="1" i="0" kern="1200" dirty="0" err="1" smtClean="0">
                          <a:solidFill>
                            <a:schemeClr val="bg1"/>
                          </a:solidFill>
                          <a:latin typeface="Meta Offc Pro Normal" panose="020B0504030101020102"/>
                          <a:ea typeface="+mn-ea"/>
                          <a:cs typeface="+mn-cs"/>
                        </a:rPr>
                        <a:t>Prem</a:t>
                      </a:r>
                      <a:endParaRPr lang="en-US" sz="1100" b="0" i="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4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</a:rPr>
                        <a:t>Landing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4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</a:rPr>
                        <a:t>ETL/ELT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dirty="0" smtClean="0">
                        <a:solidFill>
                          <a:schemeClr val="bg1"/>
                        </a:solidFill>
                        <a:latin typeface="Meta Offc Pro Normal" panose="020B050403010102010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</a:rPr>
                        <a:t>EDW</a:t>
                      </a:r>
                      <a:endParaRPr lang="en-US" sz="1100" b="1" i="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  <a:p>
                      <a:pPr algn="ctr"/>
                      <a:endParaRPr lang="en-US" sz="1100" b="1" i="0" dirty="0">
                        <a:solidFill>
                          <a:schemeClr val="bg1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dirty="0" smtClean="0">
                        <a:solidFill>
                          <a:schemeClr val="bg1"/>
                        </a:solidFill>
                        <a:latin typeface="Meta Offc Pro Normal" panose="020B050403010102010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</a:rPr>
                        <a:t>Reporting without</a:t>
                      </a:r>
                      <a:r>
                        <a:rPr lang="en-US" sz="1100" b="1" i="0" baseline="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</a:rPr>
                        <a:t> CRD^</a:t>
                      </a:r>
                      <a:endParaRPr lang="en-US" sz="1100" b="1" i="0" dirty="0" smtClean="0">
                        <a:solidFill>
                          <a:schemeClr val="bg1"/>
                        </a:solidFill>
                        <a:latin typeface="Meta Offc Pro Normal" panose="020B0504030101020102"/>
                      </a:endParaRPr>
                    </a:p>
                    <a:p>
                      <a:pPr algn="ctr"/>
                      <a:endParaRPr lang="en-US" sz="1100" b="1" i="0" dirty="0">
                        <a:solidFill>
                          <a:schemeClr val="bg1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48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6234154"/>
                  </a:ext>
                </a:extLst>
              </a:tr>
              <a:tr h="952708">
                <a:tc rowSpan="3">
                  <a:txBody>
                    <a:bodyPr/>
                    <a:lstStyle/>
                    <a:p>
                      <a:pPr algn="ctr"/>
                      <a:endParaRPr lang="en-US" sz="1000" b="0" i="0" dirty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12">
                  <a:txBody>
                    <a:bodyPr/>
                    <a:lstStyle/>
                    <a:p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  <a:p>
                      <a:pPr algn="ctr"/>
                      <a:endParaRPr lang="en-US" sz="1000" b="0" i="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  <a:p>
                      <a:pPr algn="ctr"/>
                      <a:endParaRPr lang="en-US" sz="1000" b="0" i="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  <a:p>
                      <a:pPr algn="ctr"/>
                      <a:endParaRPr lang="en-US" sz="1000" b="0" i="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  <a:p>
                      <a:pPr algn="ctr"/>
                      <a:endParaRPr lang="en-US" sz="1000" b="0" i="0" dirty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/>
                      <a:endParaRPr lang="en-US" sz="1000" b="0" i="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  <a:p>
                      <a:pPr algn="ctr"/>
                      <a:endParaRPr lang="en-US" sz="1000" b="0" i="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  <a:p>
                      <a:pPr algn="ctr"/>
                      <a:endParaRPr lang="en-US" sz="1000" b="0" i="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  <a:p>
                      <a:pPr algn="ctr"/>
                      <a:endParaRPr lang="en-US" sz="1000" b="0" i="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  <a:p>
                      <a:pPr algn="ctr"/>
                      <a:endParaRPr lang="en-US" sz="1000" b="0" i="0" dirty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98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endParaRPr lang="en-US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1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91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Meta Offc Pro Normal" panose="020B0504030101020102"/>
                        </a:rPr>
                        <a:t>     Finacle 10.6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0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9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1000" b="0" i="0" dirty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9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131">
                <a:tc rowSpan="11">
                  <a:txBody>
                    <a:bodyPr/>
                    <a:lstStyle/>
                    <a:p>
                      <a:pPr algn="ctr"/>
                      <a:endParaRPr lang="en-US" sz="1000" b="0" i="0" dirty="0">
                        <a:solidFill>
                          <a:schemeClr val="tx1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600" b="0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0" i="0" dirty="0" smtClean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600" b="0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600" b="1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600" b="0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729337"/>
                  </a:ext>
                </a:extLst>
              </a:tr>
              <a:tr h="137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600" b="1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5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7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57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0586">
                <a:tc vMerge="1">
                  <a:txBody>
                    <a:bodyPr/>
                    <a:lstStyle/>
                    <a:p>
                      <a:endParaRPr lang="en-US" sz="600" b="0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0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endParaRPr lang="en-US" sz="1000" b="0" i="0" dirty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endParaRPr lang="en-US" sz="1000" b="0" i="0" dirty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70474082"/>
                  </a:ext>
                </a:extLst>
              </a:tr>
              <a:tr h="224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en-US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50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9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91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 smtClean="0">
                        <a:solidFill>
                          <a:schemeClr val="tx1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600" b="0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latin typeface="Meta Offc Pro Normal" panose="020B0504030101020102"/>
                      </a:endParaRPr>
                    </a:p>
                    <a:p>
                      <a:endParaRPr lang="en-US" sz="1000" b="0" i="0" dirty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600" b="0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600" b="0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600" b="0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17955"/>
                  </a:ext>
                </a:extLst>
              </a:tr>
              <a:tr h="3253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6" name="Picture 105">
            <a:extLst>
              <a:ext uri="{FF2B5EF4-FFF2-40B4-BE49-F238E27FC236}">
                <a16:creationId xmlns:a16="http://schemas.microsoft.com/office/drawing/2014/main" xmlns="" id="{7FE1EAFC-35A1-CD45-9E6E-DA5FB0CA6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346" y="2308220"/>
            <a:ext cx="571502" cy="592669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822682" y="2472929"/>
            <a:ext cx="1012767" cy="320040"/>
          </a:xfrm>
          <a:prstGeom prst="rect">
            <a:avLst/>
          </a:prstGeom>
          <a:noFill/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xmlns="" id="{EC1C7D67-6E8A-1949-9379-B516A10A8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258" y="2299890"/>
            <a:ext cx="1171812" cy="620664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xmlns="" id="{51D5288A-8F6A-984C-95F7-7562444F5A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5161" y="2726364"/>
            <a:ext cx="1126329" cy="388812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xmlns="" id="{1FA90521-312A-3B49-82B4-7993C5AA7F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5161" y="2373426"/>
            <a:ext cx="1126329" cy="285750"/>
          </a:xfrm>
          <a:prstGeom prst="rect">
            <a:avLst/>
          </a:prstGeom>
        </p:spPr>
      </p:pic>
      <p:cxnSp>
        <p:nvCxnSpPr>
          <p:cNvPr id="115" name="Straight Arrow Connector 114"/>
          <p:cNvCxnSpPr/>
          <p:nvPr/>
        </p:nvCxnSpPr>
        <p:spPr>
          <a:xfrm>
            <a:off x="6853582" y="2604554"/>
            <a:ext cx="4633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504991" y="2604554"/>
            <a:ext cx="228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riangle 81">
            <a:extLst>
              <a:ext uri="{FF2B5EF4-FFF2-40B4-BE49-F238E27FC236}">
                <a16:creationId xmlns="" xmlns:a16="http://schemas.microsoft.com/office/drawing/2014/main" id="{4EB215AF-B018-3444-8CD1-B5AE4F270136}"/>
              </a:ext>
            </a:extLst>
          </p:cNvPr>
          <p:cNvSpPr>
            <a:spLocks noChangeAspect="1"/>
          </p:cNvSpPr>
          <p:nvPr/>
        </p:nvSpPr>
        <p:spPr>
          <a:xfrm rot="5400000">
            <a:off x="9906939" y="2508058"/>
            <a:ext cx="262355" cy="215693"/>
          </a:xfrm>
          <a:prstGeom prst="triangle">
            <a:avLst/>
          </a:prstGeom>
          <a:solidFill>
            <a:srgbClr val="005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xmlns="" id="{B252DE1F-C2E6-294B-9214-508DD46E3D8B}"/>
              </a:ext>
            </a:extLst>
          </p:cNvPr>
          <p:cNvSpPr/>
          <p:nvPr/>
        </p:nvSpPr>
        <p:spPr>
          <a:xfrm>
            <a:off x="5899355" y="1990772"/>
            <a:ext cx="5966095" cy="1276614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Graphic 1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13" y="2039104"/>
            <a:ext cx="566826" cy="51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xmlns="" id="{ACB7D31A-AC71-A44F-8F93-F92359CC605B}"/>
              </a:ext>
            </a:extLst>
          </p:cNvPr>
          <p:cNvGrpSpPr/>
          <p:nvPr/>
        </p:nvGrpSpPr>
        <p:grpSpPr>
          <a:xfrm>
            <a:off x="7893675" y="2461382"/>
            <a:ext cx="579513" cy="592669"/>
            <a:chOff x="3424264" y="3977055"/>
            <a:chExt cx="347472" cy="347472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xmlns="" id="{6AC3AE17-2196-1743-847C-3D4684747EED}"/>
                </a:ext>
              </a:extLst>
            </p:cNvPr>
            <p:cNvSpPr/>
            <p:nvPr/>
          </p:nvSpPr>
          <p:spPr>
            <a:xfrm>
              <a:off x="3424264" y="3977055"/>
              <a:ext cx="347472" cy="347472"/>
            </a:xfrm>
            <a:prstGeom prst="ellipse">
              <a:avLst/>
            </a:prstGeom>
            <a:solidFill>
              <a:srgbClr val="00548A"/>
            </a:solidFill>
            <a:ln w="6350">
              <a:solidFill>
                <a:srgbClr val="0054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xmlns="" id="{E51CC4ED-408F-E547-92BA-15DBDDF30626}"/>
                </a:ext>
              </a:extLst>
            </p:cNvPr>
            <p:cNvGrpSpPr/>
            <p:nvPr/>
          </p:nvGrpSpPr>
          <p:grpSpPr>
            <a:xfrm>
              <a:off x="3493424" y="4036026"/>
              <a:ext cx="218985" cy="220434"/>
              <a:chOff x="9344026" y="2587626"/>
              <a:chExt cx="239713" cy="241300"/>
            </a:xfrm>
            <a:solidFill>
              <a:schemeClr val="bg1"/>
            </a:solidFill>
          </p:grpSpPr>
          <p:sp>
            <p:nvSpPr>
              <p:cNvPr id="125" name="Oval 339">
                <a:extLst>
                  <a:ext uri="{FF2B5EF4-FFF2-40B4-BE49-F238E27FC236}">
                    <a16:creationId xmlns:a16="http://schemas.microsoft.com/office/drawing/2014/main" xmlns="" id="{4ECD3C28-F3FC-D342-9037-FF96DCA06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80538" y="2614613"/>
                <a:ext cx="22225" cy="222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6" name="Oval 340">
                <a:extLst>
                  <a:ext uri="{FF2B5EF4-FFF2-40B4-BE49-F238E27FC236}">
                    <a16:creationId xmlns:a16="http://schemas.microsoft.com/office/drawing/2014/main" xmlns="" id="{6823A573-0ADB-3D4B-9A57-DA4706F94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10701" y="2614613"/>
                <a:ext cx="22225" cy="222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7" name="Oval 341">
                <a:extLst>
                  <a:ext uri="{FF2B5EF4-FFF2-40B4-BE49-F238E27FC236}">
                    <a16:creationId xmlns:a16="http://schemas.microsoft.com/office/drawing/2014/main" xmlns="" id="{76BF8F93-E48D-4840-B6FA-12F4D03E5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0863" y="2614613"/>
                <a:ext cx="22225" cy="222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8" name="Freeform 342">
                <a:extLst>
                  <a:ext uri="{FF2B5EF4-FFF2-40B4-BE49-F238E27FC236}">
                    <a16:creationId xmlns:a16="http://schemas.microsoft.com/office/drawing/2014/main" xmlns="" id="{342036D7-B07A-4644-9ACB-4E79C2F140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44026" y="2587626"/>
                <a:ext cx="239713" cy="241300"/>
              </a:xfrm>
              <a:custGeom>
                <a:avLst/>
                <a:gdLst>
                  <a:gd name="T0" fmla="*/ 56 w 64"/>
                  <a:gd name="T1" fmla="*/ 12 h 64"/>
                  <a:gd name="T2" fmla="*/ 52 w 64"/>
                  <a:gd name="T3" fmla="*/ 12 h 64"/>
                  <a:gd name="T4" fmla="*/ 52 w 64"/>
                  <a:gd name="T5" fmla="*/ 8 h 64"/>
                  <a:gd name="T6" fmla="*/ 44 w 64"/>
                  <a:gd name="T7" fmla="*/ 0 h 64"/>
                  <a:gd name="T8" fmla="*/ 8 w 64"/>
                  <a:gd name="T9" fmla="*/ 0 h 64"/>
                  <a:gd name="T10" fmla="*/ 0 w 64"/>
                  <a:gd name="T11" fmla="*/ 8 h 64"/>
                  <a:gd name="T12" fmla="*/ 0 w 64"/>
                  <a:gd name="T13" fmla="*/ 44 h 64"/>
                  <a:gd name="T14" fmla="*/ 8 w 64"/>
                  <a:gd name="T15" fmla="*/ 52 h 64"/>
                  <a:gd name="T16" fmla="*/ 12 w 64"/>
                  <a:gd name="T17" fmla="*/ 52 h 64"/>
                  <a:gd name="T18" fmla="*/ 12 w 64"/>
                  <a:gd name="T19" fmla="*/ 56 h 64"/>
                  <a:gd name="T20" fmla="*/ 20 w 64"/>
                  <a:gd name="T21" fmla="*/ 64 h 64"/>
                  <a:gd name="T22" fmla="*/ 56 w 64"/>
                  <a:gd name="T23" fmla="*/ 64 h 64"/>
                  <a:gd name="T24" fmla="*/ 64 w 64"/>
                  <a:gd name="T25" fmla="*/ 56 h 64"/>
                  <a:gd name="T26" fmla="*/ 64 w 64"/>
                  <a:gd name="T27" fmla="*/ 20 h 64"/>
                  <a:gd name="T28" fmla="*/ 56 w 64"/>
                  <a:gd name="T29" fmla="*/ 12 h 64"/>
                  <a:gd name="T30" fmla="*/ 4 w 64"/>
                  <a:gd name="T31" fmla="*/ 8 h 64"/>
                  <a:gd name="T32" fmla="*/ 8 w 64"/>
                  <a:gd name="T33" fmla="*/ 4 h 64"/>
                  <a:gd name="T34" fmla="*/ 44 w 64"/>
                  <a:gd name="T35" fmla="*/ 4 h 64"/>
                  <a:gd name="T36" fmla="*/ 48 w 64"/>
                  <a:gd name="T37" fmla="*/ 8 h 64"/>
                  <a:gd name="T38" fmla="*/ 48 w 64"/>
                  <a:gd name="T39" fmla="*/ 16 h 64"/>
                  <a:gd name="T40" fmla="*/ 4 w 64"/>
                  <a:gd name="T41" fmla="*/ 16 h 64"/>
                  <a:gd name="T42" fmla="*/ 4 w 64"/>
                  <a:gd name="T43" fmla="*/ 8 h 64"/>
                  <a:gd name="T44" fmla="*/ 8 w 64"/>
                  <a:gd name="T45" fmla="*/ 48 h 64"/>
                  <a:gd name="T46" fmla="*/ 4 w 64"/>
                  <a:gd name="T47" fmla="*/ 44 h 64"/>
                  <a:gd name="T48" fmla="*/ 4 w 64"/>
                  <a:gd name="T49" fmla="*/ 20 h 64"/>
                  <a:gd name="T50" fmla="*/ 48 w 64"/>
                  <a:gd name="T51" fmla="*/ 20 h 64"/>
                  <a:gd name="T52" fmla="*/ 48 w 64"/>
                  <a:gd name="T53" fmla="*/ 44 h 64"/>
                  <a:gd name="T54" fmla="*/ 44 w 64"/>
                  <a:gd name="T55" fmla="*/ 48 h 64"/>
                  <a:gd name="T56" fmla="*/ 8 w 64"/>
                  <a:gd name="T57" fmla="*/ 48 h 64"/>
                  <a:gd name="T58" fmla="*/ 60 w 64"/>
                  <a:gd name="T59" fmla="*/ 56 h 64"/>
                  <a:gd name="T60" fmla="*/ 56 w 64"/>
                  <a:gd name="T61" fmla="*/ 60 h 64"/>
                  <a:gd name="T62" fmla="*/ 20 w 64"/>
                  <a:gd name="T63" fmla="*/ 60 h 64"/>
                  <a:gd name="T64" fmla="*/ 16 w 64"/>
                  <a:gd name="T65" fmla="*/ 56 h 64"/>
                  <a:gd name="T66" fmla="*/ 16 w 64"/>
                  <a:gd name="T67" fmla="*/ 52 h 64"/>
                  <a:gd name="T68" fmla="*/ 44 w 64"/>
                  <a:gd name="T69" fmla="*/ 52 h 64"/>
                  <a:gd name="T70" fmla="*/ 52 w 64"/>
                  <a:gd name="T71" fmla="*/ 44 h 64"/>
                  <a:gd name="T72" fmla="*/ 52 w 64"/>
                  <a:gd name="T73" fmla="*/ 28 h 64"/>
                  <a:gd name="T74" fmla="*/ 60 w 64"/>
                  <a:gd name="T75" fmla="*/ 28 h 64"/>
                  <a:gd name="T76" fmla="*/ 60 w 64"/>
                  <a:gd name="T77" fmla="*/ 56 h 64"/>
                  <a:gd name="T78" fmla="*/ 60 w 64"/>
                  <a:gd name="T79" fmla="*/ 24 h 64"/>
                  <a:gd name="T80" fmla="*/ 52 w 64"/>
                  <a:gd name="T81" fmla="*/ 24 h 64"/>
                  <a:gd name="T82" fmla="*/ 52 w 64"/>
                  <a:gd name="T83" fmla="*/ 16 h 64"/>
                  <a:gd name="T84" fmla="*/ 56 w 64"/>
                  <a:gd name="T85" fmla="*/ 16 h 64"/>
                  <a:gd name="T86" fmla="*/ 60 w 64"/>
                  <a:gd name="T87" fmla="*/ 20 h 64"/>
                  <a:gd name="T88" fmla="*/ 60 w 64"/>
                  <a:gd name="T89" fmla="*/ 2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4" h="64">
                    <a:moveTo>
                      <a:pt x="56" y="12"/>
                    </a:moveTo>
                    <a:cubicBezTo>
                      <a:pt x="52" y="12"/>
                      <a:pt x="52" y="12"/>
                      <a:pt x="52" y="12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4"/>
                      <a:pt x="48" y="0"/>
                      <a:pt x="44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8"/>
                      <a:pt x="4" y="52"/>
                      <a:pt x="8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2" y="60"/>
                      <a:pt x="16" y="64"/>
                      <a:pt x="20" y="64"/>
                    </a:cubicBezTo>
                    <a:cubicBezTo>
                      <a:pt x="56" y="64"/>
                      <a:pt x="56" y="64"/>
                      <a:pt x="56" y="64"/>
                    </a:cubicBezTo>
                    <a:cubicBezTo>
                      <a:pt x="60" y="64"/>
                      <a:pt x="64" y="60"/>
                      <a:pt x="64" y="56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16"/>
                      <a:pt x="60" y="12"/>
                      <a:pt x="56" y="12"/>
                    </a:cubicBezTo>
                    <a:close/>
                    <a:moveTo>
                      <a:pt x="4" y="8"/>
                    </a:moveTo>
                    <a:cubicBezTo>
                      <a:pt x="4" y="6"/>
                      <a:pt x="6" y="4"/>
                      <a:pt x="8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6" y="4"/>
                      <a:pt x="48" y="6"/>
                      <a:pt x="48" y="8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" y="16"/>
                      <a:pt x="4" y="16"/>
                      <a:pt x="4" y="16"/>
                    </a:cubicBezTo>
                    <a:lnTo>
                      <a:pt x="4" y="8"/>
                    </a:lnTo>
                    <a:close/>
                    <a:moveTo>
                      <a:pt x="8" y="48"/>
                    </a:moveTo>
                    <a:cubicBezTo>
                      <a:pt x="6" y="48"/>
                      <a:pt x="4" y="46"/>
                      <a:pt x="4" y="44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6"/>
                      <a:pt x="46" y="48"/>
                      <a:pt x="44" y="48"/>
                    </a:cubicBezTo>
                    <a:lnTo>
                      <a:pt x="8" y="48"/>
                    </a:lnTo>
                    <a:close/>
                    <a:moveTo>
                      <a:pt x="60" y="56"/>
                    </a:moveTo>
                    <a:cubicBezTo>
                      <a:pt x="60" y="58"/>
                      <a:pt x="58" y="60"/>
                      <a:pt x="56" y="60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18" y="60"/>
                      <a:pt x="16" y="58"/>
                      <a:pt x="16" y="56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8" y="52"/>
                      <a:pt x="52" y="48"/>
                      <a:pt x="52" y="44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60" y="28"/>
                      <a:pt x="60" y="28"/>
                      <a:pt x="60" y="28"/>
                    </a:cubicBezTo>
                    <a:lnTo>
                      <a:pt x="60" y="56"/>
                    </a:lnTo>
                    <a:close/>
                    <a:moveTo>
                      <a:pt x="60" y="24"/>
                    </a:move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8" y="16"/>
                      <a:pt x="60" y="18"/>
                      <a:pt x="60" y="20"/>
                    </a:cubicBezTo>
                    <a:lnTo>
                      <a:pt x="6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32" name="TextBox 131"/>
          <p:cNvSpPr txBox="1"/>
          <p:nvPr/>
        </p:nvSpPr>
        <p:spPr>
          <a:xfrm>
            <a:off x="5832370" y="1724765"/>
            <a:ext cx="1404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Meta Offc Pro" panose="020B0504030101020102" pitchFamily="34" charset="0"/>
              </a:rPr>
              <a:t>DFS AAP AWS Cloud</a:t>
            </a:r>
            <a:endParaRPr lang="en-US" sz="1100" b="1" dirty="0">
              <a:latin typeface="Meta Offc Pro" panose="020B0504030101020102" pitchFamily="34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3343554" y="4174136"/>
            <a:ext cx="640079" cy="646675"/>
            <a:chOff x="3203451" y="5048689"/>
            <a:chExt cx="640079" cy="640080"/>
          </a:xfrm>
        </p:grpSpPr>
        <p:sp>
          <p:nvSpPr>
            <p:cNvPr id="89" name="Oval 88">
              <a:extLst>
                <a:ext uri="{FF2B5EF4-FFF2-40B4-BE49-F238E27FC236}">
                  <a16:creationId xmlns="" xmlns:a16="http://schemas.microsoft.com/office/drawing/2014/main" id="{9E440C93-5939-3E44-B3CD-B0A005134775}"/>
                </a:ext>
              </a:extLst>
            </p:cNvPr>
            <p:cNvSpPr>
              <a:spLocks/>
            </p:cNvSpPr>
            <p:nvPr/>
          </p:nvSpPr>
          <p:spPr>
            <a:xfrm>
              <a:off x="3203451" y="5048689"/>
              <a:ext cx="640079" cy="640080"/>
            </a:xfrm>
            <a:prstGeom prst="ellipse">
              <a:avLst/>
            </a:prstGeom>
            <a:solidFill>
              <a:srgbClr val="0054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0" name="Freeform 32">
              <a:extLst>
                <a:ext uri="{FF2B5EF4-FFF2-40B4-BE49-F238E27FC236}">
                  <a16:creationId xmlns="" xmlns:a16="http://schemas.microsoft.com/office/drawing/2014/main" id="{0471267D-F7C8-C347-B8E2-2AB59E06CE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1719" y="5184910"/>
              <a:ext cx="320040" cy="320041"/>
            </a:xfrm>
            <a:custGeom>
              <a:avLst/>
              <a:gdLst>
                <a:gd name="T0" fmla="*/ 144 w 144"/>
                <a:gd name="T1" fmla="*/ 24 h 176"/>
                <a:gd name="T2" fmla="*/ 72 w 144"/>
                <a:gd name="T3" fmla="*/ 0 h 176"/>
                <a:gd name="T4" fmla="*/ 0 w 144"/>
                <a:gd name="T5" fmla="*/ 24 h 176"/>
                <a:gd name="T6" fmla="*/ 0 w 144"/>
                <a:gd name="T7" fmla="*/ 56 h 176"/>
                <a:gd name="T8" fmla="*/ 4 w 144"/>
                <a:gd name="T9" fmla="*/ 64 h 176"/>
                <a:gd name="T10" fmla="*/ 0 w 144"/>
                <a:gd name="T11" fmla="*/ 72 h 176"/>
                <a:gd name="T12" fmla="*/ 0 w 144"/>
                <a:gd name="T13" fmla="*/ 104 h 176"/>
                <a:gd name="T14" fmla="*/ 4 w 144"/>
                <a:gd name="T15" fmla="*/ 112 h 176"/>
                <a:gd name="T16" fmla="*/ 0 w 144"/>
                <a:gd name="T17" fmla="*/ 120 h 176"/>
                <a:gd name="T18" fmla="*/ 0 w 144"/>
                <a:gd name="T19" fmla="*/ 152 h 176"/>
                <a:gd name="T20" fmla="*/ 72 w 144"/>
                <a:gd name="T21" fmla="*/ 176 h 176"/>
                <a:gd name="T22" fmla="*/ 144 w 144"/>
                <a:gd name="T23" fmla="*/ 152 h 176"/>
                <a:gd name="T24" fmla="*/ 144 w 144"/>
                <a:gd name="T25" fmla="*/ 120 h 176"/>
                <a:gd name="T26" fmla="*/ 140 w 144"/>
                <a:gd name="T27" fmla="*/ 112 h 176"/>
                <a:gd name="T28" fmla="*/ 144 w 144"/>
                <a:gd name="T29" fmla="*/ 104 h 176"/>
                <a:gd name="T30" fmla="*/ 144 w 144"/>
                <a:gd name="T31" fmla="*/ 72 h 176"/>
                <a:gd name="T32" fmla="*/ 140 w 144"/>
                <a:gd name="T33" fmla="*/ 64 h 176"/>
                <a:gd name="T34" fmla="*/ 144 w 144"/>
                <a:gd name="T35" fmla="*/ 56 h 176"/>
                <a:gd name="T36" fmla="*/ 144 w 144"/>
                <a:gd name="T37" fmla="*/ 24 h 176"/>
                <a:gd name="T38" fmla="*/ 136 w 144"/>
                <a:gd name="T39" fmla="*/ 152 h 176"/>
                <a:gd name="T40" fmla="*/ 72 w 144"/>
                <a:gd name="T41" fmla="*/ 168 h 176"/>
                <a:gd name="T42" fmla="*/ 8 w 144"/>
                <a:gd name="T43" fmla="*/ 152 h 176"/>
                <a:gd name="T44" fmla="*/ 8 w 144"/>
                <a:gd name="T45" fmla="*/ 131 h 176"/>
                <a:gd name="T46" fmla="*/ 72 w 144"/>
                <a:gd name="T47" fmla="*/ 144 h 176"/>
                <a:gd name="T48" fmla="*/ 136 w 144"/>
                <a:gd name="T49" fmla="*/ 131 h 176"/>
                <a:gd name="T50" fmla="*/ 136 w 144"/>
                <a:gd name="T51" fmla="*/ 152 h 176"/>
                <a:gd name="T52" fmla="*/ 72 w 144"/>
                <a:gd name="T53" fmla="*/ 136 h 176"/>
                <a:gd name="T54" fmla="*/ 8 w 144"/>
                <a:gd name="T55" fmla="*/ 120 h 176"/>
                <a:gd name="T56" fmla="*/ 10 w 144"/>
                <a:gd name="T57" fmla="*/ 116 h 176"/>
                <a:gd name="T58" fmla="*/ 72 w 144"/>
                <a:gd name="T59" fmla="*/ 128 h 176"/>
                <a:gd name="T60" fmla="*/ 134 w 144"/>
                <a:gd name="T61" fmla="*/ 116 h 176"/>
                <a:gd name="T62" fmla="*/ 136 w 144"/>
                <a:gd name="T63" fmla="*/ 120 h 176"/>
                <a:gd name="T64" fmla="*/ 72 w 144"/>
                <a:gd name="T65" fmla="*/ 136 h 176"/>
                <a:gd name="T66" fmla="*/ 136 w 144"/>
                <a:gd name="T67" fmla="*/ 104 h 176"/>
                <a:gd name="T68" fmla="*/ 72 w 144"/>
                <a:gd name="T69" fmla="*/ 120 h 176"/>
                <a:gd name="T70" fmla="*/ 8 w 144"/>
                <a:gd name="T71" fmla="*/ 104 h 176"/>
                <a:gd name="T72" fmla="*/ 8 w 144"/>
                <a:gd name="T73" fmla="*/ 83 h 176"/>
                <a:gd name="T74" fmla="*/ 72 w 144"/>
                <a:gd name="T75" fmla="*/ 96 h 176"/>
                <a:gd name="T76" fmla="*/ 136 w 144"/>
                <a:gd name="T77" fmla="*/ 83 h 176"/>
                <a:gd name="T78" fmla="*/ 136 w 144"/>
                <a:gd name="T79" fmla="*/ 104 h 176"/>
                <a:gd name="T80" fmla="*/ 72 w 144"/>
                <a:gd name="T81" fmla="*/ 88 h 176"/>
                <a:gd name="T82" fmla="*/ 8 w 144"/>
                <a:gd name="T83" fmla="*/ 72 h 176"/>
                <a:gd name="T84" fmla="*/ 10 w 144"/>
                <a:gd name="T85" fmla="*/ 68 h 176"/>
                <a:gd name="T86" fmla="*/ 72 w 144"/>
                <a:gd name="T87" fmla="*/ 80 h 176"/>
                <a:gd name="T88" fmla="*/ 134 w 144"/>
                <a:gd name="T89" fmla="*/ 68 h 176"/>
                <a:gd name="T90" fmla="*/ 136 w 144"/>
                <a:gd name="T91" fmla="*/ 72 h 176"/>
                <a:gd name="T92" fmla="*/ 72 w 144"/>
                <a:gd name="T93" fmla="*/ 88 h 176"/>
                <a:gd name="T94" fmla="*/ 136 w 144"/>
                <a:gd name="T95" fmla="*/ 56 h 176"/>
                <a:gd name="T96" fmla="*/ 72 w 144"/>
                <a:gd name="T97" fmla="*/ 72 h 176"/>
                <a:gd name="T98" fmla="*/ 8 w 144"/>
                <a:gd name="T99" fmla="*/ 56 h 176"/>
                <a:gd name="T100" fmla="*/ 8 w 144"/>
                <a:gd name="T101" fmla="*/ 35 h 176"/>
                <a:gd name="T102" fmla="*/ 72 w 144"/>
                <a:gd name="T103" fmla="*/ 48 h 176"/>
                <a:gd name="T104" fmla="*/ 136 w 144"/>
                <a:gd name="T105" fmla="*/ 35 h 176"/>
                <a:gd name="T106" fmla="*/ 136 w 144"/>
                <a:gd name="T107" fmla="*/ 56 h 176"/>
                <a:gd name="T108" fmla="*/ 72 w 144"/>
                <a:gd name="T109" fmla="*/ 40 h 176"/>
                <a:gd name="T110" fmla="*/ 8 w 144"/>
                <a:gd name="T111" fmla="*/ 24 h 176"/>
                <a:gd name="T112" fmla="*/ 72 w 144"/>
                <a:gd name="T113" fmla="*/ 8 h 176"/>
                <a:gd name="T114" fmla="*/ 136 w 144"/>
                <a:gd name="T115" fmla="*/ 24 h 176"/>
                <a:gd name="T116" fmla="*/ 72 w 144"/>
                <a:gd name="T117" fmla="*/ 4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" h="176">
                  <a:moveTo>
                    <a:pt x="144" y="24"/>
                  </a:moveTo>
                  <a:cubicBezTo>
                    <a:pt x="144" y="11"/>
                    <a:pt x="112" y="0"/>
                    <a:pt x="72" y="0"/>
                  </a:cubicBezTo>
                  <a:cubicBezTo>
                    <a:pt x="32" y="0"/>
                    <a:pt x="0" y="11"/>
                    <a:pt x="0" y="2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2" y="61"/>
                    <a:pt x="4" y="64"/>
                  </a:cubicBezTo>
                  <a:cubicBezTo>
                    <a:pt x="2" y="67"/>
                    <a:pt x="0" y="69"/>
                    <a:pt x="0" y="72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7"/>
                    <a:pt x="2" y="109"/>
                    <a:pt x="4" y="112"/>
                  </a:cubicBezTo>
                  <a:cubicBezTo>
                    <a:pt x="2" y="115"/>
                    <a:pt x="0" y="117"/>
                    <a:pt x="0" y="120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5"/>
                    <a:pt x="32" y="176"/>
                    <a:pt x="72" y="176"/>
                  </a:cubicBezTo>
                  <a:cubicBezTo>
                    <a:pt x="112" y="176"/>
                    <a:pt x="144" y="165"/>
                    <a:pt x="144" y="152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4" y="117"/>
                    <a:pt x="142" y="115"/>
                    <a:pt x="140" y="112"/>
                  </a:cubicBezTo>
                  <a:cubicBezTo>
                    <a:pt x="142" y="109"/>
                    <a:pt x="144" y="107"/>
                    <a:pt x="144" y="104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44" y="69"/>
                    <a:pt x="142" y="67"/>
                    <a:pt x="140" y="64"/>
                  </a:cubicBezTo>
                  <a:cubicBezTo>
                    <a:pt x="142" y="61"/>
                    <a:pt x="144" y="59"/>
                    <a:pt x="144" y="56"/>
                  </a:cubicBezTo>
                  <a:lnTo>
                    <a:pt x="144" y="24"/>
                  </a:lnTo>
                  <a:close/>
                  <a:moveTo>
                    <a:pt x="136" y="152"/>
                  </a:moveTo>
                  <a:cubicBezTo>
                    <a:pt x="136" y="161"/>
                    <a:pt x="107" y="168"/>
                    <a:pt x="72" y="168"/>
                  </a:cubicBezTo>
                  <a:cubicBezTo>
                    <a:pt x="37" y="168"/>
                    <a:pt x="8" y="161"/>
                    <a:pt x="8" y="152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20" y="139"/>
                    <a:pt x="44" y="144"/>
                    <a:pt x="72" y="144"/>
                  </a:cubicBezTo>
                  <a:cubicBezTo>
                    <a:pt x="100" y="144"/>
                    <a:pt x="124" y="139"/>
                    <a:pt x="136" y="131"/>
                  </a:cubicBezTo>
                  <a:lnTo>
                    <a:pt x="136" y="152"/>
                  </a:lnTo>
                  <a:close/>
                  <a:moveTo>
                    <a:pt x="72" y="136"/>
                  </a:moveTo>
                  <a:cubicBezTo>
                    <a:pt x="37" y="136"/>
                    <a:pt x="8" y="129"/>
                    <a:pt x="8" y="120"/>
                  </a:cubicBezTo>
                  <a:cubicBezTo>
                    <a:pt x="8" y="119"/>
                    <a:pt x="9" y="117"/>
                    <a:pt x="10" y="116"/>
                  </a:cubicBezTo>
                  <a:cubicBezTo>
                    <a:pt x="22" y="123"/>
                    <a:pt x="46" y="128"/>
                    <a:pt x="72" y="128"/>
                  </a:cubicBezTo>
                  <a:cubicBezTo>
                    <a:pt x="98" y="128"/>
                    <a:pt x="122" y="123"/>
                    <a:pt x="134" y="116"/>
                  </a:cubicBezTo>
                  <a:cubicBezTo>
                    <a:pt x="135" y="117"/>
                    <a:pt x="136" y="119"/>
                    <a:pt x="136" y="120"/>
                  </a:cubicBezTo>
                  <a:cubicBezTo>
                    <a:pt x="136" y="129"/>
                    <a:pt x="107" y="136"/>
                    <a:pt x="72" y="136"/>
                  </a:cubicBezTo>
                  <a:moveTo>
                    <a:pt x="136" y="104"/>
                  </a:moveTo>
                  <a:cubicBezTo>
                    <a:pt x="136" y="113"/>
                    <a:pt x="107" y="120"/>
                    <a:pt x="72" y="120"/>
                  </a:cubicBezTo>
                  <a:cubicBezTo>
                    <a:pt x="37" y="120"/>
                    <a:pt x="8" y="113"/>
                    <a:pt x="8" y="104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20" y="91"/>
                    <a:pt x="44" y="96"/>
                    <a:pt x="72" y="96"/>
                  </a:cubicBezTo>
                  <a:cubicBezTo>
                    <a:pt x="100" y="96"/>
                    <a:pt x="124" y="91"/>
                    <a:pt x="136" y="83"/>
                  </a:cubicBezTo>
                  <a:lnTo>
                    <a:pt x="136" y="104"/>
                  </a:lnTo>
                  <a:close/>
                  <a:moveTo>
                    <a:pt x="72" y="88"/>
                  </a:moveTo>
                  <a:cubicBezTo>
                    <a:pt x="37" y="88"/>
                    <a:pt x="8" y="81"/>
                    <a:pt x="8" y="72"/>
                  </a:cubicBezTo>
                  <a:cubicBezTo>
                    <a:pt x="8" y="71"/>
                    <a:pt x="9" y="69"/>
                    <a:pt x="10" y="68"/>
                  </a:cubicBezTo>
                  <a:cubicBezTo>
                    <a:pt x="22" y="75"/>
                    <a:pt x="46" y="80"/>
                    <a:pt x="72" y="80"/>
                  </a:cubicBezTo>
                  <a:cubicBezTo>
                    <a:pt x="98" y="80"/>
                    <a:pt x="122" y="75"/>
                    <a:pt x="134" y="68"/>
                  </a:cubicBezTo>
                  <a:cubicBezTo>
                    <a:pt x="135" y="69"/>
                    <a:pt x="136" y="71"/>
                    <a:pt x="136" y="72"/>
                  </a:cubicBezTo>
                  <a:cubicBezTo>
                    <a:pt x="136" y="81"/>
                    <a:pt x="107" y="88"/>
                    <a:pt x="72" y="88"/>
                  </a:cubicBezTo>
                  <a:moveTo>
                    <a:pt x="136" y="56"/>
                  </a:moveTo>
                  <a:cubicBezTo>
                    <a:pt x="136" y="65"/>
                    <a:pt x="107" y="72"/>
                    <a:pt x="72" y="72"/>
                  </a:cubicBezTo>
                  <a:cubicBezTo>
                    <a:pt x="37" y="72"/>
                    <a:pt x="8" y="65"/>
                    <a:pt x="8" y="56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20" y="43"/>
                    <a:pt x="44" y="48"/>
                    <a:pt x="72" y="48"/>
                  </a:cubicBezTo>
                  <a:cubicBezTo>
                    <a:pt x="100" y="48"/>
                    <a:pt x="124" y="43"/>
                    <a:pt x="136" y="35"/>
                  </a:cubicBezTo>
                  <a:lnTo>
                    <a:pt x="136" y="56"/>
                  </a:lnTo>
                  <a:close/>
                  <a:moveTo>
                    <a:pt x="72" y="40"/>
                  </a:moveTo>
                  <a:cubicBezTo>
                    <a:pt x="37" y="40"/>
                    <a:pt x="8" y="33"/>
                    <a:pt x="8" y="24"/>
                  </a:cubicBezTo>
                  <a:cubicBezTo>
                    <a:pt x="8" y="15"/>
                    <a:pt x="37" y="8"/>
                    <a:pt x="72" y="8"/>
                  </a:cubicBezTo>
                  <a:cubicBezTo>
                    <a:pt x="107" y="8"/>
                    <a:pt x="136" y="15"/>
                    <a:pt x="136" y="24"/>
                  </a:cubicBezTo>
                  <a:cubicBezTo>
                    <a:pt x="136" y="33"/>
                    <a:pt x="107" y="40"/>
                    <a:pt x="72" y="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4694690" y="4905537"/>
            <a:ext cx="900303" cy="179033"/>
          </a:xfrm>
          <a:prstGeom prst="rect">
            <a:avLst/>
          </a:prstGeom>
          <a:solidFill>
            <a:srgbClr val="0054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Meta Offc Pro Normal" panose="020B0504030101020102"/>
              </a:rPr>
              <a:t>Tokenization</a:t>
            </a:r>
            <a:endParaRPr lang="en-US" sz="1000" dirty="0">
              <a:latin typeface="Meta Offc Pro Normal" panose="020B0504030101020102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B252DE1F-C2E6-294B-9214-508DD46E3D8B}"/>
              </a:ext>
            </a:extLst>
          </p:cNvPr>
          <p:cNvSpPr/>
          <p:nvPr/>
        </p:nvSpPr>
        <p:spPr>
          <a:xfrm>
            <a:off x="1706252" y="3890799"/>
            <a:ext cx="10159198" cy="1287172"/>
          </a:xfrm>
          <a:prstGeom prst="rect">
            <a:avLst/>
          </a:prstGeom>
          <a:noFill/>
          <a:ln w="381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93" y="2846499"/>
            <a:ext cx="1177125" cy="37197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5" name="TextBox 74"/>
          <p:cNvSpPr txBox="1"/>
          <p:nvPr/>
        </p:nvSpPr>
        <p:spPr>
          <a:xfrm>
            <a:off x="3319288" y="3240470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474747"/>
                </a:solidFill>
                <a:latin typeface="Meta Offc Pro Normal" panose="020B0504030101020102" pitchFamily="34" charset="0"/>
              </a:rPr>
              <a:t>On-</a:t>
            </a:r>
            <a:r>
              <a:rPr lang="en-US" sz="1000" dirty="0" err="1">
                <a:solidFill>
                  <a:srgbClr val="474747"/>
                </a:solidFill>
                <a:latin typeface="Meta Offc Pro Normal" panose="020B0504030101020102" pitchFamily="34" charset="0"/>
              </a:rPr>
              <a:t>Prem</a:t>
            </a:r>
            <a:endParaRPr lang="en-US" sz="1000" dirty="0">
              <a:solidFill>
                <a:srgbClr val="474747"/>
              </a:solidFill>
              <a:latin typeface="Meta Offc Pro Normal" panose="020B0504030101020102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15245" y="4838349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474747"/>
                </a:solidFill>
                <a:latin typeface="Meta Offc Pro Normal" panose="020B0504030101020102" pitchFamily="34" charset="0"/>
              </a:rPr>
              <a:t>ODS On-</a:t>
            </a:r>
            <a:r>
              <a:rPr lang="en-US" sz="1000" dirty="0" err="1" smtClean="0">
                <a:solidFill>
                  <a:srgbClr val="474747"/>
                </a:solidFill>
                <a:latin typeface="Meta Offc Pro Normal" panose="020B0504030101020102" pitchFamily="34" charset="0"/>
              </a:rPr>
              <a:t>Prem</a:t>
            </a:r>
            <a:endParaRPr lang="en-US" sz="1000" dirty="0">
              <a:solidFill>
                <a:srgbClr val="474747"/>
              </a:solidFill>
              <a:latin typeface="Meta Offc Pro Normal" panose="020B0504030101020102" pitchFamily="34" charset="0"/>
            </a:endParaRPr>
          </a:p>
        </p:txBody>
      </p:sp>
      <p:sp>
        <p:nvSpPr>
          <p:cNvPr id="79" name="Triangle 81">
            <a:extLst>
              <a:ext uri="{FF2B5EF4-FFF2-40B4-BE49-F238E27FC236}">
                <a16:creationId xmlns="" xmlns:a16="http://schemas.microsoft.com/office/drawing/2014/main" id="{4EB215AF-B018-3444-8CD1-B5AE4F270136}"/>
              </a:ext>
            </a:extLst>
          </p:cNvPr>
          <p:cNvSpPr>
            <a:spLocks noChangeAspect="1"/>
          </p:cNvSpPr>
          <p:nvPr/>
        </p:nvSpPr>
        <p:spPr>
          <a:xfrm rot="5400000">
            <a:off x="2964560" y="4387114"/>
            <a:ext cx="266933" cy="219456"/>
          </a:xfrm>
          <a:prstGeom prst="triangle">
            <a:avLst/>
          </a:prstGeom>
          <a:solidFill>
            <a:srgbClr val="005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4" name="Triangle 81">
            <a:extLst>
              <a:ext uri="{FF2B5EF4-FFF2-40B4-BE49-F238E27FC236}">
                <a16:creationId xmlns="" xmlns:a16="http://schemas.microsoft.com/office/drawing/2014/main" id="{4EB215AF-B018-3444-8CD1-B5AE4F270136}"/>
              </a:ext>
            </a:extLst>
          </p:cNvPr>
          <p:cNvSpPr>
            <a:spLocks noChangeAspect="1"/>
          </p:cNvSpPr>
          <p:nvPr/>
        </p:nvSpPr>
        <p:spPr>
          <a:xfrm rot="5400000">
            <a:off x="4315402" y="4387114"/>
            <a:ext cx="266934" cy="219456"/>
          </a:xfrm>
          <a:prstGeom prst="triangle">
            <a:avLst/>
          </a:prstGeom>
          <a:solidFill>
            <a:srgbClr val="005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2" name="Rectangle 101"/>
          <p:cNvSpPr/>
          <p:nvPr/>
        </p:nvSpPr>
        <p:spPr>
          <a:xfrm rot="16200000">
            <a:off x="2321423" y="4397854"/>
            <a:ext cx="885131" cy="273059"/>
          </a:xfrm>
          <a:prstGeom prst="rect">
            <a:avLst/>
          </a:prstGeom>
          <a:solidFill>
            <a:srgbClr val="0054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Data Replication</a:t>
            </a:r>
            <a:endParaRPr lang="en-US" sz="1000" dirty="0"/>
          </a:p>
        </p:txBody>
      </p:sp>
      <p:sp>
        <p:nvSpPr>
          <p:cNvPr id="103" name="Triangle 81">
            <a:extLst>
              <a:ext uri="{FF2B5EF4-FFF2-40B4-BE49-F238E27FC236}">
                <a16:creationId xmlns="" xmlns:a16="http://schemas.microsoft.com/office/drawing/2014/main" id="{4EB215AF-B018-3444-8CD1-B5AE4F270136}"/>
              </a:ext>
            </a:extLst>
          </p:cNvPr>
          <p:cNvSpPr>
            <a:spLocks noChangeAspect="1"/>
          </p:cNvSpPr>
          <p:nvPr/>
        </p:nvSpPr>
        <p:spPr>
          <a:xfrm>
            <a:off x="3514988" y="3636560"/>
            <a:ext cx="266933" cy="219456"/>
          </a:xfrm>
          <a:prstGeom prst="triangle">
            <a:avLst/>
          </a:prstGeom>
          <a:solidFill>
            <a:srgbClr val="005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xmlns="" id="{050D46FC-D7C4-A746-A2AA-E864237EE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91741"/>
              </p:ext>
            </p:extLst>
          </p:nvPr>
        </p:nvGraphicFramePr>
        <p:xfrm>
          <a:off x="1748413" y="5618509"/>
          <a:ext cx="10095243" cy="11665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98154">
                  <a:extLst>
                    <a:ext uri="{9D8B030D-6E8A-4147-A177-3AD203B41FA5}">
                      <a16:colId xmlns:a16="http://schemas.microsoft.com/office/drawing/2014/main" xmlns="" val="4161061418"/>
                    </a:ext>
                  </a:extLst>
                </a:gridCol>
                <a:gridCol w="5097089"/>
              </a:tblGrid>
              <a:tr h="291381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Meta Offc Pro Normal" panose="020B0504030101020102" pitchFamily="34" charset="0"/>
                        </a:rPr>
                        <a:t>Benefits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0581766"/>
                  </a:ext>
                </a:extLst>
              </a:tr>
              <a:tr h="875173"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Meta Offc Pro Normal" panose="020B0504030101020102" pitchFamily="34" charset="0"/>
                        </a:rPr>
                        <a:t>Hadoop Sunset for DSL 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Meta Offc Pro Normal" panose="020B0504030101020102" pitchFamily="34" charset="0"/>
                        </a:rPr>
                        <a:t>Consolidated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Meta Offc Pro Normal" panose="020B0504030101020102" pitchFamily="34" charset="0"/>
                        </a:rPr>
                        <a:t>solution for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Meta Offc Pro Normal" panose="020B0504030101020102" pitchFamily="34" charset="0"/>
                        </a:rPr>
                        <a:t>all CRD banking requirements and Operational reports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Meta Offc Pro Normal" panose="020B0504030101020102" pitchFamily="34" charset="0"/>
                        </a:rPr>
                        <a:t> and isolated from Analytical Environments by having those in ODS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Meta Offc Pro Normal" panose="020B0504030101020102" pitchFamily="34" charset="0"/>
                        </a:rPr>
                        <a:t>Benefits Consolidating Bank extracts  FODS migration &amp; Line of Credit Launch with CRD requirements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Meta Offc Pro Normal" panose="020B0504030101020102" pitchFamily="34" charset="0"/>
                        </a:rPr>
                        <a:t>No Tech Debt for Cloud Approach and minimal tech debt for On-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  <a:latin typeface="Meta Offc Pro Normal" panose="020B0504030101020102" pitchFamily="34" charset="0"/>
                        </a:rPr>
                        <a:t>Prem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Meta Offc Pro Normal" panose="020B0504030101020102" pitchFamily="34" charset="0"/>
                        </a:rPr>
                        <a:t> approach</a:t>
                      </a:r>
                    </a:p>
                    <a:p>
                      <a:pPr marL="228600" indent="-228600">
                        <a:buFont typeface="+mj-lt"/>
                        <a:buAutoNum type="arabicPeriod" startAt="4"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Meta Offc Pro Normal" panose="020B0504030101020102" pitchFamily="34" charset="0"/>
                        </a:rPr>
                        <a:t>Reports reconciliation &amp; remediation will be much easier and faster by having ODS close to Source</a:t>
                      </a:r>
                    </a:p>
                    <a:p>
                      <a:pPr marL="228600" indent="-228600">
                        <a:buAutoNum type="arabicPeriod" startAt="4"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Meta Offc Pro Normal" panose="020B0504030101020102" pitchFamily="34" charset="0"/>
                        </a:rPr>
                        <a:t>Data for Operational reports will be available sooner in less SLA </a:t>
                      </a:r>
                    </a:p>
                    <a:p>
                      <a:pPr marL="228600" indent="-228600">
                        <a:buAutoNum type="arabicPeriod" startAt="4"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28404848"/>
                  </a:ext>
                </a:extLst>
              </a:tr>
            </a:tbl>
          </a:graphicData>
        </a:graphic>
      </p:graphicFrame>
      <p:sp>
        <p:nvSpPr>
          <p:cNvPr id="119" name="Rectangle 118">
            <a:extLst>
              <a:ext uri="{FF2B5EF4-FFF2-40B4-BE49-F238E27FC236}">
                <a16:creationId xmlns:a16="http://schemas.microsoft.com/office/drawing/2014/main" xmlns="" id="{B252DE1F-C2E6-294B-9214-508DD46E3D8B}"/>
              </a:ext>
            </a:extLst>
          </p:cNvPr>
          <p:cNvSpPr/>
          <p:nvPr/>
        </p:nvSpPr>
        <p:spPr>
          <a:xfrm>
            <a:off x="420228" y="5678448"/>
            <a:ext cx="274320" cy="137160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xmlns="" id="{B252DE1F-C2E6-294B-9214-508DD46E3D8B}"/>
              </a:ext>
            </a:extLst>
          </p:cNvPr>
          <p:cNvSpPr/>
          <p:nvPr/>
        </p:nvSpPr>
        <p:spPr>
          <a:xfrm>
            <a:off x="423009" y="5963461"/>
            <a:ext cx="274320" cy="137160"/>
          </a:xfrm>
          <a:prstGeom prst="rect">
            <a:avLst/>
          </a:prstGeom>
          <a:noFill/>
          <a:ln w="381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693160" y="5639071"/>
            <a:ext cx="793807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dirty="0" smtClean="0">
                <a:latin typeface="Meta Offc Pro" panose="020B0504030101020102" pitchFamily="34" charset="0"/>
              </a:rPr>
              <a:t>AWS Cloud</a:t>
            </a:r>
            <a:endParaRPr lang="en-US" sz="1000" dirty="0">
              <a:latin typeface="Meta Offc Pro" panose="020B0504030101020102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93160" y="5902073"/>
            <a:ext cx="663964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dirty="0" smtClean="0">
                <a:latin typeface="Meta Offc Pro" panose="020B0504030101020102" pitchFamily="34" charset="0"/>
              </a:rPr>
              <a:t>On-</a:t>
            </a:r>
            <a:r>
              <a:rPr lang="en-US" sz="1000" dirty="0" err="1" smtClean="0">
                <a:latin typeface="Meta Offc Pro" panose="020B0504030101020102" pitchFamily="34" charset="0"/>
              </a:rPr>
              <a:t>Prem</a:t>
            </a:r>
            <a:endParaRPr lang="en-US" sz="1000" dirty="0">
              <a:latin typeface="Meta Offc Pro" panose="020B0504030101020102" pitchFamily="34" charset="0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587910" y="2097672"/>
            <a:ext cx="640079" cy="640080"/>
            <a:chOff x="938909" y="2232174"/>
            <a:chExt cx="640079" cy="640080"/>
          </a:xfrm>
        </p:grpSpPr>
        <p:sp>
          <p:nvSpPr>
            <p:cNvPr id="146" name="Oval 145">
              <a:extLst>
                <a:ext uri="{FF2B5EF4-FFF2-40B4-BE49-F238E27FC236}">
                  <a16:creationId xmlns="" xmlns:a16="http://schemas.microsoft.com/office/drawing/2014/main" id="{9E440C93-5939-3E44-B3CD-B0A005134775}"/>
                </a:ext>
              </a:extLst>
            </p:cNvPr>
            <p:cNvSpPr>
              <a:spLocks/>
            </p:cNvSpPr>
            <p:nvPr/>
          </p:nvSpPr>
          <p:spPr>
            <a:xfrm>
              <a:off x="938909" y="2232174"/>
              <a:ext cx="640079" cy="640080"/>
            </a:xfrm>
            <a:prstGeom prst="ellipse">
              <a:avLst/>
            </a:prstGeom>
            <a:solidFill>
              <a:srgbClr val="0054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47" name="Freeform 32">
              <a:extLst>
                <a:ext uri="{FF2B5EF4-FFF2-40B4-BE49-F238E27FC236}">
                  <a16:creationId xmlns="" xmlns:a16="http://schemas.microsoft.com/office/drawing/2014/main" id="{0471267D-F7C8-C347-B8E2-2AB59E06CE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927" y="2392193"/>
              <a:ext cx="320040" cy="320041"/>
            </a:xfrm>
            <a:custGeom>
              <a:avLst/>
              <a:gdLst>
                <a:gd name="T0" fmla="*/ 144 w 144"/>
                <a:gd name="T1" fmla="*/ 24 h 176"/>
                <a:gd name="T2" fmla="*/ 72 w 144"/>
                <a:gd name="T3" fmla="*/ 0 h 176"/>
                <a:gd name="T4" fmla="*/ 0 w 144"/>
                <a:gd name="T5" fmla="*/ 24 h 176"/>
                <a:gd name="T6" fmla="*/ 0 w 144"/>
                <a:gd name="T7" fmla="*/ 56 h 176"/>
                <a:gd name="T8" fmla="*/ 4 w 144"/>
                <a:gd name="T9" fmla="*/ 64 h 176"/>
                <a:gd name="T10" fmla="*/ 0 w 144"/>
                <a:gd name="T11" fmla="*/ 72 h 176"/>
                <a:gd name="T12" fmla="*/ 0 w 144"/>
                <a:gd name="T13" fmla="*/ 104 h 176"/>
                <a:gd name="T14" fmla="*/ 4 w 144"/>
                <a:gd name="T15" fmla="*/ 112 h 176"/>
                <a:gd name="T16" fmla="*/ 0 w 144"/>
                <a:gd name="T17" fmla="*/ 120 h 176"/>
                <a:gd name="T18" fmla="*/ 0 w 144"/>
                <a:gd name="T19" fmla="*/ 152 h 176"/>
                <a:gd name="T20" fmla="*/ 72 w 144"/>
                <a:gd name="T21" fmla="*/ 176 h 176"/>
                <a:gd name="T22" fmla="*/ 144 w 144"/>
                <a:gd name="T23" fmla="*/ 152 h 176"/>
                <a:gd name="T24" fmla="*/ 144 w 144"/>
                <a:gd name="T25" fmla="*/ 120 h 176"/>
                <a:gd name="T26" fmla="*/ 140 w 144"/>
                <a:gd name="T27" fmla="*/ 112 h 176"/>
                <a:gd name="T28" fmla="*/ 144 w 144"/>
                <a:gd name="T29" fmla="*/ 104 h 176"/>
                <a:gd name="T30" fmla="*/ 144 w 144"/>
                <a:gd name="T31" fmla="*/ 72 h 176"/>
                <a:gd name="T32" fmla="*/ 140 w 144"/>
                <a:gd name="T33" fmla="*/ 64 h 176"/>
                <a:gd name="T34" fmla="*/ 144 w 144"/>
                <a:gd name="T35" fmla="*/ 56 h 176"/>
                <a:gd name="T36" fmla="*/ 144 w 144"/>
                <a:gd name="T37" fmla="*/ 24 h 176"/>
                <a:gd name="T38" fmla="*/ 136 w 144"/>
                <a:gd name="T39" fmla="*/ 152 h 176"/>
                <a:gd name="T40" fmla="*/ 72 w 144"/>
                <a:gd name="T41" fmla="*/ 168 h 176"/>
                <a:gd name="T42" fmla="*/ 8 w 144"/>
                <a:gd name="T43" fmla="*/ 152 h 176"/>
                <a:gd name="T44" fmla="*/ 8 w 144"/>
                <a:gd name="T45" fmla="*/ 131 h 176"/>
                <a:gd name="T46" fmla="*/ 72 w 144"/>
                <a:gd name="T47" fmla="*/ 144 h 176"/>
                <a:gd name="T48" fmla="*/ 136 w 144"/>
                <a:gd name="T49" fmla="*/ 131 h 176"/>
                <a:gd name="T50" fmla="*/ 136 w 144"/>
                <a:gd name="T51" fmla="*/ 152 h 176"/>
                <a:gd name="T52" fmla="*/ 72 w 144"/>
                <a:gd name="T53" fmla="*/ 136 h 176"/>
                <a:gd name="T54" fmla="*/ 8 w 144"/>
                <a:gd name="T55" fmla="*/ 120 h 176"/>
                <a:gd name="T56" fmla="*/ 10 w 144"/>
                <a:gd name="T57" fmla="*/ 116 h 176"/>
                <a:gd name="T58" fmla="*/ 72 w 144"/>
                <a:gd name="T59" fmla="*/ 128 h 176"/>
                <a:gd name="T60" fmla="*/ 134 w 144"/>
                <a:gd name="T61" fmla="*/ 116 h 176"/>
                <a:gd name="T62" fmla="*/ 136 w 144"/>
                <a:gd name="T63" fmla="*/ 120 h 176"/>
                <a:gd name="T64" fmla="*/ 72 w 144"/>
                <a:gd name="T65" fmla="*/ 136 h 176"/>
                <a:gd name="T66" fmla="*/ 136 w 144"/>
                <a:gd name="T67" fmla="*/ 104 h 176"/>
                <a:gd name="T68" fmla="*/ 72 w 144"/>
                <a:gd name="T69" fmla="*/ 120 h 176"/>
                <a:gd name="T70" fmla="*/ 8 w 144"/>
                <a:gd name="T71" fmla="*/ 104 h 176"/>
                <a:gd name="T72" fmla="*/ 8 w 144"/>
                <a:gd name="T73" fmla="*/ 83 h 176"/>
                <a:gd name="T74" fmla="*/ 72 w 144"/>
                <a:gd name="T75" fmla="*/ 96 h 176"/>
                <a:gd name="T76" fmla="*/ 136 w 144"/>
                <a:gd name="T77" fmla="*/ 83 h 176"/>
                <a:gd name="T78" fmla="*/ 136 w 144"/>
                <a:gd name="T79" fmla="*/ 104 h 176"/>
                <a:gd name="T80" fmla="*/ 72 w 144"/>
                <a:gd name="T81" fmla="*/ 88 h 176"/>
                <a:gd name="T82" fmla="*/ 8 w 144"/>
                <a:gd name="T83" fmla="*/ 72 h 176"/>
                <a:gd name="T84" fmla="*/ 10 w 144"/>
                <a:gd name="T85" fmla="*/ 68 h 176"/>
                <a:gd name="T86" fmla="*/ 72 w 144"/>
                <a:gd name="T87" fmla="*/ 80 h 176"/>
                <a:gd name="T88" fmla="*/ 134 w 144"/>
                <a:gd name="T89" fmla="*/ 68 h 176"/>
                <a:gd name="T90" fmla="*/ 136 w 144"/>
                <a:gd name="T91" fmla="*/ 72 h 176"/>
                <a:gd name="T92" fmla="*/ 72 w 144"/>
                <a:gd name="T93" fmla="*/ 88 h 176"/>
                <a:gd name="T94" fmla="*/ 136 w 144"/>
                <a:gd name="T95" fmla="*/ 56 h 176"/>
                <a:gd name="T96" fmla="*/ 72 w 144"/>
                <a:gd name="T97" fmla="*/ 72 h 176"/>
                <a:gd name="T98" fmla="*/ 8 w 144"/>
                <a:gd name="T99" fmla="*/ 56 h 176"/>
                <a:gd name="T100" fmla="*/ 8 w 144"/>
                <a:gd name="T101" fmla="*/ 35 h 176"/>
                <a:gd name="T102" fmla="*/ 72 w 144"/>
                <a:gd name="T103" fmla="*/ 48 h 176"/>
                <a:gd name="T104" fmla="*/ 136 w 144"/>
                <a:gd name="T105" fmla="*/ 35 h 176"/>
                <a:gd name="T106" fmla="*/ 136 w 144"/>
                <a:gd name="T107" fmla="*/ 56 h 176"/>
                <a:gd name="T108" fmla="*/ 72 w 144"/>
                <a:gd name="T109" fmla="*/ 40 h 176"/>
                <a:gd name="T110" fmla="*/ 8 w 144"/>
                <a:gd name="T111" fmla="*/ 24 h 176"/>
                <a:gd name="T112" fmla="*/ 72 w 144"/>
                <a:gd name="T113" fmla="*/ 8 h 176"/>
                <a:gd name="T114" fmla="*/ 136 w 144"/>
                <a:gd name="T115" fmla="*/ 24 h 176"/>
                <a:gd name="T116" fmla="*/ 72 w 144"/>
                <a:gd name="T117" fmla="*/ 4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" h="176">
                  <a:moveTo>
                    <a:pt x="144" y="24"/>
                  </a:moveTo>
                  <a:cubicBezTo>
                    <a:pt x="144" y="11"/>
                    <a:pt x="112" y="0"/>
                    <a:pt x="72" y="0"/>
                  </a:cubicBezTo>
                  <a:cubicBezTo>
                    <a:pt x="32" y="0"/>
                    <a:pt x="0" y="11"/>
                    <a:pt x="0" y="2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2" y="61"/>
                    <a:pt x="4" y="64"/>
                  </a:cubicBezTo>
                  <a:cubicBezTo>
                    <a:pt x="2" y="67"/>
                    <a:pt x="0" y="69"/>
                    <a:pt x="0" y="72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7"/>
                    <a:pt x="2" y="109"/>
                    <a:pt x="4" y="112"/>
                  </a:cubicBezTo>
                  <a:cubicBezTo>
                    <a:pt x="2" y="115"/>
                    <a:pt x="0" y="117"/>
                    <a:pt x="0" y="120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5"/>
                    <a:pt x="32" y="176"/>
                    <a:pt x="72" y="176"/>
                  </a:cubicBezTo>
                  <a:cubicBezTo>
                    <a:pt x="112" y="176"/>
                    <a:pt x="144" y="165"/>
                    <a:pt x="144" y="152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4" y="117"/>
                    <a:pt x="142" y="115"/>
                    <a:pt x="140" y="112"/>
                  </a:cubicBezTo>
                  <a:cubicBezTo>
                    <a:pt x="142" y="109"/>
                    <a:pt x="144" y="107"/>
                    <a:pt x="144" y="104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44" y="69"/>
                    <a:pt x="142" y="67"/>
                    <a:pt x="140" y="64"/>
                  </a:cubicBezTo>
                  <a:cubicBezTo>
                    <a:pt x="142" y="61"/>
                    <a:pt x="144" y="59"/>
                    <a:pt x="144" y="56"/>
                  </a:cubicBezTo>
                  <a:lnTo>
                    <a:pt x="144" y="24"/>
                  </a:lnTo>
                  <a:close/>
                  <a:moveTo>
                    <a:pt x="136" y="152"/>
                  </a:moveTo>
                  <a:cubicBezTo>
                    <a:pt x="136" y="161"/>
                    <a:pt x="107" y="168"/>
                    <a:pt x="72" y="168"/>
                  </a:cubicBezTo>
                  <a:cubicBezTo>
                    <a:pt x="37" y="168"/>
                    <a:pt x="8" y="161"/>
                    <a:pt x="8" y="152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20" y="139"/>
                    <a:pt x="44" y="144"/>
                    <a:pt x="72" y="144"/>
                  </a:cubicBezTo>
                  <a:cubicBezTo>
                    <a:pt x="100" y="144"/>
                    <a:pt x="124" y="139"/>
                    <a:pt x="136" y="131"/>
                  </a:cubicBezTo>
                  <a:lnTo>
                    <a:pt x="136" y="152"/>
                  </a:lnTo>
                  <a:close/>
                  <a:moveTo>
                    <a:pt x="72" y="136"/>
                  </a:moveTo>
                  <a:cubicBezTo>
                    <a:pt x="37" y="136"/>
                    <a:pt x="8" y="129"/>
                    <a:pt x="8" y="120"/>
                  </a:cubicBezTo>
                  <a:cubicBezTo>
                    <a:pt x="8" y="119"/>
                    <a:pt x="9" y="117"/>
                    <a:pt x="10" y="116"/>
                  </a:cubicBezTo>
                  <a:cubicBezTo>
                    <a:pt x="22" y="123"/>
                    <a:pt x="46" y="128"/>
                    <a:pt x="72" y="128"/>
                  </a:cubicBezTo>
                  <a:cubicBezTo>
                    <a:pt x="98" y="128"/>
                    <a:pt x="122" y="123"/>
                    <a:pt x="134" y="116"/>
                  </a:cubicBezTo>
                  <a:cubicBezTo>
                    <a:pt x="135" y="117"/>
                    <a:pt x="136" y="119"/>
                    <a:pt x="136" y="120"/>
                  </a:cubicBezTo>
                  <a:cubicBezTo>
                    <a:pt x="136" y="129"/>
                    <a:pt x="107" y="136"/>
                    <a:pt x="72" y="136"/>
                  </a:cubicBezTo>
                  <a:moveTo>
                    <a:pt x="136" y="104"/>
                  </a:moveTo>
                  <a:cubicBezTo>
                    <a:pt x="136" y="113"/>
                    <a:pt x="107" y="120"/>
                    <a:pt x="72" y="120"/>
                  </a:cubicBezTo>
                  <a:cubicBezTo>
                    <a:pt x="37" y="120"/>
                    <a:pt x="8" y="113"/>
                    <a:pt x="8" y="104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20" y="91"/>
                    <a:pt x="44" y="96"/>
                    <a:pt x="72" y="96"/>
                  </a:cubicBezTo>
                  <a:cubicBezTo>
                    <a:pt x="100" y="96"/>
                    <a:pt x="124" y="91"/>
                    <a:pt x="136" y="83"/>
                  </a:cubicBezTo>
                  <a:lnTo>
                    <a:pt x="136" y="104"/>
                  </a:lnTo>
                  <a:close/>
                  <a:moveTo>
                    <a:pt x="72" y="88"/>
                  </a:moveTo>
                  <a:cubicBezTo>
                    <a:pt x="37" y="88"/>
                    <a:pt x="8" y="81"/>
                    <a:pt x="8" y="72"/>
                  </a:cubicBezTo>
                  <a:cubicBezTo>
                    <a:pt x="8" y="71"/>
                    <a:pt x="9" y="69"/>
                    <a:pt x="10" y="68"/>
                  </a:cubicBezTo>
                  <a:cubicBezTo>
                    <a:pt x="22" y="75"/>
                    <a:pt x="46" y="80"/>
                    <a:pt x="72" y="80"/>
                  </a:cubicBezTo>
                  <a:cubicBezTo>
                    <a:pt x="98" y="80"/>
                    <a:pt x="122" y="75"/>
                    <a:pt x="134" y="68"/>
                  </a:cubicBezTo>
                  <a:cubicBezTo>
                    <a:pt x="135" y="69"/>
                    <a:pt x="136" y="71"/>
                    <a:pt x="136" y="72"/>
                  </a:cubicBezTo>
                  <a:cubicBezTo>
                    <a:pt x="136" y="81"/>
                    <a:pt x="107" y="88"/>
                    <a:pt x="72" y="88"/>
                  </a:cubicBezTo>
                  <a:moveTo>
                    <a:pt x="136" y="56"/>
                  </a:moveTo>
                  <a:cubicBezTo>
                    <a:pt x="136" y="65"/>
                    <a:pt x="107" y="72"/>
                    <a:pt x="72" y="72"/>
                  </a:cubicBezTo>
                  <a:cubicBezTo>
                    <a:pt x="37" y="72"/>
                    <a:pt x="8" y="65"/>
                    <a:pt x="8" y="56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20" y="43"/>
                    <a:pt x="44" y="48"/>
                    <a:pt x="72" y="48"/>
                  </a:cubicBezTo>
                  <a:cubicBezTo>
                    <a:pt x="100" y="48"/>
                    <a:pt x="124" y="43"/>
                    <a:pt x="136" y="35"/>
                  </a:cubicBezTo>
                  <a:lnTo>
                    <a:pt x="136" y="56"/>
                  </a:lnTo>
                  <a:close/>
                  <a:moveTo>
                    <a:pt x="72" y="40"/>
                  </a:moveTo>
                  <a:cubicBezTo>
                    <a:pt x="37" y="40"/>
                    <a:pt x="8" y="33"/>
                    <a:pt x="8" y="24"/>
                  </a:cubicBezTo>
                  <a:cubicBezTo>
                    <a:pt x="8" y="15"/>
                    <a:pt x="37" y="8"/>
                    <a:pt x="72" y="8"/>
                  </a:cubicBezTo>
                  <a:cubicBezTo>
                    <a:pt x="107" y="8"/>
                    <a:pt x="136" y="15"/>
                    <a:pt x="136" y="24"/>
                  </a:cubicBezTo>
                  <a:cubicBezTo>
                    <a:pt x="136" y="33"/>
                    <a:pt x="107" y="40"/>
                    <a:pt x="72" y="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565575" y="4024443"/>
            <a:ext cx="640079" cy="640080"/>
            <a:chOff x="938909" y="4017919"/>
            <a:chExt cx="640079" cy="640080"/>
          </a:xfrm>
        </p:grpSpPr>
        <p:sp>
          <p:nvSpPr>
            <p:cNvPr id="149" name="Oval 148">
              <a:extLst>
                <a:ext uri="{FF2B5EF4-FFF2-40B4-BE49-F238E27FC236}">
                  <a16:creationId xmlns="" xmlns:a16="http://schemas.microsoft.com/office/drawing/2014/main" id="{9E440C93-5939-3E44-B3CD-B0A005134775}"/>
                </a:ext>
              </a:extLst>
            </p:cNvPr>
            <p:cNvSpPr>
              <a:spLocks/>
            </p:cNvSpPr>
            <p:nvPr/>
          </p:nvSpPr>
          <p:spPr>
            <a:xfrm>
              <a:off x="938909" y="4017919"/>
              <a:ext cx="640079" cy="640080"/>
            </a:xfrm>
            <a:prstGeom prst="ellipse">
              <a:avLst/>
            </a:prstGeom>
            <a:solidFill>
              <a:srgbClr val="0054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50" name="Freeform 32">
              <a:extLst>
                <a:ext uri="{FF2B5EF4-FFF2-40B4-BE49-F238E27FC236}">
                  <a16:creationId xmlns="" xmlns:a16="http://schemas.microsoft.com/office/drawing/2014/main" id="{0471267D-F7C8-C347-B8E2-2AB59E06CE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929" y="4177940"/>
              <a:ext cx="320040" cy="320041"/>
            </a:xfrm>
            <a:custGeom>
              <a:avLst/>
              <a:gdLst>
                <a:gd name="T0" fmla="*/ 144 w 144"/>
                <a:gd name="T1" fmla="*/ 24 h 176"/>
                <a:gd name="T2" fmla="*/ 72 w 144"/>
                <a:gd name="T3" fmla="*/ 0 h 176"/>
                <a:gd name="T4" fmla="*/ 0 w 144"/>
                <a:gd name="T5" fmla="*/ 24 h 176"/>
                <a:gd name="T6" fmla="*/ 0 w 144"/>
                <a:gd name="T7" fmla="*/ 56 h 176"/>
                <a:gd name="T8" fmla="*/ 4 w 144"/>
                <a:gd name="T9" fmla="*/ 64 h 176"/>
                <a:gd name="T10" fmla="*/ 0 w 144"/>
                <a:gd name="T11" fmla="*/ 72 h 176"/>
                <a:gd name="T12" fmla="*/ 0 w 144"/>
                <a:gd name="T13" fmla="*/ 104 h 176"/>
                <a:gd name="T14" fmla="*/ 4 w 144"/>
                <a:gd name="T15" fmla="*/ 112 h 176"/>
                <a:gd name="T16" fmla="*/ 0 w 144"/>
                <a:gd name="T17" fmla="*/ 120 h 176"/>
                <a:gd name="T18" fmla="*/ 0 w 144"/>
                <a:gd name="T19" fmla="*/ 152 h 176"/>
                <a:gd name="T20" fmla="*/ 72 w 144"/>
                <a:gd name="T21" fmla="*/ 176 h 176"/>
                <a:gd name="T22" fmla="*/ 144 w 144"/>
                <a:gd name="T23" fmla="*/ 152 h 176"/>
                <a:gd name="T24" fmla="*/ 144 w 144"/>
                <a:gd name="T25" fmla="*/ 120 h 176"/>
                <a:gd name="T26" fmla="*/ 140 w 144"/>
                <a:gd name="T27" fmla="*/ 112 h 176"/>
                <a:gd name="T28" fmla="*/ 144 w 144"/>
                <a:gd name="T29" fmla="*/ 104 h 176"/>
                <a:gd name="T30" fmla="*/ 144 w 144"/>
                <a:gd name="T31" fmla="*/ 72 h 176"/>
                <a:gd name="T32" fmla="*/ 140 w 144"/>
                <a:gd name="T33" fmla="*/ 64 h 176"/>
                <a:gd name="T34" fmla="*/ 144 w 144"/>
                <a:gd name="T35" fmla="*/ 56 h 176"/>
                <a:gd name="T36" fmla="*/ 144 w 144"/>
                <a:gd name="T37" fmla="*/ 24 h 176"/>
                <a:gd name="T38" fmla="*/ 136 w 144"/>
                <a:gd name="T39" fmla="*/ 152 h 176"/>
                <a:gd name="T40" fmla="*/ 72 w 144"/>
                <a:gd name="T41" fmla="*/ 168 h 176"/>
                <a:gd name="T42" fmla="*/ 8 w 144"/>
                <a:gd name="T43" fmla="*/ 152 h 176"/>
                <a:gd name="T44" fmla="*/ 8 w 144"/>
                <a:gd name="T45" fmla="*/ 131 h 176"/>
                <a:gd name="T46" fmla="*/ 72 w 144"/>
                <a:gd name="T47" fmla="*/ 144 h 176"/>
                <a:gd name="T48" fmla="*/ 136 w 144"/>
                <a:gd name="T49" fmla="*/ 131 h 176"/>
                <a:gd name="T50" fmla="*/ 136 w 144"/>
                <a:gd name="T51" fmla="*/ 152 h 176"/>
                <a:gd name="T52" fmla="*/ 72 w 144"/>
                <a:gd name="T53" fmla="*/ 136 h 176"/>
                <a:gd name="T54" fmla="*/ 8 w 144"/>
                <a:gd name="T55" fmla="*/ 120 h 176"/>
                <a:gd name="T56" fmla="*/ 10 w 144"/>
                <a:gd name="T57" fmla="*/ 116 h 176"/>
                <a:gd name="T58" fmla="*/ 72 w 144"/>
                <a:gd name="T59" fmla="*/ 128 h 176"/>
                <a:gd name="T60" fmla="*/ 134 w 144"/>
                <a:gd name="T61" fmla="*/ 116 h 176"/>
                <a:gd name="T62" fmla="*/ 136 w 144"/>
                <a:gd name="T63" fmla="*/ 120 h 176"/>
                <a:gd name="T64" fmla="*/ 72 w 144"/>
                <a:gd name="T65" fmla="*/ 136 h 176"/>
                <a:gd name="T66" fmla="*/ 136 w 144"/>
                <a:gd name="T67" fmla="*/ 104 h 176"/>
                <a:gd name="T68" fmla="*/ 72 w 144"/>
                <a:gd name="T69" fmla="*/ 120 h 176"/>
                <a:gd name="T70" fmla="*/ 8 w 144"/>
                <a:gd name="T71" fmla="*/ 104 h 176"/>
                <a:gd name="T72" fmla="*/ 8 w 144"/>
                <a:gd name="T73" fmla="*/ 83 h 176"/>
                <a:gd name="T74" fmla="*/ 72 w 144"/>
                <a:gd name="T75" fmla="*/ 96 h 176"/>
                <a:gd name="T76" fmla="*/ 136 w 144"/>
                <a:gd name="T77" fmla="*/ 83 h 176"/>
                <a:gd name="T78" fmla="*/ 136 w 144"/>
                <a:gd name="T79" fmla="*/ 104 h 176"/>
                <a:gd name="T80" fmla="*/ 72 w 144"/>
                <a:gd name="T81" fmla="*/ 88 h 176"/>
                <a:gd name="T82" fmla="*/ 8 w 144"/>
                <a:gd name="T83" fmla="*/ 72 h 176"/>
                <a:gd name="T84" fmla="*/ 10 w 144"/>
                <a:gd name="T85" fmla="*/ 68 h 176"/>
                <a:gd name="T86" fmla="*/ 72 w 144"/>
                <a:gd name="T87" fmla="*/ 80 h 176"/>
                <a:gd name="T88" fmla="*/ 134 w 144"/>
                <a:gd name="T89" fmla="*/ 68 h 176"/>
                <a:gd name="T90" fmla="*/ 136 w 144"/>
                <a:gd name="T91" fmla="*/ 72 h 176"/>
                <a:gd name="T92" fmla="*/ 72 w 144"/>
                <a:gd name="T93" fmla="*/ 88 h 176"/>
                <a:gd name="T94" fmla="*/ 136 w 144"/>
                <a:gd name="T95" fmla="*/ 56 h 176"/>
                <a:gd name="T96" fmla="*/ 72 w 144"/>
                <a:gd name="T97" fmla="*/ 72 h 176"/>
                <a:gd name="T98" fmla="*/ 8 w 144"/>
                <a:gd name="T99" fmla="*/ 56 h 176"/>
                <a:gd name="T100" fmla="*/ 8 w 144"/>
                <a:gd name="T101" fmla="*/ 35 h 176"/>
                <a:gd name="T102" fmla="*/ 72 w 144"/>
                <a:gd name="T103" fmla="*/ 48 h 176"/>
                <a:gd name="T104" fmla="*/ 136 w 144"/>
                <a:gd name="T105" fmla="*/ 35 h 176"/>
                <a:gd name="T106" fmla="*/ 136 w 144"/>
                <a:gd name="T107" fmla="*/ 56 h 176"/>
                <a:gd name="T108" fmla="*/ 72 w 144"/>
                <a:gd name="T109" fmla="*/ 40 h 176"/>
                <a:gd name="T110" fmla="*/ 8 w 144"/>
                <a:gd name="T111" fmla="*/ 24 h 176"/>
                <a:gd name="T112" fmla="*/ 72 w 144"/>
                <a:gd name="T113" fmla="*/ 8 h 176"/>
                <a:gd name="T114" fmla="*/ 136 w 144"/>
                <a:gd name="T115" fmla="*/ 24 h 176"/>
                <a:gd name="T116" fmla="*/ 72 w 144"/>
                <a:gd name="T117" fmla="*/ 4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" h="176">
                  <a:moveTo>
                    <a:pt x="144" y="24"/>
                  </a:moveTo>
                  <a:cubicBezTo>
                    <a:pt x="144" y="11"/>
                    <a:pt x="112" y="0"/>
                    <a:pt x="72" y="0"/>
                  </a:cubicBezTo>
                  <a:cubicBezTo>
                    <a:pt x="32" y="0"/>
                    <a:pt x="0" y="11"/>
                    <a:pt x="0" y="2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2" y="61"/>
                    <a:pt x="4" y="64"/>
                  </a:cubicBezTo>
                  <a:cubicBezTo>
                    <a:pt x="2" y="67"/>
                    <a:pt x="0" y="69"/>
                    <a:pt x="0" y="72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7"/>
                    <a:pt x="2" y="109"/>
                    <a:pt x="4" y="112"/>
                  </a:cubicBezTo>
                  <a:cubicBezTo>
                    <a:pt x="2" y="115"/>
                    <a:pt x="0" y="117"/>
                    <a:pt x="0" y="120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5"/>
                    <a:pt x="32" y="176"/>
                    <a:pt x="72" y="176"/>
                  </a:cubicBezTo>
                  <a:cubicBezTo>
                    <a:pt x="112" y="176"/>
                    <a:pt x="144" y="165"/>
                    <a:pt x="144" y="152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4" y="117"/>
                    <a:pt x="142" y="115"/>
                    <a:pt x="140" y="112"/>
                  </a:cubicBezTo>
                  <a:cubicBezTo>
                    <a:pt x="142" y="109"/>
                    <a:pt x="144" y="107"/>
                    <a:pt x="144" y="104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44" y="69"/>
                    <a:pt x="142" y="67"/>
                    <a:pt x="140" y="64"/>
                  </a:cubicBezTo>
                  <a:cubicBezTo>
                    <a:pt x="142" y="61"/>
                    <a:pt x="144" y="59"/>
                    <a:pt x="144" y="56"/>
                  </a:cubicBezTo>
                  <a:lnTo>
                    <a:pt x="144" y="24"/>
                  </a:lnTo>
                  <a:close/>
                  <a:moveTo>
                    <a:pt x="136" y="152"/>
                  </a:moveTo>
                  <a:cubicBezTo>
                    <a:pt x="136" y="161"/>
                    <a:pt x="107" y="168"/>
                    <a:pt x="72" y="168"/>
                  </a:cubicBezTo>
                  <a:cubicBezTo>
                    <a:pt x="37" y="168"/>
                    <a:pt x="8" y="161"/>
                    <a:pt x="8" y="152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20" y="139"/>
                    <a:pt x="44" y="144"/>
                    <a:pt x="72" y="144"/>
                  </a:cubicBezTo>
                  <a:cubicBezTo>
                    <a:pt x="100" y="144"/>
                    <a:pt x="124" y="139"/>
                    <a:pt x="136" y="131"/>
                  </a:cubicBezTo>
                  <a:lnTo>
                    <a:pt x="136" y="152"/>
                  </a:lnTo>
                  <a:close/>
                  <a:moveTo>
                    <a:pt x="72" y="136"/>
                  </a:moveTo>
                  <a:cubicBezTo>
                    <a:pt x="37" y="136"/>
                    <a:pt x="8" y="129"/>
                    <a:pt x="8" y="120"/>
                  </a:cubicBezTo>
                  <a:cubicBezTo>
                    <a:pt x="8" y="119"/>
                    <a:pt x="9" y="117"/>
                    <a:pt x="10" y="116"/>
                  </a:cubicBezTo>
                  <a:cubicBezTo>
                    <a:pt x="22" y="123"/>
                    <a:pt x="46" y="128"/>
                    <a:pt x="72" y="128"/>
                  </a:cubicBezTo>
                  <a:cubicBezTo>
                    <a:pt x="98" y="128"/>
                    <a:pt x="122" y="123"/>
                    <a:pt x="134" y="116"/>
                  </a:cubicBezTo>
                  <a:cubicBezTo>
                    <a:pt x="135" y="117"/>
                    <a:pt x="136" y="119"/>
                    <a:pt x="136" y="120"/>
                  </a:cubicBezTo>
                  <a:cubicBezTo>
                    <a:pt x="136" y="129"/>
                    <a:pt x="107" y="136"/>
                    <a:pt x="72" y="136"/>
                  </a:cubicBezTo>
                  <a:moveTo>
                    <a:pt x="136" y="104"/>
                  </a:moveTo>
                  <a:cubicBezTo>
                    <a:pt x="136" y="113"/>
                    <a:pt x="107" y="120"/>
                    <a:pt x="72" y="120"/>
                  </a:cubicBezTo>
                  <a:cubicBezTo>
                    <a:pt x="37" y="120"/>
                    <a:pt x="8" y="113"/>
                    <a:pt x="8" y="104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20" y="91"/>
                    <a:pt x="44" y="96"/>
                    <a:pt x="72" y="96"/>
                  </a:cubicBezTo>
                  <a:cubicBezTo>
                    <a:pt x="100" y="96"/>
                    <a:pt x="124" y="91"/>
                    <a:pt x="136" y="83"/>
                  </a:cubicBezTo>
                  <a:lnTo>
                    <a:pt x="136" y="104"/>
                  </a:lnTo>
                  <a:close/>
                  <a:moveTo>
                    <a:pt x="72" y="88"/>
                  </a:moveTo>
                  <a:cubicBezTo>
                    <a:pt x="37" y="88"/>
                    <a:pt x="8" y="81"/>
                    <a:pt x="8" y="72"/>
                  </a:cubicBezTo>
                  <a:cubicBezTo>
                    <a:pt x="8" y="71"/>
                    <a:pt x="9" y="69"/>
                    <a:pt x="10" y="68"/>
                  </a:cubicBezTo>
                  <a:cubicBezTo>
                    <a:pt x="22" y="75"/>
                    <a:pt x="46" y="80"/>
                    <a:pt x="72" y="80"/>
                  </a:cubicBezTo>
                  <a:cubicBezTo>
                    <a:pt x="98" y="80"/>
                    <a:pt x="122" y="75"/>
                    <a:pt x="134" y="68"/>
                  </a:cubicBezTo>
                  <a:cubicBezTo>
                    <a:pt x="135" y="69"/>
                    <a:pt x="136" y="71"/>
                    <a:pt x="136" y="72"/>
                  </a:cubicBezTo>
                  <a:cubicBezTo>
                    <a:pt x="136" y="81"/>
                    <a:pt x="107" y="88"/>
                    <a:pt x="72" y="88"/>
                  </a:cubicBezTo>
                  <a:moveTo>
                    <a:pt x="136" y="56"/>
                  </a:moveTo>
                  <a:cubicBezTo>
                    <a:pt x="136" y="65"/>
                    <a:pt x="107" y="72"/>
                    <a:pt x="72" y="72"/>
                  </a:cubicBezTo>
                  <a:cubicBezTo>
                    <a:pt x="37" y="72"/>
                    <a:pt x="8" y="65"/>
                    <a:pt x="8" y="56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20" y="43"/>
                    <a:pt x="44" y="48"/>
                    <a:pt x="72" y="48"/>
                  </a:cubicBezTo>
                  <a:cubicBezTo>
                    <a:pt x="100" y="48"/>
                    <a:pt x="124" y="43"/>
                    <a:pt x="136" y="35"/>
                  </a:cubicBezTo>
                  <a:lnTo>
                    <a:pt x="136" y="56"/>
                  </a:lnTo>
                  <a:close/>
                  <a:moveTo>
                    <a:pt x="72" y="40"/>
                  </a:moveTo>
                  <a:cubicBezTo>
                    <a:pt x="37" y="40"/>
                    <a:pt x="8" y="33"/>
                    <a:pt x="8" y="24"/>
                  </a:cubicBezTo>
                  <a:cubicBezTo>
                    <a:pt x="8" y="15"/>
                    <a:pt x="37" y="8"/>
                    <a:pt x="72" y="8"/>
                  </a:cubicBezTo>
                  <a:cubicBezTo>
                    <a:pt x="107" y="8"/>
                    <a:pt x="136" y="15"/>
                    <a:pt x="136" y="24"/>
                  </a:cubicBezTo>
                  <a:cubicBezTo>
                    <a:pt x="136" y="33"/>
                    <a:pt x="107" y="40"/>
                    <a:pt x="72" y="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cxnSp>
        <p:nvCxnSpPr>
          <p:cNvPr id="151" name="Straight Connector 150"/>
          <p:cNvCxnSpPr>
            <a:stCxn id="146" idx="6"/>
          </p:cNvCxnSpPr>
          <p:nvPr/>
        </p:nvCxnSpPr>
        <p:spPr>
          <a:xfrm flipV="1">
            <a:off x="1227989" y="2416691"/>
            <a:ext cx="218542" cy="1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1425402" y="2411898"/>
            <a:ext cx="11512" cy="1952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/>
          <p:nvPr/>
        </p:nvCxnSpPr>
        <p:spPr>
          <a:xfrm rot="16200000" flipH="1">
            <a:off x="796963" y="4016234"/>
            <a:ext cx="1537728" cy="280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1209512" y="4364538"/>
            <a:ext cx="215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endCxn id="106" idx="1"/>
          </p:cNvCxnSpPr>
          <p:nvPr/>
        </p:nvCxnSpPr>
        <p:spPr>
          <a:xfrm rot="5400000" flipH="1" flipV="1">
            <a:off x="4918465" y="2826577"/>
            <a:ext cx="1520902" cy="1076859"/>
          </a:xfrm>
          <a:prstGeom prst="curvedConnector2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638592" y="3614938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Meta Offc Pro" panose="020B0504030101020102" pitchFamily="34" charset="0"/>
              </a:rPr>
              <a:t>On-Premises</a:t>
            </a:r>
            <a:endParaRPr lang="en-US" sz="1100" b="1" dirty="0">
              <a:latin typeface="Meta Offc Pro" panose="020B0504030101020102" pitchFamily="34" charset="0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80" y="4272416"/>
            <a:ext cx="1170432" cy="37741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505362" y="4758397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474747"/>
                </a:solidFill>
                <a:latin typeface="Meta Offc Pro Normal" panose="020B0504030101020102" pitchFamily="34" charset="0"/>
              </a:rPr>
              <a:t>Finacle 11.x</a:t>
            </a:r>
            <a:endParaRPr lang="en-US" sz="1000" dirty="0">
              <a:solidFill>
                <a:srgbClr val="474747"/>
              </a:solidFill>
              <a:latin typeface="Meta Offc Pro Normal" panose="020B0504030101020102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075912" y="3003388"/>
            <a:ext cx="900303" cy="179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Meta Offc Pro Normal" panose="020B0504030101020102"/>
              </a:rPr>
              <a:t>S3</a:t>
            </a:r>
            <a:r>
              <a:rPr lang="en-US" sz="1000" dirty="0" smtClean="0">
                <a:latin typeface="Meta Offc Pro Normal" panose="020B0504030101020102"/>
              </a:rPr>
              <a:t> </a:t>
            </a:r>
            <a:endParaRPr lang="en-US" sz="1000" dirty="0">
              <a:latin typeface="Meta Offc Pro Normal" panose="020B0504030101020102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314583" y="3031003"/>
            <a:ext cx="1070261" cy="205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Meta Offc Pro Normal" panose="020B0504030101020102"/>
              </a:rPr>
              <a:t>EMR/UDL</a:t>
            </a:r>
            <a:endParaRPr lang="en-US" sz="1000" dirty="0">
              <a:latin typeface="Meta Offc Pro Normal" panose="020B050403010102010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576619" y="508070"/>
            <a:ext cx="2255019" cy="338554"/>
          </a:xfrm>
          <a:prstGeom prst="rect">
            <a:avLst/>
          </a:prstGeom>
          <a:noFill/>
          <a:ln>
            <a:solidFill>
              <a:srgbClr val="00548A"/>
            </a:solidFill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sz="1600" dirty="0" smtClean="0">
                <a:solidFill>
                  <a:srgbClr val="FF6000"/>
                </a:solidFill>
                <a:latin typeface="Meta Offc Pro" panose="020B0504030101020102" pitchFamily="34" charset="0"/>
              </a:rPr>
              <a:t>Future State – Phase 1</a:t>
            </a:r>
            <a:endParaRPr lang="en-US" sz="1600" dirty="0">
              <a:solidFill>
                <a:srgbClr val="FF6000"/>
              </a:solidFill>
              <a:latin typeface="Meta Offc Pro" panose="020B0504030101020102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445552" y="4905537"/>
            <a:ext cx="900303" cy="179033"/>
          </a:xfrm>
          <a:prstGeom prst="rect">
            <a:avLst/>
          </a:prstGeom>
          <a:solidFill>
            <a:srgbClr val="0054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Meta Offc Pro Normal" panose="020B0504030101020102"/>
              </a:rPr>
              <a:t>Tokenization</a:t>
            </a:r>
            <a:endParaRPr lang="en-US" sz="1000" dirty="0">
              <a:latin typeface="Meta Offc Pro Normal" panose="020B0504030101020102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8251" y="4451161"/>
            <a:ext cx="1157448" cy="365760"/>
          </a:xfrm>
          <a:prstGeom prst="rect">
            <a:avLst/>
          </a:prstGeom>
          <a:noFill/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621" y="4057144"/>
            <a:ext cx="914400" cy="456860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>
            <a:off x="8482614" y="4476769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angle 81">
            <a:extLst>
              <a:ext uri="{FF2B5EF4-FFF2-40B4-BE49-F238E27FC236}">
                <a16:creationId xmlns="" xmlns:a16="http://schemas.microsoft.com/office/drawing/2014/main" id="{4EB215AF-B018-3444-8CD1-B5AE4F270136}"/>
              </a:ext>
            </a:extLst>
          </p:cNvPr>
          <p:cNvSpPr>
            <a:spLocks noChangeAspect="1"/>
          </p:cNvSpPr>
          <p:nvPr/>
        </p:nvSpPr>
        <p:spPr>
          <a:xfrm rot="5400000">
            <a:off x="5905653" y="4414025"/>
            <a:ext cx="262355" cy="215693"/>
          </a:xfrm>
          <a:prstGeom prst="triangle">
            <a:avLst/>
          </a:prstGeom>
          <a:solidFill>
            <a:srgbClr val="005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Meta Offc Pro Normal" panose="020B0504030101020102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914788" y="4509481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580103" y="4476769"/>
            <a:ext cx="463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344">
            <a:extLst>
              <a:ext uri="{FF2B5EF4-FFF2-40B4-BE49-F238E27FC236}">
                <a16:creationId xmlns="" xmlns:a16="http://schemas.microsoft.com/office/drawing/2014/main" id="{74546671-5D06-CA4F-9DF1-92AFAF505A0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924932" y="4127901"/>
            <a:ext cx="640080" cy="671166"/>
          </a:xfrm>
          <a:custGeom>
            <a:avLst/>
            <a:gdLst>
              <a:gd name="T0" fmla="*/ 60 w 64"/>
              <a:gd name="T1" fmla="*/ 5 h 64"/>
              <a:gd name="T2" fmla="*/ 32 w 64"/>
              <a:gd name="T3" fmla="*/ 0 h 64"/>
              <a:gd name="T4" fmla="*/ 4 w 64"/>
              <a:gd name="T5" fmla="*/ 5 h 64"/>
              <a:gd name="T6" fmla="*/ 0 w 64"/>
              <a:gd name="T7" fmla="*/ 10 h 64"/>
              <a:gd name="T8" fmla="*/ 0 w 64"/>
              <a:gd name="T9" fmla="*/ 54 h 64"/>
              <a:gd name="T10" fmla="*/ 4 w 64"/>
              <a:gd name="T11" fmla="*/ 59 h 64"/>
              <a:gd name="T12" fmla="*/ 32 w 64"/>
              <a:gd name="T13" fmla="*/ 64 h 64"/>
              <a:gd name="T14" fmla="*/ 60 w 64"/>
              <a:gd name="T15" fmla="*/ 59 h 64"/>
              <a:gd name="T16" fmla="*/ 64 w 64"/>
              <a:gd name="T17" fmla="*/ 54 h 64"/>
              <a:gd name="T18" fmla="*/ 64 w 64"/>
              <a:gd name="T19" fmla="*/ 10 h 64"/>
              <a:gd name="T20" fmla="*/ 60 w 64"/>
              <a:gd name="T21" fmla="*/ 5 h 64"/>
              <a:gd name="T22" fmla="*/ 32 w 64"/>
              <a:gd name="T23" fmla="*/ 4 h 64"/>
              <a:gd name="T24" fmla="*/ 60 w 64"/>
              <a:gd name="T25" fmla="*/ 10 h 64"/>
              <a:gd name="T26" fmla="*/ 32 w 64"/>
              <a:gd name="T27" fmla="*/ 16 h 64"/>
              <a:gd name="T28" fmla="*/ 4 w 64"/>
              <a:gd name="T29" fmla="*/ 10 h 64"/>
              <a:gd name="T30" fmla="*/ 32 w 64"/>
              <a:gd name="T31" fmla="*/ 4 h 64"/>
              <a:gd name="T32" fmla="*/ 32 w 64"/>
              <a:gd name="T33" fmla="*/ 20 h 64"/>
              <a:gd name="T34" fmla="*/ 60 w 64"/>
              <a:gd name="T35" fmla="*/ 15 h 64"/>
              <a:gd name="T36" fmla="*/ 60 w 64"/>
              <a:gd name="T37" fmla="*/ 24 h 64"/>
              <a:gd name="T38" fmla="*/ 60 w 64"/>
              <a:gd name="T39" fmla="*/ 24 h 64"/>
              <a:gd name="T40" fmla="*/ 32 w 64"/>
              <a:gd name="T41" fmla="*/ 30 h 64"/>
              <a:gd name="T42" fmla="*/ 4 w 64"/>
              <a:gd name="T43" fmla="*/ 24 h 64"/>
              <a:gd name="T44" fmla="*/ 4 w 64"/>
              <a:gd name="T45" fmla="*/ 24 h 64"/>
              <a:gd name="T46" fmla="*/ 4 w 64"/>
              <a:gd name="T47" fmla="*/ 15 h 64"/>
              <a:gd name="T48" fmla="*/ 32 w 64"/>
              <a:gd name="T49" fmla="*/ 20 h 64"/>
              <a:gd name="T50" fmla="*/ 60 w 64"/>
              <a:gd name="T51" fmla="*/ 54 h 64"/>
              <a:gd name="T52" fmla="*/ 60 w 64"/>
              <a:gd name="T53" fmla="*/ 54 h 64"/>
              <a:gd name="T54" fmla="*/ 32 w 64"/>
              <a:gd name="T55" fmla="*/ 60 h 64"/>
              <a:gd name="T56" fmla="*/ 4 w 64"/>
              <a:gd name="T57" fmla="*/ 54 h 64"/>
              <a:gd name="T58" fmla="*/ 4 w 64"/>
              <a:gd name="T59" fmla="*/ 54 h 64"/>
              <a:gd name="T60" fmla="*/ 4 w 64"/>
              <a:gd name="T61" fmla="*/ 43 h 64"/>
              <a:gd name="T62" fmla="*/ 32 w 64"/>
              <a:gd name="T63" fmla="*/ 48 h 64"/>
              <a:gd name="T64" fmla="*/ 60 w 64"/>
              <a:gd name="T65" fmla="*/ 43 h 64"/>
              <a:gd name="T66" fmla="*/ 60 w 64"/>
              <a:gd name="T67" fmla="*/ 54 h 64"/>
              <a:gd name="T68" fmla="*/ 60 w 64"/>
              <a:gd name="T69" fmla="*/ 38 h 64"/>
              <a:gd name="T70" fmla="*/ 60 w 64"/>
              <a:gd name="T71" fmla="*/ 38 h 64"/>
              <a:gd name="T72" fmla="*/ 32 w 64"/>
              <a:gd name="T73" fmla="*/ 44 h 64"/>
              <a:gd name="T74" fmla="*/ 4 w 64"/>
              <a:gd name="T75" fmla="*/ 38 h 64"/>
              <a:gd name="T76" fmla="*/ 4 w 64"/>
              <a:gd name="T77" fmla="*/ 38 h 64"/>
              <a:gd name="T78" fmla="*/ 4 w 64"/>
              <a:gd name="T79" fmla="*/ 29 h 64"/>
              <a:gd name="T80" fmla="*/ 32 w 64"/>
              <a:gd name="T81" fmla="*/ 34 h 64"/>
              <a:gd name="T82" fmla="*/ 60 w 64"/>
              <a:gd name="T83" fmla="*/ 29 h 64"/>
              <a:gd name="T84" fmla="*/ 60 w 64"/>
              <a:gd name="T8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4" h="64">
                <a:moveTo>
                  <a:pt x="60" y="5"/>
                </a:moveTo>
                <a:cubicBezTo>
                  <a:pt x="55" y="2"/>
                  <a:pt x="44" y="0"/>
                  <a:pt x="32" y="0"/>
                </a:cubicBezTo>
                <a:cubicBezTo>
                  <a:pt x="20" y="0"/>
                  <a:pt x="9" y="2"/>
                  <a:pt x="4" y="5"/>
                </a:cubicBezTo>
                <a:cubicBezTo>
                  <a:pt x="1" y="7"/>
                  <a:pt x="0" y="8"/>
                  <a:pt x="0" y="10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6"/>
                  <a:pt x="1" y="57"/>
                  <a:pt x="4" y="59"/>
                </a:cubicBezTo>
                <a:cubicBezTo>
                  <a:pt x="9" y="62"/>
                  <a:pt x="20" y="64"/>
                  <a:pt x="32" y="64"/>
                </a:cubicBezTo>
                <a:cubicBezTo>
                  <a:pt x="44" y="64"/>
                  <a:pt x="55" y="62"/>
                  <a:pt x="60" y="59"/>
                </a:cubicBezTo>
                <a:cubicBezTo>
                  <a:pt x="63" y="57"/>
                  <a:pt x="64" y="56"/>
                  <a:pt x="64" y="54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8"/>
                  <a:pt x="63" y="7"/>
                  <a:pt x="60" y="5"/>
                </a:cubicBezTo>
                <a:close/>
                <a:moveTo>
                  <a:pt x="32" y="4"/>
                </a:moveTo>
                <a:cubicBezTo>
                  <a:pt x="49" y="4"/>
                  <a:pt x="58" y="8"/>
                  <a:pt x="60" y="10"/>
                </a:cubicBezTo>
                <a:cubicBezTo>
                  <a:pt x="58" y="12"/>
                  <a:pt x="49" y="16"/>
                  <a:pt x="32" y="16"/>
                </a:cubicBezTo>
                <a:cubicBezTo>
                  <a:pt x="15" y="16"/>
                  <a:pt x="6" y="12"/>
                  <a:pt x="4" y="10"/>
                </a:cubicBezTo>
                <a:cubicBezTo>
                  <a:pt x="6" y="8"/>
                  <a:pt x="15" y="4"/>
                  <a:pt x="32" y="4"/>
                </a:cubicBezTo>
                <a:close/>
                <a:moveTo>
                  <a:pt x="32" y="20"/>
                </a:moveTo>
                <a:cubicBezTo>
                  <a:pt x="44" y="20"/>
                  <a:pt x="55" y="18"/>
                  <a:pt x="60" y="15"/>
                </a:cubicBezTo>
                <a:cubicBezTo>
                  <a:pt x="60" y="24"/>
                  <a:pt x="60" y="24"/>
                  <a:pt x="60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6"/>
                  <a:pt x="49" y="30"/>
                  <a:pt x="32" y="30"/>
                </a:cubicBezTo>
                <a:cubicBezTo>
                  <a:pt x="15" y="30"/>
                  <a:pt x="6" y="26"/>
                  <a:pt x="4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15"/>
                  <a:pt x="4" y="15"/>
                  <a:pt x="4" y="15"/>
                </a:cubicBezTo>
                <a:cubicBezTo>
                  <a:pt x="9" y="18"/>
                  <a:pt x="20" y="20"/>
                  <a:pt x="32" y="20"/>
                </a:cubicBezTo>
                <a:close/>
                <a:moveTo>
                  <a:pt x="60" y="54"/>
                </a:moveTo>
                <a:cubicBezTo>
                  <a:pt x="60" y="54"/>
                  <a:pt x="60" y="54"/>
                  <a:pt x="60" y="54"/>
                </a:cubicBezTo>
                <a:cubicBezTo>
                  <a:pt x="58" y="56"/>
                  <a:pt x="49" y="60"/>
                  <a:pt x="32" y="60"/>
                </a:cubicBezTo>
                <a:cubicBezTo>
                  <a:pt x="15" y="60"/>
                  <a:pt x="6" y="56"/>
                  <a:pt x="4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43"/>
                  <a:pt x="4" y="43"/>
                  <a:pt x="4" y="43"/>
                </a:cubicBezTo>
                <a:cubicBezTo>
                  <a:pt x="9" y="46"/>
                  <a:pt x="20" y="48"/>
                  <a:pt x="32" y="48"/>
                </a:cubicBezTo>
                <a:cubicBezTo>
                  <a:pt x="44" y="48"/>
                  <a:pt x="55" y="46"/>
                  <a:pt x="60" y="43"/>
                </a:cubicBezTo>
                <a:lnTo>
                  <a:pt x="60" y="54"/>
                </a:lnTo>
                <a:close/>
                <a:moveTo>
                  <a:pt x="60" y="38"/>
                </a:moveTo>
                <a:cubicBezTo>
                  <a:pt x="60" y="38"/>
                  <a:pt x="60" y="38"/>
                  <a:pt x="60" y="38"/>
                </a:cubicBezTo>
                <a:cubicBezTo>
                  <a:pt x="58" y="40"/>
                  <a:pt x="49" y="44"/>
                  <a:pt x="32" y="44"/>
                </a:cubicBezTo>
                <a:cubicBezTo>
                  <a:pt x="15" y="44"/>
                  <a:pt x="6" y="40"/>
                  <a:pt x="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29"/>
                  <a:pt x="4" y="29"/>
                  <a:pt x="4" y="29"/>
                </a:cubicBezTo>
                <a:cubicBezTo>
                  <a:pt x="9" y="32"/>
                  <a:pt x="20" y="34"/>
                  <a:pt x="32" y="34"/>
                </a:cubicBezTo>
                <a:cubicBezTo>
                  <a:pt x="44" y="34"/>
                  <a:pt x="55" y="32"/>
                  <a:pt x="60" y="29"/>
                </a:cubicBezTo>
                <a:lnTo>
                  <a:pt x="60" y="38"/>
                </a:lnTo>
                <a:close/>
              </a:path>
            </a:pathLst>
          </a:custGeom>
          <a:solidFill>
            <a:srgbClr val="00548A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013">
              <a:latin typeface="Meta Offc Pro Normal" panose="020B0504030101020102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834149" y="4905537"/>
            <a:ext cx="900303" cy="179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Meta Offc Pro Normal" panose="020B0504030101020102"/>
              </a:rPr>
              <a:t>Teradata</a:t>
            </a:r>
            <a:r>
              <a:rPr lang="en-US" sz="1000" dirty="0" smtClean="0">
                <a:latin typeface="Meta Offc Pro Normal" panose="020B0504030101020102"/>
              </a:rPr>
              <a:t> </a:t>
            </a:r>
            <a:endParaRPr lang="en-US" sz="1000" dirty="0">
              <a:latin typeface="Meta Offc Pro Normal" panose="020B0504030101020102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6893903" y="4420842"/>
            <a:ext cx="365760" cy="0"/>
          </a:xfrm>
          <a:prstGeom prst="straightConnector1">
            <a:avLst/>
          </a:prstGeom>
          <a:ln>
            <a:solidFill>
              <a:srgbClr val="FF6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0383367" y="4919203"/>
            <a:ext cx="1074981" cy="165367"/>
          </a:xfrm>
          <a:prstGeom prst="rect">
            <a:avLst/>
          </a:prstGeom>
          <a:solidFill>
            <a:srgbClr val="0054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Meta Offc Pro Normal" panose="020B0504030101020102"/>
              </a:rPr>
              <a:t>De-Tokenization</a:t>
            </a:r>
            <a:endParaRPr lang="en-US" sz="1000" dirty="0">
              <a:latin typeface="Meta Offc Pro Normal" panose="020B0504030101020102"/>
            </a:endParaRPr>
          </a:p>
        </p:txBody>
      </p:sp>
      <p:sp>
        <p:nvSpPr>
          <p:cNvPr id="71" name="Freeform 33">
            <a:extLst>
              <a:ext uri="{FF2B5EF4-FFF2-40B4-BE49-F238E27FC236}">
                <a16:creationId xmlns:a16="http://schemas.microsoft.com/office/drawing/2014/main" xmlns="" id="{9B2F96D1-0506-AF4B-845B-232A3C531D1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84112" y="4138173"/>
            <a:ext cx="640080" cy="640080"/>
          </a:xfrm>
          <a:custGeom>
            <a:avLst/>
            <a:gdLst>
              <a:gd name="T0" fmla="*/ 82 w 326"/>
              <a:gd name="T1" fmla="*/ 103 h 326"/>
              <a:gd name="T2" fmla="*/ 86 w 326"/>
              <a:gd name="T3" fmla="*/ 99 h 326"/>
              <a:gd name="T4" fmla="*/ 90 w 326"/>
              <a:gd name="T5" fmla="*/ 103 h 326"/>
              <a:gd name="T6" fmla="*/ 86 w 326"/>
              <a:gd name="T7" fmla="*/ 107 h 326"/>
              <a:gd name="T8" fmla="*/ 82 w 326"/>
              <a:gd name="T9" fmla="*/ 103 h 326"/>
              <a:gd name="T10" fmla="*/ 166 w 326"/>
              <a:gd name="T11" fmla="*/ 154 h 326"/>
              <a:gd name="T12" fmla="*/ 170 w 326"/>
              <a:gd name="T13" fmla="*/ 150 h 326"/>
              <a:gd name="T14" fmla="*/ 166 w 326"/>
              <a:gd name="T15" fmla="*/ 146 h 326"/>
              <a:gd name="T16" fmla="*/ 162 w 326"/>
              <a:gd name="T17" fmla="*/ 150 h 326"/>
              <a:gd name="T18" fmla="*/ 166 w 326"/>
              <a:gd name="T19" fmla="*/ 154 h 326"/>
              <a:gd name="T20" fmla="*/ 113 w 326"/>
              <a:gd name="T21" fmla="*/ 107 h 326"/>
              <a:gd name="T22" fmla="*/ 116 w 326"/>
              <a:gd name="T23" fmla="*/ 103 h 326"/>
              <a:gd name="T24" fmla="*/ 113 w 326"/>
              <a:gd name="T25" fmla="*/ 99 h 326"/>
              <a:gd name="T26" fmla="*/ 109 w 326"/>
              <a:gd name="T27" fmla="*/ 103 h 326"/>
              <a:gd name="T28" fmla="*/ 113 w 326"/>
              <a:gd name="T29" fmla="*/ 107 h 326"/>
              <a:gd name="T30" fmla="*/ 99 w 326"/>
              <a:gd name="T31" fmla="*/ 107 h 326"/>
              <a:gd name="T32" fmla="*/ 103 w 326"/>
              <a:gd name="T33" fmla="*/ 103 h 326"/>
              <a:gd name="T34" fmla="*/ 99 w 326"/>
              <a:gd name="T35" fmla="*/ 99 h 326"/>
              <a:gd name="T36" fmla="*/ 96 w 326"/>
              <a:gd name="T37" fmla="*/ 103 h 326"/>
              <a:gd name="T38" fmla="*/ 99 w 326"/>
              <a:gd name="T39" fmla="*/ 107 h 326"/>
              <a:gd name="T40" fmla="*/ 131 w 326"/>
              <a:gd name="T41" fmla="*/ 214 h 326"/>
              <a:gd name="T42" fmla="*/ 249 w 326"/>
              <a:gd name="T43" fmla="*/ 214 h 326"/>
              <a:gd name="T44" fmla="*/ 249 w 326"/>
              <a:gd name="T45" fmla="*/ 157 h 326"/>
              <a:gd name="T46" fmla="*/ 131 w 326"/>
              <a:gd name="T47" fmla="*/ 157 h 326"/>
              <a:gd name="T48" fmla="*/ 131 w 326"/>
              <a:gd name="T49" fmla="*/ 214 h 326"/>
              <a:gd name="T50" fmla="*/ 153 w 326"/>
              <a:gd name="T51" fmla="*/ 154 h 326"/>
              <a:gd name="T52" fmla="*/ 157 w 326"/>
              <a:gd name="T53" fmla="*/ 150 h 326"/>
              <a:gd name="T54" fmla="*/ 153 w 326"/>
              <a:gd name="T55" fmla="*/ 146 h 326"/>
              <a:gd name="T56" fmla="*/ 149 w 326"/>
              <a:gd name="T57" fmla="*/ 150 h 326"/>
              <a:gd name="T58" fmla="*/ 153 w 326"/>
              <a:gd name="T59" fmla="*/ 154 h 326"/>
              <a:gd name="T60" fmla="*/ 326 w 326"/>
              <a:gd name="T61" fmla="*/ 163 h 326"/>
              <a:gd name="T62" fmla="*/ 163 w 326"/>
              <a:gd name="T63" fmla="*/ 326 h 326"/>
              <a:gd name="T64" fmla="*/ 0 w 326"/>
              <a:gd name="T65" fmla="*/ 163 h 326"/>
              <a:gd name="T66" fmla="*/ 163 w 326"/>
              <a:gd name="T67" fmla="*/ 0 h 326"/>
              <a:gd name="T68" fmla="*/ 326 w 326"/>
              <a:gd name="T69" fmla="*/ 163 h 326"/>
              <a:gd name="T70" fmla="*/ 113 w 326"/>
              <a:gd name="T71" fmla="*/ 168 h 326"/>
              <a:gd name="T72" fmla="*/ 78 w 326"/>
              <a:gd name="T73" fmla="*/ 168 h 326"/>
              <a:gd name="T74" fmla="*/ 78 w 326"/>
              <a:gd name="T75" fmla="*/ 110 h 326"/>
              <a:gd name="T76" fmla="*/ 195 w 326"/>
              <a:gd name="T77" fmla="*/ 110 h 326"/>
              <a:gd name="T78" fmla="*/ 195 w 326"/>
              <a:gd name="T79" fmla="*/ 132 h 326"/>
              <a:gd name="T80" fmla="*/ 206 w 326"/>
              <a:gd name="T81" fmla="*/ 132 h 326"/>
              <a:gd name="T82" fmla="*/ 206 w 326"/>
              <a:gd name="T83" fmla="*/ 105 h 326"/>
              <a:gd name="T84" fmla="*/ 193 w 326"/>
              <a:gd name="T85" fmla="*/ 93 h 326"/>
              <a:gd name="T86" fmla="*/ 80 w 326"/>
              <a:gd name="T87" fmla="*/ 93 h 326"/>
              <a:gd name="T88" fmla="*/ 67 w 326"/>
              <a:gd name="T89" fmla="*/ 105 h 326"/>
              <a:gd name="T90" fmla="*/ 67 w 326"/>
              <a:gd name="T91" fmla="*/ 174 h 326"/>
              <a:gd name="T92" fmla="*/ 80 w 326"/>
              <a:gd name="T93" fmla="*/ 186 h 326"/>
              <a:gd name="T94" fmla="*/ 113 w 326"/>
              <a:gd name="T95" fmla="*/ 186 h 326"/>
              <a:gd name="T96" fmla="*/ 113 w 326"/>
              <a:gd name="T97" fmla="*/ 168 h 326"/>
              <a:gd name="T98" fmla="*/ 259 w 326"/>
              <a:gd name="T99" fmla="*/ 152 h 326"/>
              <a:gd name="T100" fmla="*/ 247 w 326"/>
              <a:gd name="T101" fmla="*/ 140 h 326"/>
              <a:gd name="T102" fmla="*/ 133 w 326"/>
              <a:gd name="T103" fmla="*/ 140 h 326"/>
              <a:gd name="T104" fmla="*/ 121 w 326"/>
              <a:gd name="T105" fmla="*/ 152 h 326"/>
              <a:gd name="T106" fmla="*/ 121 w 326"/>
              <a:gd name="T107" fmla="*/ 220 h 326"/>
              <a:gd name="T108" fmla="*/ 133 w 326"/>
              <a:gd name="T109" fmla="*/ 233 h 326"/>
              <a:gd name="T110" fmla="*/ 247 w 326"/>
              <a:gd name="T111" fmla="*/ 233 h 326"/>
              <a:gd name="T112" fmla="*/ 259 w 326"/>
              <a:gd name="T113" fmla="*/ 220 h 326"/>
              <a:gd name="T114" fmla="*/ 259 w 326"/>
              <a:gd name="T115" fmla="*/ 152 h 326"/>
              <a:gd name="T116" fmla="*/ 140 w 326"/>
              <a:gd name="T117" fmla="*/ 154 h 326"/>
              <a:gd name="T118" fmla="*/ 144 w 326"/>
              <a:gd name="T119" fmla="*/ 150 h 326"/>
              <a:gd name="T120" fmla="*/ 140 w 326"/>
              <a:gd name="T121" fmla="*/ 146 h 326"/>
              <a:gd name="T122" fmla="*/ 136 w 326"/>
              <a:gd name="T123" fmla="*/ 150 h 326"/>
              <a:gd name="T124" fmla="*/ 140 w 326"/>
              <a:gd name="T125" fmla="*/ 154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326">
                <a:moveTo>
                  <a:pt x="82" y="103"/>
                </a:moveTo>
                <a:cubicBezTo>
                  <a:pt x="82" y="101"/>
                  <a:pt x="84" y="99"/>
                  <a:pt x="86" y="99"/>
                </a:cubicBezTo>
                <a:cubicBezTo>
                  <a:pt x="88" y="99"/>
                  <a:pt x="90" y="101"/>
                  <a:pt x="90" y="103"/>
                </a:cubicBezTo>
                <a:cubicBezTo>
                  <a:pt x="90" y="105"/>
                  <a:pt x="88" y="107"/>
                  <a:pt x="86" y="107"/>
                </a:cubicBezTo>
                <a:cubicBezTo>
                  <a:pt x="84" y="107"/>
                  <a:pt x="82" y="105"/>
                  <a:pt x="82" y="103"/>
                </a:cubicBezTo>
                <a:close/>
                <a:moveTo>
                  <a:pt x="166" y="154"/>
                </a:moveTo>
                <a:cubicBezTo>
                  <a:pt x="168" y="154"/>
                  <a:pt x="170" y="152"/>
                  <a:pt x="170" y="150"/>
                </a:cubicBezTo>
                <a:cubicBezTo>
                  <a:pt x="170" y="148"/>
                  <a:pt x="168" y="146"/>
                  <a:pt x="166" y="146"/>
                </a:cubicBezTo>
                <a:cubicBezTo>
                  <a:pt x="164" y="146"/>
                  <a:pt x="162" y="148"/>
                  <a:pt x="162" y="150"/>
                </a:cubicBezTo>
                <a:cubicBezTo>
                  <a:pt x="162" y="152"/>
                  <a:pt x="164" y="154"/>
                  <a:pt x="166" y="154"/>
                </a:cubicBezTo>
                <a:close/>
                <a:moveTo>
                  <a:pt x="113" y="107"/>
                </a:moveTo>
                <a:cubicBezTo>
                  <a:pt x="115" y="107"/>
                  <a:pt x="116" y="105"/>
                  <a:pt x="116" y="103"/>
                </a:cubicBezTo>
                <a:cubicBezTo>
                  <a:pt x="116" y="101"/>
                  <a:pt x="115" y="99"/>
                  <a:pt x="113" y="99"/>
                </a:cubicBezTo>
                <a:cubicBezTo>
                  <a:pt x="110" y="99"/>
                  <a:pt x="109" y="101"/>
                  <a:pt x="109" y="103"/>
                </a:cubicBezTo>
                <a:cubicBezTo>
                  <a:pt x="109" y="105"/>
                  <a:pt x="110" y="107"/>
                  <a:pt x="113" y="107"/>
                </a:cubicBezTo>
                <a:close/>
                <a:moveTo>
                  <a:pt x="99" y="107"/>
                </a:moveTo>
                <a:cubicBezTo>
                  <a:pt x="101" y="107"/>
                  <a:pt x="103" y="105"/>
                  <a:pt x="103" y="103"/>
                </a:cubicBezTo>
                <a:cubicBezTo>
                  <a:pt x="103" y="101"/>
                  <a:pt x="101" y="99"/>
                  <a:pt x="99" y="99"/>
                </a:cubicBezTo>
                <a:cubicBezTo>
                  <a:pt x="97" y="99"/>
                  <a:pt x="96" y="101"/>
                  <a:pt x="96" y="103"/>
                </a:cubicBezTo>
                <a:cubicBezTo>
                  <a:pt x="96" y="105"/>
                  <a:pt x="97" y="107"/>
                  <a:pt x="99" y="107"/>
                </a:cubicBezTo>
                <a:close/>
                <a:moveTo>
                  <a:pt x="131" y="214"/>
                </a:moveTo>
                <a:cubicBezTo>
                  <a:pt x="249" y="214"/>
                  <a:pt x="249" y="214"/>
                  <a:pt x="249" y="214"/>
                </a:cubicBezTo>
                <a:cubicBezTo>
                  <a:pt x="249" y="157"/>
                  <a:pt x="249" y="157"/>
                  <a:pt x="249" y="157"/>
                </a:cubicBezTo>
                <a:cubicBezTo>
                  <a:pt x="131" y="157"/>
                  <a:pt x="131" y="157"/>
                  <a:pt x="131" y="157"/>
                </a:cubicBezTo>
                <a:lnTo>
                  <a:pt x="131" y="214"/>
                </a:lnTo>
                <a:close/>
                <a:moveTo>
                  <a:pt x="153" y="154"/>
                </a:moveTo>
                <a:cubicBezTo>
                  <a:pt x="155" y="154"/>
                  <a:pt x="157" y="152"/>
                  <a:pt x="157" y="150"/>
                </a:cubicBezTo>
                <a:cubicBezTo>
                  <a:pt x="157" y="148"/>
                  <a:pt x="155" y="146"/>
                  <a:pt x="153" y="146"/>
                </a:cubicBezTo>
                <a:cubicBezTo>
                  <a:pt x="151" y="146"/>
                  <a:pt x="149" y="148"/>
                  <a:pt x="149" y="150"/>
                </a:cubicBezTo>
                <a:cubicBezTo>
                  <a:pt x="149" y="152"/>
                  <a:pt x="151" y="154"/>
                  <a:pt x="153" y="154"/>
                </a:cubicBezTo>
                <a:close/>
                <a:moveTo>
                  <a:pt x="326" y="163"/>
                </a:moveTo>
                <a:cubicBezTo>
                  <a:pt x="326" y="252"/>
                  <a:pt x="253" y="326"/>
                  <a:pt x="163" y="326"/>
                </a:cubicBezTo>
                <a:cubicBezTo>
                  <a:pt x="74" y="326"/>
                  <a:pt x="0" y="252"/>
                  <a:pt x="0" y="163"/>
                </a:cubicBezTo>
                <a:cubicBezTo>
                  <a:pt x="0" y="73"/>
                  <a:pt x="74" y="0"/>
                  <a:pt x="163" y="0"/>
                </a:cubicBezTo>
                <a:cubicBezTo>
                  <a:pt x="253" y="0"/>
                  <a:pt x="326" y="73"/>
                  <a:pt x="326" y="163"/>
                </a:cubicBezTo>
                <a:close/>
                <a:moveTo>
                  <a:pt x="113" y="168"/>
                </a:moveTo>
                <a:cubicBezTo>
                  <a:pt x="78" y="168"/>
                  <a:pt x="78" y="168"/>
                  <a:pt x="78" y="168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195" y="110"/>
                  <a:pt x="195" y="110"/>
                  <a:pt x="195" y="110"/>
                </a:cubicBezTo>
                <a:cubicBezTo>
                  <a:pt x="195" y="132"/>
                  <a:pt x="195" y="132"/>
                  <a:pt x="195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206" y="105"/>
                  <a:pt x="206" y="105"/>
                  <a:pt x="206" y="105"/>
                </a:cubicBezTo>
                <a:cubicBezTo>
                  <a:pt x="206" y="98"/>
                  <a:pt x="200" y="93"/>
                  <a:pt x="193" y="93"/>
                </a:cubicBezTo>
                <a:cubicBezTo>
                  <a:pt x="80" y="93"/>
                  <a:pt x="80" y="93"/>
                  <a:pt x="80" y="93"/>
                </a:cubicBezTo>
                <a:cubicBezTo>
                  <a:pt x="73" y="93"/>
                  <a:pt x="67" y="98"/>
                  <a:pt x="67" y="105"/>
                </a:cubicBezTo>
                <a:cubicBezTo>
                  <a:pt x="67" y="174"/>
                  <a:pt x="67" y="174"/>
                  <a:pt x="67" y="174"/>
                </a:cubicBezTo>
                <a:cubicBezTo>
                  <a:pt x="67" y="181"/>
                  <a:pt x="73" y="186"/>
                  <a:pt x="80" y="186"/>
                </a:cubicBezTo>
                <a:cubicBezTo>
                  <a:pt x="113" y="186"/>
                  <a:pt x="113" y="186"/>
                  <a:pt x="113" y="186"/>
                </a:cubicBezTo>
                <a:lnTo>
                  <a:pt x="113" y="168"/>
                </a:lnTo>
                <a:close/>
                <a:moveTo>
                  <a:pt x="259" y="152"/>
                </a:moveTo>
                <a:cubicBezTo>
                  <a:pt x="259" y="145"/>
                  <a:pt x="253" y="140"/>
                  <a:pt x="247" y="140"/>
                </a:cubicBezTo>
                <a:cubicBezTo>
                  <a:pt x="133" y="140"/>
                  <a:pt x="133" y="140"/>
                  <a:pt x="133" y="140"/>
                </a:cubicBezTo>
                <a:cubicBezTo>
                  <a:pt x="126" y="140"/>
                  <a:pt x="121" y="145"/>
                  <a:pt x="121" y="152"/>
                </a:cubicBezTo>
                <a:cubicBezTo>
                  <a:pt x="121" y="220"/>
                  <a:pt x="121" y="220"/>
                  <a:pt x="121" y="220"/>
                </a:cubicBezTo>
                <a:cubicBezTo>
                  <a:pt x="121" y="227"/>
                  <a:pt x="126" y="233"/>
                  <a:pt x="133" y="233"/>
                </a:cubicBezTo>
                <a:cubicBezTo>
                  <a:pt x="247" y="233"/>
                  <a:pt x="247" y="233"/>
                  <a:pt x="247" y="233"/>
                </a:cubicBezTo>
                <a:cubicBezTo>
                  <a:pt x="253" y="233"/>
                  <a:pt x="259" y="227"/>
                  <a:pt x="259" y="220"/>
                </a:cubicBezTo>
                <a:lnTo>
                  <a:pt x="259" y="152"/>
                </a:lnTo>
                <a:close/>
                <a:moveTo>
                  <a:pt x="140" y="154"/>
                </a:moveTo>
                <a:cubicBezTo>
                  <a:pt x="142" y="154"/>
                  <a:pt x="144" y="152"/>
                  <a:pt x="144" y="150"/>
                </a:cubicBezTo>
                <a:cubicBezTo>
                  <a:pt x="144" y="148"/>
                  <a:pt x="142" y="146"/>
                  <a:pt x="140" y="146"/>
                </a:cubicBezTo>
                <a:cubicBezTo>
                  <a:pt x="138" y="146"/>
                  <a:pt x="136" y="148"/>
                  <a:pt x="136" y="150"/>
                </a:cubicBezTo>
                <a:cubicBezTo>
                  <a:pt x="136" y="152"/>
                  <a:pt x="138" y="154"/>
                  <a:pt x="140" y="154"/>
                </a:cubicBezTo>
                <a:close/>
              </a:path>
            </a:pathLst>
          </a:custGeom>
          <a:solidFill>
            <a:srgbClr val="0054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  <a:latin typeface="Meta Offc Pro Normal" panose="020B0504030101020102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090" y="4272416"/>
            <a:ext cx="1170432" cy="3774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738" y="4195169"/>
            <a:ext cx="844447" cy="697587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1796485" y="4838349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474747"/>
                </a:solidFill>
                <a:latin typeface="Meta Offc Pro Normal" panose="020B0504030101020102" pitchFamily="34" charset="0"/>
              </a:rPr>
              <a:t>Golden Gate</a:t>
            </a:r>
            <a:endParaRPr lang="en-US" sz="1000" dirty="0">
              <a:solidFill>
                <a:srgbClr val="474747"/>
              </a:solidFill>
              <a:latin typeface="Meta Offc Pro Normal" panose="020B0504030101020102" pitchFamily="34" charset="0"/>
            </a:endParaRPr>
          </a:p>
        </p:txBody>
      </p:sp>
      <p:cxnSp>
        <p:nvCxnSpPr>
          <p:cNvPr id="9" name="Straight Arrow Connector 8"/>
          <p:cNvCxnSpPr>
            <a:endCxn id="106" idx="2"/>
          </p:cNvCxnSpPr>
          <p:nvPr/>
        </p:nvCxnSpPr>
        <p:spPr>
          <a:xfrm flipV="1">
            <a:off x="6503097" y="2900889"/>
            <a:ext cx="0" cy="1156255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98390" y="3123961"/>
            <a:ext cx="455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Meta Offc Pro Thin" panose="020B0404030101020102" pitchFamily="34" charset="0"/>
              </a:rPr>
              <a:t>Raw</a:t>
            </a:r>
            <a:endParaRPr lang="en-US" sz="1100" dirty="0">
              <a:latin typeface="Meta Offc Pro Thin" panose="020B0404030101020102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 rot="16200000">
            <a:off x="6258119" y="3414020"/>
            <a:ext cx="659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Meta Offc Pro Thin" panose="020B0404030101020102" pitchFamily="34" charset="0"/>
              </a:rPr>
              <a:t>Curated</a:t>
            </a:r>
            <a:endParaRPr lang="en-US" sz="1100" dirty="0">
              <a:latin typeface="Meta Offc Pro Thin" panose="020B0404030101020102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292476" y="4842906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474747"/>
                </a:solidFill>
                <a:latin typeface="Meta Offc Pro Normal" panose="020B0504030101020102" pitchFamily="34" charset="0"/>
              </a:rPr>
              <a:t>EDS</a:t>
            </a:r>
            <a:endParaRPr lang="en-US" sz="1000" dirty="0">
              <a:solidFill>
                <a:srgbClr val="474747"/>
              </a:solidFill>
              <a:latin typeface="Meta Offc Pro Normal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7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B6836DCC-3322-1F49-B9BA-7C8AAC72BE6F}"/>
              </a:ext>
            </a:extLst>
          </p:cNvPr>
          <p:cNvSpPr txBox="1">
            <a:spLocks/>
          </p:cNvSpPr>
          <p:nvPr/>
        </p:nvSpPr>
        <p:spPr>
          <a:xfrm>
            <a:off x="422025" y="542016"/>
            <a:ext cx="10113136" cy="685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1600"/>
              </a:spcBef>
              <a:buClr>
                <a:srgbClr val="00548A"/>
              </a:buClr>
              <a:buFont typeface="Wingdings" pitchFamily="2" charset="2"/>
              <a:buNone/>
              <a:defRPr sz="2800" b="0" i="0" kern="1200">
                <a:solidFill>
                  <a:srgbClr val="474747"/>
                </a:solidFill>
                <a:latin typeface="Meta Offc Pro Normal" panose="020B0504030101020102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48A"/>
              </a:buClr>
              <a:buFont typeface="Wingdings" pitchFamily="2" charset="2"/>
              <a:buChar char="§"/>
              <a:defRPr sz="2400" b="0" i="0" kern="1200">
                <a:solidFill>
                  <a:srgbClr val="474747"/>
                </a:solidFill>
                <a:latin typeface="Meta Offc Pro Normal" panose="020B0504030101020102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48A"/>
              </a:buClr>
              <a:buFont typeface="Wingdings" pitchFamily="2" charset="2"/>
              <a:buChar char="§"/>
              <a:defRPr sz="2000" b="0" i="0" kern="1200">
                <a:solidFill>
                  <a:srgbClr val="474747"/>
                </a:solidFill>
                <a:latin typeface="Meta Offc Pro Normal" panose="020B0504030101020102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48A"/>
              </a:buClr>
              <a:buFont typeface="Wingdings" pitchFamily="2" charset="2"/>
              <a:buChar char="§"/>
              <a:defRPr sz="1800" b="0" i="0" kern="1200">
                <a:solidFill>
                  <a:srgbClr val="474747"/>
                </a:solidFill>
                <a:latin typeface="Meta Offc Pro Normal" panose="020B0504030101020102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48A"/>
              </a:buClr>
              <a:buFont typeface="Wingdings" pitchFamily="2" charset="2"/>
              <a:buChar char="§"/>
              <a:defRPr sz="1800" b="0" i="0" kern="1200">
                <a:solidFill>
                  <a:srgbClr val="474747"/>
                </a:solidFill>
                <a:latin typeface="Meta Offc Pro Normal" panose="020B0504030101020102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Bank – Servicing (Assuming Snowflake can’t De-Tokenize CRD)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8B8B17D1-33E3-B54D-A663-A50B1E358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2477535"/>
              </p:ext>
            </p:extLst>
          </p:nvPr>
        </p:nvGraphicFramePr>
        <p:xfrm>
          <a:off x="421646" y="952690"/>
          <a:ext cx="11422011" cy="4580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068">
                  <a:extLst>
                    <a:ext uri="{9D8B030D-6E8A-4147-A177-3AD203B41FA5}">
                      <a16:colId xmlns="" xmlns:a16="http://schemas.microsoft.com/office/drawing/2014/main" val="1979424417"/>
                    </a:ext>
                  </a:extLst>
                </a:gridCol>
                <a:gridCol w="1219200"/>
                <a:gridCol w="1360715">
                  <a:extLst>
                    <a:ext uri="{9D8B030D-6E8A-4147-A177-3AD203B41FA5}">
                      <a16:colId xmlns="" xmlns:a16="http://schemas.microsoft.com/office/drawing/2014/main" val="229452812"/>
                    </a:ext>
                  </a:extLst>
                </a:gridCol>
                <a:gridCol w="1578428">
                  <a:extLst>
                    <a:ext uri="{9D8B030D-6E8A-4147-A177-3AD203B41FA5}">
                      <a16:colId xmlns="" xmlns:a16="http://schemas.microsoft.com/office/drawing/2014/main" val="83059398"/>
                    </a:ext>
                  </a:extLst>
                </a:gridCol>
                <a:gridCol w="1240972">
                  <a:extLst>
                    <a:ext uri="{9D8B030D-6E8A-4147-A177-3AD203B41FA5}">
                      <a16:colId xmlns="" xmlns:a16="http://schemas.microsoft.com/office/drawing/2014/main" val="2082121816"/>
                    </a:ext>
                  </a:extLst>
                </a:gridCol>
                <a:gridCol w="1480457">
                  <a:extLst>
                    <a:ext uri="{9D8B030D-6E8A-4147-A177-3AD203B41FA5}">
                      <a16:colId xmlns="" xmlns:a16="http://schemas.microsoft.com/office/drawing/2014/main" val="640975051"/>
                    </a:ext>
                  </a:extLst>
                </a:gridCol>
                <a:gridCol w="1292051">
                  <a:extLst>
                    <a:ext uri="{9D8B030D-6E8A-4147-A177-3AD203B41FA5}">
                      <a16:colId xmlns="" xmlns:a16="http://schemas.microsoft.com/office/drawing/2014/main" val="4204142051"/>
                    </a:ext>
                  </a:extLst>
                </a:gridCol>
                <a:gridCol w="1930120"/>
              </a:tblGrid>
              <a:tr h="634582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</a:rPr>
                        <a:t>Source</a:t>
                      </a:r>
                    </a:p>
                  </a:txBody>
                  <a:tcPr marL="34290" marR="3429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4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kern="120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  <a:ea typeface="+mn-ea"/>
                          <a:cs typeface="+mn-cs"/>
                        </a:rPr>
                        <a:t>Raw</a:t>
                      </a:r>
                      <a:endParaRPr lang="en-US" sz="1100" b="1" i="0" kern="1200" baseline="0" dirty="0" smtClean="0">
                        <a:solidFill>
                          <a:schemeClr val="bg1"/>
                        </a:solidFill>
                        <a:latin typeface="Meta Offc Pro Normal" panose="020B0504030101020102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100" b="1" i="0" kern="120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  <a:ea typeface="+mn-ea"/>
                          <a:cs typeface="+mn-cs"/>
                        </a:rPr>
                        <a:t>Data Extract</a:t>
                      </a:r>
                      <a:endParaRPr lang="en-US" sz="1100" b="1" i="0" kern="1200" dirty="0">
                        <a:solidFill>
                          <a:schemeClr val="bg1"/>
                        </a:solidFill>
                        <a:latin typeface="Meta Offc Pro Normal" panose="020B0504030101020102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4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i="0" kern="120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  <a:ea typeface="+mn-ea"/>
                          <a:cs typeface="+mn-cs"/>
                        </a:rPr>
                        <a:t>ODS Reports</a:t>
                      </a:r>
                      <a:r>
                        <a:rPr lang="en-US" sz="1100" b="1" i="0" kern="1200" baseline="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  <a:ea typeface="+mn-ea"/>
                          <a:cs typeface="+mn-cs"/>
                        </a:rPr>
                        <a:t> with </a:t>
                      </a:r>
                      <a:r>
                        <a:rPr lang="en-US" sz="1100" b="1" i="0" kern="120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  <a:ea typeface="+mn-ea"/>
                          <a:cs typeface="+mn-cs"/>
                        </a:rPr>
                        <a:t>CRD*</a:t>
                      </a:r>
                      <a:endParaRPr lang="en-US" sz="1100" b="1" i="0" kern="1200" dirty="0">
                        <a:solidFill>
                          <a:schemeClr val="bg1"/>
                        </a:solidFill>
                        <a:latin typeface="Meta Offc Pro Normal" panose="020B0504030101020102"/>
                        <a:ea typeface="+mn-ea"/>
                        <a:cs typeface="+mn-cs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  <a:ea typeface="+mn-ea"/>
                          <a:cs typeface="+mn-cs"/>
                        </a:rPr>
                        <a:t>Tokenization</a:t>
                      </a: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4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</a:rPr>
                        <a:t>Landing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4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</a:rPr>
                        <a:t>ETL/ELT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dirty="0" smtClean="0">
                        <a:solidFill>
                          <a:schemeClr val="bg1"/>
                        </a:solidFill>
                        <a:latin typeface="Meta Offc Pro Normal" panose="020B050403010102010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</a:rPr>
                        <a:t>EDW</a:t>
                      </a:r>
                      <a:endParaRPr lang="en-US" sz="1100" b="1" i="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  <a:p>
                      <a:pPr algn="ctr"/>
                      <a:endParaRPr lang="en-US" sz="1100" b="1" i="0" dirty="0">
                        <a:solidFill>
                          <a:schemeClr val="bg1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dirty="0" smtClean="0">
                        <a:solidFill>
                          <a:schemeClr val="bg1"/>
                        </a:solidFill>
                        <a:latin typeface="Meta Offc Pro Normal" panose="020B050403010102010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</a:rPr>
                        <a:t>Reporting without</a:t>
                      </a:r>
                      <a:r>
                        <a:rPr lang="en-US" sz="1100" b="1" i="0" baseline="0" dirty="0" smtClean="0">
                          <a:solidFill>
                            <a:schemeClr val="bg1"/>
                          </a:solidFill>
                          <a:latin typeface="Meta Offc Pro Normal" panose="020B0504030101020102"/>
                        </a:rPr>
                        <a:t> CRD^</a:t>
                      </a:r>
                      <a:endParaRPr lang="en-US" sz="1100" b="1" i="0" dirty="0" smtClean="0">
                        <a:solidFill>
                          <a:schemeClr val="bg1"/>
                        </a:solidFill>
                        <a:latin typeface="Meta Offc Pro Normal" panose="020B0504030101020102"/>
                      </a:endParaRPr>
                    </a:p>
                    <a:p>
                      <a:pPr algn="ctr"/>
                      <a:endParaRPr lang="en-US" sz="1100" b="1" i="0" dirty="0">
                        <a:solidFill>
                          <a:schemeClr val="bg1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48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6234154"/>
                  </a:ext>
                </a:extLst>
              </a:tr>
              <a:tr h="952708">
                <a:tc rowSpan="3">
                  <a:txBody>
                    <a:bodyPr/>
                    <a:lstStyle/>
                    <a:p>
                      <a:pPr algn="ctr"/>
                      <a:endParaRPr lang="en-US" sz="1000" b="0" i="0" dirty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12">
                  <a:txBody>
                    <a:bodyPr/>
                    <a:lstStyle/>
                    <a:p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  <a:p>
                      <a:pPr algn="ctr"/>
                      <a:endParaRPr lang="en-US" sz="1000" b="0" i="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  <a:p>
                      <a:pPr algn="ctr"/>
                      <a:endParaRPr lang="en-US" sz="1000" b="0" i="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  <a:p>
                      <a:pPr algn="ctr"/>
                      <a:endParaRPr lang="en-US" sz="1000" b="0" i="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  <a:p>
                      <a:pPr algn="ctr"/>
                      <a:endParaRPr lang="en-US" sz="1000" b="0" i="0" dirty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/>
                      <a:endParaRPr lang="en-US" sz="1000" b="0" i="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  <a:p>
                      <a:pPr algn="ctr"/>
                      <a:endParaRPr lang="en-US" sz="1000" b="0" i="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  <a:p>
                      <a:pPr algn="ctr"/>
                      <a:endParaRPr lang="en-US" sz="1000" b="0" i="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  <a:p>
                      <a:pPr algn="ctr"/>
                      <a:endParaRPr lang="en-US" sz="1000" b="0" i="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  <a:p>
                      <a:pPr algn="ctr"/>
                      <a:endParaRPr lang="en-US" sz="1000" b="0" i="0" dirty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98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endParaRPr lang="en-US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1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91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Meta Offc Pro Normal" panose="020B0504030101020102"/>
                        </a:rPr>
                        <a:t>     Finacle 10.6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0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9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1000" b="0" i="0" dirty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9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131">
                <a:tc rowSpan="11">
                  <a:txBody>
                    <a:bodyPr/>
                    <a:lstStyle/>
                    <a:p>
                      <a:pPr algn="ctr"/>
                      <a:endParaRPr lang="en-US" sz="1000" b="0" i="0" dirty="0">
                        <a:solidFill>
                          <a:schemeClr val="tx1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600" b="0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0" i="0" dirty="0" smtClean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600" b="0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600" b="1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600" b="0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729337"/>
                  </a:ext>
                </a:extLst>
              </a:tr>
              <a:tr h="137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600" b="1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5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7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57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0586">
                <a:tc vMerge="1">
                  <a:txBody>
                    <a:bodyPr/>
                    <a:lstStyle/>
                    <a:p>
                      <a:endParaRPr lang="en-US" sz="600" b="0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0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endParaRPr lang="en-US" sz="1000" b="0" i="0" dirty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endParaRPr lang="en-US" sz="1000" b="0" i="0" dirty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70474082"/>
                  </a:ext>
                </a:extLst>
              </a:tr>
              <a:tr h="224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en-US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50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 smtClean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9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91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 smtClean="0">
                        <a:solidFill>
                          <a:schemeClr val="tx1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600" b="0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latin typeface="Meta Offc Pro Normal" panose="020B0504030101020102"/>
                      </a:endParaRPr>
                    </a:p>
                    <a:p>
                      <a:endParaRPr lang="en-US" sz="1000" b="0" i="0" dirty="0">
                        <a:solidFill>
                          <a:srgbClr val="474747"/>
                        </a:solidFill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600" b="0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600" b="0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600" b="0" i="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rgbClr val="474747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34290" marR="3429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17955"/>
                  </a:ext>
                </a:extLst>
              </a:tr>
              <a:tr h="3253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Meta Offc Pro Normal" panose="020B0504030101020102"/>
                      </a:endParaRPr>
                    </a:p>
                  </a:txBody>
                  <a:tcPr marL="34290" marR="3429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6" name="Picture 105">
            <a:extLst>
              <a:ext uri="{FF2B5EF4-FFF2-40B4-BE49-F238E27FC236}">
                <a16:creationId xmlns:a16="http://schemas.microsoft.com/office/drawing/2014/main" xmlns="" id="{7FE1EAFC-35A1-CD45-9E6E-DA5FB0CA6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346" y="3212791"/>
            <a:ext cx="571502" cy="592669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822682" y="3377500"/>
            <a:ext cx="1012767" cy="320040"/>
          </a:xfrm>
          <a:prstGeom prst="rect">
            <a:avLst/>
          </a:prstGeom>
          <a:noFill/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xmlns="" id="{EC1C7D67-6E8A-1949-9379-B516A10A8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258" y="3204461"/>
            <a:ext cx="1171812" cy="620664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xmlns="" id="{51D5288A-8F6A-984C-95F7-7562444F5A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5161" y="3630935"/>
            <a:ext cx="1126329" cy="388812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xmlns="" id="{1FA90521-312A-3B49-82B4-7993C5AA7F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5161" y="3277997"/>
            <a:ext cx="1126329" cy="285750"/>
          </a:xfrm>
          <a:prstGeom prst="rect">
            <a:avLst/>
          </a:prstGeom>
        </p:spPr>
      </p:pic>
      <p:cxnSp>
        <p:nvCxnSpPr>
          <p:cNvPr id="115" name="Straight Arrow Connector 114"/>
          <p:cNvCxnSpPr/>
          <p:nvPr/>
        </p:nvCxnSpPr>
        <p:spPr>
          <a:xfrm>
            <a:off x="6853582" y="3509125"/>
            <a:ext cx="4633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504991" y="3509125"/>
            <a:ext cx="2743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riangle 81">
            <a:extLst>
              <a:ext uri="{FF2B5EF4-FFF2-40B4-BE49-F238E27FC236}">
                <a16:creationId xmlns="" xmlns:a16="http://schemas.microsoft.com/office/drawing/2014/main" id="{4EB215AF-B018-3444-8CD1-B5AE4F270136}"/>
              </a:ext>
            </a:extLst>
          </p:cNvPr>
          <p:cNvSpPr>
            <a:spLocks noChangeAspect="1"/>
          </p:cNvSpPr>
          <p:nvPr/>
        </p:nvSpPr>
        <p:spPr>
          <a:xfrm rot="5400000">
            <a:off x="9906939" y="3412629"/>
            <a:ext cx="262355" cy="215693"/>
          </a:xfrm>
          <a:prstGeom prst="triangle">
            <a:avLst/>
          </a:prstGeom>
          <a:solidFill>
            <a:srgbClr val="005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xmlns="" id="{B252DE1F-C2E6-294B-9214-508DD46E3D8B}"/>
              </a:ext>
            </a:extLst>
          </p:cNvPr>
          <p:cNvSpPr/>
          <p:nvPr/>
        </p:nvSpPr>
        <p:spPr>
          <a:xfrm>
            <a:off x="5967557" y="2885511"/>
            <a:ext cx="5897893" cy="1289304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Graphic 1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005" y="3507844"/>
            <a:ext cx="438912" cy="43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xmlns="" id="{ACB7D31A-AC71-A44F-8F93-F92359CC605B}"/>
              </a:ext>
            </a:extLst>
          </p:cNvPr>
          <p:cNvGrpSpPr/>
          <p:nvPr/>
        </p:nvGrpSpPr>
        <p:grpSpPr>
          <a:xfrm>
            <a:off x="7961122" y="3404807"/>
            <a:ext cx="579513" cy="592669"/>
            <a:chOff x="3424264" y="3977055"/>
            <a:chExt cx="347472" cy="347472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xmlns="" id="{6AC3AE17-2196-1743-847C-3D4684747EED}"/>
                </a:ext>
              </a:extLst>
            </p:cNvPr>
            <p:cNvSpPr/>
            <p:nvPr/>
          </p:nvSpPr>
          <p:spPr>
            <a:xfrm>
              <a:off x="3424264" y="3977055"/>
              <a:ext cx="347472" cy="347472"/>
            </a:xfrm>
            <a:prstGeom prst="ellipse">
              <a:avLst/>
            </a:prstGeom>
            <a:solidFill>
              <a:srgbClr val="00548A"/>
            </a:solidFill>
            <a:ln w="6350">
              <a:solidFill>
                <a:srgbClr val="0054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xmlns="" id="{E51CC4ED-408F-E547-92BA-15DBDDF30626}"/>
                </a:ext>
              </a:extLst>
            </p:cNvPr>
            <p:cNvGrpSpPr/>
            <p:nvPr/>
          </p:nvGrpSpPr>
          <p:grpSpPr>
            <a:xfrm>
              <a:off x="3493424" y="4036026"/>
              <a:ext cx="218985" cy="220434"/>
              <a:chOff x="9344026" y="2587626"/>
              <a:chExt cx="239713" cy="241300"/>
            </a:xfrm>
            <a:solidFill>
              <a:schemeClr val="bg1"/>
            </a:solidFill>
          </p:grpSpPr>
          <p:sp>
            <p:nvSpPr>
              <p:cNvPr id="125" name="Oval 339">
                <a:extLst>
                  <a:ext uri="{FF2B5EF4-FFF2-40B4-BE49-F238E27FC236}">
                    <a16:creationId xmlns:a16="http://schemas.microsoft.com/office/drawing/2014/main" xmlns="" id="{4ECD3C28-F3FC-D342-9037-FF96DCA06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80538" y="2614613"/>
                <a:ext cx="22225" cy="222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6" name="Oval 340">
                <a:extLst>
                  <a:ext uri="{FF2B5EF4-FFF2-40B4-BE49-F238E27FC236}">
                    <a16:creationId xmlns:a16="http://schemas.microsoft.com/office/drawing/2014/main" xmlns="" id="{6823A573-0ADB-3D4B-9A57-DA4706F94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10701" y="2614613"/>
                <a:ext cx="22225" cy="222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7" name="Oval 341">
                <a:extLst>
                  <a:ext uri="{FF2B5EF4-FFF2-40B4-BE49-F238E27FC236}">
                    <a16:creationId xmlns:a16="http://schemas.microsoft.com/office/drawing/2014/main" xmlns="" id="{76BF8F93-E48D-4840-B6FA-12F4D03E5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0863" y="2614613"/>
                <a:ext cx="22225" cy="222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8" name="Freeform 342">
                <a:extLst>
                  <a:ext uri="{FF2B5EF4-FFF2-40B4-BE49-F238E27FC236}">
                    <a16:creationId xmlns:a16="http://schemas.microsoft.com/office/drawing/2014/main" xmlns="" id="{342036D7-B07A-4644-9ACB-4E79C2F140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44026" y="2587626"/>
                <a:ext cx="239713" cy="241300"/>
              </a:xfrm>
              <a:custGeom>
                <a:avLst/>
                <a:gdLst>
                  <a:gd name="T0" fmla="*/ 56 w 64"/>
                  <a:gd name="T1" fmla="*/ 12 h 64"/>
                  <a:gd name="T2" fmla="*/ 52 w 64"/>
                  <a:gd name="T3" fmla="*/ 12 h 64"/>
                  <a:gd name="T4" fmla="*/ 52 w 64"/>
                  <a:gd name="T5" fmla="*/ 8 h 64"/>
                  <a:gd name="T6" fmla="*/ 44 w 64"/>
                  <a:gd name="T7" fmla="*/ 0 h 64"/>
                  <a:gd name="T8" fmla="*/ 8 w 64"/>
                  <a:gd name="T9" fmla="*/ 0 h 64"/>
                  <a:gd name="T10" fmla="*/ 0 w 64"/>
                  <a:gd name="T11" fmla="*/ 8 h 64"/>
                  <a:gd name="T12" fmla="*/ 0 w 64"/>
                  <a:gd name="T13" fmla="*/ 44 h 64"/>
                  <a:gd name="T14" fmla="*/ 8 w 64"/>
                  <a:gd name="T15" fmla="*/ 52 h 64"/>
                  <a:gd name="T16" fmla="*/ 12 w 64"/>
                  <a:gd name="T17" fmla="*/ 52 h 64"/>
                  <a:gd name="T18" fmla="*/ 12 w 64"/>
                  <a:gd name="T19" fmla="*/ 56 h 64"/>
                  <a:gd name="T20" fmla="*/ 20 w 64"/>
                  <a:gd name="T21" fmla="*/ 64 h 64"/>
                  <a:gd name="T22" fmla="*/ 56 w 64"/>
                  <a:gd name="T23" fmla="*/ 64 h 64"/>
                  <a:gd name="T24" fmla="*/ 64 w 64"/>
                  <a:gd name="T25" fmla="*/ 56 h 64"/>
                  <a:gd name="T26" fmla="*/ 64 w 64"/>
                  <a:gd name="T27" fmla="*/ 20 h 64"/>
                  <a:gd name="T28" fmla="*/ 56 w 64"/>
                  <a:gd name="T29" fmla="*/ 12 h 64"/>
                  <a:gd name="T30" fmla="*/ 4 w 64"/>
                  <a:gd name="T31" fmla="*/ 8 h 64"/>
                  <a:gd name="T32" fmla="*/ 8 w 64"/>
                  <a:gd name="T33" fmla="*/ 4 h 64"/>
                  <a:gd name="T34" fmla="*/ 44 w 64"/>
                  <a:gd name="T35" fmla="*/ 4 h 64"/>
                  <a:gd name="T36" fmla="*/ 48 w 64"/>
                  <a:gd name="T37" fmla="*/ 8 h 64"/>
                  <a:gd name="T38" fmla="*/ 48 w 64"/>
                  <a:gd name="T39" fmla="*/ 16 h 64"/>
                  <a:gd name="T40" fmla="*/ 4 w 64"/>
                  <a:gd name="T41" fmla="*/ 16 h 64"/>
                  <a:gd name="T42" fmla="*/ 4 w 64"/>
                  <a:gd name="T43" fmla="*/ 8 h 64"/>
                  <a:gd name="T44" fmla="*/ 8 w 64"/>
                  <a:gd name="T45" fmla="*/ 48 h 64"/>
                  <a:gd name="T46" fmla="*/ 4 w 64"/>
                  <a:gd name="T47" fmla="*/ 44 h 64"/>
                  <a:gd name="T48" fmla="*/ 4 w 64"/>
                  <a:gd name="T49" fmla="*/ 20 h 64"/>
                  <a:gd name="T50" fmla="*/ 48 w 64"/>
                  <a:gd name="T51" fmla="*/ 20 h 64"/>
                  <a:gd name="T52" fmla="*/ 48 w 64"/>
                  <a:gd name="T53" fmla="*/ 44 h 64"/>
                  <a:gd name="T54" fmla="*/ 44 w 64"/>
                  <a:gd name="T55" fmla="*/ 48 h 64"/>
                  <a:gd name="T56" fmla="*/ 8 w 64"/>
                  <a:gd name="T57" fmla="*/ 48 h 64"/>
                  <a:gd name="T58" fmla="*/ 60 w 64"/>
                  <a:gd name="T59" fmla="*/ 56 h 64"/>
                  <a:gd name="T60" fmla="*/ 56 w 64"/>
                  <a:gd name="T61" fmla="*/ 60 h 64"/>
                  <a:gd name="T62" fmla="*/ 20 w 64"/>
                  <a:gd name="T63" fmla="*/ 60 h 64"/>
                  <a:gd name="T64" fmla="*/ 16 w 64"/>
                  <a:gd name="T65" fmla="*/ 56 h 64"/>
                  <a:gd name="T66" fmla="*/ 16 w 64"/>
                  <a:gd name="T67" fmla="*/ 52 h 64"/>
                  <a:gd name="T68" fmla="*/ 44 w 64"/>
                  <a:gd name="T69" fmla="*/ 52 h 64"/>
                  <a:gd name="T70" fmla="*/ 52 w 64"/>
                  <a:gd name="T71" fmla="*/ 44 h 64"/>
                  <a:gd name="T72" fmla="*/ 52 w 64"/>
                  <a:gd name="T73" fmla="*/ 28 h 64"/>
                  <a:gd name="T74" fmla="*/ 60 w 64"/>
                  <a:gd name="T75" fmla="*/ 28 h 64"/>
                  <a:gd name="T76" fmla="*/ 60 w 64"/>
                  <a:gd name="T77" fmla="*/ 56 h 64"/>
                  <a:gd name="T78" fmla="*/ 60 w 64"/>
                  <a:gd name="T79" fmla="*/ 24 h 64"/>
                  <a:gd name="T80" fmla="*/ 52 w 64"/>
                  <a:gd name="T81" fmla="*/ 24 h 64"/>
                  <a:gd name="T82" fmla="*/ 52 w 64"/>
                  <a:gd name="T83" fmla="*/ 16 h 64"/>
                  <a:gd name="T84" fmla="*/ 56 w 64"/>
                  <a:gd name="T85" fmla="*/ 16 h 64"/>
                  <a:gd name="T86" fmla="*/ 60 w 64"/>
                  <a:gd name="T87" fmla="*/ 20 h 64"/>
                  <a:gd name="T88" fmla="*/ 60 w 64"/>
                  <a:gd name="T89" fmla="*/ 2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4" h="64">
                    <a:moveTo>
                      <a:pt x="56" y="12"/>
                    </a:moveTo>
                    <a:cubicBezTo>
                      <a:pt x="52" y="12"/>
                      <a:pt x="52" y="12"/>
                      <a:pt x="52" y="12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4"/>
                      <a:pt x="48" y="0"/>
                      <a:pt x="44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8"/>
                      <a:pt x="4" y="52"/>
                      <a:pt x="8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2" y="60"/>
                      <a:pt x="16" y="64"/>
                      <a:pt x="20" y="64"/>
                    </a:cubicBezTo>
                    <a:cubicBezTo>
                      <a:pt x="56" y="64"/>
                      <a:pt x="56" y="64"/>
                      <a:pt x="56" y="64"/>
                    </a:cubicBezTo>
                    <a:cubicBezTo>
                      <a:pt x="60" y="64"/>
                      <a:pt x="64" y="60"/>
                      <a:pt x="64" y="56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16"/>
                      <a:pt x="60" y="12"/>
                      <a:pt x="56" y="12"/>
                    </a:cubicBezTo>
                    <a:close/>
                    <a:moveTo>
                      <a:pt x="4" y="8"/>
                    </a:moveTo>
                    <a:cubicBezTo>
                      <a:pt x="4" y="6"/>
                      <a:pt x="6" y="4"/>
                      <a:pt x="8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6" y="4"/>
                      <a:pt x="48" y="6"/>
                      <a:pt x="48" y="8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" y="16"/>
                      <a:pt x="4" y="16"/>
                      <a:pt x="4" y="16"/>
                    </a:cubicBezTo>
                    <a:lnTo>
                      <a:pt x="4" y="8"/>
                    </a:lnTo>
                    <a:close/>
                    <a:moveTo>
                      <a:pt x="8" y="48"/>
                    </a:moveTo>
                    <a:cubicBezTo>
                      <a:pt x="6" y="48"/>
                      <a:pt x="4" y="46"/>
                      <a:pt x="4" y="44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6"/>
                      <a:pt x="46" y="48"/>
                      <a:pt x="44" y="48"/>
                    </a:cubicBezTo>
                    <a:lnTo>
                      <a:pt x="8" y="48"/>
                    </a:lnTo>
                    <a:close/>
                    <a:moveTo>
                      <a:pt x="60" y="56"/>
                    </a:moveTo>
                    <a:cubicBezTo>
                      <a:pt x="60" y="58"/>
                      <a:pt x="58" y="60"/>
                      <a:pt x="56" y="60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18" y="60"/>
                      <a:pt x="16" y="58"/>
                      <a:pt x="16" y="56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8" y="52"/>
                      <a:pt x="52" y="48"/>
                      <a:pt x="52" y="44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60" y="28"/>
                      <a:pt x="60" y="28"/>
                      <a:pt x="60" y="28"/>
                    </a:cubicBezTo>
                    <a:lnTo>
                      <a:pt x="60" y="56"/>
                    </a:lnTo>
                    <a:close/>
                    <a:moveTo>
                      <a:pt x="60" y="24"/>
                    </a:move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8" y="16"/>
                      <a:pt x="60" y="18"/>
                      <a:pt x="60" y="20"/>
                    </a:cubicBezTo>
                    <a:lnTo>
                      <a:pt x="6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32" name="TextBox 131"/>
          <p:cNvSpPr txBox="1"/>
          <p:nvPr/>
        </p:nvSpPr>
        <p:spPr>
          <a:xfrm>
            <a:off x="5861866" y="2629336"/>
            <a:ext cx="1404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Meta Offc Pro" panose="020B0504030101020102" pitchFamily="34" charset="0"/>
              </a:rPr>
              <a:t>DFS AAP AWS Cloud</a:t>
            </a:r>
            <a:endParaRPr lang="en-US" sz="1100" b="1" dirty="0">
              <a:latin typeface="Meta Offc Pro" panose="020B0504030101020102" pitchFamily="34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3363218" y="3161414"/>
            <a:ext cx="640079" cy="646675"/>
            <a:chOff x="3203451" y="5048689"/>
            <a:chExt cx="640079" cy="640080"/>
          </a:xfrm>
        </p:grpSpPr>
        <p:sp>
          <p:nvSpPr>
            <p:cNvPr id="89" name="Oval 88">
              <a:extLst>
                <a:ext uri="{FF2B5EF4-FFF2-40B4-BE49-F238E27FC236}">
                  <a16:creationId xmlns="" xmlns:a16="http://schemas.microsoft.com/office/drawing/2014/main" id="{9E440C93-5939-3E44-B3CD-B0A005134775}"/>
                </a:ext>
              </a:extLst>
            </p:cNvPr>
            <p:cNvSpPr>
              <a:spLocks/>
            </p:cNvSpPr>
            <p:nvPr/>
          </p:nvSpPr>
          <p:spPr>
            <a:xfrm>
              <a:off x="3203451" y="5048689"/>
              <a:ext cx="640079" cy="640080"/>
            </a:xfrm>
            <a:prstGeom prst="ellipse">
              <a:avLst/>
            </a:prstGeom>
            <a:solidFill>
              <a:srgbClr val="0054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0" name="Freeform 32">
              <a:extLst>
                <a:ext uri="{FF2B5EF4-FFF2-40B4-BE49-F238E27FC236}">
                  <a16:creationId xmlns="" xmlns:a16="http://schemas.microsoft.com/office/drawing/2014/main" id="{0471267D-F7C8-C347-B8E2-2AB59E06CE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1719" y="5184910"/>
              <a:ext cx="320040" cy="320041"/>
            </a:xfrm>
            <a:custGeom>
              <a:avLst/>
              <a:gdLst>
                <a:gd name="T0" fmla="*/ 144 w 144"/>
                <a:gd name="T1" fmla="*/ 24 h 176"/>
                <a:gd name="T2" fmla="*/ 72 w 144"/>
                <a:gd name="T3" fmla="*/ 0 h 176"/>
                <a:gd name="T4" fmla="*/ 0 w 144"/>
                <a:gd name="T5" fmla="*/ 24 h 176"/>
                <a:gd name="T6" fmla="*/ 0 w 144"/>
                <a:gd name="T7" fmla="*/ 56 h 176"/>
                <a:gd name="T8" fmla="*/ 4 w 144"/>
                <a:gd name="T9" fmla="*/ 64 h 176"/>
                <a:gd name="T10" fmla="*/ 0 w 144"/>
                <a:gd name="T11" fmla="*/ 72 h 176"/>
                <a:gd name="T12" fmla="*/ 0 w 144"/>
                <a:gd name="T13" fmla="*/ 104 h 176"/>
                <a:gd name="T14" fmla="*/ 4 w 144"/>
                <a:gd name="T15" fmla="*/ 112 h 176"/>
                <a:gd name="T16" fmla="*/ 0 w 144"/>
                <a:gd name="T17" fmla="*/ 120 h 176"/>
                <a:gd name="T18" fmla="*/ 0 w 144"/>
                <a:gd name="T19" fmla="*/ 152 h 176"/>
                <a:gd name="T20" fmla="*/ 72 w 144"/>
                <a:gd name="T21" fmla="*/ 176 h 176"/>
                <a:gd name="T22" fmla="*/ 144 w 144"/>
                <a:gd name="T23" fmla="*/ 152 h 176"/>
                <a:gd name="T24" fmla="*/ 144 w 144"/>
                <a:gd name="T25" fmla="*/ 120 h 176"/>
                <a:gd name="T26" fmla="*/ 140 w 144"/>
                <a:gd name="T27" fmla="*/ 112 h 176"/>
                <a:gd name="T28" fmla="*/ 144 w 144"/>
                <a:gd name="T29" fmla="*/ 104 h 176"/>
                <a:gd name="T30" fmla="*/ 144 w 144"/>
                <a:gd name="T31" fmla="*/ 72 h 176"/>
                <a:gd name="T32" fmla="*/ 140 w 144"/>
                <a:gd name="T33" fmla="*/ 64 h 176"/>
                <a:gd name="T34" fmla="*/ 144 w 144"/>
                <a:gd name="T35" fmla="*/ 56 h 176"/>
                <a:gd name="T36" fmla="*/ 144 w 144"/>
                <a:gd name="T37" fmla="*/ 24 h 176"/>
                <a:gd name="T38" fmla="*/ 136 w 144"/>
                <a:gd name="T39" fmla="*/ 152 h 176"/>
                <a:gd name="T40" fmla="*/ 72 w 144"/>
                <a:gd name="T41" fmla="*/ 168 h 176"/>
                <a:gd name="T42" fmla="*/ 8 w 144"/>
                <a:gd name="T43" fmla="*/ 152 h 176"/>
                <a:gd name="T44" fmla="*/ 8 w 144"/>
                <a:gd name="T45" fmla="*/ 131 h 176"/>
                <a:gd name="T46" fmla="*/ 72 w 144"/>
                <a:gd name="T47" fmla="*/ 144 h 176"/>
                <a:gd name="T48" fmla="*/ 136 w 144"/>
                <a:gd name="T49" fmla="*/ 131 h 176"/>
                <a:gd name="T50" fmla="*/ 136 w 144"/>
                <a:gd name="T51" fmla="*/ 152 h 176"/>
                <a:gd name="T52" fmla="*/ 72 w 144"/>
                <a:gd name="T53" fmla="*/ 136 h 176"/>
                <a:gd name="T54" fmla="*/ 8 w 144"/>
                <a:gd name="T55" fmla="*/ 120 h 176"/>
                <a:gd name="T56" fmla="*/ 10 w 144"/>
                <a:gd name="T57" fmla="*/ 116 h 176"/>
                <a:gd name="T58" fmla="*/ 72 w 144"/>
                <a:gd name="T59" fmla="*/ 128 h 176"/>
                <a:gd name="T60" fmla="*/ 134 w 144"/>
                <a:gd name="T61" fmla="*/ 116 h 176"/>
                <a:gd name="T62" fmla="*/ 136 w 144"/>
                <a:gd name="T63" fmla="*/ 120 h 176"/>
                <a:gd name="T64" fmla="*/ 72 w 144"/>
                <a:gd name="T65" fmla="*/ 136 h 176"/>
                <a:gd name="T66" fmla="*/ 136 w 144"/>
                <a:gd name="T67" fmla="*/ 104 h 176"/>
                <a:gd name="T68" fmla="*/ 72 w 144"/>
                <a:gd name="T69" fmla="*/ 120 h 176"/>
                <a:gd name="T70" fmla="*/ 8 w 144"/>
                <a:gd name="T71" fmla="*/ 104 h 176"/>
                <a:gd name="T72" fmla="*/ 8 w 144"/>
                <a:gd name="T73" fmla="*/ 83 h 176"/>
                <a:gd name="T74" fmla="*/ 72 w 144"/>
                <a:gd name="T75" fmla="*/ 96 h 176"/>
                <a:gd name="T76" fmla="*/ 136 w 144"/>
                <a:gd name="T77" fmla="*/ 83 h 176"/>
                <a:gd name="T78" fmla="*/ 136 w 144"/>
                <a:gd name="T79" fmla="*/ 104 h 176"/>
                <a:gd name="T80" fmla="*/ 72 w 144"/>
                <a:gd name="T81" fmla="*/ 88 h 176"/>
                <a:gd name="T82" fmla="*/ 8 w 144"/>
                <a:gd name="T83" fmla="*/ 72 h 176"/>
                <a:gd name="T84" fmla="*/ 10 w 144"/>
                <a:gd name="T85" fmla="*/ 68 h 176"/>
                <a:gd name="T86" fmla="*/ 72 w 144"/>
                <a:gd name="T87" fmla="*/ 80 h 176"/>
                <a:gd name="T88" fmla="*/ 134 w 144"/>
                <a:gd name="T89" fmla="*/ 68 h 176"/>
                <a:gd name="T90" fmla="*/ 136 w 144"/>
                <a:gd name="T91" fmla="*/ 72 h 176"/>
                <a:gd name="T92" fmla="*/ 72 w 144"/>
                <a:gd name="T93" fmla="*/ 88 h 176"/>
                <a:gd name="T94" fmla="*/ 136 w 144"/>
                <a:gd name="T95" fmla="*/ 56 h 176"/>
                <a:gd name="T96" fmla="*/ 72 w 144"/>
                <a:gd name="T97" fmla="*/ 72 h 176"/>
                <a:gd name="T98" fmla="*/ 8 w 144"/>
                <a:gd name="T99" fmla="*/ 56 h 176"/>
                <a:gd name="T100" fmla="*/ 8 w 144"/>
                <a:gd name="T101" fmla="*/ 35 h 176"/>
                <a:gd name="T102" fmla="*/ 72 w 144"/>
                <a:gd name="T103" fmla="*/ 48 h 176"/>
                <a:gd name="T104" fmla="*/ 136 w 144"/>
                <a:gd name="T105" fmla="*/ 35 h 176"/>
                <a:gd name="T106" fmla="*/ 136 w 144"/>
                <a:gd name="T107" fmla="*/ 56 h 176"/>
                <a:gd name="T108" fmla="*/ 72 w 144"/>
                <a:gd name="T109" fmla="*/ 40 h 176"/>
                <a:gd name="T110" fmla="*/ 8 w 144"/>
                <a:gd name="T111" fmla="*/ 24 h 176"/>
                <a:gd name="T112" fmla="*/ 72 w 144"/>
                <a:gd name="T113" fmla="*/ 8 h 176"/>
                <a:gd name="T114" fmla="*/ 136 w 144"/>
                <a:gd name="T115" fmla="*/ 24 h 176"/>
                <a:gd name="T116" fmla="*/ 72 w 144"/>
                <a:gd name="T117" fmla="*/ 4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" h="176">
                  <a:moveTo>
                    <a:pt x="144" y="24"/>
                  </a:moveTo>
                  <a:cubicBezTo>
                    <a:pt x="144" y="11"/>
                    <a:pt x="112" y="0"/>
                    <a:pt x="72" y="0"/>
                  </a:cubicBezTo>
                  <a:cubicBezTo>
                    <a:pt x="32" y="0"/>
                    <a:pt x="0" y="11"/>
                    <a:pt x="0" y="2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2" y="61"/>
                    <a:pt x="4" y="64"/>
                  </a:cubicBezTo>
                  <a:cubicBezTo>
                    <a:pt x="2" y="67"/>
                    <a:pt x="0" y="69"/>
                    <a:pt x="0" y="72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7"/>
                    <a:pt x="2" y="109"/>
                    <a:pt x="4" y="112"/>
                  </a:cubicBezTo>
                  <a:cubicBezTo>
                    <a:pt x="2" y="115"/>
                    <a:pt x="0" y="117"/>
                    <a:pt x="0" y="120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5"/>
                    <a:pt x="32" y="176"/>
                    <a:pt x="72" y="176"/>
                  </a:cubicBezTo>
                  <a:cubicBezTo>
                    <a:pt x="112" y="176"/>
                    <a:pt x="144" y="165"/>
                    <a:pt x="144" y="152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4" y="117"/>
                    <a:pt x="142" y="115"/>
                    <a:pt x="140" y="112"/>
                  </a:cubicBezTo>
                  <a:cubicBezTo>
                    <a:pt x="142" y="109"/>
                    <a:pt x="144" y="107"/>
                    <a:pt x="144" y="104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44" y="69"/>
                    <a:pt x="142" y="67"/>
                    <a:pt x="140" y="64"/>
                  </a:cubicBezTo>
                  <a:cubicBezTo>
                    <a:pt x="142" y="61"/>
                    <a:pt x="144" y="59"/>
                    <a:pt x="144" y="56"/>
                  </a:cubicBezTo>
                  <a:lnTo>
                    <a:pt x="144" y="24"/>
                  </a:lnTo>
                  <a:close/>
                  <a:moveTo>
                    <a:pt x="136" y="152"/>
                  </a:moveTo>
                  <a:cubicBezTo>
                    <a:pt x="136" y="161"/>
                    <a:pt x="107" y="168"/>
                    <a:pt x="72" y="168"/>
                  </a:cubicBezTo>
                  <a:cubicBezTo>
                    <a:pt x="37" y="168"/>
                    <a:pt x="8" y="161"/>
                    <a:pt x="8" y="152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20" y="139"/>
                    <a:pt x="44" y="144"/>
                    <a:pt x="72" y="144"/>
                  </a:cubicBezTo>
                  <a:cubicBezTo>
                    <a:pt x="100" y="144"/>
                    <a:pt x="124" y="139"/>
                    <a:pt x="136" y="131"/>
                  </a:cubicBezTo>
                  <a:lnTo>
                    <a:pt x="136" y="152"/>
                  </a:lnTo>
                  <a:close/>
                  <a:moveTo>
                    <a:pt x="72" y="136"/>
                  </a:moveTo>
                  <a:cubicBezTo>
                    <a:pt x="37" y="136"/>
                    <a:pt x="8" y="129"/>
                    <a:pt x="8" y="120"/>
                  </a:cubicBezTo>
                  <a:cubicBezTo>
                    <a:pt x="8" y="119"/>
                    <a:pt x="9" y="117"/>
                    <a:pt x="10" y="116"/>
                  </a:cubicBezTo>
                  <a:cubicBezTo>
                    <a:pt x="22" y="123"/>
                    <a:pt x="46" y="128"/>
                    <a:pt x="72" y="128"/>
                  </a:cubicBezTo>
                  <a:cubicBezTo>
                    <a:pt x="98" y="128"/>
                    <a:pt x="122" y="123"/>
                    <a:pt x="134" y="116"/>
                  </a:cubicBezTo>
                  <a:cubicBezTo>
                    <a:pt x="135" y="117"/>
                    <a:pt x="136" y="119"/>
                    <a:pt x="136" y="120"/>
                  </a:cubicBezTo>
                  <a:cubicBezTo>
                    <a:pt x="136" y="129"/>
                    <a:pt x="107" y="136"/>
                    <a:pt x="72" y="136"/>
                  </a:cubicBezTo>
                  <a:moveTo>
                    <a:pt x="136" y="104"/>
                  </a:moveTo>
                  <a:cubicBezTo>
                    <a:pt x="136" y="113"/>
                    <a:pt x="107" y="120"/>
                    <a:pt x="72" y="120"/>
                  </a:cubicBezTo>
                  <a:cubicBezTo>
                    <a:pt x="37" y="120"/>
                    <a:pt x="8" y="113"/>
                    <a:pt x="8" y="104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20" y="91"/>
                    <a:pt x="44" y="96"/>
                    <a:pt x="72" y="96"/>
                  </a:cubicBezTo>
                  <a:cubicBezTo>
                    <a:pt x="100" y="96"/>
                    <a:pt x="124" y="91"/>
                    <a:pt x="136" y="83"/>
                  </a:cubicBezTo>
                  <a:lnTo>
                    <a:pt x="136" y="104"/>
                  </a:lnTo>
                  <a:close/>
                  <a:moveTo>
                    <a:pt x="72" y="88"/>
                  </a:moveTo>
                  <a:cubicBezTo>
                    <a:pt x="37" y="88"/>
                    <a:pt x="8" y="81"/>
                    <a:pt x="8" y="72"/>
                  </a:cubicBezTo>
                  <a:cubicBezTo>
                    <a:pt x="8" y="71"/>
                    <a:pt x="9" y="69"/>
                    <a:pt x="10" y="68"/>
                  </a:cubicBezTo>
                  <a:cubicBezTo>
                    <a:pt x="22" y="75"/>
                    <a:pt x="46" y="80"/>
                    <a:pt x="72" y="80"/>
                  </a:cubicBezTo>
                  <a:cubicBezTo>
                    <a:pt x="98" y="80"/>
                    <a:pt x="122" y="75"/>
                    <a:pt x="134" y="68"/>
                  </a:cubicBezTo>
                  <a:cubicBezTo>
                    <a:pt x="135" y="69"/>
                    <a:pt x="136" y="71"/>
                    <a:pt x="136" y="72"/>
                  </a:cubicBezTo>
                  <a:cubicBezTo>
                    <a:pt x="136" y="81"/>
                    <a:pt x="107" y="88"/>
                    <a:pt x="72" y="88"/>
                  </a:cubicBezTo>
                  <a:moveTo>
                    <a:pt x="136" y="56"/>
                  </a:moveTo>
                  <a:cubicBezTo>
                    <a:pt x="136" y="65"/>
                    <a:pt x="107" y="72"/>
                    <a:pt x="72" y="72"/>
                  </a:cubicBezTo>
                  <a:cubicBezTo>
                    <a:pt x="37" y="72"/>
                    <a:pt x="8" y="65"/>
                    <a:pt x="8" y="56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20" y="43"/>
                    <a:pt x="44" y="48"/>
                    <a:pt x="72" y="48"/>
                  </a:cubicBezTo>
                  <a:cubicBezTo>
                    <a:pt x="100" y="48"/>
                    <a:pt x="124" y="43"/>
                    <a:pt x="136" y="35"/>
                  </a:cubicBezTo>
                  <a:lnTo>
                    <a:pt x="136" y="56"/>
                  </a:lnTo>
                  <a:close/>
                  <a:moveTo>
                    <a:pt x="72" y="40"/>
                  </a:moveTo>
                  <a:cubicBezTo>
                    <a:pt x="37" y="40"/>
                    <a:pt x="8" y="33"/>
                    <a:pt x="8" y="24"/>
                  </a:cubicBezTo>
                  <a:cubicBezTo>
                    <a:pt x="8" y="15"/>
                    <a:pt x="37" y="8"/>
                    <a:pt x="72" y="8"/>
                  </a:cubicBezTo>
                  <a:cubicBezTo>
                    <a:pt x="107" y="8"/>
                    <a:pt x="136" y="15"/>
                    <a:pt x="136" y="24"/>
                  </a:cubicBezTo>
                  <a:cubicBezTo>
                    <a:pt x="136" y="33"/>
                    <a:pt x="107" y="40"/>
                    <a:pt x="72" y="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B252DE1F-C2E6-294B-9214-508DD46E3D8B}"/>
              </a:ext>
            </a:extLst>
          </p:cNvPr>
          <p:cNvSpPr/>
          <p:nvPr/>
        </p:nvSpPr>
        <p:spPr>
          <a:xfrm>
            <a:off x="1748413" y="2331485"/>
            <a:ext cx="4083956" cy="2192684"/>
          </a:xfrm>
          <a:prstGeom prst="rect">
            <a:avLst/>
          </a:prstGeom>
          <a:noFill/>
          <a:ln w="38100">
            <a:solidFill>
              <a:srgbClr val="FF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737" y="2364245"/>
            <a:ext cx="1177125" cy="37197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7" name="TextBox 76"/>
          <p:cNvSpPr txBox="1"/>
          <p:nvPr/>
        </p:nvSpPr>
        <p:spPr>
          <a:xfrm>
            <a:off x="3324899" y="3862816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474747"/>
                </a:solidFill>
                <a:latin typeface="Meta Offc Pro Normal" panose="020B0504030101020102" pitchFamily="34" charset="0"/>
              </a:rPr>
              <a:t>Cloud RDS</a:t>
            </a:r>
            <a:endParaRPr lang="en-US" sz="1000" dirty="0">
              <a:solidFill>
                <a:srgbClr val="474747"/>
              </a:solidFill>
              <a:latin typeface="Meta Offc Pro Normal" panose="020B0504030101020102" pitchFamily="34" charset="0"/>
            </a:endParaRPr>
          </a:p>
        </p:txBody>
      </p:sp>
      <p:sp>
        <p:nvSpPr>
          <p:cNvPr id="79" name="Triangle 81">
            <a:extLst>
              <a:ext uri="{FF2B5EF4-FFF2-40B4-BE49-F238E27FC236}">
                <a16:creationId xmlns="" xmlns:a16="http://schemas.microsoft.com/office/drawing/2014/main" id="{4EB215AF-B018-3444-8CD1-B5AE4F270136}"/>
              </a:ext>
            </a:extLst>
          </p:cNvPr>
          <p:cNvSpPr>
            <a:spLocks noChangeAspect="1"/>
          </p:cNvSpPr>
          <p:nvPr/>
        </p:nvSpPr>
        <p:spPr>
          <a:xfrm rot="5400000">
            <a:off x="2964560" y="3374392"/>
            <a:ext cx="266933" cy="219456"/>
          </a:xfrm>
          <a:prstGeom prst="triangle">
            <a:avLst/>
          </a:prstGeom>
          <a:solidFill>
            <a:srgbClr val="005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4" name="Triangle 81">
            <a:extLst>
              <a:ext uri="{FF2B5EF4-FFF2-40B4-BE49-F238E27FC236}">
                <a16:creationId xmlns="" xmlns:a16="http://schemas.microsoft.com/office/drawing/2014/main" id="{4EB215AF-B018-3444-8CD1-B5AE4F270136}"/>
              </a:ext>
            </a:extLst>
          </p:cNvPr>
          <p:cNvSpPr>
            <a:spLocks noChangeAspect="1"/>
          </p:cNvSpPr>
          <p:nvPr/>
        </p:nvSpPr>
        <p:spPr>
          <a:xfrm rot="5400000">
            <a:off x="4315402" y="3374392"/>
            <a:ext cx="266934" cy="219456"/>
          </a:xfrm>
          <a:prstGeom prst="triangle">
            <a:avLst/>
          </a:prstGeom>
          <a:solidFill>
            <a:srgbClr val="005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3" name="Triangle 81">
            <a:extLst>
              <a:ext uri="{FF2B5EF4-FFF2-40B4-BE49-F238E27FC236}">
                <a16:creationId xmlns="" xmlns:a16="http://schemas.microsoft.com/office/drawing/2014/main" id="{4EB215AF-B018-3444-8CD1-B5AE4F270136}"/>
              </a:ext>
            </a:extLst>
          </p:cNvPr>
          <p:cNvSpPr>
            <a:spLocks noChangeAspect="1"/>
          </p:cNvSpPr>
          <p:nvPr/>
        </p:nvSpPr>
        <p:spPr>
          <a:xfrm>
            <a:off x="3548039" y="2764120"/>
            <a:ext cx="266933" cy="219456"/>
          </a:xfrm>
          <a:prstGeom prst="triangle">
            <a:avLst/>
          </a:prstGeom>
          <a:solidFill>
            <a:srgbClr val="005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xmlns="" id="{050D46FC-D7C4-A746-A2AA-E864237EE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51880"/>
              </p:ext>
            </p:extLst>
          </p:nvPr>
        </p:nvGraphicFramePr>
        <p:xfrm>
          <a:off x="1748413" y="5618509"/>
          <a:ext cx="10095243" cy="11665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98154">
                  <a:extLst>
                    <a:ext uri="{9D8B030D-6E8A-4147-A177-3AD203B41FA5}">
                      <a16:colId xmlns:a16="http://schemas.microsoft.com/office/drawing/2014/main" xmlns="" val="4161061418"/>
                    </a:ext>
                  </a:extLst>
                </a:gridCol>
                <a:gridCol w="5097089"/>
              </a:tblGrid>
              <a:tr h="291381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Meta Offc Pro Normal" panose="020B0504030101020102" pitchFamily="34" charset="0"/>
                        </a:rPr>
                        <a:t>Benefits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0581766"/>
                  </a:ext>
                </a:extLst>
              </a:tr>
              <a:tr h="875173"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Meta Offc Pro Normal" panose="020B0504030101020102" pitchFamily="34" charset="0"/>
                        </a:rPr>
                        <a:t>Lift and Shift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 startAt="3"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28404848"/>
                  </a:ext>
                </a:extLst>
              </a:tr>
            </a:tbl>
          </a:graphicData>
        </a:graphic>
      </p:graphicFrame>
      <p:sp>
        <p:nvSpPr>
          <p:cNvPr id="119" name="Rectangle 118">
            <a:extLst>
              <a:ext uri="{FF2B5EF4-FFF2-40B4-BE49-F238E27FC236}">
                <a16:creationId xmlns:a16="http://schemas.microsoft.com/office/drawing/2014/main" xmlns="" id="{B252DE1F-C2E6-294B-9214-508DD46E3D8B}"/>
              </a:ext>
            </a:extLst>
          </p:cNvPr>
          <p:cNvSpPr/>
          <p:nvPr/>
        </p:nvSpPr>
        <p:spPr>
          <a:xfrm>
            <a:off x="420228" y="5678448"/>
            <a:ext cx="274320" cy="137160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xmlns="" id="{B252DE1F-C2E6-294B-9214-508DD46E3D8B}"/>
              </a:ext>
            </a:extLst>
          </p:cNvPr>
          <p:cNvSpPr/>
          <p:nvPr/>
        </p:nvSpPr>
        <p:spPr>
          <a:xfrm>
            <a:off x="423009" y="5963461"/>
            <a:ext cx="274320" cy="137160"/>
          </a:xfrm>
          <a:prstGeom prst="rect">
            <a:avLst/>
          </a:prstGeom>
          <a:noFill/>
          <a:ln w="381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693160" y="5639071"/>
            <a:ext cx="793807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dirty="0" smtClean="0">
                <a:latin typeface="Meta Offc Pro" panose="020B0504030101020102" pitchFamily="34" charset="0"/>
              </a:rPr>
              <a:t>AWS Cloud</a:t>
            </a:r>
            <a:endParaRPr lang="en-US" sz="1000" dirty="0">
              <a:latin typeface="Meta Offc Pro" panose="020B0504030101020102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93160" y="5902073"/>
            <a:ext cx="663964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dirty="0" smtClean="0">
                <a:latin typeface="Meta Offc Pro" panose="020B0504030101020102" pitchFamily="34" charset="0"/>
              </a:rPr>
              <a:t>On-</a:t>
            </a:r>
            <a:r>
              <a:rPr lang="en-US" sz="1000" dirty="0" err="1" smtClean="0">
                <a:latin typeface="Meta Offc Pro" panose="020B0504030101020102" pitchFamily="34" charset="0"/>
              </a:rPr>
              <a:t>Prem</a:t>
            </a:r>
            <a:endParaRPr lang="en-US" sz="1000" dirty="0">
              <a:latin typeface="Meta Offc Pro" panose="020B0504030101020102" pitchFamily="34" charset="0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587910" y="2097672"/>
            <a:ext cx="640079" cy="640080"/>
            <a:chOff x="938909" y="2232174"/>
            <a:chExt cx="640079" cy="640080"/>
          </a:xfrm>
        </p:grpSpPr>
        <p:sp>
          <p:nvSpPr>
            <p:cNvPr id="146" name="Oval 145">
              <a:extLst>
                <a:ext uri="{FF2B5EF4-FFF2-40B4-BE49-F238E27FC236}">
                  <a16:creationId xmlns="" xmlns:a16="http://schemas.microsoft.com/office/drawing/2014/main" id="{9E440C93-5939-3E44-B3CD-B0A005134775}"/>
                </a:ext>
              </a:extLst>
            </p:cNvPr>
            <p:cNvSpPr>
              <a:spLocks/>
            </p:cNvSpPr>
            <p:nvPr/>
          </p:nvSpPr>
          <p:spPr>
            <a:xfrm>
              <a:off x="938909" y="2232174"/>
              <a:ext cx="640079" cy="640080"/>
            </a:xfrm>
            <a:prstGeom prst="ellipse">
              <a:avLst/>
            </a:prstGeom>
            <a:solidFill>
              <a:srgbClr val="0054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47" name="Freeform 32">
              <a:extLst>
                <a:ext uri="{FF2B5EF4-FFF2-40B4-BE49-F238E27FC236}">
                  <a16:creationId xmlns="" xmlns:a16="http://schemas.microsoft.com/office/drawing/2014/main" id="{0471267D-F7C8-C347-B8E2-2AB59E06CE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927" y="2392193"/>
              <a:ext cx="320040" cy="320041"/>
            </a:xfrm>
            <a:custGeom>
              <a:avLst/>
              <a:gdLst>
                <a:gd name="T0" fmla="*/ 144 w 144"/>
                <a:gd name="T1" fmla="*/ 24 h 176"/>
                <a:gd name="T2" fmla="*/ 72 w 144"/>
                <a:gd name="T3" fmla="*/ 0 h 176"/>
                <a:gd name="T4" fmla="*/ 0 w 144"/>
                <a:gd name="T5" fmla="*/ 24 h 176"/>
                <a:gd name="T6" fmla="*/ 0 w 144"/>
                <a:gd name="T7" fmla="*/ 56 h 176"/>
                <a:gd name="T8" fmla="*/ 4 w 144"/>
                <a:gd name="T9" fmla="*/ 64 h 176"/>
                <a:gd name="T10" fmla="*/ 0 w 144"/>
                <a:gd name="T11" fmla="*/ 72 h 176"/>
                <a:gd name="T12" fmla="*/ 0 w 144"/>
                <a:gd name="T13" fmla="*/ 104 h 176"/>
                <a:gd name="T14" fmla="*/ 4 w 144"/>
                <a:gd name="T15" fmla="*/ 112 h 176"/>
                <a:gd name="T16" fmla="*/ 0 w 144"/>
                <a:gd name="T17" fmla="*/ 120 h 176"/>
                <a:gd name="T18" fmla="*/ 0 w 144"/>
                <a:gd name="T19" fmla="*/ 152 h 176"/>
                <a:gd name="T20" fmla="*/ 72 w 144"/>
                <a:gd name="T21" fmla="*/ 176 h 176"/>
                <a:gd name="T22" fmla="*/ 144 w 144"/>
                <a:gd name="T23" fmla="*/ 152 h 176"/>
                <a:gd name="T24" fmla="*/ 144 w 144"/>
                <a:gd name="T25" fmla="*/ 120 h 176"/>
                <a:gd name="T26" fmla="*/ 140 w 144"/>
                <a:gd name="T27" fmla="*/ 112 h 176"/>
                <a:gd name="T28" fmla="*/ 144 w 144"/>
                <a:gd name="T29" fmla="*/ 104 h 176"/>
                <a:gd name="T30" fmla="*/ 144 w 144"/>
                <a:gd name="T31" fmla="*/ 72 h 176"/>
                <a:gd name="T32" fmla="*/ 140 w 144"/>
                <a:gd name="T33" fmla="*/ 64 h 176"/>
                <a:gd name="T34" fmla="*/ 144 w 144"/>
                <a:gd name="T35" fmla="*/ 56 h 176"/>
                <a:gd name="T36" fmla="*/ 144 w 144"/>
                <a:gd name="T37" fmla="*/ 24 h 176"/>
                <a:gd name="T38" fmla="*/ 136 w 144"/>
                <a:gd name="T39" fmla="*/ 152 h 176"/>
                <a:gd name="T40" fmla="*/ 72 w 144"/>
                <a:gd name="T41" fmla="*/ 168 h 176"/>
                <a:gd name="T42" fmla="*/ 8 w 144"/>
                <a:gd name="T43" fmla="*/ 152 h 176"/>
                <a:gd name="T44" fmla="*/ 8 w 144"/>
                <a:gd name="T45" fmla="*/ 131 h 176"/>
                <a:gd name="T46" fmla="*/ 72 w 144"/>
                <a:gd name="T47" fmla="*/ 144 h 176"/>
                <a:gd name="T48" fmla="*/ 136 w 144"/>
                <a:gd name="T49" fmla="*/ 131 h 176"/>
                <a:gd name="T50" fmla="*/ 136 w 144"/>
                <a:gd name="T51" fmla="*/ 152 h 176"/>
                <a:gd name="T52" fmla="*/ 72 w 144"/>
                <a:gd name="T53" fmla="*/ 136 h 176"/>
                <a:gd name="T54" fmla="*/ 8 w 144"/>
                <a:gd name="T55" fmla="*/ 120 h 176"/>
                <a:gd name="T56" fmla="*/ 10 w 144"/>
                <a:gd name="T57" fmla="*/ 116 h 176"/>
                <a:gd name="T58" fmla="*/ 72 w 144"/>
                <a:gd name="T59" fmla="*/ 128 h 176"/>
                <a:gd name="T60" fmla="*/ 134 w 144"/>
                <a:gd name="T61" fmla="*/ 116 h 176"/>
                <a:gd name="T62" fmla="*/ 136 w 144"/>
                <a:gd name="T63" fmla="*/ 120 h 176"/>
                <a:gd name="T64" fmla="*/ 72 w 144"/>
                <a:gd name="T65" fmla="*/ 136 h 176"/>
                <a:gd name="T66" fmla="*/ 136 w 144"/>
                <a:gd name="T67" fmla="*/ 104 h 176"/>
                <a:gd name="T68" fmla="*/ 72 w 144"/>
                <a:gd name="T69" fmla="*/ 120 h 176"/>
                <a:gd name="T70" fmla="*/ 8 w 144"/>
                <a:gd name="T71" fmla="*/ 104 h 176"/>
                <a:gd name="T72" fmla="*/ 8 w 144"/>
                <a:gd name="T73" fmla="*/ 83 h 176"/>
                <a:gd name="T74" fmla="*/ 72 w 144"/>
                <a:gd name="T75" fmla="*/ 96 h 176"/>
                <a:gd name="T76" fmla="*/ 136 w 144"/>
                <a:gd name="T77" fmla="*/ 83 h 176"/>
                <a:gd name="T78" fmla="*/ 136 w 144"/>
                <a:gd name="T79" fmla="*/ 104 h 176"/>
                <a:gd name="T80" fmla="*/ 72 w 144"/>
                <a:gd name="T81" fmla="*/ 88 h 176"/>
                <a:gd name="T82" fmla="*/ 8 w 144"/>
                <a:gd name="T83" fmla="*/ 72 h 176"/>
                <a:gd name="T84" fmla="*/ 10 w 144"/>
                <a:gd name="T85" fmla="*/ 68 h 176"/>
                <a:gd name="T86" fmla="*/ 72 w 144"/>
                <a:gd name="T87" fmla="*/ 80 h 176"/>
                <a:gd name="T88" fmla="*/ 134 w 144"/>
                <a:gd name="T89" fmla="*/ 68 h 176"/>
                <a:gd name="T90" fmla="*/ 136 w 144"/>
                <a:gd name="T91" fmla="*/ 72 h 176"/>
                <a:gd name="T92" fmla="*/ 72 w 144"/>
                <a:gd name="T93" fmla="*/ 88 h 176"/>
                <a:gd name="T94" fmla="*/ 136 w 144"/>
                <a:gd name="T95" fmla="*/ 56 h 176"/>
                <a:gd name="T96" fmla="*/ 72 w 144"/>
                <a:gd name="T97" fmla="*/ 72 h 176"/>
                <a:gd name="T98" fmla="*/ 8 w 144"/>
                <a:gd name="T99" fmla="*/ 56 h 176"/>
                <a:gd name="T100" fmla="*/ 8 w 144"/>
                <a:gd name="T101" fmla="*/ 35 h 176"/>
                <a:gd name="T102" fmla="*/ 72 w 144"/>
                <a:gd name="T103" fmla="*/ 48 h 176"/>
                <a:gd name="T104" fmla="*/ 136 w 144"/>
                <a:gd name="T105" fmla="*/ 35 h 176"/>
                <a:gd name="T106" fmla="*/ 136 w 144"/>
                <a:gd name="T107" fmla="*/ 56 h 176"/>
                <a:gd name="T108" fmla="*/ 72 w 144"/>
                <a:gd name="T109" fmla="*/ 40 h 176"/>
                <a:gd name="T110" fmla="*/ 8 w 144"/>
                <a:gd name="T111" fmla="*/ 24 h 176"/>
                <a:gd name="T112" fmla="*/ 72 w 144"/>
                <a:gd name="T113" fmla="*/ 8 h 176"/>
                <a:gd name="T114" fmla="*/ 136 w 144"/>
                <a:gd name="T115" fmla="*/ 24 h 176"/>
                <a:gd name="T116" fmla="*/ 72 w 144"/>
                <a:gd name="T117" fmla="*/ 4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" h="176">
                  <a:moveTo>
                    <a:pt x="144" y="24"/>
                  </a:moveTo>
                  <a:cubicBezTo>
                    <a:pt x="144" y="11"/>
                    <a:pt x="112" y="0"/>
                    <a:pt x="72" y="0"/>
                  </a:cubicBezTo>
                  <a:cubicBezTo>
                    <a:pt x="32" y="0"/>
                    <a:pt x="0" y="11"/>
                    <a:pt x="0" y="2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2" y="61"/>
                    <a:pt x="4" y="64"/>
                  </a:cubicBezTo>
                  <a:cubicBezTo>
                    <a:pt x="2" y="67"/>
                    <a:pt x="0" y="69"/>
                    <a:pt x="0" y="72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7"/>
                    <a:pt x="2" y="109"/>
                    <a:pt x="4" y="112"/>
                  </a:cubicBezTo>
                  <a:cubicBezTo>
                    <a:pt x="2" y="115"/>
                    <a:pt x="0" y="117"/>
                    <a:pt x="0" y="120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5"/>
                    <a:pt x="32" y="176"/>
                    <a:pt x="72" y="176"/>
                  </a:cubicBezTo>
                  <a:cubicBezTo>
                    <a:pt x="112" y="176"/>
                    <a:pt x="144" y="165"/>
                    <a:pt x="144" y="152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4" y="117"/>
                    <a:pt x="142" y="115"/>
                    <a:pt x="140" y="112"/>
                  </a:cubicBezTo>
                  <a:cubicBezTo>
                    <a:pt x="142" y="109"/>
                    <a:pt x="144" y="107"/>
                    <a:pt x="144" y="104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44" y="69"/>
                    <a:pt x="142" y="67"/>
                    <a:pt x="140" y="64"/>
                  </a:cubicBezTo>
                  <a:cubicBezTo>
                    <a:pt x="142" y="61"/>
                    <a:pt x="144" y="59"/>
                    <a:pt x="144" y="56"/>
                  </a:cubicBezTo>
                  <a:lnTo>
                    <a:pt x="144" y="24"/>
                  </a:lnTo>
                  <a:close/>
                  <a:moveTo>
                    <a:pt x="136" y="152"/>
                  </a:moveTo>
                  <a:cubicBezTo>
                    <a:pt x="136" y="161"/>
                    <a:pt x="107" y="168"/>
                    <a:pt x="72" y="168"/>
                  </a:cubicBezTo>
                  <a:cubicBezTo>
                    <a:pt x="37" y="168"/>
                    <a:pt x="8" y="161"/>
                    <a:pt x="8" y="152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20" y="139"/>
                    <a:pt x="44" y="144"/>
                    <a:pt x="72" y="144"/>
                  </a:cubicBezTo>
                  <a:cubicBezTo>
                    <a:pt x="100" y="144"/>
                    <a:pt x="124" y="139"/>
                    <a:pt x="136" y="131"/>
                  </a:cubicBezTo>
                  <a:lnTo>
                    <a:pt x="136" y="152"/>
                  </a:lnTo>
                  <a:close/>
                  <a:moveTo>
                    <a:pt x="72" y="136"/>
                  </a:moveTo>
                  <a:cubicBezTo>
                    <a:pt x="37" y="136"/>
                    <a:pt x="8" y="129"/>
                    <a:pt x="8" y="120"/>
                  </a:cubicBezTo>
                  <a:cubicBezTo>
                    <a:pt x="8" y="119"/>
                    <a:pt x="9" y="117"/>
                    <a:pt x="10" y="116"/>
                  </a:cubicBezTo>
                  <a:cubicBezTo>
                    <a:pt x="22" y="123"/>
                    <a:pt x="46" y="128"/>
                    <a:pt x="72" y="128"/>
                  </a:cubicBezTo>
                  <a:cubicBezTo>
                    <a:pt x="98" y="128"/>
                    <a:pt x="122" y="123"/>
                    <a:pt x="134" y="116"/>
                  </a:cubicBezTo>
                  <a:cubicBezTo>
                    <a:pt x="135" y="117"/>
                    <a:pt x="136" y="119"/>
                    <a:pt x="136" y="120"/>
                  </a:cubicBezTo>
                  <a:cubicBezTo>
                    <a:pt x="136" y="129"/>
                    <a:pt x="107" y="136"/>
                    <a:pt x="72" y="136"/>
                  </a:cubicBezTo>
                  <a:moveTo>
                    <a:pt x="136" y="104"/>
                  </a:moveTo>
                  <a:cubicBezTo>
                    <a:pt x="136" y="113"/>
                    <a:pt x="107" y="120"/>
                    <a:pt x="72" y="120"/>
                  </a:cubicBezTo>
                  <a:cubicBezTo>
                    <a:pt x="37" y="120"/>
                    <a:pt x="8" y="113"/>
                    <a:pt x="8" y="104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20" y="91"/>
                    <a:pt x="44" y="96"/>
                    <a:pt x="72" y="96"/>
                  </a:cubicBezTo>
                  <a:cubicBezTo>
                    <a:pt x="100" y="96"/>
                    <a:pt x="124" y="91"/>
                    <a:pt x="136" y="83"/>
                  </a:cubicBezTo>
                  <a:lnTo>
                    <a:pt x="136" y="104"/>
                  </a:lnTo>
                  <a:close/>
                  <a:moveTo>
                    <a:pt x="72" y="88"/>
                  </a:moveTo>
                  <a:cubicBezTo>
                    <a:pt x="37" y="88"/>
                    <a:pt x="8" y="81"/>
                    <a:pt x="8" y="72"/>
                  </a:cubicBezTo>
                  <a:cubicBezTo>
                    <a:pt x="8" y="71"/>
                    <a:pt x="9" y="69"/>
                    <a:pt x="10" y="68"/>
                  </a:cubicBezTo>
                  <a:cubicBezTo>
                    <a:pt x="22" y="75"/>
                    <a:pt x="46" y="80"/>
                    <a:pt x="72" y="80"/>
                  </a:cubicBezTo>
                  <a:cubicBezTo>
                    <a:pt x="98" y="80"/>
                    <a:pt x="122" y="75"/>
                    <a:pt x="134" y="68"/>
                  </a:cubicBezTo>
                  <a:cubicBezTo>
                    <a:pt x="135" y="69"/>
                    <a:pt x="136" y="71"/>
                    <a:pt x="136" y="72"/>
                  </a:cubicBezTo>
                  <a:cubicBezTo>
                    <a:pt x="136" y="81"/>
                    <a:pt x="107" y="88"/>
                    <a:pt x="72" y="88"/>
                  </a:cubicBezTo>
                  <a:moveTo>
                    <a:pt x="136" y="56"/>
                  </a:moveTo>
                  <a:cubicBezTo>
                    <a:pt x="136" y="65"/>
                    <a:pt x="107" y="72"/>
                    <a:pt x="72" y="72"/>
                  </a:cubicBezTo>
                  <a:cubicBezTo>
                    <a:pt x="37" y="72"/>
                    <a:pt x="8" y="65"/>
                    <a:pt x="8" y="56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20" y="43"/>
                    <a:pt x="44" y="48"/>
                    <a:pt x="72" y="48"/>
                  </a:cubicBezTo>
                  <a:cubicBezTo>
                    <a:pt x="100" y="48"/>
                    <a:pt x="124" y="43"/>
                    <a:pt x="136" y="35"/>
                  </a:cubicBezTo>
                  <a:lnTo>
                    <a:pt x="136" y="56"/>
                  </a:lnTo>
                  <a:close/>
                  <a:moveTo>
                    <a:pt x="72" y="40"/>
                  </a:moveTo>
                  <a:cubicBezTo>
                    <a:pt x="37" y="40"/>
                    <a:pt x="8" y="33"/>
                    <a:pt x="8" y="24"/>
                  </a:cubicBezTo>
                  <a:cubicBezTo>
                    <a:pt x="8" y="15"/>
                    <a:pt x="37" y="8"/>
                    <a:pt x="72" y="8"/>
                  </a:cubicBezTo>
                  <a:cubicBezTo>
                    <a:pt x="107" y="8"/>
                    <a:pt x="136" y="15"/>
                    <a:pt x="136" y="24"/>
                  </a:cubicBezTo>
                  <a:cubicBezTo>
                    <a:pt x="136" y="33"/>
                    <a:pt x="107" y="40"/>
                    <a:pt x="72" y="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565575" y="4024443"/>
            <a:ext cx="640079" cy="640080"/>
            <a:chOff x="938909" y="4017919"/>
            <a:chExt cx="640079" cy="640080"/>
          </a:xfrm>
        </p:grpSpPr>
        <p:sp>
          <p:nvSpPr>
            <p:cNvPr id="149" name="Oval 148">
              <a:extLst>
                <a:ext uri="{FF2B5EF4-FFF2-40B4-BE49-F238E27FC236}">
                  <a16:creationId xmlns="" xmlns:a16="http://schemas.microsoft.com/office/drawing/2014/main" id="{9E440C93-5939-3E44-B3CD-B0A005134775}"/>
                </a:ext>
              </a:extLst>
            </p:cNvPr>
            <p:cNvSpPr>
              <a:spLocks/>
            </p:cNvSpPr>
            <p:nvPr/>
          </p:nvSpPr>
          <p:spPr>
            <a:xfrm>
              <a:off x="938909" y="4017919"/>
              <a:ext cx="640079" cy="640080"/>
            </a:xfrm>
            <a:prstGeom prst="ellipse">
              <a:avLst/>
            </a:prstGeom>
            <a:solidFill>
              <a:srgbClr val="0054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50" name="Freeform 32">
              <a:extLst>
                <a:ext uri="{FF2B5EF4-FFF2-40B4-BE49-F238E27FC236}">
                  <a16:creationId xmlns="" xmlns:a16="http://schemas.microsoft.com/office/drawing/2014/main" id="{0471267D-F7C8-C347-B8E2-2AB59E06CE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929" y="4177940"/>
              <a:ext cx="320040" cy="320041"/>
            </a:xfrm>
            <a:custGeom>
              <a:avLst/>
              <a:gdLst>
                <a:gd name="T0" fmla="*/ 144 w 144"/>
                <a:gd name="T1" fmla="*/ 24 h 176"/>
                <a:gd name="T2" fmla="*/ 72 w 144"/>
                <a:gd name="T3" fmla="*/ 0 h 176"/>
                <a:gd name="T4" fmla="*/ 0 w 144"/>
                <a:gd name="T5" fmla="*/ 24 h 176"/>
                <a:gd name="T6" fmla="*/ 0 w 144"/>
                <a:gd name="T7" fmla="*/ 56 h 176"/>
                <a:gd name="T8" fmla="*/ 4 w 144"/>
                <a:gd name="T9" fmla="*/ 64 h 176"/>
                <a:gd name="T10" fmla="*/ 0 w 144"/>
                <a:gd name="T11" fmla="*/ 72 h 176"/>
                <a:gd name="T12" fmla="*/ 0 w 144"/>
                <a:gd name="T13" fmla="*/ 104 h 176"/>
                <a:gd name="T14" fmla="*/ 4 w 144"/>
                <a:gd name="T15" fmla="*/ 112 h 176"/>
                <a:gd name="T16" fmla="*/ 0 w 144"/>
                <a:gd name="T17" fmla="*/ 120 h 176"/>
                <a:gd name="T18" fmla="*/ 0 w 144"/>
                <a:gd name="T19" fmla="*/ 152 h 176"/>
                <a:gd name="T20" fmla="*/ 72 w 144"/>
                <a:gd name="T21" fmla="*/ 176 h 176"/>
                <a:gd name="T22" fmla="*/ 144 w 144"/>
                <a:gd name="T23" fmla="*/ 152 h 176"/>
                <a:gd name="T24" fmla="*/ 144 w 144"/>
                <a:gd name="T25" fmla="*/ 120 h 176"/>
                <a:gd name="T26" fmla="*/ 140 w 144"/>
                <a:gd name="T27" fmla="*/ 112 h 176"/>
                <a:gd name="T28" fmla="*/ 144 w 144"/>
                <a:gd name="T29" fmla="*/ 104 h 176"/>
                <a:gd name="T30" fmla="*/ 144 w 144"/>
                <a:gd name="T31" fmla="*/ 72 h 176"/>
                <a:gd name="T32" fmla="*/ 140 w 144"/>
                <a:gd name="T33" fmla="*/ 64 h 176"/>
                <a:gd name="T34" fmla="*/ 144 w 144"/>
                <a:gd name="T35" fmla="*/ 56 h 176"/>
                <a:gd name="T36" fmla="*/ 144 w 144"/>
                <a:gd name="T37" fmla="*/ 24 h 176"/>
                <a:gd name="T38" fmla="*/ 136 w 144"/>
                <a:gd name="T39" fmla="*/ 152 h 176"/>
                <a:gd name="T40" fmla="*/ 72 w 144"/>
                <a:gd name="T41" fmla="*/ 168 h 176"/>
                <a:gd name="T42" fmla="*/ 8 w 144"/>
                <a:gd name="T43" fmla="*/ 152 h 176"/>
                <a:gd name="T44" fmla="*/ 8 w 144"/>
                <a:gd name="T45" fmla="*/ 131 h 176"/>
                <a:gd name="T46" fmla="*/ 72 w 144"/>
                <a:gd name="T47" fmla="*/ 144 h 176"/>
                <a:gd name="T48" fmla="*/ 136 w 144"/>
                <a:gd name="T49" fmla="*/ 131 h 176"/>
                <a:gd name="T50" fmla="*/ 136 w 144"/>
                <a:gd name="T51" fmla="*/ 152 h 176"/>
                <a:gd name="T52" fmla="*/ 72 w 144"/>
                <a:gd name="T53" fmla="*/ 136 h 176"/>
                <a:gd name="T54" fmla="*/ 8 w 144"/>
                <a:gd name="T55" fmla="*/ 120 h 176"/>
                <a:gd name="T56" fmla="*/ 10 w 144"/>
                <a:gd name="T57" fmla="*/ 116 h 176"/>
                <a:gd name="T58" fmla="*/ 72 w 144"/>
                <a:gd name="T59" fmla="*/ 128 h 176"/>
                <a:gd name="T60" fmla="*/ 134 w 144"/>
                <a:gd name="T61" fmla="*/ 116 h 176"/>
                <a:gd name="T62" fmla="*/ 136 w 144"/>
                <a:gd name="T63" fmla="*/ 120 h 176"/>
                <a:gd name="T64" fmla="*/ 72 w 144"/>
                <a:gd name="T65" fmla="*/ 136 h 176"/>
                <a:gd name="T66" fmla="*/ 136 w 144"/>
                <a:gd name="T67" fmla="*/ 104 h 176"/>
                <a:gd name="T68" fmla="*/ 72 w 144"/>
                <a:gd name="T69" fmla="*/ 120 h 176"/>
                <a:gd name="T70" fmla="*/ 8 w 144"/>
                <a:gd name="T71" fmla="*/ 104 h 176"/>
                <a:gd name="T72" fmla="*/ 8 w 144"/>
                <a:gd name="T73" fmla="*/ 83 h 176"/>
                <a:gd name="T74" fmla="*/ 72 w 144"/>
                <a:gd name="T75" fmla="*/ 96 h 176"/>
                <a:gd name="T76" fmla="*/ 136 w 144"/>
                <a:gd name="T77" fmla="*/ 83 h 176"/>
                <a:gd name="T78" fmla="*/ 136 w 144"/>
                <a:gd name="T79" fmla="*/ 104 h 176"/>
                <a:gd name="T80" fmla="*/ 72 w 144"/>
                <a:gd name="T81" fmla="*/ 88 h 176"/>
                <a:gd name="T82" fmla="*/ 8 w 144"/>
                <a:gd name="T83" fmla="*/ 72 h 176"/>
                <a:gd name="T84" fmla="*/ 10 w 144"/>
                <a:gd name="T85" fmla="*/ 68 h 176"/>
                <a:gd name="T86" fmla="*/ 72 w 144"/>
                <a:gd name="T87" fmla="*/ 80 h 176"/>
                <a:gd name="T88" fmla="*/ 134 w 144"/>
                <a:gd name="T89" fmla="*/ 68 h 176"/>
                <a:gd name="T90" fmla="*/ 136 w 144"/>
                <a:gd name="T91" fmla="*/ 72 h 176"/>
                <a:gd name="T92" fmla="*/ 72 w 144"/>
                <a:gd name="T93" fmla="*/ 88 h 176"/>
                <a:gd name="T94" fmla="*/ 136 w 144"/>
                <a:gd name="T95" fmla="*/ 56 h 176"/>
                <a:gd name="T96" fmla="*/ 72 w 144"/>
                <a:gd name="T97" fmla="*/ 72 h 176"/>
                <a:gd name="T98" fmla="*/ 8 w 144"/>
                <a:gd name="T99" fmla="*/ 56 h 176"/>
                <a:gd name="T100" fmla="*/ 8 w 144"/>
                <a:gd name="T101" fmla="*/ 35 h 176"/>
                <a:gd name="T102" fmla="*/ 72 w 144"/>
                <a:gd name="T103" fmla="*/ 48 h 176"/>
                <a:gd name="T104" fmla="*/ 136 w 144"/>
                <a:gd name="T105" fmla="*/ 35 h 176"/>
                <a:gd name="T106" fmla="*/ 136 w 144"/>
                <a:gd name="T107" fmla="*/ 56 h 176"/>
                <a:gd name="T108" fmla="*/ 72 w 144"/>
                <a:gd name="T109" fmla="*/ 40 h 176"/>
                <a:gd name="T110" fmla="*/ 8 w 144"/>
                <a:gd name="T111" fmla="*/ 24 h 176"/>
                <a:gd name="T112" fmla="*/ 72 w 144"/>
                <a:gd name="T113" fmla="*/ 8 h 176"/>
                <a:gd name="T114" fmla="*/ 136 w 144"/>
                <a:gd name="T115" fmla="*/ 24 h 176"/>
                <a:gd name="T116" fmla="*/ 72 w 144"/>
                <a:gd name="T117" fmla="*/ 4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" h="176">
                  <a:moveTo>
                    <a:pt x="144" y="24"/>
                  </a:moveTo>
                  <a:cubicBezTo>
                    <a:pt x="144" y="11"/>
                    <a:pt x="112" y="0"/>
                    <a:pt x="72" y="0"/>
                  </a:cubicBezTo>
                  <a:cubicBezTo>
                    <a:pt x="32" y="0"/>
                    <a:pt x="0" y="11"/>
                    <a:pt x="0" y="2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2" y="61"/>
                    <a:pt x="4" y="64"/>
                  </a:cubicBezTo>
                  <a:cubicBezTo>
                    <a:pt x="2" y="67"/>
                    <a:pt x="0" y="69"/>
                    <a:pt x="0" y="72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7"/>
                    <a:pt x="2" y="109"/>
                    <a:pt x="4" y="112"/>
                  </a:cubicBezTo>
                  <a:cubicBezTo>
                    <a:pt x="2" y="115"/>
                    <a:pt x="0" y="117"/>
                    <a:pt x="0" y="120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5"/>
                    <a:pt x="32" y="176"/>
                    <a:pt x="72" y="176"/>
                  </a:cubicBezTo>
                  <a:cubicBezTo>
                    <a:pt x="112" y="176"/>
                    <a:pt x="144" y="165"/>
                    <a:pt x="144" y="152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4" y="117"/>
                    <a:pt x="142" y="115"/>
                    <a:pt x="140" y="112"/>
                  </a:cubicBezTo>
                  <a:cubicBezTo>
                    <a:pt x="142" y="109"/>
                    <a:pt x="144" y="107"/>
                    <a:pt x="144" y="104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44" y="69"/>
                    <a:pt x="142" y="67"/>
                    <a:pt x="140" y="64"/>
                  </a:cubicBezTo>
                  <a:cubicBezTo>
                    <a:pt x="142" y="61"/>
                    <a:pt x="144" y="59"/>
                    <a:pt x="144" y="56"/>
                  </a:cubicBezTo>
                  <a:lnTo>
                    <a:pt x="144" y="24"/>
                  </a:lnTo>
                  <a:close/>
                  <a:moveTo>
                    <a:pt x="136" y="152"/>
                  </a:moveTo>
                  <a:cubicBezTo>
                    <a:pt x="136" y="161"/>
                    <a:pt x="107" y="168"/>
                    <a:pt x="72" y="168"/>
                  </a:cubicBezTo>
                  <a:cubicBezTo>
                    <a:pt x="37" y="168"/>
                    <a:pt x="8" y="161"/>
                    <a:pt x="8" y="152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20" y="139"/>
                    <a:pt x="44" y="144"/>
                    <a:pt x="72" y="144"/>
                  </a:cubicBezTo>
                  <a:cubicBezTo>
                    <a:pt x="100" y="144"/>
                    <a:pt x="124" y="139"/>
                    <a:pt x="136" y="131"/>
                  </a:cubicBezTo>
                  <a:lnTo>
                    <a:pt x="136" y="152"/>
                  </a:lnTo>
                  <a:close/>
                  <a:moveTo>
                    <a:pt x="72" y="136"/>
                  </a:moveTo>
                  <a:cubicBezTo>
                    <a:pt x="37" y="136"/>
                    <a:pt x="8" y="129"/>
                    <a:pt x="8" y="120"/>
                  </a:cubicBezTo>
                  <a:cubicBezTo>
                    <a:pt x="8" y="119"/>
                    <a:pt x="9" y="117"/>
                    <a:pt x="10" y="116"/>
                  </a:cubicBezTo>
                  <a:cubicBezTo>
                    <a:pt x="22" y="123"/>
                    <a:pt x="46" y="128"/>
                    <a:pt x="72" y="128"/>
                  </a:cubicBezTo>
                  <a:cubicBezTo>
                    <a:pt x="98" y="128"/>
                    <a:pt x="122" y="123"/>
                    <a:pt x="134" y="116"/>
                  </a:cubicBezTo>
                  <a:cubicBezTo>
                    <a:pt x="135" y="117"/>
                    <a:pt x="136" y="119"/>
                    <a:pt x="136" y="120"/>
                  </a:cubicBezTo>
                  <a:cubicBezTo>
                    <a:pt x="136" y="129"/>
                    <a:pt x="107" y="136"/>
                    <a:pt x="72" y="136"/>
                  </a:cubicBezTo>
                  <a:moveTo>
                    <a:pt x="136" y="104"/>
                  </a:moveTo>
                  <a:cubicBezTo>
                    <a:pt x="136" y="113"/>
                    <a:pt x="107" y="120"/>
                    <a:pt x="72" y="120"/>
                  </a:cubicBezTo>
                  <a:cubicBezTo>
                    <a:pt x="37" y="120"/>
                    <a:pt x="8" y="113"/>
                    <a:pt x="8" y="104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20" y="91"/>
                    <a:pt x="44" y="96"/>
                    <a:pt x="72" y="96"/>
                  </a:cubicBezTo>
                  <a:cubicBezTo>
                    <a:pt x="100" y="96"/>
                    <a:pt x="124" y="91"/>
                    <a:pt x="136" y="83"/>
                  </a:cubicBezTo>
                  <a:lnTo>
                    <a:pt x="136" y="104"/>
                  </a:lnTo>
                  <a:close/>
                  <a:moveTo>
                    <a:pt x="72" y="88"/>
                  </a:moveTo>
                  <a:cubicBezTo>
                    <a:pt x="37" y="88"/>
                    <a:pt x="8" y="81"/>
                    <a:pt x="8" y="72"/>
                  </a:cubicBezTo>
                  <a:cubicBezTo>
                    <a:pt x="8" y="71"/>
                    <a:pt x="9" y="69"/>
                    <a:pt x="10" y="68"/>
                  </a:cubicBezTo>
                  <a:cubicBezTo>
                    <a:pt x="22" y="75"/>
                    <a:pt x="46" y="80"/>
                    <a:pt x="72" y="80"/>
                  </a:cubicBezTo>
                  <a:cubicBezTo>
                    <a:pt x="98" y="80"/>
                    <a:pt x="122" y="75"/>
                    <a:pt x="134" y="68"/>
                  </a:cubicBezTo>
                  <a:cubicBezTo>
                    <a:pt x="135" y="69"/>
                    <a:pt x="136" y="71"/>
                    <a:pt x="136" y="72"/>
                  </a:cubicBezTo>
                  <a:cubicBezTo>
                    <a:pt x="136" y="81"/>
                    <a:pt x="107" y="88"/>
                    <a:pt x="72" y="88"/>
                  </a:cubicBezTo>
                  <a:moveTo>
                    <a:pt x="136" y="56"/>
                  </a:moveTo>
                  <a:cubicBezTo>
                    <a:pt x="136" y="65"/>
                    <a:pt x="107" y="72"/>
                    <a:pt x="72" y="72"/>
                  </a:cubicBezTo>
                  <a:cubicBezTo>
                    <a:pt x="37" y="72"/>
                    <a:pt x="8" y="65"/>
                    <a:pt x="8" y="56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20" y="43"/>
                    <a:pt x="44" y="48"/>
                    <a:pt x="72" y="48"/>
                  </a:cubicBezTo>
                  <a:cubicBezTo>
                    <a:pt x="100" y="48"/>
                    <a:pt x="124" y="43"/>
                    <a:pt x="136" y="35"/>
                  </a:cubicBezTo>
                  <a:lnTo>
                    <a:pt x="136" y="56"/>
                  </a:lnTo>
                  <a:close/>
                  <a:moveTo>
                    <a:pt x="72" y="40"/>
                  </a:moveTo>
                  <a:cubicBezTo>
                    <a:pt x="37" y="40"/>
                    <a:pt x="8" y="33"/>
                    <a:pt x="8" y="24"/>
                  </a:cubicBezTo>
                  <a:cubicBezTo>
                    <a:pt x="8" y="15"/>
                    <a:pt x="37" y="8"/>
                    <a:pt x="72" y="8"/>
                  </a:cubicBezTo>
                  <a:cubicBezTo>
                    <a:pt x="107" y="8"/>
                    <a:pt x="136" y="15"/>
                    <a:pt x="136" y="24"/>
                  </a:cubicBezTo>
                  <a:cubicBezTo>
                    <a:pt x="136" y="33"/>
                    <a:pt x="107" y="40"/>
                    <a:pt x="72" y="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cxnSp>
        <p:nvCxnSpPr>
          <p:cNvPr id="151" name="Straight Connector 150"/>
          <p:cNvCxnSpPr/>
          <p:nvPr/>
        </p:nvCxnSpPr>
        <p:spPr>
          <a:xfrm flipV="1">
            <a:off x="1227989" y="2416694"/>
            <a:ext cx="197414" cy="1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1425402" y="2417712"/>
            <a:ext cx="1" cy="1946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1209512" y="4364538"/>
            <a:ext cx="215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640846" y="2071205"/>
            <a:ext cx="19559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Meta Offc Pro" panose="020B0504030101020102" pitchFamily="34" charset="0"/>
              </a:rPr>
              <a:t>DFS AAP Restricted AWS VPC</a:t>
            </a:r>
            <a:endParaRPr lang="en-US" sz="1100" b="1" dirty="0">
              <a:latin typeface="Meta Offc Pro" panose="020B0504030101020102" pitchFamily="34" charset="0"/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558" y="2983189"/>
            <a:ext cx="1170432" cy="37741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80" y="3259694"/>
            <a:ext cx="1170432" cy="37741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505362" y="4758397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474747"/>
                </a:solidFill>
                <a:latin typeface="Meta Offc Pro Normal" panose="020B0504030101020102" pitchFamily="34" charset="0"/>
              </a:rPr>
              <a:t>Finacle 11.x</a:t>
            </a:r>
            <a:endParaRPr lang="en-US" sz="1000" dirty="0">
              <a:solidFill>
                <a:srgbClr val="474747"/>
              </a:solidFill>
              <a:latin typeface="Meta Offc Pro Normal" panose="020B0504030101020102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075912" y="3878463"/>
            <a:ext cx="900303" cy="179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Meta Offc Pro Normal" panose="020B0504030101020102"/>
              </a:rPr>
              <a:t>S3</a:t>
            </a:r>
            <a:r>
              <a:rPr lang="en-US" sz="1000" dirty="0" smtClean="0">
                <a:latin typeface="Meta Offc Pro Normal" panose="020B0504030101020102"/>
              </a:rPr>
              <a:t> </a:t>
            </a:r>
            <a:endParaRPr lang="en-US" sz="1000" dirty="0">
              <a:latin typeface="Meta Offc Pro Normal" panose="020B0504030101020102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314583" y="3935574"/>
            <a:ext cx="1070261" cy="205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Meta Offc Pro Normal" panose="020B0504030101020102"/>
              </a:rPr>
              <a:t>EMR/Abi/UDL</a:t>
            </a:r>
            <a:endParaRPr lang="en-US" sz="1000" dirty="0">
              <a:latin typeface="Meta Offc Pro Normal" panose="020B050403010102010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576619" y="508070"/>
            <a:ext cx="2255019" cy="338554"/>
          </a:xfrm>
          <a:prstGeom prst="rect">
            <a:avLst/>
          </a:prstGeom>
          <a:noFill/>
          <a:ln>
            <a:solidFill>
              <a:srgbClr val="00548A"/>
            </a:solidFill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sz="1600" dirty="0" smtClean="0">
                <a:solidFill>
                  <a:srgbClr val="FF6000"/>
                </a:solidFill>
                <a:latin typeface="Meta Offc Pro" panose="020B0504030101020102" pitchFamily="34" charset="0"/>
              </a:rPr>
              <a:t>Future State – Phase 2</a:t>
            </a:r>
            <a:endParaRPr lang="en-US" sz="1600" dirty="0">
              <a:solidFill>
                <a:srgbClr val="FF6000"/>
              </a:solidFill>
              <a:latin typeface="Meta Offc Pro" panose="020B0504030101020102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5816275" y="3351937"/>
            <a:ext cx="38356" cy="1381222"/>
          </a:xfrm>
          <a:prstGeom prst="curvedConnector3">
            <a:avLst>
              <a:gd name="adj1" fmla="val 1900803"/>
            </a:avLst>
          </a:prstGeom>
          <a:ln>
            <a:solidFill>
              <a:srgbClr val="0054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694690" y="3869603"/>
            <a:ext cx="900303" cy="179033"/>
          </a:xfrm>
          <a:prstGeom prst="rect">
            <a:avLst/>
          </a:prstGeom>
          <a:solidFill>
            <a:srgbClr val="0054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Meta Offc Pro Normal" panose="020B0504030101020102"/>
              </a:rPr>
              <a:t>Tokenization</a:t>
            </a:r>
            <a:endParaRPr lang="en-US" sz="1000" dirty="0">
              <a:latin typeface="Meta Offc Pro Normal" panose="020B0504030101020102"/>
            </a:endParaRPr>
          </a:p>
        </p:txBody>
      </p:sp>
      <p:cxnSp>
        <p:nvCxnSpPr>
          <p:cNvPr id="27" name="Straight Arrow Connector 26"/>
          <p:cNvCxnSpPr>
            <a:endCxn id="96" idx="1"/>
          </p:cNvCxnSpPr>
          <p:nvPr/>
        </p:nvCxnSpPr>
        <p:spPr>
          <a:xfrm>
            <a:off x="1425403" y="3427827"/>
            <a:ext cx="323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948841" y="3181968"/>
            <a:ext cx="885131" cy="581422"/>
          </a:xfrm>
          <a:prstGeom prst="rect">
            <a:avLst/>
          </a:prstGeom>
          <a:solidFill>
            <a:srgbClr val="0054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AWS Data Migration Service???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694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0033D41-4B14-9447-A161-D94F9A2893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75987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doop_Sheet_Status" id="{E936F519-BA77-4E30-81C1-4AF53E6C8BB7}" vid="{519AD7A6-29FC-4AF4-A7EF-71E7AC6ED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E26F1C5B599A408851775A22945F29" ma:contentTypeVersion="7" ma:contentTypeDescription="Create a new document." ma:contentTypeScope="" ma:versionID="c364ec607f089c639371f02cdf37a8ab">
  <xsd:schema xmlns:xsd="http://www.w3.org/2001/XMLSchema" xmlns:xs="http://www.w3.org/2001/XMLSchema" xmlns:p="http://schemas.microsoft.com/office/2006/metadata/properties" xmlns:ns2="6613d870-b199-4a93-ba83-19b48d3b45b4" xmlns:ns3="1bbf00c1-88f5-4132-9163-46962bdd0819" targetNamespace="http://schemas.microsoft.com/office/2006/metadata/properties" ma:root="true" ma:fieldsID="0d475b97195b7673724a187b47a15377" ns2:_="" ns3:_="">
    <xsd:import namespace="6613d870-b199-4a93-ba83-19b48d3b45b4"/>
    <xsd:import namespace="1bbf00c1-88f5-4132-9163-46962bdd08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3d870-b199-4a93-ba83-19b48d3b45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bf00c1-88f5-4132-9163-46962bdd081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1944D0-47A6-42FD-924D-1B7267CE75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13d870-b199-4a93-ba83-19b48d3b45b4"/>
    <ds:schemaRef ds:uri="1bbf00c1-88f5-4132-9163-46962bdd08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3BE4E4-6E63-4F17-8266-404D78CA62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588014-82DF-42D4-8C21-2FD3AEE6B053}">
  <ds:schemaRefs>
    <ds:schemaRef ds:uri="http://schemas.microsoft.com/office/2006/documentManagement/types"/>
    <ds:schemaRef ds:uri="6613d870-b199-4a93-ba83-19b48d3b45b4"/>
    <ds:schemaRef ds:uri="http://www.w3.org/XML/1998/namespace"/>
    <ds:schemaRef ds:uri="http://purl.org/dc/dcmitype/"/>
    <ds:schemaRef ds:uri="http://schemas.openxmlformats.org/package/2006/metadata/core-properties"/>
    <ds:schemaRef ds:uri="http://purl.org/dc/elements/1.1/"/>
    <ds:schemaRef ds:uri="1bbf00c1-88f5-4132-9163-46962bdd0819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Hadoop_Sheet_Status</Template>
  <TotalTime>6517</TotalTime>
  <Words>292</Words>
  <Application>Microsoft Office PowerPoint</Application>
  <PresentationFormat>Widescreen</PresentationFormat>
  <Paragraphs>123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Futura Medium</vt:lpstr>
      <vt:lpstr>Meta Offc Pro</vt:lpstr>
      <vt:lpstr>Meta Offc Pro Medium</vt:lpstr>
      <vt:lpstr>Meta Offc Pro Normal</vt:lpstr>
      <vt:lpstr>Meta Offc Pro Thin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Discover Financial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Abhilasha Kumari</dc:creator>
  <cp:lastModifiedBy>Suresh Appavu</cp:lastModifiedBy>
  <cp:revision>646</cp:revision>
  <cp:lastPrinted>2018-09-07T16:26:33Z</cp:lastPrinted>
  <dcterms:created xsi:type="dcterms:W3CDTF">2019-01-14T14:36:38Z</dcterms:created>
  <dcterms:modified xsi:type="dcterms:W3CDTF">2019-04-24T20:16:47Z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0x01010063E26F1C5B599A408851775A22945F29</vt:lpwstr>
  </property>
  <property fmtid="{D5CDD505-2E9C-101B-9397-08002B2CF9AE}" pid="3" name="AuthorIds_UIVersion_7680">
    <vt:lpwstr>23</vt:lpwstr>
  </property>
</Properties>
</file>