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6858000" cx="9144000"/>
  <p:notesSz cx="6858000" cy="9144000"/>
  <p:embeddedFontLst>
    <p:embeddedFont>
      <p:font typeface="Century Schoolbook"/>
      <p:regular r:id="rId49"/>
      <p:bold r:id="rId50"/>
      <p:italic r:id="rId51"/>
      <p:boldItalic r:id="rId52"/>
    </p:embeddedFont>
    <p:embeddedFont>
      <p:font typeface="Book Antiqua"/>
      <p:regular r:id="rId53"/>
      <p:bold r:id="rId54"/>
      <p:italic r:id="rId55"/>
      <p:boldItalic r:id="rId56"/>
    </p:embeddedFont>
    <p:embeddedFont>
      <p:font typeface="Helvetica Neue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CenturySchoolboo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HelveticaNeue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CenturySchoolbook-italic.fntdata"/><Relationship Id="rId50" Type="http://schemas.openxmlformats.org/officeDocument/2006/relationships/font" Target="fonts/CenturySchoolbook-bold.fntdata"/><Relationship Id="rId53" Type="http://schemas.openxmlformats.org/officeDocument/2006/relationships/font" Target="fonts/BookAntiqua-regular.fntdata"/><Relationship Id="rId52" Type="http://schemas.openxmlformats.org/officeDocument/2006/relationships/font" Target="fonts/CenturySchoolbook-boldItalic.fntdata"/><Relationship Id="rId11" Type="http://schemas.openxmlformats.org/officeDocument/2006/relationships/slide" Target="slides/slide6.xml"/><Relationship Id="rId55" Type="http://schemas.openxmlformats.org/officeDocument/2006/relationships/font" Target="fonts/BookAntiqua-italic.fntdata"/><Relationship Id="rId10" Type="http://schemas.openxmlformats.org/officeDocument/2006/relationships/slide" Target="slides/slide5.xml"/><Relationship Id="rId54" Type="http://schemas.openxmlformats.org/officeDocument/2006/relationships/font" Target="fonts/BookAntiqua-bold.fntdata"/><Relationship Id="rId13" Type="http://schemas.openxmlformats.org/officeDocument/2006/relationships/slide" Target="slides/slide8.xml"/><Relationship Id="rId57" Type="http://schemas.openxmlformats.org/officeDocument/2006/relationships/font" Target="fonts/HelveticaNeue-regular.fntdata"/><Relationship Id="rId12" Type="http://schemas.openxmlformats.org/officeDocument/2006/relationships/slide" Target="slides/slide7.xml"/><Relationship Id="rId56" Type="http://schemas.openxmlformats.org/officeDocument/2006/relationships/font" Target="fonts/BookAntiqua-boldItalic.fntdata"/><Relationship Id="rId15" Type="http://schemas.openxmlformats.org/officeDocument/2006/relationships/slide" Target="slides/slide10.xml"/><Relationship Id="rId59" Type="http://schemas.openxmlformats.org/officeDocument/2006/relationships/font" Target="fonts/HelveticaNeue-italic.fntdata"/><Relationship Id="rId14" Type="http://schemas.openxmlformats.org/officeDocument/2006/relationships/slide" Target="slides/slide9.xml"/><Relationship Id="rId58" Type="http://schemas.openxmlformats.org/officeDocument/2006/relationships/font" Target="fonts/HelveticaNeue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" name="Google Shape;2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5" name="Google Shape;33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6" name="Google Shape;33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8" name="Google Shape;34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9" name="Google Shape;34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3" name="Google Shape;37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2" name="Google Shape;39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3" name="Google Shape;39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850" lIns="91725" spcFirstLastPara="1" rIns="91725" wrap="square" tIns="45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9" name="Google Shape;39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8" name="Google Shape;47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9" name="Google Shape;47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7" name="Google Shape;487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Google Shape;48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actually use </a:t>
            </a:r>
            <a:r>
              <a:rPr b="1" lang="en-US"/>
              <a:t>connect()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UDP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socket as an option. In that case, you can use </a:t>
            </a:r>
            <a:r>
              <a:rPr b="1" lang="en-US"/>
              <a:t>send()/recv()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on the UDP socket to send data to the address specified with the </a:t>
            </a:r>
            <a:r>
              <a:rPr lang="en-US"/>
              <a:t>connect()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and to receive data only from the address. (The </a:t>
            </a:r>
            <a:r>
              <a:rPr lang="en-US"/>
              <a:t>connect()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on UDP socket merely sets the default peer address and you can call </a:t>
            </a:r>
            <a:r>
              <a:rPr lang="en-US"/>
              <a:t>connect()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on UDP socket as many times as you want, and the </a:t>
            </a:r>
            <a:r>
              <a:rPr lang="en-US"/>
              <a:t>connect()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on UDP socket, of course, does not perform any handshake for connection.)</a:t>
            </a:r>
            <a:endParaRPr/>
          </a:p>
        </p:txBody>
      </p:sp>
      <p:sp>
        <p:nvSpPr>
          <p:cNvPr id="497" name="Google Shape;497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 </a:t>
            </a:r>
            <a:r>
              <a:rPr lang="en-US"/>
              <a:t>int flags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are equal to 0, it means that no flags are specified. these are optional.</a:t>
            </a:r>
            <a:br>
              <a:rPr lang="en-US"/>
            </a:b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answer about ORing flags - it is a mechanism that allow you to specify more than one flag - </a:t>
            </a:r>
            <a:r>
              <a:rPr lang="en-US"/>
              <a:t>MSG_CONFIRM | MSG_DONTWAIT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specify two flags.</a:t>
            </a:r>
            <a:endParaRPr/>
          </a:p>
        </p:txBody>
      </p:sp>
      <p:sp>
        <p:nvSpPr>
          <p:cNvPr id="522" name="Google Shape;522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 </a:t>
            </a:r>
            <a:r>
              <a:rPr lang="en-US"/>
              <a:t>int flags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are equal to 0, it means that no flags are specified. these are optional.</a:t>
            </a:r>
            <a:br>
              <a:rPr lang="en-US"/>
            </a:b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answer about ORing flags - it is a mechanism that allow you to specify more than one flag - </a:t>
            </a:r>
            <a:r>
              <a:rPr lang="en-US"/>
              <a:t>MSG_CONFIRM | MSG_DONTWAIT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specify two flags.</a:t>
            </a:r>
            <a:endParaRPr/>
          </a:p>
        </p:txBody>
      </p:sp>
      <p:sp>
        <p:nvSpPr>
          <p:cNvPr id="551" name="Google Shape;551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1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1"/>
          <p:cNvSpPr txBox="1"/>
          <p:nvPr>
            <p:ph type="title"/>
          </p:nvPr>
        </p:nvSpPr>
        <p:spPr>
          <a:xfrm>
            <a:off x="822960" y="5074920"/>
            <a:ext cx="7589520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7" name="Google Shape;87;p11"/>
          <p:cNvPicPr preferRelativeResize="0"/>
          <p:nvPr>
            <p:ph idx="2" type="pic"/>
          </p:nvPr>
        </p:nvPicPr>
        <p:blipFill/>
        <p:spPr>
          <a:xfrm>
            <a:off x="12" y="0"/>
            <a:ext cx="9143989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88" name="Google Shape;88;p11"/>
          <p:cNvSpPr txBox="1"/>
          <p:nvPr>
            <p:ph idx="1" type="body"/>
          </p:nvPr>
        </p:nvSpPr>
        <p:spPr>
          <a:xfrm>
            <a:off x="822959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" type="body"/>
          </p:nvPr>
        </p:nvSpPr>
        <p:spPr>
          <a:xfrm rot="5400000">
            <a:off x="2583179" y="85514"/>
            <a:ext cx="4023360" cy="7543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 txBox="1"/>
          <p:nvPr>
            <p:ph type="title"/>
          </p:nvPr>
        </p:nvSpPr>
        <p:spPr>
          <a:xfrm rot="5400000">
            <a:off x="4650802" y="2307652"/>
            <a:ext cx="5757421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" type="body"/>
          </p:nvPr>
        </p:nvSpPr>
        <p:spPr>
          <a:xfrm rot="5400000">
            <a:off x="650303" y="393126"/>
            <a:ext cx="5757420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2" type="body"/>
          </p:nvPr>
        </p:nvSpPr>
        <p:spPr>
          <a:xfrm>
            <a:off x="4663440" y="1845736"/>
            <a:ext cx="370332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4" name="Google Shape;44;p5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 txBox="1"/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3" name="Google Shape;53;p6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82296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3" type="body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7"/>
          <p:cNvSpPr txBox="1"/>
          <p:nvPr>
            <p:ph idx="4" type="body"/>
          </p:nvPr>
        </p:nvSpPr>
        <p:spPr>
          <a:xfrm>
            <a:off x="466344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3460237" y="731520"/>
            <a:ext cx="5009393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2" type="body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895149" y="1737845"/>
            <a:ext cx="74752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en.wikipedia.org/wiki/Internetwork_Packet_Exchange" TargetMode="External"/><Relationship Id="rId4" Type="http://schemas.openxmlformats.org/officeDocument/2006/relationships/hyperlink" Target="https://man7.org/linux/man-pages/man7/address_families.7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5" Type="http://schemas.openxmlformats.org/officeDocument/2006/relationships/image" Target="../media/image17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Relationship Id="rId6" Type="http://schemas.openxmlformats.org/officeDocument/2006/relationships/image" Target="../media/image11.png"/><Relationship Id="rId7" Type="http://schemas.openxmlformats.org/officeDocument/2006/relationships/image" Target="../media/image1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Relationship Id="rId5" Type="http://schemas.openxmlformats.org/officeDocument/2006/relationships/image" Target="../media/image2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533400" y="1295400"/>
            <a:ext cx="82296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entury Schoolbook"/>
              <a:buNone/>
            </a:pPr>
            <a:r>
              <a:rPr b="1" lang="en-US">
                <a:latin typeface="Century Schoolbook"/>
                <a:ea typeface="Century Schoolbook"/>
                <a:cs typeface="Century Schoolbook"/>
                <a:sym typeface="Century Schoolbook"/>
              </a:rPr>
              <a:t>Lab 2</a:t>
            </a:r>
            <a:br>
              <a:rPr b="1" lang="en-US"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b="1" lang="en-US">
                <a:latin typeface="Century Schoolbook"/>
                <a:ea typeface="Century Schoolbook"/>
                <a:cs typeface="Century Schoolbook"/>
                <a:sym typeface="Century Schoolbook"/>
              </a:rPr>
              <a:t>Part-I: </a:t>
            </a:r>
            <a:r>
              <a:rPr b="1" lang="en-US" sz="3600">
                <a:latin typeface="Century Schoolbook"/>
                <a:ea typeface="Century Schoolbook"/>
                <a:cs typeface="Century Schoolbook"/>
                <a:sym typeface="Century Schoolbook"/>
              </a:rPr>
              <a:t>Socket Programming Introduction</a:t>
            </a:r>
            <a:b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0" y="5181600"/>
            <a:ext cx="1271587" cy="107081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/>
          <p:nvPr/>
        </p:nvSpPr>
        <p:spPr>
          <a:xfrm>
            <a:off x="3429000" y="4139852"/>
            <a:ext cx="2819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Farwa Ahmad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Some utility functions :</a:t>
            </a:r>
            <a:endParaRPr/>
          </a:p>
        </p:txBody>
      </p:sp>
      <p:sp>
        <p:nvSpPr>
          <p:cNvPr id="242" name="Google Shape;242;p23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#include &lt;arpa/inet.h&gt;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 sz="2200">
                <a:solidFill>
                  <a:srgbClr val="FF0000"/>
                </a:solidFill>
              </a:rPr>
              <a:t>int inet_aton(const char *strptr, struct in_addr *addrptr);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</a:t>
            </a:r>
            <a:r>
              <a:rPr lang="en-US" sz="2000"/>
              <a:t>Returns: 1 if string was valid, 0 on error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inet_aton, converts the C character string pointed to by strptr into its 32-bit binary network byte ordered value, which is stored through the pointer addrptr.</a:t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FF0000"/>
                </a:solidFill>
              </a:rPr>
              <a:t>char *inet_ntoa(struct in_addr inaddr);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</a:t>
            </a:r>
            <a:r>
              <a:rPr lang="en-US" sz="2000"/>
              <a:t>Returns: pointer to dotted-decimal string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The inet_ntoa function converts a 32-bit binary network byte ordered IPv4 address into its corresponding dotted-decimal string.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Concept of Port Numbers</a:t>
            </a:r>
            <a:endParaRPr/>
          </a:p>
        </p:txBody>
      </p:sp>
      <p:sp>
        <p:nvSpPr>
          <p:cNvPr id="248" name="Google Shape;248;p24"/>
          <p:cNvSpPr/>
          <p:nvPr/>
        </p:nvSpPr>
        <p:spPr>
          <a:xfrm>
            <a:off x="457200" y="1981200"/>
            <a:ext cx="5410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1" marL="2889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Port numbers are used to identify “entities” on a host</a:t>
            </a:r>
            <a:endParaRPr/>
          </a:p>
          <a:p>
            <a:pPr indent="-174625" lvl="1" marL="2889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 socket provides an interface to send data to/from the network through a port</a:t>
            </a:r>
            <a:endParaRPr/>
          </a:p>
          <a:p>
            <a:pPr indent="-174625" lvl="1" marL="2889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Port numbers can be</a:t>
            </a:r>
            <a:endParaRPr/>
          </a:p>
          <a:p>
            <a:pPr indent="-168275" lvl="2" marL="5715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Well-known (port 0-1023)</a:t>
            </a:r>
            <a:endParaRPr/>
          </a:p>
          <a:p>
            <a:pPr indent="-168275" lvl="2" marL="5715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Dynamic or private (port 1024-65535)</a:t>
            </a:r>
            <a:endParaRPr/>
          </a:p>
          <a:p>
            <a:pPr indent="-174625" lvl="1" marL="2889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Servers/daemons usually use well-known ports</a:t>
            </a:r>
            <a:endParaRPr/>
          </a:p>
          <a:p>
            <a:pPr indent="-168275" lvl="2" marL="5715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Any client can identify the server/service</a:t>
            </a:r>
            <a:endParaRPr/>
          </a:p>
          <a:p>
            <a:pPr indent="-168275" lvl="2" marL="5715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HTTP = 80, FTP = 21, Telnet = 23, ...</a:t>
            </a:r>
            <a:endParaRPr b="0" i="0" sz="1800" u="none" cap="none" strike="noStrike">
              <a:solidFill>
                <a:srgbClr val="CC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74625" lvl="1" marL="2889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Clients usually use dynamic ports</a:t>
            </a:r>
            <a:endParaRPr/>
          </a:p>
          <a:p>
            <a:pPr indent="-168275" lvl="2" marL="5715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Assigned by the kernel at run time</a:t>
            </a:r>
            <a:endParaRPr/>
          </a:p>
        </p:txBody>
      </p:sp>
      <p:sp>
        <p:nvSpPr>
          <p:cNvPr id="249" name="Google Shape;249;p24"/>
          <p:cNvSpPr txBox="1"/>
          <p:nvPr/>
        </p:nvSpPr>
        <p:spPr>
          <a:xfrm>
            <a:off x="6605588" y="3459163"/>
            <a:ext cx="1455737" cy="52387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91425" spcFirstLastPara="1" rIns="91425" wrap="square" tIns="13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TCP/UDP</a:t>
            </a:r>
            <a:endParaRPr/>
          </a:p>
        </p:txBody>
      </p:sp>
      <p:sp>
        <p:nvSpPr>
          <p:cNvPr id="250" name="Google Shape;250;p24"/>
          <p:cNvSpPr txBox="1"/>
          <p:nvPr/>
        </p:nvSpPr>
        <p:spPr>
          <a:xfrm>
            <a:off x="6605588" y="4289425"/>
            <a:ext cx="1455737" cy="52387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91425" spcFirstLastPara="1" rIns="91425" wrap="square" tIns="13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IP</a:t>
            </a:r>
            <a:endParaRPr/>
          </a:p>
        </p:txBody>
      </p:sp>
      <p:sp>
        <p:nvSpPr>
          <p:cNvPr id="251" name="Google Shape;251;p24"/>
          <p:cNvSpPr txBox="1"/>
          <p:nvPr/>
        </p:nvSpPr>
        <p:spPr>
          <a:xfrm>
            <a:off x="6291263" y="5135563"/>
            <a:ext cx="2114550" cy="59055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91425" spcFirstLastPara="1" rIns="91425" wrap="square" tIns="1371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Ethernet Adapter</a:t>
            </a:r>
            <a:endParaRPr/>
          </a:p>
        </p:txBody>
      </p:sp>
      <p:cxnSp>
        <p:nvCxnSpPr>
          <p:cNvPr id="252" name="Google Shape;252;p24"/>
          <p:cNvCxnSpPr/>
          <p:nvPr/>
        </p:nvCxnSpPr>
        <p:spPr>
          <a:xfrm>
            <a:off x="7334250" y="3979863"/>
            <a:ext cx="1588" cy="311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53" name="Google Shape;253;p24"/>
          <p:cNvCxnSpPr/>
          <p:nvPr/>
        </p:nvCxnSpPr>
        <p:spPr>
          <a:xfrm>
            <a:off x="7334250" y="4826000"/>
            <a:ext cx="1588" cy="311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54" name="Google Shape;254;p24"/>
          <p:cNvCxnSpPr/>
          <p:nvPr/>
        </p:nvCxnSpPr>
        <p:spPr>
          <a:xfrm>
            <a:off x="6445250" y="3187700"/>
            <a:ext cx="1828800" cy="158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24"/>
          <p:cNvSpPr/>
          <p:nvPr/>
        </p:nvSpPr>
        <p:spPr>
          <a:xfrm>
            <a:off x="6145693" y="1752600"/>
            <a:ext cx="2424113" cy="426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4"/>
          <p:cNvSpPr/>
          <p:nvPr/>
        </p:nvSpPr>
        <p:spPr>
          <a:xfrm>
            <a:off x="6781800" y="2590800"/>
            <a:ext cx="220663" cy="22225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" name="Google Shape;257;p24"/>
          <p:cNvCxnSpPr/>
          <p:nvPr/>
        </p:nvCxnSpPr>
        <p:spPr>
          <a:xfrm>
            <a:off x="6934200" y="2895600"/>
            <a:ext cx="236538" cy="565150"/>
          </a:xfrm>
          <a:prstGeom prst="straightConnector1">
            <a:avLst/>
          </a:prstGeom>
          <a:noFill/>
          <a:ln cap="flat" cmpd="sng" w="25400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58" name="Google Shape;258;p24"/>
          <p:cNvSpPr/>
          <p:nvPr/>
        </p:nvSpPr>
        <p:spPr>
          <a:xfrm>
            <a:off x="7848600" y="2590800"/>
            <a:ext cx="220663" cy="222250"/>
          </a:xfrm>
          <a:prstGeom prst="ellipse">
            <a:avLst/>
          </a:prstGeom>
          <a:solidFill>
            <a:srgbClr val="FF6600"/>
          </a:solidFill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" name="Google Shape;259;p24"/>
          <p:cNvCxnSpPr/>
          <p:nvPr/>
        </p:nvCxnSpPr>
        <p:spPr>
          <a:xfrm flipH="1">
            <a:off x="7516813" y="2819400"/>
            <a:ext cx="331787" cy="636588"/>
          </a:xfrm>
          <a:prstGeom prst="straightConnector1">
            <a:avLst/>
          </a:prstGeom>
          <a:noFill/>
          <a:ln cap="flat" cmpd="sng" w="25400">
            <a:solidFill>
              <a:srgbClr val="FF66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60" name="Google Shape;260;p24"/>
          <p:cNvCxnSpPr/>
          <p:nvPr/>
        </p:nvCxnSpPr>
        <p:spPr>
          <a:xfrm>
            <a:off x="6477000" y="4953000"/>
            <a:ext cx="1828800" cy="158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24"/>
          <p:cNvSpPr txBox="1"/>
          <p:nvPr/>
        </p:nvSpPr>
        <p:spPr>
          <a:xfrm>
            <a:off x="6324600" y="1828800"/>
            <a:ext cx="1066800" cy="838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91425" spcFirstLastPara="1" rIns="91425" wrap="square" tIns="13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SSH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daemon</a:t>
            </a:r>
            <a:endParaRPr/>
          </a:p>
        </p:txBody>
      </p:sp>
      <p:sp>
        <p:nvSpPr>
          <p:cNvPr id="262" name="Google Shape;262;p24"/>
          <p:cNvSpPr txBox="1"/>
          <p:nvPr/>
        </p:nvSpPr>
        <p:spPr>
          <a:xfrm>
            <a:off x="7391400" y="1828800"/>
            <a:ext cx="1066800" cy="838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91425" spcFirstLastPara="1" rIns="91425" wrap="square" tIns="13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 </a:t>
            </a:r>
            <a:br>
              <a:rPr b="0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server</a:t>
            </a:r>
            <a:endParaRPr/>
          </a:p>
        </p:txBody>
      </p:sp>
      <p:sp>
        <p:nvSpPr>
          <p:cNvPr id="263" name="Google Shape;263;p24"/>
          <p:cNvSpPr/>
          <p:nvPr/>
        </p:nvSpPr>
        <p:spPr>
          <a:xfrm>
            <a:off x="6096000" y="2743200"/>
            <a:ext cx="836613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101600" spcFirstLastPara="1" rIns="1016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port 22</a:t>
            </a:r>
            <a:endParaRPr/>
          </a:p>
        </p:txBody>
      </p:sp>
      <p:sp>
        <p:nvSpPr>
          <p:cNvPr id="264" name="Google Shape;264;p24"/>
          <p:cNvSpPr/>
          <p:nvPr/>
        </p:nvSpPr>
        <p:spPr>
          <a:xfrm>
            <a:off x="7773988" y="2819400"/>
            <a:ext cx="83661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101600" spcFirstLastPara="1" rIns="1016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port 80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Example? </a:t>
            </a:r>
            <a:br>
              <a:rPr lang="en-US"/>
            </a:br>
            <a:r>
              <a:rPr lang="en-US"/>
              <a:t>Telephone Analogy</a:t>
            </a:r>
            <a:endParaRPr/>
          </a:p>
        </p:txBody>
      </p:sp>
      <p:sp>
        <p:nvSpPr>
          <p:cNvPr id="271" name="Google Shape;271;p25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10000"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None/>
            </a:pPr>
            <a:r>
              <a:rPr lang="en-US" sz="2400"/>
              <a:t>A telephone call over a “telephony network” works as follows:</a:t>
            </a:r>
            <a:br>
              <a:rPr lang="en-US" sz="2400"/>
            </a:br>
            <a:endParaRPr sz="2400"/>
          </a:p>
          <a:p>
            <a:pPr indent="-14097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Both parties have a telephone installed.</a:t>
            </a:r>
            <a:endParaRPr/>
          </a:p>
          <a:p>
            <a:pPr indent="-14097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A phone number is assigned to each telephone.</a:t>
            </a:r>
            <a:endParaRPr/>
          </a:p>
          <a:p>
            <a:pPr indent="-14097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Turn on ringer to listen for a caller. </a:t>
            </a:r>
            <a:endParaRPr/>
          </a:p>
          <a:p>
            <a:pPr indent="-14097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Caller lifts telephone and dials a number.</a:t>
            </a:r>
            <a:endParaRPr/>
          </a:p>
          <a:p>
            <a:pPr indent="-14097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Telephone rings and the receiver of the call picks it up.</a:t>
            </a:r>
            <a:endParaRPr/>
          </a:p>
          <a:p>
            <a:pPr indent="-14097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Both Parties talk and exchange data.</a:t>
            </a:r>
            <a:endParaRPr/>
          </a:p>
          <a:p>
            <a:pPr indent="-14097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After conversation is over they hang up the phone.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Dissecting the Analogy</a:t>
            </a:r>
            <a:endParaRPr/>
          </a:p>
        </p:txBody>
      </p:sp>
      <p:sp>
        <p:nvSpPr>
          <p:cNvPr id="278" name="Google Shape;278;p26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9144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rPr lang="en-US" sz="2000"/>
              <a:t>A network application works as follows:</a:t>
            </a:r>
            <a:br>
              <a:rPr lang="en-US" sz="2000"/>
            </a:br>
            <a:endParaRPr sz="2000"/>
          </a:p>
          <a:p>
            <a:pPr indent="-13970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 sz="2200"/>
              <a:t>An endpoint (telephone) for communication is created on both ends.</a:t>
            </a:r>
            <a:endParaRPr/>
          </a:p>
          <a:p>
            <a:pPr indent="-13970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 sz="2200"/>
              <a:t>An address (phone no) is assigned to both ends to distinguish them from the rest of the network.</a:t>
            </a:r>
            <a:endParaRPr/>
          </a:p>
          <a:p>
            <a:pPr indent="-13970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 sz="2200"/>
              <a:t>One of the endpoints (caller) initiate a connection to the other.</a:t>
            </a:r>
            <a:endParaRPr/>
          </a:p>
          <a:p>
            <a:pPr indent="-13970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 sz="2200"/>
              <a:t>The other end (receiver) point waits for the communication to start.</a:t>
            </a:r>
            <a:endParaRPr/>
          </a:p>
          <a:p>
            <a:pPr indent="-13970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 sz="2200"/>
              <a:t>Once a connection has been made, data is exchanged (talk).</a:t>
            </a:r>
            <a:endParaRPr/>
          </a:p>
          <a:p>
            <a:pPr indent="-13970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 sz="2200"/>
              <a:t>Once data has been exchanged the endpoints are closed (hang up).</a:t>
            </a:r>
            <a:endParaRPr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/>
          <p:nvPr/>
        </p:nvSpPr>
        <p:spPr>
          <a:xfrm>
            <a:off x="4876800" y="1600200"/>
            <a:ext cx="35052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7"/>
          <p:cNvSpPr/>
          <p:nvPr/>
        </p:nvSpPr>
        <p:spPr>
          <a:xfrm>
            <a:off x="4876800" y="2057400"/>
            <a:ext cx="3505200" cy="426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7"/>
          <p:cNvSpPr/>
          <p:nvPr/>
        </p:nvSpPr>
        <p:spPr>
          <a:xfrm>
            <a:off x="762000" y="1600200"/>
            <a:ext cx="35052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7"/>
          <p:cNvSpPr/>
          <p:nvPr/>
        </p:nvSpPr>
        <p:spPr>
          <a:xfrm>
            <a:off x="762000" y="2057400"/>
            <a:ext cx="3505200" cy="426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7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entury Schoolbook"/>
              <a:buNone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Network Addressing Analogy</a:t>
            </a:r>
            <a:endParaRPr/>
          </a:p>
        </p:txBody>
      </p:sp>
      <p:sp>
        <p:nvSpPr>
          <p:cNvPr id="288" name="Google Shape;288;p27"/>
          <p:cNvSpPr txBox="1"/>
          <p:nvPr/>
        </p:nvSpPr>
        <p:spPr>
          <a:xfrm>
            <a:off x="762000" y="25908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91425" spcFirstLastPara="1" rIns="91425" wrap="square" tIns="13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285-6930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ext.102</a:t>
            </a:r>
            <a:endParaRPr/>
          </a:p>
        </p:txBody>
      </p:sp>
      <p:sp>
        <p:nvSpPr>
          <p:cNvPr id="289" name="Google Shape;289;p27"/>
          <p:cNvSpPr txBox="1"/>
          <p:nvPr/>
        </p:nvSpPr>
        <p:spPr>
          <a:xfrm>
            <a:off x="1423988" y="4343400"/>
            <a:ext cx="2081212" cy="3810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91425" spcFirstLastPara="1" rIns="91425" wrap="square" tIns="13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 Number</a:t>
            </a:r>
            <a:endParaRPr/>
          </a:p>
        </p:txBody>
      </p:sp>
      <p:sp>
        <p:nvSpPr>
          <p:cNvPr id="290" name="Google Shape;290;p27"/>
          <p:cNvSpPr/>
          <p:nvPr/>
        </p:nvSpPr>
        <p:spPr>
          <a:xfrm>
            <a:off x="1989138" y="2584450"/>
            <a:ext cx="220662" cy="222250"/>
          </a:xfrm>
          <a:prstGeom prst="ellipse">
            <a:avLst/>
          </a:prstGeom>
          <a:solidFill>
            <a:srgbClr val="FF6600"/>
          </a:solidFill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5392738" y="2076450"/>
            <a:ext cx="2286000" cy="37623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101600" spcFirstLastPara="1" rIns="101600" wrap="square" tIns="50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Applications/Servers</a:t>
            </a:r>
            <a:endParaRPr/>
          </a:p>
        </p:txBody>
      </p:sp>
      <p:cxnSp>
        <p:nvCxnSpPr>
          <p:cNvPr id="292" name="Google Shape;292;p27"/>
          <p:cNvCxnSpPr/>
          <p:nvPr/>
        </p:nvCxnSpPr>
        <p:spPr>
          <a:xfrm>
            <a:off x="3581400" y="4870450"/>
            <a:ext cx="2057400" cy="0"/>
          </a:xfrm>
          <a:prstGeom prst="straightConnector1">
            <a:avLst/>
          </a:prstGeom>
          <a:noFill/>
          <a:ln cap="flat" cmpd="sng" w="25400">
            <a:solidFill>
              <a:srgbClr val="3333F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93" name="Google Shape;293;p27"/>
          <p:cNvSpPr/>
          <p:nvPr/>
        </p:nvSpPr>
        <p:spPr>
          <a:xfrm>
            <a:off x="2674938" y="2584450"/>
            <a:ext cx="220662" cy="222250"/>
          </a:xfrm>
          <a:prstGeom prst="ellipse">
            <a:avLst/>
          </a:prstGeom>
          <a:solidFill>
            <a:srgbClr val="FF6600"/>
          </a:solidFill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7"/>
          <p:cNvSpPr/>
          <p:nvPr/>
        </p:nvSpPr>
        <p:spPr>
          <a:xfrm>
            <a:off x="5621338" y="2508250"/>
            <a:ext cx="220662" cy="222250"/>
          </a:xfrm>
          <a:prstGeom prst="ellipse">
            <a:avLst/>
          </a:prstGeom>
          <a:solidFill>
            <a:srgbClr val="FF6600"/>
          </a:solidFill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7"/>
          <p:cNvSpPr txBox="1"/>
          <p:nvPr/>
        </p:nvSpPr>
        <p:spPr>
          <a:xfrm>
            <a:off x="5321300" y="2711450"/>
            <a:ext cx="7747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101600" spcFirstLastPara="1" rIns="1016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 80</a:t>
            </a:r>
            <a:endParaRPr/>
          </a:p>
        </p:txBody>
      </p:sp>
      <p:sp>
        <p:nvSpPr>
          <p:cNvPr id="296" name="Google Shape;296;p27"/>
          <p:cNvSpPr txBox="1"/>
          <p:nvPr/>
        </p:nvSpPr>
        <p:spPr>
          <a:xfrm>
            <a:off x="7302500" y="2711450"/>
            <a:ext cx="7747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101600" spcFirstLastPara="1" rIns="1016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 25</a:t>
            </a:r>
            <a:endParaRPr/>
          </a:p>
        </p:txBody>
      </p:sp>
      <p:sp>
        <p:nvSpPr>
          <p:cNvPr id="297" name="Google Shape;297;p27"/>
          <p:cNvSpPr txBox="1"/>
          <p:nvPr/>
        </p:nvSpPr>
        <p:spPr>
          <a:xfrm>
            <a:off x="1423988" y="4724400"/>
            <a:ext cx="2081212" cy="3810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91425" spcFirstLastPara="1" rIns="91425" wrap="square" tIns="13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Exchange</a:t>
            </a:r>
            <a:endParaRPr/>
          </a:p>
        </p:txBody>
      </p:sp>
      <p:sp>
        <p:nvSpPr>
          <p:cNvPr id="298" name="Google Shape;298;p27"/>
          <p:cNvSpPr txBox="1"/>
          <p:nvPr/>
        </p:nvSpPr>
        <p:spPr>
          <a:xfrm>
            <a:off x="1423988" y="5105400"/>
            <a:ext cx="2081212" cy="3810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91425" spcFirstLastPara="1" rIns="91425" wrap="square" tIns="13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 Code</a:t>
            </a:r>
            <a:endParaRPr/>
          </a:p>
        </p:txBody>
      </p:sp>
      <p:sp>
        <p:nvSpPr>
          <p:cNvPr id="299" name="Google Shape;299;p27"/>
          <p:cNvSpPr/>
          <p:nvPr/>
        </p:nvSpPr>
        <p:spPr>
          <a:xfrm>
            <a:off x="1997075" y="5791200"/>
            <a:ext cx="220663" cy="22225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7"/>
          <p:cNvSpPr/>
          <p:nvPr/>
        </p:nvSpPr>
        <p:spPr>
          <a:xfrm>
            <a:off x="2378075" y="5791200"/>
            <a:ext cx="220663" cy="22225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7"/>
          <p:cNvSpPr/>
          <p:nvPr/>
        </p:nvSpPr>
        <p:spPr>
          <a:xfrm>
            <a:off x="2759075" y="5791200"/>
            <a:ext cx="220663" cy="22225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7"/>
          <p:cNvSpPr txBox="1"/>
          <p:nvPr/>
        </p:nvSpPr>
        <p:spPr>
          <a:xfrm>
            <a:off x="2895600" y="25908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91425" spcFirstLastPara="1" rIns="91425" wrap="square" tIns="13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285-6930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ext. 103</a:t>
            </a:r>
            <a:endParaRPr/>
          </a:p>
        </p:txBody>
      </p:sp>
      <p:sp>
        <p:nvSpPr>
          <p:cNvPr id="303" name="Google Shape;303;p27"/>
          <p:cNvSpPr txBox="1"/>
          <p:nvPr/>
        </p:nvSpPr>
        <p:spPr>
          <a:xfrm>
            <a:off x="5849938" y="4032250"/>
            <a:ext cx="2081212" cy="3810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91425" spcFirstLastPara="1" rIns="91425" wrap="square" tIns="13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 Address</a:t>
            </a:r>
            <a:endParaRPr/>
          </a:p>
        </p:txBody>
      </p:sp>
      <p:sp>
        <p:nvSpPr>
          <p:cNvPr id="304" name="Google Shape;304;p27"/>
          <p:cNvSpPr txBox="1"/>
          <p:nvPr/>
        </p:nvSpPr>
        <p:spPr>
          <a:xfrm>
            <a:off x="5849938" y="4413250"/>
            <a:ext cx="2081212" cy="3810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91425" spcFirstLastPara="1" rIns="91425" wrap="square" tIns="13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No.</a:t>
            </a:r>
            <a:endParaRPr/>
          </a:p>
        </p:txBody>
      </p:sp>
      <p:sp>
        <p:nvSpPr>
          <p:cNvPr id="305" name="Google Shape;305;p27"/>
          <p:cNvSpPr txBox="1"/>
          <p:nvPr/>
        </p:nvSpPr>
        <p:spPr>
          <a:xfrm>
            <a:off x="5849938" y="4794250"/>
            <a:ext cx="2081212" cy="3810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91425" spcFirstLastPara="1" rIns="91425" wrap="square" tIns="13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 Number</a:t>
            </a:r>
            <a:endParaRPr/>
          </a:p>
        </p:txBody>
      </p:sp>
      <p:sp>
        <p:nvSpPr>
          <p:cNvPr id="306" name="Google Shape;306;p27"/>
          <p:cNvSpPr txBox="1"/>
          <p:nvPr/>
        </p:nvSpPr>
        <p:spPr>
          <a:xfrm>
            <a:off x="1423988" y="3962400"/>
            <a:ext cx="2081212" cy="3810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91425" spcFirstLastPara="1" rIns="91425" wrap="square" tIns="13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Telephone No</a:t>
            </a:r>
            <a:endParaRPr/>
          </a:p>
        </p:txBody>
      </p:sp>
      <p:sp>
        <p:nvSpPr>
          <p:cNvPr id="307" name="Google Shape;307;p27"/>
          <p:cNvSpPr/>
          <p:nvPr/>
        </p:nvSpPr>
        <p:spPr>
          <a:xfrm>
            <a:off x="6400800" y="5791200"/>
            <a:ext cx="220663" cy="22225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7"/>
          <p:cNvSpPr/>
          <p:nvPr/>
        </p:nvSpPr>
        <p:spPr>
          <a:xfrm>
            <a:off x="6781800" y="5791200"/>
            <a:ext cx="220663" cy="22225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7"/>
          <p:cNvSpPr/>
          <p:nvPr/>
        </p:nvSpPr>
        <p:spPr>
          <a:xfrm>
            <a:off x="7162800" y="5791200"/>
            <a:ext cx="220663" cy="22225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7"/>
          <p:cNvSpPr txBox="1"/>
          <p:nvPr/>
        </p:nvSpPr>
        <p:spPr>
          <a:xfrm>
            <a:off x="1531938" y="5969000"/>
            <a:ext cx="1231900" cy="37623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101600" spcFirstLastPara="1" rIns="101600" wrap="square" tIns="50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Students</a:t>
            </a:r>
            <a:endParaRPr/>
          </a:p>
        </p:txBody>
      </p:sp>
      <p:sp>
        <p:nvSpPr>
          <p:cNvPr id="311" name="Google Shape;311;p27"/>
          <p:cNvSpPr txBox="1"/>
          <p:nvPr/>
        </p:nvSpPr>
        <p:spPr>
          <a:xfrm>
            <a:off x="6410325" y="5969000"/>
            <a:ext cx="901700" cy="37623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101600" spcFirstLastPara="1" rIns="101600" wrap="square" tIns="50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Clients</a:t>
            </a: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6230938" y="2508250"/>
            <a:ext cx="220662" cy="222250"/>
          </a:xfrm>
          <a:prstGeom prst="ellipse">
            <a:avLst/>
          </a:prstGeom>
          <a:solidFill>
            <a:srgbClr val="FF6600"/>
          </a:solidFill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7"/>
          <p:cNvSpPr/>
          <p:nvPr/>
        </p:nvSpPr>
        <p:spPr>
          <a:xfrm>
            <a:off x="6848475" y="2508250"/>
            <a:ext cx="220663" cy="222250"/>
          </a:xfrm>
          <a:prstGeom prst="ellipse">
            <a:avLst/>
          </a:prstGeom>
          <a:solidFill>
            <a:srgbClr val="FF6600"/>
          </a:solidFill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7"/>
          <p:cNvSpPr/>
          <p:nvPr/>
        </p:nvSpPr>
        <p:spPr>
          <a:xfrm>
            <a:off x="7450138" y="2508250"/>
            <a:ext cx="220662" cy="222250"/>
          </a:xfrm>
          <a:prstGeom prst="ellipse">
            <a:avLst/>
          </a:prstGeom>
          <a:solidFill>
            <a:srgbClr val="FF6600"/>
          </a:solidFill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7"/>
          <p:cNvSpPr txBox="1"/>
          <p:nvPr/>
        </p:nvSpPr>
        <p:spPr>
          <a:xfrm>
            <a:off x="1143000" y="2076450"/>
            <a:ext cx="2197100" cy="37623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101600" spcFirstLastPara="1" rIns="101600" wrap="square" tIns="50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Professors at FAST</a:t>
            </a:r>
            <a:endParaRPr/>
          </a:p>
        </p:txBody>
      </p:sp>
      <p:sp>
        <p:nvSpPr>
          <p:cNvPr id="316" name="Google Shape;316;p27"/>
          <p:cNvSpPr/>
          <p:nvPr/>
        </p:nvSpPr>
        <p:spPr>
          <a:xfrm>
            <a:off x="3132138" y="5791200"/>
            <a:ext cx="220662" cy="22225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7"/>
          <p:cNvSpPr/>
          <p:nvPr/>
        </p:nvSpPr>
        <p:spPr>
          <a:xfrm>
            <a:off x="3436938" y="5791200"/>
            <a:ext cx="220662" cy="22225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7"/>
          <p:cNvSpPr/>
          <p:nvPr/>
        </p:nvSpPr>
        <p:spPr>
          <a:xfrm>
            <a:off x="1608138" y="5791200"/>
            <a:ext cx="220662" cy="22225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7"/>
          <p:cNvSpPr/>
          <p:nvPr/>
        </p:nvSpPr>
        <p:spPr>
          <a:xfrm>
            <a:off x="6019800" y="5791200"/>
            <a:ext cx="220663" cy="22225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7"/>
          <p:cNvSpPr/>
          <p:nvPr/>
        </p:nvSpPr>
        <p:spPr>
          <a:xfrm>
            <a:off x="1227138" y="5791200"/>
            <a:ext cx="220662" cy="22225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7"/>
          <p:cNvSpPr/>
          <p:nvPr/>
        </p:nvSpPr>
        <p:spPr>
          <a:xfrm>
            <a:off x="7467600" y="5791200"/>
            <a:ext cx="220663" cy="22225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7"/>
          <p:cNvSpPr txBox="1"/>
          <p:nvPr/>
        </p:nvSpPr>
        <p:spPr>
          <a:xfrm>
            <a:off x="5029200" y="1603375"/>
            <a:ext cx="32385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101600" spcFirstLastPara="1" rIns="101600" wrap="square" tIns="50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Network Programming</a:t>
            </a:r>
            <a:endParaRPr/>
          </a:p>
        </p:txBody>
      </p:sp>
      <p:sp>
        <p:nvSpPr>
          <p:cNvPr id="323" name="Google Shape;323;p27"/>
          <p:cNvSpPr txBox="1"/>
          <p:nvPr/>
        </p:nvSpPr>
        <p:spPr>
          <a:xfrm>
            <a:off x="1295400" y="1603375"/>
            <a:ext cx="22574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101600" spcFirstLastPara="1" rIns="101600" wrap="square" tIns="50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Telephone Call</a:t>
            </a:r>
            <a:endParaRPr/>
          </a:p>
        </p:txBody>
      </p:sp>
      <p:cxnSp>
        <p:nvCxnSpPr>
          <p:cNvPr id="324" name="Google Shape;324;p27"/>
          <p:cNvCxnSpPr/>
          <p:nvPr/>
        </p:nvCxnSpPr>
        <p:spPr>
          <a:xfrm rot="10800000">
            <a:off x="2438400" y="5410200"/>
            <a:ext cx="0" cy="3048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5" name="Google Shape;325;p27"/>
          <p:cNvCxnSpPr/>
          <p:nvPr/>
        </p:nvCxnSpPr>
        <p:spPr>
          <a:xfrm flipH="1" rot="10800000">
            <a:off x="2514600" y="2819400"/>
            <a:ext cx="304800" cy="3810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6" name="Google Shape;326;p27"/>
          <p:cNvCxnSpPr/>
          <p:nvPr/>
        </p:nvCxnSpPr>
        <p:spPr>
          <a:xfrm rot="10800000">
            <a:off x="2133600" y="2819400"/>
            <a:ext cx="228600" cy="3810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7" name="Google Shape;327;p27"/>
          <p:cNvCxnSpPr/>
          <p:nvPr/>
        </p:nvCxnSpPr>
        <p:spPr>
          <a:xfrm rot="10800000">
            <a:off x="2438400" y="3733800"/>
            <a:ext cx="0" cy="3048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8" name="Google Shape;328;p27"/>
          <p:cNvCxnSpPr/>
          <p:nvPr/>
        </p:nvCxnSpPr>
        <p:spPr>
          <a:xfrm rot="10800000">
            <a:off x="6850063" y="5410200"/>
            <a:ext cx="0" cy="3048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9" name="Google Shape;329;p27"/>
          <p:cNvCxnSpPr/>
          <p:nvPr/>
        </p:nvCxnSpPr>
        <p:spPr>
          <a:xfrm rot="10800000">
            <a:off x="6850063" y="3733800"/>
            <a:ext cx="0" cy="3048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30" name="Google Shape;330;p27"/>
          <p:cNvSpPr txBox="1"/>
          <p:nvPr/>
        </p:nvSpPr>
        <p:spPr>
          <a:xfrm>
            <a:off x="5867400" y="3276600"/>
            <a:ext cx="2057400" cy="37147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91425" spcFirstLastPara="1" rIns="91425" wrap="square" tIns="13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 No.</a:t>
            </a:r>
            <a:endParaRPr/>
          </a:p>
        </p:txBody>
      </p:sp>
      <p:sp>
        <p:nvSpPr>
          <p:cNvPr id="331" name="Google Shape;331;p27"/>
          <p:cNvSpPr txBox="1"/>
          <p:nvPr/>
        </p:nvSpPr>
        <p:spPr>
          <a:xfrm>
            <a:off x="1447800" y="3276600"/>
            <a:ext cx="2057400" cy="37147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91425" spcFirstLastPara="1" rIns="91425" wrap="square" tIns="13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Extension</a:t>
            </a:r>
            <a:endParaRPr/>
          </a:p>
        </p:txBody>
      </p:sp>
      <p:cxnSp>
        <p:nvCxnSpPr>
          <p:cNvPr id="332" name="Google Shape;332;p27"/>
          <p:cNvCxnSpPr/>
          <p:nvPr/>
        </p:nvCxnSpPr>
        <p:spPr>
          <a:xfrm>
            <a:off x="3581400" y="3505200"/>
            <a:ext cx="2057400" cy="0"/>
          </a:xfrm>
          <a:prstGeom prst="straightConnector1">
            <a:avLst/>
          </a:prstGeom>
          <a:noFill/>
          <a:ln cap="flat" cmpd="sng" w="25400">
            <a:solidFill>
              <a:srgbClr val="3333FF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8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In the world of sockets……</a:t>
            </a:r>
            <a:endParaRPr/>
          </a:p>
        </p:txBody>
      </p:sp>
      <p:sp>
        <p:nvSpPr>
          <p:cNvPr id="339" name="Google Shape;339;p28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Socket() – Endpoint for communication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Bind()  - Assign a unique telephone number.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Listen() – Wait for a caller.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Connect()  - Dial a number.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Accept() – Receive a call.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Send(), Recv() – Talk.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Close() – Hang up.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Types of Sockets</a:t>
            </a:r>
            <a:endParaRPr/>
          </a:p>
        </p:txBody>
      </p:sp>
      <p:sp>
        <p:nvSpPr>
          <p:cNvPr id="345" name="Google Shape;345;p29"/>
          <p:cNvSpPr txBox="1"/>
          <p:nvPr>
            <p:ph idx="1" type="body"/>
          </p:nvPr>
        </p:nvSpPr>
        <p:spPr>
          <a:xfrm>
            <a:off x="457200" y="1981200"/>
            <a:ext cx="7467600" cy="449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Stream Sockets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Connection oriented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Reliable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Use TCP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Datagram Sockets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Connectionless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Unreliable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Use UDP</a:t>
            </a:r>
            <a:endParaRPr/>
          </a:p>
          <a:p>
            <a:pPr indent="-685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en-US" sz="4000"/>
              <a:t>A TCP Server – Client Interaction</a:t>
            </a:r>
            <a:endParaRPr/>
          </a:p>
        </p:txBody>
      </p:sp>
      <p:pic>
        <p:nvPicPr>
          <p:cNvPr descr="tcp-server" id="352" name="Google Shape;352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9496" y="1219200"/>
            <a:ext cx="4522304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1"/>
          <p:cNvSpPr txBox="1"/>
          <p:nvPr>
            <p:ph type="title"/>
          </p:nvPr>
        </p:nvSpPr>
        <p:spPr>
          <a:xfrm>
            <a:off x="457200" y="457200"/>
            <a:ext cx="7793038" cy="727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Creating a Socket</a:t>
            </a:r>
            <a:endParaRPr/>
          </a:p>
        </p:txBody>
      </p:sp>
      <p:sp>
        <p:nvSpPr>
          <p:cNvPr id="358" name="Google Shape;358;p31"/>
          <p:cNvSpPr txBox="1"/>
          <p:nvPr>
            <p:ph idx="1" type="body"/>
          </p:nvPr>
        </p:nvSpPr>
        <p:spPr>
          <a:xfrm>
            <a:off x="533400" y="1752600"/>
            <a:ext cx="8382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int socket(int family,int type,int protocol);</a:t>
            </a:r>
            <a:r>
              <a:rPr lang="en-US">
                <a:solidFill>
                  <a:srgbClr val="FF0000"/>
                </a:solidFill>
              </a:rPr>
              <a:t> 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family</a:t>
            </a:r>
            <a:r>
              <a:rPr lang="en-US" sz="2400"/>
              <a:t> specifies the protocol family (AF_INET for TCP/IP).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AF_INET (IPV4)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AF_INET6 (IPV6)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AF_UNIX (address family are names of Unix domain sockets)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AF_IPX (address family are </a:t>
            </a:r>
            <a:r>
              <a:rPr lang="en-US" u="sng">
                <a:solidFill>
                  <a:schemeClr val="hlink"/>
                </a:solidFill>
                <a:hlinkClick r:id="rId3"/>
              </a:rPr>
              <a:t>IPX</a:t>
            </a:r>
            <a:r>
              <a:rPr lang="en-US"/>
              <a:t> addresses) and so on.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For the extensive list of AF: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https://man7.org/linux/man-pages/man7/address_families.7.html</a:t>
            </a:r>
            <a:r>
              <a:rPr lang="en-US"/>
              <a:t>  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400"/>
              <a:t> specifies the type of service (SOCK_STREAM, SOCK_DGRAM).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protocol</a:t>
            </a:r>
            <a:r>
              <a:rPr lang="en-US" sz="2400"/>
              <a:t> specifies the specific protocol (usually 0, which means </a:t>
            </a:r>
            <a:r>
              <a:rPr i="1" lang="en-US" sz="2400"/>
              <a:t>the default</a:t>
            </a:r>
            <a:r>
              <a:rPr lang="en-US" sz="2400"/>
              <a:t>).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Some socket types</a:t>
            </a:r>
            <a:endParaRPr/>
          </a:p>
        </p:txBody>
      </p:sp>
      <p:sp>
        <p:nvSpPr>
          <p:cNvPr id="364" name="Google Shape;364;p32"/>
          <p:cNvSpPr txBox="1"/>
          <p:nvPr>
            <p:ph idx="1" type="body"/>
          </p:nvPr>
        </p:nvSpPr>
        <p:spPr>
          <a:xfrm>
            <a:off x="457200" y="2286000"/>
            <a:ext cx="769620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/*Standard socket types */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#define SOCK_STREAM 			 1 /*virtual circuit*/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#define SOCK_DGRAM 			 2 /*datagram*/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#define SOCK_RAW 				 3 /*raw socket*/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#define SOCK_RDM				 4 /*reliably-delivered message*/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#define SOCK_CONN_DGRAM 		 5 /*connection datagram*/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title"/>
          </p:nvPr>
        </p:nvSpPr>
        <p:spPr>
          <a:xfrm>
            <a:off x="822960" y="286603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entury Schoolbook"/>
              <a:buNone/>
            </a:pPr>
            <a:r>
              <a:rPr lang="en-US" sz="4400">
                <a:latin typeface="Century Schoolbook"/>
                <a:ea typeface="Century Schoolbook"/>
                <a:cs typeface="Century Schoolbook"/>
                <a:sym typeface="Century Schoolbook"/>
              </a:rPr>
              <a:t>Why Socket Programming ?</a:t>
            </a:r>
            <a:endParaRPr/>
          </a:p>
        </p:txBody>
      </p:sp>
      <p:grpSp>
        <p:nvGrpSpPr>
          <p:cNvPr id="119" name="Google Shape;119;p15"/>
          <p:cNvGrpSpPr/>
          <p:nvPr/>
        </p:nvGrpSpPr>
        <p:grpSpPr>
          <a:xfrm>
            <a:off x="822722" y="2106819"/>
            <a:ext cx="7543800" cy="3769471"/>
            <a:chOff x="0" y="8304"/>
            <a:chExt cx="7543800" cy="3769471"/>
          </a:xfrm>
        </p:grpSpPr>
        <p:sp>
          <p:nvSpPr>
            <p:cNvPr id="120" name="Google Shape;120;p15"/>
            <p:cNvSpPr/>
            <p:nvPr/>
          </p:nvSpPr>
          <p:spPr>
            <a:xfrm>
              <a:off x="0" y="8304"/>
              <a:ext cx="7543800" cy="551655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 txBox="1"/>
            <p:nvPr/>
          </p:nvSpPr>
          <p:spPr>
            <a:xfrm>
              <a:off x="26930" y="35234"/>
              <a:ext cx="7489940" cy="4977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“ To build any Networked Application” </a:t>
              </a:r>
              <a:endPara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0" y="559959"/>
              <a:ext cx="7543800" cy="618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 txBox="1"/>
            <p:nvPr/>
          </p:nvSpPr>
          <p:spPr>
            <a:xfrm>
              <a:off x="0" y="559959"/>
              <a:ext cx="7543800" cy="618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9200" lIns="239500" spcFirstLastPara="1" rIns="163575" wrap="square" tIns="2920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www (internet Explorer, Firefox etc.)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FTP and P2P (Bitcomet) 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0" y="1178889"/>
              <a:ext cx="7543800" cy="551655"/>
            </a:xfrm>
            <a:prstGeom prst="roundRect">
              <a:avLst>
                <a:gd fmla="val 16667" name="adj"/>
              </a:avLst>
            </a:prstGeom>
            <a:solidFill>
              <a:srgbClr val="949F8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 txBox="1"/>
            <p:nvPr/>
          </p:nvSpPr>
          <p:spPr>
            <a:xfrm>
              <a:off x="26930" y="1205819"/>
              <a:ext cx="7489940" cy="4977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What is a Socket?</a:t>
              </a:r>
              <a:endPara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0" y="1730545"/>
              <a:ext cx="7543800" cy="2047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 txBox="1"/>
            <p:nvPr/>
          </p:nvSpPr>
          <p:spPr>
            <a:xfrm>
              <a:off x="0" y="1730545"/>
              <a:ext cx="7543800" cy="2047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9200" lIns="239500" spcFirstLastPara="1" rIns="163575" wrap="square" tIns="2920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socket  is an abstract representation of a communication endpoint.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way to speak to other programs using standard Unix file descriptors.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File descriptor: is an integer associated with an open file 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File can be a Network connection, pipe or terminal. Everything in Unix is file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Communication with other programs over internet is through File descriptor i.e Socket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"/>
          <p:cNvSpPr txBox="1"/>
          <p:nvPr>
            <p:ph type="title"/>
          </p:nvPr>
        </p:nvSpPr>
        <p:spPr>
          <a:xfrm>
            <a:off x="533400" y="3048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socket()</a:t>
            </a:r>
            <a:endParaRPr/>
          </a:p>
        </p:txBody>
      </p:sp>
      <p:sp>
        <p:nvSpPr>
          <p:cNvPr id="370" name="Google Shape;370;p33"/>
          <p:cNvSpPr/>
          <p:nvPr/>
        </p:nvSpPr>
        <p:spPr>
          <a:xfrm>
            <a:off x="533400" y="1676400"/>
            <a:ext cx="8382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socket()</a:t>
            </a:r>
            <a:r>
              <a:rPr b="0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system call returns a socket descriptor (small integer) or a -1 on error.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Char char="•"/>
            </a:pPr>
            <a:r>
              <a:rPr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socket()</a:t>
            </a:r>
            <a:r>
              <a:rPr b="0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allocates resources needed for a communication endpoint - but it does not deal with endpoint addressing.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4"/>
          <p:cNvSpPr txBox="1"/>
          <p:nvPr>
            <p:ph type="title"/>
          </p:nvPr>
        </p:nvSpPr>
        <p:spPr>
          <a:xfrm>
            <a:off x="914400" y="609600"/>
            <a:ext cx="7391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en-US" sz="4000"/>
              <a:t>Assigning an address to a socket</a:t>
            </a:r>
            <a:endParaRPr/>
          </a:p>
        </p:txBody>
      </p:sp>
      <p:sp>
        <p:nvSpPr>
          <p:cNvPr id="377" name="Google Shape;377;p34"/>
          <p:cNvSpPr txBox="1"/>
          <p:nvPr>
            <p:ph idx="1" type="body"/>
          </p:nvPr>
        </p:nvSpPr>
        <p:spPr>
          <a:xfrm>
            <a:off x="762000" y="1828800"/>
            <a:ext cx="8153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The </a:t>
            </a: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bind()</a:t>
            </a:r>
            <a:r>
              <a:rPr lang="en-US" sz="2800"/>
              <a:t> system call is used to assign an address to an existing socket.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Address of the Server 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 bind( int sockfd,(struct sockaddr *)myaddr, int addrlen);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1"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r>
              <a:rPr lang="en-US"/>
              <a:t> returns 0 if successful or -1 on error.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 sz="3600"/>
              <a:t>Assigning an address to a socket </a:t>
            </a:r>
            <a:br>
              <a:rPr lang="en-US" sz="3600"/>
            </a:br>
            <a:r>
              <a:rPr lang="en-US" sz="2800"/>
              <a:t>(cont.)</a:t>
            </a:r>
            <a:endParaRPr/>
          </a:p>
        </p:txBody>
      </p:sp>
      <p:sp>
        <p:nvSpPr>
          <p:cNvPr id="383" name="Google Shape;383;p35"/>
          <p:cNvSpPr txBox="1"/>
          <p:nvPr>
            <p:ph idx="1" type="body"/>
          </p:nvPr>
        </p:nvSpPr>
        <p:spPr>
          <a:xfrm>
            <a:off x="838200" y="12954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b="1" lang="en-US" sz="2400"/>
              <a:t>sockfd</a:t>
            </a:r>
            <a:r>
              <a:rPr lang="en-US" sz="2400"/>
              <a:t>: file descriptor returned by the socket call.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b="1" lang="en-US" sz="2400"/>
              <a:t>myaddr</a:t>
            </a:r>
            <a:r>
              <a:rPr lang="en-US" sz="2400"/>
              <a:t>: pointer to </a:t>
            </a:r>
            <a:r>
              <a:rPr b="1" lang="en-US" sz="2400"/>
              <a:t>struct sockaddr </a:t>
            </a:r>
            <a:r>
              <a:rPr lang="en-US" sz="2400"/>
              <a:t>that contains information about port and IP addres</a:t>
            </a:r>
            <a:endParaRPr sz="2400"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i="1" sz="2000"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-US" sz="2000"/>
              <a:t>struct sockaddr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-US" sz="2000"/>
              <a:t>{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-US" sz="2000"/>
              <a:t>unsigned short sa_family; // address family,AF_xxx</a:t>
            </a:r>
            <a:endParaRPr b="1" sz="2000"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-US" sz="2000"/>
              <a:t>char sa_data[14]; 	// 14 bytes of protocol address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-US" sz="2000"/>
              <a:t>};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 "/>
            </a:pPr>
            <a:r>
              <a:rPr b="1" lang="en-US" sz="2400"/>
              <a:t>addrlen</a:t>
            </a:r>
            <a:r>
              <a:rPr lang="en-US" sz="2400"/>
              <a:t>: length of myaddr</a:t>
            </a:r>
            <a:endParaRPr sz="24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/>
          <p:nvPr>
            <p:ph type="title"/>
          </p:nvPr>
        </p:nvSpPr>
        <p:spPr>
          <a:xfrm>
            <a:off x="609600" y="5334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 sz="4000"/>
              <a:t>Assigning an address to a socket</a:t>
            </a:r>
            <a:br>
              <a:rPr lang="en-US" sz="4000"/>
            </a:br>
            <a:r>
              <a:rPr lang="en-US" sz="4000"/>
              <a:t> (cont.)</a:t>
            </a:r>
            <a:br>
              <a:rPr lang="en-US" sz="2800"/>
            </a:br>
            <a:endParaRPr sz="2800"/>
          </a:p>
        </p:txBody>
      </p:sp>
      <p:sp>
        <p:nvSpPr>
          <p:cNvPr id="389" name="Google Shape;389;p36"/>
          <p:cNvSpPr txBox="1"/>
          <p:nvPr>
            <p:ph idx="1" type="body"/>
          </p:nvPr>
        </p:nvSpPr>
        <p:spPr>
          <a:xfrm>
            <a:off x="838200" y="12954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-14097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Instead of sockaddr another structure is used i.e sockaddr_in</a:t>
            </a:r>
            <a:endParaRPr sz="2400"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Calibri"/>
              <a:buNone/>
            </a:pPr>
            <a:r>
              <a:rPr b="1" lang="en-US" sz="2000"/>
              <a:t>struct sockaddr_in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Calibri"/>
              <a:buNone/>
            </a:pPr>
            <a:r>
              <a:rPr b="1" lang="en-US" sz="1800"/>
              <a:t>{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Calibri"/>
              <a:buNone/>
            </a:pPr>
            <a:r>
              <a:rPr b="1" lang="en-US" sz="1800"/>
              <a:t>	short int sin_family; // Address family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Calibri"/>
              <a:buNone/>
            </a:pPr>
            <a:r>
              <a:rPr b="1" lang="en-US" sz="1800"/>
              <a:t>	unsigned short int sin_port; // Port number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Calibri"/>
              <a:buNone/>
            </a:pPr>
            <a:r>
              <a:rPr b="1" lang="en-US" sz="1800"/>
              <a:t>	struct in_addr sin_addr; // Internet address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Calibri"/>
              <a:buNone/>
            </a:pPr>
            <a:r>
              <a:rPr b="1" lang="en-US" sz="1800"/>
              <a:t>	unsigned char sin_zero[8]; // Same size as struct sockaddr</a:t>
            </a:r>
            <a:endParaRPr b="1" sz="1800"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Calibri"/>
              <a:buNone/>
            </a:pPr>
            <a:r>
              <a:rPr b="1" lang="en-US" sz="1800"/>
              <a:t>}</a:t>
            </a:r>
            <a:endParaRPr/>
          </a:p>
          <a:p>
            <a:pPr indent="-14097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All Values should be in Network byte order</a:t>
            </a:r>
            <a:endParaRPr/>
          </a:p>
          <a:p>
            <a:pPr indent="-14097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Both structures could be casted in one another. </a:t>
            </a:r>
            <a:endParaRPr/>
          </a:p>
          <a:p>
            <a:pPr indent="-11747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/>
              <a:t>Struct in_addr</a:t>
            </a:r>
            <a:endParaRPr b="1"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Calibri"/>
              <a:buNone/>
            </a:pPr>
            <a:r>
              <a:rPr b="1" lang="en-US" sz="1800"/>
              <a:t>struct in_addr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Calibri"/>
              <a:buNone/>
            </a:pPr>
            <a:r>
              <a:rPr b="1" lang="en-US" sz="1800"/>
              <a:t>{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Calibri"/>
              <a:buNone/>
            </a:pPr>
            <a:r>
              <a:rPr b="1" lang="en-US" sz="1800"/>
              <a:t>	unsigned long s_addr; // that’s a 32-bit long, or 4 bytes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Calibri"/>
              <a:buNone/>
            </a:pPr>
            <a:r>
              <a:rPr b="1" lang="en-US" sz="1800"/>
              <a:t>};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bind()</a:t>
            </a:r>
            <a:endParaRPr/>
          </a:p>
        </p:txBody>
      </p:sp>
      <p:sp>
        <p:nvSpPr>
          <p:cNvPr id="396" name="Google Shape;396;p37"/>
          <p:cNvSpPr txBox="1"/>
          <p:nvPr>
            <p:ph idx="1" type="body"/>
          </p:nvPr>
        </p:nvSpPr>
        <p:spPr>
          <a:xfrm>
            <a:off x="762000" y="1828800"/>
            <a:ext cx="8153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Address of the server is specified through pre defined Structure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calling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bind()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/>
              <a:t>assigns the address specified by the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sockaddr</a:t>
            </a:r>
            <a:r>
              <a:rPr lang="en-US" sz="2400"/>
              <a:t> structure to the socket descriptor.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8"/>
          <p:cNvSpPr txBox="1"/>
          <p:nvPr>
            <p:ph type="title"/>
          </p:nvPr>
        </p:nvSpPr>
        <p:spPr>
          <a:xfrm>
            <a:off x="457200" y="533400"/>
            <a:ext cx="5486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bind()</a:t>
            </a:r>
            <a:r>
              <a:rPr lang="en-US"/>
              <a:t> Example</a:t>
            </a:r>
            <a:endParaRPr/>
          </a:p>
        </p:txBody>
      </p:sp>
      <p:sp>
        <p:nvSpPr>
          <p:cNvPr id="403" name="Google Shape;403;p38"/>
          <p:cNvSpPr txBox="1"/>
          <p:nvPr>
            <p:ph idx="1" type="body"/>
          </p:nvPr>
        </p:nvSpPr>
        <p:spPr>
          <a:xfrm>
            <a:off x="533400" y="1828800"/>
            <a:ext cx="8382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1" lang="en-US" sz="2000"/>
              <a:t>int sockfd;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1" lang="en-US" sz="2000"/>
              <a:t>struct sockaddr_in my_addr;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1" lang="en-US" sz="2000"/>
              <a:t>sockfd = socket(AF_INET, SOCK_STREAM, 0); 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1" lang="en-US" sz="2000"/>
              <a:t>my_addr.sin_family = AF_INET; 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1" lang="en-US" sz="2000"/>
              <a:t>my_addr.sin_port = htons(MYPORT); // short, network byte order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1" lang="en-US" sz="2000"/>
              <a:t>my_addr.sin_addr.s_addr = "10.12.110.57";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1" lang="en-US" sz="2000"/>
              <a:t>memset(&amp;(my_addr.sin_zero), ’\0’, 8); // zero the rest of the struct</a:t>
            </a:r>
            <a:endParaRPr b="1" sz="2000"/>
          </a:p>
          <a:p>
            <a:pPr indent="-274320" lvl="0" marL="27432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-274320" lvl="0" marL="27432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>
                <a:solidFill>
                  <a:srgbClr val="FF0000"/>
                </a:solidFill>
              </a:rPr>
              <a:t>bind(sockfd, (struct sockaddr *)&amp;my_addr, sizeof(struct sockaddr));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9"/>
          <p:cNvSpPr txBox="1"/>
          <p:nvPr>
            <p:ph type="title"/>
          </p:nvPr>
        </p:nvSpPr>
        <p:spPr>
          <a:xfrm>
            <a:off x="533400" y="609600"/>
            <a:ext cx="7207250" cy="801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Uses for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bind()</a:t>
            </a:r>
            <a:endParaRPr/>
          </a:p>
        </p:txBody>
      </p:sp>
      <p:sp>
        <p:nvSpPr>
          <p:cNvPr id="409" name="Google Shape;409;p39"/>
          <p:cNvSpPr txBox="1"/>
          <p:nvPr>
            <p:ph idx="1" type="body"/>
          </p:nvPr>
        </p:nvSpPr>
        <p:spPr>
          <a:xfrm>
            <a:off x="6419850" y="1676400"/>
            <a:ext cx="2495550" cy="4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/>
              <a:t>   </a:t>
            </a:r>
            <a:endParaRPr/>
          </a:p>
        </p:txBody>
      </p:sp>
      <p:sp>
        <p:nvSpPr>
          <p:cNvPr id="410" name="Google Shape;410;p39"/>
          <p:cNvSpPr/>
          <p:nvPr/>
        </p:nvSpPr>
        <p:spPr>
          <a:xfrm>
            <a:off x="533400" y="1600200"/>
            <a:ext cx="8382000" cy="485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a number of uses for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bind()</a:t>
            </a: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would like to bind to a well known address (port number).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can bind to a specific port.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can ask the O.S. to assign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available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port number.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Port and IP address</a:t>
            </a:r>
            <a:endParaRPr/>
          </a:p>
        </p:txBody>
      </p:sp>
      <p:sp>
        <p:nvSpPr>
          <p:cNvPr id="416" name="Google Shape;416;p40"/>
          <p:cNvSpPr txBox="1"/>
          <p:nvPr>
            <p:ph idx="1" type="body"/>
          </p:nvPr>
        </p:nvSpPr>
        <p:spPr>
          <a:xfrm>
            <a:off x="457200" y="1828800"/>
            <a:ext cx="7467600" cy="464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Process of getting port and IP address can be automated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i="1" lang="en-US" sz="2000"/>
              <a:t>	</a:t>
            </a:r>
            <a:r>
              <a:rPr b="1" lang="en-US" sz="1800"/>
              <a:t>my_addr.sin_port = 0; // choose an unused port at random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1" lang="en-US" sz="1800"/>
              <a:t>	my_addr.sin_addr.s_addr = INADDR_ANY; // use my IP address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1"/>
          <p:cNvSpPr txBox="1"/>
          <p:nvPr>
            <p:ph type="title"/>
          </p:nvPr>
        </p:nvSpPr>
        <p:spPr>
          <a:xfrm>
            <a:off x="533400" y="4572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Connection setup: listen()</a:t>
            </a:r>
            <a:endParaRPr/>
          </a:p>
        </p:txBody>
      </p:sp>
      <p:sp>
        <p:nvSpPr>
          <p:cNvPr id="422" name="Google Shape;422;p41"/>
          <p:cNvSpPr txBox="1"/>
          <p:nvPr>
            <p:ph idx="1" type="body"/>
          </p:nvPr>
        </p:nvSpPr>
        <p:spPr>
          <a:xfrm>
            <a:off x="762000" y="1905000"/>
            <a:ext cx="80772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chemeClr val="accent2"/>
                </a:solidFill>
              </a:rPr>
              <a:t>int status = listen(int sock, int queuelen);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2"/>
                </a:solidFill>
              </a:rPr>
              <a:t>	</a:t>
            </a:r>
            <a:r>
              <a:rPr lang="en-US" sz="2400"/>
              <a:t>Called by passive participant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chemeClr val="accent2"/>
              </a:solidFill>
            </a:endParaRPr>
          </a:p>
          <a:p>
            <a:pPr indent="-274319" lvl="1" marL="53035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b="1" lang="en-US" sz="2400"/>
              <a:t>status</a:t>
            </a:r>
            <a:r>
              <a:rPr lang="en-US" sz="2400"/>
              <a:t>: 0 if listening, -1 if error </a:t>
            </a:r>
            <a:endParaRPr/>
          </a:p>
          <a:p>
            <a:pPr indent="-274319" lvl="1" marL="530352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b="1" lang="en-US" sz="2400"/>
              <a:t>sock</a:t>
            </a:r>
            <a:r>
              <a:rPr lang="en-US" sz="2400"/>
              <a:t>: integer, socket descriptor</a:t>
            </a:r>
            <a:endParaRPr/>
          </a:p>
          <a:p>
            <a:pPr indent="-274319" lvl="1" marL="530352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b="1" lang="en-US" sz="2400"/>
              <a:t>queuelen</a:t>
            </a:r>
            <a:r>
              <a:rPr lang="en-US" sz="2400"/>
              <a:t>: integer, # of active participants that can “wait” for a connection</a:t>
            </a:r>
            <a:endParaRPr/>
          </a:p>
          <a:p>
            <a:pPr indent="-274320" lvl="1" marL="64008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274320" lvl="1" marL="64008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listen is </a:t>
            </a:r>
            <a:r>
              <a:rPr b="1" lang="en-US" sz="2400" u="sng"/>
              <a:t>non-blocking</a:t>
            </a:r>
            <a:r>
              <a:rPr lang="en-US" sz="2400"/>
              <a:t>: returns immediately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2"/>
          <p:cNvSpPr txBox="1"/>
          <p:nvPr>
            <p:ph type="title"/>
          </p:nvPr>
        </p:nvSpPr>
        <p:spPr>
          <a:xfrm>
            <a:off x="533400" y="5334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Connect() call</a:t>
            </a:r>
            <a:endParaRPr/>
          </a:p>
        </p:txBody>
      </p:sp>
      <p:sp>
        <p:nvSpPr>
          <p:cNvPr id="428" name="Google Shape;428;p42"/>
          <p:cNvSpPr txBox="1"/>
          <p:nvPr>
            <p:ph idx="1" type="body"/>
          </p:nvPr>
        </p:nvSpPr>
        <p:spPr>
          <a:xfrm>
            <a:off x="304800" y="1828800"/>
            <a:ext cx="86868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143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rgbClr val="FF0000"/>
                </a:solidFill>
              </a:rPr>
              <a:t>int status = connect(int sock, struct *sockaddr serv_addr, int addrlen);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b="1" lang="en-US" sz="2400"/>
              <a:t>status</a:t>
            </a:r>
            <a:r>
              <a:rPr lang="en-US" sz="2400"/>
              <a:t>: 0 if successful connect, -1 otherwise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b="1" lang="en-US" sz="2400"/>
              <a:t>sock</a:t>
            </a:r>
            <a:r>
              <a:rPr lang="en-US" sz="2400"/>
              <a:t>: socket to be used in connection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b="1" lang="en-US" sz="2400"/>
              <a:t>Serv_addr</a:t>
            </a:r>
            <a:r>
              <a:rPr lang="en-US" sz="2400"/>
              <a:t>: address of passive participant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b="1" lang="en-US" sz="2400"/>
              <a:t>addrlen</a:t>
            </a:r>
            <a:r>
              <a:rPr lang="en-US" sz="2400"/>
              <a:t>: sizeof(struct sockaddr)</a:t>
            </a:r>
            <a:endParaRPr sz="2800"/>
          </a:p>
          <a:p>
            <a:pPr indent="-1270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connect is </a:t>
            </a:r>
            <a:r>
              <a:rPr b="1" lang="en-US" u="sng"/>
              <a:t>blocking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title"/>
          </p:nvPr>
        </p:nvSpPr>
        <p:spPr>
          <a:xfrm>
            <a:off x="990600" y="457200"/>
            <a:ext cx="6781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entury Schoolbook"/>
              <a:buNone/>
            </a:pPr>
            <a:r>
              <a:rPr lang="en-US" sz="3600">
                <a:latin typeface="Century Schoolbook"/>
                <a:ea typeface="Century Schoolbook"/>
                <a:cs typeface="Century Schoolbook"/>
                <a:sym typeface="Century Schoolbook"/>
              </a:rPr>
              <a:t>Communication in a Network</a:t>
            </a:r>
            <a:endParaRPr/>
          </a:p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533400" y="18288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b="1" lang="en-US" sz="2800">
                <a:latin typeface="Century Schoolbook"/>
                <a:ea typeface="Century Schoolbook"/>
                <a:cs typeface="Century Schoolbook"/>
                <a:sym typeface="Century Schoolbook"/>
              </a:rPr>
              <a:t>Client-Server Model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en-US" sz="2200">
                <a:latin typeface="Century Schoolbook"/>
                <a:ea typeface="Century Schoolbook"/>
                <a:cs typeface="Century Schoolbook"/>
                <a:sym typeface="Century Schoolbook"/>
              </a:rPr>
              <a:t>In the socket programming world almost, all communication is based on the Client-Server model.</a:t>
            </a:r>
            <a:endParaRPr sz="3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◦"/>
            </a:pPr>
            <a:r>
              <a:rPr lang="en-US" sz="2000">
                <a:latin typeface="Century Schoolbook"/>
                <a:ea typeface="Century Schoolbook"/>
                <a:cs typeface="Century Schoolbook"/>
                <a:sym typeface="Century Schoolbook"/>
              </a:rPr>
              <a:t>Server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>
                <a:latin typeface="Century Schoolbook"/>
                <a:ea typeface="Century Schoolbook"/>
                <a:cs typeface="Century Schoolbook"/>
                <a:sym typeface="Century Schoolbook"/>
              </a:rPr>
              <a:t>Is a Passive Entity , Waits for clients Requests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>
                <a:latin typeface="Century Schoolbook"/>
                <a:ea typeface="Century Schoolbook"/>
                <a:cs typeface="Century Schoolbook"/>
                <a:sym typeface="Century Schoolbook"/>
              </a:rPr>
              <a:t>Client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>
                <a:latin typeface="Century Schoolbook"/>
                <a:ea typeface="Century Schoolbook"/>
                <a:cs typeface="Century Schoolbook"/>
                <a:sym typeface="Century Schoolbook"/>
              </a:rPr>
              <a:t>Is a Active Entity, Forwards its request to Server and waits for response</a:t>
            </a:r>
            <a:endParaRPr/>
          </a:p>
        </p:txBody>
      </p:sp>
      <p:pic>
        <p:nvPicPr>
          <p:cNvPr id="135" name="Google Shape;13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9096" y="4534395"/>
            <a:ext cx="4753304" cy="1790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3"/>
          <p:cNvSpPr txBox="1"/>
          <p:nvPr>
            <p:ph type="title"/>
          </p:nvPr>
        </p:nvSpPr>
        <p:spPr>
          <a:xfrm>
            <a:off x="533400" y="533400"/>
            <a:ext cx="7239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Accept()</a:t>
            </a:r>
            <a:endParaRPr/>
          </a:p>
        </p:txBody>
      </p:sp>
      <p:sp>
        <p:nvSpPr>
          <p:cNvPr id="434" name="Google Shape;434;p43"/>
          <p:cNvSpPr txBox="1"/>
          <p:nvPr>
            <p:ph idx="1" type="body"/>
          </p:nvPr>
        </p:nvSpPr>
        <p:spPr>
          <a:xfrm>
            <a:off x="533400" y="1905000"/>
            <a:ext cx="8229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>
                <a:solidFill>
                  <a:srgbClr val="FF0000"/>
                </a:solidFill>
              </a:rPr>
              <a:t>int newsockfd = accept(int sockfd, void *addr, int *addrlen);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b="1" lang="en-US"/>
              <a:t>newsockfd</a:t>
            </a:r>
            <a:r>
              <a:rPr lang="en-US"/>
              <a:t>: the new socket (used for data-transfer)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b="1" lang="en-US"/>
              <a:t>sockfd</a:t>
            </a:r>
            <a:r>
              <a:rPr lang="en-US"/>
              <a:t>: the orig. socket (being listened on)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b="1" lang="en-US"/>
              <a:t>addr</a:t>
            </a:r>
            <a:r>
              <a:rPr lang="en-US"/>
              <a:t>: pointer to a local struct sockaddr_in. contains the information about the incomming connection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b="1" lang="en-US"/>
              <a:t>addrlen</a:t>
            </a:r>
            <a:r>
              <a:rPr lang="en-US"/>
              <a:t>: should be set to sizeof(struct sockaddr_in)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adjusted by OS upon return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must be set appropriately before call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accept is </a:t>
            </a:r>
            <a:r>
              <a:rPr b="1" lang="en-US" u="sng"/>
              <a:t>blocking</a:t>
            </a:r>
            <a:r>
              <a:rPr lang="en-US"/>
              <a:t>: waits for connection before returning 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4"/>
          <p:cNvSpPr txBox="1"/>
          <p:nvPr>
            <p:ph type="title"/>
          </p:nvPr>
        </p:nvSpPr>
        <p:spPr>
          <a:xfrm>
            <a:off x="1066800" y="762000"/>
            <a:ext cx="7315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Sending / Receiving Data</a:t>
            </a:r>
            <a:endParaRPr/>
          </a:p>
        </p:txBody>
      </p:sp>
      <p:sp>
        <p:nvSpPr>
          <p:cNvPr id="440" name="Google Shape;440;p44"/>
          <p:cNvSpPr txBox="1"/>
          <p:nvPr>
            <p:ph idx="1" type="body"/>
          </p:nvPr>
        </p:nvSpPr>
        <p:spPr>
          <a:xfrm>
            <a:off x="609600" y="19050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80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>
                <a:solidFill>
                  <a:srgbClr val="FF0000"/>
                </a:solidFill>
              </a:rPr>
              <a:t>int count = send(sock, &amp;buf, len, flags);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b="1" lang="en-US" sz="1800"/>
              <a:t>count</a:t>
            </a:r>
            <a:r>
              <a:rPr lang="en-US" sz="1800"/>
              <a:t>: # bytes transmitted (-1 if error)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b="1" lang="en-US" sz="1800"/>
              <a:t>buf</a:t>
            </a:r>
            <a:r>
              <a:rPr lang="en-US" sz="1800"/>
              <a:t>: char[], buffer to be transmitted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b="1" lang="en-US" sz="1800"/>
              <a:t>len</a:t>
            </a:r>
            <a:r>
              <a:rPr lang="en-US" sz="1800"/>
              <a:t>: integer, length of buffer (in bytes) to transmit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b="1" lang="en-US" sz="1800"/>
              <a:t>flags</a:t>
            </a:r>
            <a:r>
              <a:rPr lang="en-US" sz="1800"/>
              <a:t>: integer, special options, usually just 0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>
                <a:solidFill>
                  <a:srgbClr val="FF0000"/>
                </a:solidFill>
              </a:rPr>
              <a:t>int count = recv(sock, &amp;buf,  len, flags);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b="1" lang="en-US" sz="1800"/>
              <a:t>count</a:t>
            </a:r>
            <a:r>
              <a:rPr lang="en-US" sz="1800"/>
              <a:t>: # bytes received (-1 if error)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b="1" lang="en-US" sz="1800"/>
              <a:t>buf</a:t>
            </a:r>
            <a:r>
              <a:rPr lang="en-US" sz="1800"/>
              <a:t>: void[], stores received bytes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b="1" lang="en-US" sz="1800"/>
              <a:t>len</a:t>
            </a:r>
            <a:r>
              <a:rPr lang="en-US" sz="1800"/>
              <a:t>: # bytes received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b="1" lang="en-US" sz="1800"/>
              <a:t>flags</a:t>
            </a:r>
            <a:r>
              <a:rPr lang="en-US" sz="1800"/>
              <a:t>: integer, special options, usually just 0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Calls are </a:t>
            </a:r>
            <a:r>
              <a:rPr b="1" lang="en-US" sz="2000" u="sng"/>
              <a:t>blocking</a:t>
            </a:r>
            <a:r>
              <a:rPr lang="en-US" sz="2000"/>
              <a:t> [returns only after data is sent (to socket buf) / received]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Can use read/write as well!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5"/>
          <p:cNvSpPr txBox="1"/>
          <p:nvPr>
            <p:ph type="title"/>
          </p:nvPr>
        </p:nvSpPr>
        <p:spPr>
          <a:xfrm>
            <a:off x="762000" y="533400"/>
            <a:ext cx="6324600" cy="7064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/>
              <a:t>Close()</a:t>
            </a:r>
            <a:endParaRPr/>
          </a:p>
        </p:txBody>
      </p:sp>
      <p:sp>
        <p:nvSpPr>
          <p:cNvPr id="446" name="Google Shape;446;p45"/>
          <p:cNvSpPr txBox="1"/>
          <p:nvPr>
            <p:ph idx="1" type="body"/>
          </p:nvPr>
        </p:nvSpPr>
        <p:spPr>
          <a:xfrm>
            <a:off x="533400" y="1905000"/>
            <a:ext cx="83820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When finished using a socket, the socket should be closed: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FF0000"/>
                </a:solidFill>
              </a:rPr>
              <a:t>Int status = close(s);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status: 0 if successful, -1 if error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s: the file descriptor (socket being closed)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Closing a socket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closes a connection (for SOCK_STREAM)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frees up the port used by the socket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6"/>
          <p:cNvSpPr txBox="1"/>
          <p:nvPr>
            <p:ph type="title"/>
          </p:nvPr>
        </p:nvSpPr>
        <p:spPr>
          <a:xfrm>
            <a:off x="800100" y="234110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Example: A TCP Server</a:t>
            </a:r>
            <a:endParaRPr/>
          </a:p>
        </p:txBody>
      </p:sp>
      <p:sp>
        <p:nvSpPr>
          <p:cNvPr id="453" name="Google Shape;453;p46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descr="C:\Users\Umair\Desktop\Untitled.png" id="454" name="Google Shape;45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374" y="1752600"/>
            <a:ext cx="7010400" cy="449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7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Example: A TCP Server</a:t>
            </a:r>
            <a:endParaRPr/>
          </a:p>
        </p:txBody>
      </p:sp>
      <p:sp>
        <p:nvSpPr>
          <p:cNvPr id="460" name="Google Shape;460;p47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descr="C:\Users\Umair\Desktop\Untitled.png" id="461" name="Google Shape;46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752600"/>
            <a:ext cx="62484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8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 sz="4400"/>
              <a:t>A UDP Server – Client Interaction</a:t>
            </a:r>
            <a:endParaRPr/>
          </a:p>
        </p:txBody>
      </p:sp>
      <p:pic>
        <p:nvPicPr>
          <p:cNvPr descr="udp-server" id="467" name="Google Shape;467;p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6693" y="1981200"/>
            <a:ext cx="3630613" cy="347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9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533400" lvl="0" marL="533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Iterative servers</a:t>
            </a:r>
            <a:endParaRPr/>
          </a:p>
        </p:txBody>
      </p:sp>
      <p:sp>
        <p:nvSpPr>
          <p:cNvPr id="473" name="Google Shape;473;p49"/>
          <p:cNvSpPr txBox="1"/>
          <p:nvPr>
            <p:ph idx="1" type="body"/>
          </p:nvPr>
        </p:nvSpPr>
        <p:spPr>
          <a:xfrm>
            <a:off x="822959" y="1845734"/>
            <a:ext cx="7330441" cy="3640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/>
              <a:t>Server is iteratively waiting for clients.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/>
              <a:t>Iterative servers are simple and are suitable for transactions that do not last long.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/>
              <a:t>When a client calls connect function, server connected with it and gives it services.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/>
              <a:t>An </a:t>
            </a:r>
            <a:r>
              <a:rPr i="1" lang="en-US"/>
              <a:t>iterative </a:t>
            </a:r>
            <a:r>
              <a:rPr lang="en-US"/>
              <a:t>server iterates through each client, handling it one at a time.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/>
              <a:t>During this period no more client can connect with the server because it is tie up with a single client.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74" name="Google Shape;474;p49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9/6/2023</a:t>
            </a:r>
            <a:endParaRPr/>
          </a:p>
        </p:txBody>
      </p:sp>
      <p:sp>
        <p:nvSpPr>
          <p:cNvPr id="475" name="Google Shape;475;p49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cp-server" id="481" name="Google Shape;481;p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580" y="640080"/>
            <a:ext cx="4382588" cy="557784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50"/>
          <p:cNvSpPr txBox="1"/>
          <p:nvPr>
            <p:ph type="title"/>
          </p:nvPr>
        </p:nvSpPr>
        <p:spPr>
          <a:xfrm>
            <a:off x="5705449" y="640079"/>
            <a:ext cx="3436181" cy="301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Calibri"/>
              <a:buNone/>
            </a:pPr>
            <a:r>
              <a:rPr lang="en-US" sz="3800">
                <a:solidFill>
                  <a:srgbClr val="FFFFFF"/>
                </a:solidFill>
              </a:rPr>
              <a:t>A TCP Server – Client Interaction</a:t>
            </a:r>
            <a:endParaRPr/>
          </a:p>
        </p:txBody>
      </p:sp>
      <p:sp>
        <p:nvSpPr>
          <p:cNvPr id="483" name="Google Shape;483;p50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9/6/2023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84" name="Google Shape;484;p50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dp-server" id="490" name="Google Shape;490;p5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499" y="1178908"/>
            <a:ext cx="4706750" cy="4500184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51"/>
          <p:cNvSpPr txBox="1"/>
          <p:nvPr>
            <p:ph type="title"/>
          </p:nvPr>
        </p:nvSpPr>
        <p:spPr>
          <a:xfrm>
            <a:off x="5715000" y="629650"/>
            <a:ext cx="3428315" cy="30983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Calibri"/>
              <a:buNone/>
            </a:pPr>
            <a:r>
              <a:rPr lang="en-US" sz="3800">
                <a:solidFill>
                  <a:srgbClr val="FFFFFF"/>
                </a:solidFill>
              </a:rPr>
              <a:t>A UDP Server – Client Interaction</a:t>
            </a:r>
            <a:endParaRPr/>
          </a:p>
        </p:txBody>
      </p:sp>
      <p:sp>
        <p:nvSpPr>
          <p:cNvPr id="492" name="Google Shape;492;p51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9/6/2023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93" name="Google Shape;493;p5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2"/>
          <p:cNvSpPr txBox="1"/>
          <p:nvPr>
            <p:ph type="title"/>
          </p:nvPr>
        </p:nvSpPr>
        <p:spPr>
          <a:xfrm>
            <a:off x="822960" y="286603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UDP Client Server</a:t>
            </a:r>
            <a:endParaRPr/>
          </a:p>
        </p:txBody>
      </p:sp>
      <p:grpSp>
        <p:nvGrpSpPr>
          <p:cNvPr id="500" name="Google Shape;500;p52"/>
          <p:cNvGrpSpPr/>
          <p:nvPr/>
        </p:nvGrpSpPr>
        <p:grpSpPr>
          <a:xfrm>
            <a:off x="822722" y="2100086"/>
            <a:ext cx="7543800" cy="3782936"/>
            <a:chOff x="0" y="1571"/>
            <a:chExt cx="7543800" cy="3782936"/>
          </a:xfrm>
        </p:grpSpPr>
        <p:sp>
          <p:nvSpPr>
            <p:cNvPr id="501" name="Google Shape;501;p52"/>
            <p:cNvSpPr/>
            <p:nvPr/>
          </p:nvSpPr>
          <p:spPr>
            <a:xfrm>
              <a:off x="0" y="1571"/>
              <a:ext cx="7543800" cy="796407"/>
            </a:xfrm>
            <a:prstGeom prst="roundRect">
              <a:avLst>
                <a:gd fmla="val 10000" name="adj"/>
              </a:avLst>
            </a:prstGeom>
            <a:solidFill>
              <a:srgbClr val="BB58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52"/>
            <p:cNvSpPr/>
            <p:nvPr/>
          </p:nvSpPr>
          <p:spPr>
            <a:xfrm>
              <a:off x="240913" y="180763"/>
              <a:ext cx="438024" cy="43802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52"/>
            <p:cNvSpPr/>
            <p:nvPr/>
          </p:nvSpPr>
          <p:spPr>
            <a:xfrm>
              <a:off x="919851" y="1571"/>
              <a:ext cx="6623948" cy="796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52"/>
            <p:cNvSpPr txBox="1"/>
            <p:nvPr/>
          </p:nvSpPr>
          <p:spPr>
            <a:xfrm>
              <a:off x="919851" y="1571"/>
              <a:ext cx="6623948" cy="796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4275" lIns="84275" spcFirstLastPara="1" rIns="84275" wrap="square" tIns="8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UDP is a connectionless, unreliable, datagram protocol, quite unlike the connection-oriented, reliable byte stream provided by TCP.</a:t>
              </a:r>
              <a:endParaRPr/>
            </a:p>
          </p:txBody>
        </p:sp>
        <p:sp>
          <p:nvSpPr>
            <p:cNvPr id="505" name="Google Shape;505;p52"/>
            <p:cNvSpPr/>
            <p:nvPr/>
          </p:nvSpPr>
          <p:spPr>
            <a:xfrm>
              <a:off x="0" y="997081"/>
              <a:ext cx="7543800" cy="796407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52"/>
            <p:cNvSpPr/>
            <p:nvPr/>
          </p:nvSpPr>
          <p:spPr>
            <a:xfrm>
              <a:off x="240913" y="1176272"/>
              <a:ext cx="438024" cy="43802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52"/>
            <p:cNvSpPr/>
            <p:nvPr/>
          </p:nvSpPr>
          <p:spPr>
            <a:xfrm>
              <a:off x="919851" y="997081"/>
              <a:ext cx="6623948" cy="796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52"/>
            <p:cNvSpPr txBox="1"/>
            <p:nvPr/>
          </p:nvSpPr>
          <p:spPr>
            <a:xfrm>
              <a:off x="919851" y="997081"/>
              <a:ext cx="6623948" cy="796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4275" lIns="84275" spcFirstLastPara="1" rIns="84275" wrap="square" tIns="8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 a typical UDP client/server model. The client does not establish a connection with the server. Instead, the client just sends a datagram to the server using the </a:t>
              </a: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sendto() </a:t>
              </a: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function, which requires the address of the destination (the server) as a parameter. </a:t>
              </a:r>
              <a:endParaRPr/>
            </a:p>
          </p:txBody>
        </p:sp>
        <p:sp>
          <p:nvSpPr>
            <p:cNvPr id="509" name="Google Shape;509;p52"/>
            <p:cNvSpPr/>
            <p:nvPr/>
          </p:nvSpPr>
          <p:spPr>
            <a:xfrm>
              <a:off x="0" y="1992590"/>
              <a:ext cx="7543800" cy="796407"/>
            </a:xfrm>
            <a:prstGeom prst="roundRect">
              <a:avLst>
                <a:gd fmla="val 10000" name="adj"/>
              </a:avLst>
            </a:prstGeom>
            <a:solidFill>
              <a:srgbClr val="9B8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52"/>
            <p:cNvSpPr/>
            <p:nvPr/>
          </p:nvSpPr>
          <p:spPr>
            <a:xfrm>
              <a:off x="240913" y="2171782"/>
              <a:ext cx="438024" cy="43802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52"/>
            <p:cNvSpPr/>
            <p:nvPr/>
          </p:nvSpPr>
          <p:spPr>
            <a:xfrm>
              <a:off x="919851" y="1992590"/>
              <a:ext cx="6623948" cy="796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52"/>
            <p:cNvSpPr txBox="1"/>
            <p:nvPr/>
          </p:nvSpPr>
          <p:spPr>
            <a:xfrm>
              <a:off x="919851" y="1992590"/>
              <a:ext cx="6623948" cy="796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4275" lIns="84275" spcFirstLastPara="1" rIns="84275" wrap="square" tIns="8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Similarly, the server does not accept a connection from a client. Instead, the server just calls the </a:t>
              </a: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recvfrom()</a:t>
              </a: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function, which waits until data arrives from some client. </a:t>
              </a:r>
              <a:endParaRPr/>
            </a:p>
          </p:txBody>
        </p:sp>
        <p:sp>
          <p:nvSpPr>
            <p:cNvPr id="513" name="Google Shape;513;p52"/>
            <p:cNvSpPr/>
            <p:nvPr/>
          </p:nvSpPr>
          <p:spPr>
            <a:xfrm>
              <a:off x="0" y="2988100"/>
              <a:ext cx="7543800" cy="796407"/>
            </a:xfrm>
            <a:prstGeom prst="roundRect">
              <a:avLst>
                <a:gd fmla="val 1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52"/>
            <p:cNvSpPr/>
            <p:nvPr/>
          </p:nvSpPr>
          <p:spPr>
            <a:xfrm>
              <a:off x="240913" y="3167292"/>
              <a:ext cx="438024" cy="43802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52"/>
            <p:cNvSpPr/>
            <p:nvPr/>
          </p:nvSpPr>
          <p:spPr>
            <a:xfrm>
              <a:off x="919851" y="2988100"/>
              <a:ext cx="6623948" cy="796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52"/>
            <p:cNvSpPr txBox="1"/>
            <p:nvPr/>
          </p:nvSpPr>
          <p:spPr>
            <a:xfrm>
              <a:off x="919851" y="2988100"/>
              <a:ext cx="6623948" cy="796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4275" lIns="84275" spcFirstLastPara="1" rIns="84275" wrap="square" tIns="8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recvfrom() returns the protocol address of the client, along with the datagram, so the server can send a response to the correct client.</a:t>
              </a:r>
              <a:endParaRPr/>
            </a:p>
          </p:txBody>
        </p:sp>
      </p:grpSp>
      <p:sp>
        <p:nvSpPr>
          <p:cNvPr id="517" name="Google Shape;517;p52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9/6/2023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18" name="Google Shape;518;p5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1672664" y="457200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entury Schoolbook"/>
              <a:buNone/>
            </a:pPr>
            <a:r>
              <a:rPr lang="en-US" sz="4000">
                <a:latin typeface="Century Schoolbook"/>
                <a:ea typeface="Century Schoolbook"/>
                <a:cs typeface="Century Schoolbook"/>
                <a:sym typeface="Century Schoolbook"/>
              </a:rPr>
              <a:t>Server and Client</a:t>
            </a:r>
            <a:endParaRPr/>
          </a:p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533400" y="1141412"/>
            <a:ext cx="81534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Server and Client exchange messages over the network through a common</a:t>
            </a:r>
            <a:r>
              <a:rPr lang="en-US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Socket API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91440" lvl="0" marL="9144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sz="3200"/>
          </a:p>
        </p:txBody>
      </p:sp>
      <p:sp>
        <p:nvSpPr>
          <p:cNvPr id="142" name="Google Shape;142;p17"/>
          <p:cNvSpPr txBox="1"/>
          <p:nvPr/>
        </p:nvSpPr>
        <p:spPr>
          <a:xfrm>
            <a:off x="1042988" y="4221163"/>
            <a:ext cx="1455737" cy="52387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91425" spcFirstLastPara="1" rIns="91425" wrap="square" tIns="13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TCP/UDP</a:t>
            </a: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1042988" y="5051425"/>
            <a:ext cx="1455737" cy="52387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91425" spcFirstLastPara="1" rIns="91425" wrap="square" tIns="13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</a:t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728663" y="5897563"/>
            <a:ext cx="2114550" cy="59055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91425" spcFirstLastPara="1" rIns="91425" wrap="square" tIns="1371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Ethernet Adapter</a:t>
            </a:r>
            <a:endParaRPr/>
          </a:p>
        </p:txBody>
      </p:sp>
      <p:cxnSp>
        <p:nvCxnSpPr>
          <p:cNvPr id="145" name="Google Shape;145;p17"/>
          <p:cNvCxnSpPr/>
          <p:nvPr/>
        </p:nvCxnSpPr>
        <p:spPr>
          <a:xfrm>
            <a:off x="1771650" y="4741863"/>
            <a:ext cx="1588" cy="311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46" name="Google Shape;146;p17"/>
          <p:cNvCxnSpPr/>
          <p:nvPr/>
        </p:nvCxnSpPr>
        <p:spPr>
          <a:xfrm>
            <a:off x="1771650" y="5588000"/>
            <a:ext cx="1588" cy="311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47" name="Google Shape;147;p17"/>
          <p:cNvSpPr/>
          <p:nvPr/>
        </p:nvSpPr>
        <p:spPr>
          <a:xfrm>
            <a:off x="811213" y="2530475"/>
            <a:ext cx="1939925" cy="1028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cxnSp>
        <p:nvCxnSpPr>
          <p:cNvPr id="148" name="Google Shape;148;p17"/>
          <p:cNvCxnSpPr/>
          <p:nvPr/>
        </p:nvCxnSpPr>
        <p:spPr>
          <a:xfrm>
            <a:off x="882650" y="3949700"/>
            <a:ext cx="1828800" cy="158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17"/>
          <p:cNvSpPr/>
          <p:nvPr/>
        </p:nvSpPr>
        <p:spPr>
          <a:xfrm>
            <a:off x="609600" y="2362200"/>
            <a:ext cx="2347913" cy="426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1154113" y="3168650"/>
            <a:ext cx="220662" cy="22225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p17"/>
          <p:cNvCxnSpPr/>
          <p:nvPr/>
        </p:nvCxnSpPr>
        <p:spPr>
          <a:xfrm>
            <a:off x="1293813" y="3384550"/>
            <a:ext cx="314325" cy="838200"/>
          </a:xfrm>
          <a:prstGeom prst="straightConnector1">
            <a:avLst/>
          </a:prstGeom>
          <a:noFill/>
          <a:ln cap="flat" cmpd="sng" w="25400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52" name="Google Shape;152;p17"/>
          <p:cNvSpPr/>
          <p:nvPr/>
        </p:nvSpPr>
        <p:spPr>
          <a:xfrm>
            <a:off x="2279650" y="3168650"/>
            <a:ext cx="220663" cy="222250"/>
          </a:xfrm>
          <a:prstGeom prst="ellipse">
            <a:avLst/>
          </a:prstGeom>
          <a:solidFill>
            <a:srgbClr val="FF6600"/>
          </a:solidFill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p17"/>
          <p:cNvCxnSpPr/>
          <p:nvPr/>
        </p:nvCxnSpPr>
        <p:spPr>
          <a:xfrm flipH="1">
            <a:off x="1954213" y="3384550"/>
            <a:ext cx="388937" cy="833438"/>
          </a:xfrm>
          <a:prstGeom prst="straightConnector1">
            <a:avLst/>
          </a:prstGeom>
          <a:noFill/>
          <a:ln cap="flat" cmpd="sng" w="25400">
            <a:solidFill>
              <a:srgbClr val="FF66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54" name="Google Shape;154;p17"/>
          <p:cNvSpPr txBox="1"/>
          <p:nvPr/>
        </p:nvSpPr>
        <p:spPr>
          <a:xfrm>
            <a:off x="5770563" y="4219575"/>
            <a:ext cx="1465262" cy="52387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91425" spcFirstLastPara="1" rIns="91425" wrap="square" tIns="13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TCP/UDP</a:t>
            </a:r>
            <a:endParaRPr/>
          </a:p>
        </p:txBody>
      </p:sp>
      <p:sp>
        <p:nvSpPr>
          <p:cNvPr id="155" name="Google Shape;155;p17"/>
          <p:cNvSpPr txBox="1"/>
          <p:nvPr/>
        </p:nvSpPr>
        <p:spPr>
          <a:xfrm>
            <a:off x="5770563" y="5049838"/>
            <a:ext cx="1465262" cy="52387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91425" spcFirstLastPara="1" rIns="91425" wrap="square" tIns="13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</a:t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5459413" y="5894388"/>
            <a:ext cx="2114550" cy="59055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91425" spcFirstLastPara="1" rIns="91425" wrap="square" tIns="1371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Ethernet Adapter</a:t>
            </a:r>
            <a:endParaRPr/>
          </a:p>
        </p:txBody>
      </p:sp>
      <p:cxnSp>
        <p:nvCxnSpPr>
          <p:cNvPr id="157" name="Google Shape;157;p17"/>
          <p:cNvCxnSpPr/>
          <p:nvPr/>
        </p:nvCxnSpPr>
        <p:spPr>
          <a:xfrm>
            <a:off x="6502400" y="4740275"/>
            <a:ext cx="0" cy="311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8" name="Google Shape;158;p17"/>
          <p:cNvCxnSpPr/>
          <p:nvPr/>
        </p:nvCxnSpPr>
        <p:spPr>
          <a:xfrm>
            <a:off x="6502400" y="5586413"/>
            <a:ext cx="0" cy="311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9" name="Google Shape;159;p17"/>
          <p:cNvCxnSpPr/>
          <p:nvPr/>
        </p:nvCxnSpPr>
        <p:spPr>
          <a:xfrm>
            <a:off x="5608638" y="3948113"/>
            <a:ext cx="183991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17"/>
          <p:cNvSpPr/>
          <p:nvPr/>
        </p:nvSpPr>
        <p:spPr>
          <a:xfrm>
            <a:off x="5334000" y="2362200"/>
            <a:ext cx="2362200" cy="419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5943600" y="3352800"/>
            <a:ext cx="220663" cy="220663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17"/>
          <p:cNvCxnSpPr/>
          <p:nvPr/>
        </p:nvCxnSpPr>
        <p:spPr>
          <a:xfrm>
            <a:off x="6096000" y="3581400"/>
            <a:ext cx="242888" cy="639763"/>
          </a:xfrm>
          <a:prstGeom prst="straightConnector1">
            <a:avLst/>
          </a:prstGeom>
          <a:noFill/>
          <a:ln cap="flat" cmpd="sng" w="25400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63" name="Google Shape;163;p17"/>
          <p:cNvSpPr/>
          <p:nvPr/>
        </p:nvSpPr>
        <p:spPr>
          <a:xfrm>
            <a:off x="6934200" y="3352800"/>
            <a:ext cx="222250" cy="220663"/>
          </a:xfrm>
          <a:prstGeom prst="ellipse">
            <a:avLst/>
          </a:prstGeom>
          <a:solidFill>
            <a:srgbClr val="FF6600"/>
          </a:solidFill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p17"/>
          <p:cNvCxnSpPr/>
          <p:nvPr/>
        </p:nvCxnSpPr>
        <p:spPr>
          <a:xfrm flipH="1">
            <a:off x="6686550" y="3581400"/>
            <a:ext cx="323850" cy="635000"/>
          </a:xfrm>
          <a:prstGeom prst="straightConnector1">
            <a:avLst/>
          </a:prstGeom>
          <a:noFill/>
          <a:ln cap="flat" cmpd="sng" w="25400">
            <a:solidFill>
              <a:srgbClr val="FF66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65" name="Google Shape;165;p17"/>
          <p:cNvSpPr/>
          <p:nvPr/>
        </p:nvSpPr>
        <p:spPr>
          <a:xfrm>
            <a:off x="5575300" y="2878138"/>
            <a:ext cx="809625" cy="804862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6704013" y="2878138"/>
            <a:ext cx="808037" cy="804862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6096000" y="2514600"/>
            <a:ext cx="98107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101600" spcFirstLastPara="1" rIns="101600" wrap="square" tIns="50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Clients</a:t>
            </a:r>
            <a:endParaRPr/>
          </a:p>
        </p:txBody>
      </p:sp>
      <p:cxnSp>
        <p:nvCxnSpPr>
          <p:cNvPr id="168" name="Google Shape;168;p17"/>
          <p:cNvCxnSpPr/>
          <p:nvPr/>
        </p:nvCxnSpPr>
        <p:spPr>
          <a:xfrm>
            <a:off x="2895600" y="6248400"/>
            <a:ext cx="2438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69" name="Google Shape;169;p17"/>
          <p:cNvSpPr/>
          <p:nvPr/>
        </p:nvSpPr>
        <p:spPr>
          <a:xfrm>
            <a:off x="3276600" y="4419600"/>
            <a:ext cx="1709738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101600" spcFirstLastPara="1" rIns="1016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Socket API</a:t>
            </a:r>
            <a:endParaRPr/>
          </a:p>
        </p:txBody>
      </p:sp>
      <p:cxnSp>
        <p:nvCxnSpPr>
          <p:cNvPr id="170" name="Google Shape;170;p17"/>
          <p:cNvCxnSpPr/>
          <p:nvPr/>
        </p:nvCxnSpPr>
        <p:spPr>
          <a:xfrm rot="10800000">
            <a:off x="2590800" y="4038600"/>
            <a:ext cx="685800" cy="68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7"/>
          <p:cNvCxnSpPr/>
          <p:nvPr/>
        </p:nvCxnSpPr>
        <p:spPr>
          <a:xfrm flipH="1" rot="10800000">
            <a:off x="5105400" y="4038600"/>
            <a:ext cx="533400" cy="60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17"/>
          <p:cNvCxnSpPr/>
          <p:nvPr/>
        </p:nvCxnSpPr>
        <p:spPr>
          <a:xfrm>
            <a:off x="914400" y="5715000"/>
            <a:ext cx="1828800" cy="158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7"/>
          <p:cNvCxnSpPr/>
          <p:nvPr/>
        </p:nvCxnSpPr>
        <p:spPr>
          <a:xfrm>
            <a:off x="5638800" y="5715000"/>
            <a:ext cx="1828800" cy="158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17"/>
          <p:cNvSpPr/>
          <p:nvPr/>
        </p:nvSpPr>
        <p:spPr>
          <a:xfrm>
            <a:off x="7772400" y="2438400"/>
            <a:ext cx="152400" cy="1447800"/>
          </a:xfrm>
          <a:prstGeom prst="rightBrace">
            <a:avLst>
              <a:gd fmla="val 79167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7772400" y="4114800"/>
            <a:ext cx="152400" cy="1447800"/>
          </a:xfrm>
          <a:prstGeom prst="rightBrace">
            <a:avLst>
              <a:gd fmla="val 79167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7772400" y="5867400"/>
            <a:ext cx="228600" cy="609600"/>
          </a:xfrm>
          <a:prstGeom prst="rightBrace">
            <a:avLst>
              <a:gd fmla="val 22222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8072438" y="5989638"/>
            <a:ext cx="1049337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101600" spcFirstLastPara="1" rIns="101600" wrap="square" tIns="50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  <a:endParaRPr/>
          </a:p>
        </p:txBody>
      </p:sp>
      <p:sp>
        <p:nvSpPr>
          <p:cNvPr id="178" name="Google Shape;178;p17"/>
          <p:cNvSpPr txBox="1"/>
          <p:nvPr/>
        </p:nvSpPr>
        <p:spPr>
          <a:xfrm>
            <a:off x="8001000" y="4465638"/>
            <a:ext cx="812800" cy="59055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101600" spcFirstLastPara="1" rIns="101600" wrap="square" tIns="50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kernel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space</a:t>
            </a:r>
            <a:endParaRPr/>
          </a:p>
        </p:txBody>
      </p:sp>
      <p:sp>
        <p:nvSpPr>
          <p:cNvPr id="179" name="Google Shape;179;p17"/>
          <p:cNvSpPr txBox="1"/>
          <p:nvPr/>
        </p:nvSpPr>
        <p:spPr>
          <a:xfrm>
            <a:off x="8001000" y="2789238"/>
            <a:ext cx="744538" cy="59055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101600" spcFirstLastPara="1" rIns="101600" wrap="square" tIns="50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space</a:t>
            </a:r>
            <a:endParaRPr/>
          </a:p>
        </p:txBody>
      </p:sp>
      <p:cxnSp>
        <p:nvCxnSpPr>
          <p:cNvPr id="180" name="Google Shape;180;p17"/>
          <p:cNvCxnSpPr/>
          <p:nvPr/>
        </p:nvCxnSpPr>
        <p:spPr>
          <a:xfrm rot="10800000">
            <a:off x="2514600" y="3276600"/>
            <a:ext cx="1219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17"/>
          <p:cNvSpPr/>
          <p:nvPr/>
        </p:nvSpPr>
        <p:spPr>
          <a:xfrm>
            <a:off x="3733800" y="3048000"/>
            <a:ext cx="766763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101600" spcFirstLastPara="1" rIns="1016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ports</a:t>
            </a:r>
            <a:endParaRPr/>
          </a:p>
        </p:txBody>
      </p:sp>
      <p:cxnSp>
        <p:nvCxnSpPr>
          <p:cNvPr id="182" name="Google Shape;182;p17"/>
          <p:cNvCxnSpPr/>
          <p:nvPr/>
        </p:nvCxnSpPr>
        <p:spPr>
          <a:xfrm>
            <a:off x="4495800" y="3276600"/>
            <a:ext cx="1371600" cy="152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3"/>
          <p:cNvSpPr txBox="1"/>
          <p:nvPr>
            <p:ph type="title"/>
          </p:nvPr>
        </p:nvSpPr>
        <p:spPr>
          <a:xfrm>
            <a:off x="822960" y="286603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Sendto()/recvfrom() functions</a:t>
            </a:r>
            <a:endParaRPr/>
          </a:p>
        </p:txBody>
      </p:sp>
      <p:grpSp>
        <p:nvGrpSpPr>
          <p:cNvPr id="525" name="Google Shape;525;p53"/>
          <p:cNvGrpSpPr/>
          <p:nvPr/>
        </p:nvGrpSpPr>
        <p:grpSpPr>
          <a:xfrm>
            <a:off x="822722" y="2101472"/>
            <a:ext cx="7543800" cy="3780164"/>
            <a:chOff x="0" y="2957"/>
            <a:chExt cx="7543800" cy="3780164"/>
          </a:xfrm>
        </p:grpSpPr>
        <p:sp>
          <p:nvSpPr>
            <p:cNvPr id="526" name="Google Shape;526;p53"/>
            <p:cNvSpPr/>
            <p:nvPr/>
          </p:nvSpPr>
          <p:spPr>
            <a:xfrm>
              <a:off x="0" y="2957"/>
              <a:ext cx="7543800" cy="630027"/>
            </a:xfrm>
            <a:prstGeom prst="roundRect">
              <a:avLst>
                <a:gd fmla="val 10000" name="adj"/>
              </a:avLst>
            </a:prstGeom>
            <a:solidFill>
              <a:srgbClr val="BB58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53"/>
            <p:cNvSpPr/>
            <p:nvPr/>
          </p:nvSpPr>
          <p:spPr>
            <a:xfrm>
              <a:off x="190583" y="144714"/>
              <a:ext cx="346515" cy="34651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53"/>
            <p:cNvSpPr/>
            <p:nvPr/>
          </p:nvSpPr>
          <p:spPr>
            <a:xfrm>
              <a:off x="727681" y="2957"/>
              <a:ext cx="6816118" cy="63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53"/>
            <p:cNvSpPr txBox="1"/>
            <p:nvPr/>
          </p:nvSpPr>
          <p:spPr>
            <a:xfrm>
              <a:off x="727681" y="2957"/>
              <a:ext cx="6816118" cy="63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675" lIns="66675" spcFirstLastPara="1" rIns="66675" wrap="square" tIns="6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ssize_t sendto(int sockfd, const void *buff, size_t nbytes, int flags, const struct sockaddr *to, socklen_t addrlen);</a:t>
              </a:r>
              <a:endParaRPr/>
            </a:p>
          </p:txBody>
        </p:sp>
        <p:sp>
          <p:nvSpPr>
            <p:cNvPr id="530" name="Google Shape;530;p53"/>
            <p:cNvSpPr/>
            <p:nvPr/>
          </p:nvSpPr>
          <p:spPr>
            <a:xfrm>
              <a:off x="0" y="790492"/>
              <a:ext cx="7543800" cy="630027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53"/>
            <p:cNvSpPr/>
            <p:nvPr/>
          </p:nvSpPr>
          <p:spPr>
            <a:xfrm>
              <a:off x="190583" y="932248"/>
              <a:ext cx="346515" cy="34651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53"/>
            <p:cNvSpPr/>
            <p:nvPr/>
          </p:nvSpPr>
          <p:spPr>
            <a:xfrm>
              <a:off x="727681" y="790492"/>
              <a:ext cx="6816118" cy="63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53"/>
            <p:cNvSpPr txBox="1"/>
            <p:nvPr/>
          </p:nvSpPr>
          <p:spPr>
            <a:xfrm>
              <a:off x="727681" y="790492"/>
              <a:ext cx="6816118" cy="63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675" lIns="66675" spcFirstLastPara="1" rIns="66675" wrap="square" tIns="6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ssize_t recvfrom(int sockfd, void *buff, size_t nbytes, int flags, struct sockaddr *from, socklen_t *addrlen); sizeof(from)</a:t>
              </a:r>
              <a:endParaRPr/>
            </a:p>
          </p:txBody>
        </p:sp>
        <p:sp>
          <p:nvSpPr>
            <p:cNvPr id="534" name="Google Shape;534;p53"/>
            <p:cNvSpPr/>
            <p:nvPr/>
          </p:nvSpPr>
          <p:spPr>
            <a:xfrm>
              <a:off x="0" y="1578026"/>
              <a:ext cx="7543800" cy="630027"/>
            </a:xfrm>
            <a:prstGeom prst="roundRect">
              <a:avLst>
                <a:gd fmla="val 10000" name="adj"/>
              </a:avLst>
            </a:prstGeom>
            <a:solidFill>
              <a:srgbClr val="9B8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53"/>
            <p:cNvSpPr/>
            <p:nvPr/>
          </p:nvSpPr>
          <p:spPr>
            <a:xfrm>
              <a:off x="190583" y="1719782"/>
              <a:ext cx="346515" cy="3465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53"/>
            <p:cNvSpPr/>
            <p:nvPr/>
          </p:nvSpPr>
          <p:spPr>
            <a:xfrm>
              <a:off x="727681" y="1578026"/>
              <a:ext cx="6816118" cy="63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53"/>
            <p:cNvSpPr txBox="1"/>
            <p:nvPr/>
          </p:nvSpPr>
          <p:spPr>
            <a:xfrm>
              <a:off x="727681" y="1578026"/>
              <a:ext cx="6816118" cy="63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675" lIns="66675" spcFirstLastPara="1" rIns="66675" wrap="square" tIns="6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first three arguments, </a:t>
              </a:r>
              <a:r>
                <a:rPr b="1"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sockfd</a:t>
              </a: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b="1"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buff</a:t>
              </a: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and </a:t>
              </a:r>
              <a:r>
                <a:rPr b="1"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nbytes</a:t>
              </a: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are identical to the first three arguments for read and write.</a:t>
              </a:r>
              <a:endParaRPr/>
            </a:p>
          </p:txBody>
        </p:sp>
        <p:sp>
          <p:nvSpPr>
            <p:cNvPr id="538" name="Google Shape;538;p53"/>
            <p:cNvSpPr/>
            <p:nvPr/>
          </p:nvSpPr>
          <p:spPr>
            <a:xfrm>
              <a:off x="0" y="2365560"/>
              <a:ext cx="7543800" cy="630027"/>
            </a:xfrm>
            <a:prstGeom prst="roundRect">
              <a:avLst>
                <a:gd fmla="val 1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53"/>
            <p:cNvSpPr/>
            <p:nvPr/>
          </p:nvSpPr>
          <p:spPr>
            <a:xfrm>
              <a:off x="190583" y="2507316"/>
              <a:ext cx="346515" cy="34651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53"/>
            <p:cNvSpPr/>
            <p:nvPr/>
          </p:nvSpPr>
          <p:spPr>
            <a:xfrm>
              <a:off x="727681" y="2365560"/>
              <a:ext cx="6816118" cy="63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53"/>
            <p:cNvSpPr txBox="1"/>
            <p:nvPr/>
          </p:nvSpPr>
          <p:spPr>
            <a:xfrm>
              <a:off x="727681" y="2365560"/>
              <a:ext cx="6816118" cy="63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675" lIns="66675" spcFirstLastPara="1" rIns="66675" wrap="square" tIns="6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</a:t>
              </a:r>
              <a:r>
                <a:rPr b="1" lang="en-US" sz="15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</a:t>
              </a: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argument for </a:t>
              </a:r>
              <a:r>
                <a:rPr b="1" lang="en-US" sz="15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sendto()</a:t>
              </a:r>
              <a:r>
                <a:rPr lang="en-US" sz="15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 a socket address structure containing the protocol address (e.g., IP address and port number) of where the data is to be sent. </a:t>
              </a:r>
              <a:endParaRPr/>
            </a:p>
          </p:txBody>
        </p:sp>
        <p:sp>
          <p:nvSpPr>
            <p:cNvPr id="542" name="Google Shape;542;p53"/>
            <p:cNvSpPr/>
            <p:nvPr/>
          </p:nvSpPr>
          <p:spPr>
            <a:xfrm>
              <a:off x="0" y="3153094"/>
              <a:ext cx="7543800" cy="630027"/>
            </a:xfrm>
            <a:prstGeom prst="roundRect">
              <a:avLst>
                <a:gd fmla="val 1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53"/>
            <p:cNvSpPr/>
            <p:nvPr/>
          </p:nvSpPr>
          <p:spPr>
            <a:xfrm>
              <a:off x="190583" y="3294850"/>
              <a:ext cx="346515" cy="346515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53"/>
            <p:cNvSpPr/>
            <p:nvPr/>
          </p:nvSpPr>
          <p:spPr>
            <a:xfrm>
              <a:off x="727681" y="3153094"/>
              <a:ext cx="6816118" cy="63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53"/>
            <p:cNvSpPr txBox="1"/>
            <p:nvPr/>
          </p:nvSpPr>
          <p:spPr>
            <a:xfrm>
              <a:off x="727681" y="3153094"/>
              <a:ext cx="6816118" cy="63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675" lIns="66675" spcFirstLastPara="1" rIns="66675" wrap="square" tIns="6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size of this socket address structure is specified by </a:t>
              </a:r>
              <a:r>
                <a:rPr b="1"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addrlen</a:t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6" name="Google Shape;546;p53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9/6/2023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47" name="Google Shape;547;p5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4"/>
          <p:cNvSpPr txBox="1"/>
          <p:nvPr>
            <p:ph type="title"/>
          </p:nvPr>
        </p:nvSpPr>
        <p:spPr>
          <a:xfrm>
            <a:off x="822960" y="286603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Sendto()/recvfrom() functions</a:t>
            </a:r>
            <a:endParaRPr/>
          </a:p>
        </p:txBody>
      </p:sp>
      <p:grpSp>
        <p:nvGrpSpPr>
          <p:cNvPr id="554" name="Google Shape;554;p54"/>
          <p:cNvGrpSpPr/>
          <p:nvPr/>
        </p:nvGrpSpPr>
        <p:grpSpPr>
          <a:xfrm>
            <a:off x="822722" y="2100825"/>
            <a:ext cx="7543800" cy="3781458"/>
            <a:chOff x="0" y="2310"/>
            <a:chExt cx="7543800" cy="3781458"/>
          </a:xfrm>
        </p:grpSpPr>
        <p:sp>
          <p:nvSpPr>
            <p:cNvPr id="555" name="Google Shape;555;p54"/>
            <p:cNvSpPr/>
            <p:nvPr/>
          </p:nvSpPr>
          <p:spPr>
            <a:xfrm>
              <a:off x="0" y="2310"/>
              <a:ext cx="7543800" cy="1047677"/>
            </a:xfrm>
            <a:prstGeom prst="roundRect">
              <a:avLst>
                <a:gd fmla="val 10000" name="adj"/>
              </a:avLst>
            </a:prstGeom>
            <a:solidFill>
              <a:srgbClr val="BB58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54"/>
            <p:cNvSpPr/>
            <p:nvPr/>
          </p:nvSpPr>
          <p:spPr>
            <a:xfrm>
              <a:off x="316922" y="238037"/>
              <a:ext cx="576785" cy="57622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54"/>
            <p:cNvSpPr/>
            <p:nvPr/>
          </p:nvSpPr>
          <p:spPr>
            <a:xfrm>
              <a:off x="1210630" y="2310"/>
              <a:ext cx="6314525" cy="10804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54"/>
            <p:cNvSpPr txBox="1"/>
            <p:nvPr/>
          </p:nvSpPr>
          <p:spPr>
            <a:xfrm>
              <a:off x="1210630" y="2310"/>
              <a:ext cx="6314525" cy="10804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25" lIns="114325" spcFirstLastPara="1" rIns="114325" wrap="square" tIns="1143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</a:t>
              </a: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recvfrom()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function fills in the socket address structure pointed to by </a:t>
              </a:r>
              <a:r>
                <a:rPr b="1" lang="en-US" sz="20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from</a:t>
              </a: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with the protocol address of who sent the datagram. </a:t>
              </a:r>
              <a:endParaRPr/>
            </a:p>
          </p:txBody>
        </p:sp>
        <p:sp>
          <p:nvSpPr>
            <p:cNvPr id="559" name="Google Shape;559;p54"/>
            <p:cNvSpPr/>
            <p:nvPr/>
          </p:nvSpPr>
          <p:spPr>
            <a:xfrm>
              <a:off x="0" y="1352831"/>
              <a:ext cx="7543800" cy="1047677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54"/>
            <p:cNvSpPr/>
            <p:nvPr/>
          </p:nvSpPr>
          <p:spPr>
            <a:xfrm>
              <a:off x="316922" y="1588558"/>
              <a:ext cx="576785" cy="57622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54"/>
            <p:cNvSpPr/>
            <p:nvPr/>
          </p:nvSpPr>
          <p:spPr>
            <a:xfrm>
              <a:off x="1210630" y="1352831"/>
              <a:ext cx="6314525" cy="10804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54"/>
            <p:cNvSpPr txBox="1"/>
            <p:nvPr/>
          </p:nvSpPr>
          <p:spPr>
            <a:xfrm>
              <a:off x="1210630" y="1352831"/>
              <a:ext cx="6314525" cy="10804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25" lIns="114325" spcFirstLastPara="1" rIns="114325" wrap="square" tIns="1143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number of bytes stored in this socket address structure is also returned to the caller in the integer pointed to by </a:t>
              </a:r>
              <a:r>
                <a:rPr b="1" lang="en-US"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addrlen</a:t>
              </a:r>
              <a:endParaRPr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54"/>
            <p:cNvSpPr/>
            <p:nvPr/>
          </p:nvSpPr>
          <p:spPr>
            <a:xfrm>
              <a:off x="0" y="2703352"/>
              <a:ext cx="7543800" cy="1047677"/>
            </a:xfrm>
            <a:prstGeom prst="roundRect">
              <a:avLst>
                <a:gd fmla="val 10000" name="adj"/>
              </a:avLst>
            </a:prstGeom>
            <a:solidFill>
              <a:srgbClr val="9B8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54"/>
            <p:cNvSpPr/>
            <p:nvPr/>
          </p:nvSpPr>
          <p:spPr>
            <a:xfrm>
              <a:off x="316922" y="2939080"/>
              <a:ext cx="576785" cy="57622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54"/>
            <p:cNvSpPr/>
            <p:nvPr/>
          </p:nvSpPr>
          <p:spPr>
            <a:xfrm>
              <a:off x="1210630" y="2703352"/>
              <a:ext cx="6314525" cy="10804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54"/>
            <p:cNvSpPr txBox="1"/>
            <p:nvPr/>
          </p:nvSpPr>
          <p:spPr>
            <a:xfrm>
              <a:off x="1210630" y="2703352"/>
              <a:ext cx="6314525" cy="10804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25" lIns="114325" spcFirstLastPara="1" rIns="114325" wrap="square" tIns="1143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Both functions return the length of the data that was read or written as the value of the function</a:t>
              </a:r>
              <a:endParaRPr/>
            </a:p>
          </p:txBody>
        </p:sp>
      </p:grpSp>
      <p:sp>
        <p:nvSpPr>
          <p:cNvPr id="567" name="Google Shape;567;p54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9/6/2023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68" name="Google Shape;568;p5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lendar on table" id="574" name="Google Shape;574;p55"/>
          <p:cNvPicPr preferRelativeResize="0"/>
          <p:nvPr/>
        </p:nvPicPr>
        <p:blipFill rotWithShape="1">
          <a:blip r:embed="rId3">
            <a:alphaModFix amt="35000"/>
          </a:blip>
          <a:srcRect b="-1" l="0" r="10998" t="0"/>
          <a:stretch/>
        </p:blipFill>
        <p:spPr>
          <a:xfrm>
            <a:off x="-7219" y="10"/>
            <a:ext cx="9143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55"/>
          <p:cNvSpPr txBox="1"/>
          <p:nvPr>
            <p:ph type="title"/>
          </p:nvPr>
        </p:nvSpPr>
        <p:spPr>
          <a:xfrm>
            <a:off x="381000" y="644567"/>
            <a:ext cx="8382000" cy="8812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Why we need sendto()/recvfrom()</a:t>
            </a:r>
            <a:endParaRPr/>
          </a:p>
        </p:txBody>
      </p:sp>
      <p:grpSp>
        <p:nvGrpSpPr>
          <p:cNvPr id="576" name="Google Shape;576;p55"/>
          <p:cNvGrpSpPr/>
          <p:nvPr/>
        </p:nvGrpSpPr>
        <p:grpSpPr>
          <a:xfrm>
            <a:off x="609600" y="2092331"/>
            <a:ext cx="8153400" cy="3530165"/>
            <a:chOff x="0" y="246597"/>
            <a:chExt cx="8153400" cy="3530165"/>
          </a:xfrm>
        </p:grpSpPr>
        <p:sp>
          <p:nvSpPr>
            <p:cNvPr id="577" name="Google Shape;577;p55"/>
            <p:cNvSpPr/>
            <p:nvPr/>
          </p:nvSpPr>
          <p:spPr>
            <a:xfrm>
              <a:off x="0" y="246597"/>
              <a:ext cx="8153400" cy="1278407"/>
            </a:xfrm>
            <a:prstGeom prst="roundRect">
              <a:avLst>
                <a:gd fmla="val 16667" name="adj"/>
              </a:avLst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55"/>
            <p:cNvSpPr txBox="1"/>
            <p:nvPr/>
          </p:nvSpPr>
          <p:spPr>
            <a:xfrm>
              <a:off x="62407" y="309004"/>
              <a:ext cx="8028586" cy="11535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Usually, sendto() and recvfrom() are used for datagram sockets, and send() and recv() are used for stream sockets</a:t>
              </a:r>
              <a:endParaRPr/>
            </a:p>
          </p:txBody>
        </p:sp>
        <p:sp>
          <p:nvSpPr>
            <p:cNvPr id="579" name="Google Shape;579;p55"/>
            <p:cNvSpPr/>
            <p:nvPr/>
          </p:nvSpPr>
          <p:spPr>
            <a:xfrm>
              <a:off x="0" y="1585485"/>
              <a:ext cx="8153400" cy="1278407"/>
            </a:xfrm>
            <a:prstGeom prst="roundRect">
              <a:avLst>
                <a:gd fmla="val 16667" name="adj"/>
              </a:avLst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55"/>
            <p:cNvSpPr txBox="1"/>
            <p:nvPr/>
          </p:nvSpPr>
          <p:spPr>
            <a:xfrm>
              <a:off x="62407" y="1647892"/>
              <a:ext cx="8028586" cy="11535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If the </a:t>
              </a:r>
              <a:r>
                <a:rPr lang="en-US" sz="21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socket is not in a connected state</a:t>
              </a: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, additional address information must be passed to sendto() and can be (optionally) returned from recvfrom()</a:t>
              </a:r>
              <a:endParaRPr/>
            </a:p>
          </p:txBody>
        </p:sp>
        <p:sp>
          <p:nvSpPr>
            <p:cNvPr id="581" name="Google Shape;581;p55"/>
            <p:cNvSpPr/>
            <p:nvPr/>
          </p:nvSpPr>
          <p:spPr>
            <a:xfrm>
              <a:off x="0" y="2863892"/>
              <a:ext cx="8153400" cy="9128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55"/>
            <p:cNvSpPr txBox="1"/>
            <p:nvPr/>
          </p:nvSpPr>
          <p:spPr>
            <a:xfrm>
              <a:off x="0" y="2863892"/>
              <a:ext cx="8153400" cy="9128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650" lIns="258850" spcFirstLastPara="1" rIns="149350" wrap="square" tIns="26650">
              <a:noAutofit/>
            </a:bodyPr>
            <a:lstStyle/>
            <a:p>
              <a:pPr indent="-171450" lvl="1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bytes_sent=sendto(s, data_sent, sizeof(data_sent), 0, (struct sockaddr*)&amp;to, sizeof(to)); </a:t>
              </a:r>
              <a:endParaRPr/>
            </a:p>
            <a:p>
              <a:pPr indent="-171450" lvl="1" marL="171450" marR="0" rtl="0" algn="l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addrlen = sizeof(from); /* must be initialized */ </a:t>
              </a:r>
              <a:endParaRPr/>
            </a:p>
            <a:p>
              <a:pPr indent="-171450" lvl="1" marL="171450" marR="0" rtl="0" algn="l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bytes_received = recvfrom(s, data_received, sizeof(data_received), 0, &amp;from, &amp;addrlen) </a:t>
              </a:r>
              <a:endParaRPr/>
            </a:p>
          </p:txBody>
        </p:sp>
      </p:grpSp>
      <p:sp>
        <p:nvSpPr>
          <p:cNvPr id="583" name="Google Shape;583;p55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9/6/2023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84" name="Google Shape;584;p55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6"/>
          <p:cNvSpPr txBox="1"/>
          <p:nvPr>
            <p:ph type="title"/>
          </p:nvPr>
        </p:nvSpPr>
        <p:spPr>
          <a:xfrm>
            <a:off x="743199" y="286603"/>
            <a:ext cx="506324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Calibri"/>
              <a:buNone/>
            </a:pPr>
            <a:r>
              <a:rPr lang="en-US">
                <a:solidFill>
                  <a:schemeClr val="accent2"/>
                </a:solidFill>
              </a:rPr>
              <a:t>Get arguments from CLI Mode</a:t>
            </a:r>
            <a:endParaRPr/>
          </a:p>
        </p:txBody>
      </p:sp>
      <p:sp>
        <p:nvSpPr>
          <p:cNvPr id="590" name="Google Shape;590;p56"/>
          <p:cNvSpPr txBox="1"/>
          <p:nvPr>
            <p:ph idx="1" type="body"/>
          </p:nvPr>
        </p:nvSpPr>
        <p:spPr>
          <a:xfrm>
            <a:off x="783153" y="2023962"/>
            <a:ext cx="5023286" cy="3845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1" lang="en-US"/>
              <a:t>int main(</a:t>
            </a:r>
            <a:r>
              <a:rPr b="1" lang="en-US">
                <a:highlight>
                  <a:srgbClr val="FFFF00"/>
                </a:highlight>
              </a:rPr>
              <a:t>char *argv[], int argc </a:t>
            </a:r>
            <a:r>
              <a:rPr b="1" lang="en-US"/>
              <a:t>)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1" lang="en-US"/>
              <a:t>File= argv[0]; // ./client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1" lang="en-US"/>
              <a:t>Port=argv[1]l;//8080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1" lang="en-US"/>
              <a:t>Ip=argv[2];// 127.0.0.1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1" lang="en-US"/>
              <a:t>If (argc&lt;3)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1" lang="en-US"/>
              <a:t>Cout&lt;&lt;“provide complete arguments”;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1" lang="en-US"/>
              <a:t>else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 "/>
            </a:pPr>
            <a:r>
              <a:rPr b="1" lang="en-US"/>
              <a:t>Cout&lt;&lt;“Success”;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91" name="Google Shape;591;p56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9/6/2023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92" name="Google Shape;592;p5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>
            <p:ph type="title"/>
          </p:nvPr>
        </p:nvSpPr>
        <p:spPr>
          <a:xfrm>
            <a:off x="822960" y="286603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entury Schoolbook"/>
              <a:buNone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Socket API</a:t>
            </a:r>
            <a:endParaRPr/>
          </a:p>
        </p:txBody>
      </p:sp>
      <p:grpSp>
        <p:nvGrpSpPr>
          <p:cNvPr id="188" name="Google Shape;188;p18"/>
          <p:cNvGrpSpPr/>
          <p:nvPr/>
        </p:nvGrpSpPr>
        <p:grpSpPr>
          <a:xfrm>
            <a:off x="838668" y="2653695"/>
            <a:ext cx="7511907" cy="2675719"/>
            <a:chOff x="15946" y="555180"/>
            <a:chExt cx="7511907" cy="2675719"/>
          </a:xfrm>
        </p:grpSpPr>
        <p:sp>
          <p:nvSpPr>
            <p:cNvPr id="189" name="Google Shape;189;p18"/>
            <p:cNvSpPr/>
            <p:nvPr/>
          </p:nvSpPr>
          <p:spPr>
            <a:xfrm>
              <a:off x="965728" y="555180"/>
              <a:ext cx="1554187" cy="155418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15946" y="2510899"/>
              <a:ext cx="345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8"/>
            <p:cNvSpPr txBox="1"/>
            <p:nvPr/>
          </p:nvSpPr>
          <p:spPr>
            <a:xfrm>
              <a:off x="15946" y="2510899"/>
              <a:ext cx="345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Interface That OS provides to its networking Subsystem is called Application Programming Interface</a:t>
              </a: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5023884" y="555180"/>
              <a:ext cx="1554187" cy="155418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4074103" y="2510899"/>
              <a:ext cx="345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8"/>
            <p:cNvSpPr txBox="1"/>
            <p:nvPr/>
          </p:nvSpPr>
          <p:spPr>
            <a:xfrm>
              <a:off x="4074103" y="2510899"/>
              <a:ext cx="345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Socket Interface is Supported in all popular Operating Systems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/>
          <p:nvPr>
            <p:ph type="title"/>
          </p:nvPr>
        </p:nvSpPr>
        <p:spPr>
          <a:xfrm>
            <a:off x="495300" y="4724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entury Schoolbook"/>
              <a:buNone/>
            </a:pPr>
            <a:br>
              <a:rPr lang="en-US" sz="4400"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-US" sz="4400">
                <a:latin typeface="Century Schoolbook"/>
                <a:ea typeface="Century Schoolbook"/>
                <a:cs typeface="Century Schoolbook"/>
                <a:sym typeface="Century Schoolbook"/>
              </a:rPr>
              <a:t> Before we dive deeper</a:t>
            </a: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…</a:t>
            </a:r>
            <a:r>
              <a:rPr lang="en-US" sz="4400"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br>
              <a:rPr lang="en-US"/>
            </a:br>
            <a:r>
              <a:rPr lang="en-US"/>
              <a:t>Concept of IP Addresses</a:t>
            </a:r>
            <a:endParaRPr/>
          </a:p>
        </p:txBody>
      </p:sp>
      <p:sp>
        <p:nvSpPr>
          <p:cNvPr id="200" name="Google Shape;200;p19"/>
          <p:cNvSpPr txBox="1"/>
          <p:nvPr>
            <p:ph idx="1" type="body"/>
          </p:nvPr>
        </p:nvSpPr>
        <p:spPr>
          <a:xfrm>
            <a:off x="381000" y="3124200"/>
            <a:ext cx="40386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b="1" lang="en-US" sz="2800">
                <a:solidFill>
                  <a:schemeClr val="accent3"/>
                </a:solidFill>
              </a:rPr>
              <a:t>IPv4</a:t>
            </a:r>
            <a:endParaRPr/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b="1" lang="en-US" sz="1800"/>
              <a:t>32-bit Address made up of four bytes.</a:t>
            </a:r>
            <a:endParaRPr/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b="1" lang="en-US" sz="1800"/>
              <a:t>Consist of </a:t>
            </a:r>
            <a:r>
              <a:rPr b="1" lang="en-US" sz="2000">
                <a:solidFill>
                  <a:schemeClr val="accent3"/>
                </a:solidFill>
              </a:rPr>
              <a:t>host part </a:t>
            </a:r>
            <a:r>
              <a:rPr b="1" lang="en-US" sz="1800"/>
              <a:t>and </a:t>
            </a:r>
            <a:r>
              <a:rPr b="1" lang="en-US" sz="2000">
                <a:solidFill>
                  <a:schemeClr val="accent3"/>
                </a:solidFill>
              </a:rPr>
              <a:t>network part.</a:t>
            </a:r>
            <a:endParaRPr/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b="1" lang="en-US" sz="1800"/>
              <a:t>192.0.111.123</a:t>
            </a:r>
            <a:endParaRPr/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b="1" lang="en-US" sz="1800"/>
              <a:t>Three Classes A, B , C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01" name="Google Shape;201;p19"/>
          <p:cNvSpPr txBox="1"/>
          <p:nvPr>
            <p:ph idx="2" type="body"/>
          </p:nvPr>
        </p:nvSpPr>
        <p:spPr>
          <a:xfrm>
            <a:off x="4267200" y="3048000"/>
            <a:ext cx="4645025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800"/>
              <a:buFont typeface="Noto Sans Symbols"/>
              <a:buNone/>
            </a:pPr>
            <a:r>
              <a:rPr b="1" lang="en-US" sz="2800">
                <a:solidFill>
                  <a:schemeClr val="accent3"/>
                </a:solidFill>
              </a:rPr>
              <a:t>IPv6</a:t>
            </a:r>
            <a:endParaRPr/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E8637"/>
              </a:buClr>
              <a:buSzPts val="1800"/>
              <a:buChar char=" "/>
            </a:pPr>
            <a:r>
              <a:rPr b="1" i="1" lang="en-US" sz="1800">
                <a:solidFill>
                  <a:schemeClr val="accent3"/>
                </a:solidFill>
              </a:rPr>
              <a:t>79 MILLION BILLION TRILLION </a:t>
            </a:r>
            <a:r>
              <a:rPr b="1" i="1" lang="en-US" sz="1800"/>
              <a:t>Addresses</a:t>
            </a:r>
            <a:endParaRPr b="1" sz="1800">
              <a:solidFill>
                <a:srgbClr val="FF0000"/>
              </a:solidFill>
            </a:endParaRPr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b="1" lang="en-US" sz="1800"/>
              <a:t>128-bit address space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1" lang="en-US"/>
              <a:t>2001:0db8:c9d2:0012</a:t>
            </a:r>
            <a:r>
              <a:rPr b="1" lang="en-US">
                <a:solidFill>
                  <a:schemeClr val="accent3"/>
                </a:solidFill>
              </a:rPr>
              <a:t>:</a:t>
            </a:r>
            <a:r>
              <a:rPr b="1" lang="en-US"/>
              <a:t>0000</a:t>
            </a:r>
            <a:r>
              <a:rPr b="1" lang="en-US">
                <a:solidFill>
                  <a:schemeClr val="accent3"/>
                </a:solidFill>
              </a:rPr>
              <a:t>:</a:t>
            </a:r>
            <a:r>
              <a:rPr b="1" lang="en-US"/>
              <a:t>0000</a:t>
            </a:r>
            <a:r>
              <a:rPr b="1" lang="en-US">
                <a:solidFill>
                  <a:schemeClr val="accent3"/>
                </a:solidFill>
              </a:rPr>
              <a:t>:</a:t>
            </a:r>
            <a:r>
              <a:rPr b="1" lang="en-US"/>
              <a:t>0000</a:t>
            </a:r>
            <a:r>
              <a:rPr b="1" lang="en-US">
                <a:solidFill>
                  <a:schemeClr val="accent3"/>
                </a:solidFill>
              </a:rPr>
              <a:t>:</a:t>
            </a:r>
            <a:r>
              <a:rPr b="1" lang="en-US"/>
              <a:t>0051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1" lang="en-US"/>
              <a:t>IPv4 compatibility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b="1" lang="en-US">
                <a:solidFill>
                  <a:schemeClr val="accent3"/>
                </a:solidFill>
              </a:rPr>
              <a:t>::ffff:192.0.2.33</a:t>
            </a:r>
            <a:endParaRPr/>
          </a:p>
        </p:txBody>
      </p:sp>
      <p:sp>
        <p:nvSpPr>
          <p:cNvPr id="202" name="Google Shape;202;p19"/>
          <p:cNvSpPr txBox="1"/>
          <p:nvPr/>
        </p:nvSpPr>
        <p:spPr>
          <a:xfrm>
            <a:off x="610772" y="1752600"/>
            <a:ext cx="8001000" cy="1237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 </a:t>
            </a:r>
            <a:r>
              <a:rPr b="1"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Internet Protocol address</a:t>
            </a: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 (</a:t>
            </a:r>
            <a:r>
              <a:rPr b="1"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IP address</a:t>
            </a: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is a numerical label assigned to each device (e.g., computer, printer) participating in a computer network that uses the Internet Protocol for communication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entury Schoolbook"/>
              <a:buNone/>
            </a:pPr>
            <a:r>
              <a:rPr lang="en-US" sz="4000">
                <a:latin typeface="Century Schoolbook"/>
                <a:ea typeface="Century Schoolbook"/>
                <a:cs typeface="Century Schoolbook"/>
                <a:sym typeface="Century Schoolbook"/>
              </a:rPr>
              <a:t>Byte Ordering </a:t>
            </a:r>
            <a:endParaRPr/>
          </a:p>
        </p:txBody>
      </p:sp>
      <p:sp>
        <p:nvSpPr>
          <p:cNvPr id="209" name="Google Shape;209;p20"/>
          <p:cNvSpPr txBox="1"/>
          <p:nvPr>
            <p:ph idx="1" type="body"/>
          </p:nvPr>
        </p:nvSpPr>
        <p:spPr>
          <a:xfrm>
            <a:off x="457200" y="18288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/>
              <a:t>Byte ordering or Endianness is the attribute of a system which indicates whether integers are stored / represented left to right or right to left.</a:t>
            </a:r>
            <a:br>
              <a:rPr lang="en-US" sz="2000"/>
            </a:br>
            <a:endParaRPr sz="2000"/>
          </a:p>
          <a:p>
            <a:pPr indent="-12700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/>
              <a:t>Example 1: short int x = </a:t>
            </a:r>
            <a:r>
              <a:rPr lang="en-US" sz="2000">
                <a:highlight>
                  <a:srgbClr val="FFFF00"/>
                </a:highlight>
              </a:rPr>
              <a:t>0xAABB</a:t>
            </a:r>
            <a:r>
              <a:rPr lang="en-US" sz="2000"/>
              <a:t> (hex)</a:t>
            </a:r>
            <a:r>
              <a:rPr lang="en-US"/>
              <a:t>. </a:t>
            </a:r>
            <a:r>
              <a:rPr lang="en-US" sz="2000"/>
              <a:t>This can be stored in memory as 2 adjacent bytes as either (0xaa , 0xbb) or as (0xbb, 0xaa). </a:t>
            </a:r>
            <a:br>
              <a:rPr lang="en-US" sz="2000"/>
            </a:br>
            <a:br>
              <a:rPr lang="en-US" sz="2000"/>
            </a:br>
            <a:r>
              <a:rPr b="1" lang="en-US" sz="2000"/>
              <a:t>Big Endian:</a:t>
            </a:r>
            <a:br>
              <a:rPr lang="en-US" sz="2000"/>
            </a:br>
            <a:br>
              <a:rPr lang="en-US" sz="2000"/>
            </a:br>
            <a:r>
              <a:rPr lang="en-US" sz="2000"/>
              <a:t>Byte Value :     [0xAA] [0xBB]</a:t>
            </a:r>
            <a:br>
              <a:rPr lang="en-US" sz="2000"/>
            </a:br>
            <a:r>
              <a:rPr lang="en-US" sz="2000"/>
              <a:t>Memory      :     [  0    ] [   1    ] </a:t>
            </a:r>
            <a:br>
              <a:rPr lang="en-US" sz="2000"/>
            </a:br>
            <a:br>
              <a:rPr lang="en-US" sz="2000"/>
            </a:br>
            <a:r>
              <a:rPr b="1" lang="en-US" sz="2000"/>
              <a:t>Little Endian:</a:t>
            </a:r>
            <a:br>
              <a:rPr lang="en-US" sz="2000"/>
            </a:br>
            <a:br>
              <a:rPr lang="en-US" sz="2000"/>
            </a:br>
            <a:r>
              <a:rPr lang="en-US" sz="2000"/>
              <a:t>Byte Value :     [0xBB] [0xAA]</a:t>
            </a:r>
            <a:br>
              <a:rPr lang="en-US" sz="2000"/>
            </a:br>
            <a:r>
              <a:rPr lang="en-US" sz="2000"/>
              <a:t>Memory      :     [  0    ] [   1   ]</a:t>
            </a:r>
            <a:endParaRPr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entury Schoolbook"/>
              <a:buNone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Concept of Byte Order</a:t>
            </a:r>
            <a:endParaRPr/>
          </a:p>
        </p:txBody>
      </p:sp>
      <p:sp>
        <p:nvSpPr>
          <p:cNvPr id="215" name="Google Shape;215;p21"/>
          <p:cNvSpPr txBox="1"/>
          <p:nvPr>
            <p:ph idx="1" type="body"/>
          </p:nvPr>
        </p:nvSpPr>
        <p:spPr>
          <a:xfrm>
            <a:off x="457200" y="1919287"/>
            <a:ext cx="7467600" cy="432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chemeClr val="accent3"/>
                </a:solidFill>
              </a:rPr>
              <a:t>Big Endian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Most Significant byte first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Network byte order (NBO) 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chemeClr val="accent3"/>
                </a:solidFill>
              </a:rPr>
              <a:t>Little Endian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Least Significant byte first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Host byte order (HBO) </a:t>
            </a:r>
            <a:endParaRPr/>
          </a:p>
          <a:p>
            <a:pPr indent="-558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39700" lvl="0" marL="9144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200"/>
              <a:buChar char=" "/>
            </a:pPr>
            <a:r>
              <a:rPr lang="en-US" sz="2200">
                <a:highlight>
                  <a:srgbClr val="FFFF00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All Network data is sent in Big Endian format. </a:t>
            </a:r>
            <a:endParaRPr/>
          </a:p>
          <a:p>
            <a:pPr indent="-13970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 sz="2200">
                <a:latin typeface="Century Schoolbook"/>
                <a:ea typeface="Century Schoolbook"/>
                <a:cs typeface="Century Schoolbook"/>
                <a:sym typeface="Century Schoolbook"/>
              </a:rPr>
              <a:t>In the </a:t>
            </a:r>
            <a:r>
              <a:rPr lang="en-US" sz="2200" u="sng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networking</a:t>
            </a:r>
            <a:r>
              <a:rPr lang="en-US" sz="2200">
                <a:latin typeface="Century Schoolbook"/>
                <a:ea typeface="Century Schoolbook"/>
                <a:cs typeface="Century Schoolbook"/>
                <a:sym typeface="Century Schoolbook"/>
              </a:rPr>
              <a:t> world we call this representation as Network Byte Order and </a:t>
            </a:r>
            <a:r>
              <a:rPr lang="en-US" sz="2200" u="sng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native representation on the host as Host Byte Order.</a:t>
            </a:r>
            <a:endParaRPr/>
          </a:p>
          <a:p>
            <a:pPr indent="-13970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 sz="2200">
                <a:latin typeface="Century Schoolbook"/>
                <a:ea typeface="Century Schoolbook"/>
                <a:cs typeface="Century Schoolbook"/>
                <a:sym typeface="Century Schoolbook"/>
              </a:rPr>
              <a:t>We convert all data into Network Byte Order before transmission.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55879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grpSp>
        <p:nvGrpSpPr>
          <p:cNvPr id="216" name="Google Shape;216;p21"/>
          <p:cNvGrpSpPr/>
          <p:nvPr/>
        </p:nvGrpSpPr>
        <p:grpSpPr>
          <a:xfrm>
            <a:off x="5547519" y="1937152"/>
            <a:ext cx="3382962" cy="928688"/>
            <a:chOff x="3485" y="912"/>
            <a:chExt cx="2131" cy="585"/>
          </a:xfrm>
        </p:grpSpPr>
        <p:sp>
          <p:nvSpPr>
            <p:cNvPr id="217" name="Google Shape;217;p21"/>
            <p:cNvSpPr/>
            <p:nvPr/>
          </p:nvSpPr>
          <p:spPr>
            <a:xfrm>
              <a:off x="3504" y="1209"/>
              <a:ext cx="528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128</a:t>
              </a:r>
              <a:endParaRPr/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4032" y="1209"/>
              <a:ext cx="528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4560" y="1209"/>
              <a:ext cx="528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194</a:t>
              </a:r>
              <a:endParaRPr/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5088" y="1209"/>
              <a:ext cx="528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95</a:t>
              </a:r>
              <a:endParaRPr/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3485" y="912"/>
              <a:ext cx="2130" cy="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c[0] c[1] c[2] c[3]</a:t>
              </a:r>
              <a:endParaRPr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22" name="Google Shape;222;p21"/>
          <p:cNvGrpSpPr/>
          <p:nvPr/>
        </p:nvGrpSpPr>
        <p:grpSpPr>
          <a:xfrm>
            <a:off x="5547519" y="3260249"/>
            <a:ext cx="3352800" cy="457200"/>
            <a:chOff x="3504" y="1872"/>
            <a:chExt cx="2112" cy="288"/>
          </a:xfrm>
        </p:grpSpPr>
        <p:sp>
          <p:nvSpPr>
            <p:cNvPr id="223" name="Google Shape;223;p21"/>
            <p:cNvSpPr/>
            <p:nvPr/>
          </p:nvSpPr>
          <p:spPr>
            <a:xfrm>
              <a:off x="3504" y="1872"/>
              <a:ext cx="528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95</a:t>
              </a:r>
              <a:endParaRPr/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4032" y="1872"/>
              <a:ext cx="528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194</a:t>
              </a:r>
              <a:endParaRPr/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4560" y="1872"/>
              <a:ext cx="528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5088" y="1872"/>
              <a:ext cx="528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128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/>
          <p:nvPr/>
        </p:nvSpPr>
        <p:spPr>
          <a:xfrm>
            <a:off x="0" y="0"/>
            <a:ext cx="913973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2"/>
          <p:cNvSpPr/>
          <p:nvPr/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2"/>
          <p:cNvSpPr txBox="1"/>
          <p:nvPr>
            <p:ph type="title"/>
          </p:nvPr>
        </p:nvSpPr>
        <p:spPr>
          <a:xfrm>
            <a:off x="96551" y="1520436"/>
            <a:ext cx="2836963" cy="187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Calibri"/>
              <a:buNone/>
            </a:pPr>
            <a:r>
              <a:rPr lang="en-US" sz="3100">
                <a:solidFill>
                  <a:srgbClr val="FFFFFF"/>
                </a:solidFill>
              </a:rPr>
              <a:t>Some utility functions</a:t>
            </a:r>
            <a:endParaRPr/>
          </a:p>
        </p:txBody>
      </p:sp>
      <p:sp>
        <p:nvSpPr>
          <p:cNvPr id="234" name="Google Shape;234;p22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6194" y="2474878"/>
            <a:ext cx="5528529" cy="183823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2"/>
          <p:cNvSpPr txBox="1"/>
          <p:nvPr/>
        </p:nvSpPr>
        <p:spPr>
          <a:xfrm>
            <a:off x="3556512" y="4572000"/>
            <a:ext cx="3990594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Address format: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Ascii dotted to Binary: inet_aton()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to Ascii dotted: inet_ntoa()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